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1200" y="2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Dr. Šárka </a:t>
            </a:r>
            <a:r>
              <a:rPr lang="cs-CZ" dirty="0" err="1"/>
              <a:t>Gmiterková</a:t>
            </a:r>
            <a:endParaRPr lang="cs-CZ" dirty="0"/>
          </a:p>
          <a:p>
            <a:pPr algn="ctr"/>
            <a:r>
              <a:rPr lang="cs-CZ" dirty="0" err="1"/>
              <a:t>Fall</a:t>
            </a:r>
            <a:r>
              <a:rPr lang="cs-CZ" dirty="0"/>
              <a:t> 2022</a:t>
            </a:r>
          </a:p>
          <a:p>
            <a:pPr algn="ctr"/>
            <a:r>
              <a:rPr lang="cs-CZ" dirty="0"/>
              <a:t>27. 9. 2022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90C692-F7E9-314C-8780-826608EE9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BBD69E-E3D4-7F47-9CC6-778908EF6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4403B8-0546-5A47-8146-39613ABB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Emotional</a:t>
            </a:r>
            <a:r>
              <a:rPr lang="cs-CZ" dirty="0"/>
              <a:t>“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Authentic</a:t>
            </a:r>
            <a:r>
              <a:rPr lang="cs-CZ" dirty="0"/>
              <a:t>“ </a:t>
            </a:r>
            <a:r>
              <a:rPr lang="cs-CZ" dirty="0" err="1"/>
              <a:t>Films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DA1083-B95F-2044-B302-429DADEB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3" y="1692002"/>
            <a:ext cx="5593171" cy="4139998"/>
          </a:xfrm>
        </p:spPr>
        <p:txBody>
          <a:bodyPr/>
          <a:lstStyle/>
          <a:p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these </a:t>
            </a:r>
            <a:r>
              <a:rPr lang="cs-CZ" sz="2000" dirty="0" err="1"/>
              <a:t>ambitious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met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rather</a:t>
            </a:r>
            <a:r>
              <a:rPr lang="cs-CZ" sz="2000" dirty="0"/>
              <a:t> </a:t>
            </a:r>
            <a:r>
              <a:rPr lang="cs-CZ" sz="2000" dirty="0" err="1"/>
              <a:t>harsh</a:t>
            </a:r>
            <a:r>
              <a:rPr lang="cs-CZ" sz="2000" dirty="0"/>
              <a:t> </a:t>
            </a:r>
            <a:r>
              <a:rPr lang="cs-CZ" sz="2000" dirty="0" err="1"/>
              <a:t>criticism</a:t>
            </a:r>
            <a:r>
              <a:rPr lang="cs-CZ" sz="2000" dirty="0"/>
              <a:t>.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directors</a:t>
            </a:r>
            <a:r>
              <a:rPr lang="cs-CZ" sz="2000" dirty="0"/>
              <a:t> </a:t>
            </a:r>
            <a:r>
              <a:rPr lang="cs-CZ" sz="2000" dirty="0" err="1"/>
              <a:t>either</a:t>
            </a:r>
            <a:r>
              <a:rPr lang="cs-CZ" sz="2000" dirty="0"/>
              <a:t> </a:t>
            </a:r>
            <a:r>
              <a:rPr lang="cs-CZ" sz="2000" dirty="0" err="1"/>
              <a:t>gave</a:t>
            </a:r>
            <a:r>
              <a:rPr lang="cs-CZ" sz="2000" dirty="0"/>
              <a:t> up on </a:t>
            </a:r>
            <a:r>
              <a:rPr lang="cs-CZ" sz="2000" dirty="0" err="1"/>
              <a:t>filmmaking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did</a:t>
            </a:r>
            <a:r>
              <a:rPr lang="cs-CZ" sz="2000" dirty="0"/>
              <a:t> not make </a:t>
            </a:r>
            <a:r>
              <a:rPr lang="cs-CZ" sz="2000" dirty="0" err="1"/>
              <a:t>another</a:t>
            </a:r>
            <a:r>
              <a:rPr lang="cs-CZ" sz="2000" dirty="0"/>
              <a:t> </a:t>
            </a:r>
            <a:r>
              <a:rPr lang="cs-CZ" sz="2000" dirty="0" err="1"/>
              <a:t>movie</a:t>
            </a:r>
            <a:r>
              <a:rPr lang="cs-CZ" sz="2000" dirty="0"/>
              <a:t> in </a:t>
            </a:r>
            <a:r>
              <a:rPr lang="cs-CZ" sz="2000" dirty="0" err="1"/>
              <a:t>Czechoslovakia</a:t>
            </a:r>
            <a:r>
              <a:rPr lang="cs-CZ" sz="2000" dirty="0"/>
              <a:t>. </a:t>
            </a:r>
          </a:p>
          <a:p>
            <a:r>
              <a:rPr lang="cs-CZ" sz="2000" i="1" dirty="0"/>
              <a:t>Tak blízko u nebe</a:t>
            </a:r>
            <a:r>
              <a:rPr lang="cs-CZ" sz="2000" dirty="0"/>
              <a:t> (1963, </a:t>
            </a:r>
            <a:r>
              <a:rPr lang="cs-CZ" sz="2000" dirty="0" err="1"/>
              <a:t>dir</a:t>
            </a:r>
            <a:r>
              <a:rPr lang="cs-CZ" sz="2000" dirty="0"/>
              <a:t>. Vladimír </a:t>
            </a:r>
            <a:r>
              <a:rPr lang="cs-CZ" sz="2000" dirty="0" err="1"/>
              <a:t>Brebera</a:t>
            </a:r>
            <a:r>
              <a:rPr lang="cs-CZ" sz="2000" dirty="0"/>
              <a:t>) </a:t>
            </a:r>
          </a:p>
          <a:p>
            <a:r>
              <a:rPr lang="cs-CZ" sz="2000" i="1" dirty="0"/>
              <a:t>Letos v září </a:t>
            </a:r>
            <a:r>
              <a:rPr lang="cs-CZ" sz="2000" dirty="0"/>
              <a:t>(1963, </a:t>
            </a:r>
            <a:r>
              <a:rPr lang="cs-CZ" sz="2000" dirty="0" err="1"/>
              <a:t>dir</a:t>
            </a:r>
            <a:r>
              <a:rPr lang="cs-CZ" sz="2000" dirty="0"/>
              <a:t>. František Daniel)  </a:t>
            </a:r>
          </a:p>
          <a:p>
            <a:r>
              <a:rPr lang="cs-CZ" sz="2000" i="1" dirty="0"/>
              <a:t>Pražské blues </a:t>
            </a:r>
            <a:r>
              <a:rPr lang="cs-CZ" sz="2000" dirty="0"/>
              <a:t>(1963, </a:t>
            </a:r>
            <a:r>
              <a:rPr lang="cs-CZ" sz="2000" dirty="0" err="1"/>
              <a:t>dir</a:t>
            </a:r>
            <a:r>
              <a:rPr lang="cs-CZ" sz="2000" dirty="0"/>
              <a:t>. </a:t>
            </a:r>
            <a:r>
              <a:rPr lang="cs-CZ" sz="2000" dirty="0" err="1"/>
              <a:t>Georgis</a:t>
            </a:r>
            <a:r>
              <a:rPr lang="cs-CZ" sz="2000" dirty="0"/>
              <a:t> </a:t>
            </a:r>
            <a:r>
              <a:rPr lang="cs-CZ" sz="2000" dirty="0" err="1"/>
              <a:t>Sklenakis</a:t>
            </a:r>
            <a:r>
              <a:rPr lang="cs-CZ" sz="2000" dirty="0"/>
              <a:t>)</a:t>
            </a:r>
            <a:r>
              <a:rPr lang="cs-CZ" sz="2000" dirty="0">
                <a:effectLst/>
              </a:rPr>
              <a:t> </a:t>
            </a:r>
          </a:p>
          <a:p>
            <a:r>
              <a:rPr lang="cs-CZ" sz="2000" i="1" dirty="0"/>
              <a:t>Bubny</a:t>
            </a:r>
            <a:r>
              <a:rPr lang="cs-CZ" sz="2000" dirty="0"/>
              <a:t> (1964, </a:t>
            </a:r>
            <a:r>
              <a:rPr lang="cs-CZ" sz="2000" dirty="0" err="1"/>
              <a:t>dir</a:t>
            </a:r>
            <a:r>
              <a:rPr lang="cs-CZ" sz="2000" dirty="0"/>
              <a:t>. Ivo Novák)</a:t>
            </a:r>
          </a:p>
          <a:p>
            <a:r>
              <a:rPr lang="cs-CZ" sz="2000" i="1" dirty="0"/>
              <a:t>Třiatřicet stříbrných křepelek </a:t>
            </a:r>
            <a:r>
              <a:rPr lang="cs-CZ" sz="2000" dirty="0"/>
              <a:t>(1964, </a:t>
            </a:r>
            <a:r>
              <a:rPr lang="cs-CZ" sz="2000" dirty="0" err="1"/>
              <a:t>dir</a:t>
            </a:r>
            <a:r>
              <a:rPr lang="cs-CZ" sz="2000" dirty="0"/>
              <a:t>. Antonín Kachlík)</a:t>
            </a:r>
            <a:r>
              <a:rPr lang="cs-CZ" sz="2000" dirty="0">
                <a:effectLst/>
              </a:rPr>
              <a:t> </a:t>
            </a:r>
          </a:p>
          <a:p>
            <a:r>
              <a:rPr lang="cs-CZ" sz="2000" dirty="0"/>
              <a:t>částečně </a:t>
            </a:r>
            <a:r>
              <a:rPr lang="cs-CZ" sz="2000" i="1" dirty="0"/>
              <a:t>Okurkový hrdina </a:t>
            </a:r>
            <a:r>
              <a:rPr lang="cs-CZ" sz="2000" dirty="0"/>
              <a:t>(1963, </a:t>
            </a:r>
            <a:r>
              <a:rPr lang="cs-CZ" sz="2000" dirty="0" err="1"/>
              <a:t>dir</a:t>
            </a:r>
            <a:r>
              <a:rPr lang="cs-CZ" sz="2000" dirty="0"/>
              <a:t>. Čestmír </a:t>
            </a:r>
            <a:r>
              <a:rPr lang="cs-CZ" sz="2000" dirty="0" err="1"/>
              <a:t>Mlíkovský</a:t>
            </a:r>
            <a:r>
              <a:rPr lang="cs-CZ" sz="2000" dirty="0"/>
              <a:t>). </a:t>
            </a:r>
          </a:p>
          <a:p>
            <a:endParaRPr lang="cs-CZ" dirty="0"/>
          </a:p>
        </p:txBody>
      </p:sp>
      <p:pic>
        <p:nvPicPr>
          <p:cNvPr id="6" name="Obrázek 5" descr="Obsah obrázku osoba, zrcadlo, fotka, objekt&#10;&#10;Popis byl vytvořen automaticky">
            <a:extLst>
              <a:ext uri="{FF2B5EF4-FFF2-40B4-BE49-F238E27FC236}">
                <a16:creationId xmlns:a16="http://schemas.microsoft.com/office/drawing/2014/main" id="{B8A71E88-3ABA-6C44-B6B0-E8F2B16D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484" y="1382751"/>
            <a:ext cx="3321948" cy="2180761"/>
          </a:xfrm>
          <a:prstGeom prst="rect">
            <a:avLst/>
          </a:prstGeom>
        </p:spPr>
      </p:pic>
      <p:pic>
        <p:nvPicPr>
          <p:cNvPr id="7" name="Obrázek 6" descr="Obsah obrázku osoba, interiér, držení, muž&#10;&#10;Popis byl vytvořen automaticky">
            <a:extLst>
              <a:ext uri="{FF2B5EF4-FFF2-40B4-BE49-F238E27FC236}">
                <a16:creationId xmlns:a16="http://schemas.microsoft.com/office/drawing/2014/main" id="{B62CD33B-4D58-0F4F-BA06-AFBA3025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96" y="3723543"/>
            <a:ext cx="2948891" cy="21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AC757C-6309-BA4C-860E-58758FC9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BDFCB-7426-8A4F-B9D1-C91CDF20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7709F0-CC98-DC4A-994D-0D8AB38B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„Film – </a:t>
            </a:r>
            <a:r>
              <a:rPr lang="cs-CZ" dirty="0" err="1"/>
              <a:t>truth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1884BA-450C-ED48-B9D7-C7E3320B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Czech </a:t>
            </a:r>
            <a:r>
              <a:rPr lang="cs-CZ" dirty="0" err="1"/>
              <a:t>equivalent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verité</a:t>
            </a:r>
            <a:r>
              <a:rPr lang="cs-CZ" dirty="0"/>
              <a:t>“, 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in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aesthetic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Věra Chytilová </a:t>
            </a:r>
            <a:r>
              <a:rPr lang="cs-CZ" dirty="0" err="1"/>
              <a:t>used</a:t>
            </a:r>
            <a:r>
              <a:rPr lang="cs-CZ" dirty="0"/>
              <a:t> in her early </a:t>
            </a:r>
            <a:r>
              <a:rPr lang="cs-CZ" dirty="0" err="1"/>
              <a:t>films</a:t>
            </a:r>
            <a:r>
              <a:rPr lang="cs-CZ" dirty="0"/>
              <a:t> (</a:t>
            </a:r>
            <a:r>
              <a:rPr lang="cs-CZ" i="1" dirty="0"/>
              <a:t>A </a:t>
            </a:r>
            <a:r>
              <a:rPr lang="cs-CZ" i="1" dirty="0" err="1"/>
              <a:t>Bag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Fleas</a:t>
            </a:r>
            <a:r>
              <a:rPr lang="cs-CZ" i="1" dirty="0"/>
              <a:t>,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Way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Miloš Forman (</a:t>
            </a:r>
            <a:r>
              <a:rPr lang="cs-CZ" i="1" dirty="0"/>
              <a:t>Talent </a:t>
            </a:r>
            <a:r>
              <a:rPr lang="cs-CZ" i="1" dirty="0" err="1"/>
              <a:t>Competition</a:t>
            </a:r>
            <a:r>
              <a:rPr lang="cs-CZ" i="1" dirty="0"/>
              <a:t>/Konkurs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 „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wave</a:t>
            </a:r>
            <a:r>
              <a:rPr lang="cs-CZ" dirty="0"/>
              <a:t>“, </a:t>
            </a:r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mid1960s –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tone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tensions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generations</a:t>
            </a:r>
            <a:r>
              <a:rPr lang="cs-CZ" dirty="0"/>
              <a:t> (as in </a:t>
            </a:r>
            <a:r>
              <a:rPr lang="cs-CZ" dirty="0" err="1"/>
              <a:t>French</a:t>
            </a:r>
            <a:r>
              <a:rPr lang="cs-CZ" dirty="0"/>
              <a:t> New </a:t>
            </a:r>
            <a:r>
              <a:rPr lang="cs-CZ" dirty="0" err="1"/>
              <a:t>Wave</a:t>
            </a:r>
            <a:r>
              <a:rPr lang="cs-CZ" dirty="0"/>
              <a:t>) and </a:t>
            </a:r>
            <a:r>
              <a:rPr lang="cs-CZ" dirty="0" err="1"/>
              <a:t>aesthetic</a:t>
            </a:r>
            <a:r>
              <a:rPr lang="cs-CZ" dirty="0"/>
              <a:t> </a:t>
            </a:r>
            <a:r>
              <a:rPr lang="cs-CZ" dirty="0" err="1"/>
              <a:t>radicalism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31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FC299-23F2-0247-A6AA-EA0A782E3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B1BDF9-965C-2B43-B841-C694E761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1A62D4-7957-9247-93EA-8AD219AD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„Czech (</a:t>
            </a:r>
            <a:r>
              <a:rPr lang="cs-CZ" dirty="0" err="1"/>
              <a:t>Czechoslovak</a:t>
            </a:r>
            <a:r>
              <a:rPr lang="cs-CZ" dirty="0"/>
              <a:t>) New </a:t>
            </a:r>
            <a:r>
              <a:rPr lang="cs-CZ" dirty="0" err="1"/>
              <a:t>Wave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E95700-A0DC-4145-B24A-B1E7F553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According</a:t>
            </a:r>
            <a:r>
              <a:rPr lang="cs-CZ" dirty="0"/>
              <a:t> to film </a:t>
            </a:r>
            <a:r>
              <a:rPr lang="cs-CZ" dirty="0" err="1"/>
              <a:t>critics</a:t>
            </a:r>
            <a:r>
              <a:rPr lang="cs-CZ" dirty="0"/>
              <a:t>, </a:t>
            </a:r>
            <a:r>
              <a:rPr lang="cs-CZ" dirty="0" err="1"/>
              <a:t>authenticity</a:t>
            </a:r>
            <a:r>
              <a:rPr lang="cs-CZ" dirty="0"/>
              <a:t>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Czech New </a:t>
            </a:r>
            <a:r>
              <a:rPr lang="cs-CZ" dirty="0" err="1"/>
              <a:t>Wave</a:t>
            </a:r>
            <a:r>
              <a:rPr lang="cs-CZ" dirty="0"/>
              <a:t>,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achieved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Casting </a:t>
            </a:r>
            <a:r>
              <a:rPr lang="cs-CZ" dirty="0" err="1"/>
              <a:t>of</a:t>
            </a:r>
            <a:r>
              <a:rPr lang="cs-CZ" dirty="0"/>
              <a:t> non-</a:t>
            </a:r>
            <a:r>
              <a:rPr lang="cs-CZ" dirty="0" err="1"/>
              <a:t>professional</a:t>
            </a:r>
            <a:r>
              <a:rPr lang="cs-CZ" dirty="0"/>
              <a:t> and </a:t>
            </a:r>
            <a:r>
              <a:rPr lang="cs-CZ" dirty="0" err="1"/>
              <a:t>untrained</a:t>
            </a:r>
            <a:r>
              <a:rPr lang="cs-CZ" dirty="0"/>
              <a:t> </a:t>
            </a:r>
            <a:r>
              <a:rPr lang="cs-CZ" dirty="0" err="1"/>
              <a:t>actors</a:t>
            </a:r>
            <a:endParaRPr lang="cs-CZ" dirty="0"/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simulation</a:t>
            </a:r>
            <a:endParaRPr lang="cs-CZ" dirty="0"/>
          </a:p>
          <a:p>
            <a:pPr marL="511200" indent="-457200">
              <a:buFont typeface="+mj-lt"/>
              <a:buAutoNum type="arabicPeriod"/>
            </a:pPr>
            <a:r>
              <a:rPr lang="cs-CZ" dirty="0" err="1"/>
              <a:t>Introspection</a:t>
            </a:r>
            <a:r>
              <a:rPr lang="cs-CZ" dirty="0"/>
              <a:t> &gt;&gt; preference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go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classical</a:t>
            </a:r>
            <a:r>
              <a:rPr lang="cs-CZ" dirty="0"/>
              <a:t> </a:t>
            </a:r>
            <a:r>
              <a:rPr lang="cs-CZ" dirty="0" err="1"/>
              <a:t>storytelling</a:t>
            </a:r>
            <a:r>
              <a:rPr lang="cs-CZ" dirty="0"/>
              <a:t> and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landscapes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protagonist</a:t>
            </a:r>
            <a:r>
              <a:rPr lang="cs-CZ" dirty="0"/>
              <a:t>(s) (</a:t>
            </a:r>
            <a:r>
              <a:rPr lang="cs-CZ" dirty="0" err="1"/>
              <a:t>emotions</a:t>
            </a:r>
            <a:r>
              <a:rPr lang="cs-CZ" dirty="0"/>
              <a:t>,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minds</a:t>
            </a:r>
            <a:r>
              <a:rPr lang="cs-CZ" dirty="0"/>
              <a:t>, </a:t>
            </a:r>
            <a:r>
              <a:rPr lang="cs-CZ" dirty="0" err="1"/>
              <a:t>stream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consciousness</a:t>
            </a:r>
            <a:r>
              <a:rPr lang="cs-CZ" dirty="0"/>
              <a:t>, </a:t>
            </a:r>
            <a:r>
              <a:rPr lang="cs-CZ" dirty="0" err="1"/>
              <a:t>monologues</a:t>
            </a:r>
            <a:r>
              <a:rPr lang="cs-CZ" dirty="0"/>
              <a:t>)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circle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gradually</a:t>
            </a:r>
            <a:r>
              <a:rPr lang="cs-CZ" dirty="0"/>
              <a:t> </a:t>
            </a:r>
            <a:r>
              <a:rPr lang="cs-CZ" dirty="0" err="1"/>
              <a:t>gets</a:t>
            </a:r>
            <a:r>
              <a:rPr lang="cs-CZ" dirty="0"/>
              <a:t> </a:t>
            </a:r>
            <a:r>
              <a:rPr lang="cs-CZ" dirty="0" err="1"/>
              <a:t>smaller</a:t>
            </a:r>
            <a:r>
              <a:rPr lang="cs-CZ" dirty="0"/>
              <a:t> –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40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fell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category</a:t>
            </a:r>
            <a:r>
              <a:rPr lang="cs-CZ" dirty="0"/>
              <a:t>, </a:t>
            </a:r>
            <a:r>
              <a:rPr lang="cs-CZ" dirty="0" err="1"/>
              <a:t>later</a:t>
            </a:r>
            <a:r>
              <a:rPr lang="cs-CZ" dirty="0"/>
              <a:t>, in 1966,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consisted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associate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label </a:t>
            </a:r>
            <a:r>
              <a:rPr lang="cs-CZ" dirty="0" err="1"/>
              <a:t>today</a:t>
            </a:r>
            <a:endParaRPr lang="cs-CZ" dirty="0"/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2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24800E-FBB5-A144-9629-4A97E511B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EEA545B-68DA-8D49-AB01-5A0009C6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4" y="1622408"/>
            <a:ext cx="4384712" cy="1171580"/>
          </a:xfrm>
        </p:spPr>
        <p:txBody>
          <a:bodyPr/>
          <a:lstStyle/>
          <a:p>
            <a:pPr algn="ctr"/>
            <a:r>
              <a:rPr lang="cs-CZ" i="1" dirty="0" err="1"/>
              <a:t>Pearls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deep</a:t>
            </a:r>
            <a:br>
              <a:rPr lang="cs-CZ" dirty="0"/>
            </a:br>
            <a:r>
              <a:rPr lang="cs-CZ" sz="1800" dirty="0"/>
              <a:t>1965</a:t>
            </a:r>
            <a:br>
              <a:rPr lang="cs-CZ" sz="1800" dirty="0"/>
            </a:br>
            <a:r>
              <a:rPr lang="cs-CZ" sz="1800" dirty="0" err="1"/>
              <a:t>dir</a:t>
            </a:r>
            <a:r>
              <a:rPr lang="cs-CZ" sz="1800" dirty="0"/>
              <a:t>. Jiří Menzel, Jan Němec, Evald Schorm, Věra Chytilová, Jaromil Jireš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B0E6D32-2530-F043-BF3E-83642C369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52" y="3305058"/>
            <a:ext cx="4704201" cy="2831335"/>
          </a:xfrm>
        </p:spPr>
        <p:txBody>
          <a:bodyPr/>
          <a:lstStyle/>
          <a:p>
            <a:r>
              <a:rPr lang="cs-CZ" sz="1600" dirty="0" err="1"/>
              <a:t>Adapted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a </a:t>
            </a:r>
            <a:r>
              <a:rPr lang="cs-CZ" sz="1600" dirty="0" err="1"/>
              <a:t>collection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short</a:t>
            </a:r>
            <a:r>
              <a:rPr lang="cs-CZ" sz="1600" dirty="0"/>
              <a:t> </a:t>
            </a:r>
            <a:r>
              <a:rPr lang="cs-CZ" sz="1600" dirty="0" err="1"/>
              <a:t>stories</a:t>
            </a:r>
            <a:r>
              <a:rPr lang="cs-CZ" sz="1600" dirty="0"/>
              <a:t> by Bohumil Hrabal</a:t>
            </a:r>
          </a:p>
          <a:p>
            <a:r>
              <a:rPr lang="cs-CZ" sz="1600" dirty="0" err="1"/>
              <a:t>Screenplay</a:t>
            </a:r>
            <a:r>
              <a:rPr lang="cs-CZ" sz="1600" dirty="0"/>
              <a:t>: Bohumil Hrabal, Jiří Menzel, Jan Němec, Evald Schorm, Věra Chytilová, Jaromil Jireš </a:t>
            </a:r>
          </a:p>
          <a:p>
            <a:r>
              <a:rPr lang="cs-CZ" sz="1600" dirty="0" err="1"/>
              <a:t>Cinematographer</a:t>
            </a:r>
            <a:r>
              <a:rPr lang="cs-CZ" sz="1600" dirty="0"/>
              <a:t>: Jaroslav Kučera</a:t>
            </a:r>
          </a:p>
          <a:p>
            <a:r>
              <a:rPr lang="cs-CZ" sz="1600" dirty="0"/>
              <a:t> Music: Jan Klusák a Jiří Šust</a:t>
            </a:r>
          </a:p>
          <a:p>
            <a:r>
              <a:rPr lang="cs-CZ" sz="1600" dirty="0" err="1"/>
              <a:t>Staring</a:t>
            </a:r>
            <a:r>
              <a:rPr lang="cs-CZ" sz="1600" dirty="0"/>
              <a:t>: Ferdinand Krůta, Pavla Maršálková, Miloš Čtrnáctý, František Havel, Václav Žák, Ivan Vyskočil, Vladimír Boudník, Alžběta Laštovková, Ivan Vyskočil, Dana Valtová a další… </a:t>
            </a:r>
          </a:p>
          <a:p>
            <a:endParaRPr lang="cs-CZ" sz="1600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D0A7F1B-3644-AA4B-9D07-6DACB9A2EC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F1ED5A-F2F9-FC47-9985-1DA463FF0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Obrázek 8" descr="Obsah obrázku osoba, interiér, žena, muž&#10;&#10;Popis byl vytvořen automaticky">
            <a:extLst>
              <a:ext uri="{FF2B5EF4-FFF2-40B4-BE49-F238E27FC236}">
                <a16:creationId xmlns:a16="http://schemas.microsoft.com/office/drawing/2014/main" id="{62DE89F8-DFF3-D949-94E9-8A3EA90004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55325"/>
            <a:ext cx="4572000" cy="26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6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C3506D-3581-C145-AE58-C6ED3E633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649D28-0164-764A-9D41-69877805B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6C60F82-B109-FE4C-9F59-B7400BDC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312372"/>
            <a:ext cx="8602146" cy="451576"/>
          </a:xfrm>
        </p:spPr>
        <p:txBody>
          <a:bodyPr/>
          <a:lstStyle/>
          <a:p>
            <a:r>
              <a:rPr lang="cs-CZ" i="1" dirty="0" err="1"/>
              <a:t>Pearls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deep</a:t>
            </a:r>
            <a:r>
              <a:rPr lang="cs-CZ" dirty="0"/>
              <a:t>: Background and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26B066E-1DBF-F74E-A2EF-14076A86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5413"/>
            <a:ext cx="9142146" cy="4554043"/>
          </a:xfrm>
        </p:spPr>
        <p:txBody>
          <a:bodyPr/>
          <a:lstStyle/>
          <a:p>
            <a:r>
              <a:rPr lang="cs-CZ" sz="2000" dirty="0" err="1"/>
              <a:t>According</a:t>
            </a:r>
            <a:r>
              <a:rPr lang="cs-CZ" sz="2000" dirty="0"/>
              <a:t> to Czech </a:t>
            </a:r>
            <a:r>
              <a:rPr lang="cs-CZ" sz="2000" dirty="0" err="1"/>
              <a:t>critic</a:t>
            </a:r>
            <a:r>
              <a:rPr lang="cs-CZ" sz="2000" dirty="0"/>
              <a:t> and film </a:t>
            </a:r>
            <a:r>
              <a:rPr lang="cs-CZ" sz="2000" dirty="0" err="1"/>
              <a:t>historian</a:t>
            </a:r>
            <a:r>
              <a:rPr lang="cs-CZ" sz="2000" dirty="0"/>
              <a:t> Jan Lukeš, </a:t>
            </a:r>
            <a:r>
              <a:rPr lang="cs-CZ" sz="2000" i="1" dirty="0" err="1"/>
              <a:t>Pearls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deep</a:t>
            </a:r>
            <a:r>
              <a:rPr lang="cs-CZ" sz="2000" i="1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considered</a:t>
            </a:r>
            <a:r>
              <a:rPr lang="cs-CZ" sz="2000" dirty="0"/>
              <a:t> as </a:t>
            </a:r>
            <a:r>
              <a:rPr lang="cs-CZ" sz="2000" dirty="0" err="1"/>
              <a:t>an</a:t>
            </a:r>
            <a:r>
              <a:rPr lang="cs-CZ" sz="2000" dirty="0"/>
              <a:t> „</a:t>
            </a:r>
            <a:r>
              <a:rPr lang="cs-CZ" sz="2000" dirty="0" err="1"/>
              <a:t>unintended</a:t>
            </a:r>
            <a:r>
              <a:rPr lang="cs-CZ" sz="2000" dirty="0"/>
              <a:t> </a:t>
            </a:r>
            <a:r>
              <a:rPr lang="cs-CZ" sz="2000" dirty="0" err="1"/>
              <a:t>manifesto</a:t>
            </a:r>
            <a:r>
              <a:rPr lang="cs-CZ" sz="2000" dirty="0"/>
              <a:t>“ </a:t>
            </a:r>
            <a:r>
              <a:rPr lang="cs-CZ" sz="2000" dirty="0" err="1"/>
              <a:t>of</a:t>
            </a:r>
            <a:r>
              <a:rPr lang="cs-CZ" sz="2000" dirty="0"/>
              <a:t> Czech New </a:t>
            </a:r>
            <a:r>
              <a:rPr lang="cs-CZ" sz="2000" dirty="0" err="1"/>
              <a:t>Wave</a:t>
            </a:r>
            <a:r>
              <a:rPr lang="cs-CZ" sz="2000" dirty="0"/>
              <a:t>.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reason</a:t>
            </a:r>
            <a:r>
              <a:rPr lang="cs-CZ" sz="2000" dirty="0"/>
              <a:t> </a:t>
            </a:r>
            <a:r>
              <a:rPr lang="cs-CZ" sz="2000" dirty="0" err="1"/>
              <a:t>behind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charactersitics</a:t>
            </a:r>
            <a:r>
              <a:rPr lang="cs-CZ" sz="2000" dirty="0"/>
              <a:t> </a:t>
            </a:r>
            <a:r>
              <a:rPr lang="cs-CZ" sz="2000" dirty="0" err="1"/>
              <a:t>lies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fact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impulse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making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movie</a:t>
            </a:r>
            <a:r>
              <a:rPr lang="cs-CZ" sz="2000" dirty="0"/>
              <a:t> </a:t>
            </a:r>
            <a:r>
              <a:rPr lang="cs-CZ" sz="2000" dirty="0" err="1"/>
              <a:t>came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Barrandov </a:t>
            </a:r>
            <a:r>
              <a:rPr lang="cs-CZ" sz="2000" dirty="0" err="1"/>
              <a:t>studios</a:t>
            </a:r>
            <a:r>
              <a:rPr lang="cs-CZ" sz="2000" dirty="0"/>
              <a:t> (</a:t>
            </a:r>
            <a:r>
              <a:rPr lang="cs-CZ" sz="2000" dirty="0" err="1"/>
              <a:t>creative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r>
              <a:rPr lang="cs-CZ" sz="2000" dirty="0"/>
              <a:t> Šmída-Fikar) and not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auteurs</a:t>
            </a:r>
            <a:r>
              <a:rPr lang="cs-CZ" sz="2000" dirty="0"/>
              <a:t> </a:t>
            </a:r>
            <a:r>
              <a:rPr lang="cs-CZ" sz="2000" dirty="0" err="1"/>
              <a:t>themselves</a:t>
            </a:r>
            <a:r>
              <a:rPr lang="cs-CZ" sz="2000" dirty="0"/>
              <a:t>.  </a:t>
            </a:r>
          </a:p>
          <a:p>
            <a:endParaRPr lang="cs-CZ" dirty="0"/>
          </a:p>
          <a:p>
            <a:pPr marL="585900" lvl="1" indent="-342900">
              <a:buFont typeface="+mj-lt"/>
              <a:buAutoNum type="arabicPeriod"/>
            </a:pPr>
            <a:r>
              <a:rPr lang="cs-CZ" b="1" i="1" dirty="0" err="1"/>
              <a:t>Pearls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deep</a:t>
            </a:r>
            <a:r>
              <a:rPr lang="cs-CZ" b="1" i="1" dirty="0"/>
              <a:t> </a:t>
            </a:r>
            <a:r>
              <a:rPr lang="cs-CZ" b="1" dirty="0" err="1"/>
              <a:t>clearly</a:t>
            </a:r>
            <a:r>
              <a:rPr lang="cs-CZ" b="1" dirty="0"/>
              <a:t> </a:t>
            </a:r>
            <a:r>
              <a:rPr lang="cs-CZ" b="1" dirty="0" err="1"/>
              <a:t>demontrate,that</a:t>
            </a:r>
            <a:r>
              <a:rPr lang="cs-CZ" b="1" dirty="0"/>
              <a:t> Czech New </a:t>
            </a:r>
            <a:r>
              <a:rPr lang="cs-CZ" b="1" dirty="0" err="1"/>
              <a:t>Wave</a:t>
            </a:r>
            <a:r>
              <a:rPr lang="cs-CZ" b="1" dirty="0"/>
              <a:t> </a:t>
            </a:r>
            <a:r>
              <a:rPr lang="cs-CZ" b="1" dirty="0" err="1"/>
              <a:t>cannot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reduced</a:t>
            </a:r>
            <a:r>
              <a:rPr lang="cs-CZ" b="1" dirty="0"/>
              <a:t> to </a:t>
            </a:r>
            <a:r>
              <a:rPr lang="cs-CZ" b="1" dirty="0" err="1"/>
              <a:t>one</a:t>
            </a:r>
            <a:r>
              <a:rPr lang="cs-CZ" b="1" dirty="0"/>
              <a:t> single </a:t>
            </a:r>
            <a:r>
              <a:rPr lang="cs-CZ" b="1" dirty="0" err="1"/>
              <a:t>aesthetics</a:t>
            </a:r>
            <a:r>
              <a:rPr lang="cs-CZ" b="1" dirty="0"/>
              <a:t>/</a:t>
            </a:r>
            <a:r>
              <a:rPr lang="cs-CZ" b="1" dirty="0" err="1"/>
              <a:t>worldview</a:t>
            </a:r>
            <a:r>
              <a:rPr lang="cs-CZ" b="1" dirty="0"/>
              <a:t>/</a:t>
            </a:r>
            <a:r>
              <a:rPr lang="cs-CZ" b="1" dirty="0" err="1"/>
              <a:t>storytelling</a:t>
            </a:r>
            <a:r>
              <a:rPr lang="cs-CZ" b="1" dirty="0"/>
              <a:t>. </a:t>
            </a:r>
            <a:r>
              <a:rPr lang="cs-CZ" b="1" dirty="0" err="1"/>
              <a:t>However</a:t>
            </a:r>
            <a:r>
              <a:rPr lang="cs-CZ" b="1" dirty="0"/>
              <a:t> –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there</a:t>
            </a:r>
            <a:r>
              <a:rPr lang="cs-CZ" b="1" dirty="0"/>
              <a:t> a single element,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unites</a:t>
            </a:r>
            <a:r>
              <a:rPr lang="cs-CZ" b="1" dirty="0"/>
              <a:t> these 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vastly</a:t>
            </a:r>
            <a:r>
              <a:rPr lang="cs-CZ" b="1" dirty="0"/>
              <a:t>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b="1" dirty="0" err="1"/>
              <a:t>stories</a:t>
            </a:r>
            <a:r>
              <a:rPr lang="cs-CZ" b="1" dirty="0"/>
              <a:t>?</a:t>
            </a:r>
          </a:p>
          <a:p>
            <a:pPr marL="700200" lvl="1" indent="-457200">
              <a:buFont typeface="+mj-lt"/>
              <a:buAutoNum type="arabicPeriod"/>
            </a:pPr>
            <a:endParaRPr lang="cs-CZ" dirty="0"/>
          </a:p>
          <a:p>
            <a:r>
              <a:rPr lang="cs-CZ" sz="2000" dirty="0"/>
              <a:t>Bohumil Hrabal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dirty="0" err="1"/>
              <a:t>celebrated</a:t>
            </a:r>
            <a:r>
              <a:rPr lang="cs-CZ" sz="2000" dirty="0"/>
              <a:t> Czech </a:t>
            </a:r>
            <a:r>
              <a:rPr lang="cs-CZ" sz="2000" dirty="0" err="1"/>
              <a:t>author</a:t>
            </a:r>
            <a:r>
              <a:rPr lang="cs-CZ" sz="2000" dirty="0"/>
              <a:t>, </a:t>
            </a:r>
            <a:r>
              <a:rPr lang="cs-CZ" sz="2000" dirty="0" err="1"/>
              <a:t>who</a:t>
            </a:r>
            <a:r>
              <a:rPr lang="cs-CZ" sz="2000" dirty="0"/>
              <a:t> </a:t>
            </a:r>
            <a:r>
              <a:rPr lang="cs-CZ" sz="2000" dirty="0" err="1"/>
              <a:t>invented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word</a:t>
            </a:r>
            <a:r>
              <a:rPr lang="cs-CZ" sz="2000" dirty="0"/>
              <a:t> „pábitel“ (</a:t>
            </a:r>
            <a:r>
              <a:rPr lang="cs-CZ" sz="2000" dirty="0" err="1"/>
              <a:t>noun</a:t>
            </a:r>
            <a:r>
              <a:rPr lang="cs-CZ" sz="2000" dirty="0"/>
              <a:t>), “</a:t>
            </a:r>
            <a:r>
              <a:rPr lang="cs-CZ" sz="2000" dirty="0" err="1"/>
              <a:t>pábit</a:t>
            </a:r>
            <a:r>
              <a:rPr lang="cs-CZ" sz="2000" dirty="0"/>
              <a:t>“ (verb).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word</a:t>
            </a:r>
            <a:r>
              <a:rPr lang="cs-CZ" sz="2000" dirty="0"/>
              <a:t> </a:t>
            </a:r>
            <a:r>
              <a:rPr lang="cs-CZ" sz="2000" dirty="0" err="1"/>
              <a:t>applies</a:t>
            </a:r>
            <a:r>
              <a:rPr lang="cs-CZ" sz="2000" dirty="0"/>
              <a:t> to </a:t>
            </a:r>
            <a:r>
              <a:rPr lang="cs-CZ" sz="2000" dirty="0" err="1"/>
              <a:t>those</a:t>
            </a:r>
            <a:r>
              <a:rPr lang="cs-CZ" sz="2000" dirty="0"/>
              <a:t> </a:t>
            </a:r>
            <a:r>
              <a:rPr lang="cs-CZ" sz="2000" dirty="0" err="1"/>
              <a:t>individuals</a:t>
            </a:r>
            <a:r>
              <a:rPr lang="cs-CZ" sz="2000" dirty="0"/>
              <a:t> </a:t>
            </a:r>
            <a:r>
              <a:rPr lang="cs-CZ" sz="2000" dirty="0" err="1"/>
              <a:t>who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a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take</a:t>
            </a:r>
            <a:r>
              <a:rPr lang="cs-CZ" sz="2000" dirty="0"/>
              <a:t> on </a:t>
            </a:r>
            <a:r>
              <a:rPr lang="cs-CZ" sz="2000" dirty="0" err="1"/>
              <a:t>life</a:t>
            </a:r>
            <a:r>
              <a:rPr lang="cs-CZ" sz="2000" dirty="0"/>
              <a:t>;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look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beauty</a:t>
            </a:r>
            <a:r>
              <a:rPr lang="cs-CZ" sz="2000" dirty="0"/>
              <a:t> in </a:t>
            </a:r>
            <a:r>
              <a:rPr lang="cs-CZ" sz="2000" dirty="0" err="1"/>
              <a:t>ordinary</a:t>
            </a:r>
            <a:r>
              <a:rPr lang="cs-CZ" sz="2000" dirty="0"/>
              <a:t>, </a:t>
            </a:r>
            <a:r>
              <a:rPr lang="cs-CZ" sz="2000" dirty="0" err="1"/>
              <a:t>everyday</a:t>
            </a:r>
            <a:r>
              <a:rPr lang="cs-CZ" sz="2000" dirty="0"/>
              <a:t> </a:t>
            </a:r>
            <a:r>
              <a:rPr lang="cs-CZ" sz="2000" dirty="0" err="1"/>
              <a:t>things</a:t>
            </a:r>
            <a:r>
              <a:rPr lang="cs-CZ" sz="2000" dirty="0"/>
              <a:t> and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like</a:t>
            </a:r>
            <a:r>
              <a:rPr lang="cs-CZ" sz="2000" dirty="0"/>
              <a:t> to talk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, </a:t>
            </a:r>
            <a:r>
              <a:rPr lang="cs-CZ" sz="2000" dirty="0" err="1"/>
              <a:t>experiences</a:t>
            </a:r>
            <a:r>
              <a:rPr lang="cs-CZ" sz="2000" dirty="0"/>
              <a:t> and </a:t>
            </a:r>
            <a:r>
              <a:rPr lang="cs-CZ" sz="2000" dirty="0" err="1"/>
              <a:t>encounters</a:t>
            </a:r>
            <a:r>
              <a:rPr lang="cs-CZ" sz="2000" dirty="0"/>
              <a:t>.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bend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reality </a:t>
            </a:r>
            <a:r>
              <a:rPr lang="cs-CZ" sz="2000" dirty="0" err="1"/>
              <a:t>according</a:t>
            </a:r>
            <a:r>
              <a:rPr lang="cs-CZ" sz="2000" dirty="0"/>
              <a:t> to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worldview</a:t>
            </a:r>
            <a:r>
              <a:rPr lang="cs-CZ" sz="2000" dirty="0"/>
              <a:t>.</a:t>
            </a:r>
          </a:p>
          <a:p>
            <a:endParaRPr lang="cs-CZ" dirty="0"/>
          </a:p>
          <a:p>
            <a:pPr marL="108000" lvl="1" indent="0">
              <a:buNone/>
            </a:pPr>
            <a:r>
              <a:rPr lang="cs-CZ" dirty="0">
                <a:solidFill>
                  <a:schemeClr val="tx2"/>
                </a:solidFill>
              </a:rPr>
              <a:t>    2. </a:t>
            </a:r>
            <a:r>
              <a:rPr lang="cs-CZ" dirty="0"/>
              <a:t>	</a:t>
            </a:r>
            <a:r>
              <a:rPr lang="cs-CZ" b="1" dirty="0"/>
              <a:t>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context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1960s </a:t>
            </a:r>
            <a:r>
              <a:rPr lang="cs-CZ" b="1" dirty="0" err="1"/>
              <a:t>Czechoslovakia</a:t>
            </a:r>
            <a:r>
              <a:rPr lang="cs-CZ" b="1" dirty="0"/>
              <a:t> –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this</a:t>
            </a:r>
            <a:r>
              <a:rPr lang="cs-CZ" b="1" dirty="0"/>
              <a:t> a </a:t>
            </a:r>
            <a:r>
              <a:rPr lang="cs-CZ" b="1" dirty="0" err="1"/>
              <a:t>political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apolitical</a:t>
            </a:r>
            <a:r>
              <a:rPr lang="cs-CZ" b="1" dirty="0"/>
              <a:t> stance?</a:t>
            </a:r>
          </a:p>
        </p:txBody>
      </p:sp>
    </p:spTree>
    <p:extLst>
      <p:ext uri="{BB962C8B-B14F-4D97-AF65-F5344CB8AC3E}">
        <p14:creationId xmlns:p14="http://schemas.microsoft.com/office/powerpoint/2010/main" val="319984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2461F4-EAC2-EC4B-A237-2B5A8A96D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E09EE1-3FC5-EA4D-89BF-AF3A27A1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0" y="1784195"/>
            <a:ext cx="4482790" cy="1460810"/>
          </a:xfrm>
        </p:spPr>
        <p:txBody>
          <a:bodyPr/>
          <a:lstStyle/>
          <a:p>
            <a:pPr algn="ctr"/>
            <a:r>
              <a:rPr lang="cs-CZ" sz="2400" u="sng" dirty="0" err="1"/>
              <a:t>Reading</a:t>
            </a:r>
            <a:r>
              <a:rPr lang="cs-CZ" sz="2400" u="sng" dirty="0"/>
              <a:t> L2</a:t>
            </a:r>
            <a:br>
              <a:rPr lang="cs-CZ" sz="2400" dirty="0"/>
            </a:br>
            <a:r>
              <a:rPr lang="cs-CZ" sz="2400" dirty="0"/>
              <a:t>HAMES, Peter</a:t>
            </a:r>
            <a:br>
              <a:rPr lang="cs-CZ" sz="2400" dirty="0"/>
            </a:b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Czechoslovak</a:t>
            </a:r>
            <a:r>
              <a:rPr lang="cs-CZ" sz="2400" dirty="0"/>
              <a:t> New </a:t>
            </a:r>
            <a:r>
              <a:rPr lang="cs-CZ" sz="2400" dirty="0" err="1"/>
              <a:t>Wave</a:t>
            </a:r>
            <a:r>
              <a:rPr lang="cs-CZ" sz="2400" dirty="0"/>
              <a:t>. A </a:t>
            </a:r>
            <a:r>
              <a:rPr lang="cs-CZ" sz="2400" dirty="0" err="1"/>
              <a:t>revolution</a:t>
            </a:r>
            <a:r>
              <a:rPr lang="cs-CZ" sz="2400" dirty="0"/>
              <a:t> </a:t>
            </a:r>
            <a:r>
              <a:rPr lang="cs-CZ" sz="2400" dirty="0" err="1"/>
              <a:t>denied</a:t>
            </a:r>
            <a:r>
              <a:rPr lang="cs-CZ" sz="2400" dirty="0"/>
              <a:t>.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C1BA5FF-3E10-8545-A93C-ED99ADBFB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824865"/>
            <a:ext cx="4117007" cy="2520175"/>
          </a:xfrm>
        </p:spPr>
        <p:txBody>
          <a:bodyPr/>
          <a:lstStyle/>
          <a:p>
            <a:r>
              <a:rPr lang="cs-CZ" dirty="0"/>
              <a:t>In: Linda </a:t>
            </a:r>
            <a:r>
              <a:rPr lang="cs-CZ" dirty="0" err="1"/>
              <a:t>Bradley</a:t>
            </a:r>
            <a:r>
              <a:rPr lang="cs-CZ" dirty="0"/>
              <a:t>, </a:t>
            </a:r>
            <a:r>
              <a:rPr lang="cs-CZ" dirty="0" err="1"/>
              <a:t>Barton</a:t>
            </a:r>
            <a:r>
              <a:rPr lang="cs-CZ" dirty="0"/>
              <a:t> </a:t>
            </a:r>
            <a:r>
              <a:rPr lang="cs-CZ" dirty="0" err="1"/>
              <a:t>Palmer</a:t>
            </a:r>
            <a:r>
              <a:rPr lang="cs-CZ" dirty="0"/>
              <a:t> and Steven </a:t>
            </a:r>
            <a:r>
              <a:rPr lang="cs-CZ" dirty="0" err="1"/>
              <a:t>Jay</a:t>
            </a:r>
            <a:r>
              <a:rPr lang="cs-CZ" dirty="0"/>
              <a:t> Schneider (</a:t>
            </a:r>
            <a:r>
              <a:rPr lang="cs-CZ" dirty="0" err="1"/>
              <a:t>eds</a:t>
            </a:r>
            <a:r>
              <a:rPr lang="cs-CZ" dirty="0"/>
              <a:t>.). </a:t>
            </a:r>
            <a:r>
              <a:rPr lang="cs-CZ" i="1" dirty="0" err="1"/>
              <a:t>Traditions</a:t>
            </a:r>
            <a:r>
              <a:rPr lang="cs-CZ" i="1" dirty="0"/>
              <a:t> in </a:t>
            </a:r>
            <a:r>
              <a:rPr lang="cs-CZ" i="1" dirty="0" err="1"/>
              <a:t>World</a:t>
            </a:r>
            <a:r>
              <a:rPr lang="cs-CZ" i="1" dirty="0"/>
              <a:t> </a:t>
            </a:r>
            <a:r>
              <a:rPr lang="cs-CZ" i="1" dirty="0" err="1"/>
              <a:t>Cinema</a:t>
            </a:r>
            <a:r>
              <a:rPr lang="cs-CZ" dirty="0"/>
              <a:t>. New </a:t>
            </a:r>
            <a:r>
              <a:rPr lang="cs-CZ" dirty="0" err="1"/>
              <a:t>Brunswick</a:t>
            </a:r>
            <a:r>
              <a:rPr lang="cs-CZ" dirty="0"/>
              <a:t>, New Jersey: </a:t>
            </a:r>
            <a:r>
              <a:rPr lang="cs-CZ" dirty="0" err="1"/>
              <a:t>Rutgers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, 2006, pp. 67–94.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EF350B0C-9E93-DC4E-91EB-F4519A9D0C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400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00C34E-8FA4-3E4D-8874-250C689BD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7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22AE66-A8D2-2D42-820F-9793D28EA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3C896E-9524-CD41-8D74-5F92B69F0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0957C9A-3661-744D-9ABD-440B90B8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21918A6-0627-4642-A399-D384D1045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54" y="4535221"/>
            <a:ext cx="8521200" cy="1944779"/>
          </a:xfrm>
        </p:spPr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Czechoslovak</a:t>
            </a:r>
            <a:r>
              <a:rPr lang="cs-CZ" b="1" dirty="0"/>
              <a:t> Film </a:t>
            </a:r>
            <a:r>
              <a:rPr lang="cs-CZ" b="1" dirty="0" err="1"/>
              <a:t>Miracle</a:t>
            </a:r>
            <a:r>
              <a:rPr lang="cs-CZ" b="1" dirty="0"/>
              <a:t>“	      </a:t>
            </a:r>
            <a:r>
              <a:rPr lang="cs-CZ" sz="1600" b="1" dirty="0"/>
              <a:t>X              „</a:t>
            </a:r>
            <a:r>
              <a:rPr lang="cs-CZ" sz="1600" b="1" dirty="0" err="1"/>
              <a:t>Some</a:t>
            </a:r>
            <a:r>
              <a:rPr lang="cs-CZ" sz="1600" b="1" dirty="0"/>
              <a:t> </a:t>
            </a:r>
            <a:r>
              <a:rPr lang="cs-CZ" sz="1600" b="1" dirty="0" err="1"/>
              <a:t>new</a:t>
            </a:r>
            <a:r>
              <a:rPr lang="cs-CZ" sz="1600" b="1" dirty="0"/>
              <a:t> </a:t>
            </a:r>
            <a:r>
              <a:rPr lang="cs-CZ" sz="1600" b="1" dirty="0" err="1"/>
              <a:t>wave</a:t>
            </a:r>
            <a:r>
              <a:rPr lang="cs-CZ" sz="1600" b="1" dirty="0"/>
              <a:t> </a:t>
            </a:r>
            <a:r>
              <a:rPr lang="cs-CZ" sz="1600" b="1" dirty="0" err="1"/>
              <a:t>films</a:t>
            </a:r>
            <a:r>
              <a:rPr lang="cs-CZ" sz="1600" b="1" dirty="0"/>
              <a:t> </a:t>
            </a:r>
            <a:r>
              <a:rPr lang="cs-CZ" sz="1600" b="1" dirty="0" err="1"/>
              <a:t>should</a:t>
            </a:r>
            <a:r>
              <a:rPr lang="cs-CZ" sz="1600" b="1" dirty="0"/>
              <a:t> 					        	       </a:t>
            </a:r>
            <a:r>
              <a:rPr lang="cs-CZ" sz="1600" b="1" dirty="0" err="1"/>
              <a:t>be</a:t>
            </a:r>
            <a:r>
              <a:rPr lang="cs-CZ" sz="1600" b="1" dirty="0"/>
              <a:t> </a:t>
            </a:r>
            <a:r>
              <a:rPr lang="cs-CZ" sz="1600" b="1" dirty="0" err="1"/>
              <a:t>screened</a:t>
            </a:r>
            <a:r>
              <a:rPr lang="cs-CZ" sz="1600" b="1" dirty="0"/>
              <a:t> </a:t>
            </a:r>
            <a:r>
              <a:rPr lang="cs-CZ" sz="1600" b="1" dirty="0" err="1"/>
              <a:t>only</a:t>
            </a:r>
            <a:r>
              <a:rPr lang="cs-CZ" sz="1600" b="1" dirty="0"/>
              <a:t> as a </a:t>
            </a:r>
            <a:r>
              <a:rPr lang="cs-CZ" sz="1600" b="1" dirty="0" err="1"/>
              <a:t>form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					        	       </a:t>
            </a:r>
            <a:r>
              <a:rPr lang="cs-CZ" sz="1600" b="1" dirty="0" err="1"/>
              <a:t>punishment</a:t>
            </a:r>
            <a:r>
              <a:rPr lang="cs-CZ" sz="1600" b="1" dirty="0"/>
              <a:t>.“</a:t>
            </a:r>
            <a:endParaRPr lang="cs-CZ" sz="1600" dirty="0"/>
          </a:p>
          <a:p>
            <a:r>
              <a:rPr lang="cs-CZ" b="1" dirty="0"/>
              <a:t>„</a:t>
            </a:r>
            <a:r>
              <a:rPr lang="cs-CZ" b="1" dirty="0" err="1"/>
              <a:t>Golden</a:t>
            </a:r>
            <a:r>
              <a:rPr lang="cs-CZ" b="1" dirty="0"/>
              <a:t> </a:t>
            </a:r>
            <a:r>
              <a:rPr lang="cs-CZ" b="1" dirty="0" err="1"/>
              <a:t>Sixties</a:t>
            </a:r>
            <a:r>
              <a:rPr lang="cs-CZ" b="1" dirty="0"/>
              <a:t>“			      X             „New </a:t>
            </a:r>
            <a:r>
              <a:rPr lang="cs-CZ" b="1" dirty="0" err="1"/>
              <a:t>Wave</a:t>
            </a:r>
            <a:r>
              <a:rPr lang="cs-CZ" b="1" dirty="0"/>
              <a:t> as a myth?“    </a:t>
            </a:r>
          </a:p>
          <a:p>
            <a:endParaRPr lang="cs-CZ" dirty="0"/>
          </a:p>
          <a:p>
            <a:r>
              <a:rPr lang="cs-CZ" sz="1600" b="1" dirty="0"/>
              <a:t>„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absolute</a:t>
            </a:r>
            <a:r>
              <a:rPr lang="cs-CZ" sz="1600" b="1" dirty="0"/>
              <a:t> </a:t>
            </a:r>
            <a:r>
              <a:rPr lang="cs-CZ" sz="1600" b="1" dirty="0" err="1"/>
              <a:t>quality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Czech </a:t>
            </a:r>
            <a:r>
              <a:rPr lang="cs-CZ" sz="1600" b="1" dirty="0" err="1"/>
              <a:t>Cinema</a:t>
            </a:r>
            <a:r>
              <a:rPr lang="cs-CZ" sz="1600" b="1" dirty="0"/>
              <a:t>“   </a:t>
            </a:r>
            <a:r>
              <a:rPr lang="cs-CZ" b="1" dirty="0"/>
              <a:t>X 	      „A marketing </a:t>
            </a:r>
            <a:r>
              <a:rPr lang="cs-CZ" b="1" dirty="0" err="1"/>
              <a:t>triumph</a:t>
            </a:r>
            <a:r>
              <a:rPr lang="cs-CZ" b="1" dirty="0"/>
              <a:t>?“ </a:t>
            </a:r>
          </a:p>
        </p:txBody>
      </p:sp>
      <p:pic>
        <p:nvPicPr>
          <p:cNvPr id="8" name="Obrázek 7" descr="Obsah obrázku osoba, fotka, muž, vsedě&#10;&#10;Popis byl vytvořen automaticky">
            <a:extLst>
              <a:ext uri="{FF2B5EF4-FFF2-40B4-BE49-F238E27FC236}">
                <a16:creationId xmlns:a16="http://schemas.microsoft.com/office/drawing/2014/main" id="{A97CF182-D642-4449-99C2-06423249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68" y="1694449"/>
            <a:ext cx="6502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D5B0D6-1B57-0D40-B810-6ECEE1CB3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3B1DC-B575-C14D-AD6A-12D6D37E3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1E0CB1-C990-1B42-ACB6-6100A939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Wave</a:t>
            </a:r>
            <a:r>
              <a:rPr lang="cs-CZ" dirty="0"/>
              <a:t> as </a:t>
            </a:r>
            <a:r>
              <a:rPr lang="cs-CZ" dirty="0" err="1"/>
              <a:t>both</a:t>
            </a:r>
            <a:r>
              <a:rPr lang="cs-CZ" dirty="0"/>
              <a:t> a </a:t>
            </a:r>
            <a:r>
              <a:rPr lang="cs-CZ" dirty="0" err="1"/>
              <a:t>break</a:t>
            </a:r>
            <a:r>
              <a:rPr lang="cs-CZ" dirty="0"/>
              <a:t> and a </a:t>
            </a:r>
            <a:r>
              <a:rPr lang="cs-CZ" dirty="0" err="1"/>
              <a:t>continuity</a:t>
            </a:r>
            <a:r>
              <a:rPr lang="cs-CZ" dirty="0"/>
              <a:t> in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12DECB0-6606-7046-8B6B-BE94F00B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2" y="1692002"/>
            <a:ext cx="8868578" cy="4139998"/>
          </a:xfrm>
        </p:spPr>
        <p:txBody>
          <a:bodyPr/>
          <a:lstStyle/>
          <a:p>
            <a:r>
              <a:rPr lang="cs-CZ" b="1" dirty="0"/>
              <a:t>Czech (</a:t>
            </a:r>
            <a:r>
              <a:rPr lang="cs-CZ" b="1" dirty="0" err="1"/>
              <a:t>Czechoslovak</a:t>
            </a:r>
            <a:r>
              <a:rPr lang="cs-CZ" b="1" dirty="0"/>
              <a:t>) </a:t>
            </a:r>
            <a:r>
              <a:rPr lang="cs-CZ" b="1" dirty="0" err="1"/>
              <a:t>cinema</a:t>
            </a:r>
            <a:r>
              <a:rPr lang="cs-CZ" b="1" dirty="0"/>
              <a:t> </a:t>
            </a:r>
            <a:r>
              <a:rPr lang="cs-CZ" b="1" dirty="0" err="1"/>
              <a:t>was</a:t>
            </a:r>
            <a:r>
              <a:rPr lang="cs-CZ" b="1" dirty="0"/>
              <a:t> up to </a:t>
            </a:r>
            <a:r>
              <a:rPr lang="cs-CZ" b="1" dirty="0" err="1"/>
              <a:t>the</a:t>
            </a:r>
            <a:r>
              <a:rPr lang="cs-CZ" b="1" dirty="0"/>
              <a:t> 1960s a </a:t>
            </a:r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cinema</a:t>
            </a:r>
            <a:r>
              <a:rPr lang="cs-CZ" b="1" dirty="0"/>
              <a:t> </a:t>
            </a:r>
            <a:r>
              <a:rPr lang="cs-CZ" dirty="0"/>
              <a:t>and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belonged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to a </a:t>
            </a:r>
            <a:r>
              <a:rPr lang="cs-CZ" dirty="0" err="1"/>
              <a:t>handfull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titles</a:t>
            </a:r>
            <a:r>
              <a:rPr lang="cs-CZ" dirty="0"/>
              <a:t> (</a:t>
            </a:r>
            <a:r>
              <a:rPr lang="cs-CZ" i="1" dirty="0"/>
              <a:t>Extase</a:t>
            </a:r>
            <a:r>
              <a:rPr lang="cs-CZ" dirty="0"/>
              <a:t>, 1932; </a:t>
            </a:r>
            <a:r>
              <a:rPr lang="cs-CZ" i="1" dirty="0"/>
              <a:t>Siréna</a:t>
            </a:r>
            <a:r>
              <a:rPr lang="cs-CZ" dirty="0"/>
              <a:t>, 1946) X Czech New </a:t>
            </a:r>
            <a:r>
              <a:rPr lang="cs-CZ" dirty="0" err="1"/>
              <a:t>Wave</a:t>
            </a:r>
            <a:r>
              <a:rPr lang="cs-CZ" dirty="0"/>
              <a:t> as a </a:t>
            </a:r>
            <a:r>
              <a:rPr lang="cs-CZ" dirty="0" err="1"/>
              <a:t>national</a:t>
            </a:r>
            <a:r>
              <a:rPr lang="cs-CZ" dirty="0"/>
              <a:t> film </a:t>
            </a:r>
            <a:r>
              <a:rPr lang="cs-CZ" dirty="0" err="1"/>
              <a:t>school</a:t>
            </a:r>
            <a:r>
              <a:rPr lang="cs-CZ" dirty="0"/>
              <a:t>,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absorbing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influences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emanating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and </a:t>
            </a:r>
            <a:r>
              <a:rPr lang="cs-CZ" dirty="0" err="1"/>
              <a:t>evolving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and </a:t>
            </a:r>
            <a:r>
              <a:rPr lang="cs-CZ" dirty="0" err="1"/>
              <a:t>cinematic</a:t>
            </a:r>
            <a:r>
              <a:rPr lang="cs-CZ" dirty="0"/>
              <a:t> </a:t>
            </a:r>
            <a:r>
              <a:rPr lang="cs-CZ" dirty="0" err="1"/>
              <a:t>traiditons</a:t>
            </a:r>
            <a:r>
              <a:rPr lang="cs-CZ" dirty="0"/>
              <a:t>. 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 </a:t>
            </a:r>
            <a:r>
              <a:rPr lang="cs-CZ" dirty="0" err="1"/>
              <a:t>one</a:t>
            </a:r>
            <a:r>
              <a:rPr lang="cs-CZ" dirty="0"/>
              <a:t> single </a:t>
            </a:r>
            <a:r>
              <a:rPr lang="cs-CZ" dirty="0" err="1"/>
              <a:t>trait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&gt;&gt; </a:t>
            </a: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b="1" dirty="0"/>
              <a:t>heterogenity and plurality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crucial</a:t>
            </a:r>
            <a:r>
              <a:rPr lang="cs-CZ" dirty="0"/>
              <a:t>, </a:t>
            </a:r>
            <a:r>
              <a:rPr lang="cs-CZ" dirty="0" err="1"/>
              <a:t>resulting</a:t>
            </a:r>
            <a:r>
              <a:rPr lang="cs-CZ" dirty="0"/>
              <a:t> in non-</a:t>
            </a:r>
            <a:r>
              <a:rPr lang="cs-CZ" dirty="0" err="1"/>
              <a:t>schematic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and a </a:t>
            </a:r>
            <a:r>
              <a:rPr lang="cs-CZ" b="1" dirty="0" err="1"/>
              <a:t>truly</a:t>
            </a:r>
            <a:r>
              <a:rPr lang="cs-CZ" b="1" dirty="0"/>
              <a:t> </a:t>
            </a:r>
            <a:r>
              <a:rPr lang="cs-CZ" b="1" dirty="0" err="1"/>
              <a:t>auteur</a:t>
            </a:r>
            <a:r>
              <a:rPr lang="cs-CZ" b="1" dirty="0"/>
              <a:t> </a:t>
            </a:r>
            <a:r>
              <a:rPr lang="cs-CZ" b="1" dirty="0" err="1"/>
              <a:t>cinema</a:t>
            </a:r>
            <a:endParaRPr lang="cs-CZ" b="1" dirty="0"/>
          </a:p>
          <a:p>
            <a:endParaRPr lang="cs-CZ" b="1" dirty="0"/>
          </a:p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innovations</a:t>
            </a:r>
            <a:endParaRPr lang="cs-CZ" dirty="0"/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Aesthetic</a:t>
            </a:r>
            <a:r>
              <a:rPr lang="cs-CZ" dirty="0"/>
              <a:t> –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in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periods</a:t>
            </a:r>
            <a:r>
              <a:rPr lang="cs-CZ" dirty="0"/>
              <a:t> (</a:t>
            </a:r>
            <a:r>
              <a:rPr lang="cs-CZ" dirty="0" err="1"/>
              <a:t>cinematography</a:t>
            </a:r>
            <a:r>
              <a:rPr lang="cs-CZ" dirty="0"/>
              <a:t>, </a:t>
            </a:r>
            <a:r>
              <a:rPr lang="cs-CZ" dirty="0" err="1"/>
              <a:t>lighting</a:t>
            </a:r>
            <a:r>
              <a:rPr lang="cs-CZ" dirty="0"/>
              <a:t>, casting, </a:t>
            </a:r>
            <a:r>
              <a:rPr lang="cs-CZ" dirty="0" err="1"/>
              <a:t>editing</a:t>
            </a:r>
            <a:r>
              <a:rPr lang="cs-CZ" dirty="0"/>
              <a:t>,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)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err="1"/>
              <a:t>Cultural</a:t>
            </a:r>
            <a:r>
              <a:rPr lang="cs-CZ" dirty="0"/>
              <a:t> – </a:t>
            </a:r>
            <a:r>
              <a:rPr lang="cs-CZ" dirty="0" err="1"/>
              <a:t>signaling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changing</a:t>
            </a:r>
            <a:r>
              <a:rPr lang="cs-CZ" dirty="0"/>
              <a:t> status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in society and </a:t>
            </a:r>
            <a:r>
              <a:rPr lang="cs-CZ" dirty="0" err="1"/>
              <a:t>culture</a:t>
            </a:r>
            <a:r>
              <a:rPr lang="cs-CZ" dirty="0"/>
              <a:t> (not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entertainment</a:t>
            </a:r>
            <a:r>
              <a:rPr lang="cs-CZ" dirty="0"/>
              <a:t>, but as </a:t>
            </a:r>
            <a:r>
              <a:rPr lang="cs-CZ" dirty="0" err="1"/>
              <a:t>an</a:t>
            </a:r>
            <a:r>
              <a:rPr lang="cs-CZ" dirty="0"/>
              <a:t> art </a:t>
            </a:r>
            <a:r>
              <a:rPr lang="cs-CZ" dirty="0" err="1"/>
              <a:t>form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5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19D75-0B98-AF45-9452-32BBE38A9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DB4890-9B15-7943-93EA-FF3D0C444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8B7712-E689-5844-A4DC-B1BCA821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2543"/>
            <a:ext cx="8064900" cy="451576"/>
          </a:xfrm>
        </p:spPr>
        <p:txBody>
          <a:bodyPr/>
          <a:lstStyle/>
          <a:p>
            <a:r>
              <a:rPr lang="cs-CZ" dirty="0"/>
              <a:t>…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tendencies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B50962-36CF-324D-A9EF-120E242C8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64885"/>
            <a:ext cx="8064900" cy="4139998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err="1"/>
              <a:t>Objective</a:t>
            </a:r>
            <a:r>
              <a:rPr lang="cs-CZ" dirty="0"/>
              <a:t> and </a:t>
            </a:r>
            <a:r>
              <a:rPr lang="cs-CZ" dirty="0" err="1"/>
              <a:t>critical</a:t>
            </a:r>
            <a:r>
              <a:rPr lang="cs-CZ" dirty="0"/>
              <a:t>, </a:t>
            </a:r>
            <a:r>
              <a:rPr lang="cs-CZ" dirty="0" err="1"/>
              <a:t>inspired</a:t>
            </a:r>
            <a:r>
              <a:rPr lang="cs-CZ" dirty="0"/>
              <a:t> by </a:t>
            </a:r>
            <a:r>
              <a:rPr lang="cs-CZ" dirty="0" err="1"/>
              <a:t>cinema-verité</a:t>
            </a:r>
            <a:endParaRPr lang="cs-CZ" dirty="0"/>
          </a:p>
          <a:p>
            <a:pPr marL="243000" lvl="1"/>
            <a:r>
              <a:rPr lang="cs-CZ" dirty="0"/>
              <a:t>Miloš Forman, Ivan Passer, Jaroslav Papoušek;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1966 </a:t>
            </a:r>
            <a:r>
              <a:rPr lang="cs-CZ" dirty="0" err="1"/>
              <a:t>also</a:t>
            </a:r>
            <a:r>
              <a:rPr lang="cs-CZ" dirty="0"/>
              <a:t> Věra Chytilová</a:t>
            </a:r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243000" lvl="1"/>
            <a:endParaRPr lang="cs-CZ" dirty="0"/>
          </a:p>
          <a:p>
            <a:pPr marL="108000" lvl="1" indent="0">
              <a:buNone/>
            </a:pPr>
            <a:endParaRPr lang="cs-CZ" dirty="0"/>
          </a:p>
          <a:p>
            <a:pPr marL="108000" lvl="1" indent="0">
              <a:buNone/>
            </a:pPr>
            <a:endParaRPr lang="cs-CZ" dirty="0"/>
          </a:p>
          <a:p>
            <a:pPr marL="108000" lvl="1" indent="0">
              <a:buNone/>
            </a:pPr>
            <a:endParaRPr lang="cs-CZ" dirty="0"/>
          </a:p>
          <a:p>
            <a:pPr marL="376200" indent="-457200">
              <a:buFont typeface="+mj-lt"/>
              <a:buAutoNum type="arabicPeriod"/>
            </a:pPr>
            <a:endParaRPr lang="cs-CZ" dirty="0"/>
          </a:p>
          <a:p>
            <a:pPr marL="376200" indent="-457200">
              <a:buFont typeface="+mj-lt"/>
              <a:buAutoNum type="arabicPeriod"/>
            </a:pPr>
            <a:r>
              <a:rPr lang="cs-CZ" dirty="0" err="1"/>
              <a:t>Philosophical</a:t>
            </a:r>
            <a:r>
              <a:rPr lang="cs-CZ" dirty="0"/>
              <a:t> </a:t>
            </a:r>
            <a:r>
              <a:rPr lang="cs-CZ" dirty="0" err="1"/>
              <a:t>alegories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varying</a:t>
            </a:r>
            <a:r>
              <a:rPr lang="cs-CZ" dirty="0"/>
              <a:t> </a:t>
            </a:r>
            <a:r>
              <a:rPr lang="cs-CZ" dirty="0" err="1"/>
              <a:t>degrees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stylization</a:t>
            </a:r>
            <a:endParaRPr lang="cs-CZ" dirty="0"/>
          </a:p>
          <a:p>
            <a:pPr marL="474750" lvl="1" indent="-285750"/>
            <a:r>
              <a:rPr lang="cs-CZ" dirty="0"/>
              <a:t>Jan Němec, Evald Schorm, Věra Chytilová </a:t>
            </a:r>
          </a:p>
          <a:p>
            <a:pPr marL="108000" lvl="1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E207E30-D674-6645-991E-A425DA62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1677742"/>
            <a:ext cx="1519692" cy="21699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899B070-5855-604F-A9C7-366FEC8FE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99" y="1688164"/>
            <a:ext cx="1519692" cy="220355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6866D87-3A81-A241-9447-DAF1F113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75" y="1710793"/>
            <a:ext cx="2933185" cy="220355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1CEA597-E51B-7D43-B51C-BB609A2ED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93" y="4356505"/>
            <a:ext cx="1715507" cy="24180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80A29FA-A8D1-F64A-A842-A46ADB07D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36" y="4703133"/>
            <a:ext cx="1470009" cy="207668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EDC7495-F687-9740-8970-7A577370D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97" y="4648643"/>
            <a:ext cx="1470010" cy="20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72A2-31EE-9142-AC12-C138D9356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E05B65-27CF-3F45-8299-7F613332E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634BCC-3AAF-5B41-B891-1D68018F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Wave</a:t>
            </a:r>
            <a:r>
              <a:rPr lang="cs-CZ" dirty="0"/>
              <a:t> as </a:t>
            </a:r>
            <a:r>
              <a:rPr lang="cs-CZ" dirty="0" err="1"/>
              <a:t>seen</a:t>
            </a:r>
            <a:r>
              <a:rPr lang="cs-CZ" dirty="0"/>
              <a:t> by period film </a:t>
            </a:r>
            <a:r>
              <a:rPr lang="cs-CZ" dirty="0" err="1"/>
              <a:t>criticism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3C2D3A-D0BF-7440-BCA9-8E8E1AAB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Early in </a:t>
            </a:r>
            <a:r>
              <a:rPr lang="cs-CZ" dirty="0" err="1"/>
              <a:t>the</a:t>
            </a:r>
            <a:r>
              <a:rPr lang="cs-CZ" dirty="0"/>
              <a:t> 1960s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discussions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film &gt;&gt;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encourages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filmmakers</a:t>
            </a:r>
            <a:r>
              <a:rPr lang="cs-CZ" dirty="0"/>
              <a:t>, as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seeked</a:t>
            </a:r>
            <a:r>
              <a:rPr lang="cs-CZ" dirty="0"/>
              <a:t> </a:t>
            </a:r>
            <a:r>
              <a:rPr lang="cs-CZ" dirty="0" err="1"/>
              <a:t>inspiration</a:t>
            </a:r>
            <a:r>
              <a:rPr lang="cs-CZ" dirty="0"/>
              <a:t> </a:t>
            </a:r>
            <a:r>
              <a:rPr lang="cs-CZ" dirty="0" err="1"/>
              <a:t>internationally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Modern</a:t>
            </a:r>
            <a:r>
              <a:rPr lang="cs-CZ" b="1" dirty="0"/>
              <a:t> VS </a:t>
            </a:r>
            <a:r>
              <a:rPr lang="cs-CZ" b="1" dirty="0" err="1"/>
              <a:t>Fashionable</a:t>
            </a:r>
            <a:r>
              <a:rPr lang="cs-CZ" b="1" dirty="0"/>
              <a:t> </a:t>
            </a:r>
            <a:r>
              <a:rPr lang="cs-CZ" b="1" dirty="0" err="1"/>
              <a:t>cinema</a:t>
            </a:r>
            <a:endParaRPr lang="cs-CZ" b="1" dirty="0"/>
          </a:p>
          <a:p>
            <a:pPr lvl="1"/>
            <a:r>
              <a:rPr lang="cs-CZ" b="1" dirty="0" err="1"/>
              <a:t>Czechoslovak</a:t>
            </a:r>
            <a:r>
              <a:rPr lang="cs-CZ" b="1" dirty="0"/>
              <a:t> </a:t>
            </a:r>
            <a:r>
              <a:rPr lang="cs-CZ" b="1" dirty="0" err="1"/>
              <a:t>modern</a:t>
            </a:r>
            <a:r>
              <a:rPr lang="cs-CZ" b="1" dirty="0"/>
              <a:t> film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inspired</a:t>
            </a:r>
            <a:r>
              <a:rPr lang="cs-CZ" dirty="0"/>
              <a:t> by </a:t>
            </a:r>
            <a:r>
              <a:rPr lang="cs-CZ" dirty="0" err="1"/>
              <a:t>european</a:t>
            </a:r>
            <a:r>
              <a:rPr lang="cs-CZ" dirty="0"/>
              <a:t> and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, but not </a:t>
            </a:r>
            <a:r>
              <a:rPr lang="cs-CZ" dirty="0" err="1"/>
              <a:t>copying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mechanically</a:t>
            </a:r>
            <a:r>
              <a:rPr lang="cs-CZ" dirty="0"/>
              <a:t> &gt;&gt;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encourage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artists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seek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expression</a:t>
            </a:r>
            <a:endParaRPr lang="cs-CZ" b="1" dirty="0"/>
          </a:p>
          <a:p>
            <a:pPr lvl="1"/>
            <a:endParaRPr lang="cs-CZ" dirty="0"/>
          </a:p>
          <a:p>
            <a:pPr lvl="1"/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hand, </a:t>
            </a:r>
            <a:r>
              <a:rPr lang="cs-CZ" b="1" dirty="0" err="1"/>
              <a:t>fashionable</a:t>
            </a:r>
            <a:r>
              <a:rPr lang="cs-CZ" b="1" dirty="0"/>
              <a:t> film just </a:t>
            </a:r>
            <a:r>
              <a:rPr lang="cs-CZ" b="1" dirty="0" err="1"/>
              <a:t>blindly</a:t>
            </a:r>
            <a:r>
              <a:rPr lang="cs-CZ" b="1" dirty="0"/>
              <a:t> </a:t>
            </a:r>
            <a:r>
              <a:rPr lang="cs-CZ" b="1" dirty="0" err="1"/>
              <a:t>follows</a:t>
            </a:r>
            <a:r>
              <a:rPr lang="cs-CZ" b="1" dirty="0"/>
              <a:t> </a:t>
            </a:r>
            <a:r>
              <a:rPr lang="cs-CZ" b="1" dirty="0" err="1"/>
              <a:t>trends</a:t>
            </a:r>
            <a:r>
              <a:rPr lang="cs-CZ" b="1" dirty="0"/>
              <a:t> </a:t>
            </a:r>
            <a:r>
              <a:rPr lang="cs-CZ" dirty="0"/>
              <a:t>in </a:t>
            </a:r>
            <a:r>
              <a:rPr lang="cs-CZ" dirty="0" err="1"/>
              <a:t>french</a:t>
            </a:r>
            <a:r>
              <a:rPr lang="cs-CZ" dirty="0"/>
              <a:t>, </a:t>
            </a:r>
            <a:r>
              <a:rPr lang="cs-CZ" dirty="0" err="1"/>
              <a:t>italian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swedish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, but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unique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&gt;&gt; </a:t>
            </a:r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film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: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progressive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film </a:t>
            </a:r>
            <a:r>
              <a:rPr lang="cs-CZ" dirty="0" err="1"/>
              <a:t>form</a:t>
            </a:r>
            <a:r>
              <a:rPr lang="cs-CZ" dirty="0"/>
              <a:t>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idea </a:t>
            </a:r>
            <a:r>
              <a:rPr lang="cs-CZ" dirty="0" err="1"/>
              <a:t>embeded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story/film, </a:t>
            </a:r>
            <a:r>
              <a:rPr lang="cs-CZ" dirty="0" err="1"/>
              <a:t>preferably</a:t>
            </a:r>
            <a:r>
              <a:rPr lang="cs-CZ" dirty="0"/>
              <a:t> </a:t>
            </a:r>
            <a:r>
              <a:rPr lang="cs-CZ" dirty="0" err="1"/>
              <a:t>truly</a:t>
            </a:r>
            <a:r>
              <a:rPr lang="cs-CZ" dirty="0"/>
              <a:t> Czech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a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93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FBDBA1-AD81-FD43-859E-1E4F6B65F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8305B6-73A1-7F44-82EE-DAEE0D1A7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AC1F01-CB15-D64A-B505-112D9315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</a:t>
            </a:r>
            <a:r>
              <a:rPr lang="cs-CZ" dirty="0" err="1"/>
              <a:t>Emotional</a:t>
            </a:r>
            <a:r>
              <a:rPr lang="cs-CZ" dirty="0"/>
              <a:t>“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Authentic</a:t>
            </a:r>
            <a:r>
              <a:rPr lang="cs-CZ" dirty="0"/>
              <a:t>“ </a:t>
            </a:r>
            <a:r>
              <a:rPr lang="cs-CZ" dirty="0" err="1"/>
              <a:t>Films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48928E-9203-354D-A5F3-BF7DB230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2" y="1504713"/>
            <a:ext cx="9044848" cy="4139998"/>
          </a:xfrm>
        </p:spPr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period film </a:t>
            </a:r>
            <a:r>
              <a:rPr lang="cs-CZ" dirty="0" err="1"/>
              <a:t>journalists</a:t>
            </a:r>
            <a:r>
              <a:rPr lang="cs-CZ" dirty="0"/>
              <a:t> </a:t>
            </a:r>
            <a:r>
              <a:rPr lang="cs-CZ" dirty="0" err="1"/>
              <a:t>labeled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aspired</a:t>
            </a:r>
            <a:r>
              <a:rPr lang="cs-CZ" dirty="0"/>
              <a:t> to </a:t>
            </a:r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film art. </a:t>
            </a:r>
          </a:p>
          <a:p>
            <a:r>
              <a:rPr lang="cs-CZ" dirty="0" err="1"/>
              <a:t>Around</a:t>
            </a:r>
            <a:r>
              <a:rPr lang="cs-CZ" dirty="0"/>
              <a:t> 1962: </a:t>
            </a:r>
            <a:r>
              <a:rPr lang="cs-CZ" i="1" dirty="0" err="1"/>
              <a:t>Ceiling</a:t>
            </a:r>
            <a:r>
              <a:rPr lang="cs-CZ" dirty="0"/>
              <a:t> (1961, </a:t>
            </a:r>
            <a:r>
              <a:rPr lang="cs-CZ" dirty="0" err="1"/>
              <a:t>dir</a:t>
            </a:r>
            <a:r>
              <a:rPr lang="cs-CZ" dirty="0"/>
              <a:t>. Věra Chytilová), </a:t>
            </a:r>
            <a:r>
              <a:rPr lang="cs-CZ" i="1" dirty="0" err="1"/>
              <a:t>Slnko</a:t>
            </a:r>
            <a:r>
              <a:rPr lang="cs-CZ" i="1" dirty="0"/>
              <a:t> v </a:t>
            </a:r>
            <a:r>
              <a:rPr lang="cs-CZ" i="1" dirty="0" err="1"/>
              <a:t>sieti</a:t>
            </a:r>
            <a:r>
              <a:rPr lang="cs-CZ" i="1" dirty="0"/>
              <a:t> </a:t>
            </a:r>
            <a:r>
              <a:rPr lang="cs-CZ" dirty="0"/>
              <a:t>(1962, </a:t>
            </a:r>
            <a:r>
              <a:rPr lang="cs-CZ" dirty="0" err="1"/>
              <a:t>dir</a:t>
            </a:r>
            <a:r>
              <a:rPr lang="cs-CZ" dirty="0"/>
              <a:t>. Štefan Uher), </a:t>
            </a:r>
            <a:r>
              <a:rPr lang="cs-CZ" i="1" dirty="0"/>
              <a:t>A </a:t>
            </a:r>
            <a:r>
              <a:rPr lang="cs-CZ" i="1" dirty="0" err="1"/>
              <a:t>Convoy</a:t>
            </a:r>
            <a:r>
              <a:rPr lang="cs-CZ" i="1" dirty="0"/>
              <a:t> </a:t>
            </a:r>
            <a:r>
              <a:rPr lang="cs-CZ" i="1" dirty="0" err="1"/>
              <a:t>Leaving</a:t>
            </a:r>
            <a:r>
              <a:rPr lang="cs-CZ" i="1" dirty="0"/>
              <a:t> </a:t>
            </a:r>
            <a:r>
              <a:rPr lang="cs-CZ" i="1" dirty="0" err="1"/>
              <a:t>Paradise</a:t>
            </a:r>
            <a:r>
              <a:rPr lang="cs-CZ" i="1" dirty="0"/>
              <a:t> </a:t>
            </a:r>
            <a:r>
              <a:rPr lang="cs-CZ" dirty="0"/>
              <a:t>(1962, </a:t>
            </a:r>
            <a:r>
              <a:rPr lang="cs-CZ" dirty="0" err="1"/>
              <a:t>dir</a:t>
            </a:r>
            <a:r>
              <a:rPr lang="cs-CZ" dirty="0"/>
              <a:t>. Zbyněk Brynych),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Cry</a:t>
            </a:r>
            <a:r>
              <a:rPr lang="cs-CZ" dirty="0"/>
              <a:t> (1963, </a:t>
            </a:r>
            <a:r>
              <a:rPr lang="cs-CZ" dirty="0" err="1"/>
              <a:t>dir</a:t>
            </a:r>
            <a:r>
              <a:rPr lang="cs-CZ" dirty="0"/>
              <a:t>. Jaromil Jireš)</a:t>
            </a:r>
          </a:p>
          <a:p>
            <a:r>
              <a:rPr lang="cs-CZ" dirty="0"/>
              <a:t>&gt;&gt; </a:t>
            </a:r>
            <a:r>
              <a:rPr lang="cs-CZ" dirty="0" err="1"/>
              <a:t>adopting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protagonists</a:t>
            </a:r>
            <a:r>
              <a:rPr lang="cs-CZ" dirty="0"/>
              <a:t>, </a:t>
            </a:r>
            <a:r>
              <a:rPr lang="cs-CZ" dirty="0" err="1"/>
              <a:t>representing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mind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voiceovers</a:t>
            </a:r>
            <a:r>
              <a:rPr lang="cs-CZ" dirty="0"/>
              <a:t>, </a:t>
            </a:r>
            <a:r>
              <a:rPr lang="cs-CZ" dirty="0" err="1"/>
              <a:t>monologues</a:t>
            </a:r>
            <a:r>
              <a:rPr lang="cs-CZ" dirty="0"/>
              <a:t> and </a:t>
            </a:r>
            <a:r>
              <a:rPr lang="cs-CZ" dirty="0" err="1"/>
              <a:t>improvised</a:t>
            </a:r>
            <a:r>
              <a:rPr lang="cs-CZ" dirty="0"/>
              <a:t> </a:t>
            </a:r>
            <a:r>
              <a:rPr lang="cs-CZ" dirty="0" err="1"/>
              <a:t>dialogues</a:t>
            </a:r>
            <a:r>
              <a:rPr lang="cs-CZ" dirty="0"/>
              <a:t>;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stylistic</a:t>
            </a:r>
            <a:r>
              <a:rPr lang="cs-CZ" dirty="0"/>
              <a:t> </a:t>
            </a:r>
            <a:r>
              <a:rPr lang="cs-CZ" dirty="0" err="1"/>
              <a:t>devices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communicated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characters</a:t>
            </a:r>
            <a:r>
              <a:rPr lang="cs-CZ" dirty="0"/>
              <a:t>‘ </a:t>
            </a:r>
            <a:r>
              <a:rPr lang="cs-CZ" dirty="0" err="1"/>
              <a:t>emotions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order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continuity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traditions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, these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titles</a:t>
            </a:r>
            <a:r>
              <a:rPr lang="cs-CZ" dirty="0"/>
              <a:t>,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 (</a:t>
            </a:r>
            <a:r>
              <a:rPr lang="cs-CZ" dirty="0" err="1"/>
              <a:t>namely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1950s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Vojtěch Jasný </a:t>
            </a:r>
            <a:r>
              <a:rPr lang="cs-CZ" dirty="0" err="1"/>
              <a:t>or</a:t>
            </a:r>
            <a:r>
              <a:rPr lang="cs-CZ" dirty="0"/>
              <a:t> František Vláčil).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694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842</TotalTime>
  <Words>1276</Words>
  <Application>Microsoft Macintosh PowerPoint</Application>
  <PresentationFormat>Předvádění na obrazovce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Czech New Wave CZS36</vt:lpstr>
      <vt:lpstr>Pearls of the deep 1965 dir. Jiří Menzel, Jan Němec, Evald Schorm, Věra Chytilová, Jaromil Jireš</vt:lpstr>
      <vt:lpstr>Pearls of the deep: Background and questions</vt:lpstr>
      <vt:lpstr>Reading L2 HAMES, Peter The Czechoslovak New Wave. A revolution denied. </vt:lpstr>
      <vt:lpstr>Prezentace aplikace PowerPoint</vt:lpstr>
      <vt:lpstr>New Wave as both a break and a continuity in Czechoslovak cinema</vt:lpstr>
      <vt:lpstr>… and the two main tendencies</vt:lpstr>
      <vt:lpstr>New Wave as seen by period film criticism </vt:lpstr>
      <vt:lpstr>„Emotional“ or „Authentic“ Films</vt:lpstr>
      <vt:lpstr>„Emotional“ or „Authentic“ Films</vt:lpstr>
      <vt:lpstr>„Film – truth“</vt:lpstr>
      <vt:lpstr>„Czech (Czechoslovak) New Wave“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10</cp:revision>
  <dcterms:created xsi:type="dcterms:W3CDTF">2022-09-26T14:48:18Z</dcterms:created>
  <dcterms:modified xsi:type="dcterms:W3CDTF">2022-09-27T04:51:01Z</dcterms:modified>
</cp:coreProperties>
</file>