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7" r:id="rId1"/>
  </p:sldMasterIdLst>
  <p:notesMasterIdLst>
    <p:notesMasterId r:id="rId15"/>
  </p:notesMasterIdLst>
  <p:handoutMasterIdLst>
    <p:handoutMasterId r:id="rId16"/>
  </p:handoutMasterIdLst>
  <p:sldIdLst>
    <p:sldId id="256" r:id="rId2"/>
    <p:sldId id="258" r:id="rId3"/>
    <p:sldId id="259" r:id="rId4"/>
    <p:sldId id="260" r:id="rId5"/>
    <p:sldId id="261" r:id="rId6"/>
    <p:sldId id="268" r:id="rId7"/>
    <p:sldId id="269" r:id="rId8"/>
    <p:sldId id="262" r:id="rId9"/>
    <p:sldId id="263" r:id="rId10"/>
    <p:sldId id="264" r:id="rId11"/>
    <p:sldId id="265" r:id="rId12"/>
    <p:sldId id="266" r:id="rId13"/>
    <p:sldId id="267" r:id="rId14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20" userDrawn="1">
          <p15:clr>
            <a:srgbClr val="A4A3A4"/>
          </p15:clr>
        </p15:guide>
        <p15:guide id="2" orient="horz" pos="1272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321" userDrawn="1">
          <p15:clr>
            <a:srgbClr val="A4A3A4"/>
          </p15:clr>
        </p15:guide>
        <p15:guide id="7" pos="5418" userDrawn="1">
          <p15:clr>
            <a:srgbClr val="A4A3A4"/>
          </p15:clr>
        </p15:guide>
        <p15:guide id="8" pos="682" userDrawn="1">
          <p15:clr>
            <a:srgbClr val="A4A3A4"/>
          </p15:clr>
        </p15:guide>
        <p15:guide id="9" pos="2766" userDrawn="1">
          <p15:clr>
            <a:srgbClr val="A4A3A4"/>
          </p15:clr>
        </p15:guide>
        <p15:guide id="10" pos="297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BC8FF"/>
    <a:srgbClr val="9100DC"/>
    <a:srgbClr val="0000DC"/>
    <a:srgbClr val="F01928"/>
    <a:srgbClr val="5AC8AF"/>
    <a:srgbClr val="00287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7778" autoAdjust="0"/>
    <p:restoredTop sz="96270" autoAdjust="0"/>
  </p:normalViewPr>
  <p:slideViewPr>
    <p:cSldViewPr snapToGrid="0">
      <p:cViewPr varScale="1">
        <p:scale>
          <a:sx n="108" d="100"/>
          <a:sy n="108" d="100"/>
        </p:scale>
        <p:origin x="192" y="352"/>
      </p:cViewPr>
      <p:guideLst>
        <p:guide orient="horz" pos="1120"/>
        <p:guide orient="horz" pos="1272"/>
        <p:guide orient="horz" pos="715"/>
        <p:guide orient="horz" pos="3861"/>
        <p:guide orient="horz" pos="3944"/>
        <p:guide pos="321"/>
        <p:guide pos="5418"/>
        <p:guide pos="682"/>
        <p:guide pos="2766"/>
        <p:guide pos="297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6" d="100"/>
          <a:sy n="56" d="100"/>
        </p:scale>
        <p:origin x="180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‹#›</a:t>
            </a:fld>
            <a:endParaRPr lang="cs-CZ" altLang="cs-CZ" noProof="0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8877" y="2900365"/>
            <a:ext cx="8521200" cy="1171580"/>
          </a:xfrm>
        </p:spPr>
        <p:txBody>
          <a:bodyPr anchor="t"/>
          <a:lstStyle>
            <a:lvl1pPr algn="l">
              <a:lnSpc>
                <a:spcPts val="3300"/>
              </a:lnSpc>
              <a:defRPr sz="3300"/>
            </a:lvl1pPr>
          </a:lstStyle>
          <a:p>
            <a:r>
              <a:rPr lang="cs-CZ" dirty="0"/>
              <a:t>Kliknutím vložíte nadpis</a:t>
            </a:r>
            <a:endParaRPr lang="cs-CZ" noProof="0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298877" y="4116403"/>
            <a:ext cx="8521200" cy="698497"/>
          </a:xfrm>
        </p:spPr>
        <p:txBody>
          <a:bodyPr anchor="t"/>
          <a:lstStyle>
            <a:lvl1pPr marL="0" indent="0" algn="l">
              <a:buNone/>
              <a:defRPr lang="cs-CZ" sz="18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6" name="Grafický objekt 5">
            <a:extLst>
              <a:ext uri="{FF2B5EF4-FFF2-40B4-BE49-F238E27FC236}">
                <a16:creationId xmlns:a16="http://schemas.microsoft.com/office/drawing/2014/main" id="{601D3E6C-8A25-405E-A952-4F92A22C63D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1541" y="414000"/>
            <a:ext cx="1555860" cy="1066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176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ky, text -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539998" y="718713"/>
            <a:ext cx="3915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9999" y="4500000"/>
            <a:ext cx="3915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350"/>
              </a:lnSpc>
              <a:defRPr sz="1125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40543" y="4068000"/>
            <a:ext cx="3915000" cy="360000"/>
          </a:xfrm>
        </p:spPr>
        <p:txBody>
          <a:bodyPr/>
          <a:lstStyle>
            <a:lvl1pPr algn="l">
              <a:lnSpc>
                <a:spcPts val="825"/>
              </a:lnSpc>
              <a:defRPr sz="825" b="1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688459" y="4500000"/>
            <a:ext cx="3915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350"/>
              </a:lnSpc>
              <a:defRPr sz="1125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689002" y="4068000"/>
            <a:ext cx="3915000" cy="360000"/>
          </a:xfrm>
        </p:spPr>
        <p:txBody>
          <a:bodyPr/>
          <a:lstStyle>
            <a:lvl1pPr algn="l">
              <a:lnSpc>
                <a:spcPts val="825"/>
              </a:lnSpc>
              <a:defRPr sz="825" b="1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4688459" y="718713"/>
            <a:ext cx="3915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pic>
        <p:nvPicPr>
          <p:cNvPr id="16" name="Grafický objekt 5">
            <a:extLst>
              <a:ext uri="{FF2B5EF4-FFF2-40B4-BE49-F238E27FC236}">
                <a16:creationId xmlns:a16="http://schemas.microsoft.com/office/drawing/2014/main" id="{49B4A6AC-BDF3-7A4E-AE8F-30770662C6E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3427" y="6048000"/>
            <a:ext cx="876594" cy="60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86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6" name="Grafický objekt 5">
            <a:extLst>
              <a:ext uri="{FF2B5EF4-FFF2-40B4-BE49-F238E27FC236}">
                <a16:creationId xmlns:a16="http://schemas.microsoft.com/office/drawing/2014/main" id="{55F562C7-770A-4DC7-96BB-3CD0DDDE67F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3427" y="6048000"/>
            <a:ext cx="876594" cy="60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90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zdělovník (alternativní)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‹#›</a:t>
            </a:fld>
            <a:endParaRPr lang="cs-CZ" altLang="cs-CZ" noProof="0" dirty="0"/>
          </a:p>
        </p:txBody>
      </p:sp>
      <p:sp>
        <p:nvSpPr>
          <p:cNvPr id="11" name="Nadpis 6">
            <a:extLst>
              <a:ext uri="{FF2B5EF4-FFF2-40B4-BE49-F238E27FC236}">
                <a16:creationId xmlns:a16="http://schemas.microsoft.com/office/drawing/2014/main" id="{210CF170-3CE8-4094-B136-F821606CD8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8876" y="2900365"/>
            <a:ext cx="3934889" cy="1171580"/>
          </a:xfrm>
        </p:spPr>
        <p:txBody>
          <a:bodyPr anchor="t"/>
          <a:lstStyle>
            <a:lvl1pPr algn="l">
              <a:lnSpc>
                <a:spcPts val="3300"/>
              </a:lnSpc>
              <a:defRPr sz="3300"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12" name="Podnadpis 2">
            <a:extLst>
              <a:ext uri="{FF2B5EF4-FFF2-40B4-BE49-F238E27FC236}">
                <a16:creationId xmlns:a16="http://schemas.microsoft.com/office/drawing/2014/main" id="{F805DFF4-9876-466D-A663-D549EEF8195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98876" y="4116403"/>
            <a:ext cx="3934889" cy="698497"/>
          </a:xfrm>
        </p:spPr>
        <p:txBody>
          <a:bodyPr anchor="t"/>
          <a:lstStyle>
            <a:lvl1pPr marL="0" indent="0" algn="l">
              <a:buNone/>
              <a:defRPr lang="cs-CZ" sz="1800" b="0" dirty="0">
                <a:solidFill>
                  <a:srgbClr val="0000DC"/>
                </a:solidFill>
                <a:latin typeface="+mj-lt"/>
                <a:ea typeface="+mj-ea"/>
                <a:cs typeface="+mj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9" name="Zástupný symbol pro obrázek 7">
            <a:extLst>
              <a:ext uri="{FF2B5EF4-FFF2-40B4-BE49-F238E27FC236}">
                <a16:creationId xmlns:a16="http://schemas.microsoft.com/office/drawing/2014/main" id="{80C21443-92BF-4BF1-9C61-FDB664DC796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572000" y="1"/>
            <a:ext cx="4572000" cy="6857999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7" name="Zástupný symbol pro zápatí 1">
            <a:extLst>
              <a:ext uri="{FF2B5EF4-FFF2-40B4-BE49-F238E27FC236}">
                <a16:creationId xmlns:a16="http://schemas.microsoft.com/office/drawing/2014/main" id="{24438A88-1921-4DF2-9F65-459AAE83D16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40000" y="6228000"/>
            <a:ext cx="3693765" cy="252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pic>
        <p:nvPicPr>
          <p:cNvPr id="13" name="Grafický objekt 5">
            <a:extLst>
              <a:ext uri="{FF2B5EF4-FFF2-40B4-BE49-F238E27FC236}">
                <a16:creationId xmlns:a16="http://schemas.microsoft.com/office/drawing/2014/main" id="{FDEB639D-3D5C-464C-BDE5-B74095023D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1541" y="414000"/>
            <a:ext cx="1555860" cy="1066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1272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176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 - inverzní">
    <p:bg>
      <p:bgPr>
        <a:solidFill>
          <a:srgbClr val="4BC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8877" y="2900365"/>
            <a:ext cx="8521200" cy="1171580"/>
          </a:xfrm>
        </p:spPr>
        <p:txBody>
          <a:bodyPr anchor="t"/>
          <a:lstStyle>
            <a:lvl1pPr algn="l">
              <a:lnSpc>
                <a:spcPts val="3300"/>
              </a:lnSpc>
              <a:defRPr sz="33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298877" y="4116403"/>
            <a:ext cx="8521200" cy="698497"/>
          </a:xfrm>
        </p:spPr>
        <p:txBody>
          <a:bodyPr anchor="t"/>
          <a:lstStyle>
            <a:lvl1pPr marL="0" indent="0" algn="l">
              <a:buNone/>
              <a:defRPr lang="cs-CZ" sz="18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10" name="Grafický objekt 5">
            <a:extLst>
              <a:ext uri="{FF2B5EF4-FFF2-40B4-BE49-F238E27FC236}">
                <a16:creationId xmlns:a16="http://schemas.microsoft.com/office/drawing/2014/main" id="{4FA66768-9589-2949-93B3-46B2497AD2A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1541" y="414000"/>
            <a:ext cx="1555860" cy="1066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176" userDrawn="1">
          <p15:clr>
            <a:srgbClr val="FBAE40"/>
          </p15:clr>
        </p15:guide>
        <p15:guide id="3" orient="horz" pos="255" userDrawn="1">
          <p15:clr>
            <a:srgbClr val="FBAE40"/>
          </p15:clr>
        </p15:guide>
        <p15:guide id="4" pos="1156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zdělovník (alternativní) 2">
    <p:bg>
      <p:bgPr>
        <a:solidFill>
          <a:srgbClr val="4BC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8876" y="2900365"/>
            <a:ext cx="3934889" cy="1171580"/>
          </a:xfrm>
        </p:spPr>
        <p:txBody>
          <a:bodyPr anchor="t"/>
          <a:lstStyle>
            <a:lvl1pPr algn="l">
              <a:lnSpc>
                <a:spcPts val="3300"/>
              </a:lnSpc>
              <a:defRPr sz="33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298876" y="4116403"/>
            <a:ext cx="3934889" cy="698497"/>
          </a:xfrm>
        </p:spPr>
        <p:txBody>
          <a:bodyPr anchor="t"/>
          <a:lstStyle>
            <a:lvl1pPr marL="0" indent="0" algn="l">
              <a:buNone/>
              <a:defRPr lang="cs-CZ" sz="18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0" name="Zástupný symbol pro obrázek 7">
            <a:extLst>
              <a:ext uri="{FF2B5EF4-FFF2-40B4-BE49-F238E27FC236}">
                <a16:creationId xmlns:a16="http://schemas.microsoft.com/office/drawing/2014/main" id="{05C2E24A-1A94-4B14-B9BB-CA01DE5DD20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572000" y="1"/>
            <a:ext cx="4572000" cy="6857999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12" name="Zástupný symbol pro zápatí 2">
            <a:extLst>
              <a:ext uri="{FF2B5EF4-FFF2-40B4-BE49-F238E27FC236}">
                <a16:creationId xmlns:a16="http://schemas.microsoft.com/office/drawing/2014/main" id="{CC921DFF-8B97-473C-919A-06F55168BDF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40000" y="6228000"/>
            <a:ext cx="3693765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pic>
        <p:nvPicPr>
          <p:cNvPr id="9" name="Grafický objekt 5">
            <a:extLst>
              <a:ext uri="{FF2B5EF4-FFF2-40B4-BE49-F238E27FC236}">
                <a16:creationId xmlns:a16="http://schemas.microsoft.com/office/drawing/2014/main" id="{1AAA1A5A-C954-FE43-B28E-CF7321376AA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1541" y="414000"/>
            <a:ext cx="1555860" cy="1066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9248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176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zní s obrázkem">
    <p:bg>
      <p:bgPr>
        <a:solidFill>
          <a:srgbClr val="4BC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obrázek 7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9144000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na ikonu vložíte obrázek.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46E80635-6C5C-49F3-8F11-AD16586CD07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0000" y="6040796"/>
            <a:ext cx="6416982" cy="510831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350"/>
              </a:lnSpc>
              <a:defRPr sz="1125" b="0">
                <a:solidFill>
                  <a:schemeClr val="bg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pic>
        <p:nvPicPr>
          <p:cNvPr id="9" name="Grafický objekt 5">
            <a:extLst>
              <a:ext uri="{FF2B5EF4-FFF2-40B4-BE49-F238E27FC236}">
                <a16:creationId xmlns:a16="http://schemas.microsoft.com/office/drawing/2014/main" id="{38E54EF0-AC4F-BE42-B3C9-EBE082A37F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3427" y="6048000"/>
            <a:ext cx="876594" cy="600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2117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56" userDrawn="1">
          <p15:clr>
            <a:srgbClr val="FBAE40"/>
          </p15:clr>
        </p15:guide>
        <p15:guide id="2" orient="horz" pos="4201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ARTS slide">
    <p:bg>
      <p:bgPr>
        <a:solidFill>
          <a:srgbClr val="4BC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cký objekt 1">
            <a:extLst>
              <a:ext uri="{FF2B5EF4-FFF2-40B4-BE49-F238E27FC236}">
                <a16:creationId xmlns:a16="http://schemas.microsoft.com/office/drawing/2014/main" id="{99DDF373-DAF6-45FC-9BE7-AC33B6CEFD7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05600" y="2012703"/>
            <a:ext cx="4132799" cy="2832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703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5ECF17BA-4CC0-425F-84EE-ED5FF94C78F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1017" y="2731338"/>
            <a:ext cx="5381966" cy="1395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214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540000" y="6228000"/>
            <a:ext cx="5940000" cy="252000"/>
          </a:xfrm>
        </p:spPr>
        <p:txBody>
          <a:bodyPr/>
          <a:lstStyle>
            <a:lvl1pPr>
              <a:defRPr sz="900"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390E4E2C-8A81-45F0-A5ED-59F1EE588AF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40000" y="1692002"/>
            <a:ext cx="8064900" cy="4139998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9" name="Grafický objekt 5">
            <a:extLst>
              <a:ext uri="{FF2B5EF4-FFF2-40B4-BE49-F238E27FC236}">
                <a16:creationId xmlns:a16="http://schemas.microsoft.com/office/drawing/2014/main" id="{DD44EFF6-9EB3-1644-9EA5-40F4E97B9A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3427" y="6048000"/>
            <a:ext cx="876594" cy="60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2295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97" userDrawn="1">
          <p15:clr>
            <a:srgbClr val="FBAE40"/>
          </p15:clr>
        </p15:guide>
        <p15:guide id="2" pos="329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0544" y="1296001"/>
            <a:ext cx="8064104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1725"/>
              </a:lnSpc>
              <a:defRPr sz="15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10" name="Zástupný symbol pro obsah 2">
            <a:extLst>
              <a:ext uri="{FF2B5EF4-FFF2-40B4-BE49-F238E27FC236}">
                <a16:creationId xmlns:a16="http://schemas.microsoft.com/office/drawing/2014/main" id="{5CA9AC87-D3DE-408C-9471-D419F474834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40000" y="1692002"/>
            <a:ext cx="8064900" cy="4139998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9" name="Grafický objekt 5">
            <a:extLst>
              <a:ext uri="{FF2B5EF4-FFF2-40B4-BE49-F238E27FC236}">
                <a16:creationId xmlns:a16="http://schemas.microsoft.com/office/drawing/2014/main" id="{2BC1F0D1-206B-6840-865D-185BADC088C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3427" y="6048000"/>
            <a:ext cx="876594" cy="60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4282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1D440DD4-5185-4C05-8E91-80CB3DC67394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540000" y="1701505"/>
            <a:ext cx="3914999" cy="4139998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9" name="Zástupný symbol pro obsah 2">
            <a:extLst>
              <a:ext uri="{FF2B5EF4-FFF2-40B4-BE49-F238E27FC236}">
                <a16:creationId xmlns:a16="http://schemas.microsoft.com/office/drawing/2014/main" id="{91531ABC-E456-4507-A022-87C2E3C7A2AA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4688460" y="1701505"/>
            <a:ext cx="3914999" cy="4139998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11" name="Grafický objekt 5">
            <a:extLst>
              <a:ext uri="{FF2B5EF4-FFF2-40B4-BE49-F238E27FC236}">
                <a16:creationId xmlns:a16="http://schemas.microsoft.com/office/drawing/2014/main" id="{57F28D9A-DF4F-8D46-9103-0EFCBEFC949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3427" y="6048000"/>
            <a:ext cx="876594" cy="60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7395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pos="5432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40544" y="1296001"/>
            <a:ext cx="3915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1725"/>
              </a:lnSpc>
              <a:defRPr sz="15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0000" y="720000"/>
            <a:ext cx="8064900" cy="451576"/>
          </a:xfrm>
        </p:spPr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688459" y="1290515"/>
            <a:ext cx="3915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1725"/>
              </a:lnSpc>
              <a:defRPr sz="15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D7707F6E-62D9-4ACE-A33C-A5E15E5CDF75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540000" y="1701505"/>
            <a:ext cx="3914999" cy="4139998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13" name="Zástupný symbol pro obsah 2">
            <a:extLst>
              <a:ext uri="{FF2B5EF4-FFF2-40B4-BE49-F238E27FC236}">
                <a16:creationId xmlns:a16="http://schemas.microsoft.com/office/drawing/2014/main" id="{911B9D34-B8F8-4804-B959-27E40687C897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4688460" y="1701505"/>
            <a:ext cx="3914999" cy="4139998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12" name="Grafický objekt 5">
            <a:extLst>
              <a:ext uri="{FF2B5EF4-FFF2-40B4-BE49-F238E27FC236}">
                <a16:creationId xmlns:a16="http://schemas.microsoft.com/office/drawing/2014/main" id="{4C227044-85A0-3E4C-8894-875974A355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3427" y="6048000"/>
            <a:ext cx="876594" cy="60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1684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6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ek s text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C8DF9A9-CF6E-49C8-A8BC-74FDF24B8C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1E1D20B9-1A33-484F-AB08-D95E85A9CB2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7A2EACA-93F7-4696-A84F-C07E4801CB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id="{45EA606A-B012-497D-A062-93B4C5E7BD3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510802" y="2596846"/>
            <a:ext cx="3094099" cy="3208441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1500"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</p:txBody>
      </p:sp>
      <p:sp>
        <p:nvSpPr>
          <p:cNvPr id="8" name="Zástupný symbol pro obrázek 7">
            <a:extLst>
              <a:ext uri="{FF2B5EF4-FFF2-40B4-BE49-F238E27FC236}">
                <a16:creationId xmlns:a16="http://schemas.microsoft.com/office/drawing/2014/main" id="{55454331-9726-47EA-9406-7071E2CA33D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47132" y="1665288"/>
            <a:ext cx="4655843" cy="4139998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11" name="Zástupný symbol pro text 7">
            <a:extLst>
              <a:ext uri="{FF2B5EF4-FFF2-40B4-BE49-F238E27FC236}">
                <a16:creationId xmlns:a16="http://schemas.microsoft.com/office/drawing/2014/main" id="{B0741B4D-1AE5-4AB1-8AD2-5E6FAC7F6F2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0544" y="1296001"/>
            <a:ext cx="8064104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1725"/>
              </a:lnSpc>
              <a:defRPr sz="15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10" name="Grafický objekt 5">
            <a:extLst>
              <a:ext uri="{FF2B5EF4-FFF2-40B4-BE49-F238E27FC236}">
                <a16:creationId xmlns:a16="http://schemas.microsoft.com/office/drawing/2014/main" id="{8BD7D05A-E512-5B4A-B9FD-01C29F6A935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3427" y="6048000"/>
            <a:ext cx="876594" cy="60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8353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tři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3330000" y="1692003"/>
            <a:ext cx="2483644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9999" y="4414271"/>
            <a:ext cx="2484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350"/>
              </a:lnSpc>
              <a:defRPr sz="1125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30000" y="4414271"/>
            <a:ext cx="2484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350"/>
              </a:lnSpc>
              <a:defRPr sz="1125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20900" y="4414270"/>
            <a:ext cx="2484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350"/>
              </a:lnSpc>
              <a:defRPr sz="1125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40544" y="4025136"/>
            <a:ext cx="2483644" cy="216000"/>
          </a:xfrm>
        </p:spPr>
        <p:txBody>
          <a:bodyPr anchor="ctr"/>
          <a:lstStyle>
            <a:lvl1pPr>
              <a:lnSpc>
                <a:spcPts val="825"/>
              </a:lnSpc>
              <a:defRPr sz="75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330357" y="4025136"/>
            <a:ext cx="2483644" cy="216000"/>
          </a:xfrm>
        </p:spPr>
        <p:txBody>
          <a:bodyPr anchor="ctr"/>
          <a:lstStyle>
            <a:lvl1pPr>
              <a:lnSpc>
                <a:spcPts val="825"/>
              </a:lnSpc>
              <a:defRPr sz="75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121077" y="4025136"/>
            <a:ext cx="2483644" cy="216000"/>
          </a:xfrm>
        </p:spPr>
        <p:txBody>
          <a:bodyPr anchor="ctr"/>
          <a:lstStyle>
            <a:lvl1pPr>
              <a:lnSpc>
                <a:spcPts val="825"/>
              </a:lnSpc>
              <a:defRPr sz="75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540000" y="1692003"/>
            <a:ext cx="2483644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6120001" y="1692003"/>
            <a:ext cx="2483644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0544" y="1296001"/>
            <a:ext cx="8064104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1725"/>
              </a:lnSpc>
              <a:defRPr sz="15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0000" y="720000"/>
            <a:ext cx="8064900" cy="451576"/>
          </a:xfrm>
        </p:spPr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22" name="Grafický objekt 5">
            <a:extLst>
              <a:ext uri="{FF2B5EF4-FFF2-40B4-BE49-F238E27FC236}">
                <a16:creationId xmlns:a16="http://schemas.microsoft.com/office/drawing/2014/main" id="{7295B6F1-702C-D047-89CD-70E5DBEF2FA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3427" y="6048000"/>
            <a:ext cx="876594" cy="60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410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49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51439ED6-907B-45D9-8FCC-98AE21B3C06D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540000" y="692150"/>
            <a:ext cx="8064900" cy="5139850"/>
          </a:xfrm>
          <a:prstGeom prst="rect">
            <a:avLst/>
          </a:prstGeom>
        </p:spPr>
        <p:txBody>
          <a:bodyPr/>
          <a:lstStyle>
            <a:lvl1pPr marL="54000" indent="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</p:txBody>
      </p:sp>
      <p:pic>
        <p:nvPicPr>
          <p:cNvPr id="9" name="Grafický objekt 5">
            <a:extLst>
              <a:ext uri="{FF2B5EF4-FFF2-40B4-BE49-F238E27FC236}">
                <a16:creationId xmlns:a16="http://schemas.microsoft.com/office/drawing/2014/main" id="{4BED687E-1DDB-9645-8FAB-A30FACA2C26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3427" y="6048000"/>
            <a:ext cx="876594" cy="60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755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  <p15:guide id="2" pos="329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Nadpis 12">
            <a:extLst>
              <a:ext uri="{FF2B5EF4-FFF2-40B4-BE49-F238E27FC236}">
                <a16:creationId xmlns:a16="http://schemas.microsoft.com/office/drawing/2014/main" id="{C80D1D37-E5CA-42AD-BE6B-219FAFB546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0000" y="720000"/>
            <a:ext cx="8064900" cy="451576"/>
          </a:xfrm>
        </p:spPr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9" name="Grafický objekt 5">
            <a:extLst>
              <a:ext uri="{FF2B5EF4-FFF2-40B4-BE49-F238E27FC236}">
                <a16:creationId xmlns:a16="http://schemas.microsoft.com/office/drawing/2014/main" id="{49F71D72-50A6-3A4A-9D44-33479454A64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3427" y="6048000"/>
            <a:ext cx="876594" cy="60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5407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40000" y="6228000"/>
            <a:ext cx="594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900" dirty="0" smtClean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10500" y="6228000"/>
            <a:ext cx="189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9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720000"/>
            <a:ext cx="80649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9100" y="1872000"/>
            <a:ext cx="80649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/>
            </a:pPr>
            <a:r>
              <a:rPr lang="cs-CZ" noProof="0" dirty="0"/>
              <a:t>Kliknutím vložíte text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84" r:id="rId2"/>
    <p:sldLayoutId id="2147483685" r:id="rId3"/>
    <p:sldLayoutId id="2147483674" r:id="rId4"/>
    <p:sldLayoutId id="2147483688" r:id="rId5"/>
    <p:sldLayoutId id="2147483698" r:id="rId6"/>
    <p:sldLayoutId id="2147483673" r:id="rId7"/>
    <p:sldLayoutId id="2147483675" r:id="rId8"/>
    <p:sldLayoutId id="2147483695" r:id="rId9"/>
    <p:sldLayoutId id="2147483677" r:id="rId10"/>
    <p:sldLayoutId id="2147483686" r:id="rId11"/>
    <p:sldLayoutId id="2147483697" r:id="rId12"/>
    <p:sldLayoutId id="2147483690" r:id="rId13"/>
    <p:sldLayoutId id="2147483696" r:id="rId14"/>
    <p:sldLayoutId id="2147483694" r:id="rId15"/>
    <p:sldLayoutId id="2147483692" r:id="rId16"/>
    <p:sldLayoutId id="2147483693" r:id="rId17"/>
  </p:sldLayoutIdLst>
  <p:hf hdr="0" dt="0"/>
  <p:txStyles>
    <p:titleStyle>
      <a:lvl1pPr algn="l" rtl="0" eaLnBrk="1" fontAlgn="base" hangingPunct="1">
        <a:lnSpc>
          <a:spcPts val="3000"/>
        </a:lnSpc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5pPr>
      <a:lvl6pPr marL="342900"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6pPr>
      <a:lvl7pPr marL="685800"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7pPr>
      <a:lvl8pPr marL="1028700"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8pPr>
      <a:lvl9pPr marL="1371600"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9pPr>
    </p:titleStyle>
    <p:bodyStyle>
      <a:lvl1pPr marL="0" marR="0" indent="0" algn="l" defTabSz="914400" rtl="0" eaLnBrk="1" fontAlgn="base" latinLnBrk="0" hangingPunct="1">
        <a:lnSpc>
          <a:spcPct val="114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tabLst/>
        <a:defRPr sz="21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125" b="0">
          <a:solidFill>
            <a:schemeClr val="tx1"/>
          </a:solidFill>
          <a:latin typeface="+mn-lt"/>
        </a:defRPr>
      </a:lvl2pPr>
      <a:lvl3pPr marL="6858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125" b="0">
          <a:solidFill>
            <a:schemeClr val="tx1"/>
          </a:solidFill>
          <a:latin typeface="+mn-lt"/>
        </a:defRPr>
      </a:lvl3pPr>
      <a:lvl4pPr marL="10287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125" b="0">
          <a:solidFill>
            <a:schemeClr val="tx1"/>
          </a:solidFill>
          <a:latin typeface="+mn-lt"/>
        </a:defRPr>
      </a:lvl4pPr>
      <a:lvl5pPr marL="13716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125" b="0">
          <a:solidFill>
            <a:schemeClr val="tx1"/>
          </a:solidFill>
          <a:latin typeface="+mn-lt"/>
        </a:defRPr>
      </a:lvl5pPr>
      <a:lvl6pPr marL="1885950" indent="-17145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9"/>
        </a:buBlip>
        <a:defRPr>
          <a:solidFill>
            <a:schemeClr val="tx1"/>
          </a:solidFill>
          <a:latin typeface="+mn-lt"/>
        </a:defRPr>
      </a:lvl6pPr>
      <a:lvl7pPr marL="20574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24003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27432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935" userDrawn="1">
          <p15:clr>
            <a:srgbClr val="F26B43"/>
          </p15:clr>
        </p15:guide>
        <p15:guide id="2" pos="32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AA6C805-D43D-9246-8F45-F7D14F2D25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Czech New </a:t>
            </a:r>
            <a:r>
              <a:rPr lang="cs-CZ" dirty="0" err="1"/>
              <a:t>Wave</a:t>
            </a:r>
            <a:br>
              <a:rPr lang="cs-CZ" dirty="0"/>
            </a:br>
            <a:r>
              <a:rPr lang="cs-CZ" dirty="0"/>
              <a:t>CZS36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E41AC406-9E40-DE47-946B-D00D18C67F5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ctr"/>
            <a:r>
              <a:rPr lang="cs-CZ" b="1" dirty="0"/>
              <a:t>Dr. Šárka </a:t>
            </a:r>
            <a:r>
              <a:rPr lang="cs-CZ" b="1" dirty="0" err="1"/>
              <a:t>Gmiterková</a:t>
            </a:r>
            <a:endParaRPr lang="cs-CZ" b="1" dirty="0"/>
          </a:p>
          <a:p>
            <a:pPr algn="ctr"/>
            <a:r>
              <a:rPr lang="cs-CZ" b="1" dirty="0" err="1"/>
              <a:t>Fall</a:t>
            </a:r>
            <a:r>
              <a:rPr lang="cs-CZ" b="1" dirty="0"/>
              <a:t> 2022</a:t>
            </a:r>
          </a:p>
          <a:p>
            <a:pPr algn="ctr"/>
            <a:r>
              <a:rPr lang="cs-CZ" b="1" dirty="0"/>
              <a:t>11. 10. 2022</a:t>
            </a:r>
          </a:p>
        </p:txBody>
      </p:sp>
    </p:spTree>
    <p:extLst>
      <p:ext uri="{BB962C8B-B14F-4D97-AF65-F5344CB8AC3E}">
        <p14:creationId xmlns:p14="http://schemas.microsoft.com/office/powerpoint/2010/main" val="11589398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A4C4A599-35C6-A048-BE70-799B2B9B814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03C6BC10-A515-814D-8D8E-A39A1519E25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10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C2A82007-6BB2-7C41-B093-3E4023992E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005" y="458744"/>
            <a:ext cx="8633361" cy="451576"/>
          </a:xfrm>
        </p:spPr>
        <p:txBody>
          <a:bodyPr/>
          <a:lstStyle/>
          <a:p>
            <a:r>
              <a:rPr lang="cs-CZ" sz="2800" dirty="0" err="1"/>
              <a:t>Generations</a:t>
            </a:r>
            <a:r>
              <a:rPr lang="cs-CZ" sz="2800" dirty="0"/>
              <a:t> </a:t>
            </a:r>
            <a:r>
              <a:rPr lang="cs-CZ" sz="2800" dirty="0" err="1"/>
              <a:t>of</a:t>
            </a:r>
            <a:r>
              <a:rPr lang="cs-CZ" sz="2800" dirty="0"/>
              <a:t> film </a:t>
            </a:r>
            <a:r>
              <a:rPr lang="cs-CZ" sz="2800" dirty="0" err="1"/>
              <a:t>characters</a:t>
            </a:r>
            <a:r>
              <a:rPr lang="cs-CZ" sz="2800" dirty="0"/>
              <a:t> in New </a:t>
            </a:r>
            <a:r>
              <a:rPr lang="cs-CZ" sz="2800" dirty="0" err="1"/>
              <a:t>Wave</a:t>
            </a:r>
            <a:r>
              <a:rPr lang="cs-CZ" sz="2800" dirty="0"/>
              <a:t> </a:t>
            </a:r>
            <a:r>
              <a:rPr lang="cs-CZ" sz="2800" dirty="0" err="1"/>
              <a:t>Films</a:t>
            </a:r>
            <a:endParaRPr lang="cs-CZ" sz="2800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0703B5E5-8ABF-FA4A-9B09-2B14B99079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489" y="1169487"/>
            <a:ext cx="6038929" cy="4139998"/>
          </a:xfrm>
        </p:spPr>
        <p:txBody>
          <a:bodyPr/>
          <a:lstStyle/>
          <a:p>
            <a:r>
              <a:rPr lang="cs-CZ" sz="2400" dirty="0"/>
              <a:t>In </a:t>
            </a:r>
            <a:r>
              <a:rPr lang="cs-CZ" sz="2400" dirty="0" err="1"/>
              <a:t>the</a:t>
            </a:r>
            <a:r>
              <a:rPr lang="cs-CZ" sz="2400" dirty="0"/>
              <a:t> </a:t>
            </a:r>
            <a:r>
              <a:rPr lang="cs-CZ" sz="2400" dirty="0" err="1"/>
              <a:t>first</a:t>
            </a:r>
            <a:r>
              <a:rPr lang="cs-CZ" sz="2400" dirty="0"/>
              <a:t> </a:t>
            </a:r>
            <a:r>
              <a:rPr lang="cs-CZ" sz="2400" dirty="0" err="1"/>
              <a:t>half</a:t>
            </a:r>
            <a:r>
              <a:rPr lang="cs-CZ" sz="2400" dirty="0"/>
              <a:t> </a:t>
            </a:r>
            <a:r>
              <a:rPr lang="cs-CZ" sz="2400" dirty="0" err="1"/>
              <a:t>of</a:t>
            </a:r>
            <a:r>
              <a:rPr lang="cs-CZ" sz="2400" dirty="0"/>
              <a:t> </a:t>
            </a:r>
            <a:r>
              <a:rPr lang="cs-CZ" sz="2400" dirty="0" err="1"/>
              <a:t>the</a:t>
            </a:r>
            <a:r>
              <a:rPr lang="cs-CZ" sz="2400" dirty="0"/>
              <a:t> 1960s </a:t>
            </a:r>
            <a:r>
              <a:rPr lang="cs-CZ" sz="2400" dirty="0" err="1"/>
              <a:t>films</a:t>
            </a:r>
            <a:r>
              <a:rPr lang="cs-CZ" sz="2400" dirty="0"/>
              <a:t> </a:t>
            </a:r>
            <a:r>
              <a:rPr lang="cs-CZ" sz="2400" dirty="0" err="1"/>
              <a:t>of</a:t>
            </a:r>
            <a:r>
              <a:rPr lang="cs-CZ" sz="2400" dirty="0"/>
              <a:t> </a:t>
            </a:r>
            <a:r>
              <a:rPr lang="cs-CZ" sz="2400" dirty="0" err="1"/>
              <a:t>the</a:t>
            </a:r>
            <a:r>
              <a:rPr lang="cs-CZ" sz="2400" dirty="0"/>
              <a:t> New </a:t>
            </a:r>
            <a:r>
              <a:rPr lang="cs-CZ" sz="2400" dirty="0" err="1"/>
              <a:t>Wave</a:t>
            </a:r>
            <a:r>
              <a:rPr lang="cs-CZ" sz="2400" dirty="0"/>
              <a:t> </a:t>
            </a:r>
            <a:r>
              <a:rPr lang="cs-CZ" sz="2400" dirty="0" err="1"/>
              <a:t>have</a:t>
            </a:r>
            <a:r>
              <a:rPr lang="cs-CZ" sz="2400" dirty="0"/>
              <a:t> </a:t>
            </a:r>
            <a:r>
              <a:rPr lang="cs-CZ" sz="2400" dirty="0" err="1"/>
              <a:t>contemporary</a:t>
            </a:r>
            <a:r>
              <a:rPr lang="cs-CZ" sz="2400" dirty="0"/>
              <a:t> </a:t>
            </a:r>
            <a:r>
              <a:rPr lang="cs-CZ" sz="2400" dirty="0" err="1"/>
              <a:t>setting</a:t>
            </a:r>
            <a:r>
              <a:rPr lang="cs-CZ" sz="2400" dirty="0"/>
              <a:t>, </a:t>
            </a:r>
            <a:r>
              <a:rPr lang="cs-CZ" sz="2400" dirty="0" err="1"/>
              <a:t>they</a:t>
            </a:r>
            <a:r>
              <a:rPr lang="cs-CZ" sz="2400" dirty="0"/>
              <a:t> are </a:t>
            </a:r>
            <a:r>
              <a:rPr lang="cs-CZ" sz="2400" dirty="0" err="1"/>
              <a:t>apolitical</a:t>
            </a:r>
            <a:r>
              <a:rPr lang="cs-CZ" sz="2400" dirty="0"/>
              <a:t> (</a:t>
            </a:r>
            <a:r>
              <a:rPr lang="cs-CZ" sz="2400" dirty="0" err="1"/>
              <a:t>with</a:t>
            </a:r>
            <a:r>
              <a:rPr lang="cs-CZ" sz="2400" dirty="0"/>
              <a:t> </a:t>
            </a:r>
            <a:r>
              <a:rPr lang="cs-CZ" sz="2400" dirty="0" err="1"/>
              <a:t>the</a:t>
            </a:r>
            <a:r>
              <a:rPr lang="cs-CZ" sz="2400" dirty="0"/>
              <a:t> </a:t>
            </a:r>
            <a:r>
              <a:rPr lang="cs-CZ" sz="2400" dirty="0" err="1"/>
              <a:t>exception</a:t>
            </a:r>
            <a:r>
              <a:rPr lang="cs-CZ" sz="2400" dirty="0"/>
              <a:t> </a:t>
            </a:r>
            <a:r>
              <a:rPr lang="cs-CZ" sz="2400" dirty="0" err="1"/>
              <a:t>of</a:t>
            </a:r>
            <a:r>
              <a:rPr lang="cs-CZ" sz="2400" dirty="0"/>
              <a:t> Evald </a:t>
            </a:r>
            <a:r>
              <a:rPr lang="cs-CZ" sz="2400" dirty="0" err="1"/>
              <a:t>Schorm‘s</a:t>
            </a:r>
            <a:r>
              <a:rPr lang="cs-CZ" sz="2400" dirty="0"/>
              <a:t> </a:t>
            </a:r>
            <a:r>
              <a:rPr lang="cs-CZ" sz="2400" dirty="0" err="1"/>
              <a:t>films</a:t>
            </a:r>
            <a:r>
              <a:rPr lang="cs-CZ" sz="2400" dirty="0"/>
              <a:t>?), </a:t>
            </a:r>
            <a:r>
              <a:rPr lang="cs-CZ" sz="2400" dirty="0" err="1"/>
              <a:t>with</a:t>
            </a:r>
            <a:r>
              <a:rPr lang="cs-CZ" sz="2400" dirty="0"/>
              <a:t> „</a:t>
            </a:r>
            <a:r>
              <a:rPr lang="cs-CZ" sz="2400" dirty="0" err="1"/>
              <a:t>middle</a:t>
            </a:r>
            <a:r>
              <a:rPr lang="cs-CZ" sz="2400" dirty="0"/>
              <a:t> </a:t>
            </a:r>
            <a:r>
              <a:rPr lang="cs-CZ" sz="2400" dirty="0" err="1"/>
              <a:t>class</a:t>
            </a:r>
            <a:r>
              <a:rPr lang="cs-CZ" sz="2400" dirty="0"/>
              <a:t>“ </a:t>
            </a:r>
            <a:r>
              <a:rPr lang="cs-CZ" sz="2400" dirty="0" err="1"/>
              <a:t>ordinary</a:t>
            </a:r>
            <a:r>
              <a:rPr lang="cs-CZ" sz="2400" dirty="0"/>
              <a:t> </a:t>
            </a:r>
            <a:r>
              <a:rPr lang="cs-CZ" sz="2400" dirty="0" err="1"/>
              <a:t>characters</a:t>
            </a:r>
            <a:endParaRPr lang="cs-CZ" sz="2400" dirty="0"/>
          </a:p>
          <a:p>
            <a:r>
              <a:rPr lang="cs-CZ" sz="2400" dirty="0" err="1"/>
              <a:t>Young</a:t>
            </a:r>
            <a:r>
              <a:rPr lang="cs-CZ" sz="2400" dirty="0"/>
              <a:t> </a:t>
            </a:r>
            <a:r>
              <a:rPr lang="cs-CZ" sz="2400" dirty="0" err="1"/>
              <a:t>generation</a:t>
            </a:r>
            <a:r>
              <a:rPr lang="cs-CZ" sz="2400" dirty="0"/>
              <a:t> </a:t>
            </a:r>
            <a:r>
              <a:rPr lang="cs-CZ" sz="2400" dirty="0" err="1"/>
              <a:t>is</a:t>
            </a:r>
            <a:r>
              <a:rPr lang="cs-CZ" sz="2400" dirty="0"/>
              <a:t> </a:t>
            </a:r>
            <a:r>
              <a:rPr lang="cs-CZ" sz="2400" dirty="0" err="1"/>
              <a:t>creatively</a:t>
            </a:r>
            <a:r>
              <a:rPr lang="cs-CZ" sz="2400" dirty="0"/>
              <a:t> </a:t>
            </a:r>
            <a:r>
              <a:rPr lang="cs-CZ" sz="2400" dirty="0" err="1"/>
              <a:t>portrayed</a:t>
            </a:r>
            <a:r>
              <a:rPr lang="cs-CZ" sz="2400" dirty="0"/>
              <a:t> </a:t>
            </a:r>
            <a:r>
              <a:rPr lang="cs-CZ" sz="2400" dirty="0" err="1"/>
              <a:t>through</a:t>
            </a:r>
            <a:r>
              <a:rPr lang="cs-CZ" sz="2400" dirty="0"/>
              <a:t> </a:t>
            </a:r>
            <a:r>
              <a:rPr lang="cs-CZ" sz="2400" dirty="0" err="1"/>
              <a:t>new</a:t>
            </a:r>
            <a:r>
              <a:rPr lang="cs-CZ" sz="2400" dirty="0"/>
              <a:t> </a:t>
            </a:r>
            <a:r>
              <a:rPr lang="cs-CZ" sz="2400" dirty="0" err="1"/>
              <a:t>faces</a:t>
            </a:r>
            <a:r>
              <a:rPr lang="cs-CZ" sz="2400" dirty="0"/>
              <a:t> – not </a:t>
            </a:r>
            <a:r>
              <a:rPr lang="cs-CZ" sz="2400" dirty="0" err="1"/>
              <a:t>glamorous</a:t>
            </a:r>
            <a:r>
              <a:rPr lang="cs-CZ" sz="2400" dirty="0"/>
              <a:t>, but </a:t>
            </a:r>
            <a:r>
              <a:rPr lang="cs-CZ" sz="2400" dirty="0" err="1"/>
              <a:t>unexceptional</a:t>
            </a:r>
            <a:r>
              <a:rPr lang="cs-CZ" sz="2400" dirty="0"/>
              <a:t> and </a:t>
            </a:r>
            <a:r>
              <a:rPr lang="cs-CZ" sz="2400" dirty="0" err="1"/>
              <a:t>commonplace</a:t>
            </a:r>
            <a:endParaRPr lang="cs-CZ" sz="2400" dirty="0"/>
          </a:p>
          <a:p>
            <a:r>
              <a:rPr lang="cs-CZ" sz="2400" dirty="0" err="1"/>
              <a:t>Comedies</a:t>
            </a:r>
            <a:r>
              <a:rPr lang="cs-CZ" sz="2400" dirty="0"/>
              <a:t> </a:t>
            </a:r>
            <a:r>
              <a:rPr lang="cs-CZ" sz="2400" dirty="0" err="1"/>
              <a:t>with</a:t>
            </a:r>
            <a:r>
              <a:rPr lang="cs-CZ" sz="2400" dirty="0"/>
              <a:t> </a:t>
            </a:r>
            <a:r>
              <a:rPr lang="cs-CZ" sz="2400" dirty="0" err="1"/>
              <a:t>grotesque</a:t>
            </a:r>
            <a:r>
              <a:rPr lang="cs-CZ" sz="2400" dirty="0"/>
              <a:t> </a:t>
            </a:r>
            <a:r>
              <a:rPr lang="cs-CZ" sz="2400" dirty="0" err="1"/>
              <a:t>overtones</a:t>
            </a:r>
            <a:r>
              <a:rPr lang="cs-CZ" sz="2400" dirty="0"/>
              <a:t> </a:t>
            </a:r>
            <a:r>
              <a:rPr lang="cs-CZ" sz="2400" dirty="0" err="1"/>
              <a:t>rather</a:t>
            </a:r>
            <a:r>
              <a:rPr lang="cs-CZ" sz="2400" dirty="0"/>
              <a:t> </a:t>
            </a:r>
            <a:r>
              <a:rPr lang="cs-CZ" sz="2400" dirty="0" err="1"/>
              <a:t>than</a:t>
            </a:r>
            <a:r>
              <a:rPr lang="cs-CZ" sz="2400" dirty="0"/>
              <a:t> </a:t>
            </a:r>
            <a:r>
              <a:rPr lang="cs-CZ" sz="2400" dirty="0" err="1"/>
              <a:t>tragic</a:t>
            </a:r>
            <a:r>
              <a:rPr lang="cs-CZ" sz="2400" dirty="0"/>
              <a:t> </a:t>
            </a:r>
            <a:r>
              <a:rPr lang="cs-CZ" sz="2400" dirty="0" err="1"/>
              <a:t>portrayals</a:t>
            </a:r>
            <a:endParaRPr lang="cs-CZ" sz="2400" dirty="0"/>
          </a:p>
          <a:p>
            <a:r>
              <a:rPr lang="cs-CZ" sz="2400" dirty="0" err="1"/>
              <a:t>Boys</a:t>
            </a:r>
            <a:r>
              <a:rPr lang="cs-CZ" sz="2400" dirty="0"/>
              <a:t> and </a:t>
            </a:r>
            <a:r>
              <a:rPr lang="cs-CZ" sz="2400" dirty="0" err="1"/>
              <a:t>young</a:t>
            </a:r>
            <a:r>
              <a:rPr lang="cs-CZ" sz="2400" dirty="0"/>
              <a:t> </a:t>
            </a:r>
            <a:r>
              <a:rPr lang="cs-CZ" sz="2400" dirty="0" err="1"/>
              <a:t>men</a:t>
            </a:r>
            <a:r>
              <a:rPr lang="cs-CZ" sz="2400" dirty="0"/>
              <a:t> are </a:t>
            </a:r>
            <a:r>
              <a:rPr lang="cs-CZ" sz="2400" dirty="0" err="1"/>
              <a:t>clumsy</a:t>
            </a:r>
            <a:r>
              <a:rPr lang="cs-CZ" sz="2400" dirty="0"/>
              <a:t>, </a:t>
            </a:r>
            <a:r>
              <a:rPr lang="cs-CZ" sz="2400" dirty="0" err="1"/>
              <a:t>awkward</a:t>
            </a:r>
            <a:r>
              <a:rPr lang="cs-CZ" sz="2400" dirty="0"/>
              <a:t> and </a:t>
            </a:r>
            <a:r>
              <a:rPr lang="cs-CZ" sz="2400" dirty="0" err="1"/>
              <a:t>childish</a:t>
            </a:r>
            <a:r>
              <a:rPr lang="cs-CZ" sz="2400" dirty="0"/>
              <a:t>, not </a:t>
            </a:r>
            <a:r>
              <a:rPr lang="cs-CZ" sz="2400" dirty="0" err="1"/>
              <a:t>rebelious</a:t>
            </a:r>
            <a:r>
              <a:rPr lang="cs-CZ" sz="2400" dirty="0"/>
              <a:t> (</a:t>
            </a:r>
            <a:r>
              <a:rPr lang="cs-CZ" sz="2400" dirty="0" err="1"/>
              <a:t>Forman‘s</a:t>
            </a:r>
            <a:r>
              <a:rPr lang="cs-CZ" sz="2400" dirty="0"/>
              <a:t> male </a:t>
            </a:r>
            <a:r>
              <a:rPr lang="cs-CZ" sz="2400" dirty="0" err="1"/>
              <a:t>heroes</a:t>
            </a:r>
            <a:r>
              <a:rPr lang="cs-CZ" sz="2400" dirty="0"/>
              <a:t>); </a:t>
            </a:r>
            <a:r>
              <a:rPr lang="cs-CZ" sz="2400" dirty="0" err="1"/>
              <a:t>emotional</a:t>
            </a:r>
            <a:r>
              <a:rPr lang="cs-CZ" sz="2400" dirty="0"/>
              <a:t> and </a:t>
            </a:r>
            <a:r>
              <a:rPr lang="cs-CZ" sz="2400" dirty="0" err="1"/>
              <a:t>lyrical</a:t>
            </a:r>
            <a:r>
              <a:rPr lang="cs-CZ" sz="2400" dirty="0"/>
              <a:t> </a:t>
            </a:r>
            <a:r>
              <a:rPr lang="cs-CZ" sz="2400" dirty="0" err="1"/>
              <a:t>protagonists</a:t>
            </a:r>
            <a:r>
              <a:rPr lang="cs-CZ" sz="2400" dirty="0"/>
              <a:t> (</a:t>
            </a:r>
            <a:r>
              <a:rPr lang="cs-CZ" sz="2400" dirty="0" err="1"/>
              <a:t>characters</a:t>
            </a:r>
            <a:r>
              <a:rPr lang="cs-CZ" sz="2400" dirty="0"/>
              <a:t> </a:t>
            </a:r>
            <a:r>
              <a:rPr lang="cs-CZ" sz="2400" dirty="0" err="1"/>
              <a:t>portrayed</a:t>
            </a:r>
            <a:r>
              <a:rPr lang="cs-CZ" sz="2400" dirty="0"/>
              <a:t> by Vladimír </a:t>
            </a:r>
            <a:r>
              <a:rPr lang="cs-CZ" sz="2400" dirty="0" err="1"/>
              <a:t>Pucholt</a:t>
            </a:r>
            <a:r>
              <a:rPr lang="cs-CZ" sz="2400" dirty="0"/>
              <a:t>)</a:t>
            </a:r>
          </a:p>
          <a:p>
            <a:endParaRPr 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91380629-3F95-A74C-8F98-96EB23ED97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8257" y="950027"/>
            <a:ext cx="2945743" cy="1656981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2696D77C-D6E9-6940-8210-F27357FD93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8257" y="2607008"/>
            <a:ext cx="2945744" cy="2111117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2D952820-22C6-9845-8544-0E99D0D71A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1919" y="4718124"/>
            <a:ext cx="2952082" cy="2176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3431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B24530DB-E9F7-184F-9A24-68C843D9C82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60584F97-157A-6040-B516-99ED3A84C79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11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1D6EF08F-8827-5441-B5AA-A04434621B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501" y="225632"/>
            <a:ext cx="8631618" cy="498764"/>
          </a:xfrm>
        </p:spPr>
        <p:txBody>
          <a:bodyPr/>
          <a:lstStyle/>
          <a:p>
            <a:r>
              <a:rPr lang="cs-CZ" sz="2800" dirty="0" err="1"/>
              <a:t>Generations</a:t>
            </a:r>
            <a:r>
              <a:rPr lang="cs-CZ" sz="2800" dirty="0"/>
              <a:t> </a:t>
            </a:r>
            <a:r>
              <a:rPr lang="cs-CZ" sz="2800" dirty="0" err="1"/>
              <a:t>of</a:t>
            </a:r>
            <a:r>
              <a:rPr lang="cs-CZ" sz="2800" dirty="0"/>
              <a:t> film </a:t>
            </a:r>
            <a:r>
              <a:rPr lang="cs-CZ" sz="2800" dirty="0" err="1"/>
              <a:t>characters</a:t>
            </a:r>
            <a:r>
              <a:rPr lang="cs-CZ" sz="2800" dirty="0"/>
              <a:t> in New </a:t>
            </a:r>
            <a:r>
              <a:rPr lang="cs-CZ" sz="2800" dirty="0" err="1"/>
              <a:t>Wave</a:t>
            </a:r>
            <a:r>
              <a:rPr lang="cs-CZ" sz="2800" dirty="0"/>
              <a:t> </a:t>
            </a:r>
            <a:r>
              <a:rPr lang="cs-CZ" sz="2800" dirty="0" err="1"/>
              <a:t>Films</a:t>
            </a:r>
            <a:endParaRPr lang="cs-CZ" sz="2800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8D69D9D7-F1D8-634D-80CC-A6E4236B3B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496" y="724395"/>
            <a:ext cx="6169500" cy="4953226"/>
          </a:xfrm>
        </p:spPr>
        <p:txBody>
          <a:bodyPr/>
          <a:lstStyle/>
          <a:p>
            <a:r>
              <a:rPr lang="cs-CZ" sz="1800" dirty="0" err="1"/>
              <a:t>Female</a:t>
            </a:r>
            <a:r>
              <a:rPr lang="cs-CZ" sz="1800" dirty="0"/>
              <a:t> </a:t>
            </a:r>
            <a:r>
              <a:rPr lang="cs-CZ" sz="1800" dirty="0" err="1"/>
              <a:t>characters</a:t>
            </a:r>
            <a:r>
              <a:rPr lang="cs-CZ" sz="1800" dirty="0"/>
              <a:t> </a:t>
            </a:r>
            <a:r>
              <a:rPr lang="cs-CZ" sz="1800" dirty="0" err="1"/>
              <a:t>lack</a:t>
            </a:r>
            <a:r>
              <a:rPr lang="cs-CZ" sz="1800" dirty="0"/>
              <a:t> such </a:t>
            </a:r>
            <a:r>
              <a:rPr lang="cs-CZ" sz="1800" dirty="0" err="1"/>
              <a:t>focused</a:t>
            </a:r>
            <a:r>
              <a:rPr lang="cs-CZ" sz="1800" dirty="0"/>
              <a:t> </a:t>
            </a:r>
            <a:r>
              <a:rPr lang="cs-CZ" sz="1800" dirty="0" err="1"/>
              <a:t>attention</a:t>
            </a:r>
            <a:r>
              <a:rPr lang="cs-CZ" sz="1800" dirty="0"/>
              <a:t> as </a:t>
            </a:r>
            <a:r>
              <a:rPr lang="cs-CZ" sz="1800" dirty="0" err="1"/>
              <a:t>their</a:t>
            </a:r>
            <a:r>
              <a:rPr lang="cs-CZ" sz="1800" dirty="0"/>
              <a:t> male </a:t>
            </a:r>
            <a:r>
              <a:rPr lang="cs-CZ" sz="1800" dirty="0" err="1"/>
              <a:t>counterparts</a:t>
            </a:r>
            <a:r>
              <a:rPr lang="cs-CZ" sz="1800" dirty="0"/>
              <a:t>; </a:t>
            </a:r>
            <a:r>
              <a:rPr lang="cs-CZ" sz="1800" dirty="0" err="1"/>
              <a:t>their</a:t>
            </a:r>
            <a:r>
              <a:rPr lang="cs-CZ" sz="1800" dirty="0"/>
              <a:t> presence </a:t>
            </a:r>
            <a:r>
              <a:rPr lang="cs-CZ" sz="1800" dirty="0" err="1"/>
              <a:t>is</a:t>
            </a:r>
            <a:r>
              <a:rPr lang="cs-CZ" sz="1800" dirty="0"/>
              <a:t> </a:t>
            </a:r>
            <a:r>
              <a:rPr lang="cs-CZ" sz="1800" dirty="0" err="1"/>
              <a:t>closely</a:t>
            </a:r>
            <a:r>
              <a:rPr lang="cs-CZ" sz="1800" dirty="0"/>
              <a:t> </a:t>
            </a:r>
            <a:r>
              <a:rPr lang="cs-CZ" sz="1800" dirty="0" err="1"/>
              <a:t>tied</a:t>
            </a:r>
            <a:r>
              <a:rPr lang="cs-CZ" sz="1800" dirty="0"/>
              <a:t> to </a:t>
            </a:r>
            <a:r>
              <a:rPr lang="cs-CZ" sz="1800" dirty="0" err="1"/>
              <a:t>the</a:t>
            </a:r>
            <a:r>
              <a:rPr lang="cs-CZ" sz="1800" dirty="0"/>
              <a:t> existence </a:t>
            </a:r>
            <a:r>
              <a:rPr lang="cs-CZ" sz="1800" dirty="0" err="1"/>
              <a:t>of</a:t>
            </a:r>
            <a:r>
              <a:rPr lang="cs-CZ" sz="1800" dirty="0"/>
              <a:t> </a:t>
            </a:r>
            <a:r>
              <a:rPr lang="cs-CZ" sz="1800" dirty="0" err="1"/>
              <a:t>distinctive</a:t>
            </a:r>
            <a:r>
              <a:rPr lang="cs-CZ" sz="1800" dirty="0"/>
              <a:t> </a:t>
            </a:r>
            <a:r>
              <a:rPr lang="cs-CZ" sz="1800" dirty="0" err="1"/>
              <a:t>professional</a:t>
            </a:r>
            <a:r>
              <a:rPr lang="cs-CZ" sz="1800" dirty="0"/>
              <a:t> </a:t>
            </a:r>
            <a:r>
              <a:rPr lang="cs-CZ" sz="1800" dirty="0" err="1"/>
              <a:t>actresses</a:t>
            </a:r>
            <a:endParaRPr lang="cs-CZ" sz="1800" dirty="0"/>
          </a:p>
          <a:p>
            <a:r>
              <a:rPr lang="cs-CZ" sz="1800" dirty="0"/>
              <a:t>Věra </a:t>
            </a:r>
            <a:r>
              <a:rPr lang="cs-CZ" sz="1800" dirty="0" err="1"/>
              <a:t>Chytilová‘s</a:t>
            </a:r>
            <a:r>
              <a:rPr lang="cs-CZ" sz="1800" dirty="0"/>
              <a:t> </a:t>
            </a:r>
            <a:r>
              <a:rPr lang="cs-CZ" sz="1800" dirty="0" err="1"/>
              <a:t>films</a:t>
            </a:r>
            <a:r>
              <a:rPr lang="cs-CZ" sz="1800" dirty="0"/>
              <a:t> are </a:t>
            </a:r>
            <a:r>
              <a:rPr lang="cs-CZ" sz="1800" dirty="0" err="1"/>
              <a:t>the</a:t>
            </a:r>
            <a:r>
              <a:rPr lang="cs-CZ" sz="1800" dirty="0"/>
              <a:t> </a:t>
            </a:r>
            <a:r>
              <a:rPr lang="cs-CZ" sz="1800" dirty="0" err="1"/>
              <a:t>exception</a:t>
            </a:r>
            <a:r>
              <a:rPr lang="cs-CZ" sz="1800" dirty="0"/>
              <a:t> (</a:t>
            </a:r>
            <a:r>
              <a:rPr lang="cs-CZ" sz="1800" i="1" dirty="0" err="1"/>
              <a:t>The</a:t>
            </a:r>
            <a:r>
              <a:rPr lang="cs-CZ" sz="1800" i="1" dirty="0"/>
              <a:t> </a:t>
            </a:r>
            <a:r>
              <a:rPr lang="cs-CZ" sz="1800" i="1" dirty="0" err="1"/>
              <a:t>Ceiling</a:t>
            </a:r>
            <a:r>
              <a:rPr lang="cs-CZ" sz="1800" i="1" dirty="0"/>
              <a:t>, </a:t>
            </a:r>
            <a:r>
              <a:rPr lang="cs-CZ" sz="1800" i="1" dirty="0" err="1"/>
              <a:t>Something</a:t>
            </a:r>
            <a:r>
              <a:rPr lang="cs-CZ" sz="1800" i="1" dirty="0"/>
              <a:t> </a:t>
            </a:r>
            <a:r>
              <a:rPr lang="cs-CZ" sz="1800" i="1" dirty="0" err="1"/>
              <a:t>Different</a:t>
            </a:r>
            <a:r>
              <a:rPr lang="cs-CZ" sz="1800" i="1" dirty="0"/>
              <a:t>, </a:t>
            </a:r>
            <a:r>
              <a:rPr lang="cs-CZ" sz="1800" i="1" dirty="0" err="1"/>
              <a:t>Fruit</a:t>
            </a:r>
            <a:r>
              <a:rPr lang="cs-CZ" sz="1800" i="1" dirty="0"/>
              <a:t> </a:t>
            </a:r>
            <a:r>
              <a:rPr lang="cs-CZ" sz="1800" i="1" dirty="0" err="1"/>
              <a:t>of</a:t>
            </a:r>
            <a:r>
              <a:rPr lang="cs-CZ" sz="1800" i="1" dirty="0"/>
              <a:t> </a:t>
            </a:r>
            <a:r>
              <a:rPr lang="cs-CZ" sz="1800" i="1" dirty="0" err="1"/>
              <a:t>Paradise</a:t>
            </a:r>
            <a:r>
              <a:rPr lang="cs-CZ" sz="1800" dirty="0"/>
              <a:t>) &gt;&gt; </a:t>
            </a:r>
            <a:r>
              <a:rPr lang="cs-CZ" sz="1800" dirty="0" err="1"/>
              <a:t>emancipation</a:t>
            </a:r>
            <a:r>
              <a:rPr lang="cs-CZ" sz="1800" dirty="0"/>
              <a:t>, </a:t>
            </a:r>
            <a:r>
              <a:rPr lang="cs-CZ" sz="1800" dirty="0" err="1"/>
              <a:t>female</a:t>
            </a:r>
            <a:r>
              <a:rPr lang="cs-CZ" sz="1800" dirty="0"/>
              <a:t> </a:t>
            </a:r>
            <a:r>
              <a:rPr lang="cs-CZ" sz="1800" dirty="0" err="1"/>
              <a:t>self-exploration</a:t>
            </a:r>
            <a:r>
              <a:rPr lang="cs-CZ" sz="1800" dirty="0"/>
              <a:t>, but </a:t>
            </a:r>
            <a:r>
              <a:rPr lang="cs-CZ" sz="1800" dirty="0" err="1"/>
              <a:t>also</a:t>
            </a:r>
            <a:r>
              <a:rPr lang="cs-CZ" sz="1800" dirty="0"/>
              <a:t> </a:t>
            </a:r>
            <a:r>
              <a:rPr lang="cs-CZ" sz="1800" dirty="0" err="1"/>
              <a:t>comedic</a:t>
            </a:r>
            <a:r>
              <a:rPr lang="cs-CZ" sz="1800" dirty="0"/>
              <a:t> </a:t>
            </a:r>
            <a:r>
              <a:rPr lang="cs-CZ" sz="1800" dirty="0" err="1"/>
              <a:t>overtones</a:t>
            </a:r>
            <a:r>
              <a:rPr lang="cs-CZ" sz="1800" dirty="0"/>
              <a:t>, </a:t>
            </a:r>
            <a:r>
              <a:rPr lang="cs-CZ" sz="1800" dirty="0" err="1"/>
              <a:t>f.e</a:t>
            </a:r>
            <a:r>
              <a:rPr lang="cs-CZ" sz="1800" dirty="0"/>
              <a:t>. </a:t>
            </a:r>
            <a:r>
              <a:rPr lang="cs-CZ" sz="1800" i="1" dirty="0" err="1"/>
              <a:t>Daisies</a:t>
            </a:r>
            <a:r>
              <a:rPr lang="cs-CZ" sz="1800" i="1" dirty="0"/>
              <a:t> </a:t>
            </a:r>
            <a:r>
              <a:rPr lang="cs-CZ" sz="1800" dirty="0"/>
              <a:t>as </a:t>
            </a:r>
            <a:r>
              <a:rPr lang="cs-CZ" sz="1800" dirty="0" err="1"/>
              <a:t>the</a:t>
            </a:r>
            <a:r>
              <a:rPr lang="cs-CZ" sz="1800" dirty="0"/>
              <a:t> </a:t>
            </a:r>
            <a:r>
              <a:rPr lang="cs-CZ" sz="1800" dirty="0" err="1"/>
              <a:t>portrayal</a:t>
            </a:r>
            <a:r>
              <a:rPr lang="cs-CZ" sz="1800" dirty="0"/>
              <a:t> </a:t>
            </a:r>
            <a:r>
              <a:rPr lang="cs-CZ" sz="1800" dirty="0" err="1"/>
              <a:t>of</a:t>
            </a:r>
            <a:r>
              <a:rPr lang="cs-CZ" sz="1800" dirty="0"/>
              <a:t> </a:t>
            </a:r>
            <a:r>
              <a:rPr lang="cs-CZ" sz="1800" dirty="0" err="1"/>
              <a:t>young</a:t>
            </a:r>
            <a:r>
              <a:rPr lang="cs-CZ" sz="1800" dirty="0"/>
              <a:t>, </a:t>
            </a:r>
            <a:r>
              <a:rPr lang="cs-CZ" sz="1800" dirty="0" err="1"/>
              <a:t>dynamic</a:t>
            </a:r>
            <a:r>
              <a:rPr lang="cs-CZ" sz="1800" dirty="0"/>
              <a:t>, </a:t>
            </a:r>
            <a:r>
              <a:rPr lang="cs-CZ" sz="1800" dirty="0" err="1"/>
              <a:t>self-indulgent</a:t>
            </a:r>
            <a:r>
              <a:rPr lang="cs-CZ" sz="1800" dirty="0"/>
              <a:t> and </a:t>
            </a:r>
            <a:r>
              <a:rPr lang="cs-CZ" sz="1800" dirty="0" err="1"/>
              <a:t>destructive</a:t>
            </a:r>
            <a:r>
              <a:rPr lang="cs-CZ" sz="1800" dirty="0"/>
              <a:t> </a:t>
            </a:r>
            <a:r>
              <a:rPr lang="cs-CZ" sz="1800" dirty="0" err="1"/>
              <a:t>femininity</a:t>
            </a:r>
            <a:endParaRPr lang="cs-CZ" sz="1800" dirty="0"/>
          </a:p>
          <a:p>
            <a:r>
              <a:rPr lang="cs-CZ" sz="1800" dirty="0" err="1"/>
              <a:t>The</a:t>
            </a:r>
            <a:r>
              <a:rPr lang="cs-CZ" sz="1800" dirty="0"/>
              <a:t> </a:t>
            </a:r>
            <a:r>
              <a:rPr lang="cs-CZ" sz="1800" dirty="0" err="1"/>
              <a:t>naive</a:t>
            </a:r>
            <a:r>
              <a:rPr lang="cs-CZ" sz="1800" dirty="0"/>
              <a:t> </a:t>
            </a:r>
            <a:r>
              <a:rPr lang="cs-CZ" sz="1800" dirty="0" err="1"/>
              <a:t>blonde</a:t>
            </a:r>
            <a:r>
              <a:rPr lang="cs-CZ" sz="1800" dirty="0"/>
              <a:t> type (</a:t>
            </a:r>
            <a:r>
              <a:rPr lang="cs-CZ" sz="1800" i="1" dirty="0" err="1"/>
              <a:t>Loves</a:t>
            </a:r>
            <a:r>
              <a:rPr lang="cs-CZ" sz="1800" i="1" dirty="0"/>
              <a:t> </a:t>
            </a:r>
            <a:r>
              <a:rPr lang="cs-CZ" sz="1800" i="1" dirty="0" err="1"/>
              <a:t>of</a:t>
            </a:r>
            <a:r>
              <a:rPr lang="cs-CZ" sz="1800" i="1" dirty="0"/>
              <a:t> a </a:t>
            </a:r>
            <a:r>
              <a:rPr lang="cs-CZ" sz="1800" i="1" dirty="0" err="1"/>
              <a:t>Blonde</a:t>
            </a:r>
            <a:r>
              <a:rPr lang="cs-CZ" sz="1800" dirty="0"/>
              <a:t>) and </a:t>
            </a:r>
            <a:r>
              <a:rPr lang="cs-CZ" sz="1800" dirty="0" err="1"/>
              <a:t>flirtatious</a:t>
            </a:r>
            <a:r>
              <a:rPr lang="cs-CZ" sz="1800" dirty="0"/>
              <a:t> </a:t>
            </a:r>
            <a:r>
              <a:rPr lang="cs-CZ" sz="1800" dirty="0" err="1"/>
              <a:t>brunettes</a:t>
            </a:r>
            <a:r>
              <a:rPr lang="cs-CZ" sz="1800" dirty="0"/>
              <a:t> (</a:t>
            </a:r>
            <a:r>
              <a:rPr lang="cs-CZ" sz="1800" i="1" dirty="0"/>
              <a:t>Black Peter</a:t>
            </a:r>
            <a:r>
              <a:rPr lang="cs-CZ" sz="1800" dirty="0"/>
              <a:t>, </a:t>
            </a:r>
            <a:r>
              <a:rPr lang="cs-CZ" sz="1800" dirty="0" err="1"/>
              <a:t>characters</a:t>
            </a:r>
            <a:r>
              <a:rPr lang="cs-CZ" sz="1800" dirty="0"/>
              <a:t> </a:t>
            </a:r>
            <a:r>
              <a:rPr lang="cs-CZ" sz="1800" dirty="0" err="1"/>
              <a:t>of</a:t>
            </a:r>
            <a:r>
              <a:rPr lang="cs-CZ" sz="1800" dirty="0"/>
              <a:t> Věra Křesadlová, Táňa Fischerová in </a:t>
            </a:r>
            <a:r>
              <a:rPr lang="cs-CZ" sz="1800" i="1" dirty="0"/>
              <a:t>Hotel </a:t>
            </a:r>
            <a:r>
              <a:rPr lang="cs-CZ" sz="1800" i="1" dirty="0" err="1"/>
              <a:t>for</a:t>
            </a:r>
            <a:r>
              <a:rPr lang="cs-CZ" sz="1800" i="1" dirty="0"/>
              <a:t> </a:t>
            </a:r>
            <a:r>
              <a:rPr lang="cs-CZ" sz="1800" i="1" dirty="0" err="1"/>
              <a:t>Strangers</a:t>
            </a:r>
            <a:r>
              <a:rPr lang="cs-CZ" sz="1800" dirty="0"/>
              <a:t>) </a:t>
            </a:r>
          </a:p>
          <a:p>
            <a:r>
              <a:rPr lang="cs-CZ" sz="1800" dirty="0"/>
              <a:t>Jana Brejchová </a:t>
            </a:r>
            <a:r>
              <a:rPr lang="cs-CZ" sz="1800" dirty="0" err="1"/>
              <a:t>is</a:t>
            </a:r>
            <a:r>
              <a:rPr lang="cs-CZ" sz="1800" dirty="0"/>
              <a:t> </a:t>
            </a:r>
            <a:r>
              <a:rPr lang="cs-CZ" sz="1800" dirty="0" err="1"/>
              <a:t>starring</a:t>
            </a:r>
            <a:r>
              <a:rPr lang="cs-CZ" sz="1800" dirty="0"/>
              <a:t> in </a:t>
            </a:r>
            <a:r>
              <a:rPr lang="cs-CZ" sz="1800" dirty="0" err="1"/>
              <a:t>the</a:t>
            </a:r>
            <a:r>
              <a:rPr lang="cs-CZ" sz="1800" dirty="0"/>
              <a:t> </a:t>
            </a:r>
            <a:r>
              <a:rPr lang="cs-CZ" sz="1800" dirty="0" err="1"/>
              <a:t>films</a:t>
            </a:r>
            <a:r>
              <a:rPr lang="cs-CZ" sz="1800" dirty="0"/>
              <a:t> </a:t>
            </a:r>
            <a:r>
              <a:rPr lang="cs-CZ" sz="1800" dirty="0" err="1"/>
              <a:t>of</a:t>
            </a:r>
            <a:r>
              <a:rPr lang="cs-CZ" sz="1800" dirty="0"/>
              <a:t> Evald Schorm (</a:t>
            </a:r>
            <a:r>
              <a:rPr lang="cs-CZ" sz="1800" i="1" dirty="0" err="1"/>
              <a:t>Courage</a:t>
            </a:r>
            <a:r>
              <a:rPr lang="cs-CZ" sz="1800" i="1" dirty="0"/>
              <a:t> </a:t>
            </a:r>
            <a:r>
              <a:rPr lang="cs-CZ" sz="1800" i="1" dirty="0" err="1"/>
              <a:t>for</a:t>
            </a:r>
            <a:r>
              <a:rPr lang="cs-CZ" sz="1800" i="1" dirty="0"/>
              <a:t> </a:t>
            </a:r>
            <a:r>
              <a:rPr lang="cs-CZ" sz="1800" i="1" dirty="0" err="1"/>
              <a:t>Everyday</a:t>
            </a:r>
            <a:r>
              <a:rPr lang="cs-CZ" sz="1800" i="1" dirty="0"/>
              <a:t>, </a:t>
            </a:r>
            <a:r>
              <a:rPr lang="cs-CZ" sz="1800" i="1" dirty="0" err="1"/>
              <a:t>The</a:t>
            </a:r>
            <a:r>
              <a:rPr lang="cs-CZ" sz="1800" i="1" dirty="0"/>
              <a:t> Return </a:t>
            </a:r>
            <a:r>
              <a:rPr lang="cs-CZ" sz="1800" i="1" dirty="0" err="1"/>
              <a:t>of</a:t>
            </a:r>
            <a:r>
              <a:rPr lang="cs-CZ" sz="1800" i="1" dirty="0"/>
              <a:t> </a:t>
            </a:r>
            <a:r>
              <a:rPr lang="cs-CZ" sz="1800" i="1" dirty="0" err="1"/>
              <a:t>the</a:t>
            </a:r>
            <a:r>
              <a:rPr lang="cs-CZ" sz="1800" i="1" dirty="0"/>
              <a:t> </a:t>
            </a:r>
            <a:r>
              <a:rPr lang="cs-CZ" sz="1800" i="1" dirty="0" err="1"/>
              <a:t>Prodigal</a:t>
            </a:r>
            <a:r>
              <a:rPr lang="cs-CZ" sz="1800" i="1" dirty="0"/>
              <a:t> Son, </a:t>
            </a:r>
            <a:r>
              <a:rPr lang="cs-CZ" sz="1800" i="1" dirty="0" err="1"/>
              <a:t>The</a:t>
            </a:r>
            <a:r>
              <a:rPr lang="cs-CZ" sz="1800" i="1" dirty="0"/>
              <a:t> End </a:t>
            </a:r>
            <a:r>
              <a:rPr lang="cs-CZ" sz="1800" i="1" dirty="0" err="1"/>
              <a:t>of</a:t>
            </a:r>
            <a:r>
              <a:rPr lang="cs-CZ" sz="1800" i="1" dirty="0"/>
              <a:t> a </a:t>
            </a:r>
            <a:r>
              <a:rPr lang="cs-CZ" sz="1800" i="1" dirty="0" err="1"/>
              <a:t>Priest</a:t>
            </a:r>
            <a:r>
              <a:rPr lang="cs-CZ" sz="1800" dirty="0"/>
              <a:t>)</a:t>
            </a:r>
          </a:p>
          <a:p>
            <a:r>
              <a:rPr lang="cs-CZ" sz="1800" dirty="0" err="1"/>
              <a:t>Female</a:t>
            </a:r>
            <a:r>
              <a:rPr lang="cs-CZ" sz="1800" dirty="0"/>
              <a:t> </a:t>
            </a:r>
            <a:r>
              <a:rPr lang="cs-CZ" sz="1800" dirty="0" err="1"/>
              <a:t>intelectuals</a:t>
            </a:r>
            <a:r>
              <a:rPr lang="cs-CZ" sz="1800" dirty="0"/>
              <a:t> are </a:t>
            </a:r>
            <a:r>
              <a:rPr lang="cs-CZ" sz="1800" dirty="0" err="1"/>
              <a:t>negatively</a:t>
            </a:r>
            <a:r>
              <a:rPr lang="cs-CZ" sz="1800" dirty="0"/>
              <a:t> </a:t>
            </a:r>
            <a:r>
              <a:rPr lang="cs-CZ" sz="1800" dirty="0" err="1"/>
              <a:t>portrayed</a:t>
            </a:r>
            <a:r>
              <a:rPr lang="cs-CZ" sz="1800" dirty="0"/>
              <a:t> (such as Jiřina Jirásková in </a:t>
            </a:r>
            <a:r>
              <a:rPr lang="cs-CZ" sz="1800" i="1" dirty="0" err="1"/>
              <a:t>Courage</a:t>
            </a:r>
            <a:r>
              <a:rPr lang="cs-CZ" sz="1800" i="1" dirty="0"/>
              <a:t> </a:t>
            </a:r>
            <a:r>
              <a:rPr lang="cs-CZ" sz="1800" i="1" dirty="0" err="1"/>
              <a:t>for</a:t>
            </a:r>
            <a:r>
              <a:rPr lang="cs-CZ" sz="1800" i="1" dirty="0"/>
              <a:t> </a:t>
            </a:r>
            <a:r>
              <a:rPr lang="cs-CZ" sz="1800" i="1" dirty="0" err="1"/>
              <a:t>Everyday</a:t>
            </a:r>
            <a:r>
              <a:rPr lang="cs-CZ" sz="1800" dirty="0"/>
              <a:t>)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B95B1C18-D51B-9E46-92F0-50F0614A38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1418" y="902524"/>
            <a:ext cx="2992582" cy="1684061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ECAE9858-6C81-D54C-AB6D-04D35DA956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1418" y="2655143"/>
            <a:ext cx="2992582" cy="1927722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D014816C-C528-E34D-BDD9-5E408735D8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5164" y="4728359"/>
            <a:ext cx="3158836" cy="2105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2059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FB65317A-951B-0645-B768-A987EE9288A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A29C7DC-4E30-BE4D-BFA1-FE0CD6F3899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12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FB841C09-F358-7449-9D2D-E7BCBC6F6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868" y="304365"/>
            <a:ext cx="8064900" cy="451576"/>
          </a:xfrm>
        </p:spPr>
        <p:txBody>
          <a:bodyPr/>
          <a:lstStyle/>
          <a:p>
            <a:r>
              <a:rPr lang="cs-CZ" sz="2800" dirty="0" err="1"/>
              <a:t>Middle-aged</a:t>
            </a:r>
            <a:r>
              <a:rPr lang="cs-CZ" sz="2800" dirty="0"/>
              <a:t> and </a:t>
            </a:r>
            <a:r>
              <a:rPr lang="cs-CZ" sz="2800" dirty="0" err="1"/>
              <a:t>older</a:t>
            </a:r>
            <a:r>
              <a:rPr lang="cs-CZ" sz="2800" dirty="0"/>
              <a:t> </a:t>
            </a:r>
            <a:br>
              <a:rPr lang="cs-CZ" sz="2800" dirty="0"/>
            </a:br>
            <a:r>
              <a:rPr lang="cs-CZ" sz="2800" dirty="0" err="1"/>
              <a:t>generation</a:t>
            </a:r>
            <a:r>
              <a:rPr lang="cs-CZ" sz="2800" dirty="0"/>
              <a:t> </a:t>
            </a:r>
            <a:r>
              <a:rPr lang="cs-CZ" sz="2800" dirty="0" err="1"/>
              <a:t>of</a:t>
            </a:r>
            <a:r>
              <a:rPr lang="cs-CZ" sz="2800" dirty="0"/>
              <a:t> </a:t>
            </a:r>
            <a:r>
              <a:rPr lang="cs-CZ" sz="2800" dirty="0" err="1"/>
              <a:t>characters</a:t>
            </a:r>
            <a:endParaRPr lang="cs-CZ" sz="2800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A7C6D282-4552-EC4B-8CB1-8ABF131C3D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866" y="1466371"/>
            <a:ext cx="5326410" cy="4139998"/>
          </a:xfrm>
        </p:spPr>
        <p:txBody>
          <a:bodyPr/>
          <a:lstStyle/>
          <a:p>
            <a:r>
              <a:rPr lang="cs-CZ" sz="2000" dirty="0" err="1"/>
              <a:t>Ordinary</a:t>
            </a:r>
            <a:r>
              <a:rPr lang="cs-CZ" sz="2000" dirty="0"/>
              <a:t> </a:t>
            </a:r>
            <a:r>
              <a:rPr lang="cs-CZ" sz="2000" dirty="0" err="1"/>
              <a:t>parents</a:t>
            </a:r>
            <a:r>
              <a:rPr lang="cs-CZ" sz="2000" dirty="0"/>
              <a:t> </a:t>
            </a:r>
            <a:r>
              <a:rPr lang="cs-CZ" sz="2000" dirty="0" err="1"/>
              <a:t>rather</a:t>
            </a:r>
            <a:r>
              <a:rPr lang="cs-CZ" sz="2000" dirty="0"/>
              <a:t> </a:t>
            </a:r>
            <a:r>
              <a:rPr lang="cs-CZ" sz="2000" dirty="0" err="1"/>
              <a:t>than</a:t>
            </a:r>
            <a:r>
              <a:rPr lang="cs-CZ" sz="2000" dirty="0"/>
              <a:t> </a:t>
            </a:r>
            <a:r>
              <a:rPr lang="cs-CZ" sz="2000" dirty="0" err="1"/>
              <a:t>extraordinary</a:t>
            </a:r>
            <a:r>
              <a:rPr lang="cs-CZ" sz="2000" dirty="0"/>
              <a:t> </a:t>
            </a:r>
            <a:r>
              <a:rPr lang="cs-CZ" sz="2000" dirty="0" err="1"/>
              <a:t>heroes</a:t>
            </a:r>
            <a:endParaRPr lang="cs-CZ" sz="2000" dirty="0"/>
          </a:p>
          <a:p>
            <a:r>
              <a:rPr lang="cs-CZ" sz="2000" dirty="0" err="1"/>
              <a:t>Struggles</a:t>
            </a:r>
            <a:r>
              <a:rPr lang="cs-CZ" sz="2000" dirty="0"/>
              <a:t> </a:t>
            </a:r>
            <a:r>
              <a:rPr lang="cs-CZ" sz="2000" dirty="0" err="1"/>
              <a:t>between</a:t>
            </a:r>
            <a:r>
              <a:rPr lang="cs-CZ" sz="2000" dirty="0"/>
              <a:t> </a:t>
            </a:r>
            <a:r>
              <a:rPr lang="cs-CZ" sz="2000" dirty="0" err="1"/>
              <a:t>generations</a:t>
            </a:r>
            <a:r>
              <a:rPr lang="cs-CZ" sz="2000" dirty="0"/>
              <a:t> </a:t>
            </a:r>
            <a:r>
              <a:rPr lang="cs-CZ" sz="2000" dirty="0" err="1"/>
              <a:t>portrayed</a:t>
            </a:r>
            <a:r>
              <a:rPr lang="cs-CZ" sz="2000" dirty="0"/>
              <a:t> </a:t>
            </a:r>
            <a:r>
              <a:rPr lang="cs-CZ" sz="2000" dirty="0" err="1"/>
              <a:t>extensively</a:t>
            </a:r>
            <a:r>
              <a:rPr lang="cs-CZ" sz="2000" dirty="0"/>
              <a:t> in Miloš </a:t>
            </a:r>
            <a:r>
              <a:rPr lang="cs-CZ" sz="2000" dirty="0" err="1"/>
              <a:t>Forman‘s</a:t>
            </a:r>
            <a:r>
              <a:rPr lang="cs-CZ" sz="2000" dirty="0"/>
              <a:t>, Ivan </a:t>
            </a:r>
            <a:r>
              <a:rPr lang="cs-CZ" sz="2000" dirty="0" err="1"/>
              <a:t>Passer‘s</a:t>
            </a:r>
            <a:r>
              <a:rPr lang="cs-CZ" sz="2000" dirty="0"/>
              <a:t> and Jaroslav Papoušek </a:t>
            </a:r>
            <a:r>
              <a:rPr lang="cs-CZ" sz="2000" dirty="0" err="1"/>
              <a:t>films</a:t>
            </a:r>
            <a:r>
              <a:rPr lang="cs-CZ" sz="2000" dirty="0"/>
              <a:t>, but </a:t>
            </a:r>
            <a:r>
              <a:rPr lang="cs-CZ" sz="2000" dirty="0" err="1"/>
              <a:t>only</a:t>
            </a:r>
            <a:r>
              <a:rPr lang="cs-CZ" sz="2000" dirty="0"/>
              <a:t> </a:t>
            </a:r>
            <a:r>
              <a:rPr lang="cs-CZ" sz="2000" dirty="0" err="1"/>
              <a:t>Intimate</a:t>
            </a:r>
            <a:r>
              <a:rPr lang="cs-CZ" sz="2000" dirty="0"/>
              <a:t> </a:t>
            </a:r>
            <a:r>
              <a:rPr lang="cs-CZ" sz="2000" dirty="0" err="1"/>
              <a:t>Lighting</a:t>
            </a:r>
            <a:r>
              <a:rPr lang="cs-CZ" sz="2000" dirty="0"/>
              <a:t> </a:t>
            </a:r>
            <a:r>
              <a:rPr lang="cs-CZ" sz="2000" dirty="0" err="1"/>
              <a:t>brings</a:t>
            </a:r>
            <a:r>
              <a:rPr lang="cs-CZ" sz="2000" dirty="0"/>
              <a:t> a positive </a:t>
            </a:r>
            <a:r>
              <a:rPr lang="cs-CZ" sz="2000" dirty="0" err="1"/>
              <a:t>take</a:t>
            </a:r>
            <a:r>
              <a:rPr lang="cs-CZ" sz="2000" dirty="0"/>
              <a:t> on </a:t>
            </a:r>
            <a:r>
              <a:rPr lang="cs-CZ" sz="2000" dirty="0" err="1"/>
              <a:t>the</a:t>
            </a:r>
            <a:r>
              <a:rPr lang="cs-CZ" sz="2000" dirty="0"/>
              <a:t> </a:t>
            </a:r>
            <a:r>
              <a:rPr lang="cs-CZ" sz="2000" dirty="0" err="1"/>
              <a:t>coexistence</a:t>
            </a:r>
            <a:r>
              <a:rPr lang="cs-CZ" sz="2000" dirty="0"/>
              <a:t> </a:t>
            </a:r>
            <a:r>
              <a:rPr lang="cs-CZ" sz="2000" dirty="0" err="1"/>
              <a:t>of</a:t>
            </a:r>
            <a:r>
              <a:rPr lang="cs-CZ" sz="2000" dirty="0"/>
              <a:t> </a:t>
            </a:r>
            <a:r>
              <a:rPr lang="cs-CZ" sz="2000" dirty="0" err="1"/>
              <a:t>generations</a:t>
            </a:r>
            <a:r>
              <a:rPr lang="cs-CZ" sz="2000" dirty="0"/>
              <a:t> </a:t>
            </a:r>
            <a:r>
              <a:rPr lang="cs-CZ" sz="2000" dirty="0" err="1"/>
              <a:t>under</a:t>
            </a:r>
            <a:r>
              <a:rPr lang="cs-CZ" sz="2000" dirty="0"/>
              <a:t> </a:t>
            </a:r>
            <a:r>
              <a:rPr lang="cs-CZ" sz="2000" dirty="0" err="1"/>
              <a:t>one</a:t>
            </a:r>
            <a:r>
              <a:rPr lang="cs-CZ" sz="2000" dirty="0"/>
              <a:t> </a:t>
            </a:r>
            <a:r>
              <a:rPr lang="cs-CZ" sz="2000" dirty="0" err="1"/>
              <a:t>roof</a:t>
            </a:r>
            <a:endParaRPr lang="cs-CZ" sz="2000" dirty="0"/>
          </a:p>
          <a:p>
            <a:r>
              <a:rPr lang="cs-CZ" sz="2000" dirty="0" err="1"/>
              <a:t>Fathers</a:t>
            </a:r>
            <a:r>
              <a:rPr lang="cs-CZ" sz="2000" dirty="0"/>
              <a:t> are </a:t>
            </a:r>
            <a:r>
              <a:rPr lang="cs-CZ" sz="2000" dirty="0" err="1"/>
              <a:t>symbols</a:t>
            </a:r>
            <a:r>
              <a:rPr lang="cs-CZ" sz="2000" dirty="0"/>
              <a:t> </a:t>
            </a:r>
            <a:r>
              <a:rPr lang="cs-CZ" sz="2000" dirty="0" err="1"/>
              <a:t>of</a:t>
            </a:r>
            <a:r>
              <a:rPr lang="cs-CZ" sz="2000" dirty="0"/>
              <a:t> </a:t>
            </a:r>
            <a:r>
              <a:rPr lang="cs-CZ" sz="2000" dirty="0" err="1"/>
              <a:t>totalitarian</a:t>
            </a:r>
            <a:r>
              <a:rPr lang="cs-CZ" sz="2000" dirty="0"/>
              <a:t> patriarchy, but </a:t>
            </a:r>
            <a:r>
              <a:rPr lang="cs-CZ" sz="2000" dirty="0" err="1"/>
              <a:t>they</a:t>
            </a:r>
            <a:r>
              <a:rPr lang="cs-CZ" sz="2000" dirty="0"/>
              <a:t> </a:t>
            </a:r>
            <a:r>
              <a:rPr lang="cs-CZ" sz="2000" dirty="0" err="1"/>
              <a:t>can</a:t>
            </a:r>
            <a:r>
              <a:rPr lang="cs-CZ" sz="2000" dirty="0"/>
              <a:t> </a:t>
            </a:r>
            <a:r>
              <a:rPr lang="cs-CZ" sz="2000" dirty="0" err="1"/>
              <a:t>also</a:t>
            </a:r>
            <a:r>
              <a:rPr lang="cs-CZ" sz="2000" dirty="0"/>
              <a:t> </a:t>
            </a:r>
            <a:r>
              <a:rPr lang="cs-CZ" sz="2000" dirty="0" err="1"/>
              <a:t>be</a:t>
            </a:r>
            <a:r>
              <a:rPr lang="cs-CZ" sz="2000" dirty="0"/>
              <a:t> </a:t>
            </a:r>
            <a:r>
              <a:rPr lang="cs-CZ" sz="2000" dirty="0" err="1"/>
              <a:t>considered</a:t>
            </a:r>
            <a:r>
              <a:rPr lang="cs-CZ" sz="2000" dirty="0"/>
              <a:t> as </a:t>
            </a:r>
            <a:r>
              <a:rPr lang="cs-CZ" sz="2000" dirty="0" err="1"/>
              <a:t>the</a:t>
            </a:r>
            <a:r>
              <a:rPr lang="cs-CZ" sz="2000" dirty="0"/>
              <a:t> </a:t>
            </a:r>
            <a:r>
              <a:rPr lang="cs-CZ" sz="2000" dirty="0" err="1"/>
              <a:t>continuity</a:t>
            </a:r>
            <a:r>
              <a:rPr lang="cs-CZ" sz="2000" dirty="0"/>
              <a:t> </a:t>
            </a:r>
            <a:r>
              <a:rPr lang="cs-CZ" sz="2000" dirty="0" err="1"/>
              <a:t>of</a:t>
            </a:r>
            <a:r>
              <a:rPr lang="cs-CZ" sz="2000" dirty="0"/>
              <a:t> </a:t>
            </a:r>
            <a:r>
              <a:rPr lang="cs-CZ" sz="2000" dirty="0" err="1"/>
              <a:t>domestic</a:t>
            </a:r>
            <a:r>
              <a:rPr lang="cs-CZ" sz="2000" dirty="0"/>
              <a:t> film and </a:t>
            </a:r>
            <a:r>
              <a:rPr lang="cs-CZ" sz="2000" dirty="0" err="1"/>
              <a:t>literaty</a:t>
            </a:r>
            <a:r>
              <a:rPr lang="cs-CZ" sz="2000" dirty="0"/>
              <a:t> </a:t>
            </a:r>
            <a:r>
              <a:rPr lang="cs-CZ" sz="2000" dirty="0" err="1"/>
              <a:t>tradition</a:t>
            </a:r>
            <a:r>
              <a:rPr lang="cs-CZ" sz="2000" dirty="0"/>
              <a:t> (</a:t>
            </a:r>
            <a:r>
              <a:rPr lang="cs-CZ" sz="2000" dirty="0" err="1"/>
              <a:t>the</a:t>
            </a:r>
            <a:r>
              <a:rPr lang="cs-CZ" sz="2000" dirty="0"/>
              <a:t> </a:t>
            </a:r>
            <a:r>
              <a:rPr lang="cs-CZ" sz="2000" dirty="0" err="1"/>
              <a:t>figure</a:t>
            </a:r>
            <a:r>
              <a:rPr lang="cs-CZ" sz="2000" dirty="0"/>
              <a:t> </a:t>
            </a:r>
            <a:r>
              <a:rPr lang="cs-CZ" sz="2000" dirty="0" err="1"/>
              <a:t>of</a:t>
            </a:r>
            <a:r>
              <a:rPr lang="cs-CZ" sz="2000" dirty="0"/>
              <a:t> </a:t>
            </a:r>
            <a:r>
              <a:rPr lang="cs-CZ" sz="2000" dirty="0" err="1"/>
              <a:t>father</a:t>
            </a:r>
            <a:r>
              <a:rPr lang="cs-CZ" sz="2000" dirty="0"/>
              <a:t> Kondelík)</a:t>
            </a:r>
          </a:p>
          <a:p>
            <a:r>
              <a:rPr lang="cs-CZ" sz="2000" dirty="0"/>
              <a:t>On </a:t>
            </a:r>
            <a:r>
              <a:rPr lang="cs-CZ" sz="2000" dirty="0" err="1"/>
              <a:t>the</a:t>
            </a:r>
            <a:r>
              <a:rPr lang="cs-CZ" sz="2000" dirty="0"/>
              <a:t> </a:t>
            </a:r>
            <a:r>
              <a:rPr lang="cs-CZ" sz="2000" dirty="0" err="1"/>
              <a:t>contrary</a:t>
            </a:r>
            <a:r>
              <a:rPr lang="cs-CZ" sz="2000" dirty="0"/>
              <a:t>, </a:t>
            </a:r>
            <a:r>
              <a:rPr lang="cs-CZ" sz="2000" dirty="0" err="1"/>
              <a:t>the</a:t>
            </a:r>
            <a:r>
              <a:rPr lang="cs-CZ" sz="2000" dirty="0"/>
              <a:t> </a:t>
            </a:r>
            <a:r>
              <a:rPr lang="cs-CZ" sz="2000" dirty="0" err="1"/>
              <a:t>motherly</a:t>
            </a:r>
            <a:r>
              <a:rPr lang="cs-CZ" sz="2000" dirty="0"/>
              <a:t> archetype, so </a:t>
            </a:r>
            <a:r>
              <a:rPr lang="cs-CZ" sz="2000" dirty="0" err="1"/>
              <a:t>strongly</a:t>
            </a:r>
            <a:r>
              <a:rPr lang="cs-CZ" sz="2000" dirty="0"/>
              <a:t> </a:t>
            </a:r>
            <a:r>
              <a:rPr lang="cs-CZ" sz="2000" dirty="0" err="1"/>
              <a:t>rooted</a:t>
            </a:r>
            <a:r>
              <a:rPr lang="cs-CZ" sz="2000" dirty="0"/>
              <a:t> in Czech </a:t>
            </a:r>
            <a:r>
              <a:rPr lang="cs-CZ" sz="2000" dirty="0" err="1"/>
              <a:t>culture</a:t>
            </a:r>
            <a:r>
              <a:rPr lang="cs-CZ" sz="2000" dirty="0"/>
              <a:t>, </a:t>
            </a:r>
            <a:r>
              <a:rPr lang="cs-CZ" sz="2000" dirty="0" err="1"/>
              <a:t>disappers</a:t>
            </a:r>
            <a:r>
              <a:rPr lang="cs-CZ" sz="2000" dirty="0"/>
              <a:t> </a:t>
            </a:r>
          </a:p>
          <a:p>
            <a:endParaRPr 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B932A3E1-BE96-DB47-8B89-D6F87C35B0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3276" y="4150779"/>
            <a:ext cx="3657600" cy="2647950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04137CB6-56A9-A34A-AC46-80A52C1688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0779" y="1905913"/>
            <a:ext cx="3420097" cy="2274762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B3ABD89D-2B2D-4845-A242-0D7229602F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4750" y="-55775"/>
            <a:ext cx="2766126" cy="2056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0245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E045222E-7C0C-2F4B-A40E-3DBE8958B5D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61A40D5F-B281-EB4D-9C49-2223A169361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13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20284645-97BD-C141-AC1B-4AA35B8CEF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494371"/>
            <a:ext cx="8064900" cy="451576"/>
          </a:xfrm>
        </p:spPr>
        <p:txBody>
          <a:bodyPr/>
          <a:lstStyle/>
          <a:p>
            <a:pPr algn="ctr"/>
            <a:r>
              <a:rPr lang="cs-CZ" dirty="0"/>
              <a:t>Film and TV </a:t>
            </a:r>
            <a:r>
              <a:rPr lang="cs-CZ" dirty="0" err="1"/>
              <a:t>Faculty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Performing</a:t>
            </a:r>
            <a:r>
              <a:rPr lang="cs-CZ" dirty="0"/>
              <a:t> </a:t>
            </a:r>
            <a:r>
              <a:rPr lang="cs-CZ" dirty="0" err="1"/>
              <a:t>Arts</a:t>
            </a:r>
            <a:r>
              <a:rPr lang="cs-CZ" dirty="0"/>
              <a:t>: FAMU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51AD04A7-4644-CF46-A8CB-E8E7B03B16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504" y="1418870"/>
            <a:ext cx="8462396" cy="4139998"/>
          </a:xfrm>
        </p:spPr>
        <p:txBody>
          <a:bodyPr/>
          <a:lstStyle/>
          <a:p>
            <a:r>
              <a:rPr lang="cs-CZ" dirty="0" err="1"/>
              <a:t>Crucial</a:t>
            </a:r>
            <a:r>
              <a:rPr lang="cs-CZ" dirty="0"/>
              <a:t> formative background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Czech New </a:t>
            </a:r>
            <a:r>
              <a:rPr lang="cs-CZ" dirty="0" err="1"/>
              <a:t>Wave</a:t>
            </a:r>
            <a:endParaRPr lang="cs-CZ" dirty="0"/>
          </a:p>
          <a:p>
            <a:r>
              <a:rPr lang="cs-CZ" dirty="0"/>
              <a:t>1946 – </a:t>
            </a:r>
            <a:r>
              <a:rPr lang="cs-CZ" dirty="0" err="1"/>
              <a:t>Faculty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Performing</a:t>
            </a:r>
            <a:r>
              <a:rPr lang="cs-CZ" dirty="0"/>
              <a:t> </a:t>
            </a:r>
            <a:r>
              <a:rPr lang="cs-CZ" dirty="0" err="1"/>
              <a:t>Arts</a:t>
            </a:r>
            <a:r>
              <a:rPr lang="cs-CZ" dirty="0"/>
              <a:t> </a:t>
            </a:r>
            <a:r>
              <a:rPr lang="cs-CZ" dirty="0" err="1"/>
              <a:t>is</a:t>
            </a:r>
            <a:r>
              <a:rPr lang="cs-CZ" dirty="0"/>
              <a:t> </a:t>
            </a:r>
            <a:r>
              <a:rPr lang="cs-CZ" dirty="0" err="1"/>
              <a:t>established</a:t>
            </a:r>
            <a:endParaRPr lang="cs-CZ" dirty="0"/>
          </a:p>
          <a:p>
            <a:r>
              <a:rPr lang="cs-CZ" dirty="0" err="1"/>
              <a:t>First</a:t>
            </a:r>
            <a:r>
              <a:rPr lang="cs-CZ" dirty="0"/>
              <a:t> </a:t>
            </a:r>
            <a:r>
              <a:rPr lang="cs-CZ" dirty="0" err="1"/>
              <a:t>departments</a:t>
            </a:r>
            <a:r>
              <a:rPr lang="cs-CZ" dirty="0"/>
              <a:t> – Department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directing</a:t>
            </a:r>
            <a:r>
              <a:rPr lang="cs-CZ" dirty="0"/>
              <a:t>, </a:t>
            </a:r>
            <a:r>
              <a:rPr lang="cs-CZ" dirty="0" err="1"/>
              <a:t>cinematography</a:t>
            </a:r>
            <a:r>
              <a:rPr lang="cs-CZ" dirty="0"/>
              <a:t>, </a:t>
            </a:r>
            <a:r>
              <a:rPr lang="cs-CZ" dirty="0" err="1"/>
              <a:t>scriptwriting</a:t>
            </a:r>
            <a:r>
              <a:rPr lang="cs-CZ" dirty="0"/>
              <a:t> and dramaturgy, in 1950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departmentd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production</a:t>
            </a:r>
            <a:r>
              <a:rPr lang="cs-CZ" dirty="0"/>
              <a:t> </a:t>
            </a:r>
            <a:r>
              <a:rPr lang="cs-CZ" dirty="0" err="1"/>
              <a:t>was</a:t>
            </a:r>
            <a:r>
              <a:rPr lang="cs-CZ" dirty="0"/>
              <a:t> </a:t>
            </a:r>
            <a:r>
              <a:rPr lang="cs-CZ" dirty="0" err="1"/>
              <a:t>added</a:t>
            </a:r>
            <a:r>
              <a:rPr lang="cs-CZ" dirty="0"/>
              <a:t>  </a:t>
            </a:r>
          </a:p>
          <a:p>
            <a:r>
              <a:rPr lang="cs-CZ" dirty="0"/>
              <a:t>Very </a:t>
            </a:r>
            <a:r>
              <a:rPr lang="cs-CZ" dirty="0" err="1"/>
              <a:t>liberal</a:t>
            </a:r>
            <a:r>
              <a:rPr lang="cs-CZ" dirty="0"/>
              <a:t> </a:t>
            </a:r>
            <a:r>
              <a:rPr lang="cs-CZ" dirty="0" err="1"/>
              <a:t>atmosphere</a:t>
            </a:r>
            <a:r>
              <a:rPr lang="cs-CZ" dirty="0"/>
              <a:t> </a:t>
            </a:r>
            <a:r>
              <a:rPr lang="cs-CZ" dirty="0" err="1"/>
              <a:t>despite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regime</a:t>
            </a:r>
            <a:r>
              <a:rPr lang="cs-CZ" dirty="0"/>
              <a:t> &gt;&gt; </a:t>
            </a:r>
            <a:r>
              <a:rPr lang="cs-CZ" dirty="0" err="1"/>
              <a:t>screenings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foreign</a:t>
            </a:r>
            <a:r>
              <a:rPr lang="cs-CZ" dirty="0"/>
              <a:t> </a:t>
            </a:r>
            <a:r>
              <a:rPr lang="cs-CZ" dirty="0" err="1"/>
              <a:t>films</a:t>
            </a:r>
            <a:r>
              <a:rPr lang="cs-CZ" dirty="0"/>
              <a:t>, </a:t>
            </a:r>
            <a:r>
              <a:rPr lang="cs-CZ" dirty="0" err="1"/>
              <a:t>which</a:t>
            </a:r>
            <a:r>
              <a:rPr lang="cs-CZ" dirty="0"/>
              <a:t> </a:t>
            </a:r>
            <a:r>
              <a:rPr lang="cs-CZ" dirty="0" err="1"/>
              <a:t>were</a:t>
            </a:r>
            <a:r>
              <a:rPr lang="cs-CZ" dirty="0"/>
              <a:t> not </a:t>
            </a:r>
            <a:r>
              <a:rPr lang="cs-CZ" dirty="0" err="1"/>
              <a:t>distributed</a:t>
            </a:r>
            <a:r>
              <a:rPr lang="cs-CZ" dirty="0"/>
              <a:t> in </a:t>
            </a:r>
            <a:r>
              <a:rPr lang="cs-CZ" dirty="0" err="1"/>
              <a:t>cinemas</a:t>
            </a:r>
            <a:r>
              <a:rPr lang="cs-CZ" dirty="0"/>
              <a:t> (</a:t>
            </a:r>
            <a:r>
              <a:rPr lang="cs-CZ" dirty="0" err="1"/>
              <a:t>films</a:t>
            </a:r>
            <a:r>
              <a:rPr lang="cs-CZ" dirty="0"/>
              <a:t> </a:t>
            </a:r>
            <a:r>
              <a:rPr lang="cs-CZ" dirty="0" err="1"/>
              <a:t>from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1930s and 1940s, </a:t>
            </a:r>
            <a:r>
              <a:rPr lang="cs-CZ" dirty="0" err="1"/>
              <a:t>foreign</a:t>
            </a:r>
            <a:r>
              <a:rPr lang="cs-CZ" dirty="0"/>
              <a:t> </a:t>
            </a:r>
            <a:r>
              <a:rPr lang="cs-CZ" dirty="0" err="1"/>
              <a:t>contemporary</a:t>
            </a:r>
            <a:r>
              <a:rPr lang="cs-CZ" dirty="0"/>
              <a:t> </a:t>
            </a:r>
            <a:r>
              <a:rPr lang="cs-CZ" dirty="0" err="1"/>
              <a:t>movies</a:t>
            </a:r>
            <a:r>
              <a:rPr lang="cs-CZ" dirty="0"/>
              <a:t>), </a:t>
            </a:r>
            <a:r>
              <a:rPr lang="cs-CZ" dirty="0" err="1"/>
              <a:t>inspirative</a:t>
            </a:r>
            <a:r>
              <a:rPr lang="cs-CZ" dirty="0"/>
              <a:t> </a:t>
            </a:r>
            <a:r>
              <a:rPr lang="cs-CZ" dirty="0" err="1"/>
              <a:t>creative</a:t>
            </a:r>
            <a:r>
              <a:rPr lang="cs-CZ" dirty="0"/>
              <a:t> </a:t>
            </a:r>
            <a:r>
              <a:rPr lang="cs-CZ" dirty="0" err="1"/>
              <a:t>personalities</a:t>
            </a:r>
            <a:r>
              <a:rPr lang="cs-CZ" dirty="0"/>
              <a:t> as </a:t>
            </a:r>
            <a:r>
              <a:rPr lang="cs-CZ" dirty="0" err="1"/>
              <a:t>teachers</a:t>
            </a:r>
            <a:r>
              <a:rPr lang="cs-CZ" dirty="0"/>
              <a:t> (Milan Kundera, František Daniel, </a:t>
            </a:r>
            <a:r>
              <a:rPr lang="cs-CZ" dirty="0" err="1"/>
              <a:t>Italian</a:t>
            </a:r>
            <a:r>
              <a:rPr lang="cs-CZ" dirty="0"/>
              <a:t> and </a:t>
            </a:r>
            <a:r>
              <a:rPr lang="cs-CZ" dirty="0" err="1"/>
              <a:t>other</a:t>
            </a:r>
            <a:r>
              <a:rPr lang="cs-CZ" dirty="0"/>
              <a:t> western and </a:t>
            </a:r>
            <a:r>
              <a:rPr lang="cs-CZ" dirty="0" err="1"/>
              <a:t>eastern</a:t>
            </a:r>
            <a:r>
              <a:rPr lang="cs-CZ" dirty="0"/>
              <a:t> </a:t>
            </a:r>
            <a:r>
              <a:rPr lang="cs-CZ" dirty="0" err="1"/>
              <a:t>european</a:t>
            </a:r>
            <a:r>
              <a:rPr lang="cs-CZ" dirty="0"/>
              <a:t> </a:t>
            </a:r>
            <a:r>
              <a:rPr lang="cs-CZ" dirty="0" err="1"/>
              <a:t>directors</a:t>
            </a:r>
            <a:r>
              <a:rPr lang="cs-CZ" dirty="0"/>
              <a:t>)</a:t>
            </a:r>
          </a:p>
          <a:p>
            <a:r>
              <a:rPr lang="cs-CZ" dirty="0" err="1"/>
              <a:t>Since</a:t>
            </a:r>
            <a:r>
              <a:rPr lang="cs-CZ" dirty="0"/>
              <a:t> 1957 Otakar Vávra (</a:t>
            </a:r>
            <a:r>
              <a:rPr lang="cs-CZ" dirty="0" err="1"/>
              <a:t>an</a:t>
            </a:r>
            <a:r>
              <a:rPr lang="cs-CZ" dirty="0"/>
              <a:t> </a:t>
            </a:r>
            <a:r>
              <a:rPr lang="cs-CZ" dirty="0" err="1"/>
              <a:t>influential</a:t>
            </a:r>
            <a:r>
              <a:rPr lang="cs-CZ" dirty="0"/>
              <a:t> </a:t>
            </a:r>
            <a:r>
              <a:rPr lang="cs-CZ" dirty="0" err="1"/>
              <a:t>director</a:t>
            </a:r>
            <a:r>
              <a:rPr lang="cs-CZ" dirty="0"/>
              <a:t>) </a:t>
            </a:r>
            <a:r>
              <a:rPr lang="cs-CZ" dirty="0" err="1"/>
              <a:t>was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head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department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directing</a:t>
            </a:r>
            <a:r>
              <a:rPr lang="cs-CZ" dirty="0"/>
              <a:t> and </a:t>
            </a:r>
            <a:r>
              <a:rPr lang="cs-CZ" dirty="0" err="1"/>
              <a:t>teacher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future</a:t>
            </a:r>
            <a:r>
              <a:rPr lang="cs-CZ" dirty="0"/>
              <a:t> New </a:t>
            </a:r>
            <a:r>
              <a:rPr lang="cs-CZ" dirty="0" err="1"/>
              <a:t>Wave</a:t>
            </a:r>
            <a:r>
              <a:rPr lang="cs-CZ" dirty="0"/>
              <a:t> </a:t>
            </a:r>
            <a:r>
              <a:rPr lang="cs-CZ" dirty="0" err="1"/>
              <a:t>core</a:t>
            </a:r>
            <a:r>
              <a:rPr lang="cs-CZ" dirty="0"/>
              <a:t> </a:t>
            </a:r>
            <a:r>
              <a:rPr lang="cs-CZ" dirty="0" err="1"/>
              <a:t>auteurs</a:t>
            </a:r>
            <a:r>
              <a:rPr lang="cs-CZ" dirty="0"/>
              <a:t> (Věra Chytilová, Evald Schorm, Jan Schmidt, Jiří Menzel, </a:t>
            </a:r>
            <a:r>
              <a:rPr lang="cs-CZ" dirty="0" err="1"/>
              <a:t>who</a:t>
            </a:r>
            <a:r>
              <a:rPr lang="cs-CZ" dirty="0"/>
              <a:t> </a:t>
            </a:r>
            <a:r>
              <a:rPr lang="cs-CZ" dirty="0" err="1"/>
              <a:t>studied</a:t>
            </a:r>
            <a:r>
              <a:rPr lang="cs-CZ" dirty="0"/>
              <a:t> in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years</a:t>
            </a:r>
            <a:r>
              <a:rPr lang="cs-CZ" dirty="0"/>
              <a:t> 1957–1962).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705981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6817F62B-3451-D84C-8CF1-F5DFE771A82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927A4E17-C2B0-8B4A-83A0-1FE98A047A4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2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97242B3C-EDCF-4F4F-818A-2AD7039B55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i="1" dirty="0" err="1"/>
              <a:t>Diamonds</a:t>
            </a:r>
            <a:r>
              <a:rPr lang="cs-CZ" i="1" dirty="0"/>
              <a:t> </a:t>
            </a:r>
            <a:r>
              <a:rPr lang="cs-CZ" i="1" dirty="0" err="1"/>
              <a:t>of</a:t>
            </a:r>
            <a:r>
              <a:rPr lang="cs-CZ" i="1" dirty="0"/>
              <a:t> </a:t>
            </a:r>
            <a:r>
              <a:rPr lang="cs-CZ" i="1" dirty="0" err="1"/>
              <a:t>the</a:t>
            </a:r>
            <a:r>
              <a:rPr lang="cs-CZ" i="1" dirty="0"/>
              <a:t> night</a:t>
            </a:r>
            <a:br>
              <a:rPr lang="cs-CZ" dirty="0"/>
            </a:br>
            <a:r>
              <a:rPr lang="cs-CZ" dirty="0" err="1"/>
              <a:t>dir</a:t>
            </a:r>
            <a:r>
              <a:rPr lang="cs-CZ" dirty="0"/>
              <a:t>. Jan Němec (1964)</a:t>
            </a:r>
            <a:br>
              <a:rPr lang="cs-CZ" dirty="0"/>
            </a:br>
            <a:br>
              <a:rPr lang="cs-CZ" dirty="0"/>
            </a:br>
            <a:endParaRPr lang="cs-CZ" dirty="0"/>
          </a:p>
        </p:txBody>
      </p:sp>
      <p:pic>
        <p:nvPicPr>
          <p:cNvPr id="10" name="Zástupný obsah 9">
            <a:extLst>
              <a:ext uri="{FF2B5EF4-FFF2-40B4-BE49-F238E27FC236}">
                <a16:creationId xmlns:a16="http://schemas.microsoft.com/office/drawing/2014/main" id="{80D167B7-A097-A840-AD9A-E1EDE2A710AC}"/>
              </a:ext>
            </a:extLst>
          </p:cNvPr>
          <p:cNvPicPr>
            <a:picLocks noGrp="1" noChangeAspect="1"/>
          </p:cNvPicPr>
          <p:nvPr>
            <p:ph idx="3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3271" y="1701800"/>
            <a:ext cx="2945596" cy="4140200"/>
          </a:xfrm>
        </p:spPr>
      </p:pic>
      <p:sp>
        <p:nvSpPr>
          <p:cNvPr id="12" name="Zástupný obsah 11">
            <a:extLst>
              <a:ext uri="{FF2B5EF4-FFF2-40B4-BE49-F238E27FC236}">
                <a16:creationId xmlns:a16="http://schemas.microsoft.com/office/drawing/2014/main" id="{C78F86F8-326B-AC47-8919-FD8DD88A5766}"/>
              </a:ext>
            </a:extLst>
          </p:cNvPr>
          <p:cNvSpPr>
            <a:spLocks noGrp="1"/>
          </p:cNvSpPr>
          <p:nvPr>
            <p:ph idx="29"/>
          </p:nvPr>
        </p:nvSpPr>
        <p:spPr>
          <a:xfrm>
            <a:off x="178130" y="1701505"/>
            <a:ext cx="4857008" cy="4139998"/>
          </a:xfrm>
        </p:spPr>
        <p:txBody>
          <a:bodyPr/>
          <a:lstStyle/>
          <a:p>
            <a:r>
              <a:rPr lang="cs-CZ" sz="1800" b="1" dirty="0"/>
              <a:t>Ester Krumbachová </a:t>
            </a:r>
            <a:r>
              <a:rPr lang="cs-CZ" sz="1800" dirty="0"/>
              <a:t>– </a:t>
            </a:r>
            <a:r>
              <a:rPr lang="cs-CZ" sz="1800" dirty="0" err="1"/>
              <a:t>costume</a:t>
            </a:r>
            <a:r>
              <a:rPr lang="cs-CZ" sz="1800" dirty="0"/>
              <a:t> design and dramaturgy (not </a:t>
            </a:r>
            <a:r>
              <a:rPr lang="cs-CZ" sz="1800" dirty="0" err="1"/>
              <a:t>credited</a:t>
            </a:r>
            <a:r>
              <a:rPr lang="cs-CZ" sz="1800" dirty="0"/>
              <a:t>)</a:t>
            </a:r>
          </a:p>
          <a:p>
            <a:r>
              <a:rPr lang="cs-CZ" sz="1800" dirty="0"/>
              <a:t>„</a:t>
            </a:r>
            <a:r>
              <a:rPr lang="cs-CZ" sz="1800" i="1" dirty="0" err="1"/>
              <a:t>Diamonds</a:t>
            </a:r>
            <a:r>
              <a:rPr lang="cs-CZ" sz="1800" i="1" dirty="0"/>
              <a:t> </a:t>
            </a:r>
            <a:r>
              <a:rPr lang="cs-CZ" sz="1800" i="1" dirty="0" err="1"/>
              <a:t>of</a:t>
            </a:r>
            <a:r>
              <a:rPr lang="cs-CZ" sz="1800" i="1" dirty="0"/>
              <a:t> </a:t>
            </a:r>
            <a:r>
              <a:rPr lang="cs-CZ" sz="1800" i="1" dirty="0" err="1"/>
              <a:t>the</a:t>
            </a:r>
            <a:r>
              <a:rPr lang="cs-CZ" sz="1800" i="1" dirty="0"/>
              <a:t> night </a:t>
            </a:r>
            <a:r>
              <a:rPr lang="cs-CZ" sz="1800" dirty="0"/>
              <a:t>are </a:t>
            </a:r>
            <a:r>
              <a:rPr lang="cs-CZ" sz="1800" dirty="0" err="1"/>
              <a:t>easy</a:t>
            </a:r>
            <a:r>
              <a:rPr lang="cs-CZ" sz="1800" dirty="0"/>
              <a:t> as a slap. </a:t>
            </a:r>
            <a:r>
              <a:rPr lang="cs-CZ" sz="1800" dirty="0" err="1"/>
              <a:t>It‘s</a:t>
            </a:r>
            <a:r>
              <a:rPr lang="cs-CZ" sz="1800" dirty="0"/>
              <a:t> a </a:t>
            </a:r>
            <a:r>
              <a:rPr lang="cs-CZ" sz="1800" dirty="0" err="1"/>
              <a:t>principle</a:t>
            </a:r>
            <a:r>
              <a:rPr lang="cs-CZ" sz="1800" dirty="0"/>
              <a:t> </a:t>
            </a:r>
            <a:r>
              <a:rPr lang="cs-CZ" sz="1800" dirty="0" err="1"/>
              <a:t>of</a:t>
            </a:r>
            <a:r>
              <a:rPr lang="cs-CZ" sz="1800" dirty="0"/>
              <a:t> a </a:t>
            </a:r>
            <a:r>
              <a:rPr lang="cs-CZ" sz="1800" dirty="0" err="1"/>
              <a:t>target</a:t>
            </a:r>
            <a:r>
              <a:rPr lang="cs-CZ" sz="1800" dirty="0"/>
              <a:t>: </a:t>
            </a:r>
            <a:r>
              <a:rPr lang="cs-CZ" sz="1800" dirty="0" err="1"/>
              <a:t>if</a:t>
            </a:r>
            <a:r>
              <a:rPr lang="cs-CZ" sz="1800" dirty="0"/>
              <a:t> </a:t>
            </a:r>
            <a:r>
              <a:rPr lang="cs-CZ" sz="1800" dirty="0" err="1"/>
              <a:t>you</a:t>
            </a:r>
            <a:r>
              <a:rPr lang="cs-CZ" sz="1800" dirty="0"/>
              <a:t> </a:t>
            </a:r>
            <a:r>
              <a:rPr lang="cs-CZ" sz="1800" dirty="0" err="1"/>
              <a:t>want</a:t>
            </a:r>
            <a:r>
              <a:rPr lang="cs-CZ" sz="1800" dirty="0"/>
              <a:t> to </a:t>
            </a:r>
            <a:r>
              <a:rPr lang="cs-CZ" sz="1800" dirty="0" err="1"/>
              <a:t>say</a:t>
            </a:r>
            <a:r>
              <a:rPr lang="cs-CZ" sz="1800" dirty="0"/>
              <a:t> </a:t>
            </a:r>
            <a:r>
              <a:rPr lang="cs-CZ" sz="1800" dirty="0" err="1"/>
              <a:t>something</a:t>
            </a:r>
            <a:r>
              <a:rPr lang="cs-CZ" sz="1800" dirty="0"/>
              <a:t> </a:t>
            </a:r>
            <a:r>
              <a:rPr lang="cs-CZ" sz="1800" dirty="0" err="1"/>
              <a:t>important</a:t>
            </a:r>
            <a:r>
              <a:rPr lang="cs-CZ" sz="1800" dirty="0"/>
              <a:t>, </a:t>
            </a:r>
            <a:r>
              <a:rPr lang="cs-CZ" sz="1800" dirty="0" err="1"/>
              <a:t>it</a:t>
            </a:r>
            <a:r>
              <a:rPr lang="cs-CZ" sz="1800" dirty="0"/>
              <a:t> </a:t>
            </a:r>
            <a:r>
              <a:rPr lang="cs-CZ" sz="1800" dirty="0" err="1"/>
              <a:t>is</a:t>
            </a:r>
            <a:r>
              <a:rPr lang="cs-CZ" sz="1800" dirty="0"/>
              <a:t> </a:t>
            </a:r>
            <a:r>
              <a:rPr lang="cs-CZ" sz="1800" dirty="0" err="1"/>
              <a:t>better</a:t>
            </a:r>
            <a:r>
              <a:rPr lang="cs-CZ" sz="1800" dirty="0"/>
              <a:t> not to go </a:t>
            </a:r>
            <a:r>
              <a:rPr lang="cs-CZ" sz="1800" dirty="0" err="1"/>
              <a:t>for</a:t>
            </a:r>
            <a:r>
              <a:rPr lang="cs-CZ" sz="1800" dirty="0"/>
              <a:t> a center. </a:t>
            </a:r>
            <a:r>
              <a:rPr lang="cs-CZ" sz="1800" dirty="0" err="1"/>
              <a:t>If</a:t>
            </a:r>
            <a:r>
              <a:rPr lang="cs-CZ" sz="1800" dirty="0"/>
              <a:t> </a:t>
            </a:r>
            <a:r>
              <a:rPr lang="cs-CZ" sz="1800" dirty="0" err="1"/>
              <a:t>you</a:t>
            </a:r>
            <a:r>
              <a:rPr lang="cs-CZ" sz="1800" dirty="0"/>
              <a:t> are a </a:t>
            </a:r>
            <a:r>
              <a:rPr lang="cs-CZ" sz="1800" dirty="0" err="1"/>
              <a:t>good</a:t>
            </a:r>
            <a:r>
              <a:rPr lang="cs-CZ" sz="1800" dirty="0"/>
              <a:t> </a:t>
            </a:r>
            <a:r>
              <a:rPr lang="cs-CZ" sz="1800" dirty="0" err="1"/>
              <a:t>shooter</a:t>
            </a:r>
            <a:r>
              <a:rPr lang="cs-CZ" sz="1800" dirty="0"/>
              <a:t>, </a:t>
            </a:r>
            <a:r>
              <a:rPr lang="cs-CZ" sz="1800" dirty="0" err="1"/>
              <a:t>then</a:t>
            </a:r>
            <a:r>
              <a:rPr lang="cs-CZ" sz="1800" dirty="0"/>
              <a:t> </a:t>
            </a:r>
            <a:r>
              <a:rPr lang="cs-CZ" sz="1800" dirty="0" err="1"/>
              <a:t>aim</a:t>
            </a:r>
            <a:r>
              <a:rPr lang="cs-CZ" sz="1800" dirty="0"/>
              <a:t> </a:t>
            </a:r>
            <a:r>
              <a:rPr lang="cs-CZ" sz="1800" dirty="0" err="1"/>
              <a:t>for</a:t>
            </a:r>
            <a:r>
              <a:rPr lang="cs-CZ" sz="1800" dirty="0"/>
              <a:t> </a:t>
            </a:r>
            <a:r>
              <a:rPr lang="cs-CZ" sz="1800" dirty="0" err="1"/>
              <a:t>the</a:t>
            </a:r>
            <a:r>
              <a:rPr lang="cs-CZ" sz="1800" dirty="0"/>
              <a:t> </a:t>
            </a:r>
            <a:r>
              <a:rPr lang="cs-CZ" sz="1800" dirty="0" err="1"/>
              <a:t>periphery</a:t>
            </a:r>
            <a:r>
              <a:rPr lang="cs-CZ" sz="1800" dirty="0"/>
              <a:t>; and </a:t>
            </a:r>
            <a:r>
              <a:rPr lang="cs-CZ" sz="1800" dirty="0" err="1"/>
              <a:t>shoot</a:t>
            </a:r>
            <a:r>
              <a:rPr lang="cs-CZ" sz="1800" dirty="0"/>
              <a:t> </a:t>
            </a:r>
            <a:r>
              <a:rPr lang="cs-CZ" sz="1800" dirty="0" err="1"/>
              <a:t>there</a:t>
            </a:r>
            <a:r>
              <a:rPr lang="cs-CZ" sz="1800" dirty="0"/>
              <a:t> many </a:t>
            </a:r>
            <a:r>
              <a:rPr lang="cs-CZ" sz="1800" dirty="0" err="1"/>
              <a:t>times</a:t>
            </a:r>
            <a:r>
              <a:rPr lang="cs-CZ" sz="1800" dirty="0"/>
              <a:t>. </a:t>
            </a:r>
            <a:r>
              <a:rPr lang="cs-CZ" sz="1800" dirty="0" err="1"/>
              <a:t>The</a:t>
            </a:r>
            <a:r>
              <a:rPr lang="cs-CZ" sz="1800" dirty="0"/>
              <a:t> </a:t>
            </a:r>
            <a:r>
              <a:rPr lang="cs-CZ" sz="1800" dirty="0" err="1"/>
              <a:t>shots</a:t>
            </a:r>
            <a:r>
              <a:rPr lang="cs-CZ" sz="1800" dirty="0"/>
              <a:t> </a:t>
            </a:r>
            <a:r>
              <a:rPr lang="cs-CZ" sz="1800" dirty="0" err="1"/>
              <a:t>create</a:t>
            </a:r>
            <a:r>
              <a:rPr lang="cs-CZ" sz="1800" dirty="0"/>
              <a:t> </a:t>
            </a:r>
            <a:r>
              <a:rPr lang="cs-CZ" sz="1800" dirty="0" err="1"/>
              <a:t>holes</a:t>
            </a:r>
            <a:r>
              <a:rPr lang="cs-CZ" sz="1800" dirty="0"/>
              <a:t>, </a:t>
            </a:r>
            <a:r>
              <a:rPr lang="cs-CZ" sz="1800" dirty="0" err="1"/>
              <a:t>forming</a:t>
            </a:r>
            <a:r>
              <a:rPr lang="cs-CZ" sz="1800" dirty="0"/>
              <a:t> a </a:t>
            </a:r>
            <a:r>
              <a:rPr lang="cs-CZ" sz="1800" dirty="0" err="1"/>
              <a:t>target</a:t>
            </a:r>
            <a:r>
              <a:rPr lang="cs-CZ" sz="1800" dirty="0"/>
              <a:t> on </a:t>
            </a:r>
            <a:r>
              <a:rPr lang="cs-CZ" sz="1800" dirty="0" err="1"/>
              <a:t>their</a:t>
            </a:r>
            <a:r>
              <a:rPr lang="cs-CZ" sz="1800" dirty="0"/>
              <a:t> </a:t>
            </a:r>
            <a:r>
              <a:rPr lang="cs-CZ" sz="1800" dirty="0" err="1"/>
              <a:t>own</a:t>
            </a:r>
            <a:r>
              <a:rPr lang="cs-CZ" sz="1800" dirty="0"/>
              <a:t>.“ </a:t>
            </a:r>
          </a:p>
          <a:p>
            <a:r>
              <a:rPr lang="cs-CZ" sz="1800" u="sng" dirty="0" err="1"/>
              <a:t>Cinematography</a:t>
            </a:r>
            <a:r>
              <a:rPr lang="cs-CZ" sz="1800" dirty="0"/>
              <a:t> – Jaroslav Kučera a Miroslav Ondříček </a:t>
            </a:r>
          </a:p>
          <a:p>
            <a:r>
              <a:rPr lang="cs-CZ" sz="1800" u="sng" dirty="0" err="1"/>
              <a:t>Starring</a:t>
            </a:r>
            <a:r>
              <a:rPr lang="cs-CZ" sz="1800" u="sng" dirty="0"/>
              <a:t>:</a:t>
            </a:r>
            <a:r>
              <a:rPr lang="cs-CZ" sz="1800" dirty="0"/>
              <a:t> Antonín </a:t>
            </a:r>
            <a:r>
              <a:rPr lang="cs-CZ" sz="1800" dirty="0" err="1"/>
              <a:t>Kumbera</a:t>
            </a:r>
            <a:r>
              <a:rPr lang="cs-CZ" sz="1800" dirty="0"/>
              <a:t> (</a:t>
            </a:r>
            <a:r>
              <a:rPr lang="cs-CZ" sz="1800" dirty="0" err="1"/>
              <a:t>of</a:t>
            </a:r>
            <a:r>
              <a:rPr lang="cs-CZ" sz="1800" dirty="0"/>
              <a:t> Romani </a:t>
            </a:r>
            <a:r>
              <a:rPr lang="cs-CZ" sz="1800" dirty="0" err="1"/>
              <a:t>origin</a:t>
            </a:r>
            <a:r>
              <a:rPr lang="cs-CZ" sz="1800" dirty="0"/>
              <a:t>) and Ladislav Janský</a:t>
            </a:r>
          </a:p>
          <a:p>
            <a:endParaRPr lang="cs-CZ" sz="1800" dirty="0"/>
          </a:p>
        </p:txBody>
      </p:sp>
    </p:spTree>
    <p:extLst>
      <p:ext uri="{BB962C8B-B14F-4D97-AF65-F5344CB8AC3E}">
        <p14:creationId xmlns:p14="http://schemas.microsoft.com/office/powerpoint/2010/main" val="21244802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A2385095-9BAC-DD40-83AF-0C229A6DBCC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6A72511C-4F76-6748-8FB2-551F0577347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3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02A0815-85B2-1246-A4E0-27669A49FE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297455"/>
            <a:ext cx="8064900" cy="478121"/>
          </a:xfrm>
        </p:spPr>
        <p:txBody>
          <a:bodyPr/>
          <a:lstStyle/>
          <a:p>
            <a:pPr algn="ctr"/>
            <a:r>
              <a:rPr lang="cs-CZ" i="1" dirty="0" err="1"/>
              <a:t>Diamonds</a:t>
            </a:r>
            <a:r>
              <a:rPr lang="cs-CZ" i="1" dirty="0"/>
              <a:t> </a:t>
            </a:r>
            <a:r>
              <a:rPr lang="cs-CZ" i="1" dirty="0" err="1"/>
              <a:t>of</a:t>
            </a:r>
            <a:r>
              <a:rPr lang="cs-CZ" i="1" dirty="0"/>
              <a:t> </a:t>
            </a:r>
            <a:r>
              <a:rPr lang="cs-CZ" i="1" dirty="0" err="1"/>
              <a:t>the</a:t>
            </a:r>
            <a:r>
              <a:rPr lang="cs-CZ" i="1" dirty="0"/>
              <a:t> Night </a:t>
            </a:r>
          </a:p>
        </p:txBody>
      </p:sp>
      <p:sp>
        <p:nvSpPr>
          <p:cNvPr id="8" name="Zástupný obsah 7">
            <a:extLst>
              <a:ext uri="{FF2B5EF4-FFF2-40B4-BE49-F238E27FC236}">
                <a16:creationId xmlns:a16="http://schemas.microsoft.com/office/drawing/2014/main" id="{00F5CA8D-67E4-DC45-A6ED-F56D91CDA2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7287" y="867431"/>
            <a:ext cx="8769426" cy="4660424"/>
          </a:xfrm>
        </p:spPr>
        <p:txBody>
          <a:bodyPr/>
          <a:lstStyle/>
          <a:p>
            <a:r>
              <a:rPr lang="cs-CZ" sz="1600" dirty="0"/>
              <a:t>Jan Němec </a:t>
            </a:r>
            <a:r>
              <a:rPr lang="cs-CZ" sz="1600" dirty="0" err="1"/>
              <a:t>was</a:t>
            </a:r>
            <a:r>
              <a:rPr lang="cs-CZ" sz="1600" dirty="0"/>
              <a:t> </a:t>
            </a:r>
            <a:r>
              <a:rPr lang="cs-CZ" sz="1600" dirty="0" err="1"/>
              <a:t>called</a:t>
            </a:r>
            <a:r>
              <a:rPr lang="cs-CZ" sz="1600" dirty="0"/>
              <a:t> enfant terrible </a:t>
            </a:r>
            <a:r>
              <a:rPr lang="cs-CZ" sz="1600" dirty="0" err="1"/>
              <a:t>of</a:t>
            </a:r>
            <a:r>
              <a:rPr lang="cs-CZ" sz="1600" dirty="0"/>
              <a:t> </a:t>
            </a:r>
            <a:r>
              <a:rPr lang="cs-CZ" sz="1600" dirty="0" err="1"/>
              <a:t>the</a:t>
            </a:r>
            <a:r>
              <a:rPr lang="cs-CZ" sz="1600" dirty="0"/>
              <a:t> Czech New </a:t>
            </a:r>
            <a:r>
              <a:rPr lang="cs-CZ" sz="1600" dirty="0" err="1"/>
              <a:t>Wave</a:t>
            </a:r>
            <a:r>
              <a:rPr lang="cs-CZ" sz="1600" dirty="0"/>
              <a:t> – a label, </a:t>
            </a:r>
            <a:r>
              <a:rPr lang="cs-CZ" sz="1600" dirty="0" err="1"/>
              <a:t>which</a:t>
            </a:r>
            <a:r>
              <a:rPr lang="cs-CZ" sz="1600" dirty="0"/>
              <a:t> he </a:t>
            </a:r>
            <a:r>
              <a:rPr lang="cs-CZ" sz="1600" dirty="0" err="1"/>
              <a:t>fulfilled</a:t>
            </a:r>
            <a:r>
              <a:rPr lang="cs-CZ" sz="1600" dirty="0"/>
              <a:t> </a:t>
            </a:r>
            <a:r>
              <a:rPr lang="cs-CZ" sz="1600" dirty="0" err="1"/>
              <a:t>already</a:t>
            </a:r>
            <a:r>
              <a:rPr lang="cs-CZ" sz="1600" dirty="0"/>
              <a:t> </a:t>
            </a:r>
            <a:r>
              <a:rPr lang="cs-CZ" sz="1600" dirty="0" err="1"/>
              <a:t>during</a:t>
            </a:r>
            <a:r>
              <a:rPr lang="cs-CZ" sz="1600" dirty="0"/>
              <a:t> his </a:t>
            </a:r>
            <a:r>
              <a:rPr lang="cs-CZ" sz="1600" dirty="0" err="1"/>
              <a:t>studies</a:t>
            </a:r>
            <a:r>
              <a:rPr lang="cs-CZ" sz="1600" dirty="0"/>
              <a:t> </a:t>
            </a:r>
            <a:r>
              <a:rPr lang="cs-CZ" sz="1600" dirty="0" err="1"/>
              <a:t>at</a:t>
            </a:r>
            <a:r>
              <a:rPr lang="cs-CZ" sz="1600" dirty="0"/>
              <a:t> FAMU (</a:t>
            </a:r>
            <a:r>
              <a:rPr lang="cs-CZ" sz="1600" dirty="0" err="1"/>
              <a:t>various</a:t>
            </a:r>
            <a:r>
              <a:rPr lang="cs-CZ" sz="1600" dirty="0"/>
              <a:t> </a:t>
            </a:r>
            <a:r>
              <a:rPr lang="cs-CZ" sz="1600" dirty="0" err="1"/>
              <a:t>clashes</a:t>
            </a:r>
            <a:r>
              <a:rPr lang="cs-CZ" sz="1600" dirty="0"/>
              <a:t> </a:t>
            </a:r>
            <a:r>
              <a:rPr lang="cs-CZ" sz="1600" dirty="0" err="1"/>
              <a:t>with</a:t>
            </a:r>
            <a:r>
              <a:rPr lang="cs-CZ" sz="1600" dirty="0"/>
              <a:t> </a:t>
            </a:r>
            <a:r>
              <a:rPr lang="cs-CZ" sz="1600" dirty="0" err="1"/>
              <a:t>multiple</a:t>
            </a:r>
            <a:r>
              <a:rPr lang="cs-CZ" sz="1600" dirty="0"/>
              <a:t> </a:t>
            </a:r>
            <a:r>
              <a:rPr lang="cs-CZ" sz="1600" dirty="0" err="1"/>
              <a:t>pedagogues</a:t>
            </a:r>
            <a:r>
              <a:rPr lang="cs-CZ" sz="1600" dirty="0"/>
              <a:t>, </a:t>
            </a:r>
            <a:r>
              <a:rPr lang="cs-CZ" sz="1600" dirty="0" err="1"/>
              <a:t>frankness</a:t>
            </a:r>
            <a:r>
              <a:rPr lang="cs-CZ" sz="1600" dirty="0"/>
              <a:t> and </a:t>
            </a:r>
            <a:r>
              <a:rPr lang="cs-CZ" sz="1600" dirty="0" err="1"/>
              <a:t>provocation</a:t>
            </a:r>
            <a:r>
              <a:rPr lang="cs-CZ" sz="1600" dirty="0"/>
              <a:t> </a:t>
            </a:r>
            <a:r>
              <a:rPr lang="cs-CZ" sz="1600" dirty="0" err="1"/>
              <a:t>both</a:t>
            </a:r>
            <a:r>
              <a:rPr lang="cs-CZ" sz="1600" dirty="0"/>
              <a:t> </a:t>
            </a:r>
            <a:r>
              <a:rPr lang="cs-CZ" sz="1600" dirty="0" err="1"/>
              <a:t>with</a:t>
            </a:r>
            <a:r>
              <a:rPr lang="cs-CZ" sz="1600" dirty="0"/>
              <a:t> </a:t>
            </a:r>
            <a:r>
              <a:rPr lang="cs-CZ" sz="1600" dirty="0" err="1"/>
              <a:t>attitudes</a:t>
            </a:r>
            <a:r>
              <a:rPr lang="cs-CZ" sz="1600" dirty="0"/>
              <a:t>, as </a:t>
            </a:r>
            <a:r>
              <a:rPr lang="cs-CZ" sz="1600" dirty="0" err="1"/>
              <a:t>well</a:t>
            </a:r>
            <a:r>
              <a:rPr lang="cs-CZ" sz="1600" dirty="0"/>
              <a:t> as </a:t>
            </a:r>
            <a:r>
              <a:rPr lang="cs-CZ" sz="1600" dirty="0" err="1"/>
              <a:t>opinions</a:t>
            </a:r>
            <a:r>
              <a:rPr lang="cs-CZ" sz="1600" dirty="0"/>
              <a:t> and his </a:t>
            </a:r>
            <a:r>
              <a:rPr lang="cs-CZ" sz="1600" dirty="0" err="1"/>
              <a:t>creative</a:t>
            </a:r>
            <a:r>
              <a:rPr lang="cs-CZ" sz="1600" dirty="0"/>
              <a:t> output)</a:t>
            </a:r>
          </a:p>
          <a:p>
            <a:r>
              <a:rPr lang="cs-CZ" sz="1600" i="1" dirty="0" err="1"/>
              <a:t>Diamonds</a:t>
            </a:r>
            <a:r>
              <a:rPr lang="cs-CZ" sz="1600" i="1" dirty="0"/>
              <a:t> </a:t>
            </a:r>
            <a:r>
              <a:rPr lang="cs-CZ" sz="1600" i="1" dirty="0" err="1"/>
              <a:t>of</a:t>
            </a:r>
            <a:r>
              <a:rPr lang="cs-CZ" sz="1600" i="1" dirty="0"/>
              <a:t> </a:t>
            </a:r>
            <a:r>
              <a:rPr lang="cs-CZ" sz="1600" i="1" dirty="0" err="1"/>
              <a:t>the</a:t>
            </a:r>
            <a:r>
              <a:rPr lang="cs-CZ" sz="1600" i="1" dirty="0"/>
              <a:t> night, </a:t>
            </a:r>
            <a:r>
              <a:rPr lang="cs-CZ" sz="1600" dirty="0"/>
              <a:t>as </a:t>
            </a:r>
            <a:r>
              <a:rPr lang="cs-CZ" sz="1600" dirty="0" err="1"/>
              <a:t>well</a:t>
            </a:r>
            <a:r>
              <a:rPr lang="cs-CZ" sz="1600" dirty="0"/>
              <a:t> as his </a:t>
            </a:r>
            <a:r>
              <a:rPr lang="cs-CZ" sz="1600" dirty="0" err="1"/>
              <a:t>previous</a:t>
            </a:r>
            <a:r>
              <a:rPr lang="cs-CZ" sz="1600" dirty="0"/>
              <a:t> </a:t>
            </a:r>
            <a:r>
              <a:rPr lang="cs-CZ" sz="1600" dirty="0" err="1"/>
              <a:t>short</a:t>
            </a:r>
            <a:r>
              <a:rPr lang="cs-CZ" sz="1600" dirty="0"/>
              <a:t> film </a:t>
            </a:r>
            <a:r>
              <a:rPr lang="cs-CZ" sz="1600" i="1" dirty="0"/>
              <a:t>A </a:t>
            </a:r>
            <a:r>
              <a:rPr lang="cs-CZ" sz="1600" i="1" dirty="0" err="1"/>
              <a:t>Piece</a:t>
            </a:r>
            <a:r>
              <a:rPr lang="cs-CZ" sz="1600" i="1" dirty="0"/>
              <a:t> </a:t>
            </a:r>
            <a:r>
              <a:rPr lang="cs-CZ" sz="1600" i="1" dirty="0" err="1"/>
              <a:t>of</a:t>
            </a:r>
            <a:r>
              <a:rPr lang="cs-CZ" sz="1600" i="1" dirty="0"/>
              <a:t> </a:t>
            </a:r>
            <a:r>
              <a:rPr lang="cs-CZ" sz="1600" i="1" dirty="0" err="1"/>
              <a:t>Bread</a:t>
            </a:r>
            <a:r>
              <a:rPr lang="cs-CZ" sz="1600" i="1" dirty="0"/>
              <a:t>,</a:t>
            </a:r>
            <a:r>
              <a:rPr lang="cs-CZ" sz="1600" dirty="0"/>
              <a:t> </a:t>
            </a:r>
            <a:r>
              <a:rPr lang="cs-CZ" sz="1600" dirty="0" err="1"/>
              <a:t>adapts</a:t>
            </a:r>
            <a:r>
              <a:rPr lang="cs-CZ" sz="1600" dirty="0"/>
              <a:t> a </a:t>
            </a:r>
            <a:r>
              <a:rPr lang="cs-CZ" sz="1600" dirty="0" err="1"/>
              <a:t>short</a:t>
            </a:r>
            <a:r>
              <a:rPr lang="cs-CZ" sz="1600" dirty="0"/>
              <a:t> story by Arnošt Lustig – a </a:t>
            </a:r>
            <a:r>
              <a:rPr lang="cs-CZ" sz="1600" dirty="0" err="1"/>
              <a:t>truly</a:t>
            </a:r>
            <a:r>
              <a:rPr lang="cs-CZ" sz="1600" dirty="0"/>
              <a:t> </a:t>
            </a:r>
            <a:r>
              <a:rPr lang="cs-CZ" sz="1600" dirty="0" err="1"/>
              <a:t>modern</a:t>
            </a:r>
            <a:r>
              <a:rPr lang="cs-CZ" sz="1600" dirty="0"/>
              <a:t> Czech </a:t>
            </a:r>
            <a:r>
              <a:rPr lang="cs-CZ" sz="1600" dirty="0" err="1"/>
              <a:t>author</a:t>
            </a:r>
            <a:r>
              <a:rPr lang="cs-CZ" sz="1600" dirty="0"/>
              <a:t> (such as Bohumil Hrabal), </a:t>
            </a:r>
            <a:r>
              <a:rPr lang="cs-CZ" sz="1600" dirty="0" err="1"/>
              <a:t>who</a:t>
            </a:r>
            <a:r>
              <a:rPr lang="cs-CZ" sz="1600" dirty="0"/>
              <a:t> </a:t>
            </a:r>
            <a:r>
              <a:rPr lang="cs-CZ" sz="1600" dirty="0" err="1"/>
              <a:t>reflected</a:t>
            </a:r>
            <a:r>
              <a:rPr lang="cs-CZ" sz="1600" dirty="0"/>
              <a:t> his </a:t>
            </a:r>
            <a:r>
              <a:rPr lang="cs-CZ" sz="1600" dirty="0" err="1"/>
              <a:t>experiences</a:t>
            </a:r>
            <a:r>
              <a:rPr lang="cs-CZ" sz="1600" dirty="0"/>
              <a:t> </a:t>
            </a:r>
            <a:r>
              <a:rPr lang="cs-CZ" sz="1600" dirty="0" err="1"/>
              <a:t>during</a:t>
            </a:r>
            <a:r>
              <a:rPr lang="cs-CZ" sz="1600" dirty="0"/>
              <a:t> </a:t>
            </a:r>
            <a:r>
              <a:rPr lang="cs-CZ" sz="1600" dirty="0" err="1"/>
              <a:t>World</a:t>
            </a:r>
            <a:r>
              <a:rPr lang="cs-CZ" sz="1600" dirty="0"/>
              <a:t> </a:t>
            </a:r>
            <a:r>
              <a:rPr lang="cs-CZ" sz="1600" dirty="0" err="1"/>
              <a:t>War</a:t>
            </a:r>
            <a:r>
              <a:rPr lang="cs-CZ" sz="1600" dirty="0"/>
              <a:t> II in a very </a:t>
            </a:r>
            <a:r>
              <a:rPr lang="cs-CZ" sz="1600" dirty="0" err="1"/>
              <a:t>naturalistic</a:t>
            </a:r>
            <a:r>
              <a:rPr lang="cs-CZ" sz="1600" dirty="0"/>
              <a:t> </a:t>
            </a:r>
            <a:r>
              <a:rPr lang="cs-CZ" sz="1600" dirty="0" err="1"/>
              <a:t>way</a:t>
            </a:r>
            <a:r>
              <a:rPr lang="cs-CZ" sz="1600" dirty="0"/>
              <a:t>. </a:t>
            </a:r>
            <a:r>
              <a:rPr lang="cs-CZ" sz="1600" i="1" dirty="0" err="1"/>
              <a:t>Diamonds</a:t>
            </a:r>
            <a:r>
              <a:rPr lang="cs-CZ" sz="1600" i="1" dirty="0"/>
              <a:t> </a:t>
            </a:r>
            <a:r>
              <a:rPr lang="cs-CZ" sz="1600" dirty="0"/>
              <a:t>are his </a:t>
            </a:r>
            <a:r>
              <a:rPr lang="cs-CZ" sz="1600" dirty="0" err="1"/>
              <a:t>own</a:t>
            </a:r>
            <a:r>
              <a:rPr lang="cs-CZ" sz="1600" dirty="0"/>
              <a:t> story – he </a:t>
            </a:r>
            <a:r>
              <a:rPr lang="cs-CZ" sz="1600" dirty="0" err="1"/>
              <a:t>escaped</a:t>
            </a:r>
            <a:r>
              <a:rPr lang="cs-CZ" sz="1600" dirty="0"/>
              <a:t> </a:t>
            </a:r>
            <a:r>
              <a:rPr lang="cs-CZ" sz="1600" dirty="0" err="1"/>
              <a:t>the</a:t>
            </a:r>
            <a:r>
              <a:rPr lang="cs-CZ" sz="1600" dirty="0"/>
              <a:t> transport </a:t>
            </a:r>
            <a:r>
              <a:rPr lang="cs-CZ" sz="1600" dirty="0" err="1"/>
              <a:t>of</a:t>
            </a:r>
            <a:r>
              <a:rPr lang="cs-CZ" sz="1600" dirty="0"/>
              <a:t> </a:t>
            </a:r>
            <a:r>
              <a:rPr lang="cs-CZ" sz="1600" dirty="0" err="1"/>
              <a:t>death</a:t>
            </a:r>
            <a:r>
              <a:rPr lang="cs-CZ" sz="1600" dirty="0"/>
              <a:t>, </a:t>
            </a:r>
            <a:r>
              <a:rPr lang="cs-CZ" sz="1600" dirty="0" err="1"/>
              <a:t>together</a:t>
            </a:r>
            <a:r>
              <a:rPr lang="cs-CZ" sz="1600" dirty="0"/>
              <a:t> </a:t>
            </a:r>
            <a:r>
              <a:rPr lang="cs-CZ" sz="1600" dirty="0" err="1"/>
              <a:t>with</a:t>
            </a:r>
            <a:r>
              <a:rPr lang="cs-CZ" sz="1600" dirty="0"/>
              <a:t> a </a:t>
            </a:r>
            <a:r>
              <a:rPr lang="cs-CZ" sz="1600" dirty="0" err="1"/>
              <a:t>friend</a:t>
            </a:r>
            <a:r>
              <a:rPr lang="cs-CZ" sz="1600" dirty="0"/>
              <a:t>, </a:t>
            </a:r>
            <a:r>
              <a:rPr lang="cs-CZ" sz="1600" dirty="0" err="1"/>
              <a:t>who</a:t>
            </a:r>
            <a:r>
              <a:rPr lang="cs-CZ" sz="1600" dirty="0"/>
              <a:t> </a:t>
            </a:r>
            <a:r>
              <a:rPr lang="cs-CZ" sz="1600" dirty="0" err="1"/>
              <a:t>later</a:t>
            </a:r>
            <a:r>
              <a:rPr lang="cs-CZ" sz="1600" dirty="0"/>
              <a:t> </a:t>
            </a:r>
            <a:r>
              <a:rPr lang="cs-CZ" sz="1600" dirty="0" err="1"/>
              <a:t>died</a:t>
            </a:r>
            <a:r>
              <a:rPr lang="cs-CZ" sz="1600" dirty="0"/>
              <a:t>. </a:t>
            </a:r>
          </a:p>
          <a:p>
            <a:pPr marL="54000" indent="0">
              <a:buNone/>
            </a:pPr>
            <a:endParaRPr lang="cs-CZ" sz="1600" dirty="0"/>
          </a:p>
          <a:p>
            <a:pPr marL="243000" lvl="1" indent="0">
              <a:buNone/>
            </a:pPr>
            <a:r>
              <a:rPr lang="cs-CZ" sz="1600" b="1" dirty="0"/>
              <a:t>1. </a:t>
            </a:r>
            <a:r>
              <a:rPr lang="cs-CZ" sz="1600" b="1" dirty="0" err="1"/>
              <a:t>Can</a:t>
            </a:r>
            <a:r>
              <a:rPr lang="cs-CZ" sz="1600" b="1" dirty="0"/>
              <a:t> </a:t>
            </a:r>
            <a:r>
              <a:rPr lang="cs-CZ" sz="1600" b="1" dirty="0" err="1"/>
              <a:t>you</a:t>
            </a:r>
            <a:r>
              <a:rPr lang="cs-CZ" sz="1600" b="1" dirty="0"/>
              <a:t> </a:t>
            </a:r>
            <a:r>
              <a:rPr lang="cs-CZ" sz="1600" b="1" dirty="0" err="1"/>
              <a:t>name</a:t>
            </a:r>
            <a:r>
              <a:rPr lang="cs-CZ" sz="1600" b="1" dirty="0"/>
              <a:t> </a:t>
            </a:r>
            <a:r>
              <a:rPr lang="cs-CZ" sz="1600" b="1" dirty="0" err="1"/>
              <a:t>reasons</a:t>
            </a:r>
            <a:r>
              <a:rPr lang="cs-CZ" sz="1600" b="1" dirty="0"/>
              <a:t> </a:t>
            </a:r>
            <a:r>
              <a:rPr lang="cs-CZ" sz="1600" b="1" dirty="0" err="1"/>
              <a:t>why</a:t>
            </a:r>
            <a:r>
              <a:rPr lang="cs-CZ" sz="1600" b="1" dirty="0"/>
              <a:t> </a:t>
            </a:r>
            <a:r>
              <a:rPr lang="cs-CZ" sz="1600" b="1" dirty="0" err="1"/>
              <a:t>this</a:t>
            </a:r>
            <a:r>
              <a:rPr lang="cs-CZ" sz="1600" b="1" dirty="0"/>
              <a:t> film </a:t>
            </a:r>
            <a:r>
              <a:rPr lang="cs-CZ" sz="1600" b="1" dirty="0" err="1"/>
              <a:t>can</a:t>
            </a:r>
            <a:r>
              <a:rPr lang="cs-CZ" sz="1600" b="1" dirty="0"/>
              <a:t> </a:t>
            </a:r>
            <a:r>
              <a:rPr lang="cs-CZ" sz="1600" b="1" dirty="0" err="1"/>
              <a:t>be</a:t>
            </a:r>
            <a:r>
              <a:rPr lang="cs-CZ" sz="1600" b="1" dirty="0"/>
              <a:t> </a:t>
            </a:r>
            <a:r>
              <a:rPr lang="cs-CZ" sz="1600" b="1" dirty="0" err="1"/>
              <a:t>considered</a:t>
            </a:r>
            <a:r>
              <a:rPr lang="cs-CZ" sz="1600" b="1" dirty="0"/>
              <a:t> as a </a:t>
            </a:r>
            <a:r>
              <a:rPr lang="cs-CZ" sz="1600" b="1" dirty="0" err="1"/>
              <a:t>modernist</a:t>
            </a:r>
            <a:r>
              <a:rPr lang="cs-CZ" sz="1600" b="1" dirty="0"/>
              <a:t> (</a:t>
            </a:r>
            <a:r>
              <a:rPr lang="cs-CZ" sz="1600" b="1" dirty="0" err="1"/>
              <a:t>surrealist</a:t>
            </a:r>
            <a:r>
              <a:rPr lang="cs-CZ" sz="1600" b="1" dirty="0"/>
              <a:t>)  </a:t>
            </a:r>
            <a:r>
              <a:rPr lang="cs-CZ" sz="1600" b="1" dirty="0" err="1"/>
              <a:t>work</a:t>
            </a:r>
            <a:r>
              <a:rPr lang="cs-CZ" sz="1600" b="1" dirty="0"/>
              <a:t> </a:t>
            </a:r>
            <a:r>
              <a:rPr lang="cs-CZ" sz="1600" b="1" dirty="0" err="1"/>
              <a:t>of</a:t>
            </a:r>
            <a:r>
              <a:rPr lang="cs-CZ" sz="1600" b="1" dirty="0"/>
              <a:t> art (</a:t>
            </a:r>
            <a:r>
              <a:rPr lang="cs-CZ" sz="1600" b="1" dirty="0" err="1"/>
              <a:t>narration</a:t>
            </a:r>
            <a:r>
              <a:rPr lang="cs-CZ" sz="1600" b="1" dirty="0"/>
              <a:t>, </a:t>
            </a:r>
            <a:r>
              <a:rPr lang="cs-CZ" sz="1600" b="1" dirty="0" err="1"/>
              <a:t>historical</a:t>
            </a:r>
            <a:r>
              <a:rPr lang="cs-CZ" sz="1600" b="1" dirty="0"/>
              <a:t> background, </a:t>
            </a:r>
            <a:r>
              <a:rPr lang="cs-CZ" sz="1600" b="1" dirty="0" err="1"/>
              <a:t>characters</a:t>
            </a:r>
            <a:r>
              <a:rPr lang="cs-CZ" sz="1600" b="1" dirty="0"/>
              <a:t>, </a:t>
            </a:r>
            <a:r>
              <a:rPr lang="cs-CZ" sz="1600" b="1" dirty="0" err="1"/>
              <a:t>formal</a:t>
            </a:r>
            <a:r>
              <a:rPr lang="cs-CZ" sz="1600" b="1" dirty="0"/>
              <a:t> </a:t>
            </a:r>
            <a:r>
              <a:rPr lang="cs-CZ" sz="1600" b="1" dirty="0" err="1"/>
              <a:t>elements</a:t>
            </a:r>
            <a:r>
              <a:rPr lang="cs-CZ" sz="1600" b="1" dirty="0"/>
              <a:t>?)</a:t>
            </a:r>
          </a:p>
          <a:p>
            <a:pPr marL="243000" lvl="1" indent="0">
              <a:buNone/>
            </a:pPr>
            <a:endParaRPr lang="cs-CZ" sz="1600" b="1" dirty="0"/>
          </a:p>
          <a:p>
            <a:pPr marL="243000" lvl="1" indent="0">
              <a:buNone/>
            </a:pPr>
            <a:r>
              <a:rPr lang="cs-CZ" sz="1600" b="1" dirty="0"/>
              <a:t>2. </a:t>
            </a:r>
            <a:r>
              <a:rPr lang="cs-CZ" sz="1600" b="1" dirty="0" err="1"/>
              <a:t>How</a:t>
            </a:r>
            <a:r>
              <a:rPr lang="cs-CZ" sz="1600" b="1" dirty="0"/>
              <a:t> </a:t>
            </a:r>
            <a:r>
              <a:rPr lang="cs-CZ" sz="1600" b="1" dirty="0" err="1"/>
              <a:t>the</a:t>
            </a:r>
            <a:r>
              <a:rPr lang="cs-CZ" sz="1600" b="1" dirty="0"/>
              <a:t> film </a:t>
            </a:r>
            <a:r>
              <a:rPr lang="cs-CZ" sz="1600" b="1" dirty="0" err="1"/>
              <a:t>treats</a:t>
            </a:r>
            <a:r>
              <a:rPr lang="cs-CZ" sz="1600" b="1" dirty="0"/>
              <a:t> </a:t>
            </a:r>
            <a:r>
              <a:rPr lang="cs-CZ" sz="1600" b="1" dirty="0" err="1"/>
              <a:t>Jewishness</a:t>
            </a:r>
            <a:r>
              <a:rPr lang="cs-CZ" sz="1600" b="1" dirty="0"/>
              <a:t> / Holocaust </a:t>
            </a:r>
            <a:r>
              <a:rPr lang="cs-CZ" sz="1600" b="1" dirty="0" err="1"/>
              <a:t>topic</a:t>
            </a:r>
            <a:r>
              <a:rPr lang="cs-CZ" sz="1600" b="1" dirty="0"/>
              <a:t>? </a:t>
            </a:r>
            <a:r>
              <a:rPr lang="cs-CZ" sz="1600" b="1" dirty="0" err="1"/>
              <a:t>Can</a:t>
            </a:r>
            <a:r>
              <a:rPr lang="cs-CZ" sz="1600" b="1" dirty="0"/>
              <a:t> </a:t>
            </a:r>
            <a:r>
              <a:rPr lang="cs-CZ" sz="1600" b="1" dirty="0" err="1"/>
              <a:t>you</a:t>
            </a:r>
            <a:r>
              <a:rPr lang="cs-CZ" sz="1600" b="1" dirty="0"/>
              <a:t> </a:t>
            </a:r>
            <a:r>
              <a:rPr lang="cs-CZ" sz="1600" b="1" dirty="0" err="1"/>
              <a:t>think</a:t>
            </a:r>
            <a:r>
              <a:rPr lang="cs-CZ" sz="1600" b="1" dirty="0"/>
              <a:t> </a:t>
            </a:r>
            <a:r>
              <a:rPr lang="cs-CZ" sz="1600" b="1" dirty="0" err="1"/>
              <a:t>of</a:t>
            </a:r>
            <a:r>
              <a:rPr lang="cs-CZ" sz="1600" b="1" dirty="0"/>
              <a:t> </a:t>
            </a:r>
            <a:r>
              <a:rPr lang="cs-CZ" sz="1600" b="1" dirty="0" err="1"/>
              <a:t>films</a:t>
            </a:r>
            <a:r>
              <a:rPr lang="cs-CZ" sz="1600" b="1" dirty="0"/>
              <a:t> </a:t>
            </a:r>
            <a:r>
              <a:rPr lang="cs-CZ" sz="1600" b="1" dirty="0" err="1"/>
              <a:t>which</a:t>
            </a:r>
            <a:r>
              <a:rPr lang="cs-CZ" sz="1600" b="1" dirty="0"/>
              <a:t> </a:t>
            </a:r>
            <a:r>
              <a:rPr lang="cs-CZ" sz="1600" b="1" dirty="0" err="1"/>
              <a:t>treat</a:t>
            </a:r>
            <a:r>
              <a:rPr lang="cs-CZ" sz="1600" b="1" dirty="0"/>
              <a:t> </a:t>
            </a:r>
            <a:r>
              <a:rPr lang="cs-CZ" sz="1600" b="1" dirty="0" err="1"/>
              <a:t>this</a:t>
            </a:r>
            <a:r>
              <a:rPr lang="cs-CZ" sz="1600" b="1" dirty="0"/>
              <a:t> sensitive </a:t>
            </a:r>
            <a:r>
              <a:rPr lang="cs-CZ" sz="1600" b="1" dirty="0" err="1"/>
              <a:t>issue</a:t>
            </a:r>
            <a:r>
              <a:rPr lang="cs-CZ" sz="1600" b="1" dirty="0"/>
              <a:t> in a </a:t>
            </a:r>
            <a:r>
              <a:rPr lang="cs-CZ" sz="1600" b="1" dirty="0" err="1"/>
              <a:t>similar</a:t>
            </a:r>
            <a:r>
              <a:rPr lang="cs-CZ" sz="1600" b="1" dirty="0"/>
              <a:t> </a:t>
            </a:r>
            <a:r>
              <a:rPr lang="cs-CZ" sz="1600" b="1" dirty="0" err="1"/>
              <a:t>way</a:t>
            </a:r>
            <a:r>
              <a:rPr lang="cs-CZ" sz="1600" b="1" dirty="0"/>
              <a:t>?</a:t>
            </a:r>
          </a:p>
          <a:p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11530707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57093F11-0126-A443-940C-AE6045919DE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D1EC159-6D3D-D741-8763-2C88A865A89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</a:t>
            </a:fld>
            <a:endParaRPr lang="cs-CZ" altLang="cs-CZ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88485D53-F877-4141-9C16-E8AE844F6E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52" y="560916"/>
            <a:ext cx="4065224" cy="2617474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6AC96A8E-391B-D343-B99D-9EA71D7AC6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51" y="3536413"/>
            <a:ext cx="4065224" cy="2540765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9F7B6C5F-8F03-4148-AA1A-C1FF2D65E0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4548" y="560916"/>
            <a:ext cx="3787083" cy="2744156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805AFCA4-D2FD-DF4E-BE52-8D834E7B48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8661" y="3489534"/>
            <a:ext cx="3622468" cy="2634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6230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358B62E3-2800-C44D-AE73-437FD72268E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6B87FA9B-A286-6341-B68D-D058E70667D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5</a:t>
            </a:fld>
            <a:endParaRPr lang="cs-CZ" alt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0DA58C16-6873-054F-BE1D-5C7A647205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5303" y="468889"/>
            <a:ext cx="3648973" cy="5172419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191B41D3-71A2-1241-9B76-7C7CF54868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000" y="378000"/>
            <a:ext cx="4000500" cy="565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5859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F3198EC3-B351-A741-906F-EFA0ED54956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6A6F2CC-C65C-4D47-8CEC-6444CC9A920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6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36F017F-15C0-F34D-B984-39C82FE9A7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6883" y="720000"/>
            <a:ext cx="8823366" cy="451576"/>
          </a:xfrm>
        </p:spPr>
        <p:txBody>
          <a:bodyPr/>
          <a:lstStyle/>
          <a:p>
            <a:r>
              <a:rPr lang="cs-CZ" sz="2800" i="1" dirty="0" err="1"/>
              <a:t>Diamonds</a:t>
            </a:r>
            <a:r>
              <a:rPr lang="cs-CZ" sz="2800" i="1" dirty="0"/>
              <a:t> </a:t>
            </a:r>
            <a:r>
              <a:rPr lang="cs-CZ" sz="2800" i="1" dirty="0" err="1"/>
              <a:t>of</a:t>
            </a:r>
            <a:r>
              <a:rPr lang="cs-CZ" sz="2800" i="1" dirty="0"/>
              <a:t> </a:t>
            </a:r>
            <a:r>
              <a:rPr lang="cs-CZ" sz="2800" i="1" dirty="0" err="1"/>
              <a:t>the</a:t>
            </a:r>
            <a:r>
              <a:rPr lang="cs-CZ" sz="2800" i="1" dirty="0"/>
              <a:t> Night </a:t>
            </a:r>
            <a:r>
              <a:rPr lang="cs-CZ" sz="2800" dirty="0"/>
              <a:t>in </a:t>
            </a:r>
            <a:r>
              <a:rPr lang="cs-CZ" sz="2800" dirty="0" err="1"/>
              <a:t>cinemas</a:t>
            </a:r>
            <a:r>
              <a:rPr lang="cs-CZ" sz="2800" dirty="0"/>
              <a:t> and </a:t>
            </a:r>
            <a:r>
              <a:rPr lang="cs-CZ" sz="2800" dirty="0" err="1"/>
              <a:t>its</a:t>
            </a:r>
            <a:r>
              <a:rPr lang="cs-CZ" sz="2800" dirty="0"/>
              <a:t> </a:t>
            </a:r>
            <a:r>
              <a:rPr lang="cs-CZ" sz="2800" dirty="0" err="1"/>
              <a:t>afterlife</a:t>
            </a:r>
            <a:endParaRPr lang="cs-CZ" sz="2800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BD5EEBFC-5303-9549-BF42-ECFD327473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466371"/>
            <a:ext cx="8064900" cy="4139998"/>
          </a:xfrm>
        </p:spPr>
        <p:txBody>
          <a:bodyPr/>
          <a:lstStyle/>
          <a:p>
            <a:r>
              <a:rPr lang="cs-CZ" sz="2400" dirty="0"/>
              <a:t>Very </a:t>
            </a:r>
            <a:r>
              <a:rPr lang="cs-CZ" sz="2400" dirty="0" err="1"/>
              <a:t>low</a:t>
            </a:r>
            <a:r>
              <a:rPr lang="cs-CZ" sz="2400" dirty="0"/>
              <a:t> </a:t>
            </a:r>
            <a:r>
              <a:rPr lang="cs-CZ" sz="2400" dirty="0" err="1"/>
              <a:t>cinema</a:t>
            </a:r>
            <a:r>
              <a:rPr lang="cs-CZ" sz="2400" dirty="0"/>
              <a:t> </a:t>
            </a:r>
            <a:r>
              <a:rPr lang="cs-CZ" sz="2400" dirty="0" err="1"/>
              <a:t>attendance</a:t>
            </a:r>
            <a:r>
              <a:rPr lang="cs-CZ" sz="2400" dirty="0"/>
              <a:t> – 70 000 </a:t>
            </a:r>
            <a:r>
              <a:rPr lang="cs-CZ" sz="2400" dirty="0" err="1"/>
              <a:t>viewers</a:t>
            </a:r>
            <a:r>
              <a:rPr lang="cs-CZ" sz="2400" dirty="0"/>
              <a:t> </a:t>
            </a:r>
          </a:p>
          <a:p>
            <a:pPr lvl="1"/>
            <a:r>
              <a:rPr lang="cs-CZ" sz="1800" dirty="0"/>
              <a:t>&gt;&gt; so-</a:t>
            </a:r>
            <a:r>
              <a:rPr lang="cs-CZ" sz="1800" dirty="0" err="1"/>
              <a:t>called</a:t>
            </a:r>
            <a:r>
              <a:rPr lang="cs-CZ" sz="1800" dirty="0"/>
              <a:t> second </a:t>
            </a:r>
            <a:r>
              <a:rPr lang="cs-CZ" sz="1800" dirty="0" err="1"/>
              <a:t>distribution</a:t>
            </a:r>
            <a:r>
              <a:rPr lang="cs-CZ" sz="1800" dirty="0"/>
              <a:t> </a:t>
            </a:r>
            <a:r>
              <a:rPr lang="cs-CZ" sz="1800" dirty="0" err="1"/>
              <a:t>circuit</a:t>
            </a:r>
            <a:r>
              <a:rPr lang="cs-CZ" sz="1800" dirty="0"/>
              <a:t>, just </a:t>
            </a:r>
            <a:r>
              <a:rPr lang="cs-CZ" sz="1800" dirty="0" err="1"/>
              <a:t>four</a:t>
            </a:r>
            <a:r>
              <a:rPr lang="cs-CZ" sz="1800" dirty="0"/>
              <a:t> </a:t>
            </a:r>
            <a:r>
              <a:rPr lang="cs-CZ" sz="1800" dirty="0" err="1"/>
              <a:t>copies</a:t>
            </a:r>
            <a:r>
              <a:rPr lang="cs-CZ" sz="1800" dirty="0"/>
              <a:t> </a:t>
            </a:r>
            <a:r>
              <a:rPr lang="cs-CZ" sz="1800" dirty="0" err="1"/>
              <a:t>circulating</a:t>
            </a:r>
            <a:r>
              <a:rPr lang="cs-CZ" sz="1800" dirty="0"/>
              <a:t> in </a:t>
            </a:r>
            <a:r>
              <a:rPr lang="cs-CZ" sz="1800" dirty="0" err="1"/>
              <a:t>cinemas</a:t>
            </a:r>
            <a:r>
              <a:rPr lang="cs-CZ" sz="1800" dirty="0"/>
              <a:t> in </a:t>
            </a:r>
            <a:r>
              <a:rPr lang="cs-CZ" sz="1800" dirty="0" err="1"/>
              <a:t>larger</a:t>
            </a:r>
            <a:r>
              <a:rPr lang="cs-CZ" sz="1800" dirty="0"/>
              <a:t> city </a:t>
            </a:r>
            <a:r>
              <a:rPr lang="cs-CZ" sz="1800" dirty="0" err="1"/>
              <a:t>centres</a:t>
            </a:r>
            <a:r>
              <a:rPr lang="cs-CZ" sz="1800" dirty="0"/>
              <a:t> and art </a:t>
            </a:r>
            <a:r>
              <a:rPr lang="cs-CZ" sz="1800" dirty="0" err="1"/>
              <a:t>cinemas</a:t>
            </a:r>
            <a:r>
              <a:rPr lang="cs-CZ" sz="1800" dirty="0"/>
              <a:t>, not in </a:t>
            </a:r>
            <a:r>
              <a:rPr lang="cs-CZ" sz="1800" dirty="0" err="1"/>
              <a:t>smaller</a:t>
            </a:r>
            <a:r>
              <a:rPr lang="cs-CZ" sz="1800" dirty="0"/>
              <a:t> </a:t>
            </a:r>
            <a:r>
              <a:rPr lang="cs-CZ" sz="1800" dirty="0" err="1"/>
              <a:t>cities</a:t>
            </a:r>
            <a:endParaRPr lang="cs-CZ" sz="1800" dirty="0"/>
          </a:p>
          <a:p>
            <a:pPr lvl="1"/>
            <a:endParaRPr lang="cs-CZ" sz="1800" dirty="0"/>
          </a:p>
          <a:p>
            <a:r>
              <a:rPr lang="cs-CZ" sz="2400" dirty="0"/>
              <a:t>Export </a:t>
            </a:r>
            <a:r>
              <a:rPr lang="cs-CZ" sz="2400" dirty="0" err="1"/>
              <a:t>potential</a:t>
            </a:r>
            <a:r>
              <a:rPr lang="cs-CZ" sz="2400" dirty="0"/>
              <a:t> </a:t>
            </a:r>
            <a:r>
              <a:rPr lang="cs-CZ" sz="2400" dirty="0" err="1"/>
              <a:t>was</a:t>
            </a:r>
            <a:r>
              <a:rPr lang="cs-CZ" sz="2400" dirty="0"/>
              <a:t> </a:t>
            </a:r>
            <a:r>
              <a:rPr lang="cs-CZ" sz="2400" dirty="0" err="1"/>
              <a:t>highlighted</a:t>
            </a:r>
            <a:r>
              <a:rPr lang="cs-CZ" sz="2400" dirty="0"/>
              <a:t> &gt;&gt; </a:t>
            </a:r>
            <a:r>
              <a:rPr lang="cs-CZ" sz="2400" dirty="0" err="1"/>
              <a:t>this</a:t>
            </a:r>
            <a:r>
              <a:rPr lang="cs-CZ" sz="2400" dirty="0"/>
              <a:t> film </a:t>
            </a:r>
            <a:r>
              <a:rPr lang="cs-CZ" sz="2400" dirty="0" err="1"/>
              <a:t>speaks</a:t>
            </a:r>
            <a:r>
              <a:rPr lang="cs-CZ" sz="2400" dirty="0"/>
              <a:t> </a:t>
            </a:r>
            <a:r>
              <a:rPr lang="cs-CZ" sz="2400" dirty="0" err="1"/>
              <a:t>the</a:t>
            </a:r>
            <a:r>
              <a:rPr lang="cs-CZ" sz="2400" dirty="0"/>
              <a:t> </a:t>
            </a:r>
            <a:r>
              <a:rPr lang="cs-CZ" sz="2400" dirty="0" err="1"/>
              <a:t>universally</a:t>
            </a:r>
            <a:r>
              <a:rPr lang="cs-CZ" sz="2400" dirty="0"/>
              <a:t> </a:t>
            </a:r>
            <a:r>
              <a:rPr lang="cs-CZ" sz="2400" dirty="0" err="1"/>
              <a:t>comprehensible</a:t>
            </a:r>
            <a:r>
              <a:rPr lang="cs-CZ" sz="2400" dirty="0"/>
              <a:t> </a:t>
            </a:r>
            <a:r>
              <a:rPr lang="cs-CZ" sz="2400" dirty="0" err="1"/>
              <a:t>cinematic</a:t>
            </a:r>
            <a:r>
              <a:rPr lang="cs-CZ" sz="2400" dirty="0"/>
              <a:t> </a:t>
            </a:r>
            <a:r>
              <a:rPr lang="cs-CZ" sz="2400" dirty="0" err="1"/>
              <a:t>language</a:t>
            </a:r>
            <a:endParaRPr lang="cs-CZ" sz="2400" dirty="0"/>
          </a:p>
          <a:p>
            <a:r>
              <a:rPr lang="cs-CZ" sz="2400" dirty="0" err="1"/>
              <a:t>Praised</a:t>
            </a:r>
            <a:r>
              <a:rPr lang="cs-CZ" sz="2400" dirty="0"/>
              <a:t> by film </a:t>
            </a:r>
            <a:r>
              <a:rPr lang="cs-CZ" sz="2400" dirty="0" err="1"/>
              <a:t>critics</a:t>
            </a:r>
            <a:r>
              <a:rPr lang="cs-CZ" sz="2400" dirty="0"/>
              <a:t> – </a:t>
            </a:r>
            <a:r>
              <a:rPr lang="cs-CZ" sz="2400" dirty="0" err="1"/>
              <a:t>this</a:t>
            </a:r>
            <a:r>
              <a:rPr lang="cs-CZ" sz="2400" dirty="0"/>
              <a:t> </a:t>
            </a:r>
            <a:r>
              <a:rPr lang="cs-CZ" sz="2400" dirty="0" err="1"/>
              <a:t>movies</a:t>
            </a:r>
            <a:r>
              <a:rPr lang="cs-CZ" sz="2400" dirty="0"/>
              <a:t> </a:t>
            </a:r>
            <a:r>
              <a:rPr lang="cs-CZ" sz="2400" dirty="0" err="1"/>
              <a:t>ascends</a:t>
            </a:r>
            <a:r>
              <a:rPr lang="cs-CZ" sz="2400" dirty="0"/>
              <a:t> </a:t>
            </a:r>
            <a:r>
              <a:rPr lang="cs-CZ" sz="2400" dirty="0" err="1"/>
              <a:t>above</a:t>
            </a:r>
            <a:r>
              <a:rPr lang="cs-CZ" sz="2400" dirty="0"/>
              <a:t> </a:t>
            </a:r>
            <a:r>
              <a:rPr lang="cs-CZ" sz="2400" dirty="0" err="1"/>
              <a:t>strict</a:t>
            </a:r>
            <a:r>
              <a:rPr lang="cs-CZ" sz="2400" dirty="0"/>
              <a:t> and </a:t>
            </a:r>
            <a:r>
              <a:rPr lang="cs-CZ" sz="2400" dirty="0" err="1"/>
              <a:t>concrete</a:t>
            </a:r>
            <a:r>
              <a:rPr lang="cs-CZ" sz="2400" dirty="0"/>
              <a:t> </a:t>
            </a:r>
            <a:r>
              <a:rPr lang="cs-CZ" sz="2400" dirty="0" err="1"/>
              <a:t>historical</a:t>
            </a:r>
            <a:r>
              <a:rPr lang="cs-CZ" sz="2400" dirty="0"/>
              <a:t> </a:t>
            </a:r>
            <a:r>
              <a:rPr lang="cs-CZ" sz="2400" dirty="0" err="1"/>
              <a:t>time</a:t>
            </a:r>
            <a:r>
              <a:rPr lang="cs-CZ" sz="2400" dirty="0"/>
              <a:t>  </a:t>
            </a:r>
          </a:p>
          <a:p>
            <a:r>
              <a:rPr lang="cs-CZ" sz="2400" dirty="0"/>
              <a:t>In 2018 </a:t>
            </a:r>
            <a:r>
              <a:rPr lang="cs-CZ" sz="2400" dirty="0" err="1"/>
              <a:t>the</a:t>
            </a:r>
            <a:r>
              <a:rPr lang="cs-CZ" sz="2400" dirty="0"/>
              <a:t> </a:t>
            </a:r>
            <a:r>
              <a:rPr lang="cs-CZ" sz="2400" dirty="0" err="1"/>
              <a:t>restored</a:t>
            </a:r>
            <a:r>
              <a:rPr lang="cs-CZ" sz="2400" dirty="0"/>
              <a:t> copy </a:t>
            </a:r>
            <a:r>
              <a:rPr lang="cs-CZ" sz="2400" dirty="0" err="1"/>
              <a:t>of</a:t>
            </a:r>
            <a:r>
              <a:rPr lang="cs-CZ" sz="2400" dirty="0"/>
              <a:t> </a:t>
            </a:r>
            <a:r>
              <a:rPr lang="cs-CZ" sz="2400" dirty="0" err="1"/>
              <a:t>the</a:t>
            </a:r>
            <a:r>
              <a:rPr lang="cs-CZ" sz="2400" dirty="0"/>
              <a:t> </a:t>
            </a:r>
            <a:r>
              <a:rPr lang="cs-CZ" sz="2400" dirty="0" err="1"/>
              <a:t>films</a:t>
            </a:r>
            <a:r>
              <a:rPr lang="cs-CZ" sz="2400" dirty="0"/>
              <a:t> </a:t>
            </a:r>
            <a:r>
              <a:rPr lang="cs-CZ" sz="2400" dirty="0" err="1"/>
              <a:t>was</a:t>
            </a:r>
            <a:r>
              <a:rPr lang="cs-CZ" sz="2400" dirty="0"/>
              <a:t> </a:t>
            </a:r>
            <a:r>
              <a:rPr lang="cs-CZ" sz="2400" dirty="0" err="1"/>
              <a:t>screened</a:t>
            </a:r>
            <a:r>
              <a:rPr lang="cs-CZ" sz="2400" dirty="0"/>
              <a:t> in </a:t>
            </a:r>
            <a:r>
              <a:rPr lang="cs-CZ" sz="2400" dirty="0" err="1"/>
              <a:t>the</a:t>
            </a:r>
            <a:r>
              <a:rPr lang="cs-CZ" sz="2400" dirty="0"/>
              <a:t> Cannes </a:t>
            </a:r>
            <a:r>
              <a:rPr lang="cs-CZ" sz="2400" dirty="0" err="1"/>
              <a:t>Classics</a:t>
            </a:r>
            <a:r>
              <a:rPr lang="cs-CZ" sz="2400" dirty="0"/>
              <a:t> </a:t>
            </a:r>
            <a:r>
              <a:rPr lang="cs-CZ" sz="2400" dirty="0" err="1"/>
              <a:t>section</a:t>
            </a:r>
            <a:r>
              <a:rPr lang="cs-CZ" sz="2400" dirty="0"/>
              <a:t> </a:t>
            </a:r>
            <a:r>
              <a:rPr lang="cs-CZ" sz="2400" dirty="0" err="1"/>
              <a:t>of</a:t>
            </a:r>
            <a:r>
              <a:rPr lang="cs-CZ" sz="2400" dirty="0"/>
              <a:t> </a:t>
            </a:r>
            <a:r>
              <a:rPr lang="cs-CZ" sz="2400" dirty="0" err="1"/>
              <a:t>the</a:t>
            </a:r>
            <a:r>
              <a:rPr lang="cs-CZ" sz="2400" dirty="0"/>
              <a:t> </a:t>
            </a:r>
            <a:r>
              <a:rPr lang="cs-CZ" sz="2400" dirty="0" err="1"/>
              <a:t>famous</a:t>
            </a:r>
            <a:r>
              <a:rPr lang="cs-CZ" sz="2400" dirty="0"/>
              <a:t> film festival, in August 2018 </a:t>
            </a:r>
            <a:r>
              <a:rPr lang="cs-CZ" sz="2400" dirty="0" err="1"/>
              <a:t>the</a:t>
            </a:r>
            <a:r>
              <a:rPr lang="cs-CZ" sz="2400" dirty="0"/>
              <a:t> film </a:t>
            </a:r>
            <a:r>
              <a:rPr lang="cs-CZ" sz="2400" dirty="0" err="1"/>
              <a:t>returned</a:t>
            </a:r>
            <a:r>
              <a:rPr lang="cs-CZ" sz="2400" dirty="0"/>
              <a:t> to </a:t>
            </a:r>
            <a:r>
              <a:rPr lang="cs-CZ" sz="2400" dirty="0" err="1"/>
              <a:t>regular</a:t>
            </a:r>
            <a:r>
              <a:rPr lang="cs-CZ" sz="2400" dirty="0"/>
              <a:t> </a:t>
            </a:r>
            <a:r>
              <a:rPr lang="cs-CZ" sz="2400" dirty="0" err="1"/>
              <a:t>distribution</a:t>
            </a:r>
            <a:r>
              <a:rPr lang="cs-CZ" sz="2400" dirty="0"/>
              <a:t> („</a:t>
            </a:r>
            <a:r>
              <a:rPr lang="cs-CZ" sz="2400" dirty="0" err="1"/>
              <a:t>Back</a:t>
            </a:r>
            <a:r>
              <a:rPr lang="cs-CZ" sz="2400" dirty="0"/>
              <a:t> to </a:t>
            </a:r>
            <a:r>
              <a:rPr lang="cs-CZ" sz="2400" dirty="0" err="1"/>
              <a:t>Cinemas</a:t>
            </a:r>
            <a:r>
              <a:rPr lang="cs-CZ" sz="2400" dirty="0"/>
              <a:t>“ </a:t>
            </a:r>
            <a:r>
              <a:rPr lang="cs-CZ" sz="2400" dirty="0" err="1"/>
              <a:t>project</a:t>
            </a:r>
            <a:r>
              <a:rPr lang="cs-CZ" sz="2400" dirty="0"/>
              <a:t> </a:t>
            </a:r>
            <a:r>
              <a:rPr lang="cs-CZ" sz="2400" dirty="0" err="1"/>
              <a:t>of</a:t>
            </a:r>
            <a:r>
              <a:rPr lang="cs-CZ" sz="2400" dirty="0"/>
              <a:t> </a:t>
            </a:r>
            <a:r>
              <a:rPr lang="cs-CZ" sz="2400" dirty="0" err="1"/>
              <a:t>the</a:t>
            </a:r>
            <a:r>
              <a:rPr lang="cs-CZ" sz="2400" dirty="0"/>
              <a:t> </a:t>
            </a:r>
            <a:r>
              <a:rPr lang="cs-CZ" sz="2400" dirty="0" err="1"/>
              <a:t>National</a:t>
            </a:r>
            <a:r>
              <a:rPr lang="cs-CZ" sz="2400" dirty="0"/>
              <a:t> Film Archive)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865943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0609D2D2-83D3-D948-8885-C5581F95F70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B2C6A1B-3B71-5F4B-AB2C-6DEFDA55ACB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7</a:t>
            </a:fld>
            <a:endParaRPr lang="cs-CZ" altLang="cs-CZ" dirty="0"/>
          </a:p>
        </p:txBody>
      </p:sp>
      <p:sp>
        <p:nvSpPr>
          <p:cNvPr id="6" name="Nadpis 5">
            <a:extLst>
              <a:ext uri="{FF2B5EF4-FFF2-40B4-BE49-F238E27FC236}">
                <a16:creationId xmlns:a16="http://schemas.microsoft.com/office/drawing/2014/main" id="{0C1128C1-426F-2E46-9CAD-A1FED355E2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Reading</a:t>
            </a:r>
            <a:br>
              <a:rPr lang="cs-CZ" dirty="0"/>
            </a:br>
            <a:r>
              <a:rPr lang="cs-CZ" dirty="0"/>
              <a:t>L4</a:t>
            </a:r>
          </a:p>
        </p:txBody>
      </p:sp>
      <p:sp>
        <p:nvSpPr>
          <p:cNvPr id="13" name="Zástupný obsah 12">
            <a:extLst>
              <a:ext uri="{FF2B5EF4-FFF2-40B4-BE49-F238E27FC236}">
                <a16:creationId xmlns:a16="http://schemas.microsoft.com/office/drawing/2014/main" id="{4D9B6B84-9006-1245-9A5D-78BA881C8B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OWEN, Jonathan L. </a:t>
            </a:r>
            <a:r>
              <a:rPr lang="cs-CZ" i="1" dirty="0" err="1"/>
              <a:t>Avant</a:t>
            </a:r>
            <a:r>
              <a:rPr lang="cs-CZ" i="1" dirty="0"/>
              <a:t>-Garde to</a:t>
            </a:r>
          </a:p>
          <a:p>
            <a:pPr marL="54000" indent="0">
              <a:buNone/>
            </a:pPr>
            <a:r>
              <a:rPr lang="cs-CZ" i="1" dirty="0"/>
              <a:t>New </a:t>
            </a:r>
            <a:r>
              <a:rPr lang="cs-CZ" i="1" dirty="0" err="1"/>
              <a:t>Wave</a:t>
            </a:r>
            <a:r>
              <a:rPr lang="cs-CZ" i="1" dirty="0"/>
              <a:t>. </a:t>
            </a:r>
            <a:r>
              <a:rPr lang="cs-CZ" i="1" dirty="0" err="1"/>
              <a:t>Czechoslovak</a:t>
            </a:r>
            <a:r>
              <a:rPr lang="cs-CZ" i="1" dirty="0"/>
              <a:t> </a:t>
            </a:r>
            <a:r>
              <a:rPr lang="cs-CZ" i="1" dirty="0" err="1"/>
              <a:t>Cinema</a:t>
            </a:r>
            <a:r>
              <a:rPr lang="cs-CZ" i="1" dirty="0"/>
              <a:t>,</a:t>
            </a:r>
          </a:p>
          <a:p>
            <a:pPr marL="54000" indent="0">
              <a:buNone/>
            </a:pPr>
            <a:r>
              <a:rPr lang="cs-CZ" i="1" dirty="0" err="1"/>
              <a:t>Surrealism</a:t>
            </a:r>
            <a:r>
              <a:rPr lang="cs-CZ" i="1" dirty="0"/>
              <a:t> and </a:t>
            </a:r>
            <a:r>
              <a:rPr lang="cs-CZ" i="1" dirty="0" err="1"/>
              <a:t>the</a:t>
            </a:r>
            <a:r>
              <a:rPr lang="cs-CZ" i="1" dirty="0"/>
              <a:t> </a:t>
            </a:r>
            <a:r>
              <a:rPr lang="cs-CZ" i="1" dirty="0" err="1"/>
              <a:t>Sixties</a:t>
            </a:r>
            <a:r>
              <a:rPr lang="cs-CZ" dirty="0"/>
              <a:t>. New York</a:t>
            </a:r>
          </a:p>
          <a:p>
            <a:pPr marL="54000" indent="0">
              <a:buNone/>
            </a:pPr>
            <a:r>
              <a:rPr lang="cs-CZ" dirty="0"/>
              <a:t>and Oxford: </a:t>
            </a:r>
            <a:r>
              <a:rPr lang="cs-CZ" dirty="0" err="1"/>
              <a:t>Berghaghn</a:t>
            </a:r>
            <a:r>
              <a:rPr lang="cs-CZ" dirty="0"/>
              <a:t> </a:t>
            </a:r>
            <a:r>
              <a:rPr lang="cs-CZ" dirty="0" err="1"/>
              <a:t>books</a:t>
            </a:r>
            <a:r>
              <a:rPr lang="cs-CZ" dirty="0"/>
              <a:t>, 2011,</a:t>
            </a:r>
          </a:p>
          <a:p>
            <a:pPr marL="54000" indent="0">
              <a:buNone/>
            </a:pPr>
            <a:r>
              <a:rPr lang="cs-CZ" dirty="0"/>
              <a:t>pp. 25–45. </a:t>
            </a:r>
          </a:p>
        </p:txBody>
      </p:sp>
      <p:pic>
        <p:nvPicPr>
          <p:cNvPr id="15" name="Obrázek 14">
            <a:extLst>
              <a:ext uri="{FF2B5EF4-FFF2-40B4-BE49-F238E27FC236}">
                <a16:creationId xmlns:a16="http://schemas.microsoft.com/office/drawing/2014/main" id="{919C570F-22A2-5E4D-A0C0-E649E28406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4125" y="130629"/>
            <a:ext cx="3930455" cy="4708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5963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9169650-4E6F-2442-89C1-6A3712BD346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2B3883D-1820-B744-9B42-3AF4F2C3AEA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8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42E85282-AE2A-014C-9BCC-06F516F6E2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399367"/>
            <a:ext cx="8064900" cy="451576"/>
          </a:xfrm>
        </p:spPr>
        <p:txBody>
          <a:bodyPr/>
          <a:lstStyle/>
          <a:p>
            <a:r>
              <a:rPr lang="cs-CZ" dirty="0"/>
              <a:t>„</a:t>
            </a:r>
            <a:r>
              <a:rPr lang="cs-CZ" dirty="0" err="1"/>
              <a:t>Juvenilization</a:t>
            </a:r>
            <a:r>
              <a:rPr lang="cs-CZ" dirty="0"/>
              <a:t>“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cinema</a:t>
            </a:r>
            <a:endParaRPr lang="cs-CZ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44DBF93F-77FD-F643-B021-83AAADDA87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4380" y="1252616"/>
            <a:ext cx="5070764" cy="4139998"/>
          </a:xfrm>
        </p:spPr>
        <p:txBody>
          <a:bodyPr/>
          <a:lstStyle/>
          <a:p>
            <a:r>
              <a:rPr lang="cs-CZ" dirty="0"/>
              <a:t> In </a:t>
            </a:r>
            <a:r>
              <a:rPr lang="cs-CZ" dirty="0" err="1"/>
              <a:t>the</a:t>
            </a:r>
            <a:r>
              <a:rPr lang="cs-CZ" dirty="0"/>
              <a:t> second </a:t>
            </a:r>
            <a:r>
              <a:rPr lang="cs-CZ" dirty="0" err="1"/>
              <a:t>half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1950s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number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cinemagoing</a:t>
            </a:r>
            <a:r>
              <a:rPr lang="cs-CZ" dirty="0"/>
              <a:t> </a:t>
            </a:r>
            <a:r>
              <a:rPr lang="cs-CZ" dirty="0" err="1"/>
              <a:t>audiences</a:t>
            </a:r>
            <a:r>
              <a:rPr lang="cs-CZ" dirty="0"/>
              <a:t> </a:t>
            </a:r>
            <a:r>
              <a:rPr lang="cs-CZ" dirty="0" err="1"/>
              <a:t>rises</a:t>
            </a:r>
            <a:r>
              <a:rPr lang="cs-CZ" dirty="0"/>
              <a:t> up to </a:t>
            </a:r>
            <a:r>
              <a:rPr lang="cs-CZ" dirty="0" err="1"/>
              <a:t>uprecedent</a:t>
            </a:r>
            <a:r>
              <a:rPr lang="cs-CZ" dirty="0"/>
              <a:t> </a:t>
            </a:r>
            <a:r>
              <a:rPr lang="cs-CZ" dirty="0" err="1"/>
              <a:t>levels</a:t>
            </a:r>
            <a:r>
              <a:rPr lang="cs-CZ" dirty="0"/>
              <a:t>; </a:t>
            </a:r>
            <a:r>
              <a:rPr lang="cs-CZ" dirty="0" err="1"/>
              <a:t>however</a:t>
            </a:r>
            <a:r>
              <a:rPr lang="cs-CZ" dirty="0"/>
              <a:t> </a:t>
            </a:r>
            <a:r>
              <a:rPr lang="cs-CZ" dirty="0" err="1"/>
              <a:t>it</a:t>
            </a:r>
            <a:r>
              <a:rPr lang="cs-CZ" dirty="0"/>
              <a:t> drops </a:t>
            </a:r>
            <a:r>
              <a:rPr lang="cs-CZ" dirty="0" err="1"/>
              <a:t>down</a:t>
            </a:r>
            <a:r>
              <a:rPr lang="cs-CZ" dirty="0"/>
              <a:t> </a:t>
            </a:r>
            <a:r>
              <a:rPr lang="cs-CZ" dirty="0" err="1"/>
              <a:t>rapidly</a:t>
            </a:r>
            <a:r>
              <a:rPr lang="cs-CZ" dirty="0"/>
              <a:t> </a:t>
            </a:r>
            <a:r>
              <a:rPr lang="cs-CZ" dirty="0" err="1"/>
              <a:t>throughout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1960s</a:t>
            </a:r>
          </a:p>
          <a:p>
            <a:r>
              <a:rPr lang="cs-CZ" b="1" dirty="0" err="1"/>
              <a:t>Television</a:t>
            </a:r>
            <a:r>
              <a:rPr lang="cs-CZ" dirty="0"/>
              <a:t> </a:t>
            </a:r>
            <a:r>
              <a:rPr lang="cs-CZ" dirty="0" err="1"/>
              <a:t>is</a:t>
            </a:r>
            <a:r>
              <a:rPr lang="cs-CZ" dirty="0"/>
              <a:t> a </a:t>
            </a:r>
            <a:r>
              <a:rPr lang="cs-CZ" dirty="0" err="1"/>
              <a:t>crucial</a:t>
            </a:r>
            <a:r>
              <a:rPr lang="cs-CZ" dirty="0"/>
              <a:t> </a:t>
            </a:r>
            <a:r>
              <a:rPr lang="cs-CZ" dirty="0" err="1"/>
              <a:t>factor</a:t>
            </a:r>
            <a:r>
              <a:rPr lang="cs-CZ" dirty="0"/>
              <a:t> in such </a:t>
            </a:r>
            <a:r>
              <a:rPr lang="cs-CZ" dirty="0" err="1"/>
              <a:t>development</a:t>
            </a:r>
            <a:r>
              <a:rPr lang="cs-CZ" dirty="0"/>
              <a:t> &gt;&gt; </a:t>
            </a:r>
            <a:r>
              <a:rPr lang="cs-CZ" dirty="0" err="1"/>
              <a:t>at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turn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1950s and 1960s </a:t>
            </a:r>
            <a:r>
              <a:rPr lang="cs-CZ" dirty="0" err="1"/>
              <a:t>it</a:t>
            </a:r>
            <a:r>
              <a:rPr lang="cs-CZ" dirty="0"/>
              <a:t> </a:t>
            </a:r>
            <a:r>
              <a:rPr lang="cs-CZ" dirty="0" err="1"/>
              <a:t>is</a:t>
            </a:r>
            <a:r>
              <a:rPr lang="cs-CZ" dirty="0"/>
              <a:t> a </a:t>
            </a:r>
            <a:r>
              <a:rPr lang="cs-CZ" dirty="0" err="1"/>
              <a:t>preferred</a:t>
            </a:r>
            <a:r>
              <a:rPr lang="cs-CZ" dirty="0"/>
              <a:t> </a:t>
            </a:r>
            <a:r>
              <a:rPr lang="cs-CZ" dirty="0" err="1"/>
              <a:t>leisure</a:t>
            </a:r>
            <a:r>
              <a:rPr lang="cs-CZ" dirty="0"/>
              <a:t> </a:t>
            </a:r>
            <a:r>
              <a:rPr lang="cs-CZ" dirty="0" err="1"/>
              <a:t>activity</a:t>
            </a:r>
            <a:r>
              <a:rPr lang="cs-CZ" dirty="0"/>
              <a:t> </a:t>
            </a:r>
            <a:r>
              <a:rPr lang="cs-CZ" dirty="0" err="1"/>
              <a:t>for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middle</a:t>
            </a:r>
            <a:r>
              <a:rPr lang="cs-CZ" dirty="0"/>
              <a:t> </a:t>
            </a:r>
            <a:r>
              <a:rPr lang="cs-CZ" dirty="0" err="1"/>
              <a:t>generation</a:t>
            </a:r>
            <a:endParaRPr lang="cs-CZ" dirty="0"/>
          </a:p>
          <a:p>
            <a:r>
              <a:rPr lang="cs-CZ" dirty="0" err="1"/>
              <a:t>Young</a:t>
            </a:r>
            <a:r>
              <a:rPr lang="cs-CZ" dirty="0"/>
              <a:t> </a:t>
            </a:r>
            <a:r>
              <a:rPr lang="cs-CZ" dirty="0" err="1"/>
              <a:t>audiences</a:t>
            </a:r>
            <a:r>
              <a:rPr lang="cs-CZ" dirty="0"/>
              <a:t> (up to 25 </a:t>
            </a:r>
            <a:r>
              <a:rPr lang="cs-CZ" dirty="0" err="1"/>
              <a:t>years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age</a:t>
            </a:r>
            <a:r>
              <a:rPr lang="cs-CZ" dirty="0"/>
              <a:t>) </a:t>
            </a:r>
            <a:r>
              <a:rPr lang="cs-CZ" dirty="0" err="1"/>
              <a:t>prefer</a:t>
            </a:r>
            <a:r>
              <a:rPr lang="cs-CZ" dirty="0"/>
              <a:t> </a:t>
            </a:r>
            <a:r>
              <a:rPr lang="cs-CZ" dirty="0" err="1"/>
              <a:t>cinemagoing</a:t>
            </a:r>
            <a:r>
              <a:rPr lang="cs-CZ" dirty="0"/>
              <a:t> (+ </a:t>
            </a:r>
            <a:r>
              <a:rPr lang="cs-CZ" dirty="0" err="1"/>
              <a:t>outdoor</a:t>
            </a:r>
            <a:r>
              <a:rPr lang="cs-CZ" dirty="0"/>
              <a:t> </a:t>
            </a:r>
            <a:r>
              <a:rPr lang="cs-CZ" dirty="0" err="1"/>
              <a:t>cinemas</a:t>
            </a:r>
            <a:r>
              <a:rPr lang="cs-CZ" dirty="0"/>
              <a:t>)</a:t>
            </a:r>
          </a:p>
          <a:p>
            <a:r>
              <a:rPr lang="cs-CZ" dirty="0" err="1"/>
              <a:t>They</a:t>
            </a:r>
            <a:r>
              <a:rPr lang="cs-CZ" dirty="0"/>
              <a:t> </a:t>
            </a:r>
            <a:r>
              <a:rPr lang="cs-CZ" dirty="0" err="1"/>
              <a:t>enjoy</a:t>
            </a:r>
            <a:r>
              <a:rPr lang="cs-CZ" dirty="0"/>
              <a:t> </a:t>
            </a:r>
            <a:r>
              <a:rPr lang="cs-CZ" dirty="0" err="1"/>
              <a:t>genre</a:t>
            </a:r>
            <a:r>
              <a:rPr lang="cs-CZ" dirty="0"/>
              <a:t> </a:t>
            </a:r>
            <a:r>
              <a:rPr lang="cs-CZ" dirty="0" err="1"/>
              <a:t>films</a:t>
            </a:r>
            <a:r>
              <a:rPr lang="cs-CZ" dirty="0"/>
              <a:t> and </a:t>
            </a:r>
            <a:r>
              <a:rPr lang="cs-CZ" dirty="0" err="1"/>
              <a:t>movies</a:t>
            </a:r>
            <a:r>
              <a:rPr lang="cs-CZ" dirty="0"/>
              <a:t> </a:t>
            </a:r>
            <a:r>
              <a:rPr lang="cs-CZ" dirty="0" err="1"/>
              <a:t>growing</a:t>
            </a:r>
            <a:r>
              <a:rPr lang="cs-CZ" dirty="0"/>
              <a:t> </a:t>
            </a:r>
            <a:r>
              <a:rPr lang="cs-CZ" dirty="0" err="1"/>
              <a:t>out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contemporary</a:t>
            </a:r>
            <a:r>
              <a:rPr lang="cs-CZ" dirty="0"/>
              <a:t> music and </a:t>
            </a:r>
            <a:r>
              <a:rPr lang="cs-CZ" dirty="0" err="1"/>
              <a:t>theatre</a:t>
            </a:r>
            <a:r>
              <a:rPr lang="cs-CZ" dirty="0"/>
              <a:t> </a:t>
            </a:r>
            <a:r>
              <a:rPr lang="cs-CZ" dirty="0" err="1"/>
              <a:t>scene</a:t>
            </a:r>
            <a:r>
              <a:rPr lang="cs-CZ" dirty="0"/>
              <a:t> (</a:t>
            </a:r>
            <a:r>
              <a:rPr lang="cs-CZ" i="1" dirty="0" err="1"/>
              <a:t>The</a:t>
            </a:r>
            <a:r>
              <a:rPr lang="cs-CZ" i="1" dirty="0"/>
              <a:t> Hop-</a:t>
            </a:r>
            <a:r>
              <a:rPr lang="cs-CZ" i="1" dirty="0" err="1"/>
              <a:t>Pickers</a:t>
            </a:r>
            <a:r>
              <a:rPr lang="cs-CZ" i="1" dirty="0"/>
              <a:t>, </a:t>
            </a:r>
            <a:r>
              <a:rPr lang="cs-CZ" i="1" dirty="0" err="1"/>
              <a:t>Loves</a:t>
            </a:r>
            <a:r>
              <a:rPr lang="cs-CZ" i="1" dirty="0"/>
              <a:t> </a:t>
            </a:r>
            <a:r>
              <a:rPr lang="cs-CZ" i="1" dirty="0" err="1"/>
              <a:t>of</a:t>
            </a:r>
            <a:r>
              <a:rPr lang="cs-CZ" i="1" dirty="0"/>
              <a:t> a </a:t>
            </a:r>
            <a:r>
              <a:rPr lang="cs-CZ" i="1" dirty="0" err="1"/>
              <a:t>blonde</a:t>
            </a:r>
            <a:r>
              <a:rPr lang="cs-CZ" i="1" dirty="0"/>
              <a:t>, </a:t>
            </a:r>
            <a:r>
              <a:rPr lang="cs-CZ" i="1" dirty="0" err="1"/>
              <a:t>If</a:t>
            </a:r>
            <a:r>
              <a:rPr lang="cs-CZ" i="1" dirty="0"/>
              <a:t> a </a:t>
            </a:r>
            <a:r>
              <a:rPr lang="cs-CZ" i="1" dirty="0" err="1"/>
              <a:t>Thousand</a:t>
            </a:r>
            <a:r>
              <a:rPr lang="cs-CZ" i="1" dirty="0"/>
              <a:t> </a:t>
            </a:r>
            <a:r>
              <a:rPr lang="cs-CZ" i="1" dirty="0" err="1"/>
              <a:t>Clarinets</a:t>
            </a:r>
            <a:r>
              <a:rPr lang="cs-CZ" dirty="0"/>
              <a:t>)</a:t>
            </a:r>
            <a:endParaRPr lang="cs-CZ" dirty="0">
              <a:effectLst/>
            </a:endParaRPr>
          </a:p>
          <a:p>
            <a:endParaRPr 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198137DD-664B-9847-8ACA-1CB34DADEE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8913" y="95003"/>
            <a:ext cx="2435087" cy="3429000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B1474DD8-66F1-C14A-BA4D-8D103AF3666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15" b="9187"/>
          <a:stretch/>
        </p:blipFill>
        <p:spPr>
          <a:xfrm>
            <a:off x="5391397" y="3686497"/>
            <a:ext cx="3752603" cy="2268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4096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1EBEA047-E7EE-4448-ABF4-A64357740D3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60F0B258-1F20-D345-B787-73DB6C1AC09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9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5B51FAEC-D342-B540-8312-CCD9EA4E39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The</a:t>
            </a:r>
            <a:r>
              <a:rPr lang="cs-CZ" dirty="0"/>
              <a:t> Hop-</a:t>
            </a:r>
            <a:r>
              <a:rPr lang="cs-CZ" dirty="0" err="1"/>
              <a:t>Pickers</a:t>
            </a:r>
            <a:r>
              <a:rPr lang="cs-CZ" dirty="0"/>
              <a:t>: Bossa Nova (1964)</a:t>
            </a:r>
          </a:p>
        </p:txBody>
      </p:sp>
      <p:pic>
        <p:nvPicPr>
          <p:cNvPr id="6" name="Y2Mate.is - Starci na chmelu Bosa nova-is2Bk4l2d2A-480p-1655520132226" descr="Y2Mate.is - Starci na chmelu Bosa nova-is2Bk4l2d2A-480p-1655520132226">
            <a:hlinkClick r:id="" action="ppaction://media"/>
            <a:extLst>
              <a:ext uri="{FF2B5EF4-FFF2-40B4-BE49-F238E27FC236}">
                <a16:creationId xmlns:a16="http://schemas.microsoft.com/office/drawing/2014/main" id="{7B8105F8-1187-D94A-9B65-98D8305B4BF8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84375" y="1692275"/>
            <a:ext cx="5175250" cy="4140200"/>
          </a:xfrm>
        </p:spPr>
      </p:pic>
    </p:spTree>
    <p:extLst>
      <p:ext uri="{BB962C8B-B14F-4D97-AF65-F5344CB8AC3E}">
        <p14:creationId xmlns:p14="http://schemas.microsoft.com/office/powerpoint/2010/main" val="1520382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23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Prezentace_MU_CZ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dirty="0" err="1" smtClean="0">
            <a:ln>
              <a:noFill/>
            </a:ln>
            <a:solidFill>
              <a:schemeClr val="bg1"/>
            </a:solidFill>
            <a:effectLst/>
            <a:latin typeface="+mn-lt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  <a:txDef>
      <a:spPr>
        <a:noFill/>
      </a:spPr>
      <a:bodyPr wrap="square" rtlCol="0">
        <a:spAutoFit/>
      </a:bodyPr>
      <a:lstStyle>
        <a:defPPr algn="l">
          <a:defRPr sz="2800" dirty="0" err="1" smtClean="0">
            <a:latin typeface="+mn-lt"/>
          </a:defRPr>
        </a:defPPr>
      </a:lstStyle>
    </a:tx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ni-arts-prezentace-4-3-cz.potx" id="{369CEB4C-E91F-4A32-A7FB-60CC82C16FB7}" vid="{B01A3F6A-DAFA-4AB8-A137-0087E8B1444E}"/>
    </a:ext>
  </a:ext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Prezentace_MU_CZ</Template>
  <TotalTime>1533</TotalTime>
  <Words>1089</Words>
  <Application>Microsoft Macintosh PowerPoint</Application>
  <PresentationFormat>Předvádění na obrazovce (4:3)</PresentationFormat>
  <Paragraphs>81</Paragraphs>
  <Slides>13</Slides>
  <Notes>0</Notes>
  <HiddenSlides>0</HiddenSlides>
  <MMClips>1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13</vt:i4>
      </vt:variant>
    </vt:vector>
  </HeadingPairs>
  <TitlesOfParts>
    <vt:vector size="17" baseType="lpstr">
      <vt:lpstr>Arial</vt:lpstr>
      <vt:lpstr>Tahoma</vt:lpstr>
      <vt:lpstr>Wingdings</vt:lpstr>
      <vt:lpstr>Prezentace_MU_CZ</vt:lpstr>
      <vt:lpstr>Czech New Wave CZS36</vt:lpstr>
      <vt:lpstr>Diamonds of the night dir. Jan Němec (1964)  </vt:lpstr>
      <vt:lpstr>Diamonds of the Night </vt:lpstr>
      <vt:lpstr>Prezentace aplikace PowerPoint</vt:lpstr>
      <vt:lpstr>Prezentace aplikace PowerPoint</vt:lpstr>
      <vt:lpstr>Diamonds of the Night in cinemas and its afterlife</vt:lpstr>
      <vt:lpstr>Reading L4</vt:lpstr>
      <vt:lpstr>„Juvenilization“ of cinema</vt:lpstr>
      <vt:lpstr>The Hop-Pickers: Bossa Nova (1964)</vt:lpstr>
      <vt:lpstr>Generations of film characters in New Wave Films</vt:lpstr>
      <vt:lpstr>Generations of film characters in New Wave Films</vt:lpstr>
      <vt:lpstr>Middle-aged and older  generation of characters</vt:lpstr>
      <vt:lpstr>Film and TV Faculty of Performing Arts: FAMU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Czech New Wave CZS36</dc:title>
  <dc:creator>Šárka Gmiterková</dc:creator>
  <cp:lastModifiedBy>Šárka Gmiterková</cp:lastModifiedBy>
  <cp:revision>10</cp:revision>
  <dcterms:created xsi:type="dcterms:W3CDTF">2022-10-10T13:21:11Z</dcterms:created>
  <dcterms:modified xsi:type="dcterms:W3CDTF">2022-10-11T14:54:35Z</dcterms:modified>
</cp:coreProperties>
</file>