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67" autoAdjust="0"/>
    <p:restoredTop sz="96270" autoAdjust="0"/>
  </p:normalViewPr>
  <p:slideViewPr>
    <p:cSldViewPr snapToGrid="0">
      <p:cViewPr varScale="1">
        <p:scale>
          <a:sx n="113" d="100"/>
          <a:sy n="113" d="100"/>
        </p:scale>
        <p:origin x="1002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49B4A6AC-BDF3-7A4E-AE8F-30770662C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3" name="Grafický objekt 5">
            <a:extLst>
              <a:ext uri="{FF2B5EF4-FFF2-40B4-BE49-F238E27FC236}">
                <a16:creationId xmlns:a16="http://schemas.microsoft.com/office/drawing/2014/main" id="{FDEB639D-3D5C-464C-BDE5-B74095023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4FA66768-9589-2949-93B3-46B2497AD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1AAA1A5A-C954-FE43-B28E-CF7321376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D44EFF6-9EB3-1644-9EA5-40F4E97B9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2BC1F0D1-206B-6840-865D-185BADC08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57F28D9A-DF4F-8D46-9103-0EFCBEFC9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4C227044-85A0-3E4C-8894-875974A35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BD7D05A-E512-5B4A-B9FD-01C29F6A9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7295B6F1-702C-D047-89CD-70E5DBEF2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BED687E-1DDB-9645-8FAB-A30FACA2C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9F71D72-50A6-3A4A-9D44-33479454A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youtube.com/watch?v=lavhN6cHLpw&amp;t=3007s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Czech New </a:t>
            </a:r>
            <a:r>
              <a:rPr lang="cs-CZ" dirty="0" err="1"/>
              <a:t>Wave</a:t>
            </a:r>
            <a:br>
              <a:rPr lang="cs-CZ" dirty="0"/>
            </a:br>
            <a:r>
              <a:rPr lang="cs-CZ" dirty="0"/>
              <a:t>CZS36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b="1" dirty="0"/>
              <a:t>Dr. Šárka </a:t>
            </a:r>
            <a:r>
              <a:rPr lang="cs-CZ" b="1" dirty="0" err="1"/>
              <a:t>Gmiterková</a:t>
            </a:r>
            <a:endParaRPr lang="cs-CZ" b="1" dirty="0"/>
          </a:p>
          <a:p>
            <a:pPr algn="ctr"/>
            <a:r>
              <a:rPr lang="cs-CZ" b="1" dirty="0" err="1"/>
              <a:t>Fall</a:t>
            </a:r>
            <a:r>
              <a:rPr lang="cs-CZ" b="1" dirty="0"/>
              <a:t> 2022</a:t>
            </a:r>
          </a:p>
          <a:p>
            <a:pPr algn="ctr"/>
            <a:r>
              <a:rPr lang="cs-CZ" b="1" dirty="0"/>
              <a:t>18. 10. 2022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A599A7A-6784-3B47-B1EB-B132CC5137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10</a:t>
            </a:fld>
            <a:endParaRPr lang="cs-CZ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012248A-BC0E-F54B-8912-51792D118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1546578"/>
            <a:ext cx="3934889" cy="1171580"/>
          </a:xfrm>
        </p:spPr>
        <p:txBody>
          <a:bodyPr/>
          <a:lstStyle/>
          <a:p>
            <a:pPr algn="ctr"/>
            <a:r>
              <a:rPr lang="cs-CZ" sz="2400" i="1" dirty="0" err="1"/>
              <a:t>Intimate</a:t>
            </a:r>
            <a:r>
              <a:rPr lang="cs-CZ" sz="2400" i="1" dirty="0"/>
              <a:t> </a:t>
            </a:r>
            <a:r>
              <a:rPr lang="cs-CZ" sz="2400" i="1" dirty="0" err="1"/>
              <a:t>lighting</a:t>
            </a:r>
            <a:r>
              <a:rPr lang="cs-CZ" sz="2400" i="1" dirty="0"/>
              <a:t> </a:t>
            </a:r>
            <a:br>
              <a:rPr lang="cs-CZ" sz="2400" dirty="0"/>
            </a:br>
            <a:r>
              <a:rPr lang="cs-CZ" sz="2400" dirty="0"/>
              <a:t>(1965)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310CE315-373A-C04C-B786-9283EC55E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99" y="2375065"/>
            <a:ext cx="4476997" cy="448293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 err="1"/>
              <a:t>An</a:t>
            </a:r>
            <a:r>
              <a:rPr lang="cs-CZ" sz="1500" dirty="0"/>
              <a:t> image </a:t>
            </a:r>
            <a:r>
              <a:rPr lang="cs-CZ" sz="1500" dirty="0" err="1"/>
              <a:t>of</a:t>
            </a:r>
            <a:r>
              <a:rPr lang="cs-CZ" sz="1500" dirty="0"/>
              <a:t> a </a:t>
            </a:r>
            <a:r>
              <a:rPr lang="cs-CZ" sz="1500" dirty="0" err="1"/>
              <a:t>peacefull</a:t>
            </a:r>
            <a:r>
              <a:rPr lang="cs-CZ" sz="1500" dirty="0"/>
              <a:t>, </a:t>
            </a:r>
            <a:r>
              <a:rPr lang="cs-CZ" sz="1500" dirty="0" err="1"/>
              <a:t>homely</a:t>
            </a:r>
            <a:r>
              <a:rPr lang="cs-CZ" sz="1500" dirty="0"/>
              <a:t> </a:t>
            </a:r>
            <a:r>
              <a:rPr lang="cs-CZ" sz="1500" dirty="0" err="1"/>
              <a:t>peripehery</a:t>
            </a:r>
            <a:r>
              <a:rPr lang="cs-CZ" sz="1500" dirty="0"/>
              <a:t> </a:t>
            </a:r>
            <a:r>
              <a:rPr lang="cs-CZ" sz="1500" dirty="0" err="1"/>
              <a:t>at</a:t>
            </a:r>
            <a:r>
              <a:rPr lang="cs-CZ" sz="1500" dirty="0"/>
              <a:t> </a:t>
            </a:r>
            <a:r>
              <a:rPr lang="cs-CZ" sz="1500" dirty="0" err="1"/>
              <a:t>the</a:t>
            </a:r>
            <a:r>
              <a:rPr lang="cs-CZ" sz="1500" dirty="0"/>
              <a:t> </a:t>
            </a:r>
            <a:r>
              <a:rPr lang="cs-CZ" sz="1500" dirty="0" err="1"/>
              <a:t>beginning</a:t>
            </a:r>
            <a:r>
              <a:rPr lang="cs-CZ" sz="1500" dirty="0"/>
              <a:t> </a:t>
            </a:r>
            <a:r>
              <a:rPr lang="cs-CZ" sz="1500" dirty="0" err="1"/>
              <a:t>of</a:t>
            </a:r>
            <a:r>
              <a:rPr lang="cs-CZ" sz="1500" dirty="0"/>
              <a:t> </a:t>
            </a:r>
            <a:r>
              <a:rPr lang="cs-CZ" sz="1500" dirty="0" err="1"/>
              <a:t>summer</a:t>
            </a:r>
            <a:r>
              <a:rPr lang="cs-CZ" sz="1500" dirty="0"/>
              <a:t>, </a:t>
            </a:r>
            <a:r>
              <a:rPr lang="cs-CZ" sz="1500" dirty="0" err="1"/>
              <a:t>when</a:t>
            </a:r>
            <a:r>
              <a:rPr lang="cs-CZ" sz="1500" dirty="0"/>
              <a:t> </a:t>
            </a:r>
            <a:r>
              <a:rPr lang="cs-CZ" sz="1500" dirty="0" err="1"/>
              <a:t>two</a:t>
            </a:r>
            <a:r>
              <a:rPr lang="cs-CZ" sz="1500" dirty="0"/>
              <a:t> </a:t>
            </a:r>
            <a:r>
              <a:rPr lang="cs-CZ" sz="1500" dirty="0" err="1"/>
              <a:t>classmates</a:t>
            </a:r>
            <a:r>
              <a:rPr lang="cs-CZ" sz="1500" dirty="0"/>
              <a:t> </a:t>
            </a:r>
            <a:r>
              <a:rPr lang="cs-CZ" sz="1500" dirty="0" err="1"/>
              <a:t>meet</a:t>
            </a:r>
            <a:r>
              <a:rPr lang="cs-CZ" sz="1500" dirty="0"/>
              <a:t> </a:t>
            </a:r>
            <a:r>
              <a:rPr lang="cs-CZ" sz="1500" dirty="0" err="1"/>
              <a:t>years</a:t>
            </a:r>
            <a:r>
              <a:rPr lang="cs-CZ" sz="1500" dirty="0"/>
              <a:t> </a:t>
            </a:r>
            <a:r>
              <a:rPr lang="cs-CZ" sz="1500" dirty="0" err="1"/>
              <a:t>after</a:t>
            </a:r>
            <a:r>
              <a:rPr lang="cs-CZ" sz="1500" dirty="0"/>
              <a:t> </a:t>
            </a:r>
            <a:r>
              <a:rPr lang="cs-CZ" sz="1500" dirty="0" err="1"/>
              <a:t>their</a:t>
            </a:r>
            <a:r>
              <a:rPr lang="cs-CZ" sz="1500" dirty="0"/>
              <a:t> </a:t>
            </a:r>
            <a:r>
              <a:rPr lang="cs-CZ" sz="1500" dirty="0" err="1"/>
              <a:t>graduation</a:t>
            </a:r>
            <a:endParaRPr lang="cs-CZ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 err="1"/>
              <a:t>Newcomers</a:t>
            </a:r>
            <a:r>
              <a:rPr lang="cs-CZ" sz="1500" dirty="0"/>
              <a:t>‘ </a:t>
            </a:r>
            <a:r>
              <a:rPr lang="cs-CZ" sz="1500" dirty="0" err="1"/>
              <a:t>project</a:t>
            </a:r>
            <a:r>
              <a:rPr lang="cs-CZ" sz="1500" dirty="0"/>
              <a:t> – Passer + </a:t>
            </a:r>
            <a:r>
              <a:rPr lang="cs-CZ" sz="1500" dirty="0" err="1"/>
              <a:t>cinematographer</a:t>
            </a:r>
            <a:r>
              <a:rPr lang="cs-CZ" sz="1500" dirty="0"/>
              <a:t> Miroslav Ondříček (Josef Střecha)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/>
              <a:t>Vlastimil </a:t>
            </a:r>
            <a:r>
              <a:rPr lang="cs-CZ" sz="1500" dirty="0" err="1"/>
              <a:t>Harnach</a:t>
            </a:r>
            <a:r>
              <a:rPr lang="cs-CZ" sz="1500" dirty="0"/>
              <a:t> (</a:t>
            </a:r>
            <a:r>
              <a:rPr lang="cs-CZ" sz="1500" dirty="0" err="1"/>
              <a:t>the</a:t>
            </a:r>
            <a:r>
              <a:rPr lang="cs-CZ" sz="1500" dirty="0"/>
              <a:t> </a:t>
            </a:r>
            <a:r>
              <a:rPr lang="cs-CZ" sz="1500" dirty="0" err="1"/>
              <a:t>head</a:t>
            </a:r>
            <a:r>
              <a:rPr lang="cs-CZ" sz="1500" dirty="0"/>
              <a:t> </a:t>
            </a:r>
            <a:r>
              <a:rPr lang="cs-CZ" sz="1500" dirty="0" err="1"/>
              <a:t>of</a:t>
            </a:r>
            <a:r>
              <a:rPr lang="cs-CZ" sz="1500" dirty="0"/>
              <a:t> Barrandov </a:t>
            </a:r>
            <a:r>
              <a:rPr lang="cs-CZ" sz="1500" dirty="0" err="1"/>
              <a:t>studios</a:t>
            </a:r>
            <a:r>
              <a:rPr lang="cs-CZ" sz="1500" dirty="0"/>
              <a:t>): </a:t>
            </a:r>
            <a:r>
              <a:rPr lang="cs-CZ" sz="1500" dirty="0" err="1"/>
              <a:t>One</a:t>
            </a:r>
            <a:r>
              <a:rPr lang="cs-CZ" sz="1500" dirty="0"/>
              <a:t> </a:t>
            </a:r>
            <a:r>
              <a:rPr lang="cs-CZ" sz="1500" dirty="0" err="1"/>
              <a:t>of</a:t>
            </a:r>
            <a:r>
              <a:rPr lang="cs-CZ" sz="1500" dirty="0"/>
              <a:t> </a:t>
            </a:r>
            <a:r>
              <a:rPr lang="cs-CZ" sz="1500" dirty="0" err="1"/>
              <a:t>the</a:t>
            </a:r>
            <a:r>
              <a:rPr lang="cs-CZ" sz="1500" dirty="0"/>
              <a:t> most </a:t>
            </a:r>
            <a:r>
              <a:rPr lang="cs-CZ" sz="1500" dirty="0" err="1"/>
              <a:t>boring</a:t>
            </a:r>
            <a:r>
              <a:rPr lang="cs-CZ" sz="1500" dirty="0"/>
              <a:t> </a:t>
            </a:r>
            <a:r>
              <a:rPr lang="cs-CZ" sz="1500" dirty="0" err="1"/>
              <a:t>films</a:t>
            </a:r>
            <a:r>
              <a:rPr lang="cs-CZ" sz="1500" dirty="0"/>
              <a:t> I </a:t>
            </a:r>
            <a:r>
              <a:rPr lang="cs-CZ" sz="1500" dirty="0" err="1"/>
              <a:t>have</a:t>
            </a:r>
            <a:r>
              <a:rPr lang="cs-CZ" sz="1500" dirty="0"/>
              <a:t> </a:t>
            </a:r>
            <a:r>
              <a:rPr lang="cs-CZ" sz="1500" dirty="0" err="1"/>
              <a:t>ever</a:t>
            </a:r>
            <a:r>
              <a:rPr lang="cs-CZ" sz="1500" dirty="0"/>
              <a:t> </a:t>
            </a:r>
            <a:r>
              <a:rPr lang="cs-CZ" sz="1500" dirty="0" err="1"/>
              <a:t>seen</a:t>
            </a:r>
            <a:r>
              <a:rPr lang="cs-CZ" sz="1500" dirty="0"/>
              <a:t> X </a:t>
            </a:r>
            <a:r>
              <a:rPr lang="cs-CZ" sz="1500" dirty="0" err="1"/>
              <a:t>critical</a:t>
            </a:r>
            <a:r>
              <a:rPr lang="cs-CZ" sz="1500" dirty="0"/>
              <a:t> </a:t>
            </a:r>
            <a:r>
              <a:rPr lang="cs-CZ" sz="1500" dirty="0" err="1"/>
              <a:t>success</a:t>
            </a:r>
            <a:r>
              <a:rPr lang="cs-CZ" sz="1500" dirty="0"/>
              <a:t>, </a:t>
            </a:r>
            <a:r>
              <a:rPr lang="cs-CZ" sz="1500" dirty="0" err="1"/>
              <a:t>both</a:t>
            </a:r>
            <a:r>
              <a:rPr lang="cs-CZ" sz="1500" dirty="0"/>
              <a:t> </a:t>
            </a:r>
            <a:r>
              <a:rPr lang="cs-CZ" sz="1500" dirty="0" err="1"/>
              <a:t>domesticaly</a:t>
            </a:r>
            <a:r>
              <a:rPr lang="cs-CZ" sz="1500" dirty="0"/>
              <a:t> and </a:t>
            </a:r>
            <a:r>
              <a:rPr lang="cs-CZ" sz="1500" dirty="0" err="1"/>
              <a:t>internationally</a:t>
            </a:r>
            <a:endParaRPr lang="cs-CZ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u="sng" dirty="0" err="1"/>
              <a:t>Audiences</a:t>
            </a:r>
            <a:r>
              <a:rPr lang="cs-CZ" sz="1500" dirty="0"/>
              <a:t>: </a:t>
            </a:r>
            <a:r>
              <a:rPr lang="cs-CZ" sz="1500" i="1" dirty="0" err="1"/>
              <a:t>Intimate</a:t>
            </a:r>
            <a:r>
              <a:rPr lang="cs-CZ" sz="1500" i="1" dirty="0"/>
              <a:t> </a:t>
            </a:r>
            <a:r>
              <a:rPr lang="cs-CZ" sz="1500" i="1" dirty="0" err="1"/>
              <a:t>lighting</a:t>
            </a:r>
            <a:r>
              <a:rPr lang="cs-CZ" sz="1500" i="1" dirty="0"/>
              <a:t> </a:t>
            </a:r>
            <a:r>
              <a:rPr lang="cs-CZ" sz="1500" dirty="0"/>
              <a:t>345 129 / </a:t>
            </a:r>
            <a:r>
              <a:rPr lang="cs-CZ" sz="1500" i="1" dirty="0" err="1"/>
              <a:t>Pearls</a:t>
            </a:r>
            <a:r>
              <a:rPr lang="cs-CZ" sz="1500" i="1" dirty="0"/>
              <a:t> </a:t>
            </a:r>
            <a:r>
              <a:rPr lang="cs-CZ" sz="1500" i="1" dirty="0" err="1"/>
              <a:t>of</a:t>
            </a:r>
            <a:r>
              <a:rPr lang="cs-CZ" sz="1500" i="1" dirty="0"/>
              <a:t> </a:t>
            </a:r>
            <a:r>
              <a:rPr lang="cs-CZ" sz="1500" i="1" dirty="0" err="1"/>
              <a:t>the</a:t>
            </a:r>
            <a:r>
              <a:rPr lang="cs-CZ" sz="1500" i="1" dirty="0"/>
              <a:t> </a:t>
            </a:r>
            <a:r>
              <a:rPr lang="cs-CZ" sz="1500" i="1" dirty="0" err="1"/>
              <a:t>deep</a:t>
            </a:r>
            <a:r>
              <a:rPr lang="cs-CZ" sz="1500" i="1" dirty="0"/>
              <a:t> </a:t>
            </a:r>
            <a:r>
              <a:rPr lang="cs-CZ" sz="1500" dirty="0"/>
              <a:t>117 687 / </a:t>
            </a:r>
            <a:r>
              <a:rPr lang="cs-CZ" sz="1500" i="1" dirty="0" err="1"/>
              <a:t>Every</a:t>
            </a:r>
            <a:r>
              <a:rPr lang="cs-CZ" sz="1500" i="1" dirty="0"/>
              <a:t> </a:t>
            </a:r>
            <a:r>
              <a:rPr lang="cs-CZ" sz="1500" i="1" dirty="0" err="1"/>
              <a:t>Young</a:t>
            </a:r>
            <a:r>
              <a:rPr lang="cs-CZ" sz="1500" i="1" dirty="0"/>
              <a:t> Man </a:t>
            </a:r>
            <a:r>
              <a:rPr lang="cs-CZ" sz="1500" dirty="0"/>
              <a:t>(Pavel </a:t>
            </a:r>
            <a:r>
              <a:rPr lang="cs-CZ" sz="1500" dirty="0" err="1"/>
              <a:t>Juráček‘s</a:t>
            </a:r>
            <a:r>
              <a:rPr lang="cs-CZ" sz="1500" dirty="0"/>
              <a:t> </a:t>
            </a:r>
            <a:r>
              <a:rPr lang="cs-CZ" sz="1500" dirty="0" err="1"/>
              <a:t>feature</a:t>
            </a:r>
            <a:r>
              <a:rPr lang="cs-CZ" sz="1500" dirty="0"/>
              <a:t> debut) 282 387 X </a:t>
            </a:r>
            <a:r>
              <a:rPr lang="cs-CZ" sz="1500" i="1" dirty="0" err="1"/>
              <a:t>Loves</a:t>
            </a:r>
            <a:r>
              <a:rPr lang="cs-CZ" sz="1500" i="1" dirty="0"/>
              <a:t> </a:t>
            </a:r>
            <a:r>
              <a:rPr lang="cs-CZ" sz="1500" i="1" dirty="0" err="1"/>
              <a:t>of</a:t>
            </a:r>
            <a:r>
              <a:rPr lang="cs-CZ" sz="1500" i="1" dirty="0"/>
              <a:t> a </a:t>
            </a:r>
            <a:r>
              <a:rPr lang="cs-CZ" sz="1500" i="1" dirty="0" err="1"/>
              <a:t>blonde</a:t>
            </a:r>
            <a:r>
              <a:rPr lang="cs-CZ" sz="1500" i="1" dirty="0"/>
              <a:t> </a:t>
            </a:r>
            <a:r>
              <a:rPr lang="cs-CZ" sz="1500" dirty="0"/>
              <a:t>as </a:t>
            </a:r>
            <a:r>
              <a:rPr lang="cs-CZ" sz="1500" dirty="0" err="1"/>
              <a:t>an</a:t>
            </a:r>
            <a:r>
              <a:rPr lang="cs-CZ" sz="1500" dirty="0"/>
              <a:t> </a:t>
            </a:r>
            <a:r>
              <a:rPr lang="cs-CZ" sz="1500" dirty="0" err="1"/>
              <a:t>absolute</a:t>
            </a:r>
            <a:r>
              <a:rPr lang="cs-CZ" sz="1500" dirty="0"/>
              <a:t> hit – 2 255 858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/>
              <a:t>1970 – </a:t>
            </a:r>
            <a:r>
              <a:rPr lang="cs-CZ" sz="1500" dirty="0" err="1"/>
              <a:t>banned</a:t>
            </a:r>
            <a:r>
              <a:rPr lang="cs-CZ" sz="1500" dirty="0"/>
              <a:t> </a:t>
            </a:r>
            <a:r>
              <a:rPr lang="cs-CZ" sz="1500" dirty="0" err="1"/>
              <a:t>from</a:t>
            </a:r>
            <a:r>
              <a:rPr lang="cs-CZ" sz="1500" dirty="0"/>
              <a:t> </a:t>
            </a:r>
            <a:r>
              <a:rPr lang="cs-CZ" sz="1500" dirty="0" err="1"/>
              <a:t>distribution</a:t>
            </a:r>
            <a:endParaRPr lang="cs-CZ" sz="1500" dirty="0"/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EF92A88A-FE09-1540-B6F4-51DB7401225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2" r="31242"/>
          <a:stretch>
            <a:fillRect/>
          </a:stretch>
        </p:blipFill>
        <p:spPr>
          <a:xfrm>
            <a:off x="6068291" y="101612"/>
            <a:ext cx="2553195" cy="3829792"/>
          </a:xfrm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70013FC-63D3-124F-8DF9-207523FADD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441CA21-9CBE-7F43-A728-2BB448E8AD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236" y="4026404"/>
            <a:ext cx="3693765" cy="270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35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D5BEB74-A24B-7640-8BBC-67FBE9B246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11</a:t>
            </a:fld>
            <a:endParaRPr lang="cs-CZ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A813ECE-2F16-8141-AD70-693DB0324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1543793"/>
            <a:ext cx="3934889" cy="961901"/>
          </a:xfrm>
        </p:spPr>
        <p:txBody>
          <a:bodyPr/>
          <a:lstStyle/>
          <a:p>
            <a:pPr algn="ctr"/>
            <a:r>
              <a:rPr lang="cs-CZ" sz="2400" dirty="0"/>
              <a:t>Jaroslav Papoušek</a:t>
            </a:r>
            <a:br>
              <a:rPr lang="cs-CZ" sz="2400" dirty="0"/>
            </a:br>
            <a:r>
              <a:rPr lang="cs-CZ" sz="2400" dirty="0"/>
              <a:t>(1929–1955)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FB9E825C-1889-F841-85F9-0BF6C8CF86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505693"/>
            <a:ext cx="4540576" cy="434636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„</a:t>
            </a:r>
            <a:r>
              <a:rPr lang="cs-CZ" sz="1400" dirty="0" err="1"/>
              <a:t>Well</a:t>
            </a:r>
            <a:r>
              <a:rPr lang="cs-CZ" sz="1400" dirty="0"/>
              <a:t>, I </a:t>
            </a:r>
            <a:r>
              <a:rPr lang="cs-CZ" sz="1400" dirty="0" err="1"/>
              <a:t>am</a:t>
            </a:r>
            <a:r>
              <a:rPr lang="cs-CZ" sz="1400" dirty="0"/>
              <a:t> </a:t>
            </a:r>
            <a:r>
              <a:rPr lang="cs-CZ" sz="1400" dirty="0" err="1"/>
              <a:t>here</a:t>
            </a:r>
            <a:r>
              <a:rPr lang="cs-CZ" sz="1400" dirty="0"/>
              <a:t> just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silly</a:t>
            </a:r>
            <a:r>
              <a:rPr lang="cs-CZ" sz="1400" dirty="0"/>
              <a:t> </a:t>
            </a:r>
            <a:r>
              <a:rPr lang="cs-CZ" sz="1400" dirty="0" err="1"/>
              <a:t>stuff</a:t>
            </a:r>
            <a:r>
              <a:rPr lang="cs-CZ" sz="1400" dirty="0"/>
              <a:t>“ &gt;&gt; in </a:t>
            </a:r>
            <a:r>
              <a:rPr lang="cs-CZ" sz="1400" dirty="0" err="1"/>
              <a:t>contrast</a:t>
            </a:r>
            <a:r>
              <a:rPr lang="cs-CZ" sz="1400" dirty="0"/>
              <a:t> to Forman in his </a:t>
            </a:r>
            <a:r>
              <a:rPr lang="cs-CZ" sz="1400" dirty="0" err="1"/>
              <a:t>solo</a:t>
            </a:r>
            <a:r>
              <a:rPr lang="cs-CZ" sz="1400" dirty="0"/>
              <a:t> </a:t>
            </a:r>
            <a:r>
              <a:rPr lang="cs-CZ" sz="1400" dirty="0" err="1"/>
              <a:t>work</a:t>
            </a:r>
            <a:r>
              <a:rPr lang="cs-CZ" sz="1400" dirty="0"/>
              <a:t> he </a:t>
            </a:r>
            <a:r>
              <a:rPr lang="cs-CZ" sz="1400" dirty="0" err="1"/>
              <a:t>was</a:t>
            </a:r>
            <a:r>
              <a:rPr lang="cs-CZ" sz="1400" dirty="0"/>
              <a:t> not </a:t>
            </a:r>
            <a:r>
              <a:rPr lang="cs-CZ" sz="1400" dirty="0" err="1"/>
              <a:t>able</a:t>
            </a:r>
            <a:r>
              <a:rPr lang="cs-CZ" sz="1400" dirty="0"/>
              <a:t> to </a:t>
            </a:r>
            <a:r>
              <a:rPr lang="cs-CZ" sz="1400" dirty="0" err="1"/>
              <a:t>elevate</a:t>
            </a:r>
            <a:r>
              <a:rPr lang="cs-CZ" sz="1400" dirty="0"/>
              <a:t> his </a:t>
            </a:r>
            <a:r>
              <a:rPr lang="cs-CZ" sz="1400" dirty="0" err="1"/>
              <a:t>humour</a:t>
            </a:r>
            <a:r>
              <a:rPr lang="cs-CZ" sz="1400" dirty="0"/>
              <a:t> </a:t>
            </a:r>
            <a:r>
              <a:rPr lang="cs-CZ" sz="1400" dirty="0" err="1"/>
              <a:t>from</a:t>
            </a:r>
            <a:r>
              <a:rPr lang="cs-CZ" sz="1400" dirty="0"/>
              <a:t> banality to a </a:t>
            </a:r>
            <a:r>
              <a:rPr lang="cs-CZ" sz="1400" dirty="0" err="1"/>
              <a:t>critical</a:t>
            </a:r>
            <a:r>
              <a:rPr lang="cs-CZ" sz="1400" dirty="0"/>
              <a:t> </a:t>
            </a:r>
            <a:r>
              <a:rPr lang="cs-CZ" sz="1400" dirty="0" err="1"/>
              <a:t>statement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„I </a:t>
            </a:r>
            <a:r>
              <a:rPr lang="cs-CZ" sz="1400" dirty="0" err="1"/>
              <a:t>enjoyed</a:t>
            </a:r>
            <a:r>
              <a:rPr lang="cs-CZ" sz="1400" dirty="0"/>
              <a:t> </a:t>
            </a:r>
            <a:r>
              <a:rPr lang="cs-CZ" sz="1400" dirty="0" err="1"/>
              <a:t>when</a:t>
            </a:r>
            <a:r>
              <a:rPr lang="cs-CZ" sz="1400" dirty="0"/>
              <a:t> </a:t>
            </a:r>
            <a:r>
              <a:rPr lang="cs-CZ" sz="1400" dirty="0" err="1"/>
              <a:t>everybody</a:t>
            </a:r>
            <a:r>
              <a:rPr lang="cs-CZ" sz="1400" dirty="0"/>
              <a:t> </a:t>
            </a:r>
            <a:r>
              <a:rPr lang="cs-CZ" sz="1400" dirty="0" err="1"/>
              <a:t>asked</a:t>
            </a:r>
            <a:r>
              <a:rPr lang="cs-CZ" sz="1400" dirty="0"/>
              <a:t> Miloš </a:t>
            </a:r>
            <a:r>
              <a:rPr lang="cs-CZ" sz="1400" dirty="0" err="1"/>
              <a:t>or</a:t>
            </a:r>
            <a:r>
              <a:rPr lang="cs-CZ" sz="1400" dirty="0"/>
              <a:t> Ivan </a:t>
            </a:r>
            <a:r>
              <a:rPr lang="cs-CZ" sz="1400" dirty="0" err="1"/>
              <a:t>about</a:t>
            </a:r>
            <a:r>
              <a:rPr lang="cs-CZ" sz="1400" dirty="0"/>
              <a:t> </a:t>
            </a:r>
            <a:r>
              <a:rPr lang="cs-CZ" sz="1400" dirty="0" err="1"/>
              <a:t>stuff</a:t>
            </a:r>
            <a:r>
              <a:rPr lang="cs-CZ" sz="1400" dirty="0"/>
              <a:t> and I </a:t>
            </a:r>
            <a:r>
              <a:rPr lang="cs-CZ" sz="1400" dirty="0" err="1"/>
              <a:t>could</a:t>
            </a:r>
            <a:r>
              <a:rPr lang="cs-CZ" sz="1400" dirty="0"/>
              <a:t> </a:t>
            </a:r>
            <a:r>
              <a:rPr lang="cs-CZ" sz="1400" dirty="0" err="1"/>
              <a:t>be</a:t>
            </a:r>
            <a:r>
              <a:rPr lang="cs-CZ" sz="1400" dirty="0"/>
              <a:t> </a:t>
            </a:r>
            <a:r>
              <a:rPr lang="cs-CZ" sz="1400" dirty="0" err="1"/>
              <a:t>silent</a:t>
            </a:r>
            <a:r>
              <a:rPr lang="cs-CZ" sz="1400" dirty="0"/>
              <a:t> and do </a:t>
            </a:r>
            <a:r>
              <a:rPr lang="cs-CZ" sz="1400" dirty="0" err="1"/>
              <a:t>some</a:t>
            </a:r>
            <a:r>
              <a:rPr lang="cs-CZ" sz="1400" dirty="0"/>
              <a:t> </a:t>
            </a:r>
            <a:r>
              <a:rPr lang="cs-CZ" sz="1400" dirty="0" err="1"/>
              <a:t>work</a:t>
            </a:r>
            <a:r>
              <a:rPr lang="cs-CZ" sz="1400" dirty="0"/>
              <a:t>“ &gt;&gt; he </a:t>
            </a:r>
            <a:r>
              <a:rPr lang="cs-CZ" sz="1400" dirty="0" err="1"/>
              <a:t>is</a:t>
            </a:r>
            <a:r>
              <a:rPr lang="cs-CZ" sz="1400" dirty="0"/>
              <a:t> not as </a:t>
            </a:r>
            <a:r>
              <a:rPr lang="cs-CZ" sz="1400" dirty="0" err="1"/>
              <a:t>visible</a:t>
            </a:r>
            <a:r>
              <a:rPr lang="cs-CZ" sz="1400" dirty="0"/>
              <a:t> and as </a:t>
            </a:r>
            <a:r>
              <a:rPr lang="cs-CZ" sz="1400" dirty="0" err="1"/>
              <a:t>celebrated</a:t>
            </a:r>
            <a:r>
              <a:rPr lang="cs-CZ" sz="1400" dirty="0"/>
              <a:t> as </a:t>
            </a:r>
            <a:r>
              <a:rPr lang="cs-CZ" sz="1400" dirty="0" err="1"/>
              <a:t>the</a:t>
            </a:r>
            <a:r>
              <a:rPr lang="cs-CZ" sz="1400" dirty="0"/>
              <a:t> rest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trio. </a:t>
            </a:r>
            <a:r>
              <a:rPr lang="cs-CZ" sz="1400" dirty="0" err="1"/>
              <a:t>Also</a:t>
            </a:r>
            <a:r>
              <a:rPr lang="cs-CZ" sz="1400" dirty="0"/>
              <a:t>, he </a:t>
            </a:r>
            <a:r>
              <a:rPr lang="cs-CZ" sz="1400" dirty="0" err="1"/>
              <a:t>is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most </a:t>
            </a:r>
            <a:r>
              <a:rPr lang="cs-CZ" sz="1400" dirty="0" err="1"/>
              <a:t>hardworking</a:t>
            </a:r>
            <a:r>
              <a:rPr lang="cs-CZ" sz="1400" dirty="0"/>
              <a:t> </a:t>
            </a:r>
            <a:r>
              <a:rPr lang="cs-CZ" sz="1400" dirty="0" err="1"/>
              <a:t>out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three</a:t>
            </a:r>
            <a:r>
              <a:rPr lang="cs-CZ" sz="1400" dirty="0"/>
              <a:t> and </a:t>
            </a:r>
            <a:r>
              <a:rPr lang="cs-CZ" sz="1400" dirty="0" err="1"/>
              <a:t>we</a:t>
            </a:r>
            <a:r>
              <a:rPr lang="cs-CZ" sz="1400" dirty="0"/>
              <a:t> </a:t>
            </a:r>
            <a:r>
              <a:rPr lang="cs-CZ" sz="1400" dirty="0" err="1"/>
              <a:t>believe</a:t>
            </a:r>
            <a:r>
              <a:rPr lang="cs-CZ" sz="1400" dirty="0"/>
              <a:t> </a:t>
            </a:r>
            <a:r>
              <a:rPr lang="cs-CZ" sz="1400" dirty="0" err="1"/>
              <a:t>that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sharp</a:t>
            </a:r>
            <a:r>
              <a:rPr lang="cs-CZ" sz="1400" dirty="0"/>
              <a:t> </a:t>
            </a:r>
            <a:r>
              <a:rPr lang="cs-CZ" sz="1400" dirty="0" err="1"/>
              <a:t>satirical</a:t>
            </a:r>
            <a:r>
              <a:rPr lang="cs-CZ" sz="1400" dirty="0"/>
              <a:t> </a:t>
            </a:r>
            <a:r>
              <a:rPr lang="cs-CZ" sz="1400" dirty="0" err="1"/>
              <a:t>edge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Forman‘s</a:t>
            </a:r>
            <a:r>
              <a:rPr lang="cs-CZ" sz="1400" dirty="0"/>
              <a:t> </a:t>
            </a:r>
            <a:r>
              <a:rPr lang="cs-CZ" sz="1400" dirty="0" err="1"/>
              <a:t>films</a:t>
            </a:r>
            <a:r>
              <a:rPr lang="cs-CZ" sz="1400" dirty="0"/>
              <a:t> </a:t>
            </a:r>
            <a:r>
              <a:rPr lang="cs-CZ" sz="1400" dirty="0" err="1"/>
              <a:t>was</a:t>
            </a:r>
            <a:r>
              <a:rPr lang="cs-CZ" sz="1400" dirty="0"/>
              <a:t> to his </a:t>
            </a:r>
            <a:r>
              <a:rPr lang="cs-CZ" sz="1400" dirty="0" err="1"/>
              <a:t>credit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As a </a:t>
            </a:r>
            <a:r>
              <a:rPr lang="cs-CZ" sz="1400" u="sng" dirty="0" err="1"/>
              <a:t>screenwriter</a:t>
            </a:r>
            <a:r>
              <a:rPr lang="cs-CZ" sz="1400" u="sng" dirty="0"/>
              <a:t> </a:t>
            </a:r>
            <a:r>
              <a:rPr lang="cs-CZ" sz="1400" dirty="0"/>
              <a:t>he </a:t>
            </a:r>
            <a:r>
              <a:rPr lang="cs-CZ" sz="1400" dirty="0" err="1"/>
              <a:t>collaborated</a:t>
            </a:r>
            <a:r>
              <a:rPr lang="cs-CZ" sz="1400" dirty="0"/>
              <a:t> on: </a:t>
            </a:r>
            <a:r>
              <a:rPr lang="cs-CZ" sz="1400" i="1" dirty="0"/>
              <a:t>Black Peter, </a:t>
            </a:r>
            <a:r>
              <a:rPr lang="cs-CZ" sz="1400" i="1" dirty="0" err="1"/>
              <a:t>Intimate</a:t>
            </a:r>
            <a:r>
              <a:rPr lang="cs-CZ" sz="1400" i="1" dirty="0"/>
              <a:t> </a:t>
            </a:r>
            <a:r>
              <a:rPr lang="cs-CZ" sz="1400" i="1" dirty="0" err="1"/>
              <a:t>lighting</a:t>
            </a:r>
            <a:r>
              <a:rPr lang="cs-CZ" sz="1400" i="1" dirty="0"/>
              <a:t>, </a:t>
            </a:r>
            <a:r>
              <a:rPr lang="cs-CZ" sz="1400" i="1" dirty="0" err="1"/>
              <a:t>Loves</a:t>
            </a:r>
            <a:r>
              <a:rPr lang="cs-CZ" sz="1400" i="1" dirty="0"/>
              <a:t> </a:t>
            </a:r>
            <a:r>
              <a:rPr lang="cs-CZ" sz="1400" i="1" dirty="0" err="1"/>
              <a:t>of</a:t>
            </a:r>
            <a:r>
              <a:rPr lang="cs-CZ" sz="1400" i="1" dirty="0"/>
              <a:t> a </a:t>
            </a:r>
            <a:r>
              <a:rPr lang="cs-CZ" sz="1400" i="1" dirty="0" err="1"/>
              <a:t>Blonde</a:t>
            </a:r>
            <a:r>
              <a:rPr lang="cs-CZ" sz="1400" i="1" dirty="0"/>
              <a:t>, </a:t>
            </a:r>
            <a:r>
              <a:rPr lang="cs-CZ" sz="1400" i="1" dirty="0" err="1"/>
              <a:t>Firemen‘s</a:t>
            </a:r>
            <a:r>
              <a:rPr lang="cs-CZ" sz="1400" i="1" dirty="0"/>
              <a:t> </a:t>
            </a:r>
            <a:r>
              <a:rPr lang="cs-CZ" sz="1400" i="1" dirty="0" err="1"/>
              <a:t>ball</a:t>
            </a:r>
            <a:endParaRPr lang="cs-CZ" sz="1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As a </a:t>
            </a:r>
            <a:r>
              <a:rPr lang="cs-CZ" sz="1400" u="sng" dirty="0" err="1"/>
              <a:t>director</a:t>
            </a:r>
            <a:r>
              <a:rPr lang="cs-CZ" sz="1400" dirty="0"/>
              <a:t>: </a:t>
            </a:r>
            <a:r>
              <a:rPr lang="cs-CZ" sz="1400" dirty="0" err="1"/>
              <a:t>feature</a:t>
            </a:r>
            <a:r>
              <a:rPr lang="cs-CZ" sz="1400" dirty="0"/>
              <a:t> debut </a:t>
            </a:r>
            <a:r>
              <a:rPr lang="cs-CZ" sz="1400" i="1" dirty="0" err="1"/>
              <a:t>The</a:t>
            </a:r>
            <a:r>
              <a:rPr lang="cs-CZ" sz="1400" i="1" dirty="0"/>
              <a:t> Most </a:t>
            </a:r>
            <a:r>
              <a:rPr lang="cs-CZ" sz="1400" i="1" dirty="0" err="1"/>
              <a:t>Beautiful</a:t>
            </a:r>
            <a:r>
              <a:rPr lang="cs-CZ" sz="1400" i="1" dirty="0"/>
              <a:t> Age</a:t>
            </a:r>
            <a:r>
              <a:rPr lang="cs-CZ" sz="1400" dirty="0"/>
              <a:t>, </a:t>
            </a:r>
            <a:r>
              <a:rPr lang="cs-CZ" sz="1400" dirty="0" err="1"/>
              <a:t>followed</a:t>
            </a:r>
            <a:r>
              <a:rPr lang="cs-CZ" sz="1400" dirty="0"/>
              <a:t> by a </a:t>
            </a:r>
            <a:r>
              <a:rPr lang="cs-CZ" sz="1400" dirty="0" err="1"/>
              <a:t>sharp</a:t>
            </a:r>
            <a:r>
              <a:rPr lang="cs-CZ" sz="1400" dirty="0"/>
              <a:t> </a:t>
            </a:r>
            <a:r>
              <a:rPr lang="cs-CZ" sz="1400" dirty="0" err="1"/>
              <a:t>satirical</a:t>
            </a:r>
            <a:r>
              <a:rPr lang="cs-CZ" sz="1400" dirty="0"/>
              <a:t> </a:t>
            </a:r>
            <a:r>
              <a:rPr lang="cs-CZ" sz="1400" dirty="0" err="1"/>
              <a:t>comedy</a:t>
            </a:r>
            <a:r>
              <a:rPr lang="cs-CZ" sz="1400" dirty="0"/>
              <a:t> </a:t>
            </a:r>
            <a:r>
              <a:rPr lang="cs-CZ" sz="1400" i="1" dirty="0"/>
              <a:t>Ecce Homo Homolka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0ABDF2F5-010A-0B47-AB8F-664314853C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A768609-946B-154F-AEBD-C999A0CA1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7" name="Obrázek 6" descr="Obsah obrázku osoba, interiér, muž, fotka&#10;&#10;Popis byl vytvořen automaticky">
            <a:extLst>
              <a:ext uri="{FF2B5EF4-FFF2-40B4-BE49-F238E27FC236}">
                <a16:creationId xmlns:a16="http://schemas.microsoft.com/office/drawing/2014/main" id="{82B14DCF-80E5-724A-98B4-7C2361706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849" y="329498"/>
            <a:ext cx="3929312" cy="2667635"/>
          </a:xfrm>
          <a:prstGeom prst="rect">
            <a:avLst/>
          </a:prstGeom>
        </p:spPr>
      </p:pic>
      <p:pic>
        <p:nvPicPr>
          <p:cNvPr id="8" name="Obrázek 7" descr="Obsah obrázku fotka, osoba, staré, stojící&#10;&#10;Popis byl vytvořen automaticky">
            <a:extLst>
              <a:ext uri="{FF2B5EF4-FFF2-40B4-BE49-F238E27FC236}">
                <a16:creationId xmlns:a16="http://schemas.microsoft.com/office/drawing/2014/main" id="{7461486D-D730-D04B-B56D-0C0E7D58F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415" y="3593749"/>
            <a:ext cx="4223169" cy="266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93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303AB10-6161-8748-BBB3-8ED6F76D8D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12</a:t>
            </a:fld>
            <a:endParaRPr lang="cs-CZ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EC74DE3-8898-D149-88A8-5EBAF9F7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1721921"/>
            <a:ext cx="3934889" cy="534390"/>
          </a:xfrm>
        </p:spPr>
        <p:txBody>
          <a:bodyPr/>
          <a:lstStyle/>
          <a:p>
            <a:pPr algn="ctr"/>
            <a:r>
              <a:rPr lang="cs-CZ" sz="2400" dirty="0"/>
              <a:t>Jaroslav Papoušek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52082C9E-1043-614F-84DC-667B5A6CF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6" y="2256311"/>
            <a:ext cx="4273124" cy="255858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Director</a:t>
            </a:r>
            <a:r>
              <a:rPr lang="cs-CZ" sz="1600" dirty="0"/>
              <a:t>, </a:t>
            </a:r>
            <a:r>
              <a:rPr lang="cs-CZ" sz="1600" dirty="0" err="1"/>
              <a:t>screenwriter</a:t>
            </a:r>
            <a:r>
              <a:rPr lang="cs-CZ" sz="1600" dirty="0"/>
              <a:t>, </a:t>
            </a:r>
            <a:r>
              <a:rPr lang="cs-CZ" sz="1600" dirty="0" err="1"/>
              <a:t>writer</a:t>
            </a:r>
            <a:r>
              <a:rPr lang="cs-CZ" sz="1600" dirty="0"/>
              <a:t>, </a:t>
            </a:r>
            <a:r>
              <a:rPr lang="cs-CZ" sz="1600" dirty="0" err="1"/>
              <a:t>painter</a:t>
            </a:r>
            <a:r>
              <a:rPr lang="cs-CZ" sz="1600" dirty="0"/>
              <a:t> and </a:t>
            </a:r>
            <a:r>
              <a:rPr lang="cs-CZ" sz="1600" dirty="0" err="1"/>
              <a:t>sculptor</a:t>
            </a:r>
            <a:r>
              <a:rPr lang="cs-CZ" sz="1600" dirty="0"/>
              <a:t>, </a:t>
            </a:r>
            <a:r>
              <a:rPr lang="cs-CZ" sz="1600" dirty="0" err="1"/>
              <a:t>caricaturist</a:t>
            </a:r>
            <a:r>
              <a:rPr lang="cs-CZ" sz="1600" dirty="0"/>
              <a:t> &gt;&gt;very </a:t>
            </a:r>
            <a:r>
              <a:rPr lang="cs-CZ" sz="1600" dirty="0" err="1"/>
              <a:t>versatile</a:t>
            </a:r>
            <a:r>
              <a:rPr lang="cs-CZ" sz="1600" dirty="0"/>
              <a:t> talent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Spatial</a:t>
            </a:r>
            <a:r>
              <a:rPr lang="cs-CZ" sz="1600" dirty="0"/>
              <a:t> </a:t>
            </a:r>
            <a:r>
              <a:rPr lang="cs-CZ" sz="1600" dirty="0" err="1"/>
              <a:t>imagination</a:t>
            </a:r>
            <a:r>
              <a:rPr lang="cs-CZ" sz="1600" dirty="0"/>
              <a:t> </a:t>
            </a:r>
            <a:r>
              <a:rPr lang="cs-CZ" sz="1600" dirty="0" err="1"/>
              <a:t>together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a </a:t>
            </a:r>
            <a:r>
              <a:rPr lang="cs-CZ" sz="1600" dirty="0" err="1"/>
              <a:t>sense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image </a:t>
            </a:r>
            <a:r>
              <a:rPr lang="cs-CZ" sz="1600" dirty="0" err="1"/>
              <a:t>composition</a:t>
            </a:r>
            <a:r>
              <a:rPr lang="cs-CZ" sz="1600" dirty="0"/>
              <a:t> + </a:t>
            </a:r>
            <a:r>
              <a:rPr lang="cs-CZ" sz="1600" dirty="0" err="1"/>
              <a:t>razor</a:t>
            </a:r>
            <a:r>
              <a:rPr lang="cs-CZ" sz="1600" dirty="0"/>
              <a:t> </a:t>
            </a:r>
            <a:r>
              <a:rPr lang="cs-CZ" sz="1600" dirty="0" err="1"/>
              <a:t>sharp</a:t>
            </a:r>
            <a:r>
              <a:rPr lang="cs-CZ" sz="1600" dirty="0"/>
              <a:t> </a:t>
            </a:r>
            <a:r>
              <a:rPr lang="cs-CZ" sz="1600" dirty="0" err="1"/>
              <a:t>sense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humor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Forman </a:t>
            </a:r>
            <a:r>
              <a:rPr lang="cs-CZ" sz="1600" dirty="0" err="1"/>
              <a:t>was</a:t>
            </a:r>
            <a:r>
              <a:rPr lang="cs-CZ" sz="1600" dirty="0"/>
              <a:t> </a:t>
            </a:r>
            <a:r>
              <a:rPr lang="cs-CZ" sz="1600" dirty="0" err="1"/>
              <a:t>intrested</a:t>
            </a:r>
            <a:r>
              <a:rPr lang="cs-CZ" sz="1600" dirty="0"/>
              <a:t> in </a:t>
            </a:r>
            <a:r>
              <a:rPr lang="cs-CZ" sz="1600" dirty="0" err="1"/>
              <a:t>youth</a:t>
            </a:r>
            <a:r>
              <a:rPr lang="cs-CZ" sz="1600" dirty="0"/>
              <a:t>, Passer </a:t>
            </a:r>
            <a:r>
              <a:rPr lang="cs-CZ" sz="1600" dirty="0" err="1"/>
              <a:t>favored</a:t>
            </a:r>
            <a:r>
              <a:rPr lang="cs-CZ" sz="1600" dirty="0"/>
              <a:t> </a:t>
            </a:r>
            <a:r>
              <a:rPr lang="cs-CZ" sz="1600" dirty="0" err="1"/>
              <a:t>middle</a:t>
            </a:r>
            <a:r>
              <a:rPr lang="cs-CZ" sz="1600" dirty="0"/>
              <a:t> </a:t>
            </a:r>
            <a:r>
              <a:rPr lang="cs-CZ" sz="1600" dirty="0" err="1"/>
              <a:t>generation</a:t>
            </a:r>
            <a:r>
              <a:rPr lang="cs-CZ" sz="1600" dirty="0"/>
              <a:t>, Papoušek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interested</a:t>
            </a:r>
            <a:r>
              <a:rPr lang="cs-CZ" sz="1600" dirty="0"/>
              <a:t> in </a:t>
            </a:r>
            <a:r>
              <a:rPr lang="cs-CZ" sz="1600" dirty="0" err="1"/>
              <a:t>old</a:t>
            </a:r>
            <a:r>
              <a:rPr lang="cs-CZ" sz="1600" dirty="0"/>
              <a:t> </a:t>
            </a:r>
            <a:r>
              <a:rPr lang="cs-CZ" sz="1600" dirty="0" err="1"/>
              <a:t>age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i="1" dirty="0"/>
              <a:t>Ecce Homo Homolka </a:t>
            </a:r>
            <a:r>
              <a:rPr lang="cs-CZ" sz="1600" dirty="0"/>
              <a:t>(1969): a very </a:t>
            </a:r>
            <a:r>
              <a:rPr lang="cs-CZ" sz="1600" dirty="0" err="1"/>
              <a:t>distanced</a:t>
            </a:r>
            <a:r>
              <a:rPr lang="cs-CZ" sz="1600" dirty="0"/>
              <a:t> </a:t>
            </a:r>
            <a:r>
              <a:rPr lang="cs-CZ" sz="1600" dirty="0" err="1"/>
              <a:t>look</a:t>
            </a:r>
            <a:r>
              <a:rPr lang="cs-CZ" sz="1600" dirty="0"/>
              <a:t> on </a:t>
            </a:r>
            <a:r>
              <a:rPr lang="cs-CZ" sz="1600" dirty="0" err="1"/>
              <a:t>family</a:t>
            </a:r>
            <a:r>
              <a:rPr lang="cs-CZ" sz="1600" dirty="0"/>
              <a:t>, </a:t>
            </a:r>
            <a:r>
              <a:rPr lang="cs-CZ" sz="1600" dirty="0" err="1"/>
              <a:t>marriage</a:t>
            </a:r>
            <a:r>
              <a:rPr lang="cs-CZ" sz="1600" dirty="0"/>
              <a:t>, religion and </a:t>
            </a:r>
            <a:r>
              <a:rPr lang="cs-CZ" sz="1600" dirty="0" err="1"/>
              <a:t>multiple</a:t>
            </a:r>
            <a:r>
              <a:rPr lang="cs-CZ" sz="1600" dirty="0"/>
              <a:t> </a:t>
            </a:r>
            <a:r>
              <a:rPr lang="cs-CZ" sz="1600" dirty="0" err="1"/>
              <a:t>generations</a:t>
            </a:r>
            <a:r>
              <a:rPr lang="cs-CZ" sz="1600" dirty="0"/>
              <a:t> </a:t>
            </a:r>
            <a:r>
              <a:rPr lang="cs-CZ" sz="1600" dirty="0" err="1"/>
              <a:t>living</a:t>
            </a:r>
            <a:r>
              <a:rPr lang="cs-CZ" sz="1600" dirty="0"/>
              <a:t> </a:t>
            </a:r>
            <a:r>
              <a:rPr lang="cs-CZ" sz="1600" dirty="0" err="1"/>
              <a:t>together</a:t>
            </a:r>
            <a:r>
              <a:rPr lang="cs-CZ" sz="1600" dirty="0"/>
              <a:t> in </a:t>
            </a:r>
            <a:r>
              <a:rPr lang="cs-CZ" sz="1600" dirty="0" err="1"/>
              <a:t>small</a:t>
            </a:r>
            <a:r>
              <a:rPr lang="cs-CZ" sz="1600" dirty="0"/>
              <a:t> </a:t>
            </a:r>
            <a:r>
              <a:rPr lang="cs-CZ" sz="1600" dirty="0" err="1"/>
              <a:t>spaces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Film full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contrasts</a:t>
            </a:r>
            <a:r>
              <a:rPr lang="cs-CZ" sz="1600" dirty="0"/>
              <a:t> - </a:t>
            </a:r>
            <a:r>
              <a:rPr lang="cs-CZ" sz="1600" dirty="0" err="1"/>
              <a:t>between</a:t>
            </a:r>
            <a:r>
              <a:rPr lang="cs-CZ" sz="1600" dirty="0"/>
              <a:t> </a:t>
            </a:r>
            <a:r>
              <a:rPr lang="cs-CZ" sz="1600" dirty="0" err="1"/>
              <a:t>generations</a:t>
            </a:r>
            <a:r>
              <a:rPr lang="cs-CZ" sz="1600" dirty="0"/>
              <a:t>, </a:t>
            </a:r>
            <a:r>
              <a:rPr lang="cs-CZ" sz="1600" dirty="0" err="1"/>
              <a:t>nature</a:t>
            </a:r>
            <a:r>
              <a:rPr lang="cs-CZ" sz="1600" dirty="0"/>
              <a:t> and </a:t>
            </a:r>
            <a:r>
              <a:rPr lang="cs-CZ" sz="1600" dirty="0" err="1"/>
              <a:t>household</a:t>
            </a:r>
            <a:r>
              <a:rPr lang="cs-CZ" sz="1600" dirty="0"/>
              <a:t>, musical </a:t>
            </a:r>
            <a:r>
              <a:rPr lang="cs-CZ" sz="1600" dirty="0" err="1"/>
              <a:t>styles</a:t>
            </a:r>
            <a:r>
              <a:rPr lang="cs-CZ" sz="1600" dirty="0"/>
              <a:t> </a:t>
            </a:r>
            <a:r>
              <a:rPr lang="cs-CZ" sz="1600" dirty="0" err="1"/>
              <a:t>etc</a:t>
            </a:r>
            <a:r>
              <a:rPr lang="cs-CZ" sz="1600" dirty="0"/>
              <a:t>. 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791A6C6-BA38-084B-8BB6-EED5B674F4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2" name="Zástupný symbol obrázku 11">
            <a:extLst>
              <a:ext uri="{FF2B5EF4-FFF2-40B4-BE49-F238E27FC236}">
                <a16:creationId xmlns:a16="http://schemas.microsoft.com/office/drawing/2014/main" id="{0C483EE9-9DA8-AA48-B5EC-9B5DD28AAC6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r="1789"/>
          <a:stretch>
            <a:fillRect/>
          </a:stretch>
        </p:blipFill>
        <p:spPr>
          <a:xfrm>
            <a:off x="6032664" y="3206338"/>
            <a:ext cx="2375065" cy="3562597"/>
          </a:xfr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21A41B5A-A48E-1547-96F5-B0E48E892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80" y="112774"/>
            <a:ext cx="4273124" cy="309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69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EB38ED8-CB61-2C44-92BB-541AC6443A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4736653-AE8B-ED42-B256-91F69A7F5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04" y="1544651"/>
            <a:ext cx="4230477" cy="923814"/>
          </a:xfrm>
        </p:spPr>
        <p:txBody>
          <a:bodyPr/>
          <a:lstStyle/>
          <a:p>
            <a:pPr algn="ctr"/>
            <a:r>
              <a:rPr lang="cs-CZ" sz="2800" i="1" dirty="0"/>
              <a:t>Black-and-</a:t>
            </a:r>
            <a:r>
              <a:rPr lang="cs-CZ" sz="2800" i="1" dirty="0" err="1"/>
              <a:t>white</a:t>
            </a:r>
            <a:r>
              <a:rPr lang="cs-CZ" sz="2800" i="1" dirty="0"/>
              <a:t> Sylva</a:t>
            </a:r>
            <a:br>
              <a:rPr lang="cs-CZ" dirty="0"/>
            </a:br>
            <a:r>
              <a:rPr lang="cs-CZ" sz="2000" dirty="0"/>
              <a:t>1961, </a:t>
            </a:r>
            <a:r>
              <a:rPr lang="cs-CZ" sz="2000" dirty="0" err="1"/>
              <a:t>dir</a:t>
            </a:r>
            <a:r>
              <a:rPr lang="cs-CZ" sz="2000" dirty="0"/>
              <a:t>. Jan Schmidt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0D225F59-1C67-7F44-99DC-85FBA412D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" y="2397215"/>
            <a:ext cx="4572000" cy="234643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graduate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film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directed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Jan Schmidt,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written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Pavel Juráček,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studied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scriptwriting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dramaturgy and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later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became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celebrated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auteur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Schmidt, Juráček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previously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wrote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voiceover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narration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documentary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film made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studies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FAMU,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called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Cars</a:t>
            </a:r>
            <a:r>
              <a:rPr lang="cs-CZ" sz="15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</a:t>
            </a:r>
            <a:r>
              <a:rPr lang="cs-CZ" sz="15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</a:t>
            </a:r>
            <a:r>
              <a:rPr lang="cs-CZ" sz="15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thematizing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 parking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issues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Prague).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collaborated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Schmidt‘s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mid-length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feature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film debut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called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sz="15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</a:t>
            </a:r>
            <a:r>
              <a:rPr lang="cs-CZ" sz="15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5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</a:t>
            </a:r>
            <a:r>
              <a:rPr lang="cs-CZ" sz="15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5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Support 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(1963); Juráček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developed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story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Schmid‘s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feature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debut </a:t>
            </a:r>
            <a:r>
              <a:rPr lang="cs-CZ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called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End </a:t>
            </a:r>
            <a:r>
              <a:rPr lang="cs-CZ" sz="15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August </a:t>
            </a:r>
            <a:r>
              <a:rPr lang="cs-CZ" sz="15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cs-CZ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Ozone Hotel 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(1967).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Despite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tight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frequent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collaboration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Juráček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not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portray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Schmidt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positively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his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later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published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diaries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sz="1500" dirty="0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0FEB6F6A-2918-3444-80D6-8B4292C476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031060-C8B8-F441-A2B5-2FA5B6D207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F13D954-580E-ED43-A7C8-3910789904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98" r="7664"/>
          <a:stretch/>
        </p:blipFill>
        <p:spPr>
          <a:xfrm>
            <a:off x="4571999" y="1688869"/>
            <a:ext cx="4571999" cy="338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6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F7F5B28-0A71-AC41-9A25-45C3A14EDB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3</a:t>
            </a:fld>
            <a:endParaRPr lang="cs-CZ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246FF35-78A2-AE4B-969E-F415335D3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1769423"/>
            <a:ext cx="3934889" cy="1294411"/>
          </a:xfrm>
        </p:spPr>
        <p:txBody>
          <a:bodyPr/>
          <a:lstStyle/>
          <a:p>
            <a:pPr algn="ctr"/>
            <a:r>
              <a:rPr lang="cs-CZ" i="1" dirty="0" err="1"/>
              <a:t>Intimate</a:t>
            </a:r>
            <a:r>
              <a:rPr lang="cs-CZ" i="1" dirty="0"/>
              <a:t> </a:t>
            </a:r>
            <a:r>
              <a:rPr lang="cs-CZ" i="1" dirty="0" err="1"/>
              <a:t>lighting</a:t>
            </a:r>
            <a:br>
              <a:rPr lang="cs-CZ" dirty="0"/>
            </a:br>
            <a:r>
              <a:rPr lang="cs-CZ" sz="2400" dirty="0"/>
              <a:t>1965, </a:t>
            </a:r>
            <a:r>
              <a:rPr lang="cs-CZ" sz="2400" dirty="0" err="1"/>
              <a:t>dir</a:t>
            </a:r>
            <a:r>
              <a:rPr lang="cs-CZ" sz="2400" dirty="0"/>
              <a:t>. Ivan Passer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BE55B4E9-AB59-3547-A48E-1A825E2FC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6" y="2968832"/>
            <a:ext cx="3934889" cy="271944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beloved</a:t>
            </a:r>
            <a:r>
              <a:rPr lang="cs-CZ" dirty="0"/>
              <a:t> </a:t>
            </a:r>
            <a:r>
              <a:rPr lang="cs-CZ" dirty="0" err="1"/>
              <a:t>films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Czech New </a:t>
            </a:r>
            <a:r>
              <a:rPr lang="cs-CZ" dirty="0" err="1"/>
              <a:t>Wave</a:t>
            </a:r>
            <a:r>
              <a:rPr lang="cs-CZ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Ivan Passer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frequent</a:t>
            </a:r>
            <a:r>
              <a:rPr lang="cs-CZ" dirty="0"/>
              <a:t> </a:t>
            </a:r>
            <a:r>
              <a:rPr lang="cs-CZ" dirty="0" err="1"/>
              <a:t>collaborator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Miloš Forman, </a:t>
            </a:r>
            <a:r>
              <a:rPr lang="cs-CZ" dirty="0" err="1"/>
              <a:t>together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Jaroslav Papoušek.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Forman </a:t>
            </a:r>
            <a:r>
              <a:rPr lang="cs-CZ" dirty="0" err="1"/>
              <a:t>did</a:t>
            </a:r>
            <a:r>
              <a:rPr lang="cs-CZ" dirty="0"/>
              <a:t> not </a:t>
            </a:r>
            <a:r>
              <a:rPr lang="cs-CZ" dirty="0" err="1"/>
              <a:t>collaborate</a:t>
            </a:r>
            <a:r>
              <a:rPr lang="cs-CZ" dirty="0"/>
              <a:t> on </a:t>
            </a:r>
            <a:r>
              <a:rPr lang="cs-CZ" dirty="0" err="1"/>
              <a:t>Passer‘s</a:t>
            </a:r>
            <a:r>
              <a:rPr lang="cs-CZ" dirty="0"/>
              <a:t> </a:t>
            </a:r>
            <a:r>
              <a:rPr lang="cs-CZ" dirty="0" err="1"/>
              <a:t>feature</a:t>
            </a:r>
            <a:r>
              <a:rPr lang="cs-CZ" dirty="0"/>
              <a:t> film debut, Papoušek </a:t>
            </a:r>
            <a:r>
              <a:rPr lang="cs-CZ" dirty="0" err="1"/>
              <a:t>helped</a:t>
            </a:r>
            <a:r>
              <a:rPr lang="cs-CZ" dirty="0"/>
              <a:t> to </a:t>
            </a:r>
            <a:r>
              <a:rPr lang="cs-CZ" dirty="0" err="1"/>
              <a:t>develop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story and </a:t>
            </a:r>
            <a:r>
              <a:rPr lang="cs-CZ" dirty="0" err="1"/>
              <a:t>write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screenplay</a:t>
            </a:r>
            <a:r>
              <a:rPr lang="cs-CZ" dirty="0"/>
              <a:t>. </a:t>
            </a:r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70485A3C-0161-6544-B03F-236F006E59E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" r="3067"/>
          <a:stretch>
            <a:fillRect/>
          </a:stretch>
        </p:blipFill>
        <p:spPr/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D8529F9-D453-4C4B-B265-3DF012A6EF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5886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A27F769-F4BB-B34C-AE10-EE2AC13203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6A10AEB-9BE8-CE4D-AD72-73F5DA91F5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4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C2EE5F57-70E1-2B40-869F-DA134580C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09360"/>
            <a:ext cx="8064900" cy="451576"/>
          </a:xfrm>
        </p:spPr>
        <p:txBody>
          <a:bodyPr/>
          <a:lstStyle/>
          <a:p>
            <a:pPr algn="ctr"/>
            <a:r>
              <a:rPr lang="cs-CZ" dirty="0" err="1"/>
              <a:t>Questions</a:t>
            </a:r>
            <a:r>
              <a:rPr lang="cs-CZ" dirty="0"/>
              <a:t> 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FFEA1DDF-17D3-F84E-89F9-31B4C6054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9" y="718239"/>
            <a:ext cx="8965871" cy="4139998"/>
          </a:xfrm>
        </p:spPr>
        <p:txBody>
          <a:bodyPr/>
          <a:lstStyle/>
          <a:p>
            <a:pPr marL="511200" indent="-457200">
              <a:buFont typeface="+mj-lt"/>
              <a:buAutoNum type="arabicPeriod"/>
            </a:pP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Black-and-</a:t>
            </a: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White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Sylva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speaks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generational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conflict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Forman‘s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films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outdatedness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decade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potrayed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film?</a:t>
            </a:r>
          </a:p>
          <a:p>
            <a:pPr marL="511200" indent="-457200">
              <a:buFont typeface="+mj-lt"/>
              <a:buAutoNum type="arabicPeriod"/>
            </a:pP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film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reflects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filmmaking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1200" indent="-457200">
              <a:buFont typeface="+mj-lt"/>
              <a:buAutoNum type="arabicPeriod"/>
            </a:pP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Looking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film, do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feel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visually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qualities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to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rather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screenplay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4000" indent="0"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</a:t>
            </a:r>
          </a:p>
          <a:p>
            <a:pPr marL="511200" indent="-457200">
              <a:buFont typeface="+mj-lt"/>
              <a:buAutoNum type="arabicPeriod"/>
            </a:pP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Intimate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lighting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“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cream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Forman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films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reasoning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behind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such label?</a:t>
            </a:r>
          </a:p>
          <a:p>
            <a:pPr marL="511200" indent="-457200">
              <a:buFont typeface="+mj-lt"/>
              <a:buAutoNum type="arabicPeriod"/>
            </a:pP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noticed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movies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protagonists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never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change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go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through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microcrisis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another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permanent,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chronical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condition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perfectly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sums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up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existence. Permanent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microcrisis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nothing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really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going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on, just a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string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tiny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troubles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mess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not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issue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but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volume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.“ (Ivan Passer in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interview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journalist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A. J.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Liehm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&gt;&gt;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permanent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microcrisis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film (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ending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)?</a:t>
            </a:r>
          </a:p>
          <a:p>
            <a:pPr marL="511200" indent="-457200">
              <a:buFont typeface="+mj-lt"/>
              <a:buAutoNum type="arabicPeriod"/>
            </a:pPr>
            <a:r>
              <a:rPr lang="cs-CZ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Intimate</a:t>
            </a:r>
            <a:r>
              <a:rPr lang="cs-CZ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lighting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frequently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characterized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most „musical“ (as a feeling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music, not in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terms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genre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film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wave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Think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ways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movie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employs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music (in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terms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rhytm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character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genres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278295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9584AE-DBB8-7A48-A4F8-8E54CEA45E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8C7AE97-C8B8-754B-91F0-D3D5EF32B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1890963"/>
            <a:ext cx="3934889" cy="1171580"/>
          </a:xfrm>
        </p:spPr>
        <p:txBody>
          <a:bodyPr/>
          <a:lstStyle/>
          <a:p>
            <a:pPr algn="ctr"/>
            <a:r>
              <a:rPr lang="cs-CZ" dirty="0" err="1"/>
              <a:t>Reading</a:t>
            </a:r>
            <a:r>
              <a:rPr lang="cs-CZ" dirty="0"/>
              <a:t> L5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34AEF1FC-39C7-FA4A-8B01-5B3725497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257" y="2695697"/>
            <a:ext cx="4126887" cy="2166703"/>
          </a:xfrm>
        </p:spPr>
        <p:txBody>
          <a:bodyPr/>
          <a:lstStyle/>
          <a:p>
            <a:r>
              <a:rPr lang="cs-CZ" sz="2000" dirty="0"/>
              <a:t>MAZIERSKA, Ewa. </a:t>
            </a:r>
            <a:r>
              <a:rPr lang="cs-CZ" sz="2000" i="1" dirty="0" err="1"/>
              <a:t>Masculinities</a:t>
            </a:r>
            <a:r>
              <a:rPr lang="cs-CZ" sz="2000" i="1" dirty="0"/>
              <a:t> in </a:t>
            </a:r>
            <a:r>
              <a:rPr lang="cs-CZ" sz="2000" i="1" dirty="0" err="1"/>
              <a:t>Polish</a:t>
            </a:r>
            <a:r>
              <a:rPr lang="cs-CZ" sz="2000" i="1" dirty="0"/>
              <a:t>, Czech and </a:t>
            </a:r>
            <a:r>
              <a:rPr lang="cs-CZ" sz="2000" i="1" dirty="0" err="1"/>
              <a:t>Slovak</a:t>
            </a:r>
            <a:r>
              <a:rPr lang="cs-CZ" sz="2000" i="1" dirty="0"/>
              <a:t> </a:t>
            </a:r>
            <a:r>
              <a:rPr lang="cs-CZ" sz="2000" i="1" dirty="0" err="1"/>
              <a:t>Cinema</a:t>
            </a:r>
            <a:r>
              <a:rPr lang="cs-CZ" sz="2000" i="1" dirty="0"/>
              <a:t>. Black </a:t>
            </a:r>
            <a:r>
              <a:rPr lang="cs-CZ" sz="2000" i="1" dirty="0" err="1"/>
              <a:t>Peters</a:t>
            </a:r>
            <a:r>
              <a:rPr lang="cs-CZ" sz="2000" i="1" dirty="0"/>
              <a:t> and </a:t>
            </a:r>
            <a:r>
              <a:rPr lang="cs-CZ" sz="2000" i="1" dirty="0" err="1"/>
              <a:t>Men</a:t>
            </a:r>
            <a:r>
              <a:rPr lang="cs-CZ" sz="2000" i="1" dirty="0"/>
              <a:t> </a:t>
            </a:r>
            <a:r>
              <a:rPr lang="cs-CZ" sz="2000" i="1" dirty="0" err="1"/>
              <a:t>of</a:t>
            </a:r>
            <a:r>
              <a:rPr lang="cs-CZ" sz="2000" i="1" dirty="0"/>
              <a:t> </a:t>
            </a:r>
            <a:r>
              <a:rPr lang="cs-CZ" sz="2000" i="1" dirty="0" err="1"/>
              <a:t>Marble</a:t>
            </a:r>
            <a:r>
              <a:rPr lang="cs-CZ" sz="2000" i="1" dirty="0"/>
              <a:t>. </a:t>
            </a:r>
            <a:r>
              <a:rPr lang="cs-CZ" sz="2000" dirty="0"/>
              <a:t>New York and Oxford: </a:t>
            </a:r>
            <a:r>
              <a:rPr lang="cs-CZ" sz="2000" dirty="0" err="1"/>
              <a:t>Berghahn</a:t>
            </a:r>
            <a:r>
              <a:rPr lang="cs-CZ" sz="2000" dirty="0"/>
              <a:t> </a:t>
            </a:r>
            <a:r>
              <a:rPr lang="cs-CZ" sz="2000" dirty="0" err="1"/>
              <a:t>Books</a:t>
            </a:r>
            <a:r>
              <a:rPr lang="cs-CZ" sz="2000" dirty="0"/>
              <a:t>, 2010, pp. 83–130. </a:t>
            </a:r>
          </a:p>
        </p:txBody>
      </p:sp>
      <p:pic>
        <p:nvPicPr>
          <p:cNvPr id="10" name="Zástupný symbol obrázku 9">
            <a:extLst>
              <a:ext uri="{FF2B5EF4-FFF2-40B4-BE49-F238E27FC236}">
                <a16:creationId xmlns:a16="http://schemas.microsoft.com/office/drawing/2014/main" id="{5FCB152D-15F1-9643-8161-91FBAA963BB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>
            <a:fillRect/>
          </a:stretch>
        </p:blipFill>
        <p:spPr/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6BA388-3AC7-B540-8290-AE03A13A55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8110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CD944F0-5E08-B443-A86F-6D9BD1B25A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6</a:t>
            </a:fld>
            <a:endParaRPr lang="cs-CZ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2C21E0B-3754-1544-81F9-8DF75716B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1555668"/>
            <a:ext cx="3934889" cy="960298"/>
          </a:xfrm>
        </p:spPr>
        <p:txBody>
          <a:bodyPr/>
          <a:lstStyle/>
          <a:p>
            <a:pPr algn="ctr"/>
            <a:r>
              <a:rPr lang="cs-CZ" sz="2800" b="1" dirty="0"/>
              <a:t>Miloš Forman </a:t>
            </a:r>
            <a:br>
              <a:rPr lang="cs-CZ" sz="2800" b="1" dirty="0"/>
            </a:br>
            <a:r>
              <a:rPr lang="cs-CZ" sz="2800" b="1" dirty="0"/>
              <a:t>(1932–2018)</a:t>
            </a:r>
            <a:endParaRPr lang="cs-CZ" sz="2800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B2C4CE8C-570F-8B45-9B75-DA9481B3B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631" y="2505695"/>
            <a:ext cx="5023261" cy="283820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„I </a:t>
            </a:r>
            <a:r>
              <a:rPr lang="cs-CZ" sz="1400" dirty="0" err="1"/>
              <a:t>don‘t</a:t>
            </a:r>
            <a:r>
              <a:rPr lang="cs-CZ" sz="1400" dirty="0"/>
              <a:t> care </a:t>
            </a:r>
            <a:r>
              <a:rPr lang="cs-CZ" sz="1400" dirty="0" err="1"/>
              <a:t>about</a:t>
            </a:r>
            <a:r>
              <a:rPr lang="cs-CZ" sz="1400" dirty="0"/>
              <a:t> </a:t>
            </a:r>
            <a:r>
              <a:rPr lang="cs-CZ" sz="1400" dirty="0" err="1"/>
              <a:t>middle-aged</a:t>
            </a:r>
            <a:r>
              <a:rPr lang="cs-CZ" sz="1400" dirty="0"/>
              <a:t> </a:t>
            </a:r>
            <a:r>
              <a:rPr lang="cs-CZ" sz="1400" dirty="0" err="1"/>
              <a:t>people</a:t>
            </a:r>
            <a:r>
              <a:rPr lang="cs-CZ" sz="1400" dirty="0"/>
              <a:t>. […] I care </a:t>
            </a:r>
            <a:r>
              <a:rPr lang="cs-CZ" sz="1400" dirty="0" err="1"/>
              <a:t>about</a:t>
            </a:r>
            <a:r>
              <a:rPr lang="cs-CZ" sz="1400" dirty="0"/>
              <a:t> </a:t>
            </a:r>
            <a:r>
              <a:rPr lang="cs-CZ" sz="1400" dirty="0" err="1"/>
              <a:t>powerless</a:t>
            </a:r>
            <a:r>
              <a:rPr lang="cs-CZ" sz="1400" dirty="0"/>
              <a:t> </a:t>
            </a:r>
            <a:r>
              <a:rPr lang="cs-CZ" sz="1400" dirty="0" err="1"/>
              <a:t>youth</a:t>
            </a:r>
            <a:r>
              <a:rPr lang="cs-CZ" sz="1400" dirty="0"/>
              <a:t> and </a:t>
            </a:r>
            <a:r>
              <a:rPr lang="cs-CZ" sz="1400" dirty="0" err="1"/>
              <a:t>old</a:t>
            </a:r>
            <a:r>
              <a:rPr lang="cs-CZ" sz="1400" dirty="0"/>
              <a:t> </a:t>
            </a:r>
            <a:r>
              <a:rPr lang="cs-CZ" sz="1400" dirty="0" err="1"/>
              <a:t>age</a:t>
            </a:r>
            <a:r>
              <a:rPr lang="cs-CZ" sz="1400" dirty="0"/>
              <a:t>. These </a:t>
            </a:r>
            <a:r>
              <a:rPr lang="cs-CZ" sz="1400" dirty="0" err="1"/>
              <a:t>two</a:t>
            </a:r>
            <a:r>
              <a:rPr lang="cs-CZ" sz="1400" dirty="0"/>
              <a:t> </a:t>
            </a:r>
            <a:r>
              <a:rPr lang="cs-CZ" sz="1400" dirty="0" err="1"/>
              <a:t>groups</a:t>
            </a:r>
            <a:r>
              <a:rPr lang="cs-CZ" sz="1400" dirty="0"/>
              <a:t> are </a:t>
            </a:r>
            <a:r>
              <a:rPr lang="cs-CZ" sz="1400" dirty="0" err="1"/>
              <a:t>usually</a:t>
            </a:r>
            <a:r>
              <a:rPr lang="cs-CZ" sz="1400" dirty="0"/>
              <a:t> </a:t>
            </a:r>
            <a:r>
              <a:rPr lang="cs-CZ" sz="1400" dirty="0" err="1"/>
              <a:t>manipulated</a:t>
            </a:r>
            <a:r>
              <a:rPr lang="cs-CZ" sz="1400" dirty="0"/>
              <a:t> by </a:t>
            </a:r>
            <a:r>
              <a:rPr lang="cs-CZ" sz="1400" dirty="0" err="1"/>
              <a:t>social</a:t>
            </a:r>
            <a:r>
              <a:rPr lang="cs-CZ" sz="1400" dirty="0"/>
              <a:t> </a:t>
            </a:r>
            <a:r>
              <a:rPr lang="cs-CZ" sz="1400" dirty="0" err="1"/>
              <a:t>order</a:t>
            </a:r>
            <a:r>
              <a:rPr lang="cs-CZ" sz="1400" dirty="0"/>
              <a:t> in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worst</a:t>
            </a:r>
            <a:r>
              <a:rPr lang="cs-CZ" sz="1400" dirty="0"/>
              <a:t> </a:t>
            </a:r>
            <a:r>
              <a:rPr lang="cs-CZ" sz="1400" dirty="0" err="1"/>
              <a:t>way</a:t>
            </a:r>
            <a:r>
              <a:rPr lang="cs-CZ" sz="1400" dirty="0"/>
              <a:t>.“ </a:t>
            </a:r>
          </a:p>
          <a:p>
            <a:r>
              <a:rPr lang="cs-CZ" sz="1400" dirty="0"/>
              <a:t>&gt;&gt; </a:t>
            </a:r>
            <a:r>
              <a:rPr lang="cs-CZ" sz="1400" dirty="0" err="1"/>
              <a:t>generational</a:t>
            </a:r>
            <a:r>
              <a:rPr lang="cs-CZ" sz="1400" dirty="0"/>
              <a:t> </a:t>
            </a:r>
            <a:r>
              <a:rPr lang="cs-CZ" sz="1400" dirty="0" err="1"/>
              <a:t>tension</a:t>
            </a:r>
            <a:r>
              <a:rPr lang="cs-CZ" sz="1400" dirty="0"/>
              <a:t> </a:t>
            </a:r>
            <a:r>
              <a:rPr lang="cs-CZ" sz="1400" dirty="0" err="1"/>
              <a:t>is</a:t>
            </a:r>
            <a:r>
              <a:rPr lang="cs-CZ" sz="1400" dirty="0"/>
              <a:t> </a:t>
            </a:r>
            <a:r>
              <a:rPr lang="cs-CZ" sz="1400" dirty="0" err="1"/>
              <a:t>typical</a:t>
            </a:r>
            <a:r>
              <a:rPr lang="cs-CZ" sz="1400" dirty="0"/>
              <a:t> </a:t>
            </a:r>
            <a:r>
              <a:rPr lang="cs-CZ" sz="1400" dirty="0" err="1"/>
              <a:t>for</a:t>
            </a:r>
            <a:r>
              <a:rPr lang="cs-CZ" sz="1400" dirty="0"/>
              <a:t> his early </a:t>
            </a:r>
            <a:r>
              <a:rPr lang="cs-CZ" sz="1400" dirty="0" err="1"/>
              <a:t>films</a:t>
            </a:r>
            <a:r>
              <a:rPr lang="cs-CZ" sz="1400" dirty="0"/>
              <a:t>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Works </a:t>
            </a:r>
            <a:r>
              <a:rPr lang="cs-CZ" sz="1400" dirty="0" err="1"/>
              <a:t>with</a:t>
            </a:r>
            <a:r>
              <a:rPr lang="cs-CZ" sz="1400" dirty="0"/>
              <a:t> non-</a:t>
            </a:r>
            <a:r>
              <a:rPr lang="cs-CZ" sz="1400" dirty="0" err="1"/>
              <a:t>professional</a:t>
            </a:r>
            <a:r>
              <a:rPr lang="cs-CZ" sz="1400" dirty="0"/>
              <a:t> and/</a:t>
            </a:r>
            <a:r>
              <a:rPr lang="cs-CZ" sz="1400" dirty="0" err="1"/>
              <a:t>or</a:t>
            </a:r>
            <a:r>
              <a:rPr lang="cs-CZ" sz="1400" dirty="0"/>
              <a:t> </a:t>
            </a:r>
            <a:r>
              <a:rPr lang="cs-CZ" sz="1400" dirty="0" err="1"/>
              <a:t>untrained</a:t>
            </a:r>
            <a:r>
              <a:rPr lang="cs-CZ" sz="1400" dirty="0"/>
              <a:t> </a:t>
            </a:r>
            <a:r>
              <a:rPr lang="cs-CZ" sz="1400" dirty="0" err="1"/>
              <a:t>actors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His </a:t>
            </a:r>
            <a:r>
              <a:rPr lang="cs-CZ" sz="1400" dirty="0" err="1"/>
              <a:t>protagonists</a:t>
            </a:r>
            <a:r>
              <a:rPr lang="cs-CZ" sz="1400" dirty="0"/>
              <a:t> are </a:t>
            </a:r>
            <a:r>
              <a:rPr lang="cs-CZ" sz="1400" dirty="0" err="1"/>
              <a:t>usually</a:t>
            </a:r>
            <a:r>
              <a:rPr lang="cs-CZ" sz="1400" dirty="0"/>
              <a:t> </a:t>
            </a:r>
            <a:r>
              <a:rPr lang="cs-CZ" sz="1400" dirty="0" err="1"/>
              <a:t>outsiders</a:t>
            </a:r>
            <a:r>
              <a:rPr lang="cs-CZ" sz="1400" dirty="0"/>
              <a:t>, not </a:t>
            </a:r>
            <a:r>
              <a:rPr lang="cs-CZ" sz="1400" dirty="0" err="1"/>
              <a:t>exemplary</a:t>
            </a:r>
            <a:r>
              <a:rPr lang="cs-CZ" sz="1400" dirty="0"/>
              <a:t> </a:t>
            </a:r>
            <a:r>
              <a:rPr lang="cs-CZ" sz="1400" dirty="0" err="1"/>
              <a:t>leaders</a:t>
            </a:r>
            <a:r>
              <a:rPr lang="cs-CZ" sz="1400" dirty="0"/>
              <a:t>, </a:t>
            </a:r>
            <a:r>
              <a:rPr lang="cs-CZ" sz="1400" dirty="0" err="1"/>
              <a:t>heroes</a:t>
            </a:r>
            <a:r>
              <a:rPr lang="cs-CZ" sz="1400" dirty="0"/>
              <a:t> </a:t>
            </a:r>
            <a:r>
              <a:rPr lang="cs-CZ" sz="1400" dirty="0" err="1"/>
              <a:t>or</a:t>
            </a:r>
            <a:r>
              <a:rPr lang="cs-CZ" sz="1400" dirty="0"/>
              <a:t> </a:t>
            </a:r>
            <a:r>
              <a:rPr lang="cs-CZ" sz="1400" dirty="0" err="1"/>
              <a:t>rebels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As a </a:t>
            </a:r>
            <a:r>
              <a:rPr lang="cs-CZ" sz="1400" dirty="0" err="1"/>
              <a:t>war</a:t>
            </a:r>
            <a:r>
              <a:rPr lang="cs-CZ" sz="1400" dirty="0"/>
              <a:t> </a:t>
            </a:r>
            <a:r>
              <a:rPr lang="cs-CZ" sz="1400" dirty="0" err="1"/>
              <a:t>orphan</a:t>
            </a:r>
            <a:r>
              <a:rPr lang="cs-CZ" sz="1400" dirty="0"/>
              <a:t> he </a:t>
            </a:r>
            <a:r>
              <a:rPr lang="cs-CZ" sz="1400" dirty="0" err="1"/>
              <a:t>was</a:t>
            </a:r>
            <a:r>
              <a:rPr lang="cs-CZ" sz="1400" dirty="0"/>
              <a:t> </a:t>
            </a:r>
            <a:r>
              <a:rPr lang="cs-CZ" sz="1400" dirty="0" err="1"/>
              <a:t>accepted</a:t>
            </a:r>
            <a:r>
              <a:rPr lang="cs-CZ" sz="1400" dirty="0"/>
              <a:t> on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College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Jiří z Poděbrad, a </a:t>
            </a:r>
            <a:r>
              <a:rPr lang="cs-CZ" sz="1400" dirty="0" err="1"/>
              <a:t>prestigious</a:t>
            </a:r>
            <a:r>
              <a:rPr lang="cs-CZ" sz="1400" dirty="0"/>
              <a:t> and </a:t>
            </a:r>
            <a:r>
              <a:rPr lang="cs-CZ" sz="1400" dirty="0" err="1"/>
              <a:t>elite</a:t>
            </a:r>
            <a:r>
              <a:rPr lang="cs-CZ" sz="1400" dirty="0"/>
              <a:t> </a:t>
            </a:r>
            <a:r>
              <a:rPr lang="cs-CZ" sz="1400" dirty="0" err="1"/>
              <a:t>school</a:t>
            </a:r>
            <a:r>
              <a:rPr lang="cs-CZ" sz="1400" dirty="0"/>
              <a:t>; </a:t>
            </a:r>
            <a:r>
              <a:rPr lang="cs-CZ" sz="1400" dirty="0" err="1"/>
              <a:t>however</a:t>
            </a:r>
            <a:r>
              <a:rPr lang="cs-CZ" sz="1400" dirty="0"/>
              <a:t> he </a:t>
            </a:r>
            <a:r>
              <a:rPr lang="cs-CZ" sz="1400" dirty="0" err="1"/>
              <a:t>was</a:t>
            </a:r>
            <a:r>
              <a:rPr lang="cs-CZ" sz="1400" dirty="0"/>
              <a:t> </a:t>
            </a:r>
            <a:r>
              <a:rPr lang="cs-CZ" sz="1400" dirty="0" err="1"/>
              <a:t>expeled</a:t>
            </a:r>
            <a:r>
              <a:rPr lang="cs-CZ" sz="1400" dirty="0"/>
              <a:t> in 1951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mocking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communist</a:t>
            </a:r>
            <a:r>
              <a:rPr lang="cs-CZ" sz="1400" dirty="0"/>
              <a:t> party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/>
              <a:t>Failed</a:t>
            </a:r>
            <a:r>
              <a:rPr lang="cs-CZ" sz="1400" dirty="0"/>
              <a:t> </a:t>
            </a:r>
            <a:r>
              <a:rPr lang="cs-CZ" sz="1400" dirty="0" err="1"/>
              <a:t>entrance</a:t>
            </a:r>
            <a:r>
              <a:rPr lang="cs-CZ" sz="1400" dirty="0"/>
              <a:t> </a:t>
            </a:r>
            <a:r>
              <a:rPr lang="cs-CZ" sz="1400" dirty="0" err="1"/>
              <a:t>exams</a:t>
            </a:r>
            <a:r>
              <a:rPr lang="cs-CZ" sz="1400" dirty="0"/>
              <a:t>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dramatic</a:t>
            </a:r>
            <a:r>
              <a:rPr lang="cs-CZ" sz="1400" dirty="0"/>
              <a:t> </a:t>
            </a:r>
            <a:r>
              <a:rPr lang="cs-CZ" sz="1400" dirty="0" err="1"/>
              <a:t>faculty</a:t>
            </a:r>
            <a:r>
              <a:rPr lang="cs-CZ" sz="1400" dirty="0"/>
              <a:t> </a:t>
            </a:r>
            <a:r>
              <a:rPr lang="cs-CZ" sz="1400" dirty="0" err="1"/>
              <a:t>at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academy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performing</a:t>
            </a:r>
            <a:r>
              <a:rPr lang="cs-CZ" sz="1400" dirty="0"/>
              <a:t> and musical </a:t>
            </a:r>
            <a:r>
              <a:rPr lang="cs-CZ" sz="1400" dirty="0" err="1"/>
              <a:t>arts</a:t>
            </a:r>
            <a:r>
              <a:rPr lang="cs-CZ" sz="1400" dirty="0"/>
              <a:t>; </a:t>
            </a:r>
            <a:r>
              <a:rPr lang="cs-CZ" sz="1400" dirty="0" err="1"/>
              <a:t>later</a:t>
            </a:r>
            <a:r>
              <a:rPr lang="cs-CZ" sz="1400" dirty="0"/>
              <a:t> </a:t>
            </a:r>
            <a:r>
              <a:rPr lang="cs-CZ" sz="1400" dirty="0" err="1"/>
              <a:t>was</a:t>
            </a:r>
            <a:r>
              <a:rPr lang="cs-CZ" sz="1400" dirty="0"/>
              <a:t> </a:t>
            </a:r>
            <a:r>
              <a:rPr lang="cs-CZ" sz="1400" dirty="0" err="1"/>
              <a:t>accepted</a:t>
            </a:r>
            <a:r>
              <a:rPr lang="cs-CZ" sz="1400" dirty="0"/>
              <a:t> on FAMU (</a:t>
            </a:r>
            <a:r>
              <a:rPr lang="cs-CZ" sz="1400" dirty="0" err="1"/>
              <a:t>dept.of</a:t>
            </a:r>
            <a:r>
              <a:rPr lang="cs-CZ" sz="1400" dirty="0"/>
              <a:t> </a:t>
            </a:r>
            <a:r>
              <a:rPr lang="cs-CZ" sz="1400" dirty="0" err="1"/>
              <a:t>scriptwriting</a:t>
            </a:r>
            <a:r>
              <a:rPr lang="cs-CZ" sz="1400" dirty="0"/>
              <a:t> and dramaturgy)</a:t>
            </a:r>
          </a:p>
          <a:p>
            <a:endParaRPr lang="cs-CZ" sz="1400" dirty="0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BDF43FCA-449E-8F45-A1DD-35CB9F7943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8970135-D31D-5346-B589-0CA893E53E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7" name="Obrázek 6" descr="Obsah obrázku stůl, místnost&#10;&#10;Popis byl vytvořen automaticky">
            <a:extLst>
              <a:ext uri="{FF2B5EF4-FFF2-40B4-BE49-F238E27FC236}">
                <a16:creationId xmlns:a16="http://schemas.microsoft.com/office/drawing/2014/main" id="{FE914C9E-A3FD-4F4A-9572-120BFEDD0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456" y="52161"/>
            <a:ext cx="2347468" cy="3376839"/>
          </a:xfrm>
          <a:prstGeom prst="rect">
            <a:avLst/>
          </a:prstGeom>
        </p:spPr>
      </p:pic>
      <p:pic>
        <p:nvPicPr>
          <p:cNvPr id="8" name="Obrázek 7" descr="Obsah obrázku text, kniha, podepsat&#10;&#10;Popis byl vytvořen automaticky">
            <a:extLst>
              <a:ext uri="{FF2B5EF4-FFF2-40B4-BE49-F238E27FC236}">
                <a16:creationId xmlns:a16="http://schemas.microsoft.com/office/drawing/2014/main" id="{2F72FB95-C620-A340-B6AC-95AC92CAE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225" y="3569419"/>
            <a:ext cx="2380699" cy="328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83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0B7E4D4-6345-424E-94B6-44154F2175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7</a:t>
            </a:fld>
            <a:endParaRPr lang="cs-CZ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E27DBA3-2448-A04A-A526-0FB0B40D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05" y="1499079"/>
            <a:ext cx="4233765" cy="1171580"/>
          </a:xfrm>
        </p:spPr>
        <p:txBody>
          <a:bodyPr/>
          <a:lstStyle/>
          <a:p>
            <a:pPr algn="ctr"/>
            <a:r>
              <a:rPr lang="cs-CZ" sz="2000" i="1" dirty="0" err="1"/>
              <a:t>Audition</a:t>
            </a:r>
            <a:r>
              <a:rPr lang="cs-CZ" sz="2000" i="1" dirty="0"/>
              <a:t> / </a:t>
            </a:r>
            <a:br>
              <a:rPr lang="cs-CZ" sz="2000" i="1" dirty="0"/>
            </a:br>
            <a:r>
              <a:rPr lang="cs-CZ" sz="2000" i="1" dirty="0" err="1"/>
              <a:t>If</a:t>
            </a:r>
            <a:r>
              <a:rPr lang="cs-CZ" sz="2000" i="1" dirty="0"/>
              <a:t> </a:t>
            </a:r>
            <a:r>
              <a:rPr lang="cs-CZ" sz="2000" i="1" dirty="0" err="1"/>
              <a:t>Only</a:t>
            </a:r>
            <a:r>
              <a:rPr lang="cs-CZ" sz="2000" i="1" dirty="0"/>
              <a:t> </a:t>
            </a:r>
            <a:r>
              <a:rPr lang="cs-CZ" sz="2000" i="1" dirty="0" err="1"/>
              <a:t>They</a:t>
            </a:r>
            <a:r>
              <a:rPr lang="cs-CZ" sz="2000" i="1" dirty="0"/>
              <a:t> </a:t>
            </a:r>
            <a:r>
              <a:rPr lang="cs-CZ" sz="2000" i="1" dirty="0" err="1"/>
              <a:t>Ain‘t</a:t>
            </a:r>
            <a:r>
              <a:rPr lang="cs-CZ" sz="2000" i="1" dirty="0"/>
              <a:t> Had </a:t>
            </a:r>
            <a:r>
              <a:rPr lang="cs-CZ" sz="2000" i="1" dirty="0" err="1"/>
              <a:t>Them</a:t>
            </a:r>
            <a:r>
              <a:rPr lang="cs-CZ" sz="2000" i="1" dirty="0"/>
              <a:t> </a:t>
            </a:r>
            <a:r>
              <a:rPr lang="cs-CZ" sz="2000" i="1" dirty="0" err="1"/>
              <a:t>Bands</a:t>
            </a:r>
            <a:br>
              <a:rPr lang="cs-CZ" sz="2000" i="1" dirty="0"/>
            </a:br>
            <a:r>
              <a:rPr lang="cs-CZ" sz="2000" dirty="0"/>
              <a:t>(1963)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87A24622-A3DC-AF44-BABC-DB08AD76C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3751" y="2813159"/>
            <a:ext cx="4572000" cy="3890459"/>
          </a:xfrm>
        </p:spPr>
        <p:txBody>
          <a:bodyPr/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 dirty="0"/>
              <a:t>Forman’s feature film (CG </a:t>
            </a:r>
            <a:r>
              <a:rPr lang="en-US" sz="1400" dirty="0" err="1"/>
              <a:t>Šebor-Bor</a:t>
            </a:r>
            <a:r>
              <a:rPr lang="en-US" sz="1400" dirty="0"/>
              <a:t>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 u="sng" dirty="0"/>
              <a:t>Cinematography</a:t>
            </a:r>
            <a:r>
              <a:rPr lang="en-US" sz="1400" dirty="0"/>
              <a:t>: Miroslav </a:t>
            </a:r>
            <a:r>
              <a:rPr lang="en-US" sz="1400" dirty="0" err="1"/>
              <a:t>Ondříček</a:t>
            </a:r>
            <a:r>
              <a:rPr lang="en-US" sz="1400" dirty="0"/>
              <a:t>, </a:t>
            </a:r>
            <a:r>
              <a:rPr lang="en-US" sz="1400" u="sng" dirty="0"/>
              <a:t>Editing</a:t>
            </a:r>
            <a:r>
              <a:rPr lang="en-US" sz="1400" dirty="0"/>
              <a:t>: Miloslav </a:t>
            </a:r>
            <a:r>
              <a:rPr lang="en-US" sz="1400" dirty="0" err="1"/>
              <a:t>Hájek</a:t>
            </a:r>
            <a:endParaRPr lang="en-US" sz="14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 b="1" dirty="0"/>
              <a:t>Two parts </a:t>
            </a:r>
            <a:r>
              <a:rPr lang="en-US" sz="1400" dirty="0"/>
              <a:t>– in the first one, we see Josef </a:t>
            </a:r>
            <a:r>
              <a:rPr lang="en-US" sz="1400" dirty="0" err="1"/>
              <a:t>Vostrčil</a:t>
            </a:r>
            <a:r>
              <a:rPr lang="en-US" sz="1400" dirty="0"/>
              <a:t> in a semi-documentary record of the practice of the orchestra in </a:t>
            </a:r>
            <a:r>
              <a:rPr lang="en-US" sz="1400" dirty="0" err="1"/>
              <a:t>Kolín</a:t>
            </a:r>
            <a:r>
              <a:rPr lang="en-US" sz="1400" dirty="0"/>
              <a:t>, the second one follows the audition for a singer in the then very popular </a:t>
            </a:r>
            <a:r>
              <a:rPr lang="en-US" sz="1400" dirty="0" err="1"/>
              <a:t>Semafor</a:t>
            </a:r>
            <a:r>
              <a:rPr lang="en-US" sz="1400" dirty="0"/>
              <a:t> theatre, with two prominent stories (</a:t>
            </a:r>
            <a:r>
              <a:rPr lang="en-US" sz="1400" dirty="0" err="1"/>
              <a:t>Markéta</a:t>
            </a:r>
            <a:r>
              <a:rPr lang="en-US" sz="1400" dirty="0"/>
              <a:t>, a pedicurist, who loses her job because of her attendance and </a:t>
            </a:r>
            <a:r>
              <a:rPr lang="en-US" sz="1400" dirty="0" err="1"/>
              <a:t>Věra</a:t>
            </a:r>
            <a:r>
              <a:rPr lang="en-US" sz="1400" dirty="0"/>
              <a:t> </a:t>
            </a:r>
            <a:r>
              <a:rPr lang="en-US" sz="1400" dirty="0" err="1"/>
              <a:t>Křesadlová</a:t>
            </a:r>
            <a:r>
              <a:rPr lang="en-US" sz="1400" dirty="0"/>
              <a:t> as a talented singer, who fails the audition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cs-CZ" sz="1400" dirty="0" err="1"/>
              <a:t>Crucial</a:t>
            </a:r>
            <a:r>
              <a:rPr lang="cs-CZ" sz="1400" dirty="0"/>
              <a:t> moment in </a:t>
            </a:r>
            <a:r>
              <a:rPr lang="cs-CZ" sz="1400" dirty="0" err="1"/>
              <a:t>the</a:t>
            </a:r>
            <a:r>
              <a:rPr lang="cs-CZ" sz="1400" dirty="0"/>
              <a:t> film: a </a:t>
            </a:r>
            <a:r>
              <a:rPr lang="cs-CZ" sz="1400" dirty="0" err="1"/>
              <a:t>sequence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period hit song “Oliver Twist”, </a:t>
            </a:r>
            <a:r>
              <a:rPr lang="cs-CZ" sz="1400" dirty="0" err="1"/>
              <a:t>performed</a:t>
            </a:r>
            <a:r>
              <a:rPr lang="cs-CZ" sz="1400" dirty="0"/>
              <a:t> by </a:t>
            </a:r>
            <a:r>
              <a:rPr lang="cs-CZ" sz="1400" dirty="0" err="1"/>
              <a:t>various</a:t>
            </a:r>
            <a:r>
              <a:rPr lang="cs-CZ" sz="1400" dirty="0"/>
              <a:t> </a:t>
            </a:r>
            <a:r>
              <a:rPr lang="cs-CZ" sz="1400" dirty="0" err="1"/>
              <a:t>singers</a:t>
            </a:r>
            <a:r>
              <a:rPr lang="cs-CZ" sz="1400" dirty="0"/>
              <a:t> and </a:t>
            </a:r>
            <a:r>
              <a:rPr lang="cs-CZ" sz="1400" dirty="0" err="1"/>
              <a:t>edited</a:t>
            </a:r>
            <a:r>
              <a:rPr lang="cs-CZ" sz="1400" dirty="0"/>
              <a:t> </a:t>
            </a:r>
            <a:r>
              <a:rPr lang="cs-CZ" sz="1400" dirty="0" err="1"/>
              <a:t>together</a:t>
            </a:r>
            <a:r>
              <a:rPr lang="cs-CZ" sz="1400" dirty="0"/>
              <a:t>.</a:t>
            </a:r>
            <a:endParaRPr lang="en-US" sz="1400" dirty="0">
              <a:hlinkClick r:id="rId2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 dirty="0">
                <a:hlinkClick r:id="rId2"/>
              </a:rPr>
              <a:t>https://www.youtube.com/watch?v=lavhN6cHLpw&amp;t=3007s</a:t>
            </a:r>
            <a:endParaRPr lang="en-US" sz="1400" dirty="0"/>
          </a:p>
          <a:p>
            <a:endParaRPr lang="cs-CZ" sz="1400" dirty="0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68A72792-A35B-0040-B1E1-CEEEFAAA6B7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D0CD645-AA7E-E14F-AEAF-3D1AE17FE0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pic>
        <p:nvPicPr>
          <p:cNvPr id="7" name="Zástupný symbol obrázku 7" descr="Obsah obrázku vpředu, muž, žena, stojící&#10;&#10;Popis byl vytvořen automaticky">
            <a:extLst>
              <a:ext uri="{FF2B5EF4-FFF2-40B4-BE49-F238E27FC236}">
                <a16:creationId xmlns:a16="http://schemas.microsoft.com/office/drawing/2014/main" id="{9EC13CEE-0CAC-CD4B-9576-5E19FD8198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3"/>
          <a:stretch/>
        </p:blipFill>
        <p:spPr>
          <a:xfrm>
            <a:off x="457200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89930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B41D682-B8F3-BC4E-99E5-4FD7CB2E2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8</a:t>
            </a:fld>
            <a:endParaRPr lang="cs-CZ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B618726-39DE-3D4E-9125-BD227D27A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1626920"/>
            <a:ext cx="3934889" cy="924672"/>
          </a:xfrm>
        </p:spPr>
        <p:txBody>
          <a:bodyPr/>
          <a:lstStyle/>
          <a:p>
            <a:pPr algn="ctr"/>
            <a:r>
              <a:rPr lang="cs-CZ" sz="2400" dirty="0"/>
              <a:t>Ivan Passer</a:t>
            </a:r>
            <a:br>
              <a:rPr lang="cs-CZ" sz="2400" dirty="0"/>
            </a:br>
            <a:r>
              <a:rPr lang="cs-CZ" sz="2400" dirty="0"/>
              <a:t>(1933–2020) 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D938F157-3E95-F243-AFB9-195C90A2C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02" y="2468465"/>
            <a:ext cx="4346369" cy="207330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/>
              <a:t>Together</a:t>
            </a:r>
            <a:r>
              <a:rPr lang="cs-CZ" sz="1400" dirty="0"/>
              <a:t> </a:t>
            </a:r>
            <a:r>
              <a:rPr lang="cs-CZ" sz="1400" dirty="0" err="1"/>
              <a:t>with</a:t>
            </a:r>
            <a:r>
              <a:rPr lang="cs-CZ" sz="1400" dirty="0"/>
              <a:t> Forman and Václav Havel he </a:t>
            </a:r>
            <a:r>
              <a:rPr lang="cs-CZ" sz="1400" dirty="0" err="1"/>
              <a:t>studied</a:t>
            </a:r>
            <a:r>
              <a:rPr lang="cs-CZ" sz="1400" dirty="0"/>
              <a:t> on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College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Jiří z Poděbrad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He </a:t>
            </a:r>
            <a:r>
              <a:rPr lang="cs-CZ" sz="1400" dirty="0" err="1"/>
              <a:t>was</a:t>
            </a:r>
            <a:r>
              <a:rPr lang="cs-CZ" sz="1400" dirty="0"/>
              <a:t> </a:t>
            </a:r>
            <a:r>
              <a:rPr lang="cs-CZ" sz="1400" dirty="0" err="1"/>
              <a:t>expeled</a:t>
            </a:r>
            <a:r>
              <a:rPr lang="cs-CZ" sz="1400" dirty="0"/>
              <a:t> </a:t>
            </a:r>
            <a:r>
              <a:rPr lang="cs-CZ" sz="1400" dirty="0" err="1"/>
              <a:t>from</a:t>
            </a:r>
            <a:r>
              <a:rPr lang="cs-CZ" sz="1400" dirty="0"/>
              <a:t> FAMU </a:t>
            </a:r>
            <a:r>
              <a:rPr lang="cs-CZ" sz="1400" dirty="0" err="1"/>
              <a:t>because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his </a:t>
            </a:r>
            <a:r>
              <a:rPr lang="cs-CZ" sz="1400" dirty="0" err="1"/>
              <a:t>unsuitable</a:t>
            </a:r>
            <a:r>
              <a:rPr lang="cs-CZ" sz="1400" dirty="0"/>
              <a:t> </a:t>
            </a:r>
            <a:r>
              <a:rPr lang="cs-CZ" sz="1400" dirty="0" err="1"/>
              <a:t>class</a:t>
            </a:r>
            <a:r>
              <a:rPr lang="cs-CZ" sz="1400" dirty="0"/>
              <a:t> </a:t>
            </a:r>
            <a:r>
              <a:rPr lang="cs-CZ" sz="1400" dirty="0" err="1"/>
              <a:t>origin</a:t>
            </a:r>
            <a:r>
              <a:rPr lang="cs-CZ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„Raise </a:t>
            </a:r>
            <a:r>
              <a:rPr lang="cs-CZ" sz="1400" dirty="0" err="1"/>
              <a:t>your</a:t>
            </a:r>
            <a:r>
              <a:rPr lang="cs-CZ" sz="1400" dirty="0"/>
              <a:t> hand </a:t>
            </a:r>
            <a:r>
              <a:rPr lang="cs-CZ" sz="1400" dirty="0" err="1"/>
              <a:t>if</a:t>
            </a:r>
            <a:r>
              <a:rPr lang="cs-CZ" sz="1400" dirty="0"/>
              <a:t> </a:t>
            </a:r>
            <a:r>
              <a:rPr lang="cs-CZ" sz="1400" dirty="0" err="1"/>
              <a:t>you</a:t>
            </a:r>
            <a:r>
              <a:rPr lang="cs-CZ" sz="1400" dirty="0"/>
              <a:t> </a:t>
            </a:r>
            <a:r>
              <a:rPr lang="cs-CZ" sz="1400" dirty="0" err="1"/>
              <a:t>have</a:t>
            </a:r>
            <a:r>
              <a:rPr lang="cs-CZ" sz="1400" dirty="0"/>
              <a:t> </a:t>
            </a:r>
            <a:r>
              <a:rPr lang="cs-CZ" sz="1400" dirty="0" err="1"/>
              <a:t>been</a:t>
            </a:r>
            <a:r>
              <a:rPr lang="cs-CZ" sz="1400" dirty="0"/>
              <a:t> </a:t>
            </a:r>
            <a:r>
              <a:rPr lang="cs-CZ" sz="1400" dirty="0" err="1"/>
              <a:t>expeled</a:t>
            </a:r>
            <a:r>
              <a:rPr lang="cs-CZ" sz="1400" dirty="0"/>
              <a:t> </a:t>
            </a:r>
            <a:r>
              <a:rPr lang="cs-CZ" sz="1400" dirty="0" err="1"/>
              <a:t>from</a:t>
            </a:r>
            <a:r>
              <a:rPr lang="cs-CZ" sz="1400" dirty="0"/>
              <a:t> </a:t>
            </a:r>
            <a:r>
              <a:rPr lang="cs-CZ" sz="1400" dirty="0" err="1"/>
              <a:t>school</a:t>
            </a:r>
            <a:r>
              <a:rPr lang="cs-CZ" sz="1400" dirty="0"/>
              <a:t>, </a:t>
            </a:r>
            <a:r>
              <a:rPr lang="cs-CZ" sz="1400" dirty="0" err="1"/>
              <a:t>from</a:t>
            </a:r>
            <a:r>
              <a:rPr lang="cs-CZ" sz="1400" dirty="0"/>
              <a:t> </a:t>
            </a:r>
            <a:r>
              <a:rPr lang="cs-CZ" sz="1400" dirty="0" err="1"/>
              <a:t>work</a:t>
            </a:r>
            <a:r>
              <a:rPr lang="cs-CZ" sz="1400" dirty="0"/>
              <a:t>, </a:t>
            </a:r>
            <a:r>
              <a:rPr lang="cs-CZ" sz="1400" dirty="0" err="1"/>
              <a:t>pushed</a:t>
            </a:r>
            <a:r>
              <a:rPr lang="cs-CZ" sz="1400" dirty="0"/>
              <a:t> </a:t>
            </a:r>
            <a:r>
              <a:rPr lang="cs-CZ" sz="1400" dirty="0" err="1"/>
              <a:t>out</a:t>
            </a:r>
            <a:r>
              <a:rPr lang="cs-CZ" sz="1400" dirty="0"/>
              <a:t> </a:t>
            </a:r>
            <a:r>
              <a:rPr lang="cs-CZ" sz="1400" dirty="0" err="1"/>
              <a:t>from</a:t>
            </a:r>
            <a:r>
              <a:rPr lang="cs-CZ" sz="1400" dirty="0"/>
              <a:t> </a:t>
            </a:r>
            <a:r>
              <a:rPr lang="cs-CZ" sz="1400" dirty="0" err="1"/>
              <a:t>cinematic</a:t>
            </a:r>
            <a:r>
              <a:rPr lang="cs-CZ" sz="1400" dirty="0"/>
              <a:t> </a:t>
            </a:r>
            <a:r>
              <a:rPr lang="cs-CZ" sz="1400" dirty="0" err="1"/>
              <a:t>structures</a:t>
            </a:r>
            <a:r>
              <a:rPr lang="cs-CZ" sz="1400" dirty="0"/>
              <a:t> as much as Passer.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curse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his </a:t>
            </a:r>
            <a:r>
              <a:rPr lang="cs-CZ" sz="1400" dirty="0" err="1"/>
              <a:t>unsatisfactory</a:t>
            </a:r>
            <a:r>
              <a:rPr lang="cs-CZ" sz="1400" dirty="0"/>
              <a:t> </a:t>
            </a:r>
            <a:r>
              <a:rPr lang="cs-CZ" sz="1400" dirty="0" err="1"/>
              <a:t>origin</a:t>
            </a:r>
            <a:r>
              <a:rPr lang="cs-CZ" sz="1400" dirty="0"/>
              <a:t> </a:t>
            </a:r>
            <a:r>
              <a:rPr lang="cs-CZ" sz="1400" dirty="0" err="1"/>
              <a:t>burdened</a:t>
            </a:r>
            <a:r>
              <a:rPr lang="cs-CZ" sz="1400" dirty="0"/>
              <a:t> </a:t>
            </a:r>
            <a:r>
              <a:rPr lang="cs-CZ" sz="1400" dirty="0" err="1"/>
              <a:t>him</a:t>
            </a:r>
            <a:r>
              <a:rPr lang="cs-CZ" sz="1400" dirty="0"/>
              <a:t> much more </a:t>
            </a:r>
            <a:r>
              <a:rPr lang="cs-CZ" sz="1400" dirty="0" err="1"/>
              <a:t>than</a:t>
            </a:r>
            <a:r>
              <a:rPr lang="cs-CZ" sz="1400" dirty="0"/>
              <a:t> Chytilová </a:t>
            </a:r>
            <a:r>
              <a:rPr lang="cs-CZ" sz="1400" dirty="0" err="1"/>
              <a:t>or</a:t>
            </a:r>
            <a:r>
              <a:rPr lang="cs-CZ" sz="1400" dirty="0"/>
              <a:t> Schorm, </a:t>
            </a:r>
            <a:r>
              <a:rPr lang="cs-CZ" sz="1400" dirty="0" err="1"/>
              <a:t>both</a:t>
            </a:r>
            <a:r>
              <a:rPr lang="cs-CZ" sz="1400" dirty="0"/>
              <a:t> in </a:t>
            </a:r>
            <a:r>
              <a:rPr lang="cs-CZ" sz="1400" dirty="0" err="1"/>
              <a:t>Stalinist</a:t>
            </a:r>
            <a:r>
              <a:rPr lang="cs-CZ" sz="1400" dirty="0"/>
              <a:t> and post-</a:t>
            </a:r>
            <a:r>
              <a:rPr lang="cs-CZ" sz="1400" dirty="0" err="1"/>
              <a:t>Stalinist</a:t>
            </a:r>
            <a:r>
              <a:rPr lang="cs-CZ" sz="1400" dirty="0"/>
              <a:t> </a:t>
            </a:r>
            <a:r>
              <a:rPr lang="cs-CZ" sz="1400" dirty="0" err="1"/>
              <a:t>times</a:t>
            </a:r>
            <a:r>
              <a:rPr lang="cs-CZ" sz="1400" dirty="0"/>
              <a:t>.“ (AJ </a:t>
            </a:r>
            <a:r>
              <a:rPr lang="cs-CZ" sz="1400" dirty="0" err="1"/>
              <a:t>Liehm</a:t>
            </a:r>
            <a:r>
              <a:rPr lang="cs-CZ" sz="1400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In </a:t>
            </a:r>
            <a:r>
              <a:rPr lang="cs-CZ" sz="1400" dirty="0" err="1"/>
              <a:t>the</a:t>
            </a:r>
            <a:r>
              <a:rPr lang="cs-CZ" sz="1400" dirty="0"/>
              <a:t> 1960s he </a:t>
            </a:r>
            <a:r>
              <a:rPr lang="cs-CZ" sz="1400" dirty="0" err="1"/>
              <a:t>worked</a:t>
            </a:r>
            <a:r>
              <a:rPr lang="cs-CZ" sz="1400" dirty="0"/>
              <a:t> on </a:t>
            </a:r>
            <a:r>
              <a:rPr lang="cs-CZ" sz="1400" dirty="0" err="1"/>
              <a:t>screenplays</a:t>
            </a:r>
            <a:r>
              <a:rPr lang="cs-CZ" sz="1400" dirty="0"/>
              <a:t>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films</a:t>
            </a:r>
            <a:r>
              <a:rPr lang="cs-CZ" sz="1400" dirty="0"/>
              <a:t> such as </a:t>
            </a:r>
            <a:r>
              <a:rPr lang="cs-CZ" sz="1400" i="1" dirty="0" err="1"/>
              <a:t>Audition</a:t>
            </a:r>
            <a:r>
              <a:rPr lang="cs-CZ" sz="1400" i="1" dirty="0"/>
              <a:t>, </a:t>
            </a:r>
            <a:r>
              <a:rPr lang="cs-CZ" sz="1400" i="1" dirty="0" err="1"/>
              <a:t>Loves</a:t>
            </a:r>
            <a:r>
              <a:rPr lang="cs-CZ" sz="1400" i="1" dirty="0"/>
              <a:t> </a:t>
            </a:r>
            <a:r>
              <a:rPr lang="cs-CZ" sz="1400" i="1" dirty="0" err="1"/>
              <a:t>of</a:t>
            </a:r>
            <a:r>
              <a:rPr lang="cs-CZ" sz="1400" i="1" dirty="0"/>
              <a:t> a </a:t>
            </a:r>
            <a:r>
              <a:rPr lang="cs-CZ" sz="1400" i="1" dirty="0" err="1"/>
              <a:t>blonde</a:t>
            </a:r>
            <a:r>
              <a:rPr lang="cs-CZ" sz="1400" i="1" dirty="0"/>
              <a:t>, </a:t>
            </a:r>
            <a:r>
              <a:rPr lang="cs-CZ" sz="1400" i="1" dirty="0" err="1"/>
              <a:t>Firemen‘s</a:t>
            </a:r>
            <a:r>
              <a:rPr lang="cs-CZ" sz="1400" i="1" dirty="0"/>
              <a:t> </a:t>
            </a:r>
            <a:r>
              <a:rPr lang="cs-CZ" sz="1400" i="1" dirty="0" err="1"/>
              <a:t>ball</a:t>
            </a:r>
            <a:endParaRPr lang="cs-CZ" sz="1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/>
              <a:t>Directed</a:t>
            </a:r>
            <a:r>
              <a:rPr lang="cs-CZ" sz="1400" dirty="0"/>
              <a:t> a </a:t>
            </a:r>
            <a:r>
              <a:rPr lang="cs-CZ" sz="1400" dirty="0" err="1"/>
              <a:t>short</a:t>
            </a:r>
            <a:r>
              <a:rPr lang="cs-CZ" sz="1400" dirty="0"/>
              <a:t> film </a:t>
            </a:r>
            <a:r>
              <a:rPr lang="cs-CZ" sz="1400" i="1" dirty="0"/>
              <a:t>A </a:t>
            </a:r>
            <a:r>
              <a:rPr lang="cs-CZ" sz="1400" i="1" dirty="0" err="1"/>
              <a:t>Boring</a:t>
            </a:r>
            <a:r>
              <a:rPr lang="cs-CZ" sz="1400" i="1" dirty="0"/>
              <a:t> </a:t>
            </a:r>
            <a:r>
              <a:rPr lang="cs-CZ" sz="1400" i="1" dirty="0" err="1"/>
              <a:t>Afternoon</a:t>
            </a:r>
            <a:r>
              <a:rPr lang="cs-CZ" sz="1400" i="1" dirty="0"/>
              <a:t> </a:t>
            </a:r>
            <a:r>
              <a:rPr lang="cs-CZ" sz="1400" dirty="0"/>
              <a:t>(1964), </a:t>
            </a:r>
            <a:r>
              <a:rPr lang="cs-CZ" sz="1400" i="1" dirty="0" err="1"/>
              <a:t>Intimate</a:t>
            </a:r>
            <a:r>
              <a:rPr lang="cs-CZ" sz="1400" i="1" dirty="0"/>
              <a:t> </a:t>
            </a:r>
            <a:r>
              <a:rPr lang="cs-CZ" sz="1400" i="1" dirty="0" err="1"/>
              <a:t>lighting</a:t>
            </a:r>
            <a:r>
              <a:rPr lang="cs-CZ" sz="1400" i="1" dirty="0"/>
              <a:t> </a:t>
            </a:r>
            <a:r>
              <a:rPr lang="cs-CZ" sz="1400" dirty="0"/>
              <a:t>(1965) and </a:t>
            </a:r>
            <a:r>
              <a:rPr lang="cs-CZ" sz="1400" dirty="0" err="1"/>
              <a:t>worked</a:t>
            </a:r>
            <a:r>
              <a:rPr lang="cs-CZ" sz="1400" dirty="0"/>
              <a:t> as </a:t>
            </a:r>
            <a:r>
              <a:rPr lang="cs-CZ" sz="1400" dirty="0" err="1"/>
              <a:t>an</a:t>
            </a:r>
            <a:r>
              <a:rPr lang="cs-CZ" sz="1400" dirty="0"/>
              <a:t> </a:t>
            </a:r>
            <a:r>
              <a:rPr lang="cs-CZ" sz="1400" dirty="0" err="1"/>
              <a:t>assistant</a:t>
            </a:r>
            <a:r>
              <a:rPr lang="cs-CZ" sz="1400" dirty="0"/>
              <a:t> </a:t>
            </a:r>
            <a:r>
              <a:rPr lang="cs-CZ" sz="1400" dirty="0" err="1"/>
              <a:t>director</a:t>
            </a:r>
            <a:r>
              <a:rPr lang="cs-CZ" sz="1400" dirty="0"/>
              <a:t> on </a:t>
            </a:r>
            <a:r>
              <a:rPr lang="cs-CZ" sz="1400" dirty="0" err="1"/>
              <a:t>Forman‘s</a:t>
            </a:r>
            <a:r>
              <a:rPr lang="cs-CZ" sz="1400" dirty="0"/>
              <a:t> film </a:t>
            </a:r>
            <a:r>
              <a:rPr lang="cs-CZ" sz="1400" i="1" dirty="0"/>
              <a:t>Black Peter</a:t>
            </a:r>
          </a:p>
          <a:p>
            <a:endParaRPr lang="cs-CZ" sz="1400" dirty="0"/>
          </a:p>
        </p:txBody>
      </p:sp>
      <p:pic>
        <p:nvPicPr>
          <p:cNvPr id="10" name="Zástupný symbol obrázku 9">
            <a:extLst>
              <a:ext uri="{FF2B5EF4-FFF2-40B4-BE49-F238E27FC236}">
                <a16:creationId xmlns:a16="http://schemas.microsoft.com/office/drawing/2014/main" id="{17632365-38B1-964D-90EC-8C04FB810EF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8" b="5048"/>
          <a:stretch>
            <a:fillRect/>
          </a:stretch>
        </p:blipFill>
        <p:spPr>
          <a:xfrm>
            <a:off x="5590403" y="152400"/>
            <a:ext cx="2885704" cy="4328555"/>
          </a:xfrm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0F4F03-4E8D-8548-B2EB-06E9145603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7" name="Obrázek 6" descr="Obsah obrázku osoba, exteriér, tráva, fotka&#10;&#10;Popis byl vytvořen automaticky">
            <a:extLst>
              <a:ext uri="{FF2B5EF4-FFF2-40B4-BE49-F238E27FC236}">
                <a16:creationId xmlns:a16="http://schemas.microsoft.com/office/drawing/2014/main" id="{0622642B-408F-7A49-8F0E-BC7185627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639" y="0"/>
            <a:ext cx="2519362" cy="4203454"/>
          </a:xfrm>
          <a:prstGeom prst="rect">
            <a:avLst/>
          </a:prstGeom>
        </p:spPr>
      </p:pic>
      <p:pic>
        <p:nvPicPr>
          <p:cNvPr id="8" name="Obrázek 7" descr="Obsah obrázku osoba, exteriér, tráva, fotka&#10;&#10;Popis byl vytvořen automaticky">
            <a:extLst>
              <a:ext uri="{FF2B5EF4-FFF2-40B4-BE49-F238E27FC236}">
                <a16:creationId xmlns:a16="http://schemas.microsoft.com/office/drawing/2014/main" id="{3EA40DE5-61B2-FA41-BFC1-8C1C7980C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039" y="152400"/>
            <a:ext cx="2519362" cy="4203454"/>
          </a:xfrm>
          <a:prstGeom prst="rect">
            <a:avLst/>
          </a:prstGeom>
        </p:spPr>
      </p:pic>
      <p:pic>
        <p:nvPicPr>
          <p:cNvPr id="11" name="Obrázek 10" descr="Obsah obrázku osoba, oblek, muž, stojící&#10;&#10;Popis byl vytvořen automaticky">
            <a:extLst>
              <a:ext uri="{FF2B5EF4-FFF2-40B4-BE49-F238E27FC236}">
                <a16:creationId xmlns:a16="http://schemas.microsoft.com/office/drawing/2014/main" id="{255A700E-6FCB-AD43-AFF0-C443AF624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055" y="3887343"/>
            <a:ext cx="3962400" cy="281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6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C49A4E0-17E0-BE43-9DE6-158DA08F23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9</a:t>
            </a:fld>
            <a:endParaRPr lang="cs-CZ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3CCB925-FD9E-B447-8AF4-8D7CC42BE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1615044"/>
            <a:ext cx="3934889" cy="969506"/>
          </a:xfrm>
        </p:spPr>
        <p:txBody>
          <a:bodyPr/>
          <a:lstStyle/>
          <a:p>
            <a:pPr algn="ctr"/>
            <a:r>
              <a:rPr lang="cs-CZ" sz="2400" i="1" dirty="0" err="1"/>
              <a:t>Intimate</a:t>
            </a:r>
            <a:r>
              <a:rPr lang="cs-CZ" sz="2400" i="1" dirty="0"/>
              <a:t> </a:t>
            </a:r>
            <a:r>
              <a:rPr lang="cs-CZ" sz="2400" i="1" dirty="0" err="1"/>
              <a:t>lighting</a:t>
            </a:r>
            <a:br>
              <a:rPr lang="cs-CZ" sz="2400" dirty="0"/>
            </a:br>
            <a:r>
              <a:rPr lang="cs-CZ" sz="2400" dirty="0"/>
              <a:t>(1965)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DB6D1245-4448-9D47-AFF9-6DFD8B2D9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703303"/>
            <a:ext cx="4572000" cy="211159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/>
              <a:t>Not a </a:t>
            </a:r>
            <a:r>
              <a:rPr lang="cs-CZ" sz="1500" dirty="0" err="1"/>
              <a:t>satirical</a:t>
            </a:r>
            <a:r>
              <a:rPr lang="cs-CZ" sz="1500" dirty="0"/>
              <a:t> </a:t>
            </a:r>
            <a:r>
              <a:rPr lang="cs-CZ" sz="1500" dirty="0" err="1"/>
              <a:t>take</a:t>
            </a:r>
            <a:r>
              <a:rPr lang="cs-CZ" sz="1500" dirty="0"/>
              <a:t> on his </a:t>
            </a:r>
            <a:r>
              <a:rPr lang="cs-CZ" sz="1500" dirty="0" err="1"/>
              <a:t>topic</a:t>
            </a:r>
            <a:r>
              <a:rPr lang="cs-CZ" sz="1500" dirty="0"/>
              <a:t>, nor a </a:t>
            </a:r>
            <a:r>
              <a:rPr lang="cs-CZ" sz="1500" dirty="0" err="1"/>
              <a:t>sociological</a:t>
            </a:r>
            <a:r>
              <a:rPr lang="cs-CZ" sz="1500" dirty="0"/>
              <a:t> </a:t>
            </a:r>
            <a:r>
              <a:rPr lang="cs-CZ" sz="1500" dirty="0" err="1"/>
              <a:t>analysis</a:t>
            </a:r>
            <a:r>
              <a:rPr lang="cs-CZ" sz="1500" dirty="0"/>
              <a:t> as in </a:t>
            </a:r>
            <a:r>
              <a:rPr lang="cs-CZ" sz="1500" dirty="0" err="1"/>
              <a:t>the</a:t>
            </a:r>
            <a:r>
              <a:rPr lang="cs-CZ" sz="1500" dirty="0"/>
              <a:t> </a:t>
            </a:r>
            <a:r>
              <a:rPr lang="cs-CZ" sz="1500" dirty="0" err="1"/>
              <a:t>films</a:t>
            </a:r>
            <a:r>
              <a:rPr lang="cs-CZ" sz="1500" dirty="0"/>
              <a:t> </a:t>
            </a:r>
            <a:r>
              <a:rPr lang="cs-CZ" sz="1500" dirty="0" err="1"/>
              <a:t>of</a:t>
            </a:r>
            <a:r>
              <a:rPr lang="cs-CZ" sz="1500" dirty="0"/>
              <a:t> Miloš Forman; </a:t>
            </a:r>
            <a:r>
              <a:rPr lang="cs-CZ" sz="1500" dirty="0" err="1"/>
              <a:t>rather</a:t>
            </a:r>
            <a:r>
              <a:rPr lang="cs-CZ" sz="1500" dirty="0"/>
              <a:t> a </a:t>
            </a:r>
            <a:r>
              <a:rPr lang="cs-CZ" sz="1500" dirty="0" err="1"/>
              <a:t>lyrical</a:t>
            </a:r>
            <a:r>
              <a:rPr lang="cs-CZ" sz="1500" dirty="0"/>
              <a:t> </a:t>
            </a:r>
            <a:r>
              <a:rPr lang="cs-CZ" sz="1500" dirty="0" err="1"/>
              <a:t>perspective</a:t>
            </a:r>
            <a:r>
              <a:rPr lang="cs-CZ" sz="1500" dirty="0"/>
              <a:t> and </a:t>
            </a:r>
            <a:r>
              <a:rPr lang="cs-CZ" sz="1500" dirty="0" err="1"/>
              <a:t>psychological</a:t>
            </a:r>
            <a:r>
              <a:rPr lang="cs-CZ" sz="1500" dirty="0"/>
              <a:t> </a:t>
            </a:r>
            <a:r>
              <a:rPr lang="cs-CZ" sz="1500" dirty="0" err="1"/>
              <a:t>introspection</a:t>
            </a:r>
            <a:r>
              <a:rPr lang="cs-CZ" sz="1500" dirty="0"/>
              <a:t>, </a:t>
            </a:r>
            <a:r>
              <a:rPr lang="cs-CZ" sz="1500" dirty="0" err="1"/>
              <a:t>however</a:t>
            </a:r>
            <a:r>
              <a:rPr lang="cs-CZ" sz="1500" dirty="0"/>
              <a:t> his </a:t>
            </a:r>
            <a:r>
              <a:rPr lang="cs-CZ" sz="1500" dirty="0" err="1"/>
              <a:t>films</a:t>
            </a:r>
            <a:r>
              <a:rPr lang="cs-CZ" sz="1500" dirty="0"/>
              <a:t> </a:t>
            </a:r>
            <a:r>
              <a:rPr lang="cs-CZ" sz="1500" dirty="0" err="1"/>
              <a:t>still</a:t>
            </a:r>
            <a:r>
              <a:rPr lang="cs-CZ" sz="1500" dirty="0"/>
              <a:t> </a:t>
            </a:r>
            <a:r>
              <a:rPr lang="cs-CZ" sz="1500" dirty="0" err="1"/>
              <a:t>have</a:t>
            </a:r>
            <a:r>
              <a:rPr lang="cs-CZ" sz="1500" dirty="0"/>
              <a:t> </a:t>
            </a:r>
            <a:r>
              <a:rPr lang="cs-CZ" sz="1500" dirty="0" err="1"/>
              <a:t>an</a:t>
            </a:r>
            <a:r>
              <a:rPr lang="cs-CZ" sz="1500" dirty="0"/>
              <a:t> </a:t>
            </a:r>
            <a:r>
              <a:rPr lang="cs-CZ" sz="1500" dirty="0" err="1"/>
              <a:t>everyday</a:t>
            </a:r>
            <a:r>
              <a:rPr lang="cs-CZ" sz="1500" dirty="0"/>
              <a:t> </a:t>
            </a:r>
            <a:r>
              <a:rPr lang="cs-CZ" sz="1500" dirty="0" err="1"/>
              <a:t>feel</a:t>
            </a:r>
            <a:r>
              <a:rPr lang="cs-CZ" sz="1500" dirty="0"/>
              <a:t> </a:t>
            </a:r>
            <a:r>
              <a:rPr lang="cs-CZ" sz="1500" dirty="0" err="1"/>
              <a:t>about</a:t>
            </a:r>
            <a:r>
              <a:rPr lang="cs-CZ" sz="1500" dirty="0"/>
              <a:t> </a:t>
            </a:r>
            <a:r>
              <a:rPr lang="cs-CZ" sz="1500" dirty="0" err="1"/>
              <a:t>them</a:t>
            </a:r>
            <a:endParaRPr lang="cs-CZ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 err="1"/>
              <a:t>Never</a:t>
            </a:r>
            <a:r>
              <a:rPr lang="cs-CZ" sz="1500" dirty="0"/>
              <a:t> a </a:t>
            </a:r>
            <a:r>
              <a:rPr lang="cs-CZ" sz="1500" dirty="0" err="1"/>
              <a:t>cinephile</a:t>
            </a:r>
            <a:r>
              <a:rPr lang="cs-CZ" sz="1500" dirty="0"/>
              <a:t> &gt;&gt; he </a:t>
            </a:r>
            <a:r>
              <a:rPr lang="cs-CZ" sz="1500" dirty="0" err="1"/>
              <a:t>genuinely</a:t>
            </a:r>
            <a:r>
              <a:rPr lang="cs-CZ" sz="1500" dirty="0"/>
              <a:t> </a:t>
            </a:r>
            <a:r>
              <a:rPr lang="cs-CZ" sz="1500" dirty="0" err="1"/>
              <a:t>cared</a:t>
            </a:r>
            <a:r>
              <a:rPr lang="cs-CZ" sz="1500" dirty="0"/>
              <a:t> </a:t>
            </a:r>
            <a:r>
              <a:rPr lang="cs-CZ" sz="1500" dirty="0" err="1"/>
              <a:t>for</a:t>
            </a:r>
            <a:r>
              <a:rPr lang="cs-CZ" sz="1500" dirty="0"/>
              <a:t> </a:t>
            </a:r>
            <a:r>
              <a:rPr lang="cs-CZ" sz="1500" dirty="0" err="1"/>
              <a:t>people</a:t>
            </a:r>
            <a:r>
              <a:rPr lang="cs-CZ" sz="1500" dirty="0"/>
              <a:t> and he </a:t>
            </a:r>
            <a:r>
              <a:rPr lang="cs-CZ" sz="1500" dirty="0" err="1"/>
              <a:t>spoke</a:t>
            </a:r>
            <a:r>
              <a:rPr lang="cs-CZ" sz="1500" dirty="0"/>
              <a:t> </a:t>
            </a:r>
            <a:r>
              <a:rPr lang="cs-CZ" sz="1500" dirty="0" err="1"/>
              <a:t>about</a:t>
            </a:r>
            <a:r>
              <a:rPr lang="cs-CZ" sz="1500" dirty="0"/>
              <a:t> </a:t>
            </a:r>
            <a:r>
              <a:rPr lang="cs-CZ" sz="1500" dirty="0" err="1"/>
              <a:t>cinema</a:t>
            </a:r>
            <a:r>
              <a:rPr lang="cs-CZ" sz="1500" dirty="0"/>
              <a:t> as a </a:t>
            </a:r>
            <a:r>
              <a:rPr lang="cs-CZ" sz="1500" dirty="0" err="1"/>
              <a:t>chance</a:t>
            </a:r>
            <a:r>
              <a:rPr lang="cs-CZ" sz="1500" dirty="0"/>
              <a:t> to </a:t>
            </a:r>
            <a:r>
              <a:rPr lang="cs-CZ" sz="1500" dirty="0" err="1"/>
              <a:t>meet</a:t>
            </a:r>
            <a:r>
              <a:rPr lang="cs-CZ" sz="1500" dirty="0"/>
              <a:t> </a:t>
            </a:r>
            <a:r>
              <a:rPr lang="cs-CZ" sz="1500" dirty="0" err="1"/>
              <a:t>different</a:t>
            </a:r>
            <a:r>
              <a:rPr lang="cs-CZ" sz="1500" dirty="0"/>
              <a:t> </a:t>
            </a:r>
            <a:r>
              <a:rPr lang="cs-CZ" sz="1500" dirty="0" err="1"/>
              <a:t>human</a:t>
            </a:r>
            <a:r>
              <a:rPr lang="cs-CZ" sz="1500" dirty="0"/>
              <a:t> </a:t>
            </a:r>
            <a:r>
              <a:rPr lang="cs-CZ" sz="1500" dirty="0" err="1"/>
              <a:t>characters</a:t>
            </a:r>
            <a:endParaRPr lang="cs-CZ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 err="1"/>
              <a:t>Both</a:t>
            </a:r>
            <a:r>
              <a:rPr lang="cs-CZ" sz="1500" dirty="0"/>
              <a:t> his 1960s </a:t>
            </a:r>
            <a:r>
              <a:rPr lang="cs-CZ" sz="1500" dirty="0" err="1"/>
              <a:t>films</a:t>
            </a:r>
            <a:r>
              <a:rPr lang="cs-CZ" sz="1500" dirty="0"/>
              <a:t> </a:t>
            </a:r>
            <a:r>
              <a:rPr lang="cs-CZ" sz="1500" dirty="0" err="1"/>
              <a:t>have</a:t>
            </a:r>
            <a:r>
              <a:rPr lang="cs-CZ" sz="1500" dirty="0"/>
              <a:t> a </a:t>
            </a:r>
            <a:r>
              <a:rPr lang="cs-CZ" sz="1500" dirty="0" err="1"/>
              <a:t>light</a:t>
            </a:r>
            <a:r>
              <a:rPr lang="cs-CZ" sz="1500" dirty="0"/>
              <a:t> </a:t>
            </a:r>
            <a:r>
              <a:rPr lang="cs-CZ" sz="1500" dirty="0" err="1"/>
              <a:t>touch</a:t>
            </a:r>
            <a:r>
              <a:rPr lang="cs-CZ" sz="1500" dirty="0"/>
              <a:t> and a </a:t>
            </a:r>
            <a:r>
              <a:rPr lang="cs-CZ" sz="1500" dirty="0" err="1"/>
              <a:t>sense</a:t>
            </a:r>
            <a:r>
              <a:rPr lang="cs-CZ" sz="1500" dirty="0"/>
              <a:t> </a:t>
            </a:r>
            <a:r>
              <a:rPr lang="cs-CZ" sz="1500" dirty="0" err="1"/>
              <a:t>of</a:t>
            </a:r>
            <a:r>
              <a:rPr lang="cs-CZ" sz="1500" dirty="0"/>
              <a:t> </a:t>
            </a:r>
            <a:r>
              <a:rPr lang="cs-CZ" sz="1500" dirty="0" err="1"/>
              <a:t>ease</a:t>
            </a:r>
            <a:r>
              <a:rPr lang="cs-CZ" sz="1500" dirty="0"/>
              <a:t> </a:t>
            </a:r>
            <a:r>
              <a:rPr lang="cs-CZ" sz="1500" dirty="0" err="1"/>
              <a:t>about</a:t>
            </a:r>
            <a:r>
              <a:rPr lang="cs-CZ" sz="1500" dirty="0"/>
              <a:t> </a:t>
            </a:r>
            <a:r>
              <a:rPr lang="cs-CZ" sz="1500" dirty="0" err="1"/>
              <a:t>them</a:t>
            </a:r>
            <a:r>
              <a:rPr lang="cs-CZ" sz="1500" dirty="0"/>
              <a:t>, </a:t>
            </a:r>
            <a:r>
              <a:rPr lang="cs-CZ" sz="1500" dirty="0" err="1"/>
              <a:t>however</a:t>
            </a:r>
            <a:r>
              <a:rPr lang="cs-CZ" sz="1500" dirty="0"/>
              <a:t> </a:t>
            </a:r>
            <a:r>
              <a:rPr lang="cs-CZ" sz="1500" dirty="0" err="1"/>
              <a:t>there</a:t>
            </a:r>
            <a:r>
              <a:rPr lang="cs-CZ" sz="1500" dirty="0"/>
              <a:t> </a:t>
            </a:r>
            <a:r>
              <a:rPr lang="cs-CZ" sz="1500" dirty="0" err="1"/>
              <a:t>was</a:t>
            </a:r>
            <a:r>
              <a:rPr lang="cs-CZ" sz="1500" dirty="0"/>
              <a:t> a </a:t>
            </a:r>
            <a:r>
              <a:rPr lang="cs-CZ" sz="1500" dirty="0" err="1"/>
              <a:t>tremendous</a:t>
            </a:r>
            <a:r>
              <a:rPr lang="cs-CZ" sz="1500" dirty="0"/>
              <a:t> </a:t>
            </a:r>
            <a:r>
              <a:rPr lang="cs-CZ" sz="1500" dirty="0" err="1"/>
              <a:t>dramaturgical</a:t>
            </a:r>
            <a:r>
              <a:rPr lang="cs-CZ" sz="1500" dirty="0"/>
              <a:t> </a:t>
            </a:r>
            <a:r>
              <a:rPr lang="cs-CZ" sz="1500" dirty="0" err="1"/>
              <a:t>preparation</a:t>
            </a:r>
            <a:r>
              <a:rPr lang="cs-CZ" sz="1500" dirty="0"/>
              <a:t> </a:t>
            </a:r>
            <a:r>
              <a:rPr lang="cs-CZ" sz="1500" dirty="0" err="1"/>
              <a:t>behind</a:t>
            </a:r>
            <a:r>
              <a:rPr lang="cs-CZ" sz="1500" dirty="0"/>
              <a:t> </a:t>
            </a:r>
            <a:r>
              <a:rPr lang="cs-CZ" sz="1500" dirty="0" err="1"/>
              <a:t>them</a:t>
            </a:r>
            <a:r>
              <a:rPr lang="cs-CZ" sz="1500" dirty="0"/>
              <a:t>; </a:t>
            </a:r>
            <a:r>
              <a:rPr lang="cs-CZ" sz="1500" dirty="0" err="1"/>
              <a:t>although</a:t>
            </a:r>
            <a:r>
              <a:rPr lang="cs-CZ" sz="1500" dirty="0"/>
              <a:t> he </a:t>
            </a:r>
            <a:r>
              <a:rPr lang="cs-CZ" sz="1500" dirty="0" err="1"/>
              <a:t>worked</a:t>
            </a:r>
            <a:r>
              <a:rPr lang="cs-CZ" sz="1500" dirty="0"/>
              <a:t> </a:t>
            </a:r>
            <a:r>
              <a:rPr lang="cs-CZ" sz="1500" dirty="0" err="1"/>
              <a:t>with</a:t>
            </a:r>
            <a:r>
              <a:rPr lang="cs-CZ" sz="1500" dirty="0"/>
              <a:t> non-</a:t>
            </a:r>
            <a:r>
              <a:rPr lang="cs-CZ" sz="1500" dirty="0" err="1"/>
              <a:t>professional</a:t>
            </a:r>
            <a:r>
              <a:rPr lang="cs-CZ" sz="1500" dirty="0"/>
              <a:t> </a:t>
            </a:r>
            <a:r>
              <a:rPr lang="cs-CZ" sz="1500" dirty="0" err="1"/>
              <a:t>actors</a:t>
            </a:r>
            <a:r>
              <a:rPr lang="cs-CZ" sz="1500" dirty="0"/>
              <a:t>, he </a:t>
            </a:r>
            <a:r>
              <a:rPr lang="cs-CZ" sz="1500" dirty="0" err="1"/>
              <a:t>could</a:t>
            </a:r>
            <a:r>
              <a:rPr lang="cs-CZ" sz="1500" dirty="0"/>
              <a:t> </a:t>
            </a:r>
            <a:r>
              <a:rPr lang="cs-CZ" sz="1500" dirty="0" err="1"/>
              <a:t>improvise</a:t>
            </a:r>
            <a:r>
              <a:rPr lang="cs-CZ" sz="1500" dirty="0"/>
              <a:t> </a:t>
            </a:r>
            <a:r>
              <a:rPr lang="cs-CZ" sz="1500" dirty="0" err="1"/>
              <a:t>only</a:t>
            </a:r>
            <a:r>
              <a:rPr lang="cs-CZ" sz="1500" dirty="0"/>
              <a:t> to a </a:t>
            </a:r>
            <a:r>
              <a:rPr lang="cs-CZ" sz="1500" dirty="0" err="1"/>
              <a:t>certain</a:t>
            </a:r>
            <a:r>
              <a:rPr lang="cs-CZ" sz="1500" dirty="0"/>
              <a:t> </a:t>
            </a:r>
            <a:r>
              <a:rPr lang="cs-CZ" sz="1500" dirty="0" err="1"/>
              <a:t>level</a:t>
            </a:r>
            <a:r>
              <a:rPr lang="cs-CZ" sz="1500" dirty="0"/>
              <a:t> </a:t>
            </a:r>
          </a:p>
          <a:p>
            <a:endParaRPr lang="cs-CZ" sz="1500" dirty="0"/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2BA7F9E5-023C-A442-8BBD-7505C431B48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0" r="19130"/>
          <a:stretch>
            <a:fillRect/>
          </a:stretch>
        </p:blipFill>
        <p:spPr/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9A72937-2E8E-7F47-99DA-0B015B134B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53830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4-3-cz.potx" id="{369CEB4C-E91F-4A32-A7FB-60CC82C16FB7}" vid="{B01A3F6A-DAFA-4AB8-A137-0087E8B1444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0</TotalTime>
  <Words>1384</Words>
  <Application>Microsoft Office PowerPoint</Application>
  <PresentationFormat>Předvádění na obrazovce (4:3)</PresentationFormat>
  <Paragraphs>87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Tahoma</vt:lpstr>
      <vt:lpstr>Times New Roman</vt:lpstr>
      <vt:lpstr>Wingdings</vt:lpstr>
      <vt:lpstr>Prezentace_MU_CZ</vt:lpstr>
      <vt:lpstr>Czech New Wave CZS36</vt:lpstr>
      <vt:lpstr>Black-and-white Sylva 1961, dir. Jan Schmidt</vt:lpstr>
      <vt:lpstr>Intimate lighting 1965, dir. Ivan Passer</vt:lpstr>
      <vt:lpstr>Questions </vt:lpstr>
      <vt:lpstr>Reading L5</vt:lpstr>
      <vt:lpstr>Miloš Forman  (1932–2018)</vt:lpstr>
      <vt:lpstr>Audition /  If Only They Ain‘t Had Them Bands (1963)</vt:lpstr>
      <vt:lpstr>Ivan Passer (1933–2020) </vt:lpstr>
      <vt:lpstr>Intimate lighting (1965)</vt:lpstr>
      <vt:lpstr>Intimate lighting  (1965)</vt:lpstr>
      <vt:lpstr>Jaroslav Papoušek (1929–1955)</vt:lpstr>
      <vt:lpstr>Jaroslav Papoušek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Czech New Wave CZS36</dc:title>
  <dc:creator>Šárka Gmiterková</dc:creator>
  <cp:lastModifiedBy>Šárka Gmiterková</cp:lastModifiedBy>
  <cp:revision>10</cp:revision>
  <dcterms:created xsi:type="dcterms:W3CDTF">2022-10-17T09:48:25Z</dcterms:created>
  <dcterms:modified xsi:type="dcterms:W3CDTF">2022-10-18T09:50:16Z</dcterms:modified>
</cp:coreProperties>
</file>