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78" autoAdjust="0"/>
    <p:restoredTop sz="96270" autoAdjust="0"/>
  </p:normalViewPr>
  <p:slideViewPr>
    <p:cSldViewPr snapToGrid="0">
      <p:cViewPr varScale="1">
        <p:scale>
          <a:sx n="113" d="100"/>
          <a:sy n="113" d="100"/>
        </p:scale>
        <p:origin x="91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vimeo.com/260569888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08/17/movies/daisies-vera-chytilova.html" TargetMode="External"/><Relationship Id="rId2" Type="http://schemas.openxmlformats.org/officeDocument/2006/relationships/hyperlink" Target="https://www.filmovyprehled.cz/en/revue/detail/trampled-on-the-original-critical-reception-of-daisies-in-the-us-and-uk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hyperlink" Target="https://collider.com/vera-chytilova-daisies-movie-why-its-goo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2022</a:t>
            </a:r>
          </a:p>
          <a:p>
            <a:pPr algn="ctr"/>
            <a:r>
              <a:rPr lang="cs-CZ" b="1" dirty="0"/>
              <a:t>25. 10. 2022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AC2060-A460-7F42-9184-6C31A8D3D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71D68-1E46-684F-B0F4-822305B0E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A6E4BC7-AADF-EF4D-8CFE-5E6CC238CF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9500" y="1290515"/>
            <a:ext cx="4072500" cy="277062"/>
          </a:xfrm>
        </p:spPr>
        <p:txBody>
          <a:bodyPr/>
          <a:lstStyle/>
          <a:p>
            <a:r>
              <a:rPr lang="cs-CZ" dirty="0" err="1"/>
              <a:t>Producer</a:t>
            </a:r>
            <a:r>
              <a:rPr lang="cs-CZ" dirty="0"/>
              <a:t> Karel </a:t>
            </a:r>
            <a:r>
              <a:rPr lang="cs-CZ" dirty="0" err="1"/>
              <a:t>Feix</a:t>
            </a:r>
            <a:r>
              <a:rPr lang="cs-CZ" dirty="0"/>
              <a:t> and dramaturg Miloš Brož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13859-7439-C546-AB59-823D9A27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: </a:t>
            </a:r>
            <a:r>
              <a:rPr lang="cs-CZ" dirty="0" err="1"/>
              <a:t>Creative</a:t>
            </a:r>
            <a:r>
              <a:rPr lang="cs-CZ" dirty="0"/>
              <a:t> profile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F36F70C-4795-984A-8D06-1EF7AF48D3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2000" y="1285029"/>
            <a:ext cx="4572000" cy="277062"/>
          </a:xfrm>
        </p:spPr>
        <p:txBody>
          <a:bodyPr/>
          <a:lstStyle/>
          <a:p>
            <a:r>
              <a:rPr lang="cs-CZ" sz="1400" dirty="0" err="1"/>
              <a:t>Producer</a:t>
            </a:r>
            <a:r>
              <a:rPr lang="cs-CZ" sz="1400" dirty="0"/>
              <a:t> Ladislav Novotný and dramaturg Bedřich Kubala</a:t>
            </a:r>
          </a:p>
          <a:p>
            <a:endParaRPr lang="cs-CZ" sz="1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E80E364-E9EE-044A-AAC1-DE834B37549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1600" u="sng" dirty="0" err="1"/>
              <a:t>Crowdpullers</a:t>
            </a:r>
            <a:r>
              <a:rPr lang="cs-CZ" sz="1600" dirty="0"/>
              <a:t>: </a:t>
            </a:r>
            <a:r>
              <a:rPr lang="cs-CZ" sz="1600" dirty="0" err="1"/>
              <a:t>genre</a:t>
            </a:r>
            <a:r>
              <a:rPr lang="cs-CZ" sz="1600" dirty="0"/>
              <a:t> </a:t>
            </a:r>
            <a:r>
              <a:rPr lang="cs-CZ" sz="1600" dirty="0" err="1"/>
              <a:t>films</a:t>
            </a:r>
            <a:r>
              <a:rPr lang="cs-CZ" sz="1600" dirty="0"/>
              <a:t>, </a:t>
            </a:r>
            <a:r>
              <a:rPr lang="cs-CZ" sz="1600" dirty="0" err="1"/>
              <a:t>stars</a:t>
            </a:r>
            <a:r>
              <a:rPr lang="cs-CZ" sz="1600" dirty="0"/>
              <a:t> and  </a:t>
            </a:r>
            <a:r>
              <a:rPr lang="cs-CZ" sz="1600" dirty="0" err="1"/>
              <a:t>experienced</a:t>
            </a:r>
            <a:r>
              <a:rPr lang="cs-CZ" sz="1600" dirty="0"/>
              <a:t> </a:t>
            </a:r>
            <a:r>
              <a:rPr lang="cs-CZ" sz="1600" dirty="0" err="1"/>
              <a:t>directors</a:t>
            </a:r>
            <a:r>
              <a:rPr lang="cs-CZ" sz="1600" dirty="0"/>
              <a:t>,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example</a:t>
            </a:r>
            <a:r>
              <a:rPr lang="cs-CZ" sz="1600" dirty="0"/>
              <a:t> </a:t>
            </a:r>
            <a:r>
              <a:rPr lang="cs-CZ" sz="1600" dirty="0" err="1"/>
              <a:t>comedies</a:t>
            </a:r>
            <a:r>
              <a:rPr lang="cs-CZ" sz="1600" dirty="0"/>
              <a:t> and </a:t>
            </a:r>
            <a:r>
              <a:rPr lang="cs-CZ" sz="1600" dirty="0" err="1"/>
              <a:t>musicals</a:t>
            </a:r>
            <a:r>
              <a:rPr lang="cs-CZ" sz="1600" dirty="0"/>
              <a:t> </a:t>
            </a:r>
          </a:p>
          <a:p>
            <a:r>
              <a:rPr lang="cs-CZ" sz="1600" i="1" dirty="0" err="1"/>
              <a:t>Lemonade</a:t>
            </a:r>
            <a:r>
              <a:rPr lang="cs-CZ" sz="1600" i="1" dirty="0"/>
              <a:t> </a:t>
            </a:r>
            <a:r>
              <a:rPr lang="cs-CZ" sz="1600" i="1" dirty="0" err="1"/>
              <a:t>Joe</a:t>
            </a:r>
            <a:r>
              <a:rPr lang="cs-CZ" sz="1600" i="1" dirty="0"/>
              <a:t> </a:t>
            </a:r>
            <a:r>
              <a:rPr lang="cs-CZ" sz="1600" dirty="0"/>
              <a:t>(a western </a:t>
            </a:r>
            <a:r>
              <a:rPr lang="cs-CZ" sz="1600" dirty="0" err="1"/>
              <a:t>parody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1964), </a:t>
            </a:r>
            <a:r>
              <a:rPr lang="cs-CZ" sz="1600" i="1" dirty="0" err="1"/>
              <a:t>The</a:t>
            </a:r>
            <a:r>
              <a:rPr lang="cs-CZ" sz="1600" i="1" dirty="0"/>
              <a:t> Hop </a:t>
            </a:r>
            <a:r>
              <a:rPr lang="cs-CZ" sz="1600" i="1" dirty="0" err="1"/>
              <a:t>Pickers</a:t>
            </a:r>
            <a:r>
              <a:rPr lang="cs-CZ" sz="1600" i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youth</a:t>
            </a:r>
            <a:r>
              <a:rPr lang="cs-CZ" sz="1600" dirty="0"/>
              <a:t> musical) </a:t>
            </a:r>
            <a:r>
              <a:rPr lang="cs-CZ" sz="1600" i="1" dirty="0"/>
              <a:t>Lady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Lines </a:t>
            </a:r>
            <a:r>
              <a:rPr lang="cs-CZ" sz="1600" dirty="0"/>
              <a:t>(musical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middle</a:t>
            </a:r>
            <a:r>
              <a:rPr lang="cs-CZ" sz="1600" dirty="0"/>
              <a:t> </a:t>
            </a:r>
            <a:r>
              <a:rPr lang="cs-CZ" sz="1600" dirty="0" err="1"/>
              <a:t>generation</a:t>
            </a:r>
            <a:r>
              <a:rPr lang="cs-CZ" sz="1600" dirty="0"/>
              <a:t>) </a:t>
            </a:r>
          </a:p>
          <a:p>
            <a:r>
              <a:rPr lang="cs-CZ" sz="1600" dirty="0"/>
              <a:t>As a </a:t>
            </a:r>
            <a:r>
              <a:rPr lang="cs-CZ" sz="1600" dirty="0" err="1"/>
              <a:t>former</a:t>
            </a:r>
            <a:r>
              <a:rPr lang="cs-CZ" sz="1600" dirty="0"/>
              <a:t> „</a:t>
            </a:r>
            <a:r>
              <a:rPr lang="cs-CZ" sz="1600" dirty="0" err="1"/>
              <a:t>capitalist</a:t>
            </a:r>
            <a:r>
              <a:rPr lang="cs-CZ" sz="1600" dirty="0"/>
              <a:t>“ </a:t>
            </a:r>
            <a:r>
              <a:rPr lang="cs-CZ" sz="1600" dirty="0" err="1"/>
              <a:t>producer</a:t>
            </a:r>
            <a:r>
              <a:rPr lang="cs-CZ" sz="1600" dirty="0"/>
              <a:t> </a:t>
            </a:r>
            <a:r>
              <a:rPr lang="cs-CZ" sz="1600" dirty="0" err="1"/>
              <a:t>Feix</a:t>
            </a:r>
            <a:r>
              <a:rPr lang="cs-CZ" sz="1600" dirty="0"/>
              <a:t> </a:t>
            </a:r>
            <a:r>
              <a:rPr lang="cs-CZ" sz="1600" dirty="0" err="1"/>
              <a:t>regularly</a:t>
            </a:r>
            <a:r>
              <a:rPr lang="cs-CZ" sz="1600" dirty="0"/>
              <a:t> </a:t>
            </a:r>
            <a:r>
              <a:rPr lang="cs-CZ" sz="1600" dirty="0" err="1"/>
              <a:t>emphasized</a:t>
            </a:r>
            <a:r>
              <a:rPr lang="cs-CZ" sz="1600" dirty="0"/>
              <a:t>, </a:t>
            </a:r>
            <a:r>
              <a:rPr lang="cs-CZ" sz="1600" dirty="0" err="1"/>
              <a:t>that</a:t>
            </a:r>
            <a:r>
              <a:rPr lang="cs-CZ" sz="1600" dirty="0"/>
              <a:t> his </a:t>
            </a:r>
            <a:r>
              <a:rPr lang="cs-CZ" sz="1600" dirty="0" err="1"/>
              <a:t>group</a:t>
            </a:r>
            <a:r>
              <a:rPr lang="cs-CZ" sz="1600" dirty="0"/>
              <a:t> </a:t>
            </a:r>
            <a:r>
              <a:rPr lang="cs-CZ" sz="1600" dirty="0" err="1"/>
              <a:t>makes</a:t>
            </a:r>
            <a:r>
              <a:rPr lang="cs-CZ" sz="1600" dirty="0"/>
              <a:t> </a:t>
            </a:r>
            <a:r>
              <a:rPr lang="cs-CZ" sz="1600" dirty="0" err="1"/>
              <a:t>only</a:t>
            </a:r>
            <a:r>
              <a:rPr lang="cs-CZ" sz="1600" dirty="0"/>
              <a:t> 12 to 15% </a:t>
            </a:r>
            <a:r>
              <a:rPr lang="cs-CZ" sz="1600" dirty="0" err="1"/>
              <a:t>of</a:t>
            </a:r>
            <a:r>
              <a:rPr lang="cs-CZ" sz="1600" dirty="0"/>
              <a:t> Barrandov and Koliba </a:t>
            </a:r>
            <a:r>
              <a:rPr lang="cs-CZ" sz="1600" dirty="0" err="1"/>
              <a:t>studios</a:t>
            </a:r>
            <a:r>
              <a:rPr lang="cs-CZ" sz="1600" dirty="0"/>
              <a:t> overal </a:t>
            </a:r>
            <a:r>
              <a:rPr lang="cs-CZ" sz="1600" dirty="0" err="1"/>
              <a:t>production</a:t>
            </a:r>
            <a:r>
              <a:rPr lang="cs-CZ" sz="1600" dirty="0"/>
              <a:t>, but these </a:t>
            </a:r>
            <a:r>
              <a:rPr lang="cs-CZ" sz="1600" dirty="0" err="1"/>
              <a:t>films</a:t>
            </a:r>
            <a:r>
              <a:rPr lang="cs-CZ" sz="1600" dirty="0"/>
              <a:t> </a:t>
            </a:r>
            <a:r>
              <a:rPr lang="cs-CZ" sz="1600" dirty="0" err="1"/>
              <a:t>attract</a:t>
            </a:r>
            <a:r>
              <a:rPr lang="cs-CZ" sz="1600" dirty="0"/>
              <a:t> </a:t>
            </a:r>
            <a:r>
              <a:rPr lang="cs-CZ" sz="1600" dirty="0" err="1"/>
              <a:t>large</a:t>
            </a:r>
            <a:r>
              <a:rPr lang="cs-CZ" sz="1600" dirty="0"/>
              <a:t> </a:t>
            </a:r>
            <a:r>
              <a:rPr lang="cs-CZ" sz="1600" dirty="0" err="1"/>
              <a:t>audiences</a:t>
            </a:r>
            <a:r>
              <a:rPr lang="cs-CZ" sz="1600" dirty="0"/>
              <a:t> and </a:t>
            </a:r>
            <a:r>
              <a:rPr lang="cs-CZ" sz="1600" dirty="0" err="1"/>
              <a:t>have</a:t>
            </a:r>
            <a:r>
              <a:rPr lang="cs-CZ" sz="1600" dirty="0"/>
              <a:t> </a:t>
            </a:r>
            <a:r>
              <a:rPr lang="cs-CZ" sz="1600" dirty="0" err="1"/>
              <a:t>potential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export</a:t>
            </a:r>
          </a:p>
          <a:p>
            <a:endParaRPr lang="cs-CZ" sz="1600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393A23A-FF76-C247-AF0E-E14649EBA7F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2057763"/>
            <a:ext cx="3914999" cy="4139998"/>
          </a:xfrm>
        </p:spPr>
        <p:txBody>
          <a:bodyPr/>
          <a:lstStyle/>
          <a:p>
            <a:r>
              <a:rPr lang="cs-CZ" sz="1400" dirty="0" err="1"/>
              <a:t>Originally</a:t>
            </a:r>
            <a:r>
              <a:rPr lang="cs-CZ" sz="1400" dirty="0"/>
              <a:t> </a:t>
            </a:r>
            <a:r>
              <a:rPr lang="cs-CZ" sz="1400" dirty="0" err="1"/>
              <a:t>under</a:t>
            </a:r>
            <a:r>
              <a:rPr lang="cs-CZ" sz="1400" dirty="0"/>
              <a:t> </a:t>
            </a:r>
            <a:r>
              <a:rPr lang="cs-CZ" sz="1400" dirty="0" err="1"/>
              <a:t>Army</a:t>
            </a:r>
            <a:r>
              <a:rPr lang="cs-CZ" sz="1400" dirty="0"/>
              <a:t> film </a:t>
            </a:r>
            <a:r>
              <a:rPr lang="cs-CZ" sz="1400" dirty="0" err="1"/>
              <a:t>studios</a:t>
            </a:r>
            <a:r>
              <a:rPr lang="cs-CZ" sz="1400" dirty="0"/>
              <a:t> (up to 1956)</a:t>
            </a:r>
          </a:p>
          <a:p>
            <a:endParaRPr lang="cs-CZ" sz="1400" dirty="0"/>
          </a:p>
          <a:p>
            <a:r>
              <a:rPr lang="cs-CZ" sz="1400" dirty="0"/>
              <a:t>In </a:t>
            </a:r>
            <a:r>
              <a:rPr lang="cs-CZ" sz="1400" dirty="0" err="1"/>
              <a:t>the</a:t>
            </a:r>
            <a:r>
              <a:rPr lang="cs-CZ" sz="1400" dirty="0"/>
              <a:t> 1960s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stoped</a:t>
            </a:r>
            <a:r>
              <a:rPr lang="cs-CZ" sz="1400" dirty="0"/>
              <a:t> </a:t>
            </a:r>
            <a:r>
              <a:rPr lang="cs-CZ" sz="1400" dirty="0" err="1"/>
              <a:t>making</a:t>
            </a:r>
            <a:r>
              <a:rPr lang="cs-CZ" sz="1400" dirty="0"/>
              <a:t> </a:t>
            </a:r>
            <a:r>
              <a:rPr lang="cs-CZ" sz="1400" dirty="0" err="1"/>
              <a:t>films</a:t>
            </a:r>
            <a:r>
              <a:rPr lang="cs-CZ" sz="1400" dirty="0"/>
              <a:t> </a:t>
            </a:r>
            <a:r>
              <a:rPr lang="cs-CZ" sz="1400" dirty="0" err="1"/>
              <a:t>thematizing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army</a:t>
            </a:r>
            <a:r>
              <a:rPr lang="cs-CZ" sz="1400" dirty="0"/>
              <a:t> and </a:t>
            </a:r>
            <a:r>
              <a:rPr lang="cs-CZ" sz="1400" dirty="0" err="1"/>
              <a:t>opened</a:t>
            </a:r>
            <a:r>
              <a:rPr lang="cs-CZ" sz="1400" dirty="0"/>
              <a:t> </a:t>
            </a:r>
            <a:r>
              <a:rPr lang="cs-CZ" sz="1400" dirty="0" err="1"/>
              <a:t>itself</a:t>
            </a:r>
            <a:r>
              <a:rPr lang="cs-CZ" sz="1400" dirty="0"/>
              <a:t> to </a:t>
            </a:r>
            <a:r>
              <a:rPr lang="cs-CZ" sz="1400" dirty="0" err="1"/>
              <a:t>making</a:t>
            </a:r>
            <a:r>
              <a:rPr lang="cs-CZ" sz="1400" dirty="0"/>
              <a:t> </a:t>
            </a:r>
            <a:r>
              <a:rPr lang="cs-CZ" sz="1400" dirty="0" err="1"/>
              <a:t>existential</a:t>
            </a:r>
            <a:r>
              <a:rPr lang="cs-CZ" sz="1400" dirty="0"/>
              <a:t> </a:t>
            </a:r>
            <a:r>
              <a:rPr lang="cs-CZ" sz="1400" dirty="0" err="1"/>
              <a:t>dramas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Evald Schorm and Antonín Máša as </a:t>
            </a:r>
            <a:r>
              <a:rPr lang="cs-CZ" sz="1400" dirty="0" err="1"/>
              <a:t>key</a:t>
            </a:r>
            <a:r>
              <a:rPr lang="cs-CZ" sz="1400" dirty="0"/>
              <a:t> </a:t>
            </a:r>
            <a:r>
              <a:rPr lang="cs-CZ" sz="1400" dirty="0" err="1"/>
              <a:t>auteurs</a:t>
            </a:r>
            <a:r>
              <a:rPr lang="cs-CZ" sz="1400" dirty="0"/>
              <a:t> 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1135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32B66D-3EFD-E749-98CC-D439C9678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CCDB7A-7BFB-F642-89C5-0A25D6890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5B51B9-B93A-D14B-8BD7-1110EC70E6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dirty="0"/>
              <a:t>Jiří Šebor – Vladimír Bor</a:t>
            </a:r>
          </a:p>
          <a:p>
            <a:pPr algn="ctr"/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D1AD24E-8597-E241-9903-695B13D8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: </a:t>
            </a:r>
            <a:r>
              <a:rPr lang="cs-CZ" dirty="0" err="1"/>
              <a:t>Creative</a:t>
            </a:r>
            <a:r>
              <a:rPr lang="cs-CZ" dirty="0"/>
              <a:t> profile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1709DC-02DF-BC44-B453-DA05BBD44F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8" y="1290515"/>
            <a:ext cx="4277411" cy="277062"/>
          </a:xfrm>
        </p:spPr>
        <p:txBody>
          <a:bodyPr/>
          <a:lstStyle/>
          <a:p>
            <a:r>
              <a:rPr lang="cs-CZ" sz="1400" dirty="0" err="1"/>
              <a:t>Producer</a:t>
            </a:r>
            <a:r>
              <a:rPr lang="cs-CZ" sz="1400" dirty="0"/>
              <a:t> Bohumil Šmída – dramaturg Ladislav Fikar</a:t>
            </a:r>
          </a:p>
          <a:p>
            <a:endParaRPr lang="cs-CZ" sz="14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E1124C5-F277-F745-A922-91C9C4BB9B0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1600" u="sng" dirty="0" err="1"/>
              <a:t>Contrasting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CG </a:t>
            </a:r>
            <a:r>
              <a:rPr lang="cs-CZ" sz="1600" dirty="0" err="1"/>
              <a:t>Feix</a:t>
            </a:r>
            <a:r>
              <a:rPr lang="cs-CZ" sz="1600" dirty="0"/>
              <a:t>–Brož and a </a:t>
            </a:r>
            <a:r>
              <a:rPr lang="cs-CZ" sz="1600" u="sng" dirty="0"/>
              <a:t>direct </a:t>
            </a:r>
            <a:r>
              <a:rPr lang="cs-CZ" sz="1600" u="sng" dirty="0" err="1"/>
              <a:t>competitor</a:t>
            </a:r>
            <a:r>
              <a:rPr lang="cs-CZ" sz="1600" u="sng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CG Šmída–Fikar  </a:t>
            </a:r>
          </a:p>
          <a:p>
            <a:r>
              <a:rPr lang="cs-CZ" sz="1600" dirty="0" err="1"/>
              <a:t>They</a:t>
            </a:r>
            <a:r>
              <a:rPr lang="cs-CZ" sz="1600" dirty="0"/>
              <a:t> </a:t>
            </a:r>
            <a:r>
              <a:rPr lang="cs-CZ" sz="1600" dirty="0" err="1"/>
              <a:t>discovered</a:t>
            </a:r>
            <a:r>
              <a:rPr lang="cs-CZ" sz="1600" dirty="0"/>
              <a:t> and </a:t>
            </a:r>
            <a:r>
              <a:rPr lang="cs-CZ" sz="1600" dirty="0" err="1"/>
              <a:t>cultivated</a:t>
            </a:r>
            <a:r>
              <a:rPr lang="cs-CZ" sz="1600" dirty="0"/>
              <a:t> Miloš Forman, Ivan Passer and Jaroslav Papoušek. </a:t>
            </a:r>
            <a:r>
              <a:rPr lang="cs-CZ" sz="1600" dirty="0" err="1"/>
              <a:t>They</a:t>
            </a:r>
            <a:r>
              <a:rPr lang="cs-CZ" sz="1600" dirty="0"/>
              <a:t> had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courage</a:t>
            </a:r>
            <a:r>
              <a:rPr lang="cs-CZ" sz="1600" dirty="0"/>
              <a:t> to </a:t>
            </a:r>
            <a:r>
              <a:rPr lang="cs-CZ" sz="1600" dirty="0" err="1"/>
              <a:t>produce</a:t>
            </a:r>
            <a:r>
              <a:rPr lang="cs-CZ" sz="1600" dirty="0"/>
              <a:t> </a:t>
            </a:r>
            <a:r>
              <a:rPr lang="cs-CZ" sz="1600" dirty="0" err="1"/>
              <a:t>feature</a:t>
            </a:r>
            <a:r>
              <a:rPr lang="cs-CZ" sz="1600" dirty="0"/>
              <a:t> </a:t>
            </a:r>
            <a:r>
              <a:rPr lang="cs-CZ" sz="1600" dirty="0" err="1"/>
              <a:t>debuts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newcomers</a:t>
            </a:r>
            <a:r>
              <a:rPr lang="cs-CZ" sz="1600" dirty="0"/>
              <a:t>; </a:t>
            </a:r>
            <a:r>
              <a:rPr lang="cs-CZ" sz="1600" dirty="0" err="1"/>
              <a:t>they</a:t>
            </a:r>
            <a:r>
              <a:rPr lang="cs-CZ" sz="1600" dirty="0"/>
              <a:t> </a:t>
            </a:r>
            <a:r>
              <a:rPr lang="cs-CZ" sz="1600" dirty="0" err="1"/>
              <a:t>cooperated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prominent </a:t>
            </a:r>
            <a:r>
              <a:rPr lang="cs-CZ" sz="1600" dirty="0" err="1"/>
              <a:t>writers</a:t>
            </a:r>
            <a:r>
              <a:rPr lang="cs-CZ" sz="1600" dirty="0"/>
              <a:t> such as Jan Procházka, Josef Škvorecký, Zdeněk Páral, Ladislav Fuks and </a:t>
            </a:r>
            <a:r>
              <a:rPr lang="cs-CZ" sz="1600" dirty="0" err="1"/>
              <a:t>others</a:t>
            </a:r>
            <a:r>
              <a:rPr lang="cs-CZ" sz="1600" dirty="0"/>
              <a:t>. </a:t>
            </a:r>
          </a:p>
          <a:p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discoveries</a:t>
            </a:r>
            <a:r>
              <a:rPr lang="cs-CZ" sz="1600" dirty="0"/>
              <a:t>: </a:t>
            </a:r>
            <a:r>
              <a:rPr lang="cs-CZ" sz="1600" dirty="0" err="1"/>
              <a:t>directors</a:t>
            </a:r>
            <a:r>
              <a:rPr lang="cs-CZ" sz="1600" dirty="0"/>
              <a:t> Zdeněk Podskalský, Jiří </a:t>
            </a:r>
            <a:r>
              <a:rPr lang="cs-CZ" sz="1600" dirty="0" err="1"/>
              <a:t>Hanibal</a:t>
            </a:r>
            <a:r>
              <a:rPr lang="cs-CZ" sz="1600" dirty="0"/>
              <a:t>, Štěpán Skalský, Ivo Novák, Jindřich Polák, Zdeněk </a:t>
            </a:r>
            <a:r>
              <a:rPr lang="cs-CZ" sz="1600" dirty="0" err="1"/>
              <a:t>Sirový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F7E7561-B3D5-B046-ADB5-67589CF2C6E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2022138"/>
            <a:ext cx="3914999" cy="4139998"/>
          </a:xfrm>
        </p:spPr>
        <p:txBody>
          <a:bodyPr/>
          <a:lstStyle/>
          <a:p>
            <a:r>
              <a:rPr lang="cs-CZ" sz="1600" dirty="0" err="1"/>
              <a:t>Paradoxically</a:t>
            </a:r>
            <a:r>
              <a:rPr lang="cs-CZ" sz="1600" dirty="0"/>
              <a:t>, Šmída </a:t>
            </a:r>
            <a:r>
              <a:rPr lang="cs-CZ" sz="1600" dirty="0" err="1"/>
              <a:t>doesn‘t</a:t>
            </a:r>
            <a:r>
              <a:rPr lang="cs-CZ" sz="1600" dirty="0"/>
              <a:t> </a:t>
            </a:r>
            <a:r>
              <a:rPr lang="cs-CZ" sz="1600" dirty="0" err="1"/>
              <a:t>remember</a:t>
            </a:r>
            <a:r>
              <a:rPr lang="cs-CZ" sz="1600" dirty="0"/>
              <a:t> 1960s as his most </a:t>
            </a:r>
            <a:r>
              <a:rPr lang="cs-CZ" sz="1600" dirty="0" err="1"/>
              <a:t>successful</a:t>
            </a:r>
            <a:r>
              <a:rPr lang="cs-CZ" sz="1600" dirty="0"/>
              <a:t> period – but his CG made </a:t>
            </a:r>
            <a:r>
              <a:rPr lang="cs-CZ" sz="1600" dirty="0" err="1"/>
              <a:t>films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Pavel Juráček, Jiří Menzel and Věra Chytilová </a:t>
            </a:r>
          </a:p>
          <a:p>
            <a:endParaRPr lang="cs-CZ" sz="1600" dirty="0"/>
          </a:p>
          <a:p>
            <a:r>
              <a:rPr lang="cs-CZ" sz="1600" dirty="0"/>
              <a:t>Pavel Juráček as </a:t>
            </a:r>
            <a:r>
              <a:rPr lang="cs-CZ" sz="1600" dirty="0" err="1"/>
              <a:t>one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dramaturgs</a:t>
            </a:r>
            <a:r>
              <a:rPr lang="cs-CZ" sz="1600" dirty="0"/>
              <a:t> </a:t>
            </a:r>
            <a:r>
              <a:rPr lang="cs-CZ" sz="1600" dirty="0" err="1"/>
              <a:t>since</a:t>
            </a:r>
            <a:r>
              <a:rPr lang="cs-CZ" sz="1600" dirty="0"/>
              <a:t> 1959</a:t>
            </a:r>
          </a:p>
          <a:p>
            <a:endParaRPr lang="cs-CZ" sz="1600" dirty="0"/>
          </a:p>
          <a:p>
            <a:r>
              <a:rPr lang="cs-CZ" sz="1600" dirty="0" err="1"/>
              <a:t>Networking</a:t>
            </a:r>
            <a:r>
              <a:rPr lang="cs-CZ" sz="1600" dirty="0"/>
              <a:t> in </a:t>
            </a:r>
            <a:r>
              <a:rPr lang="cs-CZ" sz="1600" dirty="0" err="1"/>
              <a:t>charge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Fikar – </a:t>
            </a:r>
            <a:r>
              <a:rPr lang="cs-CZ" sz="1600" dirty="0" err="1"/>
              <a:t>poet</a:t>
            </a:r>
            <a:r>
              <a:rPr lang="cs-CZ" sz="1600" dirty="0"/>
              <a:t> and a </a:t>
            </a:r>
            <a:r>
              <a:rPr lang="cs-CZ" sz="1600" dirty="0" err="1"/>
              <a:t>translator</a:t>
            </a:r>
            <a:r>
              <a:rPr lang="cs-CZ" sz="1600" dirty="0"/>
              <a:t>, </a:t>
            </a:r>
            <a:r>
              <a:rPr lang="cs-CZ" sz="1600" dirty="0" err="1"/>
              <a:t>influential</a:t>
            </a:r>
            <a:r>
              <a:rPr lang="cs-CZ" sz="1600" dirty="0"/>
              <a:t> </a:t>
            </a:r>
            <a:r>
              <a:rPr lang="cs-CZ" sz="1600" dirty="0" err="1"/>
              <a:t>intellectual</a:t>
            </a:r>
            <a:r>
              <a:rPr lang="cs-CZ" sz="1600" dirty="0"/>
              <a:t> and a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modernist</a:t>
            </a:r>
            <a:r>
              <a:rPr lang="cs-CZ" sz="1600" dirty="0"/>
              <a:t> </a:t>
            </a:r>
            <a:r>
              <a:rPr lang="cs-CZ" sz="1600" dirty="0" err="1"/>
              <a:t>aesthetic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09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5C9E3-FA7F-4A4D-BF5A-02A9AE9779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B0C14EA-4ECF-6244-9C42-FE4BB8B7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86428"/>
            <a:ext cx="3934889" cy="969486"/>
          </a:xfrm>
        </p:spPr>
        <p:txBody>
          <a:bodyPr/>
          <a:lstStyle/>
          <a:p>
            <a:pPr algn="ctr"/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Ceiling</a:t>
            </a:r>
            <a:r>
              <a:rPr lang="cs-CZ" sz="2800" i="1" dirty="0"/>
              <a:t> </a:t>
            </a:r>
            <a:br>
              <a:rPr lang="cs-CZ" dirty="0"/>
            </a:br>
            <a:r>
              <a:rPr lang="cs-CZ" sz="2400" dirty="0"/>
              <a:t>(1961, </a:t>
            </a:r>
            <a:r>
              <a:rPr lang="cs-CZ" sz="2400" dirty="0" err="1"/>
              <a:t>dir</a:t>
            </a:r>
            <a:r>
              <a:rPr lang="cs-CZ" sz="2400" dirty="0"/>
              <a:t>. Věra Chytilová)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0372A0F-6701-CA40-B027-79C394701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70" y="2457038"/>
            <a:ext cx="4409882" cy="3337833"/>
          </a:xfrm>
        </p:spPr>
        <p:txBody>
          <a:bodyPr/>
          <a:lstStyle/>
          <a:p>
            <a:pPr algn="ctr"/>
            <a:r>
              <a:rPr lang="cs-CZ" sz="1800" dirty="0">
                <a:hlinkClick r:id="rId2"/>
              </a:rPr>
              <a:t>https://vimeo.com/260569888</a:t>
            </a:r>
            <a:endParaRPr lang="cs-CZ" sz="1800" dirty="0"/>
          </a:p>
          <a:p>
            <a:endParaRPr lang="cs-CZ" sz="1800" dirty="0"/>
          </a:p>
          <a:p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</a:t>
            </a:r>
            <a:r>
              <a:rPr lang="cs-CZ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Pavel Juráček, Věra Chytilová, </a:t>
            </a:r>
            <a:r>
              <a:rPr lang="cs-CZ" sz="15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Screenplay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Věra Chytilová, </a:t>
            </a:r>
            <a:r>
              <a:rPr lang="cs-CZ" sz="15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Cinematographer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Jaromír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cs-CZ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 Klusák, </a:t>
            </a:r>
            <a:r>
              <a:rPr lang="cs-CZ" sz="15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Staring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Marta Kaňovská, Julián Chytil, Jaroslav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Satoranský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Josef Abrhám, Ladislav Mrkvička,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iří Menzel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medium-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film, Chytilová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FAMU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department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directing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Marta,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her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on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real-life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Marta‘s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story.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compilation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uniquely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foreshadows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Chytilová‘s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crucial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emancipation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218EA70-467A-7E42-95AC-72111CAFAD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CB0CC5-E415-824E-BEC9-0656E97DC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453631"/>
            <a:ext cx="3693765" cy="252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 descr="Obsah obrázku osoba, interiér, žena, dívka&#10;&#10;Popis byl vytvořen automaticky">
            <a:extLst>
              <a:ext uri="{FF2B5EF4-FFF2-40B4-BE49-F238E27FC236}">
                <a16:creationId xmlns:a16="http://schemas.microsoft.com/office/drawing/2014/main" id="{0A0C3CB5-9E14-064B-AB77-17A62BB5035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/>
          <a:stretch/>
        </p:blipFill>
        <p:spPr>
          <a:xfrm>
            <a:off x="4619500" y="1967727"/>
            <a:ext cx="4472552" cy="33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485EA6-2340-F040-9BD3-0D308F5FB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AF8E9F-F0C3-9D4D-B540-97A7BE34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3" y="581892"/>
            <a:ext cx="3479470" cy="1566933"/>
          </a:xfrm>
        </p:spPr>
        <p:txBody>
          <a:bodyPr/>
          <a:lstStyle/>
          <a:p>
            <a:pPr algn="ctr"/>
            <a:r>
              <a:rPr lang="cs-CZ" sz="2600" i="1" dirty="0" err="1"/>
              <a:t>Daisies</a:t>
            </a:r>
            <a:r>
              <a:rPr lang="cs-CZ" sz="2400" i="1" dirty="0"/>
              <a:t> </a:t>
            </a:r>
            <a:br>
              <a:rPr lang="cs-CZ" dirty="0"/>
            </a:br>
            <a:r>
              <a:rPr lang="cs-CZ" sz="2000" dirty="0"/>
              <a:t>1966</a:t>
            </a:r>
            <a:br>
              <a:rPr lang="cs-CZ" sz="2000" dirty="0"/>
            </a:br>
            <a:r>
              <a:rPr lang="cs-CZ" sz="2000" dirty="0"/>
              <a:t> </a:t>
            </a:r>
            <a:r>
              <a:rPr lang="cs-CZ" sz="2000" dirty="0" err="1"/>
              <a:t>dir</a:t>
            </a:r>
            <a:r>
              <a:rPr lang="cs-CZ" sz="2000" dirty="0"/>
              <a:t>. Věra Chytilová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035FBF1-B79A-354C-B246-FB54DB2E5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8" y="1828803"/>
            <a:ext cx="4441371" cy="4506077"/>
          </a:xfrm>
        </p:spPr>
        <p:txBody>
          <a:bodyPr/>
          <a:lstStyle/>
          <a:p>
            <a:r>
              <a:rPr lang="en-US" sz="1400" b="1" dirty="0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Story</a:t>
            </a:r>
            <a:r>
              <a:rPr lang="en-US" sz="1400" b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Věra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Chytilová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Pavel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Juráček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Screenplay</a:t>
            </a:r>
            <a:r>
              <a:rPr lang="en-US" sz="1400" b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Ester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Krumbachová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Věra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Chytilová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Cinematography: 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Jaroslav Kučera, </a:t>
            </a:r>
            <a:r>
              <a:rPr lang="en-US" sz="1400" b="1" dirty="0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Music</a:t>
            </a:r>
            <a:r>
              <a:rPr lang="en-US" sz="1400" b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Jiří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Šust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Jiří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Šlitr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Staring</a:t>
            </a:r>
            <a:r>
              <a:rPr lang="en-US" sz="1400" b="1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Jitka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Cerhová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 (Marie I.), Ivana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Karbanová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 (Marie II.), Julius Albert, Jan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Klusák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, Marie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Češková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, Marcela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Březinová</a:t>
            </a:r>
            <a:endParaRPr lang="en-GB" sz="1400" dirty="0">
              <a:effectLst/>
              <a:latin typeface="Times New Roman" panose="02020603050405020304" pitchFamily="18" charset="0"/>
              <a:ea typeface="Times" pitchFamily="2" charset="0"/>
              <a:cs typeface="Times New Roman" panose="02020603050405020304" pitchFamily="18" charset="0"/>
            </a:endParaRPr>
          </a:p>
          <a:p>
            <a:endParaRPr lang="cs-CZ" sz="1400" dirty="0">
              <a:effectLst/>
              <a:latin typeface="Times" pitchFamily="2" charset="0"/>
              <a:ea typeface="Times" pitchFamily="2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by Chytilová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locally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premiere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1966, Chytilová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offered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contract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Warner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Brothers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studio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Controversial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Juráček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hated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communist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deputy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Jaroslav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Pružinec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critically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in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parliament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&gt;&gt;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hence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dedicating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to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outraged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destructed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salads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CC48DC-1E8D-3B49-B02A-414D171C9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608009"/>
            <a:ext cx="3693765" cy="252000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8096BA0B-404D-D24B-8E74-647EFBA3E3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01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F2348-463F-5547-80EF-406C8E308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D5A5AC-9CEF-194F-BC7C-8F459CCAB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ECF3C1BC-AEB1-414E-A47E-7D7D0FB4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51866"/>
            <a:ext cx="8064900" cy="451576"/>
          </a:xfrm>
        </p:spPr>
        <p:txBody>
          <a:bodyPr/>
          <a:lstStyle/>
          <a:p>
            <a:pPr algn="ctr"/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Ceiling</a:t>
            </a:r>
            <a:r>
              <a:rPr lang="cs-CZ" i="1" dirty="0"/>
              <a:t> </a:t>
            </a:r>
            <a:r>
              <a:rPr lang="cs-CZ" dirty="0"/>
              <a:t>and </a:t>
            </a:r>
            <a:r>
              <a:rPr lang="cs-CZ" i="1" dirty="0" err="1"/>
              <a:t>Daisies</a:t>
            </a:r>
            <a:r>
              <a:rPr lang="cs-CZ" dirty="0"/>
              <a:t> : </a:t>
            </a:r>
            <a:r>
              <a:rPr lang="cs-CZ" dirty="0" err="1"/>
              <a:t>Question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5DDF12EE-72D7-CA4A-AB88-ACDCA121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033153"/>
            <a:ext cx="8858992" cy="4798847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Marta,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her?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story? And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Chytilová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story?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Ceiling</a:t>
            </a: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interpreted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story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person,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himself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herself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strips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himself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herself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live a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fuller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such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film?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not,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5400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</a:t>
            </a:r>
          </a:p>
          <a:p>
            <a:pPr marL="54000" indent="0"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 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Marie and Marie –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speech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older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Marta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New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far.</a:t>
            </a:r>
          </a:p>
          <a:p>
            <a:pPr marL="54000" indent="0" algn="just">
              <a:buNone/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aesthetic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qualities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looks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beautiful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image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cs-CZ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(Věra Chytilová) </a:t>
            </a:r>
          </a:p>
          <a:p>
            <a:pPr marL="54000" indent="0" algn="just">
              <a:buNone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seems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crucial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many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these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tendencies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And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perceived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purely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negative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94B45A-62D1-3644-A7FA-22E560CC8E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8B223E-0EEB-7543-90B8-0C3BBB3C46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BB5830-AF91-8D47-ADEE-6DBCB1672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531155"/>
            <a:ext cx="4036371" cy="26942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606358A-B2C3-5543-BDF6-B0D05C89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52" y="497752"/>
            <a:ext cx="3681348" cy="27610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65B4DE2-C58A-5244-9A1C-B16299714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07" y="3559093"/>
            <a:ext cx="5569527" cy="29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8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92ECAD-F1FA-2D46-B60A-028BAB605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E387C0-3755-1B4A-A050-51582CAB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52550"/>
            <a:ext cx="3934889" cy="1270659"/>
          </a:xfrm>
        </p:spPr>
        <p:txBody>
          <a:bodyPr/>
          <a:lstStyle/>
          <a:p>
            <a:pPr algn="ctr"/>
            <a:r>
              <a:rPr lang="cs-CZ" dirty="0"/>
              <a:t>Reading_L6</a:t>
            </a:r>
            <a:br>
              <a:rPr lang="cs-CZ" dirty="0"/>
            </a:br>
            <a:r>
              <a:rPr lang="cs-CZ" sz="2000" dirty="0"/>
              <a:t>A trio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contemporary</a:t>
            </a:r>
            <a:r>
              <a:rPr lang="cs-CZ" sz="2000" dirty="0"/>
              <a:t> </a:t>
            </a:r>
            <a:r>
              <a:rPr lang="cs-CZ" sz="2000" dirty="0" err="1"/>
              <a:t>articles</a:t>
            </a:r>
            <a:r>
              <a:rPr lang="cs-CZ" sz="2000" dirty="0"/>
              <a:t> </a:t>
            </a:r>
            <a:r>
              <a:rPr lang="cs-CZ" sz="2000" dirty="0" err="1"/>
              <a:t>reflecting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film‘s</a:t>
            </a:r>
            <a:r>
              <a:rPr lang="cs-CZ" sz="2000" dirty="0"/>
              <a:t> </a:t>
            </a:r>
            <a:r>
              <a:rPr lang="cs-CZ" sz="2000" dirty="0" err="1"/>
              <a:t>legacy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6E2FF81-E3ED-DA4F-861E-8B0C878E9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3336966"/>
            <a:ext cx="4094994" cy="229733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https://www.filmovyprehled.cz/en/revue/detail/trampled-on-the-original-critical-reception-of-daisies-in-the-us-and-uk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https://www.nytimes.com/2022/08/17/movies/daisies-vera-chytilova.html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https://collider.com/vera-chytilova-daisies-movie-why-its-good/</a:t>
            </a:r>
            <a:endParaRPr lang="cs-CZ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5070C2F8-41A4-274D-9661-C15E1083AC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3185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79DF48-B9B8-4B41-A835-6AEEA7F6D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6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B456E-5324-2044-AF35-EC0546366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05F90-4758-4446-887E-7DD7F5C96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8D7966A3-806C-794E-99D6-301F4C1F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err="1"/>
              <a:t>State</a:t>
            </a:r>
            <a:r>
              <a:rPr lang="cs-CZ" sz="2600" dirty="0"/>
              <a:t> </a:t>
            </a:r>
            <a:r>
              <a:rPr lang="cs-CZ" sz="2600" dirty="0" err="1"/>
              <a:t>Socialist</a:t>
            </a:r>
            <a:r>
              <a:rPr lang="cs-CZ" sz="2600" dirty="0"/>
              <a:t> Mode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Production</a:t>
            </a:r>
            <a:r>
              <a:rPr lang="cs-CZ" sz="2600" dirty="0"/>
              <a:t>: 1948 – 1989 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4C376AF-918A-8744-9448-957A1EF0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7619"/>
            <a:ext cx="8064900" cy="4139998"/>
          </a:xfrm>
        </p:spPr>
        <p:txBody>
          <a:bodyPr/>
          <a:lstStyle/>
          <a:p>
            <a:r>
              <a:rPr lang="cs-CZ" dirty="0"/>
              <a:t>„ […] </a:t>
            </a:r>
            <a:r>
              <a:rPr lang="cs-CZ" dirty="0" err="1"/>
              <a:t>liberating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puting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. […] </a:t>
            </a:r>
            <a:r>
              <a:rPr lang="cs-CZ" dirty="0" err="1"/>
              <a:t>Weakening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allowed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to také </a:t>
            </a:r>
            <a:r>
              <a:rPr lang="cs-CZ" dirty="0" err="1"/>
              <a:t>advantage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nationalized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.“ (A.J. </a:t>
            </a:r>
            <a:r>
              <a:rPr lang="cs-CZ" dirty="0" err="1"/>
              <a:t>Liehm</a:t>
            </a:r>
            <a:r>
              <a:rPr lang="cs-CZ" dirty="0"/>
              <a:t>, NYC 1973)</a:t>
            </a:r>
          </a:p>
          <a:p>
            <a:pPr marL="0" indent="0">
              <a:buNone/>
            </a:pPr>
            <a:r>
              <a:rPr lang="cs-CZ" dirty="0"/>
              <a:t>______________________________________________________</a:t>
            </a:r>
          </a:p>
          <a:p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ownership</a:t>
            </a:r>
            <a:r>
              <a:rPr lang="cs-CZ" dirty="0"/>
              <a:t> &gt;&gt; </a:t>
            </a:r>
            <a:r>
              <a:rPr lang="cs-CZ" dirty="0" err="1"/>
              <a:t>state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direct </a:t>
            </a:r>
            <a:r>
              <a:rPr lang="cs-CZ" dirty="0" err="1"/>
              <a:t>representatives</a:t>
            </a:r>
            <a:r>
              <a:rPr lang="cs-CZ" dirty="0"/>
              <a:t> as </a:t>
            </a:r>
            <a:r>
              <a:rPr lang="cs-CZ" dirty="0" err="1"/>
              <a:t>leaders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film „</a:t>
            </a:r>
            <a:r>
              <a:rPr lang="cs-CZ" dirty="0" err="1"/>
              <a:t>company</a:t>
            </a:r>
            <a:r>
              <a:rPr lang="cs-CZ" dirty="0"/>
              <a:t>“ </a:t>
            </a:r>
          </a:p>
          <a:p>
            <a:r>
              <a:rPr lang="cs-CZ" dirty="0" err="1"/>
              <a:t>Political</a:t>
            </a:r>
            <a:r>
              <a:rPr lang="cs-CZ" dirty="0"/>
              <a:t> and </a:t>
            </a:r>
            <a:r>
              <a:rPr lang="cs-CZ" dirty="0" err="1"/>
              <a:t>ideological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,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strategical</a:t>
            </a:r>
            <a:r>
              <a:rPr lang="cs-CZ" dirty="0"/>
              <a:t> management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film </a:t>
            </a:r>
            <a:r>
              <a:rPr lang="cs-CZ" dirty="0" err="1"/>
              <a:t>industry</a:t>
            </a:r>
            <a:r>
              <a:rPr lang="cs-CZ" dirty="0"/>
              <a:t> &gt;&gt;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drastically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SSMP</a:t>
            </a:r>
          </a:p>
          <a:p>
            <a:r>
              <a:rPr lang="cs-CZ" dirty="0"/>
              <a:t>Dramaturgy</a:t>
            </a:r>
          </a:p>
          <a:p>
            <a:r>
              <a:rPr lang="cs-CZ" dirty="0"/>
              <a:t>(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director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and </a:t>
            </a:r>
            <a:r>
              <a:rPr lang="cs-CZ" dirty="0" err="1"/>
              <a:t>production</a:t>
            </a:r>
            <a:r>
              <a:rPr lang="cs-CZ" dirty="0"/>
              <a:t> proces = </a:t>
            </a:r>
            <a:r>
              <a:rPr lang="cs-CZ" dirty="0" err="1"/>
              <a:t>projects</a:t>
            </a:r>
            <a:r>
              <a:rPr lang="cs-CZ" dirty="0"/>
              <a:t> had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up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postproduction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65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820B70-EB11-BB43-8A24-041EE8F7B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2859A8-F395-9748-8F58-135D9D1F7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F148C7-8C0F-6A4E-81C0-D196BA07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(CG)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9C080E-96F2-3F4F-8B36-0A9F0E6C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18870"/>
            <a:ext cx="8064900" cy="4139998"/>
          </a:xfrm>
        </p:spPr>
        <p:txBody>
          <a:bodyPr/>
          <a:lstStyle/>
          <a:p>
            <a:r>
              <a:rPr lang="cs-CZ" dirty="0" err="1"/>
              <a:t>CGs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working</a:t>
            </a:r>
            <a:r>
              <a:rPr lang="cs-CZ" dirty="0"/>
              <a:t> style </a:t>
            </a:r>
            <a:r>
              <a:rPr lang="cs-CZ" dirty="0" err="1"/>
              <a:t>continuities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;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in </a:t>
            </a:r>
            <a:r>
              <a:rPr lang="cs-CZ" dirty="0" err="1"/>
              <a:t>Czechoslovakia</a:t>
            </a:r>
            <a:r>
              <a:rPr lang="cs-CZ" dirty="0"/>
              <a:t>, but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region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witnessing</a:t>
            </a:r>
            <a:r>
              <a:rPr lang="cs-CZ" dirty="0"/>
              <a:t> a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innovations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tendencies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post 1989 as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film </a:t>
            </a:r>
            <a:r>
              <a:rPr lang="cs-CZ" dirty="0" err="1"/>
              <a:t>industry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1954 –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batch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&gt;&gt;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decreases</a:t>
            </a:r>
            <a:r>
              <a:rPr lang="cs-CZ" dirty="0"/>
              <a:t> and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liberalization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second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1950s</a:t>
            </a:r>
          </a:p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decade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From</a:t>
            </a:r>
            <a:r>
              <a:rPr lang="cs-CZ" dirty="0"/>
              <a:t> 1959 Alois Poledňák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Film</a:t>
            </a:r>
          </a:p>
          <a:p>
            <a:pPr lvl="1"/>
            <a:r>
              <a:rPr lang="cs-CZ" dirty="0"/>
              <a:t>1960 – Vlastimil </a:t>
            </a:r>
            <a:r>
              <a:rPr lang="cs-CZ" dirty="0" err="1"/>
              <a:t>Harnach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Film Studio Barrandov </a:t>
            </a:r>
          </a:p>
          <a:p>
            <a:pPr lvl="1"/>
            <a:r>
              <a:rPr lang="cs-CZ" dirty="0"/>
              <a:t>1960 – Břetislav Kunc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dramaturgy</a:t>
            </a:r>
          </a:p>
        </p:txBody>
      </p:sp>
    </p:spTree>
    <p:extLst>
      <p:ext uri="{BB962C8B-B14F-4D97-AF65-F5344CB8AC3E}">
        <p14:creationId xmlns:p14="http://schemas.microsoft.com/office/powerpoint/2010/main" val="124185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EEA58-E9FC-7F41-B2A1-FC50FDF33D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56B3F3-5706-BC4E-8522-31FEDABBB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6A5468-86D5-1446-867A-7B9EC515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CGs</a:t>
            </a:r>
            <a:r>
              <a:rPr lang="cs-CZ" dirty="0"/>
              <a:t> 1954–1970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CEE9CE-27EC-4E42-BECF-6983A15E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967609"/>
            <a:ext cx="8619744" cy="4139998"/>
          </a:xfrm>
        </p:spPr>
        <p:txBody>
          <a:bodyPr/>
          <a:lstStyle/>
          <a:p>
            <a:r>
              <a:rPr lang="cs-CZ" dirty="0"/>
              <a:t>1954-1970: </a:t>
            </a:r>
            <a:r>
              <a:rPr lang="cs-CZ" dirty="0" err="1"/>
              <a:t>relative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=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profiling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(</a:t>
            </a:r>
            <a:r>
              <a:rPr lang="cs-CZ" dirty="0" err="1"/>
              <a:t>topics</a:t>
            </a:r>
            <a:r>
              <a:rPr lang="cs-CZ" dirty="0"/>
              <a:t>, style, </a:t>
            </a:r>
            <a:r>
              <a:rPr lang="cs-CZ" dirty="0" err="1"/>
              <a:t>genres</a:t>
            </a:r>
            <a:r>
              <a:rPr lang="cs-CZ" dirty="0"/>
              <a:t>) </a:t>
            </a:r>
          </a:p>
          <a:p>
            <a:r>
              <a:rPr lang="cs-CZ" dirty="0"/>
              <a:t>„networking“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as „</a:t>
            </a:r>
            <a:r>
              <a:rPr lang="cs-CZ" dirty="0" err="1"/>
              <a:t>stables</a:t>
            </a:r>
            <a:r>
              <a:rPr lang="cs-CZ" dirty="0"/>
              <a:t>“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screenwriters</a:t>
            </a:r>
            <a:r>
              <a:rPr lang="cs-CZ" dirty="0"/>
              <a:t>, </a:t>
            </a:r>
            <a:r>
              <a:rPr lang="cs-CZ" dirty="0" err="1"/>
              <a:t>dramaturgs</a:t>
            </a:r>
            <a:r>
              <a:rPr lang="cs-CZ" dirty="0"/>
              <a:t> („script </a:t>
            </a:r>
            <a:r>
              <a:rPr lang="cs-CZ" dirty="0" err="1"/>
              <a:t>doctors</a:t>
            </a:r>
            <a:r>
              <a:rPr lang="cs-CZ" dirty="0"/>
              <a:t>“) and </a:t>
            </a:r>
            <a:r>
              <a:rPr lang="cs-CZ" dirty="0" err="1"/>
              <a:t>directors</a:t>
            </a:r>
            <a:r>
              <a:rPr lang="cs-CZ" dirty="0"/>
              <a:t> &gt;&gt; </a:t>
            </a:r>
            <a:r>
              <a:rPr lang="cs-CZ" dirty="0" err="1"/>
              <a:t>every</a:t>
            </a:r>
            <a:r>
              <a:rPr lang="cs-CZ" dirty="0"/>
              <a:t> CG has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identity (in period </a:t>
            </a:r>
            <a:r>
              <a:rPr lang="cs-CZ" dirty="0" err="1"/>
              <a:t>language</a:t>
            </a:r>
            <a:r>
              <a:rPr lang="cs-CZ" dirty="0"/>
              <a:t> „a face“) </a:t>
            </a:r>
          </a:p>
          <a:p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years1963–69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stabilized</a:t>
            </a:r>
            <a:r>
              <a:rPr lang="cs-CZ" dirty="0"/>
              <a:t> &gt;&gt; </a:t>
            </a:r>
            <a:r>
              <a:rPr lang="cs-CZ" dirty="0" err="1"/>
              <a:t>crucial</a:t>
            </a:r>
            <a:r>
              <a:rPr lang="cs-CZ" dirty="0"/>
              <a:t> </a:t>
            </a:r>
            <a:r>
              <a:rPr lang="cs-CZ" dirty="0" err="1"/>
              <a:t>platforms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intiitation</a:t>
            </a:r>
            <a:r>
              <a:rPr lang="cs-CZ" dirty="0"/>
              <a:t> and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/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artistic</a:t>
            </a:r>
            <a:r>
              <a:rPr lang="cs-CZ" dirty="0"/>
              <a:t> and </a:t>
            </a:r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supervision</a:t>
            </a:r>
            <a:r>
              <a:rPr lang="cs-CZ" dirty="0"/>
              <a:t> / as a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grooming</a:t>
            </a:r>
            <a:r>
              <a:rPr lang="cs-CZ" dirty="0"/>
              <a:t> </a:t>
            </a:r>
            <a:r>
              <a:rPr lang="cs-CZ" dirty="0" err="1"/>
              <a:t>promising</a:t>
            </a:r>
            <a:r>
              <a:rPr lang="cs-CZ" dirty="0"/>
              <a:t> </a:t>
            </a:r>
            <a:r>
              <a:rPr lang="cs-CZ" dirty="0" err="1"/>
              <a:t>talents</a:t>
            </a:r>
            <a:endParaRPr lang="cs-CZ" dirty="0">
              <a:effectLst/>
            </a:endParaRP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5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CGs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Bohumil Šmída – Ladislav Fikar</a:t>
            </a:r>
          </a:p>
          <a:p>
            <a:pPr lvl="1"/>
            <a:r>
              <a:rPr lang="cs-CZ" dirty="0"/>
              <a:t>Karel </a:t>
            </a:r>
            <a:r>
              <a:rPr lang="cs-CZ" dirty="0" err="1"/>
              <a:t>Feix</a:t>
            </a:r>
            <a:r>
              <a:rPr lang="cs-CZ" dirty="0"/>
              <a:t> – Miloš Brož  </a:t>
            </a:r>
          </a:p>
          <a:p>
            <a:pPr lvl="1"/>
            <a:r>
              <a:rPr lang="cs-CZ" dirty="0"/>
              <a:t>Erich </a:t>
            </a:r>
            <a:r>
              <a:rPr lang="cs-CZ" dirty="0" err="1"/>
              <a:t>Švabík</a:t>
            </a:r>
            <a:r>
              <a:rPr lang="cs-CZ" dirty="0"/>
              <a:t> – Jan Procházka  </a:t>
            </a:r>
          </a:p>
          <a:p>
            <a:pPr lvl="1"/>
            <a:r>
              <a:rPr lang="cs-CZ" dirty="0"/>
              <a:t>Jiří Šebor – Vladimír Bor </a:t>
            </a:r>
          </a:p>
          <a:p>
            <a:pPr lvl="1"/>
            <a:r>
              <a:rPr lang="cs-CZ" dirty="0"/>
              <a:t>Ladislav Novotný – Bedřich Kubala.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 err="1"/>
              <a:t>Apart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CG </a:t>
            </a:r>
            <a:r>
              <a:rPr lang="cs-CZ" dirty="0" err="1"/>
              <a:t>Feix</a:t>
            </a:r>
            <a:r>
              <a:rPr lang="cs-CZ" dirty="0"/>
              <a:t> – Brož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spread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remainig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CGs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1922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1259</Words>
  <Application>Microsoft Office PowerPoint</Application>
  <PresentationFormat>Předvádění na obrazovce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</vt:lpstr>
      <vt:lpstr>Times New Roman</vt:lpstr>
      <vt:lpstr>Wingdings</vt:lpstr>
      <vt:lpstr>Prezentace_MU_CZ</vt:lpstr>
      <vt:lpstr>Czech New Wave CZS36</vt:lpstr>
      <vt:lpstr>The Ceiling  (1961, dir. Věra Chytilová)</vt:lpstr>
      <vt:lpstr>Daisies  1966  dir. Věra Chytilová</vt:lpstr>
      <vt:lpstr>The Ceiling and Daisies : Question</vt:lpstr>
      <vt:lpstr>Prezentace aplikace PowerPoint</vt:lpstr>
      <vt:lpstr>Reading_L6 A trio of contemporary articles reflecting on the film‘s legacy</vt:lpstr>
      <vt:lpstr>State Socialist Mode of Production: 1948 – 1989 </vt:lpstr>
      <vt:lpstr>System of Creative Groups (CG)</vt:lpstr>
      <vt:lpstr>CGs 1954–1970 </vt:lpstr>
      <vt:lpstr>Individual CGs: Creative profile </vt:lpstr>
      <vt:lpstr>Individual CGs: Creative profile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10</cp:revision>
  <dcterms:created xsi:type="dcterms:W3CDTF">2022-10-24T15:48:04Z</dcterms:created>
  <dcterms:modified xsi:type="dcterms:W3CDTF">2022-10-25T09:55:06Z</dcterms:modified>
</cp:coreProperties>
</file>