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1200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09.11.22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29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09.11.22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6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rX9s0zVy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OkW3zQwut1k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2022</a:t>
            </a:r>
          </a:p>
          <a:p>
            <a:pPr algn="ctr"/>
            <a:r>
              <a:rPr lang="cs-CZ" b="1" dirty="0"/>
              <a:t>25. 10. 2022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AE731-4AFA-3242-8E79-B0F6F756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225695"/>
            <a:ext cx="5259463" cy="121890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Ester Krumbachová (1923–1996)</a:t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osoba, muž, vsedě, fotka&#10;&#10;Popis byl vytvořen automaticky">
            <a:extLst>
              <a:ext uri="{FF2B5EF4-FFF2-40B4-BE49-F238E27FC236}">
                <a16:creationId xmlns:a16="http://schemas.microsoft.com/office/drawing/2014/main" id="{5DC0E5DA-971C-3E4C-836C-86A36E65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7" y="2858216"/>
            <a:ext cx="5368411" cy="28227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43719-1D57-7548-8836-52C7B9C0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043" y="641267"/>
            <a:ext cx="3010702" cy="6020789"/>
          </a:xfrm>
        </p:spPr>
        <p:txBody>
          <a:bodyPr anchor="ctr">
            <a:normAutofit/>
          </a:bodyPr>
          <a:lstStyle/>
          <a:p>
            <a:r>
              <a:rPr lang="cs-CZ" sz="1400" dirty="0"/>
              <a:t>„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grey</a:t>
            </a:r>
            <a:r>
              <a:rPr lang="cs-CZ" sz="1400" dirty="0"/>
              <a:t> eminence“, „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muse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Czechoslovak</a:t>
            </a:r>
            <a:r>
              <a:rPr lang="cs-CZ" sz="1400" dirty="0"/>
              <a:t> New </a:t>
            </a:r>
            <a:r>
              <a:rPr lang="cs-CZ" sz="1400" dirty="0" err="1"/>
              <a:t>Wave</a:t>
            </a:r>
            <a:r>
              <a:rPr lang="cs-CZ" sz="1400" dirty="0"/>
              <a:t>“</a:t>
            </a:r>
          </a:p>
          <a:p>
            <a:endParaRPr lang="cs-CZ" sz="1400" dirty="0"/>
          </a:p>
          <a:p>
            <a:r>
              <a:rPr lang="cs-CZ" sz="1400" dirty="0" err="1"/>
              <a:t>She</a:t>
            </a:r>
            <a:r>
              <a:rPr lang="cs-CZ" sz="1400" dirty="0"/>
              <a:t> </a:t>
            </a:r>
            <a:r>
              <a:rPr lang="cs-CZ" sz="1400" dirty="0" err="1"/>
              <a:t>participed</a:t>
            </a:r>
            <a:r>
              <a:rPr lang="cs-CZ" sz="1400" dirty="0"/>
              <a:t> on </a:t>
            </a:r>
            <a:r>
              <a:rPr lang="cs-CZ" sz="1400" dirty="0" err="1"/>
              <a:t>multiple</a:t>
            </a:r>
            <a:r>
              <a:rPr lang="cs-CZ" sz="1400" dirty="0"/>
              <a:t> </a:t>
            </a:r>
            <a:r>
              <a:rPr lang="cs-CZ" sz="1400" dirty="0" err="1"/>
              <a:t>new</a:t>
            </a:r>
            <a:r>
              <a:rPr lang="cs-CZ" sz="1400" dirty="0"/>
              <a:t> </a:t>
            </a:r>
            <a:r>
              <a:rPr lang="cs-CZ" sz="1400" dirty="0" err="1"/>
              <a:t>wave</a:t>
            </a:r>
            <a:r>
              <a:rPr lang="cs-CZ" sz="1400" dirty="0"/>
              <a:t> </a:t>
            </a:r>
            <a:r>
              <a:rPr lang="cs-CZ" sz="1400" dirty="0" err="1"/>
              <a:t>projects</a:t>
            </a:r>
            <a:r>
              <a:rPr lang="cs-CZ" sz="1400" dirty="0"/>
              <a:t> on </a:t>
            </a:r>
            <a:r>
              <a:rPr lang="cs-CZ" sz="1400" dirty="0" err="1"/>
              <a:t>various</a:t>
            </a:r>
            <a:r>
              <a:rPr lang="cs-CZ" sz="1400" dirty="0"/>
              <a:t> </a:t>
            </a:r>
            <a:r>
              <a:rPr lang="cs-CZ" sz="1400" dirty="0" err="1"/>
              <a:t>postions</a:t>
            </a:r>
            <a:r>
              <a:rPr lang="cs-CZ" sz="1400" dirty="0"/>
              <a:t> &gt;&gt;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b="1" dirty="0" err="1"/>
              <a:t>principle</a:t>
            </a:r>
            <a:r>
              <a:rPr lang="cs-CZ" sz="1400" b="1" dirty="0"/>
              <a:t> </a:t>
            </a:r>
            <a:r>
              <a:rPr lang="cs-CZ" sz="1400" b="1" dirty="0" err="1"/>
              <a:t>of</a:t>
            </a:r>
            <a:r>
              <a:rPr lang="cs-CZ" sz="1400" b="1" dirty="0"/>
              <a:t> </a:t>
            </a:r>
            <a:r>
              <a:rPr lang="cs-CZ" sz="1400" b="1" dirty="0" err="1"/>
              <a:t>collective</a:t>
            </a:r>
            <a:r>
              <a:rPr lang="cs-CZ" sz="1400" b="1" dirty="0"/>
              <a:t> </a:t>
            </a:r>
            <a:r>
              <a:rPr lang="cs-CZ" sz="1400" b="1" dirty="0" err="1"/>
              <a:t>authorship</a:t>
            </a:r>
            <a:r>
              <a:rPr lang="cs-CZ" sz="1400" dirty="0"/>
              <a:t>? </a:t>
            </a:r>
          </a:p>
          <a:p>
            <a:endParaRPr lang="cs-CZ" sz="1400" dirty="0"/>
          </a:p>
          <a:p>
            <a:r>
              <a:rPr lang="cs-CZ" sz="1400" dirty="0" err="1"/>
              <a:t>Directed</a:t>
            </a:r>
            <a:r>
              <a:rPr lang="cs-CZ" sz="1400" dirty="0"/>
              <a:t> a single film: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Murder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Mr. </a:t>
            </a:r>
            <a:r>
              <a:rPr lang="cs-CZ" sz="1400" i="1" dirty="0" err="1"/>
              <a:t>Devil</a:t>
            </a:r>
            <a:r>
              <a:rPr lang="cs-CZ" sz="1400" i="1" dirty="0"/>
              <a:t> </a:t>
            </a:r>
            <a:r>
              <a:rPr lang="cs-CZ" sz="1400" dirty="0"/>
              <a:t>(1970)</a:t>
            </a:r>
          </a:p>
          <a:p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https://www.youtube.com/watch?v=pqrX9s0zVyA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Never</a:t>
            </a:r>
            <a:r>
              <a:rPr lang="cs-CZ" sz="1400" dirty="0"/>
              <a:t> </a:t>
            </a:r>
            <a:r>
              <a:rPr lang="cs-CZ" sz="1400" dirty="0" err="1"/>
              <a:t>studied</a:t>
            </a:r>
            <a:r>
              <a:rPr lang="cs-CZ" sz="1400" dirty="0"/>
              <a:t> film, just </a:t>
            </a:r>
            <a:r>
              <a:rPr lang="cs-CZ" sz="1400" dirty="0" err="1"/>
              <a:t>painting</a:t>
            </a:r>
            <a:r>
              <a:rPr lang="cs-CZ" sz="1400" dirty="0"/>
              <a:t> and </a:t>
            </a:r>
            <a:r>
              <a:rPr lang="cs-CZ" sz="1400" dirty="0" err="1"/>
              <a:t>graphics</a:t>
            </a:r>
            <a:r>
              <a:rPr lang="cs-CZ" sz="1400" dirty="0"/>
              <a:t> on </a:t>
            </a:r>
            <a:r>
              <a:rPr lang="cs-CZ" sz="1400" dirty="0" err="1"/>
              <a:t>secondary</a:t>
            </a:r>
            <a:r>
              <a:rPr lang="cs-CZ" sz="1400" dirty="0"/>
              <a:t> </a:t>
            </a:r>
            <a:r>
              <a:rPr lang="cs-CZ" sz="1400" dirty="0" err="1"/>
              <a:t>school</a:t>
            </a:r>
            <a:r>
              <a:rPr lang="cs-CZ" sz="1400" dirty="0"/>
              <a:t> in Brno, </a:t>
            </a:r>
            <a:r>
              <a:rPr lang="cs-CZ" sz="1400" dirty="0" err="1"/>
              <a:t>started</a:t>
            </a:r>
            <a:r>
              <a:rPr lang="cs-CZ" sz="1400" dirty="0"/>
              <a:t> as </a:t>
            </a:r>
            <a:r>
              <a:rPr lang="cs-CZ" sz="1400" dirty="0" err="1"/>
              <a:t>an</a:t>
            </a:r>
            <a:r>
              <a:rPr lang="cs-CZ" sz="1400" dirty="0"/>
              <a:t> art </a:t>
            </a:r>
            <a:r>
              <a:rPr lang="cs-CZ" sz="1400" dirty="0" err="1"/>
              <a:t>production</a:t>
            </a:r>
            <a:r>
              <a:rPr lang="cs-CZ" sz="1400" dirty="0"/>
              <a:t> designer in </a:t>
            </a:r>
            <a:r>
              <a:rPr lang="cs-CZ" sz="1400" dirty="0" err="1"/>
              <a:t>theatre</a:t>
            </a:r>
            <a:r>
              <a:rPr lang="cs-CZ" sz="1400" dirty="0"/>
              <a:t> &gt;&gt; </a:t>
            </a:r>
            <a:r>
              <a:rPr lang="cs-CZ" sz="1400" dirty="0" err="1"/>
              <a:t>she</a:t>
            </a:r>
            <a:r>
              <a:rPr lang="cs-CZ" sz="1400" dirty="0"/>
              <a:t> </a:t>
            </a:r>
            <a:r>
              <a:rPr lang="cs-CZ" sz="1400" dirty="0" err="1"/>
              <a:t>enjoys</a:t>
            </a:r>
            <a:r>
              <a:rPr lang="cs-CZ" sz="1400" dirty="0"/>
              <a:t> </a:t>
            </a:r>
            <a:r>
              <a:rPr lang="cs-CZ" sz="1400" dirty="0" err="1"/>
              <a:t>cinema</a:t>
            </a:r>
            <a:r>
              <a:rPr lang="cs-CZ" sz="1400" dirty="0"/>
              <a:t> as a </a:t>
            </a:r>
            <a:r>
              <a:rPr lang="cs-CZ" sz="1400" dirty="0" err="1"/>
              <a:t>form</a:t>
            </a:r>
            <a:r>
              <a:rPr lang="cs-CZ" sz="1400" dirty="0"/>
              <a:t> </a:t>
            </a:r>
            <a:r>
              <a:rPr lang="cs-CZ" sz="1400" i="1" dirty="0" err="1"/>
              <a:t>gesamtkunstwerk</a:t>
            </a:r>
            <a:r>
              <a:rPr lang="cs-CZ" sz="1400" dirty="0"/>
              <a:t>, </a:t>
            </a:r>
            <a:r>
              <a:rPr lang="cs-CZ" sz="1400" dirty="0" err="1"/>
              <a:t>allowing</a:t>
            </a:r>
            <a:r>
              <a:rPr lang="cs-CZ" sz="1400" dirty="0"/>
              <a:t> her to melt </a:t>
            </a:r>
            <a:r>
              <a:rPr lang="cs-CZ" sz="1400" dirty="0" err="1"/>
              <a:t>painting</a:t>
            </a:r>
            <a:r>
              <a:rPr lang="cs-CZ" sz="1400" dirty="0"/>
              <a:t>, </a:t>
            </a:r>
            <a:r>
              <a:rPr lang="cs-CZ" sz="1400" dirty="0" err="1"/>
              <a:t>words</a:t>
            </a:r>
            <a:r>
              <a:rPr lang="cs-CZ" sz="1400" dirty="0"/>
              <a:t> and </a:t>
            </a:r>
            <a:r>
              <a:rPr lang="cs-CZ" sz="1400" dirty="0" err="1"/>
              <a:t>movement</a:t>
            </a:r>
            <a:r>
              <a:rPr lang="cs-CZ" sz="1400" dirty="0"/>
              <a:t> </a:t>
            </a:r>
            <a:r>
              <a:rPr lang="cs-CZ" sz="1400" dirty="0" err="1"/>
              <a:t>together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color</a:t>
            </a:r>
            <a:r>
              <a:rPr lang="cs-CZ" sz="1400" dirty="0"/>
              <a:t> </a:t>
            </a:r>
            <a:r>
              <a:rPr lang="cs-CZ" sz="1400" dirty="0" err="1"/>
              <a:t>composition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557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DC82B-4CD3-C647-8979-472CA2B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56237"/>
            <a:ext cx="3959556" cy="846051"/>
          </a:xfrm>
        </p:spPr>
        <p:txBody>
          <a:bodyPr anchor="ctr">
            <a:normAutofit/>
          </a:bodyPr>
          <a:lstStyle/>
          <a:p>
            <a:r>
              <a:rPr lang="cs-CZ" dirty="0"/>
              <a:t>Ester Krumbachová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F11E8-5127-844D-89E2-41CD81C2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56" y="1502288"/>
            <a:ext cx="4359277" cy="4443789"/>
          </a:xfrm>
        </p:spPr>
        <p:txBody>
          <a:bodyPr anchor="ctr">
            <a:normAutofit/>
          </a:bodyPr>
          <a:lstStyle/>
          <a:p>
            <a:r>
              <a:rPr lang="cs-CZ" sz="1600" dirty="0" err="1"/>
              <a:t>There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a </a:t>
            </a:r>
            <a:r>
              <a:rPr lang="cs-CZ" sz="1600" dirty="0" err="1"/>
              <a:t>tendency</a:t>
            </a:r>
            <a:r>
              <a:rPr lang="cs-CZ" sz="1600" dirty="0"/>
              <a:t> to </a:t>
            </a:r>
            <a:r>
              <a:rPr lang="cs-CZ" sz="1600" dirty="0" err="1"/>
              <a:t>include</a:t>
            </a:r>
            <a:r>
              <a:rPr lang="cs-CZ" sz="1600" dirty="0"/>
              <a:t> her </a:t>
            </a:r>
            <a:r>
              <a:rPr lang="cs-CZ" sz="1600" dirty="0" err="1"/>
              <a:t>solely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New </a:t>
            </a:r>
            <a:r>
              <a:rPr lang="cs-CZ" sz="1600" dirty="0" err="1"/>
              <a:t>Wave</a:t>
            </a:r>
            <a:r>
              <a:rPr lang="cs-CZ" sz="1600" dirty="0"/>
              <a:t> </a:t>
            </a:r>
            <a:r>
              <a:rPr lang="cs-CZ" sz="1600" dirty="0" err="1"/>
              <a:t>context</a:t>
            </a:r>
            <a:r>
              <a:rPr lang="cs-CZ" sz="1600" dirty="0"/>
              <a:t>, </a:t>
            </a:r>
            <a:r>
              <a:rPr lang="cs-CZ" sz="1600" dirty="0" err="1"/>
              <a:t>however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collaborated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celebrated</a:t>
            </a:r>
            <a:r>
              <a:rPr lang="cs-CZ" sz="1600" dirty="0"/>
              <a:t> </a:t>
            </a:r>
            <a:r>
              <a:rPr lang="cs-CZ" sz="1600" dirty="0" err="1"/>
              <a:t>domestic</a:t>
            </a:r>
            <a:r>
              <a:rPr lang="cs-CZ" sz="1600" dirty="0"/>
              <a:t> </a:t>
            </a:r>
            <a:r>
              <a:rPr lang="cs-CZ" sz="1600" dirty="0" err="1"/>
              <a:t>auhors</a:t>
            </a:r>
            <a:r>
              <a:rPr lang="cs-CZ" sz="1600" dirty="0"/>
              <a:t> (Martin Frič, Otakar Vávra),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first</a:t>
            </a:r>
            <a:r>
              <a:rPr lang="cs-CZ" sz="1600" dirty="0"/>
              <a:t> </a:t>
            </a:r>
            <a:r>
              <a:rPr lang="cs-CZ" sz="1600" dirty="0" err="1"/>
              <a:t>generation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FAMU </a:t>
            </a:r>
            <a:r>
              <a:rPr lang="cs-CZ" sz="1600" dirty="0" err="1"/>
              <a:t>trained</a:t>
            </a:r>
            <a:r>
              <a:rPr lang="cs-CZ" sz="1600" dirty="0"/>
              <a:t> </a:t>
            </a:r>
            <a:r>
              <a:rPr lang="cs-CZ" sz="1600" dirty="0" err="1"/>
              <a:t>directos</a:t>
            </a:r>
            <a:r>
              <a:rPr lang="cs-CZ" sz="1600" dirty="0"/>
              <a:t> (Karel Kachyňa, Zbyněk Brynych, Vojtěch Jasný),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directors</a:t>
            </a:r>
            <a:r>
              <a:rPr lang="cs-CZ" sz="1600" dirty="0"/>
              <a:t> </a:t>
            </a:r>
            <a:r>
              <a:rPr lang="cs-CZ" sz="1600" dirty="0" err="1"/>
              <a:t>focusing</a:t>
            </a:r>
            <a:r>
              <a:rPr lang="cs-CZ" sz="1600" dirty="0"/>
              <a:t> on </a:t>
            </a:r>
            <a:r>
              <a:rPr lang="cs-CZ" sz="1600" dirty="0" err="1"/>
              <a:t>genre</a:t>
            </a:r>
            <a:r>
              <a:rPr lang="cs-CZ" sz="1600" dirty="0"/>
              <a:t> </a:t>
            </a:r>
            <a:r>
              <a:rPr lang="cs-CZ" sz="1600" dirty="0" err="1"/>
              <a:t>production</a:t>
            </a:r>
            <a:r>
              <a:rPr lang="cs-CZ" sz="1600" dirty="0"/>
              <a:t> (Zdeněk Podskalský) and </a:t>
            </a:r>
            <a:r>
              <a:rPr lang="cs-CZ" sz="1600" dirty="0" err="1"/>
              <a:t>those</a:t>
            </a:r>
            <a:r>
              <a:rPr lang="cs-CZ" sz="1600" dirty="0"/>
              <a:t> </a:t>
            </a:r>
            <a:r>
              <a:rPr lang="cs-CZ" sz="1600" dirty="0" err="1"/>
              <a:t>creators</a:t>
            </a:r>
            <a:r>
              <a:rPr lang="cs-CZ" sz="1600" dirty="0"/>
              <a:t>, </a:t>
            </a:r>
            <a:r>
              <a:rPr lang="cs-CZ" sz="1600" dirty="0" err="1"/>
              <a:t>whom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liked</a:t>
            </a:r>
            <a:r>
              <a:rPr lang="cs-CZ" sz="1600" dirty="0"/>
              <a:t> </a:t>
            </a:r>
            <a:r>
              <a:rPr lang="cs-CZ" sz="1600" dirty="0" err="1"/>
              <a:t>personally</a:t>
            </a:r>
            <a:r>
              <a:rPr lang="cs-CZ" sz="1600" dirty="0"/>
              <a:t> and </a:t>
            </a:r>
            <a:r>
              <a:rPr lang="cs-CZ" sz="1600" dirty="0" err="1"/>
              <a:t>where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worked</a:t>
            </a:r>
            <a:r>
              <a:rPr lang="cs-CZ" sz="1600" dirty="0"/>
              <a:t> on 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positions</a:t>
            </a:r>
            <a:r>
              <a:rPr lang="cs-CZ" sz="1600" dirty="0"/>
              <a:t> (</a:t>
            </a:r>
            <a:r>
              <a:rPr lang="cs-CZ" sz="1600" dirty="0" err="1"/>
              <a:t>especially</a:t>
            </a:r>
            <a:r>
              <a:rPr lang="cs-CZ" sz="1600" dirty="0"/>
              <a:t> Jan Němec and Věra Chytilová).</a:t>
            </a:r>
          </a:p>
          <a:p>
            <a:endParaRPr lang="cs-CZ" sz="1600" dirty="0"/>
          </a:p>
          <a:p>
            <a:r>
              <a:rPr lang="cs-CZ" sz="1600" dirty="0" err="1"/>
              <a:t>Frequently</a:t>
            </a:r>
            <a:r>
              <a:rPr lang="cs-CZ" sz="1600" dirty="0"/>
              <a:t> </a:t>
            </a:r>
            <a:r>
              <a:rPr lang="cs-CZ" sz="1600" dirty="0" err="1"/>
              <a:t>worked</a:t>
            </a:r>
            <a:r>
              <a:rPr lang="cs-CZ" sz="1600" dirty="0"/>
              <a:t> as a </a:t>
            </a:r>
            <a:r>
              <a:rPr lang="cs-CZ" sz="1600" dirty="0" err="1"/>
              <a:t>costume</a:t>
            </a:r>
            <a:r>
              <a:rPr lang="cs-CZ" sz="1600" dirty="0"/>
              <a:t> designer </a:t>
            </a:r>
            <a:r>
              <a:rPr lang="cs-CZ" sz="1600" dirty="0" err="1"/>
              <a:t>or</a:t>
            </a:r>
            <a:r>
              <a:rPr lang="cs-CZ" sz="1600" dirty="0"/>
              <a:t> art </a:t>
            </a:r>
            <a:r>
              <a:rPr lang="cs-CZ" sz="1600" dirty="0" err="1"/>
              <a:t>production</a:t>
            </a:r>
            <a:r>
              <a:rPr lang="cs-CZ" sz="1600" dirty="0"/>
              <a:t> designer &gt;&gt; </a:t>
            </a:r>
            <a:r>
              <a:rPr lang="cs-CZ" sz="1600" dirty="0" err="1"/>
              <a:t>exclusive</a:t>
            </a:r>
            <a:r>
              <a:rPr lang="cs-CZ" sz="1600" dirty="0"/>
              <a:t> and </a:t>
            </a:r>
            <a:r>
              <a:rPr lang="cs-CZ" sz="1600" dirty="0" err="1"/>
              <a:t>unique</a:t>
            </a:r>
            <a:r>
              <a:rPr lang="cs-CZ" sz="1600" dirty="0"/>
              <a:t> </a:t>
            </a:r>
            <a:r>
              <a:rPr lang="cs-CZ" sz="1600" dirty="0" err="1"/>
              <a:t>position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specific</a:t>
            </a:r>
            <a:r>
              <a:rPr lang="cs-CZ" sz="1600" dirty="0"/>
              <a:t> </a:t>
            </a:r>
            <a:r>
              <a:rPr lang="cs-CZ" sz="1600" dirty="0" err="1"/>
              <a:t>definition</a:t>
            </a:r>
            <a:r>
              <a:rPr lang="cs-CZ" sz="1600" dirty="0"/>
              <a:t>, „</a:t>
            </a:r>
            <a:r>
              <a:rPr lang="cs-CZ" sz="1600" dirty="0" err="1"/>
              <a:t>tailored</a:t>
            </a:r>
            <a:r>
              <a:rPr lang="cs-CZ" sz="1600" dirty="0"/>
              <a:t>“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individual</a:t>
            </a:r>
            <a:r>
              <a:rPr lang="cs-CZ" sz="1600" dirty="0"/>
              <a:t> </a:t>
            </a:r>
            <a:r>
              <a:rPr lang="cs-CZ" sz="1600" dirty="0" err="1"/>
              <a:t>projects</a:t>
            </a:r>
            <a:r>
              <a:rPr lang="cs-CZ" sz="1600" dirty="0"/>
              <a:t> and </a:t>
            </a:r>
            <a:r>
              <a:rPr lang="cs-CZ" sz="1600" dirty="0" err="1"/>
              <a:t>interactions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directos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screenwriters</a:t>
            </a:r>
            <a:endParaRPr lang="cs-CZ" sz="1600" dirty="0"/>
          </a:p>
        </p:txBody>
      </p:sp>
      <p:pic>
        <p:nvPicPr>
          <p:cNvPr id="5" name="Obrázek 4" descr="Obsah obrázku osoba, exteriér, fotka, lidé&#10;&#10;Popis byl vytvořen automaticky">
            <a:extLst>
              <a:ext uri="{FF2B5EF4-FFF2-40B4-BE49-F238E27FC236}">
                <a16:creationId xmlns:a16="http://schemas.microsoft.com/office/drawing/2014/main" id="{F1F923B9-B921-A040-808D-51F79751D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" r="1200" b="-2"/>
          <a:stretch/>
        </p:blipFill>
        <p:spPr>
          <a:xfrm>
            <a:off x="5312568" y="1293669"/>
            <a:ext cx="3298075" cy="1889067"/>
          </a:xfrm>
          <a:prstGeom prst="rect">
            <a:avLst/>
          </a:prstGeom>
        </p:spPr>
      </p:pic>
      <p:pic>
        <p:nvPicPr>
          <p:cNvPr id="7" name="Obrázek 6" descr="Obsah obrázku osoba, stůl, muž, vsedě&#10;&#10;Popis byl vytvořen automaticky">
            <a:extLst>
              <a:ext uri="{FF2B5EF4-FFF2-40B4-BE49-F238E27FC236}">
                <a16:creationId xmlns:a16="http://schemas.microsoft.com/office/drawing/2014/main" id="{9B2501B0-7F83-9146-A278-7B587767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1" r="1" b="19015"/>
          <a:stretch/>
        </p:blipFill>
        <p:spPr>
          <a:xfrm>
            <a:off x="5312568" y="3638171"/>
            <a:ext cx="3296677" cy="18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C6116-1C02-3544-B4F9-AE47839D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6" y="3716965"/>
            <a:ext cx="4848965" cy="1137011"/>
          </a:xfrm>
        </p:spPr>
        <p:txBody>
          <a:bodyPr vert="horz" lIns="68580" tIns="34290" rIns="68580" bIns="34290" rtlCol="0" anchor="b" anchorCtr="0">
            <a:normAutofit fontScale="90000"/>
          </a:bodyPr>
          <a:lstStyle/>
          <a:p>
            <a:r>
              <a:rPr lang="en-US" sz="3075" kern="1200" dirty="0">
                <a:solidFill>
                  <a:schemeClr val="tx1"/>
                </a:solidFill>
              </a:rPr>
              <a:t>„Costume as a concentrated visual clue of a film character”</a:t>
            </a:r>
          </a:p>
        </p:txBody>
      </p:sp>
      <p:pic>
        <p:nvPicPr>
          <p:cNvPr id="9" name="Obrázek 8" descr="Obsah obrázku osoba, žena, stůl, vsedě&#10;&#10;Popis byl vytvořen automaticky">
            <a:extLst>
              <a:ext uri="{FF2B5EF4-FFF2-40B4-BE49-F238E27FC236}">
                <a16:creationId xmlns:a16="http://schemas.microsoft.com/office/drawing/2014/main" id="{C125D5C6-ECCD-7C42-8EB1-E00C79F78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863"/>
          <a:stretch/>
        </p:blipFill>
        <p:spPr>
          <a:xfrm>
            <a:off x="238227" y="1098550"/>
            <a:ext cx="3113761" cy="2270126"/>
          </a:xfrm>
          <a:prstGeom prst="rect">
            <a:avLst/>
          </a:prstGeom>
        </p:spPr>
      </p:pic>
      <p:pic>
        <p:nvPicPr>
          <p:cNvPr id="7" name="Obrázek 6" descr="Obsah obrázku osoba, exteriér, žena, fotka&#10;&#10;Popis byl vytvořen automaticky">
            <a:extLst>
              <a:ext uri="{FF2B5EF4-FFF2-40B4-BE49-F238E27FC236}">
                <a16:creationId xmlns:a16="http://schemas.microsoft.com/office/drawing/2014/main" id="{B51C16EB-5756-1C45-81D4-9C417FDC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" r="9669" b="1"/>
          <a:stretch/>
        </p:blipFill>
        <p:spPr>
          <a:xfrm>
            <a:off x="3479216" y="1098550"/>
            <a:ext cx="2654982" cy="2239364"/>
          </a:xfrm>
          <a:prstGeom prst="rect">
            <a:avLst/>
          </a:prstGeom>
        </p:spPr>
      </p:pic>
      <p:pic>
        <p:nvPicPr>
          <p:cNvPr id="11" name="Obrázek 10" descr="Obsah obrázku osoba, muž, oblek, fotka&#10;&#10;Popis byl vytvořen automaticky">
            <a:extLst>
              <a:ext uri="{FF2B5EF4-FFF2-40B4-BE49-F238E27FC236}">
                <a16:creationId xmlns:a16="http://schemas.microsoft.com/office/drawing/2014/main" id="{73921464-3426-9249-A9FB-C389A8402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" r="5223" b="3"/>
          <a:stretch/>
        </p:blipFill>
        <p:spPr>
          <a:xfrm>
            <a:off x="6261427" y="1098550"/>
            <a:ext cx="2651693" cy="2239364"/>
          </a:xfrm>
          <a:prstGeom prst="rect">
            <a:avLst/>
          </a:prstGeom>
        </p:spPr>
      </p:pic>
      <p:pic>
        <p:nvPicPr>
          <p:cNvPr id="5" name="Obrázek 4" descr="Obsah obrázku osoba, exteriér, fotka, stojící&#10;&#10;Popis byl vytvořen automaticky">
            <a:extLst>
              <a:ext uri="{FF2B5EF4-FFF2-40B4-BE49-F238E27FC236}">
                <a16:creationId xmlns:a16="http://schemas.microsoft.com/office/drawing/2014/main" id="{1942E1EC-9434-2547-93E2-56C089EB81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14" r="-2" b="-2"/>
          <a:stretch/>
        </p:blipFill>
        <p:spPr>
          <a:xfrm>
            <a:off x="238226" y="3489325"/>
            <a:ext cx="3120339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0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CE90C-9492-534C-8AD2-7C915AED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6" y="3716965"/>
            <a:ext cx="4848965" cy="113701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</a:rPr>
              <a:t>Accessories, Colors, Silhouettes</a:t>
            </a:r>
          </a:p>
        </p:txBody>
      </p:sp>
      <p:pic>
        <p:nvPicPr>
          <p:cNvPr id="10" name="Obrázek 9" descr="Obsah obrázku osoba, fotka, televizor, monitor&#10;&#10;Popis byl vytvořen automaticky">
            <a:extLst>
              <a:ext uri="{FF2B5EF4-FFF2-40B4-BE49-F238E27FC236}">
                <a16:creationId xmlns:a16="http://schemas.microsoft.com/office/drawing/2014/main" id="{F6259AE6-930A-084B-9CA4-B3028FE73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r="-3" b="-3"/>
          <a:stretch/>
        </p:blipFill>
        <p:spPr>
          <a:xfrm>
            <a:off x="238227" y="1098550"/>
            <a:ext cx="3113761" cy="2270126"/>
          </a:xfrm>
          <a:prstGeom prst="rect">
            <a:avLst/>
          </a:prstGeom>
        </p:spPr>
      </p:pic>
      <p:pic>
        <p:nvPicPr>
          <p:cNvPr id="8" name="Obrázek 7" descr="Obsah obrázku osoba, muž, tmavé, vpředu&#10;&#10;Popis byl vytvořen automaticky">
            <a:extLst>
              <a:ext uri="{FF2B5EF4-FFF2-40B4-BE49-F238E27FC236}">
                <a16:creationId xmlns:a16="http://schemas.microsoft.com/office/drawing/2014/main" id="{235061BC-77D3-B649-A3B5-DB03E1103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3" r="7386" b="-2"/>
          <a:stretch/>
        </p:blipFill>
        <p:spPr>
          <a:xfrm>
            <a:off x="3479216" y="1098550"/>
            <a:ext cx="2654982" cy="2239364"/>
          </a:xfrm>
          <a:prstGeom prst="rect">
            <a:avLst/>
          </a:prstGeom>
        </p:spPr>
      </p:pic>
      <p:pic>
        <p:nvPicPr>
          <p:cNvPr id="6" name="Obrázek 5" descr="Obsah obrázku osoba, interiér, hledání, fotka&#10;&#10;Popis byl vytvořen automaticky">
            <a:extLst>
              <a:ext uri="{FF2B5EF4-FFF2-40B4-BE49-F238E27FC236}">
                <a16:creationId xmlns:a16="http://schemas.microsoft.com/office/drawing/2014/main" id="{6F6CA4A0-116E-BF49-BB4B-B05B4DC1F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70" r="14520" b="-2"/>
          <a:stretch/>
        </p:blipFill>
        <p:spPr>
          <a:xfrm>
            <a:off x="6261427" y="1098550"/>
            <a:ext cx="2651693" cy="2239364"/>
          </a:xfrm>
          <a:prstGeom prst="rect">
            <a:avLst/>
          </a:prstGeom>
        </p:spPr>
      </p:pic>
      <p:pic>
        <p:nvPicPr>
          <p:cNvPr id="4" name="Obrázek 3" descr="Obsah obrázku osoba, lidé, skupina, muž&#10;&#10;Popis byl vytvořen automaticky">
            <a:extLst>
              <a:ext uri="{FF2B5EF4-FFF2-40B4-BE49-F238E27FC236}">
                <a16:creationId xmlns:a16="http://schemas.microsoft.com/office/drawing/2014/main" id="{02651A77-67F8-2942-B6CD-05C27495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3638"/>
          <a:stretch/>
        </p:blipFill>
        <p:spPr>
          <a:xfrm>
            <a:off x="238226" y="3489325"/>
            <a:ext cx="3120339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D31BB0-5035-2D48-8552-776852DA7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9E84E6E-6BDB-404A-8C30-E4FF20B3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8171"/>
            <a:ext cx="4572000" cy="1390717"/>
          </a:xfrm>
        </p:spPr>
        <p:txBody>
          <a:bodyPr/>
          <a:lstStyle/>
          <a:p>
            <a:pPr algn="ctr"/>
            <a:r>
              <a:rPr lang="cs-CZ" sz="3000" i="1" dirty="0" err="1"/>
              <a:t>The</a:t>
            </a:r>
            <a:r>
              <a:rPr lang="cs-CZ" sz="3000" i="1" dirty="0"/>
              <a:t> </a:t>
            </a:r>
            <a:r>
              <a:rPr lang="cs-CZ" sz="3000" i="1" dirty="0" err="1"/>
              <a:t>Murder</a:t>
            </a:r>
            <a:r>
              <a:rPr lang="cs-CZ" sz="3000" i="1" dirty="0"/>
              <a:t> </a:t>
            </a:r>
            <a:r>
              <a:rPr lang="cs-CZ" sz="3000" i="1" dirty="0" err="1"/>
              <a:t>of</a:t>
            </a:r>
            <a:r>
              <a:rPr lang="cs-CZ" sz="3000" i="1" dirty="0"/>
              <a:t> Mr. </a:t>
            </a:r>
            <a:r>
              <a:rPr lang="cs-CZ" sz="3000" i="1" dirty="0" err="1"/>
              <a:t>Devil</a:t>
            </a:r>
            <a:br>
              <a:rPr lang="cs-CZ" dirty="0"/>
            </a:br>
            <a:r>
              <a:rPr lang="cs-CZ" sz="2000" dirty="0"/>
              <a:t>1970, </a:t>
            </a:r>
            <a:r>
              <a:rPr lang="cs-CZ" sz="2000" dirty="0" err="1"/>
              <a:t>dir</a:t>
            </a:r>
            <a:r>
              <a:rPr lang="cs-CZ" sz="2000" dirty="0"/>
              <a:t>. Ester Krumbachová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CBD3D6F-7D16-5C48-A9F2-4F2B2EE76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02" y="2826326"/>
            <a:ext cx="4441371" cy="3401673"/>
          </a:xfrm>
        </p:spPr>
        <p:txBody>
          <a:bodyPr/>
          <a:lstStyle/>
          <a:p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only</a:t>
            </a:r>
            <a:r>
              <a:rPr lang="cs-CZ" sz="1700" dirty="0"/>
              <a:t> film </a:t>
            </a:r>
            <a:r>
              <a:rPr lang="cs-CZ" sz="1700" dirty="0" err="1"/>
              <a:t>directed</a:t>
            </a:r>
            <a:r>
              <a:rPr lang="cs-CZ" sz="1700" dirty="0"/>
              <a:t> by </a:t>
            </a:r>
            <a:r>
              <a:rPr lang="cs-CZ" sz="1700" dirty="0" err="1"/>
              <a:t>the</a:t>
            </a:r>
            <a:r>
              <a:rPr lang="cs-CZ" sz="1700" dirty="0"/>
              <a:t> „</a:t>
            </a:r>
            <a:r>
              <a:rPr lang="cs-CZ" sz="1700" dirty="0" err="1"/>
              <a:t>muse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Czechoslovak</a:t>
            </a:r>
            <a:r>
              <a:rPr lang="cs-CZ" sz="1700" dirty="0"/>
              <a:t> New </a:t>
            </a:r>
            <a:r>
              <a:rPr lang="cs-CZ" sz="1700" dirty="0" err="1"/>
              <a:t>Wave</a:t>
            </a:r>
            <a:r>
              <a:rPr lang="cs-CZ" sz="1700" dirty="0"/>
              <a:t>“ – Ester Krumbachová.</a:t>
            </a:r>
          </a:p>
          <a:p>
            <a:r>
              <a:rPr lang="cs-CZ" sz="1700" dirty="0"/>
              <a:t>- </a:t>
            </a:r>
            <a:r>
              <a:rPr lang="cs-CZ" sz="1700" dirty="0" err="1"/>
              <a:t>writer</a:t>
            </a:r>
            <a:r>
              <a:rPr lang="cs-CZ" sz="1700" dirty="0"/>
              <a:t>, </a:t>
            </a:r>
            <a:r>
              <a:rPr lang="cs-CZ" sz="1700" dirty="0" err="1"/>
              <a:t>screenwriter</a:t>
            </a:r>
            <a:r>
              <a:rPr lang="cs-CZ" sz="1700" dirty="0"/>
              <a:t>, dramaturg, art </a:t>
            </a:r>
            <a:r>
              <a:rPr lang="cs-CZ" sz="1700" dirty="0" err="1"/>
              <a:t>production</a:t>
            </a:r>
            <a:r>
              <a:rPr lang="cs-CZ" sz="1700" dirty="0"/>
              <a:t> designer, </a:t>
            </a:r>
            <a:r>
              <a:rPr lang="cs-CZ" sz="1700" dirty="0" err="1"/>
              <a:t>painter</a:t>
            </a:r>
            <a:r>
              <a:rPr lang="cs-CZ" sz="1700" dirty="0"/>
              <a:t>, </a:t>
            </a:r>
            <a:r>
              <a:rPr lang="cs-CZ" sz="1700" dirty="0" err="1"/>
              <a:t>costume</a:t>
            </a:r>
            <a:r>
              <a:rPr lang="cs-CZ" sz="1700" dirty="0"/>
              <a:t> designer, </a:t>
            </a:r>
            <a:r>
              <a:rPr lang="cs-CZ" sz="1700" dirty="0" err="1"/>
              <a:t>director</a:t>
            </a:r>
            <a:endParaRPr lang="cs-CZ" sz="1700" dirty="0"/>
          </a:p>
          <a:p>
            <a:r>
              <a:rPr lang="cs-CZ" sz="1700" dirty="0" err="1"/>
              <a:t>She</a:t>
            </a:r>
            <a:r>
              <a:rPr lang="cs-CZ" sz="1700" dirty="0"/>
              <a:t> </a:t>
            </a:r>
            <a:r>
              <a:rPr lang="cs-CZ" sz="1700" dirty="0" err="1"/>
              <a:t>frequently</a:t>
            </a:r>
            <a:r>
              <a:rPr lang="cs-CZ" sz="1700" dirty="0"/>
              <a:t> </a:t>
            </a:r>
            <a:r>
              <a:rPr lang="cs-CZ" sz="1700" dirty="0" err="1"/>
              <a:t>collaborated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Věra Chytilová and Jaroslav Kučera (</a:t>
            </a:r>
            <a:r>
              <a:rPr lang="cs-CZ" sz="1700" i="1" dirty="0" err="1"/>
              <a:t>Daisies</a:t>
            </a:r>
            <a:r>
              <a:rPr lang="cs-CZ" sz="1700" i="1" dirty="0"/>
              <a:t>, </a:t>
            </a:r>
            <a:r>
              <a:rPr lang="cs-CZ" sz="1700" i="1" dirty="0" err="1"/>
              <a:t>Fruit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</a:t>
            </a:r>
            <a:r>
              <a:rPr lang="cs-CZ" sz="1700" i="1" dirty="0" err="1"/>
              <a:t>Paradise</a:t>
            </a:r>
            <a:r>
              <a:rPr lang="cs-CZ" sz="1700" dirty="0"/>
              <a:t>), </a:t>
            </a:r>
            <a:r>
              <a:rPr lang="cs-CZ" sz="1700" dirty="0" err="1"/>
              <a:t>also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her second </a:t>
            </a:r>
            <a:r>
              <a:rPr lang="cs-CZ" sz="1700" dirty="0" err="1"/>
              <a:t>husband</a:t>
            </a:r>
            <a:r>
              <a:rPr lang="cs-CZ" sz="1700" dirty="0"/>
              <a:t> Jan Němec (</a:t>
            </a:r>
            <a:r>
              <a:rPr lang="cs-CZ" sz="1700" i="1" dirty="0" err="1"/>
              <a:t>Diamonds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</a:t>
            </a:r>
            <a:r>
              <a:rPr lang="cs-CZ" sz="1700" i="1" dirty="0" err="1"/>
              <a:t>the</a:t>
            </a:r>
            <a:r>
              <a:rPr lang="cs-CZ" sz="1700" i="1" dirty="0"/>
              <a:t> Night, </a:t>
            </a:r>
            <a:r>
              <a:rPr lang="cs-CZ" sz="1700" i="1" dirty="0" err="1"/>
              <a:t>The</a:t>
            </a:r>
            <a:r>
              <a:rPr lang="cs-CZ" sz="1700" i="1" dirty="0"/>
              <a:t> Party and </a:t>
            </a:r>
            <a:r>
              <a:rPr lang="cs-CZ" sz="1700" i="1" dirty="0" err="1"/>
              <a:t>the</a:t>
            </a:r>
            <a:r>
              <a:rPr lang="cs-CZ" sz="1700" i="1" dirty="0"/>
              <a:t> </a:t>
            </a:r>
            <a:r>
              <a:rPr lang="cs-CZ" sz="1700" i="1" dirty="0" err="1"/>
              <a:t>Guests</a:t>
            </a:r>
            <a:r>
              <a:rPr lang="cs-CZ" sz="1700" i="1" dirty="0"/>
              <a:t>, </a:t>
            </a:r>
            <a:r>
              <a:rPr lang="cs-CZ" sz="1700" i="1" dirty="0" err="1"/>
              <a:t>Martyrs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Love</a:t>
            </a:r>
            <a:r>
              <a:rPr lang="cs-CZ" sz="1700" dirty="0"/>
              <a:t>).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74C633-8E1D-F642-88A8-44E5571DE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4" name="Zástupný symbol obrázku 13" descr="Obsah obrázku text&#10;&#10;Popis byl vytvořen automaticky">
            <a:extLst>
              <a:ext uri="{FF2B5EF4-FFF2-40B4-BE49-F238E27FC236}">
                <a16:creationId xmlns:a16="http://schemas.microsoft.com/office/drawing/2014/main" id="{E6C1EEDF-1893-8546-AE07-5DABB0F9CF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972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F80015E-C185-744E-B4EB-8D78397E3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EEA7C2-6E3B-E54B-8CD2-EACEFE98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23" y="1911927"/>
            <a:ext cx="4189997" cy="950026"/>
          </a:xfrm>
        </p:spPr>
        <p:txBody>
          <a:bodyPr/>
          <a:lstStyle/>
          <a:p>
            <a:pPr algn="ctr"/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Murder</a:t>
            </a:r>
            <a:r>
              <a:rPr lang="cs-CZ" i="1" dirty="0"/>
              <a:t> Mr. </a:t>
            </a:r>
            <a:r>
              <a:rPr lang="cs-CZ" i="1" dirty="0" err="1"/>
              <a:t>Devil</a:t>
            </a:r>
            <a:br>
              <a:rPr lang="cs-CZ" dirty="0"/>
            </a:b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13EF929-4AD3-3B4C-99EA-98C3C64F9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7" y="3075709"/>
            <a:ext cx="4471639" cy="2766951"/>
          </a:xfrm>
        </p:spPr>
        <p:txBody>
          <a:bodyPr/>
          <a:lstStyle/>
          <a:p>
            <a:pPr marL="347472" marR="0" indent="-347472" algn="l" rtl="0" fontAlgn="base" latinLnBrk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What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does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film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tell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us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dynamics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men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women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7472" marR="0" indent="-347472" algn="l" rtl="0" fontAlgn="base" latinLnBrk="0">
              <a:spcBef>
                <a:spcPts val="0"/>
              </a:spcBef>
              <a:spcAft>
                <a:spcPts val="0"/>
              </a:spcAft>
            </a:pPr>
            <a:endParaRPr lang="cs-CZ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7472" marR="0" indent="-347472" algn="l" rtl="0" fontAlgn="base" latinLnBrk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Think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look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film.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does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support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central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topic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7472" marR="0" indent="-347472" algn="l" rtl="0" fontAlgn="base" latinLnBrk="0">
              <a:spcBef>
                <a:spcPts val="0"/>
              </a:spcBef>
              <a:spcAft>
                <a:spcPts val="0"/>
              </a:spcAft>
            </a:pPr>
            <a:endParaRPr lang="cs-CZ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7472" marR="0" indent="-347472" algn="l" rtl="0" fontAlgn="base" latinLnBrk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main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protagonists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are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characterized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mainly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looks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actions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cs-CZ" sz="1800" b="0" i="0" u="none" strike="noStrike" dirty="0">
                <a:solidFill>
                  <a:srgbClr val="0000DC"/>
                </a:solidFill>
                <a:effectLst/>
                <a:latin typeface="Arial" panose="020B0604020202020204" pitchFamily="34" charset="0"/>
              </a:rPr>
              <a:t>? </a:t>
            </a:r>
            <a:endParaRPr lang="cs-CZ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" name="Zástupný symbol obrázku 9" descr="Obsah obrázku osoba, interiér&#10;&#10;Popis byl vytvořen automaticky">
            <a:extLst>
              <a:ext uri="{FF2B5EF4-FFF2-40B4-BE49-F238E27FC236}">
                <a16:creationId xmlns:a16="http://schemas.microsoft.com/office/drawing/2014/main" id="{9B955DA2-77C8-7A47-9B95-C8873697CD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16143"/>
          <a:stretch>
            <a:fillRect/>
          </a:stretch>
        </p:blipFill>
        <p:spPr/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BA5A71-282E-E743-BCA7-3C9740E1B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2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A7136F-432C-8749-AE7E-3C928BA65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4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D8540BF-9737-454E-95DB-B2454E2C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5" y="1879087"/>
            <a:ext cx="3934889" cy="579105"/>
          </a:xfrm>
        </p:spPr>
        <p:txBody>
          <a:bodyPr anchor="t">
            <a:normAutofit/>
          </a:bodyPr>
          <a:lstStyle/>
          <a:p>
            <a:pPr algn="ctr"/>
            <a:r>
              <a:rPr lang="cs-CZ" dirty="0"/>
              <a:t>L8_Reading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3A86D385-1BF7-5D32-4145-14182630A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9" y="2458192"/>
            <a:ext cx="4358244" cy="3769807"/>
          </a:xfrm>
        </p:spPr>
        <p:txBody>
          <a:bodyPr/>
          <a:lstStyle/>
          <a:p>
            <a:r>
              <a:rPr lang="en-US" sz="1700" dirty="0"/>
              <a:t>SWIETOCHOWSKA, Galina. Ester </a:t>
            </a:r>
            <a:r>
              <a:rPr lang="en-US" sz="1700" dirty="0" err="1"/>
              <a:t>Krumbachová</a:t>
            </a:r>
            <a:r>
              <a:rPr lang="en-US" sz="1700" dirty="0"/>
              <a:t>: The Lady and Her Wunderkammer, pp. 78–89. </a:t>
            </a:r>
          </a:p>
          <a:p>
            <a:endParaRPr lang="en-US" sz="1700" dirty="0"/>
          </a:p>
          <a:p>
            <a:r>
              <a:rPr lang="en-US" sz="1700" dirty="0"/>
              <a:t>SKUPA, </a:t>
            </a:r>
            <a:r>
              <a:rPr lang="en-US" sz="1700" dirty="0" err="1"/>
              <a:t>Lukáš</a:t>
            </a:r>
            <a:r>
              <a:rPr lang="en-US" sz="1700" dirty="0"/>
              <a:t>. The Architect of Film Images: Ester </a:t>
            </a:r>
            <a:r>
              <a:rPr lang="en-US" sz="1700" dirty="0" err="1"/>
              <a:t>Krumbachová</a:t>
            </a:r>
            <a:r>
              <a:rPr lang="en-US" sz="1700" dirty="0"/>
              <a:t> a Production Designer and Her Imprint on the Czech Film Industry, pp. 36–51.</a:t>
            </a:r>
          </a:p>
          <a:p>
            <a:endParaRPr lang="en-US" sz="1700" dirty="0"/>
          </a:p>
          <a:p>
            <a:r>
              <a:rPr lang="en-US" sz="1700" dirty="0"/>
              <a:t>Both In: JEŘÁBKOVÁ, Edith – SVATOŇOVÁ, </a:t>
            </a:r>
            <a:r>
              <a:rPr lang="en-US" sz="1700" dirty="0" err="1"/>
              <a:t>Kateřina</a:t>
            </a:r>
            <a:r>
              <a:rPr lang="en-US" sz="1700" dirty="0"/>
              <a:t> (eds.). </a:t>
            </a:r>
            <a:r>
              <a:rPr lang="en-US" sz="1700" i="1" dirty="0"/>
              <a:t>Ester </a:t>
            </a:r>
            <a:r>
              <a:rPr lang="en-US" sz="1700" i="1" dirty="0" err="1"/>
              <a:t>Krumbachová</a:t>
            </a:r>
            <a:r>
              <a:rPr lang="en-US" sz="1700" dirty="0"/>
              <a:t>. Praha: </a:t>
            </a:r>
            <a:r>
              <a:rPr lang="en-US" sz="1700" dirty="0" err="1"/>
              <a:t>Umprum</a:t>
            </a:r>
            <a:r>
              <a:rPr lang="en-US" sz="1700" dirty="0"/>
              <a:t> and ARE, 2021. 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DD2944-708E-6747-9FDD-F9025AD8E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47FFDCA5-6E32-8046-B7C9-53E753B3BA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6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01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5A0C50-1017-C64C-A008-5113B2813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40F859-D4D8-AF4B-A7ED-D2B5D950A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2D5E0B0-98B5-FF43-A400-A0EB9B48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1243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Women‘s</a:t>
            </a:r>
            <a:r>
              <a:rPr lang="cs-CZ" dirty="0"/>
              <a:t> </a:t>
            </a:r>
            <a:r>
              <a:rPr lang="cs-CZ" dirty="0" err="1"/>
              <a:t>liberation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priority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regime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A586D20-D73E-0D4B-81CC-45FFF1EE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371369"/>
            <a:ext cx="8524742" cy="4139998"/>
          </a:xfrm>
        </p:spPr>
        <p:txBody>
          <a:bodyPr/>
          <a:lstStyle/>
          <a:p>
            <a:r>
              <a:rPr lang="cs-CZ" sz="1700" dirty="0" err="1"/>
              <a:t>Female</a:t>
            </a:r>
            <a:r>
              <a:rPr lang="cs-CZ" sz="1700" dirty="0"/>
              <a:t> </a:t>
            </a:r>
            <a:r>
              <a:rPr lang="cs-CZ" sz="1700" dirty="0" err="1"/>
              <a:t>employment</a:t>
            </a:r>
            <a:r>
              <a:rPr lang="cs-CZ" sz="1700" dirty="0"/>
              <a:t> </a:t>
            </a:r>
            <a:r>
              <a:rPr lang="cs-CZ" sz="1700" dirty="0" err="1"/>
              <a:t>was</a:t>
            </a:r>
            <a:r>
              <a:rPr lang="cs-CZ" sz="1700" dirty="0"/>
              <a:t> a </a:t>
            </a:r>
            <a:r>
              <a:rPr lang="cs-CZ" sz="1700" dirty="0" err="1"/>
              <a:t>frequently</a:t>
            </a:r>
            <a:r>
              <a:rPr lang="cs-CZ" sz="1700" dirty="0"/>
              <a:t> </a:t>
            </a:r>
            <a:r>
              <a:rPr lang="cs-CZ" sz="1700" dirty="0" err="1"/>
              <a:t>highlighted</a:t>
            </a:r>
            <a:r>
              <a:rPr lang="cs-CZ" sz="1700" dirty="0"/>
              <a:t> priority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socialist</a:t>
            </a:r>
            <a:r>
              <a:rPr lang="cs-CZ" sz="1700" dirty="0"/>
              <a:t> régime &gt;&gt; </a:t>
            </a:r>
            <a:r>
              <a:rPr lang="cs-CZ" sz="1700" dirty="0" err="1"/>
              <a:t>it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in </a:t>
            </a:r>
            <a:r>
              <a:rPr lang="cs-CZ" sz="1700" dirty="0" err="1"/>
              <a:t>tune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communist</a:t>
            </a:r>
            <a:r>
              <a:rPr lang="cs-CZ" sz="1700" dirty="0"/>
              <a:t> ideology, but </a:t>
            </a:r>
            <a:r>
              <a:rPr lang="cs-CZ" sz="1700" dirty="0" err="1"/>
              <a:t>it</a:t>
            </a:r>
            <a:r>
              <a:rPr lang="cs-CZ" sz="1700" dirty="0"/>
              <a:t> </a:t>
            </a:r>
            <a:r>
              <a:rPr lang="cs-CZ" sz="1700" dirty="0" err="1"/>
              <a:t>was</a:t>
            </a:r>
            <a:r>
              <a:rPr lang="cs-CZ" sz="1700" dirty="0"/>
              <a:t> </a:t>
            </a:r>
            <a:r>
              <a:rPr lang="cs-CZ" sz="1700" dirty="0" err="1"/>
              <a:t>also</a:t>
            </a:r>
            <a:r>
              <a:rPr lang="cs-CZ" sz="1700" dirty="0"/>
              <a:t> </a:t>
            </a:r>
            <a:r>
              <a:rPr lang="cs-CZ" sz="1700" dirty="0" err="1"/>
              <a:t>an</a:t>
            </a:r>
            <a:r>
              <a:rPr lang="cs-CZ" sz="1700" dirty="0"/>
              <a:t> </a:t>
            </a:r>
            <a:r>
              <a:rPr lang="cs-CZ" sz="1700" dirty="0" err="1"/>
              <a:t>economic</a:t>
            </a:r>
            <a:r>
              <a:rPr lang="cs-CZ" sz="1700" dirty="0"/>
              <a:t> </a:t>
            </a:r>
            <a:r>
              <a:rPr lang="cs-CZ" sz="1700" dirty="0" err="1"/>
              <a:t>necessity</a:t>
            </a:r>
            <a:endParaRPr lang="cs-CZ" sz="1700" dirty="0"/>
          </a:p>
          <a:p>
            <a:r>
              <a:rPr lang="cs-CZ" sz="1700" dirty="0"/>
              <a:t>So-</a:t>
            </a:r>
            <a:r>
              <a:rPr lang="cs-CZ" sz="1700" dirty="0" err="1"/>
              <a:t>called</a:t>
            </a:r>
            <a:r>
              <a:rPr lang="cs-CZ" sz="1700" dirty="0"/>
              <a:t> double (triple) </a:t>
            </a:r>
            <a:r>
              <a:rPr lang="cs-CZ" sz="1700" dirty="0" err="1"/>
              <a:t>burden</a:t>
            </a:r>
            <a:endParaRPr lang="cs-CZ" sz="1700" dirty="0"/>
          </a:p>
          <a:p>
            <a:r>
              <a:rPr lang="cs-CZ" sz="1700" dirty="0" err="1"/>
              <a:t>Women</a:t>
            </a:r>
            <a:r>
              <a:rPr lang="cs-CZ" sz="1700" dirty="0"/>
              <a:t> </a:t>
            </a:r>
            <a:r>
              <a:rPr lang="cs-CZ" sz="1700" dirty="0" err="1"/>
              <a:t>were</a:t>
            </a:r>
            <a:r>
              <a:rPr lang="cs-CZ" sz="1700" dirty="0"/>
              <a:t> </a:t>
            </a:r>
            <a:r>
              <a:rPr lang="cs-CZ" sz="1700" dirty="0" err="1"/>
              <a:t>delegated</a:t>
            </a:r>
            <a:r>
              <a:rPr lang="cs-CZ" sz="1700" dirty="0"/>
              <a:t> to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spheres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education</a:t>
            </a:r>
            <a:r>
              <a:rPr lang="cs-CZ" sz="1700" dirty="0"/>
              <a:t> and </a:t>
            </a:r>
            <a:r>
              <a:rPr lang="cs-CZ" sz="1700" dirty="0" err="1"/>
              <a:t>healthcare</a:t>
            </a:r>
            <a:r>
              <a:rPr lang="cs-CZ" sz="1700" dirty="0"/>
              <a:t>, </a:t>
            </a:r>
            <a:r>
              <a:rPr lang="cs-CZ" sz="1700" dirty="0" err="1"/>
              <a:t>where</a:t>
            </a:r>
            <a:r>
              <a:rPr lang="cs-CZ" sz="1700" dirty="0"/>
              <a:t> </a:t>
            </a:r>
            <a:r>
              <a:rPr lang="cs-CZ" sz="1700" dirty="0" err="1"/>
              <a:t>salaries</a:t>
            </a:r>
            <a:r>
              <a:rPr lang="cs-CZ" sz="1700" dirty="0"/>
              <a:t> </a:t>
            </a:r>
            <a:r>
              <a:rPr lang="cs-CZ" sz="1700" dirty="0" err="1"/>
              <a:t>tend</a:t>
            </a:r>
            <a:r>
              <a:rPr lang="cs-CZ" sz="1700" dirty="0"/>
              <a:t> to go </a:t>
            </a:r>
            <a:r>
              <a:rPr lang="cs-CZ" sz="1700" dirty="0" err="1"/>
              <a:t>down</a:t>
            </a:r>
            <a:r>
              <a:rPr lang="cs-CZ" sz="1700" dirty="0"/>
              <a:t> </a:t>
            </a:r>
            <a:r>
              <a:rPr lang="cs-CZ" sz="1700" dirty="0" err="1"/>
              <a:t>rather</a:t>
            </a:r>
            <a:r>
              <a:rPr lang="cs-CZ" sz="1700" dirty="0"/>
              <a:t> </a:t>
            </a:r>
            <a:r>
              <a:rPr lang="cs-CZ" sz="1700" dirty="0" err="1"/>
              <a:t>then</a:t>
            </a:r>
            <a:r>
              <a:rPr lang="cs-CZ" sz="1700" dirty="0"/>
              <a:t> up; </a:t>
            </a:r>
            <a:r>
              <a:rPr lang="cs-CZ" sz="1700" dirty="0" err="1"/>
              <a:t>they</a:t>
            </a:r>
            <a:r>
              <a:rPr lang="cs-CZ" sz="1700" dirty="0"/>
              <a:t> </a:t>
            </a:r>
            <a:r>
              <a:rPr lang="cs-CZ" sz="1700" dirty="0" err="1"/>
              <a:t>were</a:t>
            </a:r>
            <a:r>
              <a:rPr lang="cs-CZ" sz="1700" dirty="0"/>
              <a:t> </a:t>
            </a:r>
            <a:r>
              <a:rPr lang="cs-CZ" sz="1700" dirty="0" err="1"/>
              <a:t>paid</a:t>
            </a:r>
            <a:r>
              <a:rPr lang="cs-CZ" sz="1700" dirty="0"/>
              <a:t> </a:t>
            </a:r>
            <a:r>
              <a:rPr lang="cs-CZ" sz="1700" dirty="0" err="1"/>
              <a:t>less</a:t>
            </a:r>
            <a:r>
              <a:rPr lang="cs-CZ" sz="1700" dirty="0"/>
              <a:t> </a:t>
            </a:r>
            <a:r>
              <a:rPr lang="cs-CZ" sz="1700" dirty="0" err="1"/>
              <a:t>than</a:t>
            </a:r>
            <a:r>
              <a:rPr lang="cs-CZ" sz="1700" dirty="0"/>
              <a:t> </a:t>
            </a:r>
            <a:r>
              <a:rPr lang="cs-CZ" sz="1700" dirty="0" err="1"/>
              <a:t>their</a:t>
            </a:r>
            <a:r>
              <a:rPr lang="cs-CZ" sz="1700" dirty="0"/>
              <a:t> male </a:t>
            </a:r>
            <a:r>
              <a:rPr lang="cs-CZ" sz="1700" dirty="0" err="1"/>
              <a:t>colleagues</a:t>
            </a:r>
            <a:r>
              <a:rPr lang="cs-CZ" sz="1700" dirty="0"/>
              <a:t> and not many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them</a:t>
            </a:r>
            <a:r>
              <a:rPr lang="cs-CZ" sz="1700" dirty="0"/>
              <a:t> </a:t>
            </a:r>
            <a:r>
              <a:rPr lang="cs-CZ" sz="1700" dirty="0" err="1"/>
              <a:t>were</a:t>
            </a:r>
            <a:r>
              <a:rPr lang="cs-CZ" sz="1700" dirty="0"/>
              <a:t> to </a:t>
            </a:r>
            <a:r>
              <a:rPr lang="cs-CZ" sz="1700" dirty="0" err="1"/>
              <a:t>be</a:t>
            </a:r>
            <a:r>
              <a:rPr lang="cs-CZ" sz="1700" dirty="0"/>
              <a:t> </a:t>
            </a:r>
            <a:r>
              <a:rPr lang="cs-CZ" sz="1700" dirty="0" err="1"/>
              <a:t>found</a:t>
            </a:r>
            <a:r>
              <a:rPr lang="cs-CZ" sz="1700" dirty="0"/>
              <a:t> in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leadership</a:t>
            </a:r>
            <a:r>
              <a:rPr lang="cs-CZ" sz="1700" dirty="0"/>
              <a:t> </a:t>
            </a:r>
          </a:p>
          <a:p>
            <a:r>
              <a:rPr lang="cs-CZ" sz="1700" b="1" dirty="0"/>
              <a:t>In </a:t>
            </a:r>
            <a:r>
              <a:rPr lang="cs-CZ" sz="1700" b="1" dirty="0" err="1"/>
              <a:t>cinema</a:t>
            </a:r>
            <a:r>
              <a:rPr lang="cs-CZ" sz="1700" b="1" dirty="0"/>
              <a:t> </a:t>
            </a:r>
            <a:r>
              <a:rPr lang="cs-CZ" sz="1700" b="1" dirty="0" err="1"/>
              <a:t>industry</a:t>
            </a:r>
            <a:r>
              <a:rPr lang="cs-CZ" sz="1700" dirty="0"/>
              <a:t>: </a:t>
            </a:r>
            <a:r>
              <a:rPr lang="cs-CZ" sz="1700" dirty="0" err="1"/>
              <a:t>despite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official</a:t>
            </a:r>
            <a:r>
              <a:rPr lang="cs-CZ" sz="1700" dirty="0"/>
              <a:t> </a:t>
            </a:r>
            <a:r>
              <a:rPr lang="cs-CZ" sz="1700" dirty="0" err="1"/>
              <a:t>proclamations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film </a:t>
            </a:r>
            <a:r>
              <a:rPr lang="cs-CZ" sz="1700" dirty="0" err="1"/>
              <a:t>production</a:t>
            </a:r>
            <a:r>
              <a:rPr lang="cs-CZ" sz="1700" dirty="0"/>
              <a:t> </a:t>
            </a:r>
            <a:r>
              <a:rPr lang="cs-CZ" sz="1700" dirty="0" err="1"/>
              <a:t>did</a:t>
            </a:r>
            <a:r>
              <a:rPr lang="cs-CZ" sz="1700" dirty="0"/>
              <a:t> not </a:t>
            </a:r>
            <a:r>
              <a:rPr lang="cs-CZ" sz="1700" dirty="0" err="1"/>
              <a:t>become</a:t>
            </a:r>
            <a:r>
              <a:rPr lang="cs-CZ" sz="1700" dirty="0"/>
              <a:t> more </a:t>
            </a:r>
            <a:r>
              <a:rPr lang="cs-CZ" sz="1700" dirty="0" err="1"/>
              <a:t>feminized</a:t>
            </a:r>
            <a:r>
              <a:rPr lang="cs-CZ" sz="1700" dirty="0"/>
              <a:t> &gt;&gt; </a:t>
            </a:r>
            <a:r>
              <a:rPr lang="cs-CZ" sz="1700" dirty="0" err="1"/>
              <a:t>creative</a:t>
            </a:r>
            <a:r>
              <a:rPr lang="cs-CZ" sz="1700" dirty="0"/>
              <a:t> </a:t>
            </a:r>
            <a:r>
              <a:rPr lang="cs-CZ" sz="1700" dirty="0" err="1"/>
              <a:t>positions</a:t>
            </a:r>
            <a:r>
              <a:rPr lang="cs-CZ" sz="1700" dirty="0"/>
              <a:t> are not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domain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women</a:t>
            </a:r>
            <a:r>
              <a:rPr lang="cs-CZ" sz="1700" dirty="0"/>
              <a:t>, </a:t>
            </a:r>
            <a:r>
              <a:rPr lang="cs-CZ" sz="1700" dirty="0" err="1"/>
              <a:t>other</a:t>
            </a:r>
            <a:r>
              <a:rPr lang="cs-CZ" sz="1700" dirty="0"/>
              <a:t> </a:t>
            </a:r>
            <a:r>
              <a:rPr lang="cs-CZ" sz="1700" dirty="0" err="1"/>
              <a:t>branches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Czechoslovak</a:t>
            </a:r>
            <a:r>
              <a:rPr lang="cs-CZ" sz="1700" dirty="0"/>
              <a:t> film are more open to </a:t>
            </a:r>
            <a:r>
              <a:rPr lang="cs-CZ" sz="1700" dirty="0" err="1"/>
              <a:t>female</a:t>
            </a:r>
            <a:r>
              <a:rPr lang="cs-CZ" sz="1700" dirty="0"/>
              <a:t> </a:t>
            </a:r>
            <a:r>
              <a:rPr lang="cs-CZ" sz="1700" dirty="0" err="1"/>
              <a:t>employment</a:t>
            </a:r>
            <a:r>
              <a:rPr lang="cs-CZ" sz="1700" dirty="0"/>
              <a:t> (</a:t>
            </a:r>
            <a:r>
              <a:rPr lang="cs-CZ" sz="1700" dirty="0" err="1"/>
              <a:t>cinemas</a:t>
            </a:r>
            <a:r>
              <a:rPr lang="cs-CZ" sz="1700" dirty="0"/>
              <a:t>, </a:t>
            </a:r>
            <a:r>
              <a:rPr lang="cs-CZ" sz="1700" dirty="0" err="1"/>
              <a:t>distribution</a:t>
            </a:r>
            <a:r>
              <a:rPr lang="cs-CZ" sz="1700" dirty="0"/>
              <a:t>)</a:t>
            </a:r>
          </a:p>
          <a:p>
            <a:r>
              <a:rPr lang="cs-CZ" sz="1700" dirty="0" err="1"/>
              <a:t>Continuity</a:t>
            </a:r>
            <a:r>
              <a:rPr lang="cs-CZ" sz="1700" dirty="0"/>
              <a:t> </a:t>
            </a:r>
            <a:r>
              <a:rPr lang="cs-CZ" sz="1700" dirty="0" err="1"/>
              <a:t>assistants</a:t>
            </a:r>
            <a:r>
              <a:rPr lang="cs-CZ" sz="1700" dirty="0"/>
              <a:t> („</a:t>
            </a:r>
            <a:r>
              <a:rPr lang="cs-CZ" sz="1700" dirty="0" err="1"/>
              <a:t>script</a:t>
            </a:r>
            <a:r>
              <a:rPr lang="cs-CZ" sz="1700" dirty="0"/>
              <a:t> </a:t>
            </a:r>
            <a:r>
              <a:rPr lang="cs-CZ" sz="1700" dirty="0" err="1"/>
              <a:t>girls</a:t>
            </a:r>
            <a:r>
              <a:rPr lang="cs-CZ" sz="1700" dirty="0"/>
              <a:t>“), </a:t>
            </a:r>
            <a:r>
              <a:rPr lang="cs-CZ" sz="1700" dirty="0" err="1"/>
              <a:t>grips</a:t>
            </a:r>
            <a:r>
              <a:rPr lang="cs-CZ" sz="1700" dirty="0"/>
              <a:t>, </a:t>
            </a:r>
            <a:r>
              <a:rPr lang="cs-CZ" sz="1700" dirty="0" err="1"/>
              <a:t>editing</a:t>
            </a:r>
            <a:r>
              <a:rPr lang="cs-CZ" sz="1700" dirty="0"/>
              <a:t> </a:t>
            </a:r>
            <a:r>
              <a:rPr lang="cs-CZ" sz="1700" dirty="0" err="1"/>
              <a:t>assistants</a:t>
            </a:r>
            <a:r>
              <a:rPr lang="cs-CZ" sz="1700" dirty="0"/>
              <a:t>, </a:t>
            </a:r>
            <a:r>
              <a:rPr lang="cs-CZ" sz="1700" dirty="0" err="1"/>
              <a:t>wardrobe</a:t>
            </a:r>
            <a:r>
              <a:rPr lang="cs-CZ" sz="1700" dirty="0"/>
              <a:t> </a:t>
            </a:r>
            <a:r>
              <a:rPr lang="cs-CZ" sz="1700" dirty="0" err="1"/>
              <a:t>personnel</a:t>
            </a:r>
            <a:r>
              <a:rPr lang="cs-CZ" sz="1700" dirty="0"/>
              <a:t>; </a:t>
            </a:r>
            <a:r>
              <a:rPr lang="cs-CZ" sz="1700" dirty="0" err="1"/>
              <a:t>only</a:t>
            </a:r>
            <a:r>
              <a:rPr lang="cs-CZ" sz="1700" dirty="0"/>
              <a:t> </a:t>
            </a:r>
            <a:r>
              <a:rPr lang="cs-CZ" sz="1700" dirty="0" err="1"/>
              <a:t>rarely</a:t>
            </a:r>
            <a:r>
              <a:rPr lang="cs-CZ" sz="1700" dirty="0"/>
              <a:t> </a:t>
            </a:r>
            <a:r>
              <a:rPr lang="cs-CZ" sz="1700" dirty="0" err="1"/>
              <a:t>assisting</a:t>
            </a:r>
            <a:r>
              <a:rPr lang="cs-CZ" sz="1700" dirty="0"/>
              <a:t> </a:t>
            </a:r>
            <a:r>
              <a:rPr lang="cs-CZ" sz="1700" dirty="0" err="1"/>
              <a:t>directors</a:t>
            </a:r>
            <a:r>
              <a:rPr lang="cs-CZ" sz="1700" dirty="0"/>
              <a:t> and </a:t>
            </a:r>
            <a:r>
              <a:rPr lang="cs-CZ" sz="1700" dirty="0" err="1"/>
              <a:t>production</a:t>
            </a:r>
            <a:r>
              <a:rPr lang="cs-CZ" sz="1700" dirty="0"/>
              <a:t> </a:t>
            </a:r>
            <a:r>
              <a:rPr lang="cs-CZ" sz="1700" dirty="0" err="1"/>
              <a:t>assistants</a:t>
            </a:r>
            <a:r>
              <a:rPr lang="cs-CZ" sz="1700" dirty="0"/>
              <a:t>, </a:t>
            </a:r>
            <a:r>
              <a:rPr lang="cs-CZ" sz="1700" dirty="0" err="1"/>
              <a:t>editors</a:t>
            </a:r>
            <a:r>
              <a:rPr lang="cs-CZ" sz="1700" dirty="0"/>
              <a:t> and make-up </a:t>
            </a:r>
            <a:r>
              <a:rPr lang="cs-CZ" sz="1700" dirty="0" err="1"/>
              <a:t>designers</a:t>
            </a:r>
            <a:endParaRPr lang="cs-CZ" sz="1700" dirty="0"/>
          </a:p>
          <a:p>
            <a:pPr lvl="1"/>
            <a:r>
              <a:rPr lang="cs-CZ" sz="1600" dirty="0"/>
              <a:t>„</a:t>
            </a:r>
            <a:r>
              <a:rPr lang="cs-CZ" sz="1600" dirty="0" err="1"/>
              <a:t>Feminized</a:t>
            </a:r>
            <a:r>
              <a:rPr lang="cs-CZ" sz="1600" dirty="0"/>
              <a:t> </a:t>
            </a:r>
            <a:r>
              <a:rPr lang="cs-CZ" sz="1600" dirty="0" err="1"/>
              <a:t>professions</a:t>
            </a:r>
            <a:r>
              <a:rPr lang="cs-CZ" sz="1600" dirty="0"/>
              <a:t>“, </a:t>
            </a:r>
            <a:r>
              <a:rPr lang="cs-CZ" sz="1600" dirty="0" err="1"/>
              <a:t>characterized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essencialist</a:t>
            </a:r>
            <a:r>
              <a:rPr lang="cs-CZ" sz="1600" dirty="0"/>
              <a:t> </a:t>
            </a:r>
            <a:r>
              <a:rPr lang="cs-CZ" sz="1600" dirty="0" err="1"/>
              <a:t>rhetoric</a:t>
            </a:r>
            <a:r>
              <a:rPr lang="cs-CZ" sz="1600" dirty="0"/>
              <a:t> as </a:t>
            </a:r>
            <a:r>
              <a:rPr lang="cs-CZ" sz="1600" dirty="0" err="1"/>
              <a:t>requiring</a:t>
            </a:r>
            <a:r>
              <a:rPr lang="cs-CZ" sz="1600" dirty="0"/>
              <a:t> </a:t>
            </a:r>
            <a:r>
              <a:rPr lang="cs-CZ" sz="1600" dirty="0" err="1"/>
              <a:t>traditionally</a:t>
            </a:r>
            <a:r>
              <a:rPr lang="cs-CZ" sz="1600" dirty="0"/>
              <a:t> </a:t>
            </a:r>
            <a:r>
              <a:rPr lang="cs-CZ" sz="1600" dirty="0" err="1"/>
              <a:t>female</a:t>
            </a:r>
            <a:r>
              <a:rPr lang="cs-CZ" sz="1600" dirty="0"/>
              <a:t> </a:t>
            </a:r>
            <a:r>
              <a:rPr lang="cs-CZ" sz="1600" dirty="0" err="1"/>
              <a:t>character</a:t>
            </a:r>
            <a:r>
              <a:rPr lang="cs-CZ" sz="1600" dirty="0"/>
              <a:t> </a:t>
            </a:r>
            <a:r>
              <a:rPr lang="cs-CZ" sz="1600" dirty="0" err="1"/>
              <a:t>traits</a:t>
            </a:r>
            <a:r>
              <a:rPr lang="cs-CZ" sz="1600" dirty="0"/>
              <a:t> – </a:t>
            </a:r>
            <a:r>
              <a:rPr lang="cs-CZ" sz="1600" dirty="0" err="1"/>
              <a:t>attention</a:t>
            </a:r>
            <a:r>
              <a:rPr lang="cs-CZ" sz="1600" dirty="0"/>
              <a:t> to detail, multitasking, sensitivity, </a:t>
            </a:r>
            <a:r>
              <a:rPr lang="cs-CZ" sz="1600" dirty="0" err="1"/>
              <a:t>empathy</a:t>
            </a:r>
            <a:r>
              <a:rPr lang="cs-CZ" sz="1600" dirty="0"/>
              <a:t>, </a:t>
            </a:r>
            <a:r>
              <a:rPr lang="cs-CZ" sz="1600" dirty="0" err="1"/>
              <a:t>consistency</a:t>
            </a:r>
            <a:endParaRPr lang="cs-CZ" sz="1600" dirty="0"/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11903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C093D-1AEA-A64E-9AAA-7F01E1FC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762960"/>
            <a:ext cx="2862071" cy="1453557"/>
          </a:xfrm>
        </p:spPr>
        <p:txBody>
          <a:bodyPr>
            <a:normAutofit/>
          </a:bodyPr>
          <a:lstStyle/>
          <a:p>
            <a:r>
              <a:rPr lang="cs-CZ" b="1" dirty="0"/>
              <a:t>Věra Chytilová (1929–2014)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59E-9D5A-B744-9019-17592B4B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51" y="2242636"/>
            <a:ext cx="3479469" cy="3895106"/>
          </a:xfrm>
        </p:spPr>
        <p:txBody>
          <a:bodyPr>
            <a:normAutofit/>
          </a:bodyPr>
          <a:lstStyle/>
          <a:p>
            <a:r>
              <a:rPr lang="cs-CZ" sz="1425" b="1" dirty="0"/>
              <a:t>„A person </a:t>
            </a:r>
            <a:r>
              <a:rPr lang="cs-CZ" sz="1425" b="1" dirty="0" err="1"/>
              <a:t>should</a:t>
            </a:r>
            <a:r>
              <a:rPr lang="cs-CZ" sz="1425" b="1" dirty="0"/>
              <a:t> </a:t>
            </a:r>
            <a:r>
              <a:rPr lang="cs-CZ" sz="1425" b="1" dirty="0" err="1"/>
              <a:t>have</a:t>
            </a:r>
            <a:r>
              <a:rPr lang="cs-CZ" sz="1425" b="1" dirty="0"/>
              <a:t> </a:t>
            </a:r>
            <a:r>
              <a:rPr lang="cs-CZ" sz="1425" b="1" dirty="0" err="1"/>
              <a:t>the</a:t>
            </a:r>
            <a:r>
              <a:rPr lang="cs-CZ" sz="1425" b="1" dirty="0"/>
              <a:t> </a:t>
            </a:r>
            <a:r>
              <a:rPr lang="cs-CZ" sz="1425" b="1" dirty="0" err="1"/>
              <a:t>strength</a:t>
            </a:r>
            <a:r>
              <a:rPr lang="cs-CZ" sz="1425" b="1" dirty="0"/>
              <a:t> to do </a:t>
            </a:r>
            <a:r>
              <a:rPr lang="cs-CZ" sz="1425" b="1" dirty="0" err="1"/>
              <a:t>what</a:t>
            </a:r>
            <a:r>
              <a:rPr lang="cs-CZ" sz="1425" b="1" dirty="0"/>
              <a:t> </a:t>
            </a:r>
            <a:r>
              <a:rPr lang="cs-CZ" sz="1425" b="1" dirty="0" err="1"/>
              <a:t>satisfies</a:t>
            </a:r>
            <a:r>
              <a:rPr lang="cs-CZ" sz="1425" b="1" dirty="0"/>
              <a:t> </a:t>
            </a:r>
            <a:r>
              <a:rPr lang="cs-CZ" sz="1425" b="1" dirty="0" err="1"/>
              <a:t>him</a:t>
            </a:r>
            <a:r>
              <a:rPr lang="cs-CZ" sz="1425" b="1" dirty="0"/>
              <a:t> (</a:t>
            </a:r>
            <a:r>
              <a:rPr lang="cs-CZ" sz="1425" b="1" dirty="0" err="1"/>
              <a:t>or</a:t>
            </a:r>
            <a:r>
              <a:rPr lang="cs-CZ" sz="1425" b="1" dirty="0"/>
              <a:t> her).“</a:t>
            </a:r>
          </a:p>
          <a:p>
            <a:endParaRPr lang="cs-CZ" sz="1425" dirty="0"/>
          </a:p>
          <a:p>
            <a:r>
              <a:rPr lang="cs-CZ" sz="1425" b="1" dirty="0" err="1"/>
              <a:t>Key</a:t>
            </a:r>
            <a:r>
              <a:rPr lang="cs-CZ" sz="1425" b="1" dirty="0"/>
              <a:t> </a:t>
            </a:r>
            <a:r>
              <a:rPr lang="cs-CZ" sz="1425" b="1" dirty="0" err="1"/>
              <a:t>topics</a:t>
            </a:r>
            <a:r>
              <a:rPr lang="cs-CZ" sz="1425" b="1" dirty="0"/>
              <a:t> </a:t>
            </a:r>
            <a:r>
              <a:rPr lang="cs-CZ" sz="1425" dirty="0"/>
              <a:t>– </a:t>
            </a:r>
            <a:r>
              <a:rPr lang="cs-CZ" sz="1425" dirty="0" err="1"/>
              <a:t>ethics</a:t>
            </a:r>
            <a:r>
              <a:rPr lang="cs-CZ" sz="1425" dirty="0"/>
              <a:t>, </a:t>
            </a:r>
            <a:r>
              <a:rPr lang="cs-CZ" sz="1425" dirty="0" err="1"/>
              <a:t>morals</a:t>
            </a:r>
            <a:r>
              <a:rPr lang="cs-CZ" sz="1425" dirty="0"/>
              <a:t> and </a:t>
            </a:r>
            <a:r>
              <a:rPr lang="cs-CZ" sz="1425" dirty="0" err="1"/>
              <a:t>freedom</a:t>
            </a:r>
            <a:r>
              <a:rPr lang="cs-CZ" sz="1425" dirty="0"/>
              <a:t> </a:t>
            </a:r>
          </a:p>
          <a:p>
            <a:endParaRPr lang="cs-CZ" sz="1425" dirty="0"/>
          </a:p>
          <a:p>
            <a:r>
              <a:rPr lang="cs-CZ" sz="1425" b="1" dirty="0" err="1"/>
              <a:t>Emancipation</a:t>
            </a:r>
            <a:r>
              <a:rPr lang="cs-CZ" sz="1425" dirty="0"/>
              <a:t>: in </a:t>
            </a:r>
            <a:r>
              <a:rPr lang="cs-CZ" sz="1425" dirty="0" err="1"/>
              <a:t>the</a:t>
            </a:r>
            <a:r>
              <a:rPr lang="cs-CZ" sz="1425" dirty="0"/>
              <a:t> </a:t>
            </a:r>
            <a:r>
              <a:rPr lang="cs-CZ" sz="1425" dirty="0" err="1"/>
              <a:t>context</a:t>
            </a:r>
            <a:r>
              <a:rPr lang="cs-CZ" sz="1425" dirty="0"/>
              <a:t> </a:t>
            </a:r>
            <a:r>
              <a:rPr lang="cs-CZ" sz="1425" dirty="0" err="1"/>
              <a:t>of</a:t>
            </a:r>
            <a:r>
              <a:rPr lang="cs-CZ" sz="1425" dirty="0"/>
              <a:t> </a:t>
            </a:r>
            <a:r>
              <a:rPr lang="cs-CZ" sz="1425" dirty="0" err="1"/>
              <a:t>Chytilová‘s</a:t>
            </a:r>
            <a:r>
              <a:rPr lang="cs-CZ" sz="1425" dirty="0"/>
              <a:t> </a:t>
            </a:r>
            <a:r>
              <a:rPr lang="cs-CZ" sz="1425" dirty="0" err="1"/>
              <a:t>work</a:t>
            </a:r>
            <a:r>
              <a:rPr lang="cs-CZ" sz="1425" dirty="0"/>
              <a:t> </a:t>
            </a:r>
            <a:r>
              <a:rPr lang="cs-CZ" sz="1425" dirty="0" err="1"/>
              <a:t>one</a:t>
            </a:r>
            <a:r>
              <a:rPr lang="cs-CZ" sz="1425" dirty="0"/>
              <a:t> </a:t>
            </a:r>
            <a:r>
              <a:rPr lang="cs-CZ" sz="1425" dirty="0" err="1"/>
              <a:t>should</a:t>
            </a:r>
            <a:r>
              <a:rPr lang="cs-CZ" sz="1425" dirty="0"/>
              <a:t> not </a:t>
            </a:r>
            <a:r>
              <a:rPr lang="cs-CZ" sz="1425" dirty="0" err="1"/>
              <a:t>see</a:t>
            </a:r>
            <a:r>
              <a:rPr lang="cs-CZ" sz="1425" dirty="0"/>
              <a:t> </a:t>
            </a:r>
            <a:r>
              <a:rPr lang="cs-CZ" sz="1425" dirty="0" err="1"/>
              <a:t>emancipation</a:t>
            </a:r>
            <a:r>
              <a:rPr lang="cs-CZ" sz="1425" dirty="0"/>
              <a:t> </a:t>
            </a:r>
            <a:r>
              <a:rPr lang="cs-CZ" sz="1425" dirty="0" err="1"/>
              <a:t>tied</a:t>
            </a:r>
            <a:r>
              <a:rPr lang="cs-CZ" sz="1425" dirty="0"/>
              <a:t> </a:t>
            </a:r>
            <a:r>
              <a:rPr lang="cs-CZ" sz="1425" dirty="0" err="1"/>
              <a:t>only</a:t>
            </a:r>
            <a:r>
              <a:rPr lang="cs-CZ" sz="1425" dirty="0"/>
              <a:t> </a:t>
            </a:r>
            <a:r>
              <a:rPr lang="cs-CZ" sz="1425" dirty="0" err="1"/>
              <a:t>with</a:t>
            </a:r>
            <a:r>
              <a:rPr lang="cs-CZ" sz="1425" dirty="0"/>
              <a:t> </a:t>
            </a:r>
            <a:r>
              <a:rPr lang="cs-CZ" sz="1425" dirty="0" err="1"/>
              <a:t>the</a:t>
            </a:r>
            <a:r>
              <a:rPr lang="cs-CZ" sz="1425" dirty="0"/>
              <a:t> </a:t>
            </a:r>
            <a:r>
              <a:rPr lang="cs-CZ" sz="1425" dirty="0" err="1"/>
              <a:t>equality</a:t>
            </a:r>
            <a:r>
              <a:rPr lang="cs-CZ" sz="1425" dirty="0"/>
              <a:t> </a:t>
            </a:r>
            <a:r>
              <a:rPr lang="cs-CZ" sz="1425" dirty="0" err="1"/>
              <a:t>of</a:t>
            </a:r>
            <a:r>
              <a:rPr lang="cs-CZ" sz="1425" dirty="0"/>
              <a:t> </a:t>
            </a:r>
            <a:r>
              <a:rPr lang="cs-CZ" sz="1425" dirty="0" err="1"/>
              <a:t>genders</a:t>
            </a:r>
            <a:r>
              <a:rPr lang="cs-CZ" sz="1425" dirty="0"/>
              <a:t> and </a:t>
            </a:r>
            <a:r>
              <a:rPr lang="cs-CZ" sz="1425" dirty="0" err="1"/>
              <a:t>sexes</a:t>
            </a:r>
            <a:r>
              <a:rPr lang="cs-CZ" sz="1425" dirty="0"/>
              <a:t>, but in a </a:t>
            </a:r>
            <a:r>
              <a:rPr lang="cs-CZ" sz="1425" dirty="0" err="1"/>
              <a:t>wider</a:t>
            </a:r>
            <a:r>
              <a:rPr lang="cs-CZ" sz="1425" dirty="0"/>
              <a:t> </a:t>
            </a:r>
            <a:r>
              <a:rPr lang="cs-CZ" sz="1425" dirty="0" err="1"/>
              <a:t>sense</a:t>
            </a:r>
            <a:r>
              <a:rPr lang="cs-CZ" sz="1425" dirty="0"/>
              <a:t>, as a </a:t>
            </a:r>
            <a:r>
              <a:rPr lang="cs-CZ" sz="1425" dirty="0" err="1"/>
              <a:t>liberation</a:t>
            </a:r>
            <a:r>
              <a:rPr lang="cs-CZ" sz="1425" dirty="0"/>
              <a:t> </a:t>
            </a:r>
            <a:r>
              <a:rPr lang="cs-CZ" sz="1425" dirty="0" err="1"/>
              <a:t>from</a:t>
            </a:r>
            <a:r>
              <a:rPr lang="cs-CZ" sz="1425" dirty="0"/>
              <a:t> </a:t>
            </a:r>
            <a:r>
              <a:rPr lang="cs-CZ" sz="1425" dirty="0" err="1"/>
              <a:t>any</a:t>
            </a:r>
            <a:r>
              <a:rPr lang="cs-CZ" sz="1425" dirty="0"/>
              <a:t> </a:t>
            </a:r>
            <a:r>
              <a:rPr lang="cs-CZ" sz="1425" dirty="0" err="1"/>
              <a:t>kind</a:t>
            </a:r>
            <a:r>
              <a:rPr lang="cs-CZ" sz="1425" dirty="0"/>
              <a:t> </a:t>
            </a:r>
            <a:r>
              <a:rPr lang="cs-CZ" sz="1425" dirty="0" err="1"/>
              <a:t>of</a:t>
            </a:r>
            <a:r>
              <a:rPr lang="cs-CZ" sz="1425" dirty="0"/>
              <a:t> </a:t>
            </a:r>
            <a:r>
              <a:rPr lang="cs-CZ" sz="1425" dirty="0" err="1"/>
              <a:t>oppresion</a:t>
            </a:r>
            <a:r>
              <a:rPr lang="cs-CZ" sz="1425" dirty="0"/>
              <a:t> </a:t>
            </a:r>
          </a:p>
          <a:p>
            <a:endParaRPr lang="cs-CZ" sz="1425" dirty="0"/>
          </a:p>
          <a:p>
            <a:r>
              <a:rPr lang="cs-CZ" sz="1425" dirty="0" err="1"/>
              <a:t>Feminist</a:t>
            </a:r>
            <a:r>
              <a:rPr lang="cs-CZ" sz="1425" dirty="0"/>
              <a:t> </a:t>
            </a:r>
            <a:r>
              <a:rPr lang="cs-CZ" sz="1425" dirty="0" err="1"/>
              <a:t>interpretations</a:t>
            </a:r>
            <a:r>
              <a:rPr lang="cs-CZ" sz="1425" dirty="0"/>
              <a:t> are </a:t>
            </a:r>
            <a:r>
              <a:rPr lang="cs-CZ" sz="1425" dirty="0" err="1"/>
              <a:t>welcomed</a:t>
            </a:r>
            <a:r>
              <a:rPr lang="cs-CZ" sz="1425" dirty="0"/>
              <a:t>, but are to </a:t>
            </a:r>
            <a:r>
              <a:rPr lang="cs-CZ" sz="1425" dirty="0" err="1"/>
              <a:t>be</a:t>
            </a:r>
            <a:r>
              <a:rPr lang="cs-CZ" sz="1425" dirty="0"/>
              <a:t> </a:t>
            </a:r>
            <a:r>
              <a:rPr lang="cs-CZ" sz="1425" dirty="0" err="1"/>
              <a:t>found</a:t>
            </a:r>
            <a:r>
              <a:rPr lang="cs-CZ" sz="1425" dirty="0"/>
              <a:t> </a:t>
            </a:r>
            <a:r>
              <a:rPr lang="cs-CZ" sz="1425" dirty="0" err="1"/>
              <a:t>mostly</a:t>
            </a:r>
            <a:r>
              <a:rPr lang="cs-CZ" sz="1425" dirty="0"/>
              <a:t> in </a:t>
            </a:r>
            <a:r>
              <a:rPr lang="cs-CZ" sz="1425" dirty="0" err="1"/>
              <a:t>the</a:t>
            </a:r>
            <a:r>
              <a:rPr lang="cs-CZ" sz="1425" dirty="0"/>
              <a:t> </a:t>
            </a:r>
            <a:r>
              <a:rPr lang="cs-CZ" sz="1425" dirty="0" err="1"/>
              <a:t>reflections</a:t>
            </a:r>
            <a:r>
              <a:rPr lang="cs-CZ" sz="1425" dirty="0"/>
              <a:t> </a:t>
            </a:r>
            <a:r>
              <a:rPr lang="cs-CZ" sz="1425" dirty="0" err="1"/>
              <a:t>of</a:t>
            </a:r>
            <a:r>
              <a:rPr lang="cs-CZ" sz="1425" dirty="0"/>
              <a:t> her </a:t>
            </a:r>
            <a:r>
              <a:rPr lang="cs-CZ" sz="1425" dirty="0" err="1"/>
              <a:t>work</a:t>
            </a:r>
            <a:r>
              <a:rPr lang="cs-CZ" sz="1425" dirty="0"/>
              <a:t> </a:t>
            </a:r>
            <a:r>
              <a:rPr lang="cs-CZ" sz="1425" dirty="0" err="1"/>
              <a:t>outside</a:t>
            </a:r>
            <a:r>
              <a:rPr lang="cs-CZ" sz="1425" dirty="0"/>
              <a:t> </a:t>
            </a:r>
            <a:r>
              <a:rPr lang="cs-CZ" sz="1425" dirty="0" err="1"/>
              <a:t>of</a:t>
            </a:r>
            <a:r>
              <a:rPr lang="cs-CZ" sz="1425" dirty="0"/>
              <a:t> </a:t>
            </a:r>
            <a:r>
              <a:rPr lang="cs-CZ" sz="1425" dirty="0" err="1"/>
              <a:t>Czechoslovakia</a:t>
            </a:r>
            <a:r>
              <a:rPr lang="cs-CZ" sz="1425" dirty="0"/>
              <a:t>. </a:t>
            </a:r>
          </a:p>
        </p:txBody>
      </p:sp>
      <p:pic>
        <p:nvPicPr>
          <p:cNvPr id="7" name="Obrázek 6" descr="Obsah obrázku osoba, oblečení, malé, dívka&#10;&#10;Popis byl vytvořen automaticky">
            <a:extLst>
              <a:ext uri="{FF2B5EF4-FFF2-40B4-BE49-F238E27FC236}">
                <a16:creationId xmlns:a16="http://schemas.microsoft.com/office/drawing/2014/main" id="{34BA1F48-E63D-C445-8909-38F1F4042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87" r="-1" b="491"/>
          <a:stretch/>
        </p:blipFill>
        <p:spPr>
          <a:xfrm>
            <a:off x="3678237" y="857247"/>
            <a:ext cx="5465763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Obrázek 4" descr="Obsah obrázku osoba, fotoaparát, elektronika, muž&#10;&#10;Popis byl vytvořen automaticky">
            <a:extLst>
              <a:ext uri="{FF2B5EF4-FFF2-40B4-BE49-F238E27FC236}">
                <a16:creationId xmlns:a16="http://schemas.microsoft.com/office/drawing/2014/main" id="{6BAB1036-8E40-9343-BF81-45A6B070C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60"/>
          <a:stretch/>
        </p:blipFill>
        <p:spPr>
          <a:xfrm>
            <a:off x="3545046" y="3709471"/>
            <a:ext cx="5604286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49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005A9-671A-6B4D-9E1A-63249791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10617"/>
            <a:ext cx="3959556" cy="846051"/>
          </a:xfrm>
        </p:spPr>
        <p:txBody>
          <a:bodyPr anchor="ctr">
            <a:normAutofit/>
          </a:bodyPr>
          <a:lstStyle/>
          <a:p>
            <a:pPr algn="ctr"/>
            <a:r>
              <a:rPr lang="cs-CZ" i="1" dirty="0" err="1"/>
              <a:t>Something</a:t>
            </a:r>
            <a:r>
              <a:rPr lang="cs-CZ" i="1" dirty="0"/>
              <a:t> </a:t>
            </a:r>
            <a:r>
              <a:rPr lang="cs-CZ" i="1" dirty="0" err="1"/>
              <a:t>Different</a:t>
            </a:r>
            <a:r>
              <a:rPr lang="cs-CZ" i="1" dirty="0"/>
              <a:t> </a:t>
            </a:r>
            <a:r>
              <a:rPr lang="cs-CZ" dirty="0"/>
              <a:t>(1963)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60689-CF63-CE41-A349-34863F1D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6" y="1900053"/>
            <a:ext cx="4987636" cy="4346368"/>
          </a:xfrm>
        </p:spPr>
        <p:txBody>
          <a:bodyPr anchor="ctr">
            <a:normAutofit fontScale="85000" lnSpcReduction="20000"/>
          </a:bodyPr>
          <a:lstStyle/>
          <a:p>
            <a:r>
              <a:rPr lang="cs-CZ" sz="1600" dirty="0"/>
              <a:t>„</a:t>
            </a:r>
            <a:r>
              <a:rPr lang="cs-CZ" sz="1600" b="1" dirty="0"/>
              <a:t>Film </a:t>
            </a:r>
            <a:r>
              <a:rPr lang="cs-CZ" sz="1600" b="1" dirty="0" err="1"/>
              <a:t>about</a:t>
            </a:r>
            <a:r>
              <a:rPr lang="cs-CZ" sz="1600" b="1" dirty="0"/>
              <a:t> Eva Bosáková? No, </a:t>
            </a:r>
            <a:r>
              <a:rPr lang="cs-CZ" sz="1600" b="1" dirty="0" err="1"/>
              <a:t>about</a:t>
            </a:r>
            <a:r>
              <a:rPr lang="cs-CZ" sz="1600" b="1" dirty="0"/>
              <a:t> </a:t>
            </a:r>
            <a:r>
              <a:rPr lang="cs-CZ" sz="1600" b="1" dirty="0" err="1"/>
              <a:t>something</a:t>
            </a:r>
            <a:r>
              <a:rPr lang="cs-CZ" sz="1600" b="1" dirty="0"/>
              <a:t> </a:t>
            </a:r>
            <a:r>
              <a:rPr lang="cs-CZ" sz="1600" b="1" dirty="0" err="1"/>
              <a:t>different</a:t>
            </a:r>
            <a:r>
              <a:rPr lang="cs-CZ" sz="1600" b="1" dirty="0"/>
              <a:t>.“</a:t>
            </a:r>
          </a:p>
          <a:p>
            <a:endParaRPr lang="cs-CZ" sz="1600" dirty="0"/>
          </a:p>
          <a:p>
            <a:r>
              <a:rPr lang="cs-CZ" sz="1600" dirty="0" err="1"/>
              <a:t>Chytilová‘s</a:t>
            </a:r>
            <a:r>
              <a:rPr lang="cs-CZ" sz="1600" dirty="0"/>
              <a:t> </a:t>
            </a:r>
            <a:r>
              <a:rPr lang="cs-CZ" sz="1600" dirty="0" err="1"/>
              <a:t>feature</a:t>
            </a:r>
            <a:r>
              <a:rPr lang="cs-CZ" sz="1600" dirty="0"/>
              <a:t> debut, CG Šmída-Fikar, </a:t>
            </a:r>
            <a:r>
              <a:rPr lang="cs-CZ" sz="1600" dirty="0" err="1"/>
              <a:t>originally</a:t>
            </a:r>
            <a:r>
              <a:rPr lang="cs-CZ" sz="1600" dirty="0"/>
              <a:t> a story by </a:t>
            </a:r>
            <a:r>
              <a:rPr lang="cs-CZ" sz="1600" dirty="0" err="1"/>
              <a:t>writer</a:t>
            </a:r>
            <a:r>
              <a:rPr lang="cs-CZ" sz="1600" dirty="0"/>
              <a:t> František Kožík </a:t>
            </a:r>
            <a:r>
              <a:rPr lang="cs-CZ" sz="1600" dirty="0" err="1"/>
              <a:t>about</a:t>
            </a:r>
            <a:r>
              <a:rPr lang="cs-CZ" sz="1600" dirty="0"/>
              <a:t> a top </a:t>
            </a:r>
            <a:r>
              <a:rPr lang="cs-CZ" sz="1600" dirty="0" err="1"/>
              <a:t>gymnast</a:t>
            </a:r>
            <a:r>
              <a:rPr lang="cs-CZ" sz="1600" dirty="0"/>
              <a:t> Eva Bosáková. 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author</a:t>
            </a:r>
            <a:r>
              <a:rPr lang="cs-CZ" sz="1600" dirty="0"/>
              <a:t> </a:t>
            </a:r>
            <a:r>
              <a:rPr lang="cs-CZ" sz="1600" dirty="0" err="1"/>
              <a:t>doesn‘t</a:t>
            </a:r>
            <a:r>
              <a:rPr lang="cs-CZ" sz="1600" dirty="0"/>
              <a:t> just </a:t>
            </a:r>
            <a:r>
              <a:rPr lang="cs-CZ" sz="1600" dirty="0" err="1"/>
              <a:t>higlight</a:t>
            </a:r>
            <a:r>
              <a:rPr lang="cs-CZ" sz="1600" dirty="0"/>
              <a:t> </a:t>
            </a:r>
            <a:r>
              <a:rPr lang="cs-CZ" sz="1600" dirty="0" err="1"/>
              <a:t>Bosáková‘s</a:t>
            </a:r>
            <a:r>
              <a:rPr lang="cs-CZ" sz="1600" dirty="0"/>
              <a:t> </a:t>
            </a:r>
            <a:r>
              <a:rPr lang="cs-CZ" sz="1600" dirty="0" err="1"/>
              <a:t>successes</a:t>
            </a:r>
            <a:r>
              <a:rPr lang="cs-CZ" sz="1600" dirty="0"/>
              <a:t> and </a:t>
            </a:r>
            <a:r>
              <a:rPr lang="cs-CZ" sz="1600" dirty="0" err="1"/>
              <a:t>treats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gymnast</a:t>
            </a:r>
            <a:r>
              <a:rPr lang="cs-CZ" sz="1600" dirty="0"/>
              <a:t> as </a:t>
            </a:r>
            <a:r>
              <a:rPr lang="cs-CZ" sz="1600" dirty="0" err="1"/>
              <a:t>merely</a:t>
            </a:r>
            <a:r>
              <a:rPr lang="cs-CZ" sz="1600" dirty="0"/>
              <a:t> positive </a:t>
            </a:r>
            <a:r>
              <a:rPr lang="cs-CZ" sz="1600" dirty="0" err="1"/>
              <a:t>youth</a:t>
            </a:r>
            <a:r>
              <a:rPr lang="cs-CZ" sz="1600" dirty="0"/>
              <a:t> idol, but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questions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prize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victory</a:t>
            </a:r>
            <a:r>
              <a:rPr lang="cs-CZ" sz="1600" dirty="0"/>
              <a:t> in such a </a:t>
            </a:r>
            <a:r>
              <a:rPr lang="cs-CZ" sz="1600" dirty="0" err="1"/>
              <a:t>demanding</a:t>
            </a:r>
            <a:r>
              <a:rPr lang="cs-CZ" sz="1600" dirty="0"/>
              <a:t> sport. 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included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second heroine, a </a:t>
            </a:r>
            <a:r>
              <a:rPr lang="cs-CZ" sz="1600" dirty="0" err="1"/>
              <a:t>housewife</a:t>
            </a:r>
            <a:r>
              <a:rPr lang="cs-CZ" sz="1600" dirty="0"/>
              <a:t> </a:t>
            </a:r>
            <a:r>
              <a:rPr lang="cs-CZ" sz="1600" dirty="0" err="1"/>
              <a:t>called</a:t>
            </a:r>
            <a:r>
              <a:rPr lang="cs-CZ" sz="1600" dirty="0"/>
              <a:t> Věra, so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could</a:t>
            </a:r>
            <a:r>
              <a:rPr lang="cs-CZ" sz="1600" dirty="0"/>
              <a:t> </a:t>
            </a:r>
            <a:r>
              <a:rPr lang="cs-CZ" sz="1600" dirty="0" err="1"/>
              <a:t>treat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topic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socialist</a:t>
            </a:r>
            <a:r>
              <a:rPr lang="cs-CZ" sz="1600" dirty="0"/>
              <a:t> </a:t>
            </a:r>
            <a:r>
              <a:rPr lang="cs-CZ" sz="1600" dirty="0" err="1"/>
              <a:t>women</a:t>
            </a:r>
            <a:r>
              <a:rPr lang="cs-CZ" sz="1600" dirty="0"/>
              <a:t> and </a:t>
            </a:r>
            <a:r>
              <a:rPr lang="cs-CZ" sz="1600" dirty="0" err="1"/>
              <a:t>their</a:t>
            </a:r>
            <a:r>
              <a:rPr lang="cs-CZ" sz="1600" dirty="0"/>
              <a:t> </a:t>
            </a:r>
            <a:r>
              <a:rPr lang="cs-CZ" sz="1600" dirty="0" err="1"/>
              <a:t>lifestyle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complexity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topic</a:t>
            </a:r>
            <a:r>
              <a:rPr lang="cs-CZ" sz="1600" dirty="0"/>
              <a:t> </a:t>
            </a:r>
            <a:r>
              <a:rPr lang="cs-CZ" sz="1600" dirty="0" err="1"/>
              <a:t>deserves</a:t>
            </a:r>
            <a:r>
              <a:rPr lang="cs-CZ" sz="1600" dirty="0"/>
              <a:t>.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err="1"/>
              <a:t>None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her </a:t>
            </a:r>
            <a:r>
              <a:rPr lang="cs-CZ" sz="1600" dirty="0" err="1"/>
              <a:t>protagoinists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happy – </a:t>
            </a:r>
            <a:r>
              <a:rPr lang="cs-CZ" sz="1600" dirty="0" err="1"/>
              <a:t>neither</a:t>
            </a:r>
            <a:r>
              <a:rPr lang="cs-CZ" sz="1600" dirty="0"/>
              <a:t> top </a:t>
            </a:r>
            <a:r>
              <a:rPr lang="cs-CZ" sz="1600" dirty="0" err="1"/>
              <a:t>athlete</a:t>
            </a:r>
            <a:r>
              <a:rPr lang="cs-CZ" sz="1600" dirty="0"/>
              <a:t>,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cs-CZ" sz="1600" dirty="0" err="1"/>
              <a:t>dedicated</a:t>
            </a:r>
            <a:r>
              <a:rPr lang="cs-CZ" sz="1600" dirty="0"/>
              <a:t> her </a:t>
            </a:r>
            <a:r>
              <a:rPr lang="cs-CZ" sz="1600" dirty="0" err="1"/>
              <a:t>life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profession</a:t>
            </a:r>
            <a:r>
              <a:rPr lang="cs-CZ" sz="1600" dirty="0"/>
              <a:t>, nor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housewife</a:t>
            </a:r>
            <a:r>
              <a:rPr lang="cs-CZ" sz="1600" dirty="0"/>
              <a:t>.</a:t>
            </a:r>
          </a:p>
          <a:p>
            <a:pPr lvl="1"/>
            <a:endParaRPr lang="cs-CZ" sz="1600" dirty="0"/>
          </a:p>
          <a:p>
            <a:r>
              <a:rPr lang="cs-CZ" sz="1600" dirty="0"/>
              <a:t>On </a:t>
            </a:r>
            <a:r>
              <a:rPr lang="cs-CZ" sz="1600" dirty="0" err="1"/>
              <a:t>the</a:t>
            </a:r>
            <a:r>
              <a:rPr lang="cs-CZ" sz="1600" dirty="0"/>
              <a:t> style </a:t>
            </a:r>
            <a:r>
              <a:rPr lang="cs-CZ" sz="1600" dirty="0" err="1"/>
              <a:t>level</a:t>
            </a:r>
            <a:r>
              <a:rPr lang="cs-CZ" sz="1600" dirty="0"/>
              <a:t>,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another</a:t>
            </a:r>
            <a:r>
              <a:rPr lang="cs-CZ" sz="1600" dirty="0"/>
              <a:t> </a:t>
            </a:r>
            <a:r>
              <a:rPr lang="cs-CZ" sz="1600" dirty="0" err="1"/>
              <a:t>take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cinema-verité</a:t>
            </a:r>
            <a:r>
              <a:rPr lang="cs-CZ" sz="1600" dirty="0"/>
              <a:t> </a:t>
            </a:r>
            <a:r>
              <a:rPr lang="cs-CZ" sz="1600" dirty="0" err="1"/>
              <a:t>method</a:t>
            </a:r>
            <a:r>
              <a:rPr lang="cs-CZ" sz="1600" dirty="0"/>
              <a:t> and „</a:t>
            </a:r>
            <a:r>
              <a:rPr lang="cs-CZ" sz="1600" dirty="0" err="1"/>
              <a:t>look</a:t>
            </a:r>
            <a:r>
              <a:rPr lang="cs-CZ" sz="1600" dirty="0"/>
              <a:t>“ – </a:t>
            </a:r>
            <a:r>
              <a:rPr lang="cs-CZ" sz="1600" dirty="0" err="1"/>
              <a:t>untrained</a:t>
            </a:r>
            <a:r>
              <a:rPr lang="cs-CZ" sz="1600" dirty="0"/>
              <a:t> </a:t>
            </a:r>
            <a:r>
              <a:rPr lang="cs-CZ" sz="1600" dirty="0" err="1"/>
              <a:t>actors</a:t>
            </a:r>
            <a:r>
              <a:rPr lang="cs-CZ" sz="1600" dirty="0"/>
              <a:t>, </a:t>
            </a:r>
            <a:r>
              <a:rPr lang="cs-CZ" sz="1600" dirty="0" err="1"/>
              <a:t>improvisation</a:t>
            </a:r>
            <a:r>
              <a:rPr lang="cs-CZ" sz="1600" dirty="0"/>
              <a:t>, </a:t>
            </a:r>
            <a:r>
              <a:rPr lang="cs-CZ" sz="1600" dirty="0" err="1"/>
              <a:t>everyday</a:t>
            </a:r>
            <a:r>
              <a:rPr lang="cs-CZ" sz="1600" dirty="0"/>
              <a:t> reality. </a:t>
            </a:r>
          </a:p>
          <a:p>
            <a:endParaRPr lang="cs-CZ" sz="1600" dirty="0">
              <a:hlinkClick r:id="rId2"/>
            </a:endParaRPr>
          </a:p>
          <a:p>
            <a:r>
              <a:rPr lang="cs-CZ" sz="1600" dirty="0">
                <a:hlinkClick r:id="rId2"/>
              </a:rPr>
              <a:t>https://www.youtube.com/watch?v=OkW3zQwut1k</a:t>
            </a:r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5" name="Obrázek 4" descr="Obsah obrázku osoba, sport, žena, držení&#10;&#10;Popis byl vytvořen automaticky">
            <a:extLst>
              <a:ext uri="{FF2B5EF4-FFF2-40B4-BE49-F238E27FC236}">
                <a16:creationId xmlns:a16="http://schemas.microsoft.com/office/drawing/2014/main" id="{EE7391AF-F2B2-AD44-AC7E-BE5522EB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67" r="4" b="4"/>
          <a:stretch/>
        </p:blipFill>
        <p:spPr>
          <a:xfrm>
            <a:off x="5312568" y="1293669"/>
            <a:ext cx="3298075" cy="1889067"/>
          </a:xfrm>
          <a:prstGeom prst="rect">
            <a:avLst/>
          </a:prstGeom>
        </p:spPr>
      </p:pic>
      <p:pic>
        <p:nvPicPr>
          <p:cNvPr id="7" name="Obrázek 6" descr="Obsah obrázku interiér, osoba, muž, vsedě&#10;&#10;Popis byl vytvořen automaticky">
            <a:extLst>
              <a:ext uri="{FF2B5EF4-FFF2-40B4-BE49-F238E27FC236}">
                <a16:creationId xmlns:a16="http://schemas.microsoft.com/office/drawing/2014/main" id="{11BA4E3B-66EC-2D40-8DFF-C2A1673DE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73" r="1" b="4081"/>
          <a:stretch/>
        </p:blipFill>
        <p:spPr>
          <a:xfrm>
            <a:off x="5312568" y="3638171"/>
            <a:ext cx="3296677" cy="18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C6AC-3D9E-AE4E-9CF3-435AF1FC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131094"/>
            <a:ext cx="3938487" cy="1355479"/>
          </a:xfrm>
        </p:spPr>
        <p:txBody>
          <a:bodyPr>
            <a:normAutofit/>
          </a:bodyPr>
          <a:lstStyle/>
          <a:p>
            <a:pPr algn="ctr"/>
            <a:r>
              <a:rPr lang="cs-CZ" b="1" i="1" dirty="0" err="1"/>
              <a:t>Forbidden</a:t>
            </a:r>
            <a:r>
              <a:rPr lang="cs-CZ" b="1" i="1" dirty="0"/>
              <a:t> </a:t>
            </a:r>
            <a:r>
              <a:rPr lang="cs-CZ" i="1" dirty="0" err="1"/>
              <a:t>F</a:t>
            </a:r>
            <a:r>
              <a:rPr lang="cs-CZ" b="1" i="1" dirty="0" err="1"/>
              <a:t>ruit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i="1" dirty="0" err="1"/>
              <a:t>P</a:t>
            </a:r>
            <a:r>
              <a:rPr lang="cs-CZ" b="1" i="1" dirty="0" err="1"/>
              <a:t>aradise</a:t>
            </a:r>
            <a:r>
              <a:rPr lang="cs-CZ" b="1" i="1" dirty="0"/>
              <a:t> </a:t>
            </a:r>
            <a:br>
              <a:rPr lang="cs-CZ" b="1" dirty="0"/>
            </a:br>
            <a:r>
              <a:rPr lang="cs-CZ" b="1" dirty="0"/>
              <a:t>(1969)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3C131-8FF6-144B-B49F-E90A7726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3" y="2486573"/>
            <a:ext cx="4253517" cy="3825177"/>
          </a:xfrm>
        </p:spPr>
        <p:txBody>
          <a:bodyPr>
            <a:normAutofit/>
          </a:bodyPr>
          <a:lstStyle/>
          <a:p>
            <a:r>
              <a:rPr lang="cs-CZ" sz="1275" dirty="0" err="1"/>
              <a:t>Another</a:t>
            </a:r>
            <a:r>
              <a:rPr lang="cs-CZ" sz="1275" dirty="0"/>
              <a:t> film by </a:t>
            </a:r>
            <a:r>
              <a:rPr lang="cs-CZ" sz="1275" dirty="0" err="1"/>
              <a:t>the</a:t>
            </a:r>
            <a:r>
              <a:rPr lang="cs-CZ" sz="1275" dirty="0"/>
              <a:t> trio Chytilová – Krumbachová – Kučera</a:t>
            </a:r>
          </a:p>
          <a:p>
            <a:endParaRPr lang="cs-CZ" sz="1275" dirty="0"/>
          </a:p>
          <a:p>
            <a:r>
              <a:rPr lang="cs-CZ" sz="1275" dirty="0" err="1"/>
              <a:t>Coproduction</a:t>
            </a:r>
            <a:r>
              <a:rPr lang="cs-CZ" sz="1275" dirty="0"/>
              <a:t> </a:t>
            </a:r>
            <a:r>
              <a:rPr lang="cs-CZ" sz="1275" dirty="0" err="1"/>
              <a:t>with</a:t>
            </a:r>
            <a:r>
              <a:rPr lang="cs-CZ" sz="1275" dirty="0"/>
              <a:t> a </a:t>
            </a:r>
            <a:r>
              <a:rPr lang="cs-CZ" sz="1275" dirty="0" err="1"/>
              <a:t>Belgian</a:t>
            </a:r>
            <a:r>
              <a:rPr lang="cs-CZ" sz="1275" dirty="0"/>
              <a:t> </a:t>
            </a:r>
            <a:r>
              <a:rPr lang="cs-CZ" sz="1275" dirty="0" err="1"/>
              <a:t>company</a:t>
            </a:r>
            <a:r>
              <a:rPr lang="cs-CZ" sz="1275" dirty="0"/>
              <a:t> Elizabeth film</a:t>
            </a:r>
          </a:p>
          <a:p>
            <a:endParaRPr lang="cs-CZ" sz="1275" dirty="0"/>
          </a:p>
          <a:p>
            <a:r>
              <a:rPr lang="cs-CZ" sz="1275" dirty="0" err="1"/>
              <a:t>Parables</a:t>
            </a:r>
            <a:r>
              <a:rPr lang="cs-CZ" sz="1275" dirty="0"/>
              <a:t>, very </a:t>
            </a:r>
            <a:r>
              <a:rPr lang="cs-CZ" sz="1275" dirty="0" err="1"/>
              <a:t>loosely</a:t>
            </a:r>
            <a:r>
              <a:rPr lang="cs-CZ" sz="1275" dirty="0"/>
              <a:t> </a:t>
            </a:r>
            <a:r>
              <a:rPr lang="cs-CZ" sz="1275" dirty="0" err="1"/>
              <a:t>tied</a:t>
            </a:r>
            <a:r>
              <a:rPr lang="cs-CZ" sz="1275" dirty="0"/>
              <a:t> to a </a:t>
            </a:r>
            <a:r>
              <a:rPr lang="cs-CZ" sz="1275" dirty="0" err="1"/>
              <a:t>biblical</a:t>
            </a:r>
            <a:r>
              <a:rPr lang="cs-CZ" sz="1275" dirty="0"/>
              <a:t> story </a:t>
            </a:r>
            <a:r>
              <a:rPr lang="cs-CZ" sz="1275" dirty="0" err="1"/>
              <a:t>of</a:t>
            </a:r>
            <a:r>
              <a:rPr lang="cs-CZ" sz="1275" dirty="0"/>
              <a:t> Adam, </a:t>
            </a:r>
            <a:r>
              <a:rPr lang="cs-CZ" sz="1275" dirty="0" err="1"/>
              <a:t>Eve</a:t>
            </a:r>
            <a:r>
              <a:rPr lang="cs-CZ" sz="1275" dirty="0"/>
              <a:t> and </a:t>
            </a:r>
            <a:r>
              <a:rPr lang="cs-CZ" sz="1275" dirty="0" err="1"/>
              <a:t>the</a:t>
            </a:r>
            <a:r>
              <a:rPr lang="cs-CZ" sz="1275" dirty="0"/>
              <a:t> </a:t>
            </a:r>
            <a:r>
              <a:rPr lang="cs-CZ" sz="1275" dirty="0" err="1"/>
              <a:t>snake</a:t>
            </a:r>
            <a:r>
              <a:rPr lang="cs-CZ" sz="1275" dirty="0"/>
              <a:t> </a:t>
            </a:r>
            <a:r>
              <a:rPr lang="cs-CZ" sz="1275" dirty="0" err="1"/>
              <a:t>charmer</a:t>
            </a:r>
            <a:r>
              <a:rPr lang="cs-CZ" sz="1275" dirty="0"/>
              <a:t>; </a:t>
            </a:r>
            <a:r>
              <a:rPr lang="cs-CZ" sz="1275" dirty="0" err="1"/>
              <a:t>detective</a:t>
            </a:r>
            <a:r>
              <a:rPr lang="cs-CZ" sz="1275" dirty="0"/>
              <a:t> story, a </a:t>
            </a:r>
            <a:r>
              <a:rPr lang="cs-CZ" sz="1275" dirty="0" err="1"/>
              <a:t>comedy</a:t>
            </a:r>
            <a:r>
              <a:rPr lang="cs-CZ" sz="1275" dirty="0"/>
              <a:t> </a:t>
            </a:r>
            <a:r>
              <a:rPr lang="cs-CZ" sz="1275" dirty="0" err="1"/>
              <a:t>of</a:t>
            </a:r>
            <a:r>
              <a:rPr lang="cs-CZ" sz="1275" dirty="0"/>
              <a:t> </a:t>
            </a:r>
            <a:r>
              <a:rPr lang="cs-CZ" sz="1275" dirty="0" err="1"/>
              <a:t>morals</a:t>
            </a:r>
            <a:r>
              <a:rPr lang="cs-CZ" sz="1275" dirty="0"/>
              <a:t> </a:t>
            </a:r>
            <a:r>
              <a:rPr lang="cs-CZ" sz="1275" dirty="0" err="1"/>
              <a:t>or</a:t>
            </a:r>
            <a:r>
              <a:rPr lang="cs-CZ" sz="1275" dirty="0"/>
              <a:t> horror; </a:t>
            </a:r>
            <a:r>
              <a:rPr lang="cs-CZ" sz="1275" dirty="0" err="1"/>
              <a:t>the</a:t>
            </a:r>
            <a:r>
              <a:rPr lang="cs-CZ" sz="1275" dirty="0"/>
              <a:t> </a:t>
            </a:r>
            <a:r>
              <a:rPr lang="cs-CZ" sz="1275" dirty="0" err="1"/>
              <a:t>effort</a:t>
            </a:r>
            <a:r>
              <a:rPr lang="cs-CZ" sz="1275" dirty="0"/>
              <a:t> to </a:t>
            </a:r>
            <a:r>
              <a:rPr lang="cs-CZ" sz="1275" dirty="0" err="1"/>
              <a:t>speak</a:t>
            </a:r>
            <a:r>
              <a:rPr lang="cs-CZ" sz="1275" dirty="0"/>
              <a:t> </a:t>
            </a:r>
            <a:r>
              <a:rPr lang="cs-CZ" sz="1275" dirty="0" err="1"/>
              <a:t>about</a:t>
            </a:r>
            <a:r>
              <a:rPr lang="cs-CZ" sz="1275" dirty="0"/>
              <a:t> </a:t>
            </a:r>
            <a:r>
              <a:rPr lang="cs-CZ" sz="1275" dirty="0" err="1"/>
              <a:t>the</a:t>
            </a:r>
            <a:r>
              <a:rPr lang="cs-CZ" sz="1275" dirty="0"/>
              <a:t> </a:t>
            </a:r>
            <a:r>
              <a:rPr lang="cs-CZ" sz="1275" dirty="0" err="1"/>
              <a:t>normalization</a:t>
            </a:r>
            <a:r>
              <a:rPr lang="cs-CZ" sz="1275" dirty="0"/>
              <a:t> </a:t>
            </a:r>
            <a:r>
              <a:rPr lang="cs-CZ" sz="1275" dirty="0" err="1"/>
              <a:t>of</a:t>
            </a:r>
            <a:r>
              <a:rPr lang="cs-CZ" sz="1275" dirty="0"/>
              <a:t> </a:t>
            </a:r>
            <a:r>
              <a:rPr lang="cs-CZ" sz="1275" dirty="0" err="1"/>
              <a:t>Czechoslovakia</a:t>
            </a:r>
            <a:r>
              <a:rPr lang="cs-CZ" sz="1275" dirty="0"/>
              <a:t> as a </a:t>
            </a:r>
            <a:r>
              <a:rPr lang="cs-CZ" sz="1275" dirty="0" err="1"/>
              <a:t>consequence</a:t>
            </a:r>
            <a:r>
              <a:rPr lang="cs-CZ" sz="1275" dirty="0"/>
              <a:t> </a:t>
            </a:r>
            <a:r>
              <a:rPr lang="cs-CZ" sz="1275" dirty="0" err="1"/>
              <a:t>of</a:t>
            </a:r>
            <a:r>
              <a:rPr lang="cs-CZ" sz="1275" dirty="0"/>
              <a:t> </a:t>
            </a:r>
            <a:r>
              <a:rPr lang="cs-CZ" sz="1275" dirty="0" err="1"/>
              <a:t>Soviet</a:t>
            </a:r>
            <a:r>
              <a:rPr lang="cs-CZ" sz="1275" dirty="0"/>
              <a:t> </a:t>
            </a:r>
            <a:r>
              <a:rPr lang="cs-CZ" sz="1275" dirty="0" err="1"/>
              <a:t>occupation</a:t>
            </a:r>
            <a:r>
              <a:rPr lang="cs-CZ" sz="1275" dirty="0"/>
              <a:t> </a:t>
            </a:r>
            <a:r>
              <a:rPr lang="cs-CZ" sz="1275" dirty="0" err="1"/>
              <a:t>starting</a:t>
            </a:r>
            <a:r>
              <a:rPr lang="cs-CZ" sz="1275" dirty="0"/>
              <a:t> </a:t>
            </a:r>
            <a:r>
              <a:rPr lang="cs-CZ" sz="1275" dirty="0" err="1"/>
              <a:t>from</a:t>
            </a:r>
            <a:r>
              <a:rPr lang="cs-CZ" sz="1275" dirty="0"/>
              <a:t> August 1968 </a:t>
            </a:r>
          </a:p>
          <a:p>
            <a:endParaRPr lang="cs-CZ" sz="1275" dirty="0"/>
          </a:p>
          <a:p>
            <a:r>
              <a:rPr lang="cs-CZ" sz="1275" dirty="0" err="1"/>
              <a:t>Main</a:t>
            </a:r>
            <a:r>
              <a:rPr lang="cs-CZ" sz="1275" dirty="0"/>
              <a:t> </a:t>
            </a:r>
            <a:r>
              <a:rPr lang="cs-CZ" sz="1275" dirty="0" err="1"/>
              <a:t>parts</a:t>
            </a:r>
            <a:r>
              <a:rPr lang="cs-CZ" sz="1275" dirty="0"/>
              <a:t> </a:t>
            </a:r>
            <a:r>
              <a:rPr lang="cs-CZ" sz="1275" dirty="0" err="1"/>
              <a:t>embodied</a:t>
            </a:r>
            <a:r>
              <a:rPr lang="cs-CZ" sz="1275" dirty="0"/>
              <a:t> by </a:t>
            </a:r>
            <a:r>
              <a:rPr lang="cs-CZ" sz="1275" dirty="0" err="1"/>
              <a:t>the</a:t>
            </a:r>
            <a:r>
              <a:rPr lang="cs-CZ" sz="1275" dirty="0"/>
              <a:t> </a:t>
            </a:r>
            <a:r>
              <a:rPr lang="cs-CZ" sz="1275" dirty="0" err="1"/>
              <a:t>actors</a:t>
            </a:r>
            <a:r>
              <a:rPr lang="cs-CZ" sz="1275" dirty="0"/>
              <a:t> </a:t>
            </a:r>
            <a:r>
              <a:rPr lang="cs-CZ" sz="1275" dirty="0" err="1"/>
              <a:t>from</a:t>
            </a:r>
            <a:r>
              <a:rPr lang="cs-CZ" sz="1275" dirty="0"/>
              <a:t> studio Ypsilon (Jitka Nováková, Karel Novák, Jan Schmid), very </a:t>
            </a:r>
            <a:r>
              <a:rPr lang="cs-CZ" sz="1275" dirty="0" err="1"/>
              <a:t>stylized</a:t>
            </a:r>
            <a:r>
              <a:rPr lang="cs-CZ" sz="1275" dirty="0"/>
              <a:t> performance, </a:t>
            </a:r>
            <a:r>
              <a:rPr lang="cs-CZ" sz="1275" dirty="0" err="1"/>
              <a:t>radical</a:t>
            </a:r>
            <a:r>
              <a:rPr lang="cs-CZ" sz="1275" dirty="0"/>
              <a:t> </a:t>
            </a:r>
            <a:r>
              <a:rPr lang="cs-CZ" sz="1275" dirty="0" err="1"/>
              <a:t>departure</a:t>
            </a:r>
            <a:r>
              <a:rPr lang="cs-CZ" sz="1275" dirty="0"/>
              <a:t> </a:t>
            </a:r>
            <a:r>
              <a:rPr lang="cs-CZ" sz="1275" dirty="0" err="1"/>
              <a:t>from</a:t>
            </a:r>
            <a:r>
              <a:rPr lang="cs-CZ" sz="1275" dirty="0"/>
              <a:t> </a:t>
            </a:r>
            <a:r>
              <a:rPr lang="cs-CZ" sz="1275" dirty="0" err="1"/>
              <a:t>previously</a:t>
            </a:r>
            <a:r>
              <a:rPr lang="cs-CZ" sz="1275" dirty="0"/>
              <a:t> </a:t>
            </a:r>
            <a:r>
              <a:rPr lang="cs-CZ" sz="1275" dirty="0" err="1"/>
              <a:t>cast</a:t>
            </a:r>
            <a:r>
              <a:rPr lang="cs-CZ" sz="1275" dirty="0"/>
              <a:t> </a:t>
            </a:r>
            <a:r>
              <a:rPr lang="cs-CZ" sz="1275" dirty="0" err="1"/>
              <a:t>untrained</a:t>
            </a:r>
            <a:r>
              <a:rPr lang="cs-CZ" sz="1275" dirty="0"/>
              <a:t> and/</a:t>
            </a:r>
            <a:r>
              <a:rPr lang="cs-CZ" sz="1275" dirty="0" err="1"/>
              <a:t>or</a:t>
            </a:r>
            <a:r>
              <a:rPr lang="cs-CZ" sz="1275" dirty="0"/>
              <a:t> non-</a:t>
            </a:r>
            <a:r>
              <a:rPr lang="cs-CZ" sz="1275" dirty="0" err="1"/>
              <a:t>professional</a:t>
            </a:r>
            <a:r>
              <a:rPr lang="cs-CZ" sz="1275" dirty="0"/>
              <a:t> </a:t>
            </a:r>
            <a:r>
              <a:rPr lang="cs-CZ" sz="1275" dirty="0" err="1"/>
              <a:t>actors</a:t>
            </a:r>
            <a:r>
              <a:rPr lang="cs-CZ" sz="1275" dirty="0"/>
              <a:t> + </a:t>
            </a:r>
            <a:r>
              <a:rPr lang="cs-CZ" sz="1275" dirty="0" err="1"/>
              <a:t>almost</a:t>
            </a:r>
            <a:r>
              <a:rPr lang="cs-CZ" sz="1275" dirty="0"/>
              <a:t> </a:t>
            </a:r>
            <a:r>
              <a:rPr lang="cs-CZ" sz="1275" dirty="0" err="1"/>
              <a:t>operatic</a:t>
            </a:r>
            <a:r>
              <a:rPr lang="cs-CZ" sz="1275" dirty="0"/>
              <a:t> performance and style </a:t>
            </a:r>
          </a:p>
          <a:p>
            <a:endParaRPr lang="cs-CZ" sz="1275" dirty="0"/>
          </a:p>
          <a:p>
            <a:r>
              <a:rPr lang="cs-CZ" sz="1275" dirty="0" err="1"/>
              <a:t>The</a:t>
            </a:r>
            <a:r>
              <a:rPr lang="cs-CZ" sz="1275" dirty="0"/>
              <a:t> </a:t>
            </a:r>
            <a:r>
              <a:rPr lang="cs-CZ" sz="1275" dirty="0" err="1"/>
              <a:t>topic</a:t>
            </a:r>
            <a:r>
              <a:rPr lang="cs-CZ" sz="1275" dirty="0"/>
              <a:t> </a:t>
            </a:r>
            <a:r>
              <a:rPr lang="cs-CZ" sz="1275" dirty="0" err="1"/>
              <a:t>of</a:t>
            </a:r>
            <a:r>
              <a:rPr lang="cs-CZ" sz="1275" dirty="0"/>
              <a:t> </a:t>
            </a:r>
            <a:r>
              <a:rPr lang="cs-CZ" sz="1275" dirty="0" err="1"/>
              <a:t>taboo</a:t>
            </a:r>
            <a:r>
              <a:rPr lang="cs-CZ" sz="1275" dirty="0"/>
              <a:t> </a:t>
            </a:r>
            <a:r>
              <a:rPr lang="cs-CZ" sz="1275" dirty="0" err="1"/>
              <a:t>female</a:t>
            </a:r>
            <a:r>
              <a:rPr lang="cs-CZ" sz="1275" dirty="0"/>
              <a:t> sexuality? </a:t>
            </a:r>
          </a:p>
          <a:p>
            <a:endParaRPr lang="cs-CZ" sz="1275" dirty="0"/>
          </a:p>
        </p:txBody>
      </p:sp>
      <p:pic>
        <p:nvPicPr>
          <p:cNvPr id="5" name="Obrázek 4" descr="Obsah obrázku tráva, vsedě, exteriér, osoba&#10;&#10;Popis byl vytvořen automaticky">
            <a:extLst>
              <a:ext uri="{FF2B5EF4-FFF2-40B4-BE49-F238E27FC236}">
                <a16:creationId xmlns:a16="http://schemas.microsoft.com/office/drawing/2014/main" id="{E76AF42E-4B92-E24F-AEB5-CF28F0BFC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5" r="7261"/>
          <a:stretch/>
        </p:blipFill>
        <p:spPr>
          <a:xfrm>
            <a:off x="4671912" y="8572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254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48C3A-3643-0846-9DA7-29E09B25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570016"/>
            <a:ext cx="4051430" cy="1128155"/>
          </a:xfrm>
        </p:spPr>
        <p:txBody>
          <a:bodyPr anchor="ctr">
            <a:normAutofit/>
          </a:bodyPr>
          <a:lstStyle/>
          <a:p>
            <a:pPr algn="ctr"/>
            <a:r>
              <a:rPr lang="cs-CZ" sz="1875" dirty="0"/>
              <a:t>Drahomíra Vihanová (1930–2017)</a:t>
            </a:r>
            <a:br>
              <a:rPr lang="cs-CZ" sz="1875" dirty="0"/>
            </a:br>
            <a:endParaRPr lang="cs-CZ" sz="1875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01B8D-53A1-9948-8C10-FF6A4F13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30" y="1472540"/>
            <a:ext cx="4051430" cy="4572000"/>
          </a:xfrm>
        </p:spPr>
        <p:txBody>
          <a:bodyPr anchor="ctr">
            <a:normAutofit/>
          </a:bodyPr>
          <a:lstStyle/>
          <a:p>
            <a:r>
              <a:rPr lang="cs-CZ" sz="1350" dirty="0"/>
              <a:t>Student film </a:t>
            </a:r>
            <a:r>
              <a:rPr lang="cs-CZ" sz="1350" dirty="0" err="1"/>
              <a:t>called</a:t>
            </a:r>
            <a:r>
              <a:rPr lang="cs-CZ" sz="1350" dirty="0"/>
              <a:t> </a:t>
            </a:r>
            <a:r>
              <a:rPr lang="cs-CZ" sz="1350" i="1" dirty="0" err="1"/>
              <a:t>The</a:t>
            </a:r>
            <a:r>
              <a:rPr lang="cs-CZ" sz="1350" i="1" dirty="0"/>
              <a:t> Black </a:t>
            </a:r>
            <a:r>
              <a:rPr lang="cs-CZ" sz="1350" i="1" dirty="0" err="1"/>
              <a:t>Keys</a:t>
            </a:r>
            <a:r>
              <a:rPr lang="cs-CZ" sz="1350" i="1" dirty="0"/>
              <a:t> </a:t>
            </a:r>
            <a:r>
              <a:rPr lang="cs-CZ" sz="1350" i="1" dirty="0" err="1"/>
              <a:t>Fugue</a:t>
            </a:r>
            <a:r>
              <a:rPr lang="cs-CZ" sz="1350" i="1" dirty="0"/>
              <a:t> </a:t>
            </a:r>
            <a:r>
              <a:rPr lang="cs-CZ" sz="1350" dirty="0"/>
              <a:t>(1964) &gt;&gt; </a:t>
            </a:r>
            <a:r>
              <a:rPr lang="cs-CZ" sz="1350" dirty="0" err="1"/>
              <a:t>she</a:t>
            </a:r>
            <a:r>
              <a:rPr lang="cs-CZ" sz="1350" dirty="0"/>
              <a:t> </a:t>
            </a:r>
            <a:r>
              <a:rPr lang="cs-CZ" sz="1350" dirty="0" err="1"/>
              <a:t>continually</a:t>
            </a:r>
            <a:r>
              <a:rPr lang="cs-CZ" sz="1350" dirty="0"/>
              <a:t> </a:t>
            </a:r>
            <a:r>
              <a:rPr lang="cs-CZ" sz="1350" dirty="0" err="1"/>
              <a:t>reflects</a:t>
            </a:r>
            <a:r>
              <a:rPr lang="cs-CZ" sz="1350" dirty="0"/>
              <a:t> </a:t>
            </a:r>
            <a:r>
              <a:rPr lang="cs-CZ" sz="1350" dirty="0" err="1"/>
              <a:t>the</a:t>
            </a:r>
            <a:r>
              <a:rPr lang="cs-CZ" sz="1350" dirty="0"/>
              <a:t> </a:t>
            </a:r>
            <a:r>
              <a:rPr lang="cs-CZ" sz="1350" dirty="0" err="1"/>
              <a:t>topic</a:t>
            </a:r>
            <a:r>
              <a:rPr lang="cs-CZ" sz="1350" dirty="0"/>
              <a:t> </a:t>
            </a:r>
            <a:r>
              <a:rPr lang="cs-CZ" sz="1350" dirty="0" err="1"/>
              <a:t>of</a:t>
            </a:r>
            <a:r>
              <a:rPr lang="cs-CZ" sz="1350" dirty="0"/>
              <a:t> </a:t>
            </a:r>
            <a:r>
              <a:rPr lang="cs-CZ" sz="1350" dirty="0" err="1"/>
              <a:t>racism</a:t>
            </a:r>
            <a:r>
              <a:rPr lang="cs-CZ" sz="1350" dirty="0"/>
              <a:t> and </a:t>
            </a:r>
            <a:r>
              <a:rPr lang="cs-CZ" sz="1350" dirty="0" err="1"/>
              <a:t>ethnicity</a:t>
            </a:r>
            <a:endParaRPr lang="cs-CZ" sz="1350" dirty="0"/>
          </a:p>
          <a:p>
            <a:endParaRPr lang="cs-CZ" sz="1350" dirty="0"/>
          </a:p>
          <a:p>
            <a:r>
              <a:rPr lang="cs-CZ" sz="1350" dirty="0" err="1"/>
              <a:t>She</a:t>
            </a:r>
            <a:r>
              <a:rPr lang="cs-CZ" sz="1350" dirty="0"/>
              <a:t> </a:t>
            </a:r>
            <a:r>
              <a:rPr lang="cs-CZ" sz="1350" dirty="0" err="1"/>
              <a:t>worked</a:t>
            </a:r>
            <a:r>
              <a:rPr lang="cs-CZ" sz="1350" dirty="0"/>
              <a:t> as </a:t>
            </a:r>
            <a:r>
              <a:rPr lang="cs-CZ" sz="1350" dirty="0" err="1"/>
              <a:t>an</a:t>
            </a:r>
            <a:r>
              <a:rPr lang="cs-CZ" sz="1350" dirty="0"/>
              <a:t> </a:t>
            </a:r>
            <a:r>
              <a:rPr lang="cs-CZ" sz="1350" dirty="0" err="1"/>
              <a:t>assistant</a:t>
            </a:r>
            <a:r>
              <a:rPr lang="cs-CZ" sz="1350" dirty="0"/>
              <a:t> </a:t>
            </a:r>
            <a:r>
              <a:rPr lang="cs-CZ" sz="1350" dirty="0" err="1"/>
              <a:t>director</a:t>
            </a:r>
            <a:r>
              <a:rPr lang="cs-CZ" sz="1350" dirty="0"/>
              <a:t> </a:t>
            </a:r>
            <a:r>
              <a:rPr lang="cs-CZ" sz="1350" dirty="0" err="1"/>
              <a:t>at</a:t>
            </a:r>
            <a:r>
              <a:rPr lang="cs-CZ" sz="1350" dirty="0"/>
              <a:t> Otakar </a:t>
            </a:r>
            <a:r>
              <a:rPr lang="cs-CZ" sz="1350" dirty="0" err="1"/>
              <a:t>Vávra‘s</a:t>
            </a:r>
            <a:r>
              <a:rPr lang="cs-CZ" sz="1350" dirty="0"/>
              <a:t> </a:t>
            </a:r>
            <a:r>
              <a:rPr lang="cs-CZ" sz="1350" dirty="0" err="1"/>
              <a:t>films</a:t>
            </a:r>
            <a:r>
              <a:rPr lang="cs-CZ" sz="1350" dirty="0"/>
              <a:t> </a:t>
            </a:r>
            <a:r>
              <a:rPr lang="cs-CZ" sz="1350" i="1" dirty="0"/>
              <a:t>Romance </a:t>
            </a:r>
            <a:r>
              <a:rPr lang="cs-CZ" sz="1350" i="1" dirty="0" err="1"/>
              <a:t>for</a:t>
            </a:r>
            <a:r>
              <a:rPr lang="cs-CZ" sz="1350" i="1" dirty="0"/>
              <a:t> </a:t>
            </a:r>
            <a:r>
              <a:rPr lang="cs-CZ" sz="1350" i="1" dirty="0" err="1"/>
              <a:t>the</a:t>
            </a:r>
            <a:r>
              <a:rPr lang="cs-CZ" sz="1350" i="1" dirty="0"/>
              <a:t> </a:t>
            </a:r>
            <a:r>
              <a:rPr lang="cs-CZ" sz="1350" i="1" dirty="0" err="1"/>
              <a:t>Bugle</a:t>
            </a:r>
            <a:r>
              <a:rPr lang="cs-CZ" sz="1350" i="1" dirty="0"/>
              <a:t> </a:t>
            </a:r>
            <a:r>
              <a:rPr lang="cs-CZ" sz="1350" dirty="0"/>
              <a:t>(1966) and </a:t>
            </a:r>
            <a:r>
              <a:rPr lang="cs-CZ" sz="1350" i="1" dirty="0" err="1"/>
              <a:t>The</a:t>
            </a:r>
            <a:r>
              <a:rPr lang="cs-CZ" sz="1350" i="1" dirty="0"/>
              <a:t> </a:t>
            </a:r>
            <a:r>
              <a:rPr lang="cs-CZ" sz="1350" i="1" dirty="0" err="1"/>
              <a:t>Thirteenth</a:t>
            </a:r>
            <a:r>
              <a:rPr lang="cs-CZ" sz="1350" i="1" dirty="0"/>
              <a:t> </a:t>
            </a:r>
            <a:r>
              <a:rPr lang="cs-CZ" sz="1350" i="1" dirty="0" err="1"/>
              <a:t>Chamber</a:t>
            </a:r>
            <a:r>
              <a:rPr lang="cs-CZ" sz="1350" i="1" dirty="0"/>
              <a:t> </a:t>
            </a:r>
            <a:r>
              <a:rPr lang="cs-CZ" sz="1350" dirty="0"/>
              <a:t>(1968)</a:t>
            </a:r>
          </a:p>
          <a:p>
            <a:endParaRPr lang="cs-CZ" sz="1350" i="1" dirty="0"/>
          </a:p>
          <a:p>
            <a:r>
              <a:rPr lang="cs-CZ" sz="1350" dirty="0" err="1"/>
              <a:t>Studied</a:t>
            </a:r>
            <a:r>
              <a:rPr lang="cs-CZ" sz="1350" dirty="0"/>
              <a:t> film </a:t>
            </a:r>
            <a:r>
              <a:rPr lang="cs-CZ" sz="1350" dirty="0" err="1"/>
              <a:t>directing</a:t>
            </a:r>
            <a:r>
              <a:rPr lang="cs-CZ" sz="1350" dirty="0"/>
              <a:t> and </a:t>
            </a:r>
            <a:r>
              <a:rPr lang="cs-CZ" sz="1350" dirty="0" err="1"/>
              <a:t>editing</a:t>
            </a:r>
            <a:r>
              <a:rPr lang="cs-CZ" sz="1350" dirty="0"/>
              <a:t> </a:t>
            </a:r>
            <a:r>
              <a:rPr lang="cs-CZ" sz="1350" dirty="0" err="1"/>
              <a:t>at</a:t>
            </a:r>
            <a:r>
              <a:rPr lang="cs-CZ" sz="1350" dirty="0"/>
              <a:t> FAMU, her </a:t>
            </a:r>
            <a:r>
              <a:rPr lang="cs-CZ" sz="1350" dirty="0" err="1"/>
              <a:t>feature</a:t>
            </a:r>
            <a:r>
              <a:rPr lang="cs-CZ" sz="1350" dirty="0"/>
              <a:t> debut </a:t>
            </a:r>
            <a:r>
              <a:rPr lang="cs-CZ" sz="1350" dirty="0" err="1"/>
              <a:t>is</a:t>
            </a:r>
            <a:r>
              <a:rPr lang="cs-CZ" sz="1350" dirty="0"/>
              <a:t> </a:t>
            </a:r>
            <a:r>
              <a:rPr lang="cs-CZ" sz="1350" dirty="0" err="1"/>
              <a:t>called</a:t>
            </a:r>
            <a:r>
              <a:rPr lang="cs-CZ" sz="1350" dirty="0"/>
              <a:t> </a:t>
            </a:r>
            <a:r>
              <a:rPr lang="cs-CZ" sz="1350" i="1" dirty="0"/>
              <a:t>A </a:t>
            </a:r>
            <a:r>
              <a:rPr lang="cs-CZ" sz="1350" i="1" dirty="0" err="1"/>
              <a:t>Squandered</a:t>
            </a:r>
            <a:r>
              <a:rPr lang="cs-CZ" sz="1350" i="1" dirty="0"/>
              <a:t> </a:t>
            </a:r>
            <a:r>
              <a:rPr lang="cs-CZ" sz="1350" i="1" dirty="0" err="1"/>
              <a:t>Sunday</a:t>
            </a:r>
            <a:r>
              <a:rPr lang="cs-CZ" sz="1350" i="1" dirty="0"/>
              <a:t> </a:t>
            </a:r>
            <a:r>
              <a:rPr lang="cs-CZ" sz="1350" dirty="0"/>
              <a:t>(1969) &gt;&gt; </a:t>
            </a:r>
            <a:r>
              <a:rPr lang="cs-CZ" sz="1350" dirty="0" err="1"/>
              <a:t>addresses</a:t>
            </a:r>
            <a:r>
              <a:rPr lang="cs-CZ" sz="1350" dirty="0"/>
              <a:t> </a:t>
            </a:r>
            <a:r>
              <a:rPr lang="cs-CZ" sz="1350" dirty="0" err="1"/>
              <a:t>inner</a:t>
            </a:r>
            <a:r>
              <a:rPr lang="cs-CZ" sz="1350" dirty="0"/>
              <a:t> </a:t>
            </a:r>
            <a:r>
              <a:rPr lang="cs-CZ" sz="1350" dirty="0" err="1"/>
              <a:t>closure</a:t>
            </a:r>
            <a:r>
              <a:rPr lang="cs-CZ" sz="1350" dirty="0"/>
              <a:t>, </a:t>
            </a:r>
            <a:r>
              <a:rPr lang="cs-CZ" sz="1350" dirty="0" err="1"/>
              <a:t>resulting</a:t>
            </a:r>
            <a:r>
              <a:rPr lang="cs-CZ" sz="1350" dirty="0"/>
              <a:t> in </a:t>
            </a:r>
            <a:r>
              <a:rPr lang="cs-CZ" sz="1350" dirty="0" err="1"/>
              <a:t>depression</a:t>
            </a:r>
            <a:r>
              <a:rPr lang="cs-CZ" sz="1350" dirty="0"/>
              <a:t> and </a:t>
            </a:r>
            <a:r>
              <a:rPr lang="cs-CZ" sz="1350" dirty="0" err="1"/>
              <a:t>suicide</a:t>
            </a:r>
            <a:endParaRPr lang="cs-CZ" sz="1350" dirty="0"/>
          </a:p>
          <a:p>
            <a:endParaRPr lang="cs-CZ" sz="1350" dirty="0"/>
          </a:p>
          <a:p>
            <a:r>
              <a:rPr lang="cs-CZ" sz="1350" dirty="0" err="1"/>
              <a:t>Three</a:t>
            </a:r>
            <a:r>
              <a:rPr lang="cs-CZ" sz="1350" dirty="0"/>
              <a:t> </a:t>
            </a:r>
            <a:r>
              <a:rPr lang="cs-CZ" sz="1350" dirty="0" err="1"/>
              <a:t>feature</a:t>
            </a:r>
            <a:r>
              <a:rPr lang="cs-CZ" sz="1350" dirty="0"/>
              <a:t> </a:t>
            </a:r>
            <a:r>
              <a:rPr lang="cs-CZ" sz="1350" dirty="0" err="1"/>
              <a:t>films</a:t>
            </a:r>
            <a:r>
              <a:rPr lang="cs-CZ" sz="1350" dirty="0"/>
              <a:t> and a </a:t>
            </a:r>
            <a:r>
              <a:rPr lang="cs-CZ" sz="1350" dirty="0" err="1"/>
              <a:t>string</a:t>
            </a:r>
            <a:r>
              <a:rPr lang="cs-CZ" sz="1350" dirty="0"/>
              <a:t> </a:t>
            </a:r>
            <a:r>
              <a:rPr lang="cs-CZ" sz="1350" dirty="0" err="1"/>
              <a:t>of</a:t>
            </a:r>
            <a:r>
              <a:rPr lang="cs-CZ" sz="1350" dirty="0"/>
              <a:t> </a:t>
            </a:r>
            <a:r>
              <a:rPr lang="cs-CZ" sz="1350" dirty="0" err="1"/>
              <a:t>short</a:t>
            </a:r>
            <a:r>
              <a:rPr lang="cs-CZ" sz="1350" dirty="0"/>
              <a:t> </a:t>
            </a:r>
            <a:r>
              <a:rPr lang="cs-CZ" sz="1350" dirty="0" err="1"/>
              <a:t>documentaries</a:t>
            </a:r>
            <a:r>
              <a:rPr lang="cs-CZ" sz="1350" dirty="0"/>
              <a:t> </a:t>
            </a:r>
          </a:p>
          <a:p>
            <a:endParaRPr lang="cs-CZ" sz="1350" dirty="0"/>
          </a:p>
          <a:p>
            <a:endParaRPr lang="cs-CZ" sz="1350" dirty="0"/>
          </a:p>
        </p:txBody>
      </p:sp>
      <p:pic>
        <p:nvPicPr>
          <p:cNvPr id="7" name="Obrázek 6" descr="Obsah obrázku osoba, exteriér, muž, brýle&#10;&#10;Popis byl vytvořen automaticky">
            <a:extLst>
              <a:ext uri="{FF2B5EF4-FFF2-40B4-BE49-F238E27FC236}">
                <a16:creationId xmlns:a16="http://schemas.microsoft.com/office/drawing/2014/main" id="{4389E6B3-E5C6-D444-877B-81BB08F5C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" b="4"/>
          <a:stretch/>
        </p:blipFill>
        <p:spPr>
          <a:xfrm>
            <a:off x="5091288" y="1317111"/>
            <a:ext cx="3424063" cy="2009394"/>
          </a:xfrm>
          <a:prstGeom prst="rect">
            <a:avLst/>
          </a:prstGeom>
        </p:spPr>
      </p:pic>
      <p:pic>
        <p:nvPicPr>
          <p:cNvPr id="5" name="Obrázek 4" descr="Obsah obrázku osoba, interiér, muž, žena&#10;&#10;Popis byl vytvořen automaticky">
            <a:extLst>
              <a:ext uri="{FF2B5EF4-FFF2-40B4-BE49-F238E27FC236}">
                <a16:creationId xmlns:a16="http://schemas.microsoft.com/office/drawing/2014/main" id="{3B1259F4-EBFD-4045-815B-E56C6DF05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9614"/>
          <a:stretch/>
        </p:blipFill>
        <p:spPr>
          <a:xfrm>
            <a:off x="5091288" y="3503815"/>
            <a:ext cx="3424063" cy="20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7427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1129</Words>
  <Application>Microsoft Macintosh PowerPoint</Application>
  <PresentationFormat>Předvádění na obrazovce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</vt:lpstr>
      <vt:lpstr>Tahoma</vt:lpstr>
      <vt:lpstr>Wingdings</vt:lpstr>
      <vt:lpstr>Prezentace_MU_CZ</vt:lpstr>
      <vt:lpstr>Czech New Wave CZS36</vt:lpstr>
      <vt:lpstr>The Murder of Mr. Devil 1970, dir. Ester Krumbachová</vt:lpstr>
      <vt:lpstr>The Murder Mr. Devil Questions</vt:lpstr>
      <vt:lpstr>L8_Reading</vt:lpstr>
      <vt:lpstr>Women‘s liberation  The priority of the socialist regime</vt:lpstr>
      <vt:lpstr>Věra Chytilová (1929–2014) </vt:lpstr>
      <vt:lpstr>Something Different (1963)</vt:lpstr>
      <vt:lpstr>Forbidden Fruit of Paradise  (1969)</vt:lpstr>
      <vt:lpstr>Drahomíra Vihanová (1930–2017) </vt:lpstr>
      <vt:lpstr>Ester Krumbachová (1923–1996) </vt:lpstr>
      <vt:lpstr>Ester Krumbachová</vt:lpstr>
      <vt:lpstr>„Costume as a concentrated visual clue of a film character”</vt:lpstr>
      <vt:lpstr>Accessories, Colors, Silhouettes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7</cp:revision>
  <dcterms:created xsi:type="dcterms:W3CDTF">2022-11-07T18:51:53Z</dcterms:created>
  <dcterms:modified xsi:type="dcterms:W3CDTF">2022-11-09T13:40:15Z</dcterms:modified>
</cp:coreProperties>
</file>