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61" r:id="rId2"/>
    <p:sldId id="333" r:id="rId3"/>
    <p:sldId id="334" r:id="rId4"/>
    <p:sldId id="307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 Gerlová" initials="IG" lastIdx="1" clrIdx="0"/>
  <p:cmAuthor id="2" name="Petr Kveton" initials="PK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1FF"/>
    <a:srgbClr val="0000DC"/>
    <a:srgbClr val="9100DC"/>
    <a:srgbClr val="FED141"/>
    <a:srgbClr val="00AF3F"/>
    <a:srgbClr val="4BC8FF"/>
    <a:srgbClr val="000000"/>
    <a:srgbClr val="EEB601"/>
    <a:srgbClr val="B9006E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27" autoAdjust="0"/>
    <p:restoredTop sz="94611" autoAdjust="0"/>
  </p:normalViewPr>
  <p:slideViewPr>
    <p:cSldViewPr snapToGrid="0">
      <p:cViewPr varScale="1">
        <p:scale>
          <a:sx n="113" d="100"/>
          <a:sy n="113" d="100"/>
        </p:scale>
        <p:origin x="108" y="2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text -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3999" y="6228000"/>
            <a:ext cx="304797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pPr algn="l"/>
            <a:fld id="{0DE708CC-0C3F-4567-9698-B54C0F35BD31}" type="slidenum">
              <a:rPr lang="cs-CZ" altLang="cs-CZ" smtClean="0"/>
              <a:pPr algn="l"/>
              <a:t>‹#›</a:t>
            </a:fld>
            <a:endParaRPr lang="cs-CZ" alt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E9C526-F9E2-493E-8E4A-29B794863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8797" y="1871999"/>
            <a:ext cx="3312000" cy="3960000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chemeClr val="tx2"/>
                </a:solidFill>
              </a:defRPr>
            </a:lvl1pPr>
            <a:lvl2pPr>
              <a:lnSpc>
                <a:spcPts val="2300"/>
              </a:lnSpc>
              <a:defRPr sz="2000">
                <a:solidFill>
                  <a:schemeClr val="tx2"/>
                </a:solidFill>
              </a:defRPr>
            </a:lvl2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D9B1B16E-C592-4760-9D83-22FA9763E6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0001" y="1872000"/>
            <a:ext cx="7153200" cy="3960000"/>
          </a:xfrm>
        </p:spPr>
        <p:txBody>
          <a:bodyPr numCol="2" spcCol="28800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600FB58D-598D-4588-A1F6-D6BA04F8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1D66E665-34A4-4D1E-AEF4-6A92B8F2BD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052AF5FE-F020-4775-A5D1-07BD66BDF4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4524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– 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7600" y="417600"/>
            <a:ext cx="2350800" cy="671411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05999"/>
            <a:ext cx="11361600" cy="180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– negativ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7600" y="417600"/>
            <a:ext cx="2350800" cy="671411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15C13AB4-C60C-41BB-A80B-0F32B6CA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05999"/>
            <a:ext cx="11361600" cy="180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58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0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000" y="1872000"/>
            <a:ext cx="10753200" cy="3960000"/>
          </a:xfrm>
        </p:spPr>
        <p:txBody>
          <a:bodyPr lIns="0" tIns="0" rIns="0" bIns="0" numCol="2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B48F090-61A9-44A1-AD2B-810270EA55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4524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B5C98A2E-E233-408C-827A-6E446AC8B9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obrázky text -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870713"/>
            <a:ext cx="3311525" cy="2052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500001"/>
            <a:ext cx="3312000" cy="1332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B48F090-61A9-44A1-AD2B-810270EA55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4524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500001"/>
            <a:ext cx="3312000" cy="1332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500000"/>
            <a:ext cx="3312000" cy="133200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68000"/>
            <a:ext cx="3311525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68000"/>
            <a:ext cx="3311525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68000"/>
            <a:ext cx="3311525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9" name="Grafický objekt 18">
            <a:extLst>
              <a:ext uri="{FF2B5EF4-FFF2-40B4-BE49-F238E27FC236}">
                <a16:creationId xmlns:a16="http://schemas.microsoft.com/office/drawing/2014/main" id="{26DE88E1-1490-4479-A537-08D8E2E93A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870713"/>
            <a:ext cx="3311525" cy="2052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870713"/>
            <a:ext cx="3311525" cy="2052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obrázky text - čty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500001"/>
            <a:ext cx="2520000" cy="1332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B48F090-61A9-44A1-AD2B-810270EA55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4524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9" name="Grafický objekt 18">
            <a:extLst>
              <a:ext uri="{FF2B5EF4-FFF2-40B4-BE49-F238E27FC236}">
                <a16:creationId xmlns:a16="http://schemas.microsoft.com/office/drawing/2014/main" id="{26DE88E1-1490-4479-A537-08D8E2E93A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870712"/>
            <a:ext cx="2520000" cy="250024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text 5">
            <a:extLst>
              <a:ext uri="{FF2B5EF4-FFF2-40B4-BE49-F238E27FC236}">
                <a16:creationId xmlns:a16="http://schemas.microsoft.com/office/drawing/2014/main" id="{9AA65E3F-0195-4D36-8526-0CE1096786E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52003" y="4500001"/>
            <a:ext cx="2520000" cy="1332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838FFA5A-2B52-4640-999A-0FA707EA213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8952003" y="1870712"/>
            <a:ext cx="2520000" cy="250024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5C10658A-98D8-4556-87CE-64E54F171B3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459537" y="4500001"/>
            <a:ext cx="2520000" cy="1332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obsah 12">
            <a:extLst>
              <a:ext uri="{FF2B5EF4-FFF2-40B4-BE49-F238E27FC236}">
                <a16:creationId xmlns:a16="http://schemas.microsoft.com/office/drawing/2014/main" id="{68E7CFC0-159E-4EF0-9E07-70CA5454E32D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459537" y="1870712"/>
            <a:ext cx="2520000" cy="250024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B0153366-7BB7-41A8-92B2-286A307A4C6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12465" y="4500001"/>
            <a:ext cx="2520000" cy="1332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obsah 12">
            <a:extLst>
              <a:ext uri="{FF2B5EF4-FFF2-40B4-BE49-F238E27FC236}">
                <a16:creationId xmlns:a16="http://schemas.microsoft.com/office/drawing/2014/main" id="{6206BCD2-CB4B-4872-B733-6E6D82EBEAF8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6212465" y="1870712"/>
            <a:ext cx="2520000" cy="250024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4650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obrázek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871999"/>
            <a:ext cx="5218413" cy="3690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52863" y="1872000"/>
            <a:ext cx="5220000" cy="396000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B48F090-61A9-44A1-AD2B-810270EA55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4524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700408"/>
            <a:ext cx="5218412" cy="131591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E7E5ECB2-0608-4944-83AB-04B87F4D6C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000" y="720000"/>
            <a:ext cx="10753200" cy="5112000"/>
          </a:xfrm>
        </p:spPr>
        <p:txBody>
          <a:bodyPr lIns="0" tIns="0" rIns="0" bIns="0" numCol="2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A33BAEE-A70E-4544-A16B-4D027EA5D0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12">
            <a:extLst>
              <a:ext uri="{FF2B5EF4-FFF2-40B4-BE49-F238E27FC236}">
                <a16:creationId xmlns:a16="http://schemas.microsoft.com/office/drawing/2014/main" id="{6AC77FAA-7A24-4042-9EC0-03189B9567D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719999"/>
            <a:ext cx="5218413" cy="482476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01B2AE5E-5079-489F-B918-D5D9F938E9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52863" y="719999"/>
            <a:ext cx="5220000" cy="5111999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56D7E9DF-7CA0-41ED-B50E-DAFFDA4ABC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700408"/>
            <a:ext cx="5218412" cy="131591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18D7570-02DE-4C51-B14D-421A5FF68E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72000"/>
            <a:ext cx="10753200" cy="3960000"/>
          </a:xfrm>
          <a:prstGeom prst="rect">
            <a:avLst/>
          </a:prstGeom>
        </p:spPr>
        <p:txBody>
          <a:bodyPr/>
          <a:lstStyle>
            <a:lvl1pPr marL="252000" indent="-180000"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lvl1pPr>
            <a:lvl2pPr marL="504000" indent="-180000">
              <a:buClr>
                <a:schemeClr val="tx2"/>
              </a:buClr>
              <a:buFont typeface="Arial" panose="020B0604020202020204" pitchFamily="34" charset="0"/>
              <a:buChar char="̶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4524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6F75678C-F92E-4E4C-9F1D-12FBBE2272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cs-CZ" altLang="cs-CZ" sz="10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306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73" r:id="rId3"/>
    <p:sldLayoutId id="2147483682" r:id="rId4"/>
    <p:sldLayoutId id="2147483674" r:id="rId5"/>
    <p:sldLayoutId id="2147483675" r:id="rId6"/>
    <p:sldLayoutId id="2147483676" r:id="rId7"/>
    <p:sldLayoutId id="2147483677" r:id="rId8"/>
    <p:sldLayoutId id="2147483661" r:id="rId9"/>
    <p:sldLayoutId id="2147483678" r:id="rId10"/>
    <p:sldLayoutId id="2147483679" r:id="rId11"/>
    <p:sldLayoutId id="2147483680" r:id="rId12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7D84D2-C8F5-43E5-AA55-DD6106B22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07" y="2068081"/>
            <a:ext cx="10949689" cy="197408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cs-CZ" sz="4900" dirty="0"/>
              <a:t>Test studijních předpokladů</a:t>
            </a:r>
            <a:br>
              <a:rPr lang="cs-CZ" sz="4800" cap="all" dirty="0"/>
            </a:br>
            <a:br>
              <a:rPr lang="cs-CZ" cap="all" dirty="0"/>
            </a:br>
            <a:r>
              <a:rPr lang="cs-CZ" dirty="0"/>
              <a:t>přijímací řízení pro akademický rok 2023/2024</a:t>
            </a:r>
            <a:br>
              <a:rPr lang="cs-CZ" cap="all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2700" b="0" dirty="0"/>
            </a:br>
            <a:r>
              <a:rPr lang="cs-CZ" sz="2700" b="0" dirty="0"/>
              <a:t> </a:t>
            </a:r>
            <a:br>
              <a:rPr lang="cs-CZ" sz="2000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3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Informace o TSP pro nadcházející přijímací řízení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19999" y="1371140"/>
            <a:ext cx="10753199" cy="4856860"/>
          </a:xfrm>
        </p:spPr>
        <p:txBody>
          <a:bodyPr numCol="1"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dirty="0"/>
              <a:t>test bude </a:t>
            </a:r>
            <a:r>
              <a:rPr lang="cs-CZ" sz="2000" b="1" dirty="0"/>
              <a:t>administrován elektronicky </a:t>
            </a:r>
            <a:r>
              <a:rPr lang="cs-CZ" sz="2000" dirty="0"/>
              <a:t>(ale prezenčně v prostorách MU, nikoli online z domova uchazeče)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test má </a:t>
            </a:r>
            <a:r>
              <a:rPr lang="cs-CZ" sz="2000" b="1" dirty="0"/>
              <a:t>3 součásti - dimenze</a:t>
            </a:r>
            <a:r>
              <a:rPr lang="cs-CZ" sz="2000" dirty="0"/>
              <a:t>, které mají samostatné časové limity a jsou rovněž samostatně hodnoceny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Analyticko-numerické myšlení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Uvažování v anglickém jazyce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Kritické myšlení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výsledné percentily budou počítány </a:t>
            </a:r>
            <a:r>
              <a:rPr lang="cs-CZ" sz="2000" b="1" dirty="0"/>
              <a:t>zvlášť pro každou dimenzi 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jednotlivé obory/fakulty mohou výsledkům z každé dimenze dát ve výsledném skóru z TSP </a:t>
            </a:r>
            <a:r>
              <a:rPr lang="cs-CZ" sz="2000" b="1" dirty="0"/>
              <a:t>různou váhu, </a:t>
            </a:r>
            <a:r>
              <a:rPr lang="cs-CZ" sz="2000" dirty="0"/>
              <a:t>nicméně v prvním roce nedoporučujeme využívat</a:t>
            </a:r>
            <a:endParaRPr lang="cs-CZ" sz="2000" b="1" dirty="0"/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termín TSP není jednotný, ale uchazeč si bude </a:t>
            </a:r>
            <a:r>
              <a:rPr lang="cs-CZ" sz="2000" b="1" dirty="0"/>
              <a:t>volit při zakládání přihlášky z termínů v období od ledna do dubna 2023 </a:t>
            </a:r>
            <a:r>
              <a:rPr lang="cs-CZ" sz="2000" dirty="0"/>
              <a:t>(pokud si uchazeč nezvolí termín, bude mu přidělen MU)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2000" dirty="0"/>
              <a:t>test je možné skládat pouze </a:t>
            </a:r>
            <a:r>
              <a:rPr lang="cs-CZ" sz="2000" b="1" dirty="0"/>
              <a:t>jednou</a:t>
            </a:r>
          </a:p>
        </p:txBody>
      </p:sp>
    </p:spTree>
    <p:extLst>
      <p:ext uri="{BB962C8B-B14F-4D97-AF65-F5344CB8AC3E}">
        <p14:creationId xmlns:p14="http://schemas.microsoft.com/office/powerpoint/2010/main" val="148023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TSP</a:t>
            </a:r>
            <a:r>
              <a:rPr lang="cs-CZ" sz="3200" b="1" dirty="0"/>
              <a:t> </a:t>
            </a:r>
            <a:r>
              <a:rPr lang="cs-CZ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2023 – charakteristika </a:t>
            </a:r>
            <a:r>
              <a:rPr lang="cs-CZ" sz="3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subtestů</a:t>
            </a:r>
            <a:endParaRPr lang="cs-CZ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20000" y="1371140"/>
            <a:ext cx="10582314" cy="4856860"/>
          </a:xfrm>
        </p:spPr>
        <p:txBody>
          <a:bodyPr numCol="1"/>
          <a:lstStyle/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400" b="1" dirty="0"/>
              <a:t>Numericko-analytické</a:t>
            </a:r>
            <a:r>
              <a:rPr lang="cs-CZ" sz="1100" b="1" dirty="0"/>
              <a:t> </a:t>
            </a:r>
            <a:r>
              <a:rPr lang="cs-CZ" sz="1400" b="1" dirty="0"/>
              <a:t>myšlení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Kombinace principů úloh z klasických </a:t>
            </a:r>
            <a:r>
              <a:rPr lang="cs-CZ" sz="1200" dirty="0" err="1"/>
              <a:t>subtestů</a:t>
            </a:r>
            <a:r>
              <a:rPr lang="cs-CZ" sz="1200" dirty="0"/>
              <a:t> TSP (Numerické myšlení, Analytické myšlení). Uchazeč musí prokázat schopnost zacházet s čísly, ovládat početní operace a rozpoznávat vztahy mezi čísly. Úlohy budou zkoumat také schopnost logického uvažování a vhodné aplikace pravidel výrokové logiky.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Předpokládaná časová dotace: 45 min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https://is.muni.cz/do/rect/metodika/stud/prijriz/el_tsp/tsp_2023/Numericko-analyticke_mysleni.qref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400" b="1" dirty="0"/>
              <a:t>Verbálně-kritické myšlení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Úlohy tohoto </a:t>
            </a:r>
            <a:r>
              <a:rPr lang="cs-CZ" sz="1200" dirty="0" err="1"/>
              <a:t>subtestu</a:t>
            </a:r>
            <a:r>
              <a:rPr lang="cs-CZ" sz="1200" dirty="0"/>
              <a:t> se primárně orientují na schopnost kritického posouzení a vyhodnocení předložených informací. Takové informace mohou představovat úryvky z vědeckých prací, výňatek ze zákona nebo řádů nějaké instituce, případně úryvek z novinového komentáře, apod. Uchazeč má pak za úkol posoudit odpovědi nabízené pro konkrétní situaci popsanou v zadání úlohy a vyhodnotit správnost uvedených závěrů.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Předpokládaná časová dotace: 45 min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https://is.muni.cz/do/rect/metodika/stud/prijriz/el_tsp/tsp_2023/Verbalne-kriticke_mysleni.qref</a:t>
            </a:r>
          </a:p>
          <a:p>
            <a:pPr marL="342900" lvl="1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400" b="1" dirty="0"/>
              <a:t>Uvažování v anglickém jazyce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Tento </a:t>
            </a:r>
            <a:r>
              <a:rPr lang="cs-CZ" sz="1200" dirty="0" err="1"/>
              <a:t>subtest</a:t>
            </a:r>
            <a:r>
              <a:rPr lang="cs-CZ" sz="1200" dirty="0"/>
              <a:t> se dá připodobnit dřívějšímu </a:t>
            </a:r>
            <a:r>
              <a:rPr lang="cs-CZ" sz="1200" dirty="0" err="1"/>
              <a:t>subtestu</a:t>
            </a:r>
            <a:r>
              <a:rPr lang="cs-CZ" sz="1200" dirty="0"/>
              <a:t> Verbální myšlení, ale v anglickém jazyce. Typickými úlohami jsou např. doplňování nejvhodnějšího slova do věty, identifikace slova, které se nehodí mezi ostatní, nalézání vhodného synonyma, opaku, i vyvozování správného závěru z krátkého vědeckého textu. Cílem </a:t>
            </a:r>
            <a:r>
              <a:rPr lang="cs-CZ" sz="1200" dirty="0" err="1"/>
              <a:t>subtestu</a:t>
            </a:r>
            <a:r>
              <a:rPr lang="cs-CZ" sz="1200" dirty="0"/>
              <a:t> je ověřit základní schopnost pochopení anglického textu a orientace v něm.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Předpokládaná časová dotace: 20 min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sz="1200" dirty="0"/>
              <a:t>https://is.muni.cz/do/rect/metodika/stud/prijriz/el_tsp/tsp_2023/Uvazovani_v_anglickem_jazyce.qref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6828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2BD1D8-C2FA-4B20-B636-024349569CB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7920038" cy="252412"/>
          </a:xfrm>
        </p:spPr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3266AA-1ED0-4243-99B7-61D916320AE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306388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72189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3CD716FE-37AE-4986-877C-F10941801B35}" vid="{DECD37F5-A392-4AAA-9FA7-D894AD10B52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PrezentaceMUNI-menší velikost-tuto používat</Template>
  <TotalTime>4442</TotalTime>
  <Words>450</Words>
  <Application>Microsoft Office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Test studijních předpokladů  přijímací řízení pro akademický rok 2023/2024          </vt:lpstr>
      <vt:lpstr>Informace o TSP pro nadcházející přijímací řízení</vt:lpstr>
      <vt:lpstr>TSP 2023 – charakteristika subtestů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Uchazeči o studium na MUNI 2019 + Kdo jsou Prváci na MUNI  Výsledky průzkumů</dc:title>
  <dc:creator>Odbor pro strategii RMU</dc:creator>
  <cp:lastModifiedBy>Petr Kveton</cp:lastModifiedBy>
  <cp:revision>368</cp:revision>
  <cp:lastPrinted>1601-01-01T00:00:00Z</cp:lastPrinted>
  <dcterms:created xsi:type="dcterms:W3CDTF">2019-05-09T08:34:35Z</dcterms:created>
  <dcterms:modified xsi:type="dcterms:W3CDTF">2022-09-14T13:42:46Z</dcterms:modified>
</cp:coreProperties>
</file>