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8" r:id="rId4"/>
    <p:sldId id="269" r:id="rId5"/>
    <p:sldId id="273" r:id="rId6"/>
    <p:sldId id="270" r:id="rId7"/>
    <p:sldId id="271" r:id="rId8"/>
    <p:sldId id="272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24" autoAdjust="0"/>
    <p:restoredTop sz="96270" autoAdjust="0"/>
  </p:normalViewPr>
  <p:slideViewPr>
    <p:cSldViewPr snapToGrid="0">
      <p:cViewPr varScale="1">
        <p:scale>
          <a:sx n="113" d="100"/>
          <a:sy n="113" d="100"/>
        </p:scale>
        <p:origin x="115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 + CMA018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1869530"/>
          </a:xfrm>
        </p:spPr>
        <p:txBody>
          <a:bodyPr/>
          <a:lstStyle/>
          <a:p>
            <a:pPr algn="ctr"/>
            <a:r>
              <a:rPr lang="cs-CZ" b="1" dirty="0"/>
              <a:t>Dr. Šárka Jelínek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2023</a:t>
            </a:r>
          </a:p>
          <a:p>
            <a:pPr algn="ctr"/>
            <a:r>
              <a:rPr lang="cs-CZ" b="1" dirty="0"/>
              <a:t>2. 11. 2023</a:t>
            </a:r>
          </a:p>
          <a:p>
            <a:endParaRPr lang="cs-CZ" dirty="0"/>
          </a:p>
          <a:p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note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L6 </a:t>
            </a:r>
            <a:r>
              <a:rPr lang="cs-CZ" dirty="0" err="1"/>
              <a:t>films</a:t>
            </a:r>
            <a:r>
              <a:rPr lang="cs-CZ" dirty="0"/>
              <a:t> are not </a:t>
            </a:r>
            <a:r>
              <a:rPr lang="cs-CZ" dirty="0" err="1"/>
              <a:t>uploaded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IS, but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accesed</a:t>
            </a:r>
            <a:r>
              <a:rPr lang="cs-CZ" dirty="0"/>
              <a:t> on famufilms.cz and dafilms.cz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820B70-EB11-BB43-8A24-041EE8F7B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2859A8-F395-9748-8F58-135D9D1F7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F148C7-8C0F-6A4E-81C0-D196BA07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(CG)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9C080E-96F2-3F4F-8B36-0A9F0E6C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8870"/>
            <a:ext cx="8064900" cy="4139998"/>
          </a:xfrm>
        </p:spPr>
        <p:txBody>
          <a:bodyPr/>
          <a:lstStyle/>
          <a:p>
            <a:r>
              <a:rPr lang="cs-CZ" dirty="0" err="1"/>
              <a:t>CGs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working</a:t>
            </a:r>
            <a:r>
              <a:rPr lang="cs-CZ" dirty="0"/>
              <a:t> style </a:t>
            </a:r>
            <a:r>
              <a:rPr lang="cs-CZ" dirty="0" err="1"/>
              <a:t>continuities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;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in </a:t>
            </a:r>
            <a:r>
              <a:rPr lang="cs-CZ" dirty="0" err="1"/>
              <a:t>Czechoslovakia</a:t>
            </a:r>
            <a:r>
              <a:rPr lang="cs-CZ" dirty="0"/>
              <a:t>, but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region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witnessing</a:t>
            </a:r>
            <a:r>
              <a:rPr lang="cs-CZ" dirty="0"/>
              <a:t> a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innovations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tendencies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post 1989 as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industry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1954 –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batch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&gt;&gt;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decreases</a:t>
            </a:r>
            <a:r>
              <a:rPr lang="cs-CZ" dirty="0"/>
              <a:t> and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liberalization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</a:t>
            </a:r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decade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From</a:t>
            </a:r>
            <a:r>
              <a:rPr lang="cs-CZ" dirty="0"/>
              <a:t> 1959 Alois Poledňák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Film</a:t>
            </a:r>
          </a:p>
          <a:p>
            <a:pPr lvl="1"/>
            <a:r>
              <a:rPr lang="cs-CZ" dirty="0"/>
              <a:t>1960 – Vlastimil </a:t>
            </a:r>
            <a:r>
              <a:rPr lang="cs-CZ" dirty="0" err="1"/>
              <a:t>Harnach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Film Studio Barrandov </a:t>
            </a:r>
          </a:p>
          <a:p>
            <a:pPr lvl="1"/>
            <a:r>
              <a:rPr lang="cs-CZ" dirty="0"/>
              <a:t>1960 – Břetislav Kunc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dramaturgy</a:t>
            </a:r>
          </a:p>
        </p:txBody>
      </p:sp>
    </p:spTree>
    <p:extLst>
      <p:ext uri="{BB962C8B-B14F-4D97-AF65-F5344CB8AC3E}">
        <p14:creationId xmlns:p14="http://schemas.microsoft.com/office/powerpoint/2010/main" val="124185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EEA58-E9FC-7F41-B2A1-FC50FDF33D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56B3F3-5706-BC4E-8522-31FEDABBB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6A5468-86D5-1446-867A-7B9EC515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CGs</a:t>
            </a:r>
            <a:r>
              <a:rPr lang="cs-CZ" dirty="0"/>
              <a:t> 1954–1970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CEE9CE-27EC-4E42-BECF-6983A15E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967609"/>
            <a:ext cx="8619744" cy="4139998"/>
          </a:xfrm>
        </p:spPr>
        <p:txBody>
          <a:bodyPr/>
          <a:lstStyle/>
          <a:p>
            <a:r>
              <a:rPr lang="cs-CZ" dirty="0"/>
              <a:t>1954-1970: </a:t>
            </a:r>
            <a:r>
              <a:rPr lang="cs-CZ" dirty="0" err="1"/>
              <a:t>relative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=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profiling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(</a:t>
            </a:r>
            <a:r>
              <a:rPr lang="cs-CZ" dirty="0" err="1"/>
              <a:t>topics</a:t>
            </a:r>
            <a:r>
              <a:rPr lang="cs-CZ" dirty="0"/>
              <a:t>, style, </a:t>
            </a:r>
            <a:r>
              <a:rPr lang="cs-CZ" dirty="0" err="1"/>
              <a:t>genres</a:t>
            </a:r>
            <a:r>
              <a:rPr lang="cs-CZ" dirty="0"/>
              <a:t>) </a:t>
            </a:r>
          </a:p>
          <a:p>
            <a:r>
              <a:rPr lang="cs-CZ" dirty="0"/>
              <a:t>„networking“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as „</a:t>
            </a:r>
            <a:r>
              <a:rPr lang="cs-CZ" dirty="0" err="1"/>
              <a:t>stables</a:t>
            </a:r>
            <a:r>
              <a:rPr lang="cs-CZ" dirty="0"/>
              <a:t>“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screenwriters</a:t>
            </a:r>
            <a:r>
              <a:rPr lang="cs-CZ" dirty="0"/>
              <a:t>, </a:t>
            </a:r>
            <a:r>
              <a:rPr lang="cs-CZ" dirty="0" err="1"/>
              <a:t>dramaturgs</a:t>
            </a:r>
            <a:r>
              <a:rPr lang="cs-CZ" dirty="0"/>
              <a:t> („script </a:t>
            </a:r>
            <a:r>
              <a:rPr lang="cs-CZ" dirty="0" err="1"/>
              <a:t>doctors</a:t>
            </a:r>
            <a:r>
              <a:rPr lang="cs-CZ" dirty="0"/>
              <a:t>“) and </a:t>
            </a:r>
            <a:r>
              <a:rPr lang="cs-CZ" dirty="0" err="1"/>
              <a:t>directors</a:t>
            </a:r>
            <a:r>
              <a:rPr lang="cs-CZ" dirty="0"/>
              <a:t> &gt;&gt; </a:t>
            </a:r>
            <a:r>
              <a:rPr lang="cs-CZ" dirty="0" err="1"/>
              <a:t>every</a:t>
            </a:r>
            <a:r>
              <a:rPr lang="cs-CZ" dirty="0"/>
              <a:t> CG has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identity (in period </a:t>
            </a:r>
            <a:r>
              <a:rPr lang="cs-CZ" dirty="0" err="1"/>
              <a:t>language</a:t>
            </a:r>
            <a:r>
              <a:rPr lang="cs-CZ" dirty="0"/>
              <a:t> „a face“) </a:t>
            </a:r>
          </a:p>
          <a:p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years1963–69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stabilized</a:t>
            </a:r>
            <a:r>
              <a:rPr lang="cs-CZ" dirty="0"/>
              <a:t> &gt;&gt; </a:t>
            </a:r>
            <a:r>
              <a:rPr lang="cs-CZ" dirty="0" err="1"/>
              <a:t>crucial</a:t>
            </a:r>
            <a:r>
              <a:rPr lang="cs-CZ" dirty="0"/>
              <a:t> </a:t>
            </a:r>
            <a:r>
              <a:rPr lang="cs-CZ" dirty="0" err="1"/>
              <a:t>platforms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inititation</a:t>
            </a:r>
            <a:r>
              <a:rPr lang="cs-CZ" dirty="0"/>
              <a:t> and 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/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and </a:t>
            </a:r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 / as a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grooming</a:t>
            </a:r>
            <a:r>
              <a:rPr lang="cs-CZ" dirty="0"/>
              <a:t> </a:t>
            </a:r>
            <a:r>
              <a:rPr lang="cs-CZ" dirty="0" err="1"/>
              <a:t>promising</a:t>
            </a:r>
            <a:r>
              <a:rPr lang="cs-CZ" dirty="0"/>
              <a:t> </a:t>
            </a:r>
            <a:r>
              <a:rPr lang="cs-CZ" dirty="0" err="1"/>
              <a:t>talents</a:t>
            </a:r>
            <a:endParaRPr lang="cs-CZ" dirty="0">
              <a:effectLst/>
            </a:endParaRP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5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Bohumil Šmída – Ladislav Fikar</a:t>
            </a:r>
          </a:p>
          <a:p>
            <a:pPr lvl="1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– Miloš Brož  </a:t>
            </a:r>
          </a:p>
          <a:p>
            <a:pPr lvl="1"/>
            <a:r>
              <a:rPr lang="cs-CZ" dirty="0"/>
              <a:t>Erich </a:t>
            </a:r>
            <a:r>
              <a:rPr lang="cs-CZ" dirty="0" err="1"/>
              <a:t>Švabík</a:t>
            </a:r>
            <a:r>
              <a:rPr lang="cs-CZ" dirty="0"/>
              <a:t> – Jan Procházka  </a:t>
            </a:r>
          </a:p>
          <a:p>
            <a:pPr lvl="1"/>
            <a:r>
              <a:rPr lang="cs-CZ" dirty="0"/>
              <a:t>Jiří Šebor – Vladimír Bor </a:t>
            </a:r>
          </a:p>
          <a:p>
            <a:pPr lvl="1"/>
            <a:r>
              <a:rPr lang="cs-CZ" dirty="0"/>
              <a:t>Ladislav Novotný – Bedřich Kubala.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 err="1"/>
              <a:t>Apart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CG </a:t>
            </a:r>
            <a:r>
              <a:rPr lang="cs-CZ" dirty="0" err="1"/>
              <a:t>Feix</a:t>
            </a:r>
            <a:r>
              <a:rPr lang="cs-CZ" dirty="0"/>
              <a:t> – Brož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spread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remainig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CGs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19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AC2060-A460-7F42-9184-6C31A8D3D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71D68-1E46-684F-B0F4-822305B0E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A6E4BC7-AADF-EF4D-8CFE-5E6CC238CF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9500" y="1290515"/>
            <a:ext cx="4072500" cy="277062"/>
          </a:xfrm>
        </p:spPr>
        <p:txBody>
          <a:bodyPr/>
          <a:lstStyle/>
          <a:p>
            <a:r>
              <a:rPr lang="cs-CZ" dirty="0" err="1"/>
              <a:t>Producer</a:t>
            </a:r>
            <a:r>
              <a:rPr lang="cs-CZ" dirty="0"/>
              <a:t> Karel </a:t>
            </a:r>
            <a:r>
              <a:rPr lang="cs-CZ" dirty="0" err="1"/>
              <a:t>Feix</a:t>
            </a:r>
            <a:r>
              <a:rPr lang="cs-CZ" dirty="0"/>
              <a:t> and dramaturg Miloš Brož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13859-7439-C546-AB59-823D9A27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 </a:t>
            </a:r>
            <a:r>
              <a:rPr lang="cs-CZ" dirty="0" err="1"/>
              <a:t>Creative</a:t>
            </a:r>
            <a:r>
              <a:rPr lang="cs-CZ" dirty="0"/>
              <a:t> profile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F36F70C-4795-984A-8D06-1EF7AF48D3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2000" y="1285029"/>
            <a:ext cx="4572000" cy="277062"/>
          </a:xfrm>
        </p:spPr>
        <p:txBody>
          <a:bodyPr/>
          <a:lstStyle/>
          <a:p>
            <a:r>
              <a:rPr lang="cs-CZ" sz="1400" dirty="0" err="1"/>
              <a:t>Producer</a:t>
            </a:r>
            <a:r>
              <a:rPr lang="cs-CZ" sz="1400" dirty="0"/>
              <a:t> Ladislav Novotný and dramaturg Bedřich Kubala</a:t>
            </a:r>
          </a:p>
          <a:p>
            <a:endParaRPr lang="cs-CZ" sz="1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E80E364-E9EE-044A-AAC1-DE834B3754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1600" u="sng" dirty="0" err="1"/>
              <a:t>Crowdpullers</a:t>
            </a:r>
            <a:r>
              <a:rPr lang="cs-CZ" sz="1600" dirty="0"/>
              <a:t>: </a:t>
            </a:r>
            <a:r>
              <a:rPr lang="cs-CZ" sz="1600" dirty="0" err="1"/>
              <a:t>genre</a:t>
            </a:r>
            <a:r>
              <a:rPr lang="cs-CZ" sz="1600" dirty="0"/>
              <a:t> </a:t>
            </a:r>
            <a:r>
              <a:rPr lang="cs-CZ" sz="1600" dirty="0" err="1"/>
              <a:t>films</a:t>
            </a:r>
            <a:r>
              <a:rPr lang="cs-CZ" sz="1600" dirty="0"/>
              <a:t>, </a:t>
            </a:r>
            <a:r>
              <a:rPr lang="cs-CZ" sz="1600" dirty="0" err="1"/>
              <a:t>stars</a:t>
            </a:r>
            <a:r>
              <a:rPr lang="cs-CZ" sz="1600" dirty="0"/>
              <a:t> and  </a:t>
            </a:r>
            <a:r>
              <a:rPr lang="cs-CZ" sz="1600" dirty="0" err="1"/>
              <a:t>experienced</a:t>
            </a:r>
            <a:r>
              <a:rPr lang="cs-CZ" sz="1600" dirty="0"/>
              <a:t> </a:t>
            </a:r>
            <a:r>
              <a:rPr lang="cs-CZ" sz="1600" dirty="0" err="1"/>
              <a:t>directors</a:t>
            </a:r>
            <a:r>
              <a:rPr lang="cs-CZ" sz="1600" dirty="0"/>
              <a:t>,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comedies</a:t>
            </a:r>
            <a:r>
              <a:rPr lang="cs-CZ" sz="1600" dirty="0"/>
              <a:t> and </a:t>
            </a:r>
            <a:r>
              <a:rPr lang="cs-CZ" sz="1600" dirty="0" err="1"/>
              <a:t>musicals</a:t>
            </a:r>
            <a:r>
              <a:rPr lang="cs-CZ" sz="1600" dirty="0"/>
              <a:t> </a:t>
            </a:r>
          </a:p>
          <a:p>
            <a:r>
              <a:rPr lang="cs-CZ" sz="1600" i="1" dirty="0" err="1"/>
              <a:t>Lemonade</a:t>
            </a:r>
            <a:r>
              <a:rPr lang="cs-CZ" sz="1600" i="1" dirty="0"/>
              <a:t> </a:t>
            </a:r>
            <a:r>
              <a:rPr lang="cs-CZ" sz="1600" i="1" dirty="0" err="1"/>
              <a:t>Joe</a:t>
            </a:r>
            <a:r>
              <a:rPr lang="cs-CZ" sz="1600" i="1" dirty="0"/>
              <a:t> </a:t>
            </a:r>
            <a:r>
              <a:rPr lang="cs-CZ" sz="1600" dirty="0"/>
              <a:t>(a western </a:t>
            </a:r>
            <a:r>
              <a:rPr lang="cs-CZ" sz="1600" dirty="0" err="1"/>
              <a:t>parody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1964), </a:t>
            </a:r>
            <a:r>
              <a:rPr lang="cs-CZ" sz="1600" i="1" dirty="0" err="1"/>
              <a:t>The</a:t>
            </a:r>
            <a:r>
              <a:rPr lang="cs-CZ" sz="1600" i="1" dirty="0"/>
              <a:t> Hop </a:t>
            </a:r>
            <a:r>
              <a:rPr lang="cs-CZ" sz="1600" i="1" dirty="0" err="1"/>
              <a:t>Pickers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youth</a:t>
            </a:r>
            <a:r>
              <a:rPr lang="cs-CZ" sz="1600" dirty="0"/>
              <a:t> musical) </a:t>
            </a:r>
            <a:r>
              <a:rPr lang="cs-CZ" sz="1600" i="1" dirty="0"/>
              <a:t>Lady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Lines </a:t>
            </a:r>
            <a:r>
              <a:rPr lang="cs-CZ" sz="1600" dirty="0"/>
              <a:t>(musical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middle</a:t>
            </a:r>
            <a:r>
              <a:rPr lang="cs-CZ" sz="1600" dirty="0"/>
              <a:t> </a:t>
            </a:r>
            <a:r>
              <a:rPr lang="cs-CZ" sz="1600" dirty="0" err="1"/>
              <a:t>generation</a:t>
            </a:r>
            <a:r>
              <a:rPr lang="cs-CZ" sz="1600" dirty="0"/>
              <a:t>) </a:t>
            </a:r>
          </a:p>
          <a:p>
            <a:r>
              <a:rPr lang="cs-CZ" sz="1600" dirty="0"/>
              <a:t>As a </a:t>
            </a:r>
            <a:r>
              <a:rPr lang="cs-CZ" sz="1600" dirty="0" err="1"/>
              <a:t>former</a:t>
            </a:r>
            <a:r>
              <a:rPr lang="cs-CZ" sz="1600" dirty="0"/>
              <a:t> „</a:t>
            </a:r>
            <a:r>
              <a:rPr lang="cs-CZ" sz="1600" dirty="0" err="1"/>
              <a:t>capitalist</a:t>
            </a:r>
            <a:r>
              <a:rPr lang="cs-CZ" sz="1600" dirty="0"/>
              <a:t>“ </a:t>
            </a:r>
            <a:r>
              <a:rPr lang="cs-CZ" sz="1600" dirty="0" err="1"/>
              <a:t>producer</a:t>
            </a:r>
            <a:r>
              <a:rPr lang="cs-CZ" sz="1600" dirty="0"/>
              <a:t> </a:t>
            </a:r>
            <a:r>
              <a:rPr lang="cs-CZ" sz="1600" dirty="0" err="1"/>
              <a:t>Feix</a:t>
            </a:r>
            <a:r>
              <a:rPr lang="cs-CZ" sz="1600" dirty="0"/>
              <a:t> </a:t>
            </a:r>
            <a:r>
              <a:rPr lang="cs-CZ" sz="1600" dirty="0" err="1"/>
              <a:t>regularly</a:t>
            </a:r>
            <a:r>
              <a:rPr lang="cs-CZ" sz="1600" dirty="0"/>
              <a:t> </a:t>
            </a:r>
            <a:r>
              <a:rPr lang="cs-CZ" sz="1600" dirty="0" err="1"/>
              <a:t>emphasized</a:t>
            </a:r>
            <a:r>
              <a:rPr lang="cs-CZ" sz="1600" dirty="0"/>
              <a:t>, </a:t>
            </a:r>
            <a:r>
              <a:rPr lang="cs-CZ" sz="1600" dirty="0" err="1"/>
              <a:t>that</a:t>
            </a:r>
            <a:r>
              <a:rPr lang="cs-CZ" sz="1600" dirty="0"/>
              <a:t> his </a:t>
            </a:r>
            <a:r>
              <a:rPr lang="cs-CZ" sz="1600" dirty="0" err="1"/>
              <a:t>group</a:t>
            </a:r>
            <a:r>
              <a:rPr lang="cs-CZ" sz="1600" dirty="0"/>
              <a:t> </a:t>
            </a:r>
            <a:r>
              <a:rPr lang="cs-CZ" sz="1600" dirty="0" err="1"/>
              <a:t>makes</a:t>
            </a:r>
            <a:r>
              <a:rPr lang="cs-CZ" sz="1600" dirty="0"/>
              <a:t> </a:t>
            </a:r>
            <a:r>
              <a:rPr lang="cs-CZ" sz="1600" dirty="0" err="1"/>
              <a:t>only</a:t>
            </a:r>
            <a:r>
              <a:rPr lang="cs-CZ" sz="1600" dirty="0"/>
              <a:t> 12 to 15% </a:t>
            </a:r>
            <a:r>
              <a:rPr lang="cs-CZ" sz="1600" dirty="0" err="1"/>
              <a:t>of</a:t>
            </a:r>
            <a:r>
              <a:rPr lang="cs-CZ" sz="1600" dirty="0"/>
              <a:t> Barrandov and Koliba </a:t>
            </a:r>
            <a:r>
              <a:rPr lang="cs-CZ" sz="1600" dirty="0" err="1"/>
              <a:t>studios</a:t>
            </a:r>
            <a:r>
              <a:rPr lang="cs-CZ" sz="1600" dirty="0"/>
              <a:t> overal </a:t>
            </a:r>
            <a:r>
              <a:rPr lang="cs-CZ" sz="1600" dirty="0" err="1"/>
              <a:t>production</a:t>
            </a:r>
            <a:r>
              <a:rPr lang="cs-CZ" sz="1600" dirty="0"/>
              <a:t>, but these </a:t>
            </a:r>
            <a:r>
              <a:rPr lang="cs-CZ" sz="1600" dirty="0" err="1"/>
              <a:t>films</a:t>
            </a:r>
            <a:r>
              <a:rPr lang="cs-CZ" sz="1600" dirty="0"/>
              <a:t> </a:t>
            </a:r>
            <a:r>
              <a:rPr lang="cs-CZ" sz="1600" dirty="0" err="1"/>
              <a:t>attract</a:t>
            </a:r>
            <a:r>
              <a:rPr lang="cs-CZ" sz="1600" dirty="0"/>
              <a:t>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and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potential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export</a:t>
            </a:r>
          </a:p>
          <a:p>
            <a:endParaRPr lang="cs-CZ" sz="16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393A23A-FF76-C247-AF0E-E14649EBA7F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2057763"/>
            <a:ext cx="3914999" cy="4139998"/>
          </a:xfrm>
        </p:spPr>
        <p:txBody>
          <a:bodyPr/>
          <a:lstStyle/>
          <a:p>
            <a:r>
              <a:rPr lang="cs-CZ" sz="1400" dirty="0" err="1"/>
              <a:t>Originally</a:t>
            </a:r>
            <a:r>
              <a:rPr lang="cs-CZ" sz="1400" dirty="0"/>
              <a:t> </a:t>
            </a:r>
            <a:r>
              <a:rPr lang="cs-CZ" sz="1400" dirty="0" err="1"/>
              <a:t>under</a:t>
            </a:r>
            <a:r>
              <a:rPr lang="cs-CZ" sz="1400" dirty="0"/>
              <a:t> </a:t>
            </a:r>
            <a:r>
              <a:rPr lang="cs-CZ" sz="1400" dirty="0" err="1"/>
              <a:t>Army</a:t>
            </a:r>
            <a:r>
              <a:rPr lang="cs-CZ" sz="1400" dirty="0"/>
              <a:t> film </a:t>
            </a:r>
            <a:r>
              <a:rPr lang="cs-CZ" sz="1400" dirty="0" err="1"/>
              <a:t>studios</a:t>
            </a:r>
            <a:r>
              <a:rPr lang="cs-CZ" sz="1400" dirty="0"/>
              <a:t> (up to 1956)</a:t>
            </a:r>
          </a:p>
          <a:p>
            <a:endParaRPr lang="cs-CZ" sz="1400" dirty="0"/>
          </a:p>
          <a:p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1960s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stoped</a:t>
            </a:r>
            <a:r>
              <a:rPr lang="cs-CZ" sz="1400" dirty="0"/>
              <a:t> </a:t>
            </a:r>
            <a:r>
              <a:rPr lang="cs-CZ" sz="1400" dirty="0" err="1"/>
              <a:t>making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</a:t>
            </a:r>
            <a:r>
              <a:rPr lang="cs-CZ" sz="1400" dirty="0" err="1"/>
              <a:t>thematizing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army</a:t>
            </a:r>
            <a:r>
              <a:rPr lang="cs-CZ" sz="1400" dirty="0"/>
              <a:t> and </a:t>
            </a:r>
            <a:r>
              <a:rPr lang="cs-CZ" sz="1400" dirty="0" err="1"/>
              <a:t>opened</a:t>
            </a:r>
            <a:r>
              <a:rPr lang="cs-CZ" sz="1400" dirty="0"/>
              <a:t> </a:t>
            </a:r>
            <a:r>
              <a:rPr lang="cs-CZ" sz="1400" dirty="0" err="1"/>
              <a:t>itself</a:t>
            </a:r>
            <a:r>
              <a:rPr lang="cs-CZ" sz="1400" dirty="0"/>
              <a:t> to </a:t>
            </a:r>
            <a:r>
              <a:rPr lang="cs-CZ" sz="1400" dirty="0" err="1"/>
              <a:t>making</a:t>
            </a:r>
            <a:r>
              <a:rPr lang="cs-CZ" sz="1400" dirty="0"/>
              <a:t> </a:t>
            </a:r>
            <a:r>
              <a:rPr lang="cs-CZ" sz="1400" dirty="0" err="1"/>
              <a:t>existential</a:t>
            </a:r>
            <a:r>
              <a:rPr lang="cs-CZ" sz="1400" dirty="0"/>
              <a:t> </a:t>
            </a:r>
            <a:r>
              <a:rPr lang="cs-CZ" sz="1400" dirty="0" err="1"/>
              <a:t>dramas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Evald Schorm and Antonín Máša as </a:t>
            </a:r>
            <a:r>
              <a:rPr lang="cs-CZ" sz="1400" dirty="0" err="1"/>
              <a:t>key</a:t>
            </a:r>
            <a:r>
              <a:rPr lang="cs-CZ" sz="1400" dirty="0"/>
              <a:t> </a:t>
            </a:r>
            <a:r>
              <a:rPr lang="cs-CZ" sz="1400" dirty="0" err="1"/>
              <a:t>auteurs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1135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32B66D-3EFD-E749-98CC-D439C9678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CCDB7A-7BFB-F642-89C5-0A25D6890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5B51B9-B93A-D14B-8BD7-1110EC70E6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dirty="0"/>
              <a:t>Jiří Šebor – Vladimír Bor</a:t>
            </a:r>
          </a:p>
          <a:p>
            <a:pPr algn="ctr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D1AD24E-8597-E241-9903-695B13D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 </a:t>
            </a:r>
            <a:r>
              <a:rPr lang="cs-CZ" dirty="0" err="1"/>
              <a:t>Creative</a:t>
            </a:r>
            <a:r>
              <a:rPr lang="cs-CZ" dirty="0"/>
              <a:t> profile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1709DC-02DF-BC44-B453-DA05BBD44F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8" y="1290515"/>
            <a:ext cx="4277411" cy="277062"/>
          </a:xfrm>
        </p:spPr>
        <p:txBody>
          <a:bodyPr/>
          <a:lstStyle/>
          <a:p>
            <a:r>
              <a:rPr lang="cs-CZ" sz="1400" dirty="0" err="1"/>
              <a:t>Producer</a:t>
            </a:r>
            <a:r>
              <a:rPr lang="cs-CZ" sz="1400" dirty="0"/>
              <a:t> Bohumil Šmída – dramaturg Ladislav Fikar</a:t>
            </a:r>
          </a:p>
          <a:p>
            <a:endParaRPr lang="cs-CZ" sz="14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E1124C5-F277-F745-A922-91C9C4BB9B0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1600" u="sng" dirty="0" err="1"/>
              <a:t>Contrasting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CG </a:t>
            </a:r>
            <a:r>
              <a:rPr lang="cs-CZ" sz="1600" dirty="0" err="1"/>
              <a:t>Feix</a:t>
            </a:r>
            <a:r>
              <a:rPr lang="cs-CZ" sz="1600" dirty="0"/>
              <a:t>–Brož and a </a:t>
            </a:r>
            <a:r>
              <a:rPr lang="cs-CZ" sz="1600" u="sng" dirty="0"/>
              <a:t>direct </a:t>
            </a:r>
            <a:r>
              <a:rPr lang="cs-CZ" sz="1600" u="sng" dirty="0" err="1"/>
              <a:t>competitor</a:t>
            </a:r>
            <a:r>
              <a:rPr lang="cs-CZ" sz="1600" u="sng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CG Šmída–Fikar  </a:t>
            </a:r>
          </a:p>
          <a:p>
            <a:r>
              <a:rPr lang="cs-CZ" sz="1600" dirty="0" err="1"/>
              <a:t>They</a:t>
            </a:r>
            <a:r>
              <a:rPr lang="cs-CZ" sz="1600" dirty="0"/>
              <a:t> </a:t>
            </a:r>
            <a:r>
              <a:rPr lang="cs-CZ" sz="1600" dirty="0" err="1"/>
              <a:t>discovered</a:t>
            </a:r>
            <a:r>
              <a:rPr lang="cs-CZ" sz="1600" dirty="0"/>
              <a:t> and </a:t>
            </a:r>
            <a:r>
              <a:rPr lang="cs-CZ" sz="1600" dirty="0" err="1"/>
              <a:t>cultivated</a:t>
            </a:r>
            <a:r>
              <a:rPr lang="cs-CZ" sz="1600" dirty="0"/>
              <a:t> Miloš Forman, Ivan Passer and Jaroslav Papoušek. </a:t>
            </a:r>
            <a:r>
              <a:rPr lang="cs-CZ" sz="1600" dirty="0" err="1"/>
              <a:t>They</a:t>
            </a:r>
            <a:r>
              <a:rPr lang="cs-CZ" sz="1600" dirty="0"/>
              <a:t> had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courage</a:t>
            </a:r>
            <a:r>
              <a:rPr lang="cs-CZ" sz="1600" dirty="0"/>
              <a:t> to </a:t>
            </a:r>
            <a:r>
              <a:rPr lang="cs-CZ" sz="1600" dirty="0" err="1"/>
              <a:t>produce</a:t>
            </a:r>
            <a:r>
              <a:rPr lang="cs-CZ" sz="1600" dirty="0"/>
              <a:t> </a:t>
            </a:r>
            <a:r>
              <a:rPr lang="cs-CZ" sz="1600" dirty="0" err="1"/>
              <a:t>feature</a:t>
            </a:r>
            <a:r>
              <a:rPr lang="cs-CZ" sz="1600" dirty="0"/>
              <a:t> </a:t>
            </a:r>
            <a:r>
              <a:rPr lang="cs-CZ" sz="1600" dirty="0" err="1"/>
              <a:t>debuts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newcomers</a:t>
            </a:r>
            <a:r>
              <a:rPr lang="cs-CZ" sz="1600" dirty="0"/>
              <a:t>; </a:t>
            </a:r>
            <a:r>
              <a:rPr lang="cs-CZ" sz="1600" dirty="0" err="1"/>
              <a:t>they</a:t>
            </a:r>
            <a:r>
              <a:rPr lang="cs-CZ" sz="1600" dirty="0"/>
              <a:t> </a:t>
            </a:r>
            <a:r>
              <a:rPr lang="cs-CZ" sz="1600" dirty="0" err="1"/>
              <a:t>cooperated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prominent </a:t>
            </a:r>
            <a:r>
              <a:rPr lang="cs-CZ" sz="1600" dirty="0" err="1"/>
              <a:t>writers</a:t>
            </a:r>
            <a:r>
              <a:rPr lang="cs-CZ" sz="1600" dirty="0"/>
              <a:t> such as Jan Procházka, Josef Škvorecký, Zdeněk Páral, Ladislav Fuks and </a:t>
            </a:r>
            <a:r>
              <a:rPr lang="cs-CZ" sz="1600" dirty="0" err="1"/>
              <a:t>others</a:t>
            </a:r>
            <a:r>
              <a:rPr lang="cs-CZ" sz="1600" dirty="0"/>
              <a:t>. </a:t>
            </a:r>
          </a:p>
          <a:p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discoveries</a:t>
            </a:r>
            <a:r>
              <a:rPr lang="cs-CZ" sz="1600" dirty="0"/>
              <a:t>: </a:t>
            </a:r>
            <a:r>
              <a:rPr lang="cs-CZ" sz="1600" dirty="0" err="1"/>
              <a:t>directors</a:t>
            </a:r>
            <a:r>
              <a:rPr lang="cs-CZ" sz="1600" dirty="0"/>
              <a:t> Zdeněk Podskalský, Jiří </a:t>
            </a:r>
            <a:r>
              <a:rPr lang="cs-CZ" sz="1600" dirty="0" err="1"/>
              <a:t>Hanibal</a:t>
            </a:r>
            <a:r>
              <a:rPr lang="cs-CZ" sz="1600" dirty="0"/>
              <a:t>, Štěpán Skalský, Ivo Novák, Jindřich Polák, Zdeněk </a:t>
            </a:r>
            <a:r>
              <a:rPr lang="cs-CZ" sz="1600" dirty="0" err="1"/>
              <a:t>Sirový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F7E7561-B3D5-B046-ADB5-67589CF2C6E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2022138"/>
            <a:ext cx="3914999" cy="4139998"/>
          </a:xfrm>
        </p:spPr>
        <p:txBody>
          <a:bodyPr/>
          <a:lstStyle/>
          <a:p>
            <a:r>
              <a:rPr lang="cs-CZ" sz="1600" dirty="0" err="1"/>
              <a:t>Paradoxically</a:t>
            </a:r>
            <a:r>
              <a:rPr lang="cs-CZ" sz="1600" dirty="0"/>
              <a:t>, Šmída </a:t>
            </a:r>
            <a:r>
              <a:rPr lang="cs-CZ" sz="1600" dirty="0" err="1"/>
              <a:t>doesn‘t</a:t>
            </a:r>
            <a:r>
              <a:rPr lang="cs-CZ" sz="1600" dirty="0"/>
              <a:t> </a:t>
            </a:r>
            <a:r>
              <a:rPr lang="cs-CZ" sz="1600" dirty="0" err="1"/>
              <a:t>remember</a:t>
            </a:r>
            <a:r>
              <a:rPr lang="cs-CZ" sz="1600" dirty="0"/>
              <a:t> 1960s as his most </a:t>
            </a:r>
            <a:r>
              <a:rPr lang="cs-CZ" sz="1600" dirty="0" err="1"/>
              <a:t>successful</a:t>
            </a:r>
            <a:r>
              <a:rPr lang="cs-CZ" sz="1600" dirty="0"/>
              <a:t> period – but his CG made </a:t>
            </a:r>
            <a:r>
              <a:rPr lang="cs-CZ" sz="1600" dirty="0" err="1"/>
              <a:t>films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Pavel Juráček, Jiří Menzel and Věra Chytilová </a:t>
            </a:r>
          </a:p>
          <a:p>
            <a:endParaRPr lang="cs-CZ" sz="1600" dirty="0"/>
          </a:p>
          <a:p>
            <a:r>
              <a:rPr lang="cs-CZ" sz="1600" dirty="0"/>
              <a:t>Pavel Juráček as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dramaturgs</a:t>
            </a:r>
            <a:r>
              <a:rPr lang="cs-CZ" sz="1600" dirty="0"/>
              <a:t> </a:t>
            </a:r>
            <a:r>
              <a:rPr lang="cs-CZ" sz="1600" dirty="0" err="1"/>
              <a:t>since</a:t>
            </a:r>
            <a:r>
              <a:rPr lang="cs-CZ" sz="1600" dirty="0"/>
              <a:t> 1959</a:t>
            </a:r>
          </a:p>
          <a:p>
            <a:endParaRPr lang="cs-CZ" sz="1600" dirty="0"/>
          </a:p>
          <a:p>
            <a:r>
              <a:rPr lang="cs-CZ" sz="1600" dirty="0"/>
              <a:t>Networking in </a:t>
            </a:r>
            <a:r>
              <a:rPr lang="cs-CZ" sz="1600" dirty="0" err="1"/>
              <a:t>charge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Fikar – </a:t>
            </a:r>
            <a:r>
              <a:rPr lang="cs-CZ" sz="1600" dirty="0" err="1"/>
              <a:t>poet</a:t>
            </a:r>
            <a:r>
              <a:rPr lang="cs-CZ" sz="1600" dirty="0"/>
              <a:t> and a </a:t>
            </a:r>
            <a:r>
              <a:rPr lang="cs-CZ" sz="1600" dirty="0" err="1"/>
              <a:t>translator</a:t>
            </a:r>
            <a:r>
              <a:rPr lang="cs-CZ" sz="1600" dirty="0"/>
              <a:t>, </a:t>
            </a:r>
            <a:r>
              <a:rPr lang="cs-CZ" sz="1600" dirty="0" err="1"/>
              <a:t>influential</a:t>
            </a:r>
            <a:r>
              <a:rPr lang="cs-CZ" sz="1600" dirty="0"/>
              <a:t> </a:t>
            </a:r>
            <a:r>
              <a:rPr lang="cs-CZ" sz="1600" dirty="0" err="1"/>
              <a:t>intellectual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a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modernist</a:t>
            </a:r>
            <a:r>
              <a:rPr lang="cs-CZ" sz="1600" dirty="0"/>
              <a:t> </a:t>
            </a:r>
            <a:r>
              <a:rPr lang="cs-CZ" sz="1600" dirty="0" err="1"/>
              <a:t>aesthetic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09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8045D-D11E-C50E-FC3B-09745E9CC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83606D-122F-1853-3005-8123E932F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2D9E72-DD9B-6BF1-5109-5F815674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pPr algn="ctr"/>
            <a:r>
              <a:rPr lang="cs-CZ" i="1" dirty="0" err="1"/>
              <a:t>The</a:t>
            </a:r>
            <a:r>
              <a:rPr lang="cs-CZ" i="1" dirty="0"/>
              <a:t> Black </a:t>
            </a:r>
            <a:r>
              <a:rPr lang="cs-CZ" i="1" dirty="0" err="1"/>
              <a:t>Keys</a:t>
            </a:r>
            <a:r>
              <a:rPr lang="cs-CZ" i="1" dirty="0"/>
              <a:t> </a:t>
            </a:r>
            <a:r>
              <a:rPr lang="cs-CZ" i="1" dirty="0" err="1"/>
              <a:t>Fugue</a:t>
            </a:r>
            <a:r>
              <a:rPr lang="cs-CZ" i="1" dirty="0"/>
              <a:t> </a:t>
            </a:r>
            <a:r>
              <a:rPr lang="cs-CZ" dirty="0"/>
              <a:t>(1964)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9110695-88DC-B8D8-C766-754A6ECA7BC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10500" y="1399822"/>
            <a:ext cx="4144499" cy="444168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effectLst/>
              </a:rPr>
              <a:t>A student film </a:t>
            </a:r>
            <a:r>
              <a:rPr lang="cs-CZ" sz="1600" dirty="0" err="1">
                <a:effectLst/>
              </a:rPr>
              <a:t>directed</a:t>
            </a:r>
            <a:r>
              <a:rPr lang="cs-CZ" sz="1600" dirty="0">
                <a:effectLst/>
              </a:rPr>
              <a:t> by </a:t>
            </a:r>
            <a:r>
              <a:rPr lang="cs-CZ" sz="1600" b="1" dirty="0">
                <a:effectLst/>
              </a:rPr>
              <a:t>Drahomíra Vihanová </a:t>
            </a:r>
            <a:r>
              <a:rPr lang="cs-CZ" sz="1600" dirty="0" err="1">
                <a:effectLst/>
              </a:rPr>
              <a:t>tell</a:t>
            </a:r>
            <a:r>
              <a:rPr lang="cs-CZ" sz="1600" dirty="0" err="1"/>
              <a:t>s</a:t>
            </a:r>
            <a:r>
              <a:rPr lang="cs-CZ" sz="1600" dirty="0"/>
              <a:t> a story </a:t>
            </a:r>
            <a:r>
              <a:rPr lang="cs-CZ" sz="1600" dirty="0" err="1"/>
              <a:t>about</a:t>
            </a:r>
            <a:r>
              <a:rPr lang="cs-CZ" sz="1600" dirty="0"/>
              <a:t> Faty </a:t>
            </a:r>
            <a:r>
              <a:rPr lang="cs-CZ" sz="1600" dirty="0" err="1"/>
              <a:t>Farari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comes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Africa</a:t>
            </a:r>
            <a:r>
              <a:rPr lang="cs-CZ" sz="1600" dirty="0"/>
              <a:t> and </a:t>
            </a:r>
            <a:r>
              <a:rPr lang="cs-CZ" sz="1600" dirty="0" err="1"/>
              <a:t>studies</a:t>
            </a:r>
            <a:r>
              <a:rPr lang="cs-CZ" sz="1600" dirty="0"/>
              <a:t> music in Prague. </a:t>
            </a:r>
            <a:r>
              <a:rPr lang="cs-CZ" sz="1600" dirty="0" err="1"/>
              <a:t>Before</a:t>
            </a:r>
            <a:r>
              <a:rPr lang="cs-CZ" sz="1600" dirty="0"/>
              <a:t> his </a:t>
            </a:r>
            <a:r>
              <a:rPr lang="cs-CZ" sz="1600" dirty="0" err="1"/>
              <a:t>graduate</a:t>
            </a:r>
            <a:r>
              <a:rPr lang="cs-CZ" sz="1600" dirty="0"/>
              <a:t> concert he </a:t>
            </a:r>
            <a:r>
              <a:rPr lang="cs-CZ" sz="1600" dirty="0" err="1"/>
              <a:t>finds</a:t>
            </a:r>
            <a:r>
              <a:rPr lang="cs-CZ" sz="1600" dirty="0"/>
              <a:t> out, </a:t>
            </a:r>
            <a:r>
              <a:rPr lang="cs-CZ" sz="1600" dirty="0" err="1"/>
              <a:t>that</a:t>
            </a:r>
            <a:r>
              <a:rPr lang="cs-CZ" sz="1600" dirty="0"/>
              <a:t> his </a:t>
            </a:r>
            <a:r>
              <a:rPr lang="cs-CZ" sz="1600" dirty="0" err="1"/>
              <a:t>whole</a:t>
            </a:r>
            <a:r>
              <a:rPr lang="cs-CZ" sz="1600" dirty="0"/>
              <a:t> </a:t>
            </a:r>
            <a:r>
              <a:rPr lang="cs-CZ" sz="1600" dirty="0" err="1"/>
              <a:t>family</a:t>
            </a:r>
            <a:r>
              <a:rPr lang="cs-CZ" sz="1600" dirty="0"/>
              <a:t> </a:t>
            </a:r>
            <a:r>
              <a:rPr lang="cs-CZ" sz="1600" dirty="0" err="1"/>
              <a:t>tragically</a:t>
            </a:r>
            <a:r>
              <a:rPr lang="cs-CZ" sz="1600" dirty="0"/>
              <a:t> </a:t>
            </a:r>
            <a:r>
              <a:rPr lang="cs-CZ" sz="1600" dirty="0" err="1"/>
              <a:t>deceased</a:t>
            </a:r>
            <a:r>
              <a:rPr lang="cs-CZ" sz="1600" dirty="0"/>
              <a:t>. </a:t>
            </a:r>
          </a:p>
          <a:p>
            <a:pPr>
              <a:spcAft>
                <a:spcPts val="600"/>
              </a:spcAft>
            </a:pP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a very </a:t>
            </a:r>
            <a:r>
              <a:rPr lang="cs-CZ" sz="1600" dirty="0" err="1"/>
              <a:t>personal</a:t>
            </a:r>
            <a:r>
              <a:rPr lang="cs-CZ" sz="1600" dirty="0"/>
              <a:t> film </a:t>
            </a:r>
            <a:r>
              <a:rPr lang="cs-CZ" sz="1600" dirty="0" err="1"/>
              <a:t>for</a:t>
            </a:r>
            <a:r>
              <a:rPr lang="cs-CZ" sz="1600" dirty="0"/>
              <a:t> Vihanová, </a:t>
            </a:r>
            <a:r>
              <a:rPr lang="cs-CZ" sz="1600" dirty="0" err="1"/>
              <a:t>since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always</a:t>
            </a:r>
            <a:r>
              <a:rPr lang="cs-CZ" sz="1600" dirty="0"/>
              <a:t> </a:t>
            </a:r>
            <a:r>
              <a:rPr lang="cs-CZ" sz="1600" dirty="0" err="1"/>
              <a:t>wanted</a:t>
            </a:r>
            <a:r>
              <a:rPr lang="cs-CZ" sz="1600" dirty="0"/>
              <a:t> to study music. In </a:t>
            </a:r>
            <a:r>
              <a:rPr lang="cs-CZ" sz="1600" dirty="0" err="1"/>
              <a:t>contrast</a:t>
            </a:r>
            <a:r>
              <a:rPr lang="cs-CZ" sz="1600" dirty="0"/>
              <a:t> to her </a:t>
            </a:r>
            <a:r>
              <a:rPr lang="cs-CZ" sz="1600" dirty="0" err="1"/>
              <a:t>peers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knew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writing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not her forte.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hand, her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rhytm</a:t>
            </a:r>
            <a:r>
              <a:rPr lang="cs-CZ" sz="1600" dirty="0"/>
              <a:t> and her </a:t>
            </a:r>
            <a:r>
              <a:rPr lang="cs-CZ" sz="1600" dirty="0" err="1"/>
              <a:t>visual</a:t>
            </a:r>
            <a:r>
              <a:rPr lang="cs-CZ" sz="1600" dirty="0"/>
              <a:t> style </a:t>
            </a:r>
            <a:r>
              <a:rPr lang="cs-CZ" sz="1600" dirty="0" err="1"/>
              <a:t>were</a:t>
            </a:r>
            <a:r>
              <a:rPr lang="cs-CZ" sz="1600" dirty="0"/>
              <a:t> </a:t>
            </a:r>
            <a:r>
              <a:rPr lang="cs-CZ" sz="1600" dirty="0" err="1"/>
              <a:t>remarkable</a:t>
            </a:r>
            <a:r>
              <a:rPr lang="cs-CZ" sz="1600" dirty="0"/>
              <a:t>;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edited</a:t>
            </a:r>
            <a:r>
              <a:rPr lang="cs-CZ" sz="1600" dirty="0"/>
              <a:t> her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films</a:t>
            </a:r>
            <a:r>
              <a:rPr lang="cs-CZ" sz="1600" dirty="0"/>
              <a:t>. </a:t>
            </a:r>
          </a:p>
        </p:txBody>
      </p:sp>
      <p:pic>
        <p:nvPicPr>
          <p:cNvPr id="10" name="Zástupný symbol obrázku 9" descr="Obsah obrázku osoba, Lidská tvář, muž, interiér&#10;&#10;Popis byl vytvořen automaticky">
            <a:extLst>
              <a:ext uri="{FF2B5EF4-FFF2-40B4-BE49-F238E27FC236}">
                <a16:creationId xmlns:a16="http://schemas.microsoft.com/office/drawing/2014/main" id="{71586F24-2931-5BA1-A3BD-8FD07C33A953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19858" b="-1"/>
          <a:stretch/>
        </p:blipFill>
        <p:spPr>
          <a:xfrm>
            <a:off x="4688460" y="1701505"/>
            <a:ext cx="3914999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421461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3B7200-56E1-78B4-DF3D-8F5DCA2BD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A225978-D3A2-5618-075C-C472C673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32445"/>
            <a:ext cx="3934889" cy="883376"/>
          </a:xfrm>
        </p:spPr>
        <p:txBody>
          <a:bodyPr/>
          <a:lstStyle/>
          <a:p>
            <a:pPr algn="ctr"/>
            <a:r>
              <a:rPr lang="cs-CZ" sz="2400" i="1" dirty="0" err="1"/>
              <a:t>Courage</a:t>
            </a:r>
            <a:r>
              <a:rPr lang="cs-CZ" sz="2400" i="1" dirty="0"/>
              <a:t>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Every</a:t>
            </a:r>
            <a:r>
              <a:rPr lang="cs-CZ" sz="2400" i="1" dirty="0"/>
              <a:t> </a:t>
            </a:r>
            <a:r>
              <a:rPr lang="cs-CZ" sz="2400" i="1" dirty="0" err="1"/>
              <a:t>Day</a:t>
            </a:r>
            <a:r>
              <a:rPr lang="cs-CZ" sz="2400" i="1" dirty="0"/>
              <a:t> </a:t>
            </a:r>
            <a:r>
              <a:rPr lang="cs-CZ" sz="2000" dirty="0"/>
              <a:t>(1964)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FCD2E4C9-5237-9B05-906E-E84994CF1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2407966"/>
            <a:ext cx="4380089" cy="3891231"/>
          </a:xfrm>
        </p:spPr>
        <p:txBody>
          <a:bodyPr/>
          <a:lstStyle/>
          <a:p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Evald Schorm,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Screenplay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Antonín Máša,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Cinematography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 Čuřík,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Klusák,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Starring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Jana Brejchová, Jan Kačer, Josef Abrhám, Vlastimil Brodský, Jiřina Jirásková, Václav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Trégl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Olga Scheinpflugová...</a:t>
            </a:r>
          </a:p>
          <a:p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screenwriter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Antonín Máša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 as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comission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CG Novotný–Kubala,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make a film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small-town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Máša met in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factories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His story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 film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exploring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connections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; and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subtly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examining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stagnation</a:t>
            </a:r>
            <a:r>
              <a:rPr lang="cs-CZ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1" name="Zástupný symbol obrázku 10" descr="Obsah obrázku osoba, oblečení, Lidská tvář, černobílá&#10;&#10;Popis byl vytvořen automaticky">
            <a:extLst>
              <a:ext uri="{FF2B5EF4-FFF2-40B4-BE49-F238E27FC236}">
                <a16:creationId xmlns:a16="http://schemas.microsoft.com/office/drawing/2014/main" id="{DED6F449-5934-87E3-025B-ECE03BEC64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5EAEED-B14E-80A2-4506-173A05B5DD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7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90E4B9-7E94-0616-1AD4-3CF054843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15A6E6-1DB1-B65F-0C5C-7DF2CD54A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11B39DA-F433-5753-A82D-DEA8597A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1" y="170278"/>
            <a:ext cx="8608212" cy="451576"/>
          </a:xfrm>
        </p:spPr>
        <p:txBody>
          <a:bodyPr/>
          <a:lstStyle/>
          <a:p>
            <a:pPr algn="ctr"/>
            <a:r>
              <a:rPr lang="cs-CZ" dirty="0" err="1"/>
              <a:t>Questions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i="1" dirty="0" err="1"/>
              <a:t>The</a:t>
            </a:r>
            <a:r>
              <a:rPr lang="cs-CZ" sz="2800" i="1" dirty="0"/>
              <a:t> Black </a:t>
            </a:r>
            <a:r>
              <a:rPr lang="cs-CZ" sz="2800" i="1" dirty="0" err="1"/>
              <a:t>Keys</a:t>
            </a:r>
            <a:r>
              <a:rPr lang="cs-CZ" sz="2800" i="1" dirty="0"/>
              <a:t> </a:t>
            </a:r>
            <a:r>
              <a:rPr lang="cs-CZ" sz="2800" i="1" dirty="0" err="1"/>
              <a:t>Fugue</a:t>
            </a:r>
            <a:r>
              <a:rPr lang="cs-CZ" sz="2800" i="1" dirty="0"/>
              <a:t> </a:t>
            </a:r>
            <a:r>
              <a:rPr lang="cs-CZ" sz="2800" dirty="0"/>
              <a:t>and </a:t>
            </a:r>
            <a:r>
              <a:rPr lang="cs-CZ" sz="2800" i="1" dirty="0" err="1"/>
              <a:t>Courage</a:t>
            </a:r>
            <a:r>
              <a:rPr lang="cs-CZ" sz="2800" i="1" dirty="0"/>
              <a:t> </a:t>
            </a:r>
            <a:r>
              <a:rPr lang="cs-CZ" sz="2800" i="1" dirty="0" err="1"/>
              <a:t>for</a:t>
            </a:r>
            <a:r>
              <a:rPr lang="cs-CZ" sz="2800" i="1" dirty="0"/>
              <a:t> </a:t>
            </a:r>
            <a:r>
              <a:rPr lang="cs-CZ" sz="2800" i="1" dirty="0" err="1"/>
              <a:t>Every</a:t>
            </a:r>
            <a:r>
              <a:rPr lang="cs-CZ" sz="2800" i="1" dirty="0"/>
              <a:t> </a:t>
            </a:r>
            <a:r>
              <a:rPr lang="cs-CZ" sz="2800" i="1" dirty="0" err="1"/>
              <a:t>Day</a:t>
            </a:r>
            <a:endParaRPr lang="cs-CZ" sz="2800" i="1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43B8BD-B825-C1DA-AEFA-6618CB7C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21" y="968021"/>
            <a:ext cx="8895645" cy="4696178"/>
          </a:xfrm>
        </p:spPr>
        <p:txBody>
          <a:bodyPr/>
          <a:lstStyle/>
          <a:p>
            <a:pPr marL="0" indent="0">
              <a:buNone/>
            </a:pPr>
            <a:r>
              <a:rPr lang="cs-CZ" sz="1700" dirty="0">
                <a:solidFill>
                  <a:srgbClr val="0000D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Black </a:t>
            </a:r>
            <a:r>
              <a:rPr lang="cs-CZ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cs-CZ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Fugue</a:t>
            </a:r>
            <a:r>
              <a:rPr lang="cs-CZ" sz="1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and </a:t>
            </a:r>
            <a:r>
              <a:rPr lang="cs-CZ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cs-CZ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D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Vihanová‘s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rhytm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her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tendency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storytelling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strongest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D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adequately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>
                <a:solidFill>
                  <a:srgbClr val="0000D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Jarda Lukáš?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00D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Schorm‘s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style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ostentatious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very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visible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similarly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trio Passer, Papoušek and Forman.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definitely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stylistical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choices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Try to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Schorm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elevates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reality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purposes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storytelling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srgbClr val="0000D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Sartrian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nothingness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existence: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lonely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man,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freed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his past,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to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endangered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has to face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sublime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nothingness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cs-C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(KOVÁCS, András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Bálint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sz="15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modernism</a:t>
            </a:r>
            <a:r>
              <a:rPr lang="cs-CZ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5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 </a:t>
            </a:r>
            <a:r>
              <a:rPr lang="cs-CZ" sz="15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cs-CZ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1950–1980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Chicago and London: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Chicago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2007, s. 93)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r>
              <a:rPr lang="cs-CZ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cs-CZ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6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7AC76D-A9AC-6BAC-101E-BFB9D77B4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2ADB-5206-1452-7AC8-6132763C6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 descr="Obsah obrázku text, osoba, oblečení, plakát&#10;&#10;Popis byl vytvořen automaticky">
            <a:extLst>
              <a:ext uri="{FF2B5EF4-FFF2-40B4-BE49-F238E27FC236}">
                <a16:creationId xmlns:a16="http://schemas.microsoft.com/office/drawing/2014/main" id="{A89FDB3E-E3FB-79D4-3F36-F81CF8766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90" y="168566"/>
            <a:ext cx="2711238" cy="3824100"/>
          </a:xfrm>
          <a:prstGeom prst="rect">
            <a:avLst/>
          </a:prstGeom>
        </p:spPr>
      </p:pic>
      <p:pic>
        <p:nvPicPr>
          <p:cNvPr id="9" name="Obrázek 8" descr="Obsah obrázku oblečení, venku, obloha, muž&#10;&#10;Popis byl vytvořen automaticky">
            <a:extLst>
              <a:ext uri="{FF2B5EF4-FFF2-40B4-BE49-F238E27FC236}">
                <a16:creationId xmlns:a16="http://schemas.microsoft.com/office/drawing/2014/main" id="{A850A12E-A46C-6939-094D-454B20D46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8" y="4164142"/>
            <a:ext cx="3332093" cy="2428726"/>
          </a:xfrm>
          <a:prstGeom prst="rect">
            <a:avLst/>
          </a:prstGeom>
        </p:spPr>
      </p:pic>
      <p:pic>
        <p:nvPicPr>
          <p:cNvPr id="11" name="Obrázek 10" descr="Obsah obrázku Lidská tvář, obočí, portrét, osoba&#10;&#10;Popis byl vytvořen automaticky">
            <a:extLst>
              <a:ext uri="{FF2B5EF4-FFF2-40B4-BE49-F238E27FC236}">
                <a16:creationId xmlns:a16="http://schemas.microsoft.com/office/drawing/2014/main" id="{C10F2F1B-860B-54FE-BEEA-F035E1F4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91" y="4164142"/>
            <a:ext cx="3332093" cy="2436593"/>
          </a:xfrm>
          <a:prstGeom prst="rect">
            <a:avLst/>
          </a:prstGeom>
        </p:spPr>
      </p:pic>
      <p:pic>
        <p:nvPicPr>
          <p:cNvPr id="13" name="Obrázek 12" descr="Obsah obrázku text, plakát, umění, symbol&#10;&#10;Popis byl vytvořen automaticky">
            <a:extLst>
              <a:ext uri="{FF2B5EF4-FFF2-40B4-BE49-F238E27FC236}">
                <a16:creationId xmlns:a16="http://schemas.microsoft.com/office/drawing/2014/main" id="{3700519D-536C-C1E2-0A2B-E468B7947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00" y="257265"/>
            <a:ext cx="2513592" cy="36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79C6F7-3338-460E-FA8B-6B3C3FB60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FA4596-5C76-9238-2E50-4183B3A2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27920"/>
            <a:ext cx="3934889" cy="508880"/>
          </a:xfrm>
        </p:spPr>
        <p:txBody>
          <a:bodyPr/>
          <a:lstStyle/>
          <a:p>
            <a:pPr algn="ctr"/>
            <a:r>
              <a:rPr lang="cs-CZ" dirty="0" err="1"/>
              <a:t>Reading</a:t>
            </a:r>
            <a:r>
              <a:rPr lang="cs-CZ" dirty="0"/>
              <a:t> L6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6777FEB-3E74-AD3B-89D4-3EB0D87A8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607733"/>
            <a:ext cx="3934889" cy="2931676"/>
          </a:xfrm>
        </p:spPr>
        <p:txBody>
          <a:bodyPr/>
          <a:lstStyle/>
          <a:p>
            <a:r>
              <a:rPr lang="cs-CZ" dirty="0"/>
              <a:t>SZCZEPANIK, Petr.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State-socialist</a:t>
            </a:r>
            <a:r>
              <a:rPr lang="cs-CZ" dirty="0"/>
              <a:t> Mode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. In: Petr </a:t>
            </a:r>
            <a:r>
              <a:rPr lang="cs-CZ" dirty="0" err="1"/>
              <a:t>Szczepanik</a:t>
            </a:r>
            <a:r>
              <a:rPr lang="cs-CZ" dirty="0"/>
              <a:t> and Patrick </a:t>
            </a:r>
            <a:r>
              <a:rPr lang="cs-CZ" dirty="0" err="1"/>
              <a:t>Vonderau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cs-CZ" i="1" dirty="0" err="1"/>
              <a:t>Behind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Screen</a:t>
            </a:r>
            <a:r>
              <a:rPr lang="cs-CZ" i="1" dirty="0"/>
              <a:t>.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Production</a:t>
            </a:r>
            <a:r>
              <a:rPr lang="cs-CZ" i="1" dirty="0"/>
              <a:t> </a:t>
            </a:r>
            <a:r>
              <a:rPr lang="cs-CZ" i="1" dirty="0" err="1"/>
              <a:t>Cultures</a:t>
            </a:r>
            <a:r>
              <a:rPr lang="cs-CZ" dirty="0"/>
              <a:t>. New York: </a:t>
            </a:r>
            <a:r>
              <a:rPr lang="cs-CZ" dirty="0" err="1"/>
              <a:t>Palgrave</a:t>
            </a:r>
            <a:r>
              <a:rPr lang="cs-CZ" dirty="0"/>
              <a:t> </a:t>
            </a:r>
            <a:r>
              <a:rPr lang="cs-CZ" dirty="0" err="1"/>
              <a:t>Macmillan</a:t>
            </a:r>
            <a:r>
              <a:rPr lang="cs-CZ" dirty="0"/>
              <a:t>, 2013, pp. 113–133. </a:t>
            </a:r>
          </a:p>
        </p:txBody>
      </p:sp>
      <p:pic>
        <p:nvPicPr>
          <p:cNvPr id="10" name="Zástupný symbol obrázku 9" descr="Obsah obrázku text, snímek obrazovky, plakát&#10;&#10;Popis byl vytvořen automaticky">
            <a:extLst>
              <a:ext uri="{FF2B5EF4-FFF2-40B4-BE49-F238E27FC236}">
                <a16:creationId xmlns:a16="http://schemas.microsoft.com/office/drawing/2014/main" id="{E550AEDE-0BFB-4289-111B-B9CC82993F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FB2F44-A18E-1D6B-6354-938040B86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97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71589C-5FED-44B2-5F37-BD2B6FEE7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E6E20F9-AFDF-7688-1757-D885143E2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8C4FB87-AFE9-4A73-248D-A8DEF79D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0041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Drahomíra Vihanová (1930–2017)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F05CCC4-8533-4DA5-9C55-EAA825BC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86" y="1037240"/>
            <a:ext cx="5940000" cy="4139998"/>
          </a:xfrm>
        </p:spPr>
        <p:txBody>
          <a:bodyPr/>
          <a:lstStyle/>
          <a:p>
            <a:r>
              <a:rPr lang="cs-CZ" sz="2000" dirty="0"/>
              <a:t>Student film </a:t>
            </a:r>
            <a:r>
              <a:rPr lang="cs-CZ" sz="2000" dirty="0" err="1"/>
              <a:t>called</a:t>
            </a:r>
            <a:r>
              <a:rPr lang="cs-CZ" sz="2000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Black </a:t>
            </a:r>
            <a:r>
              <a:rPr lang="cs-CZ" sz="2000" i="1" dirty="0" err="1"/>
              <a:t>Keys</a:t>
            </a:r>
            <a:r>
              <a:rPr lang="cs-CZ" sz="2000" i="1" dirty="0"/>
              <a:t> </a:t>
            </a:r>
            <a:r>
              <a:rPr lang="cs-CZ" sz="2000" i="1" dirty="0" err="1"/>
              <a:t>Fugue</a:t>
            </a:r>
            <a:r>
              <a:rPr lang="cs-CZ" sz="2000" i="1" dirty="0"/>
              <a:t> </a:t>
            </a:r>
            <a:r>
              <a:rPr lang="cs-CZ" sz="2000" dirty="0"/>
              <a:t>(1964) &gt;&gt; </a:t>
            </a:r>
            <a:r>
              <a:rPr lang="cs-CZ" sz="2000" dirty="0" err="1"/>
              <a:t>she</a:t>
            </a:r>
            <a:r>
              <a:rPr lang="cs-CZ" sz="2000" dirty="0"/>
              <a:t> </a:t>
            </a:r>
            <a:r>
              <a:rPr lang="cs-CZ" sz="2000" dirty="0" err="1"/>
              <a:t>continually</a:t>
            </a:r>
            <a:r>
              <a:rPr lang="cs-CZ" sz="2000" dirty="0"/>
              <a:t> </a:t>
            </a:r>
            <a:r>
              <a:rPr lang="cs-CZ" sz="2000" dirty="0" err="1"/>
              <a:t>reflects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topic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racism</a:t>
            </a:r>
            <a:r>
              <a:rPr lang="cs-CZ" sz="2000" dirty="0"/>
              <a:t> and </a:t>
            </a:r>
            <a:r>
              <a:rPr lang="cs-CZ" sz="2000" dirty="0" err="1"/>
              <a:t>ethnicity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She</a:t>
            </a:r>
            <a:r>
              <a:rPr lang="cs-CZ" sz="2000" dirty="0"/>
              <a:t> </a:t>
            </a:r>
            <a:r>
              <a:rPr lang="cs-CZ" sz="2000" dirty="0" err="1"/>
              <a:t>worked</a:t>
            </a:r>
            <a:r>
              <a:rPr lang="cs-CZ" sz="2000" dirty="0"/>
              <a:t> as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assistant</a:t>
            </a:r>
            <a:r>
              <a:rPr lang="cs-CZ" sz="2000" dirty="0"/>
              <a:t> </a:t>
            </a:r>
            <a:r>
              <a:rPr lang="cs-CZ" sz="2000" dirty="0" err="1"/>
              <a:t>director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Otakar </a:t>
            </a:r>
            <a:r>
              <a:rPr lang="cs-CZ" sz="2000" dirty="0" err="1"/>
              <a:t>Vávra‘s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</a:t>
            </a:r>
            <a:r>
              <a:rPr lang="cs-CZ" sz="2000" i="1" dirty="0"/>
              <a:t>Romance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Bugle</a:t>
            </a:r>
            <a:r>
              <a:rPr lang="cs-CZ" sz="2000" i="1" dirty="0"/>
              <a:t> </a:t>
            </a:r>
            <a:r>
              <a:rPr lang="cs-CZ" sz="2000" dirty="0"/>
              <a:t>(1966)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Thirteenth</a:t>
            </a:r>
            <a:r>
              <a:rPr lang="cs-CZ" sz="2000" i="1" dirty="0"/>
              <a:t> </a:t>
            </a:r>
            <a:r>
              <a:rPr lang="cs-CZ" sz="2000" i="1" dirty="0" err="1"/>
              <a:t>Chamber</a:t>
            </a:r>
            <a:r>
              <a:rPr lang="cs-CZ" sz="2000" i="1" dirty="0"/>
              <a:t> </a:t>
            </a:r>
            <a:r>
              <a:rPr lang="cs-CZ" sz="2000" dirty="0"/>
              <a:t>(1968)</a:t>
            </a:r>
          </a:p>
          <a:p>
            <a:endParaRPr lang="cs-CZ" sz="2000" i="1" dirty="0"/>
          </a:p>
          <a:p>
            <a:r>
              <a:rPr lang="cs-CZ" sz="2000" dirty="0" err="1"/>
              <a:t>Studied</a:t>
            </a:r>
            <a:r>
              <a:rPr lang="cs-CZ" sz="2000" dirty="0"/>
              <a:t> film </a:t>
            </a:r>
            <a:r>
              <a:rPr lang="cs-CZ" sz="2000" dirty="0" err="1"/>
              <a:t>directing</a:t>
            </a:r>
            <a:r>
              <a:rPr lang="cs-CZ" sz="2000" dirty="0"/>
              <a:t> and </a:t>
            </a:r>
            <a:r>
              <a:rPr lang="cs-CZ" sz="2000" dirty="0" err="1"/>
              <a:t>editing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FAMU, her </a:t>
            </a:r>
            <a:r>
              <a:rPr lang="cs-CZ" sz="2000" dirty="0" err="1"/>
              <a:t>feature</a:t>
            </a:r>
            <a:r>
              <a:rPr lang="cs-CZ" sz="2000" dirty="0"/>
              <a:t> debut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called</a:t>
            </a:r>
            <a:r>
              <a:rPr lang="cs-CZ" sz="2000" dirty="0"/>
              <a:t> </a:t>
            </a:r>
            <a:r>
              <a:rPr lang="cs-CZ" sz="2000" i="1" dirty="0"/>
              <a:t>A </a:t>
            </a:r>
            <a:r>
              <a:rPr lang="cs-CZ" sz="2000" i="1" dirty="0" err="1"/>
              <a:t>Squandered</a:t>
            </a:r>
            <a:r>
              <a:rPr lang="cs-CZ" sz="2000" i="1" dirty="0"/>
              <a:t> </a:t>
            </a:r>
            <a:r>
              <a:rPr lang="cs-CZ" sz="2000" i="1" dirty="0" err="1"/>
              <a:t>Sunday</a:t>
            </a:r>
            <a:r>
              <a:rPr lang="cs-CZ" sz="2000" i="1" dirty="0"/>
              <a:t> </a:t>
            </a:r>
            <a:r>
              <a:rPr lang="cs-CZ" sz="2000" dirty="0"/>
              <a:t>(1969) &gt;&gt; </a:t>
            </a:r>
            <a:r>
              <a:rPr lang="cs-CZ" sz="2000" dirty="0" err="1"/>
              <a:t>addresses</a:t>
            </a:r>
            <a:r>
              <a:rPr lang="cs-CZ" sz="2000" dirty="0"/>
              <a:t> </a:t>
            </a:r>
            <a:r>
              <a:rPr lang="cs-CZ" sz="2000" dirty="0" err="1"/>
              <a:t>inner</a:t>
            </a:r>
            <a:r>
              <a:rPr lang="cs-CZ" sz="2000" dirty="0"/>
              <a:t> </a:t>
            </a:r>
            <a:r>
              <a:rPr lang="cs-CZ" sz="2000" dirty="0" err="1"/>
              <a:t>closure</a:t>
            </a:r>
            <a:r>
              <a:rPr lang="cs-CZ" sz="2000" dirty="0"/>
              <a:t>, </a:t>
            </a:r>
            <a:r>
              <a:rPr lang="cs-CZ" sz="2000" dirty="0" err="1"/>
              <a:t>resulting</a:t>
            </a:r>
            <a:r>
              <a:rPr lang="cs-CZ" sz="2000" dirty="0"/>
              <a:t> in </a:t>
            </a:r>
            <a:r>
              <a:rPr lang="cs-CZ" sz="2000" dirty="0" err="1"/>
              <a:t>depression</a:t>
            </a:r>
            <a:r>
              <a:rPr lang="cs-CZ" sz="2000" dirty="0"/>
              <a:t> and </a:t>
            </a:r>
            <a:r>
              <a:rPr lang="cs-CZ" sz="2000" dirty="0" err="1"/>
              <a:t>suicide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Three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and a </a:t>
            </a:r>
            <a:r>
              <a:rPr lang="cs-CZ" sz="2000" dirty="0" err="1"/>
              <a:t>string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short</a:t>
            </a:r>
            <a:r>
              <a:rPr lang="cs-CZ" sz="2000" dirty="0"/>
              <a:t> </a:t>
            </a:r>
            <a:r>
              <a:rPr lang="cs-CZ" sz="2000" dirty="0" err="1"/>
              <a:t>documentaries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9" name="Obrázek 8" descr="Obsah obrázku osoba, exteriér, muž, brýle&#10;&#10;Popis byl vytvořen automaticky">
            <a:extLst>
              <a:ext uri="{FF2B5EF4-FFF2-40B4-BE49-F238E27FC236}">
                <a16:creationId xmlns:a16="http://schemas.microsoft.com/office/drawing/2014/main" id="{4D806317-41AA-6191-FB28-1EA6FC9DF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" b="4"/>
          <a:stretch/>
        </p:blipFill>
        <p:spPr>
          <a:xfrm>
            <a:off x="6005689" y="1692094"/>
            <a:ext cx="2959736" cy="1736906"/>
          </a:xfrm>
          <a:prstGeom prst="rect">
            <a:avLst/>
          </a:prstGeom>
        </p:spPr>
      </p:pic>
      <p:pic>
        <p:nvPicPr>
          <p:cNvPr id="13" name="Obrázek 12" descr="Obsah obrázku Lidská tvář, osoba, oblečení, černobílá&#10;&#10;Popis byl vytvořen automaticky">
            <a:extLst>
              <a:ext uri="{FF2B5EF4-FFF2-40B4-BE49-F238E27FC236}">
                <a16:creationId xmlns:a16="http://schemas.microsoft.com/office/drawing/2014/main" id="{392CC5E1-906F-FFDA-5B28-BA26344A6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81" y="3795927"/>
            <a:ext cx="3002844" cy="15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F8CCB-3ABE-1EEC-D6E3-39F553445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174C8-E655-144C-FC34-D67D48E7B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5AF601-9F70-008C-2847-D75A18C2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1018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Evald Schorm (1931–1988)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FC30AF-538D-BEE4-F8EF-01FF8945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8" y="800175"/>
            <a:ext cx="6474122" cy="4139998"/>
          </a:xfrm>
        </p:spPr>
        <p:txBody>
          <a:bodyPr/>
          <a:lstStyle/>
          <a:p>
            <a:r>
              <a:rPr lang="cs-CZ" sz="2000" dirty="0"/>
              <a:t>„ </a:t>
            </a:r>
            <a:r>
              <a:rPr lang="cs-CZ" sz="2000" dirty="0" err="1"/>
              <a:t>Creativity</a:t>
            </a:r>
            <a:r>
              <a:rPr lang="cs-CZ" sz="2000" dirty="0"/>
              <a:t> and </a:t>
            </a:r>
            <a:r>
              <a:rPr lang="cs-CZ" sz="2000" dirty="0" err="1"/>
              <a:t>arts</a:t>
            </a:r>
            <a:r>
              <a:rPr lang="cs-CZ" sz="2000" dirty="0"/>
              <a:t> </a:t>
            </a:r>
            <a:r>
              <a:rPr lang="cs-CZ" sz="2000" dirty="0" err="1"/>
              <a:t>should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a </a:t>
            </a:r>
            <a:r>
              <a:rPr lang="cs-CZ" sz="2000" dirty="0" err="1"/>
              <a:t>dessert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a </a:t>
            </a:r>
            <a:r>
              <a:rPr lang="cs-CZ" sz="2000" dirty="0" err="1"/>
              <a:t>great</a:t>
            </a:r>
            <a:r>
              <a:rPr lang="cs-CZ" sz="2000" dirty="0"/>
              <a:t> diner. But I </a:t>
            </a:r>
            <a:r>
              <a:rPr lang="cs-CZ" sz="2000" dirty="0" err="1"/>
              <a:t>am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a bone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stuck</a:t>
            </a:r>
            <a:r>
              <a:rPr lang="cs-CZ" sz="2000" dirty="0"/>
              <a:t> </a:t>
            </a:r>
            <a:r>
              <a:rPr lang="cs-CZ" sz="2000" dirty="0" err="1"/>
              <a:t>inside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throat</a:t>
            </a:r>
            <a:r>
              <a:rPr lang="cs-CZ" sz="2000" dirty="0"/>
              <a:t>.“ &gt;&gt;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worrying</a:t>
            </a:r>
            <a:r>
              <a:rPr lang="cs-CZ" sz="2000" dirty="0"/>
              <a:t> and </a:t>
            </a:r>
            <a:r>
              <a:rPr lang="cs-CZ" sz="2000" dirty="0" err="1"/>
              <a:t>existential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. </a:t>
            </a:r>
          </a:p>
          <a:p>
            <a:r>
              <a:rPr lang="cs-CZ" sz="2000" dirty="0"/>
              <a:t>He made many </a:t>
            </a:r>
            <a:r>
              <a:rPr lang="cs-CZ" sz="2000" dirty="0" err="1"/>
              <a:t>documentaries</a:t>
            </a:r>
            <a:r>
              <a:rPr lang="cs-CZ" sz="2000" dirty="0"/>
              <a:t>,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demonstrate</a:t>
            </a:r>
            <a:r>
              <a:rPr lang="cs-CZ" sz="2000" dirty="0"/>
              <a:t> his </a:t>
            </a:r>
            <a:r>
              <a:rPr lang="cs-CZ" sz="2000" dirty="0" err="1"/>
              <a:t>interest</a:t>
            </a:r>
            <a:r>
              <a:rPr lang="cs-CZ" sz="2000" dirty="0"/>
              <a:t> in </a:t>
            </a:r>
            <a:r>
              <a:rPr lang="cs-CZ" sz="2000" dirty="0" err="1"/>
              <a:t>people</a:t>
            </a:r>
            <a:r>
              <a:rPr lang="cs-CZ" sz="2000" dirty="0"/>
              <a:t> not in </a:t>
            </a:r>
            <a:r>
              <a:rPr lang="cs-CZ" sz="2000" dirty="0" err="1"/>
              <a:t>tune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regime</a:t>
            </a:r>
            <a:r>
              <a:rPr lang="cs-CZ" sz="2000" dirty="0"/>
              <a:t>, and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topics</a:t>
            </a:r>
            <a:r>
              <a:rPr lang="cs-CZ" sz="2000" dirty="0"/>
              <a:t> </a:t>
            </a:r>
            <a:r>
              <a:rPr lang="cs-CZ" sz="2000" dirty="0" err="1"/>
              <a:t>nobody</a:t>
            </a:r>
            <a:r>
              <a:rPr lang="cs-CZ" sz="2000" dirty="0"/>
              <a:t> </a:t>
            </a:r>
            <a:r>
              <a:rPr lang="cs-CZ" sz="2000" dirty="0" err="1"/>
              <a:t>wanted</a:t>
            </a:r>
            <a:r>
              <a:rPr lang="cs-CZ" sz="2000" dirty="0"/>
              <a:t> to talk </a:t>
            </a:r>
            <a:r>
              <a:rPr lang="cs-CZ" sz="2000" dirty="0" err="1"/>
              <a:t>about</a:t>
            </a:r>
            <a:r>
              <a:rPr lang="cs-CZ" sz="2000" dirty="0"/>
              <a:t> (</a:t>
            </a:r>
            <a:r>
              <a:rPr lang="cs-CZ" sz="2000" dirty="0" err="1"/>
              <a:t>biblical</a:t>
            </a:r>
            <a:r>
              <a:rPr lang="cs-CZ" sz="2000" dirty="0"/>
              <a:t> </a:t>
            </a:r>
            <a:r>
              <a:rPr lang="cs-CZ" sz="2000" dirty="0" err="1"/>
              <a:t>references</a:t>
            </a:r>
            <a:r>
              <a:rPr lang="cs-CZ" sz="2000" dirty="0"/>
              <a:t>) </a:t>
            </a:r>
          </a:p>
          <a:p>
            <a:r>
              <a:rPr lang="cs-CZ" sz="2000" dirty="0" err="1"/>
              <a:t>Lacking</a:t>
            </a:r>
            <a:r>
              <a:rPr lang="cs-CZ" sz="2000" dirty="0"/>
              <a:t> </a:t>
            </a:r>
            <a:r>
              <a:rPr lang="cs-CZ" sz="2000" dirty="0" err="1"/>
              <a:t>consistent</a:t>
            </a:r>
            <a:r>
              <a:rPr lang="cs-CZ" sz="2000" dirty="0"/>
              <a:t> style – his </a:t>
            </a:r>
            <a:r>
              <a:rPr lang="cs-CZ" sz="2000" dirty="0" err="1"/>
              <a:t>films</a:t>
            </a:r>
            <a:r>
              <a:rPr lang="cs-CZ" sz="2000" dirty="0"/>
              <a:t> are </a:t>
            </a:r>
            <a:r>
              <a:rPr lang="cs-CZ" sz="2000" dirty="0" err="1"/>
              <a:t>tied</a:t>
            </a:r>
            <a:r>
              <a:rPr lang="cs-CZ" sz="2000" dirty="0"/>
              <a:t> </a:t>
            </a:r>
            <a:r>
              <a:rPr lang="cs-CZ" sz="2000" dirty="0" err="1"/>
              <a:t>together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topical</a:t>
            </a:r>
            <a:r>
              <a:rPr lang="cs-CZ" sz="2000" dirty="0"/>
              <a:t> level and </a:t>
            </a:r>
            <a:r>
              <a:rPr lang="cs-CZ" sz="2000" dirty="0" err="1"/>
              <a:t>articulating</a:t>
            </a:r>
            <a:r>
              <a:rPr lang="cs-CZ" sz="2000" dirty="0"/>
              <a:t> 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values</a:t>
            </a:r>
            <a:r>
              <a:rPr lang="cs-CZ" sz="2000" dirty="0"/>
              <a:t> </a:t>
            </a:r>
          </a:p>
          <a:p>
            <a:r>
              <a:rPr lang="cs-CZ" sz="2000" dirty="0"/>
              <a:t>His </a:t>
            </a:r>
            <a:r>
              <a:rPr lang="cs-CZ" sz="2000" dirty="0" err="1"/>
              <a:t>films</a:t>
            </a:r>
            <a:r>
              <a:rPr lang="cs-CZ" sz="2000" dirty="0"/>
              <a:t> are </a:t>
            </a:r>
            <a:r>
              <a:rPr lang="cs-CZ" sz="2000" dirty="0" err="1"/>
              <a:t>cast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professionally</a:t>
            </a:r>
            <a:r>
              <a:rPr lang="cs-CZ" sz="2000" dirty="0"/>
              <a:t> </a:t>
            </a:r>
            <a:r>
              <a:rPr lang="cs-CZ" sz="2000" dirty="0" err="1"/>
              <a:t>trained</a:t>
            </a:r>
            <a:r>
              <a:rPr lang="cs-CZ" sz="2000" dirty="0"/>
              <a:t> </a:t>
            </a:r>
            <a:r>
              <a:rPr lang="cs-CZ" sz="2000" dirty="0" err="1"/>
              <a:t>actors</a:t>
            </a:r>
            <a:r>
              <a:rPr lang="cs-CZ" sz="2000" dirty="0"/>
              <a:t>, </a:t>
            </a:r>
            <a:r>
              <a:rPr lang="cs-CZ" sz="2000" dirty="0" err="1"/>
              <a:t>even</a:t>
            </a:r>
            <a:r>
              <a:rPr lang="cs-CZ" sz="2000" dirty="0"/>
              <a:t> </a:t>
            </a:r>
            <a:r>
              <a:rPr lang="cs-CZ" sz="2000" dirty="0" err="1"/>
              <a:t>stars</a:t>
            </a:r>
            <a:r>
              <a:rPr lang="cs-CZ" sz="2000" dirty="0"/>
              <a:t> (Vlastimil </a:t>
            </a:r>
            <a:r>
              <a:rPr lang="cs-CZ" sz="2000" dirty="0" err="1"/>
              <a:t>Bordský</a:t>
            </a:r>
            <a:r>
              <a:rPr lang="cs-CZ" sz="2000" dirty="0"/>
              <a:t>, Dana Medřická, Jana Brejchová, Jan Kačer)</a:t>
            </a:r>
          </a:p>
          <a:p>
            <a:r>
              <a:rPr lang="cs-CZ" sz="2000" dirty="0" err="1"/>
              <a:t>Feature</a:t>
            </a:r>
            <a:r>
              <a:rPr lang="cs-CZ" sz="2000" dirty="0"/>
              <a:t> debut </a:t>
            </a:r>
            <a:r>
              <a:rPr lang="cs-CZ" sz="2000" i="1" dirty="0" err="1"/>
              <a:t>Courage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Every</a:t>
            </a:r>
            <a:r>
              <a:rPr lang="cs-CZ" sz="2000" i="1" dirty="0"/>
              <a:t> </a:t>
            </a:r>
            <a:r>
              <a:rPr lang="cs-CZ" sz="2000" i="1" dirty="0" err="1"/>
              <a:t>Day</a:t>
            </a:r>
            <a:r>
              <a:rPr lang="cs-CZ" sz="2000" i="1" dirty="0"/>
              <a:t> </a:t>
            </a:r>
            <a:r>
              <a:rPr lang="cs-CZ" sz="2000" dirty="0"/>
              <a:t>(1964), </a:t>
            </a:r>
            <a:r>
              <a:rPr lang="cs-CZ" sz="2000" dirty="0" err="1"/>
              <a:t>followed</a:t>
            </a:r>
            <a:r>
              <a:rPr lang="cs-CZ" sz="2000" dirty="0"/>
              <a:t> by </a:t>
            </a:r>
            <a:r>
              <a:rPr lang="cs-CZ" sz="2000" i="1" dirty="0" err="1"/>
              <a:t>The</a:t>
            </a:r>
            <a:r>
              <a:rPr lang="cs-CZ" sz="2000" i="1" dirty="0"/>
              <a:t> Return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Prodigal</a:t>
            </a:r>
            <a:r>
              <a:rPr lang="cs-CZ" sz="2000" i="1" dirty="0"/>
              <a:t> Son </a:t>
            </a:r>
            <a:r>
              <a:rPr lang="cs-CZ" sz="2000" dirty="0"/>
              <a:t>(1966), </a:t>
            </a:r>
            <a:r>
              <a:rPr lang="cs-CZ" sz="2000" i="1" dirty="0" err="1"/>
              <a:t>Left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Five</a:t>
            </a:r>
            <a:r>
              <a:rPr lang="cs-CZ" sz="2000" i="1" dirty="0"/>
              <a:t> </a:t>
            </a:r>
            <a:r>
              <a:rPr lang="cs-CZ" sz="2000" i="1" dirty="0" err="1"/>
              <a:t>Girls</a:t>
            </a:r>
            <a:r>
              <a:rPr lang="cs-CZ" sz="2000" i="1" dirty="0"/>
              <a:t> </a:t>
            </a:r>
            <a:r>
              <a:rPr lang="cs-CZ" sz="2000" dirty="0"/>
              <a:t>(1967), </a:t>
            </a:r>
            <a:r>
              <a:rPr lang="cs-CZ" sz="2000" i="1" dirty="0" err="1"/>
              <a:t>The</a:t>
            </a:r>
            <a:r>
              <a:rPr lang="cs-CZ" sz="2000" i="1" dirty="0"/>
              <a:t> End </a:t>
            </a:r>
            <a:r>
              <a:rPr lang="cs-CZ" sz="2000" i="1" dirty="0" err="1"/>
              <a:t>of</a:t>
            </a:r>
            <a:r>
              <a:rPr lang="cs-CZ" sz="2000" i="1" dirty="0"/>
              <a:t> a </a:t>
            </a:r>
            <a:r>
              <a:rPr lang="cs-CZ" sz="2000" i="1" dirty="0" err="1"/>
              <a:t>Priest</a:t>
            </a:r>
            <a:r>
              <a:rPr lang="cs-CZ" sz="2000" i="1" dirty="0"/>
              <a:t> </a:t>
            </a:r>
            <a:r>
              <a:rPr lang="cs-CZ" sz="2000" dirty="0"/>
              <a:t>(1968), </a:t>
            </a:r>
            <a:r>
              <a:rPr lang="cs-CZ" sz="2000" dirty="0" err="1"/>
              <a:t>concluding</a:t>
            </a:r>
            <a:r>
              <a:rPr lang="cs-CZ" sz="2000" dirty="0"/>
              <a:t> 1960s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Seventh</a:t>
            </a:r>
            <a:r>
              <a:rPr lang="cs-CZ" sz="2000" i="1" dirty="0"/>
              <a:t> </a:t>
            </a:r>
            <a:r>
              <a:rPr lang="cs-CZ" sz="2000" i="1" dirty="0" err="1"/>
              <a:t>Day</a:t>
            </a:r>
            <a:r>
              <a:rPr lang="cs-CZ" sz="2000" i="1" dirty="0"/>
              <a:t>,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Eigth</a:t>
            </a:r>
            <a:r>
              <a:rPr lang="cs-CZ" sz="2000" i="1" dirty="0"/>
              <a:t> Night </a:t>
            </a:r>
            <a:r>
              <a:rPr lang="cs-CZ" sz="2000" dirty="0"/>
              <a:t>(1969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  <p:pic>
        <p:nvPicPr>
          <p:cNvPr id="7" name="Obrázek 6" descr="Obsah obrázku Lidská tvář, osoba, portrét, černobílá&#10;&#10;Popis byl vytvořen automaticky">
            <a:extLst>
              <a:ext uri="{FF2B5EF4-FFF2-40B4-BE49-F238E27FC236}">
                <a16:creationId xmlns:a16="http://schemas.microsoft.com/office/drawing/2014/main" id="{9A18FDB4-F776-7957-7BD7-1DE069200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2" y="883874"/>
            <a:ext cx="2257166" cy="1771875"/>
          </a:xfrm>
          <a:prstGeom prst="rect">
            <a:avLst/>
          </a:prstGeom>
        </p:spPr>
      </p:pic>
      <p:pic>
        <p:nvPicPr>
          <p:cNvPr id="9" name="Obrázek 8" descr="Obsah obrázku Lidská tvář, osoba, oblečení, polibek&#10;&#10;Popis byl vytvořen automaticky">
            <a:extLst>
              <a:ext uri="{FF2B5EF4-FFF2-40B4-BE49-F238E27FC236}">
                <a16:creationId xmlns:a16="http://schemas.microsoft.com/office/drawing/2014/main" id="{9422AD78-21C0-954B-BF9E-1CF5B2AFD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2" y="2739448"/>
            <a:ext cx="2257166" cy="1601237"/>
          </a:xfrm>
          <a:prstGeom prst="rect">
            <a:avLst/>
          </a:prstGeom>
        </p:spPr>
      </p:pic>
      <p:pic>
        <p:nvPicPr>
          <p:cNvPr id="11" name="Obrázek 10" descr="Obsah obrázku oblečení, osoba, venku, území&#10;&#10;Popis byl vytvořen automaticky">
            <a:extLst>
              <a:ext uri="{FF2B5EF4-FFF2-40B4-BE49-F238E27FC236}">
                <a16:creationId xmlns:a16="http://schemas.microsoft.com/office/drawing/2014/main" id="{A52FBAFB-9109-5684-E8FA-8327FF618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4410966"/>
            <a:ext cx="2077156" cy="15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B456E-5324-2044-AF35-EC0546366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05F90-4758-4446-887E-7DD7F5C9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8D7966A3-806C-794E-99D6-301F4C1F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28087"/>
            <a:ext cx="8064900" cy="451576"/>
          </a:xfrm>
        </p:spPr>
        <p:txBody>
          <a:bodyPr/>
          <a:lstStyle/>
          <a:p>
            <a:pPr algn="ctr"/>
            <a:r>
              <a:rPr lang="cs-CZ" sz="2600" dirty="0" err="1"/>
              <a:t>State</a:t>
            </a:r>
            <a:r>
              <a:rPr lang="cs-CZ" sz="2600" dirty="0"/>
              <a:t> </a:t>
            </a:r>
            <a:r>
              <a:rPr lang="cs-CZ" sz="2600" dirty="0" err="1"/>
              <a:t>Socialist</a:t>
            </a:r>
            <a:r>
              <a:rPr lang="cs-CZ" sz="2600" dirty="0"/>
              <a:t> Mode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Production</a:t>
            </a:r>
            <a:r>
              <a:rPr lang="cs-CZ" sz="2600" dirty="0"/>
              <a:t>: 1948 – 1989 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4C376AF-918A-8744-9448-957A1EF0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7619"/>
            <a:ext cx="8064900" cy="4139998"/>
          </a:xfrm>
        </p:spPr>
        <p:txBody>
          <a:bodyPr/>
          <a:lstStyle/>
          <a:p>
            <a:r>
              <a:rPr lang="cs-CZ" dirty="0"/>
              <a:t>„ […] </a:t>
            </a:r>
            <a:r>
              <a:rPr lang="cs-CZ" dirty="0" err="1"/>
              <a:t>liberating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puting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. […] </a:t>
            </a:r>
            <a:r>
              <a:rPr lang="cs-CZ" dirty="0" err="1"/>
              <a:t>Weakening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allowed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nationalized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.“ (A.J. </a:t>
            </a:r>
            <a:r>
              <a:rPr lang="cs-CZ" dirty="0" err="1"/>
              <a:t>Liehm</a:t>
            </a:r>
            <a:r>
              <a:rPr lang="cs-CZ" dirty="0"/>
              <a:t>, NYC 1973)</a:t>
            </a:r>
          </a:p>
          <a:p>
            <a:pPr marL="0" indent="0">
              <a:buNone/>
            </a:pPr>
            <a:r>
              <a:rPr lang="cs-CZ" dirty="0"/>
              <a:t>______________________________________________________</a:t>
            </a:r>
          </a:p>
          <a:p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 &gt;&gt; </a:t>
            </a:r>
            <a:r>
              <a:rPr lang="cs-CZ" dirty="0" err="1"/>
              <a:t>state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direct </a:t>
            </a:r>
            <a:r>
              <a:rPr lang="cs-CZ" dirty="0" err="1"/>
              <a:t>representatives</a:t>
            </a:r>
            <a:r>
              <a:rPr lang="cs-CZ" dirty="0"/>
              <a:t> as </a:t>
            </a:r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film „</a:t>
            </a:r>
            <a:r>
              <a:rPr lang="cs-CZ" dirty="0" err="1"/>
              <a:t>company</a:t>
            </a:r>
            <a:r>
              <a:rPr lang="cs-CZ" dirty="0"/>
              <a:t>“ </a:t>
            </a:r>
          </a:p>
          <a:p>
            <a:r>
              <a:rPr lang="cs-CZ" dirty="0" err="1"/>
              <a:t>Political</a:t>
            </a:r>
            <a:r>
              <a:rPr lang="cs-CZ" dirty="0"/>
              <a:t> and </a:t>
            </a:r>
            <a:r>
              <a:rPr lang="cs-CZ" dirty="0" err="1"/>
              <a:t>ideological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,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strategical</a:t>
            </a:r>
            <a:r>
              <a:rPr lang="cs-CZ" dirty="0"/>
              <a:t> management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industry</a:t>
            </a:r>
            <a:r>
              <a:rPr lang="cs-CZ" dirty="0"/>
              <a:t> &gt;&gt;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drastically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SSMP</a:t>
            </a:r>
          </a:p>
          <a:p>
            <a:r>
              <a:rPr lang="cs-CZ" dirty="0"/>
              <a:t>Dramaturgy („script-</a:t>
            </a:r>
            <a:r>
              <a:rPr lang="cs-CZ" dirty="0" err="1"/>
              <a:t>doctoring</a:t>
            </a:r>
            <a:r>
              <a:rPr lang="cs-CZ" dirty="0"/>
              <a:t>“)</a:t>
            </a:r>
          </a:p>
          <a:p>
            <a:r>
              <a:rPr lang="cs-CZ" dirty="0"/>
              <a:t>(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director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and </a:t>
            </a:r>
            <a:r>
              <a:rPr lang="cs-CZ" dirty="0" err="1"/>
              <a:t>production</a:t>
            </a:r>
            <a:r>
              <a:rPr lang="cs-CZ" dirty="0"/>
              <a:t> proces = </a:t>
            </a:r>
            <a:r>
              <a:rPr lang="cs-CZ" dirty="0" err="1"/>
              <a:t>projects</a:t>
            </a:r>
            <a:r>
              <a:rPr lang="cs-CZ" dirty="0"/>
              <a:t> had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postproduction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6587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1566</Words>
  <Application>Microsoft Office PowerPoint</Application>
  <PresentationFormat>Předvádění na obrazovce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Prezentace_MU_CZ</vt:lpstr>
      <vt:lpstr>Czech New Wave CZS36 + CMA018</vt:lpstr>
      <vt:lpstr>The Black Keys Fugue (1964)</vt:lpstr>
      <vt:lpstr>Courage for Every Day (1964)</vt:lpstr>
      <vt:lpstr>Questions  The Black Keys Fugue and Courage for Every Day</vt:lpstr>
      <vt:lpstr>Prezentace aplikace PowerPoint</vt:lpstr>
      <vt:lpstr>Reading L6</vt:lpstr>
      <vt:lpstr>Drahomíra Vihanová (1930–2017)</vt:lpstr>
      <vt:lpstr>Evald Schorm (1931–1988) </vt:lpstr>
      <vt:lpstr>State Socialist Mode of Production: 1948 – 1989 </vt:lpstr>
      <vt:lpstr>System of Creative Groups (CG)</vt:lpstr>
      <vt:lpstr>CGs 1954–1970 </vt:lpstr>
      <vt:lpstr>Individual CGs: Creative profile </vt:lpstr>
      <vt:lpstr>Individual CGs: Creative profile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16</cp:revision>
  <dcterms:created xsi:type="dcterms:W3CDTF">2022-10-24T15:48:04Z</dcterms:created>
  <dcterms:modified xsi:type="dcterms:W3CDTF">2023-11-02T10:43:52Z</dcterms:modified>
</cp:coreProperties>
</file>