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3.jpg" ContentType="image/jpeg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6"/>
  </p:normalViewPr>
  <p:slideViewPr>
    <p:cSldViewPr>
      <p:cViewPr varScale="1">
        <p:scale>
          <a:sx n="107" d="100"/>
          <a:sy n="107" d="100"/>
        </p:scale>
        <p:origin x="1760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00DC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‹#›</a:t>
            </a:fld>
            <a:r>
              <a:rPr spc="135" dirty="0"/>
              <a:t>  </a:t>
            </a:r>
            <a:r>
              <a:rPr dirty="0"/>
              <a:t>zápatí</a:t>
            </a:r>
            <a:r>
              <a:rPr spc="-5" dirty="0"/>
              <a:t> </a:t>
            </a:r>
            <a:r>
              <a:rPr spc="-10" dirty="0"/>
              <a:t>prezentace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00DC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‹#›</a:t>
            </a:fld>
            <a:r>
              <a:rPr spc="135" dirty="0"/>
              <a:t>  </a:t>
            </a:r>
            <a:r>
              <a:rPr dirty="0"/>
              <a:t>zápatí</a:t>
            </a:r>
            <a:r>
              <a:rPr spc="-5" dirty="0"/>
              <a:t> </a:t>
            </a:r>
            <a:r>
              <a:rPr spc="-10" dirty="0"/>
              <a:t>prezentace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00DC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‹#›</a:t>
            </a:fld>
            <a:r>
              <a:rPr spc="135" dirty="0"/>
              <a:t>  </a:t>
            </a:r>
            <a:r>
              <a:rPr dirty="0"/>
              <a:t>zápatí</a:t>
            </a:r>
            <a:r>
              <a:rPr spc="-5" dirty="0"/>
              <a:t> </a:t>
            </a:r>
            <a:r>
              <a:rPr spc="-10" dirty="0"/>
              <a:t>prezentace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00DC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‹#›</a:t>
            </a:fld>
            <a:r>
              <a:rPr spc="135" dirty="0"/>
              <a:t>  </a:t>
            </a:r>
            <a:r>
              <a:rPr dirty="0"/>
              <a:t>zápatí</a:t>
            </a:r>
            <a:r>
              <a:rPr spc="-5" dirty="0"/>
              <a:t> </a:t>
            </a:r>
            <a:r>
              <a:rPr spc="-10" dirty="0"/>
              <a:t>prezentace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00DC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‹#›</a:t>
            </a:fld>
            <a:r>
              <a:rPr spc="135" dirty="0"/>
              <a:t>  </a:t>
            </a:r>
            <a:r>
              <a:rPr dirty="0"/>
              <a:t>zápatí</a:t>
            </a:r>
            <a:r>
              <a:rPr spc="-5" dirty="0"/>
              <a:t> </a:t>
            </a:r>
            <a:r>
              <a:rPr spc="-10" dirty="0"/>
              <a:t>prezentace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33427" y="6047999"/>
            <a:ext cx="151884" cy="24428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93556" y="6047999"/>
            <a:ext cx="122717" cy="24719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36088" y="6047999"/>
            <a:ext cx="128497" cy="24428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8693074" y="6048006"/>
            <a:ext cx="105410" cy="244475"/>
          </a:xfrm>
          <a:custGeom>
            <a:avLst/>
            <a:gdLst/>
            <a:ahLst/>
            <a:cxnLst/>
            <a:rect l="l" t="t" r="r" b="b"/>
            <a:pathLst>
              <a:path w="105409" h="244475">
                <a:moveTo>
                  <a:pt x="105359" y="0"/>
                </a:moveTo>
                <a:lnTo>
                  <a:pt x="0" y="0"/>
                </a:lnTo>
                <a:lnTo>
                  <a:pt x="0" y="11607"/>
                </a:lnTo>
                <a:lnTo>
                  <a:pt x="32321" y="11607"/>
                </a:lnTo>
                <a:lnTo>
                  <a:pt x="32321" y="229527"/>
                </a:lnTo>
                <a:lnTo>
                  <a:pt x="0" y="229527"/>
                </a:lnTo>
                <a:lnTo>
                  <a:pt x="0" y="244284"/>
                </a:lnTo>
                <a:lnTo>
                  <a:pt x="105359" y="244284"/>
                </a:lnTo>
                <a:lnTo>
                  <a:pt x="105359" y="229527"/>
                </a:lnTo>
                <a:lnTo>
                  <a:pt x="70167" y="229527"/>
                </a:lnTo>
                <a:lnTo>
                  <a:pt x="70167" y="11607"/>
                </a:lnTo>
                <a:lnTo>
                  <a:pt x="105359" y="11607"/>
                </a:lnTo>
                <a:lnTo>
                  <a:pt x="105359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936320" y="6398232"/>
            <a:ext cx="143200" cy="24743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199347" y="6398232"/>
            <a:ext cx="131387" cy="247434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8424265" y="6398259"/>
            <a:ext cx="149225" cy="247650"/>
          </a:xfrm>
          <a:custGeom>
            <a:avLst/>
            <a:gdLst/>
            <a:ahLst/>
            <a:cxnLst/>
            <a:rect l="l" t="t" r="r" b="b"/>
            <a:pathLst>
              <a:path w="149225" h="247650">
                <a:moveTo>
                  <a:pt x="148996" y="0"/>
                </a:moveTo>
                <a:lnTo>
                  <a:pt x="0" y="0"/>
                </a:lnTo>
                <a:lnTo>
                  <a:pt x="0" y="17780"/>
                </a:lnTo>
                <a:lnTo>
                  <a:pt x="67271" y="17780"/>
                </a:lnTo>
                <a:lnTo>
                  <a:pt x="67271" y="247650"/>
                </a:lnTo>
                <a:lnTo>
                  <a:pt x="84874" y="247650"/>
                </a:lnTo>
                <a:lnTo>
                  <a:pt x="84874" y="17780"/>
                </a:lnTo>
                <a:lnTo>
                  <a:pt x="148996" y="17780"/>
                </a:lnTo>
                <a:lnTo>
                  <a:pt x="148996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684413" y="6395332"/>
            <a:ext cx="122707" cy="2532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9253" y="229107"/>
            <a:ext cx="8605492" cy="12527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3630" y="1640839"/>
            <a:ext cx="8016739" cy="3378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72400" y="6284627"/>
            <a:ext cx="1188720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0000DC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‹#›</a:t>
            </a:fld>
            <a:r>
              <a:rPr spc="135" dirty="0"/>
              <a:t>  </a:t>
            </a:r>
            <a:r>
              <a:rPr dirty="0"/>
              <a:t>zápatí</a:t>
            </a:r>
            <a:r>
              <a:rPr spc="-5" dirty="0"/>
              <a:t> </a:t>
            </a:r>
            <a:r>
              <a:rPr spc="-10" dirty="0"/>
              <a:t>prezentace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lmovyprehled.cz/en" TargetMode="External"/><Relationship Id="rId7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hyperlink" Target="https://dafilms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540" y="413999"/>
            <a:ext cx="269875" cy="433705"/>
          </a:xfrm>
          <a:custGeom>
            <a:avLst/>
            <a:gdLst/>
            <a:ahLst/>
            <a:cxnLst/>
            <a:rect l="l" t="t" r="r" b="b"/>
            <a:pathLst>
              <a:path w="269875" h="433705">
                <a:moveTo>
                  <a:pt x="62473" y="0"/>
                </a:moveTo>
                <a:lnTo>
                  <a:pt x="0" y="0"/>
                </a:lnTo>
                <a:lnTo>
                  <a:pt x="0" y="433585"/>
                </a:lnTo>
                <a:lnTo>
                  <a:pt x="62473" y="433585"/>
                </a:lnTo>
                <a:lnTo>
                  <a:pt x="62473" y="0"/>
                </a:lnTo>
                <a:close/>
              </a:path>
              <a:path w="269875" h="433705">
                <a:moveTo>
                  <a:pt x="88740" y="0"/>
                </a:moveTo>
                <a:lnTo>
                  <a:pt x="68136" y="0"/>
                </a:lnTo>
                <a:lnTo>
                  <a:pt x="109114" y="433585"/>
                </a:lnTo>
                <a:lnTo>
                  <a:pt x="134789" y="433585"/>
                </a:lnTo>
                <a:lnTo>
                  <a:pt x="88740" y="0"/>
                </a:lnTo>
                <a:close/>
              </a:path>
              <a:path w="269875" h="433705">
                <a:moveTo>
                  <a:pt x="201808" y="0"/>
                </a:moveTo>
                <a:lnTo>
                  <a:pt x="175771" y="0"/>
                </a:lnTo>
                <a:lnTo>
                  <a:pt x="134789" y="433585"/>
                </a:lnTo>
                <a:lnTo>
                  <a:pt x="155756" y="433585"/>
                </a:lnTo>
                <a:lnTo>
                  <a:pt x="201808" y="0"/>
                </a:lnTo>
                <a:close/>
              </a:path>
              <a:path w="269875" h="433705">
                <a:moveTo>
                  <a:pt x="269578" y="0"/>
                </a:moveTo>
                <a:lnTo>
                  <a:pt x="202401" y="0"/>
                </a:lnTo>
                <a:lnTo>
                  <a:pt x="202401" y="433585"/>
                </a:lnTo>
                <a:lnTo>
                  <a:pt x="269578" y="433585"/>
                </a:lnTo>
                <a:lnTo>
                  <a:pt x="269578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3243" y="413999"/>
            <a:ext cx="217804" cy="438784"/>
          </a:xfrm>
          <a:custGeom>
            <a:avLst/>
            <a:gdLst/>
            <a:ahLst/>
            <a:cxnLst/>
            <a:rect l="l" t="t" r="r" b="b"/>
            <a:pathLst>
              <a:path w="217805" h="438784">
                <a:moveTo>
                  <a:pt x="67177" y="0"/>
                </a:moveTo>
                <a:lnTo>
                  <a:pt x="0" y="0"/>
                </a:lnTo>
                <a:lnTo>
                  <a:pt x="0" y="334417"/>
                </a:lnTo>
                <a:lnTo>
                  <a:pt x="8980" y="374994"/>
                </a:lnTo>
                <a:lnTo>
                  <a:pt x="33006" y="408161"/>
                </a:lnTo>
                <a:lnTo>
                  <a:pt x="67700" y="430539"/>
                </a:lnTo>
                <a:lnTo>
                  <a:pt x="108687" y="438749"/>
                </a:lnTo>
                <a:lnTo>
                  <a:pt x="149925" y="430539"/>
                </a:lnTo>
                <a:lnTo>
                  <a:pt x="184748" y="408161"/>
                </a:lnTo>
                <a:lnTo>
                  <a:pt x="208821" y="374994"/>
                </a:lnTo>
                <a:lnTo>
                  <a:pt x="209724" y="370916"/>
                </a:lnTo>
                <a:lnTo>
                  <a:pt x="108687" y="370916"/>
                </a:lnTo>
                <a:lnTo>
                  <a:pt x="93536" y="368030"/>
                </a:lnTo>
                <a:lnTo>
                  <a:pt x="80230" y="359750"/>
                </a:lnTo>
                <a:lnTo>
                  <a:pt x="70775" y="346642"/>
                </a:lnTo>
                <a:lnTo>
                  <a:pt x="67177" y="329271"/>
                </a:lnTo>
                <a:lnTo>
                  <a:pt x="67177" y="0"/>
                </a:lnTo>
                <a:close/>
              </a:path>
              <a:path w="217805" h="438784">
                <a:moveTo>
                  <a:pt x="217808" y="0"/>
                </a:moveTo>
                <a:lnTo>
                  <a:pt x="150196" y="0"/>
                </a:lnTo>
                <a:lnTo>
                  <a:pt x="150196" y="329271"/>
                </a:lnTo>
                <a:lnTo>
                  <a:pt x="146660" y="346642"/>
                </a:lnTo>
                <a:lnTo>
                  <a:pt x="137306" y="359750"/>
                </a:lnTo>
                <a:lnTo>
                  <a:pt x="124020" y="368030"/>
                </a:lnTo>
                <a:lnTo>
                  <a:pt x="108687" y="370916"/>
                </a:lnTo>
                <a:lnTo>
                  <a:pt x="209724" y="370916"/>
                </a:lnTo>
                <a:lnTo>
                  <a:pt x="217808" y="334417"/>
                </a:lnTo>
                <a:lnTo>
                  <a:pt x="217808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3714" y="413999"/>
            <a:ext cx="228600" cy="433705"/>
          </a:xfrm>
          <a:custGeom>
            <a:avLst/>
            <a:gdLst/>
            <a:ahLst/>
            <a:cxnLst/>
            <a:rect l="l" t="t" r="r" b="b"/>
            <a:pathLst>
              <a:path w="228600" h="433705">
                <a:moveTo>
                  <a:pt x="67177" y="0"/>
                </a:moveTo>
                <a:lnTo>
                  <a:pt x="0" y="0"/>
                </a:lnTo>
                <a:lnTo>
                  <a:pt x="0" y="433585"/>
                </a:lnTo>
                <a:lnTo>
                  <a:pt x="67177" y="433585"/>
                </a:lnTo>
                <a:lnTo>
                  <a:pt x="67177" y="0"/>
                </a:lnTo>
                <a:close/>
              </a:path>
              <a:path w="228600" h="433705">
                <a:moveTo>
                  <a:pt x="94068" y="0"/>
                </a:moveTo>
                <a:lnTo>
                  <a:pt x="68036" y="0"/>
                </a:lnTo>
                <a:lnTo>
                  <a:pt x="134789" y="433585"/>
                </a:lnTo>
                <a:lnTo>
                  <a:pt x="155326" y="433585"/>
                </a:lnTo>
                <a:lnTo>
                  <a:pt x="94068" y="0"/>
                </a:lnTo>
                <a:close/>
              </a:path>
              <a:path w="228600" h="433705">
                <a:moveTo>
                  <a:pt x="228068" y="0"/>
                </a:moveTo>
                <a:lnTo>
                  <a:pt x="160456" y="0"/>
                </a:lnTo>
                <a:lnTo>
                  <a:pt x="160456" y="433585"/>
                </a:lnTo>
                <a:lnTo>
                  <a:pt x="228068" y="433585"/>
                </a:lnTo>
                <a:lnTo>
                  <a:pt x="228068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29841" y="414006"/>
            <a:ext cx="187325" cy="433705"/>
          </a:xfrm>
          <a:custGeom>
            <a:avLst/>
            <a:gdLst/>
            <a:ahLst/>
            <a:cxnLst/>
            <a:rect l="l" t="t" r="r" b="b"/>
            <a:pathLst>
              <a:path w="187325" h="433705">
                <a:moveTo>
                  <a:pt x="186994" y="0"/>
                </a:moveTo>
                <a:lnTo>
                  <a:pt x="0" y="0"/>
                </a:lnTo>
                <a:lnTo>
                  <a:pt x="0" y="20599"/>
                </a:lnTo>
                <a:lnTo>
                  <a:pt x="57353" y="20599"/>
                </a:lnTo>
                <a:lnTo>
                  <a:pt x="57353" y="407390"/>
                </a:lnTo>
                <a:lnTo>
                  <a:pt x="0" y="407390"/>
                </a:lnTo>
                <a:lnTo>
                  <a:pt x="0" y="433578"/>
                </a:lnTo>
                <a:lnTo>
                  <a:pt x="186994" y="433578"/>
                </a:lnTo>
                <a:lnTo>
                  <a:pt x="186994" y="407390"/>
                </a:lnTo>
                <a:lnTo>
                  <a:pt x="124536" y="407390"/>
                </a:lnTo>
                <a:lnTo>
                  <a:pt x="124536" y="20599"/>
                </a:lnTo>
                <a:lnTo>
                  <a:pt x="186994" y="20599"/>
                </a:lnTo>
                <a:lnTo>
                  <a:pt x="186994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6675" y="1035625"/>
            <a:ext cx="254635" cy="439420"/>
          </a:xfrm>
          <a:custGeom>
            <a:avLst/>
            <a:gdLst/>
            <a:ahLst/>
            <a:cxnLst/>
            <a:rect l="l" t="t" r="r" b="b"/>
            <a:pathLst>
              <a:path w="254634" h="439419">
                <a:moveTo>
                  <a:pt x="129654" y="0"/>
                </a:moveTo>
                <a:lnTo>
                  <a:pt x="93281" y="0"/>
                </a:lnTo>
                <a:lnTo>
                  <a:pt x="0" y="439169"/>
                </a:lnTo>
                <a:lnTo>
                  <a:pt x="36371" y="439169"/>
                </a:lnTo>
                <a:lnTo>
                  <a:pt x="62473" y="297929"/>
                </a:lnTo>
                <a:lnTo>
                  <a:pt x="225819" y="297929"/>
                </a:lnTo>
                <a:lnTo>
                  <a:pt x="219528" y="266585"/>
                </a:lnTo>
                <a:lnTo>
                  <a:pt x="72742" y="266585"/>
                </a:lnTo>
                <a:lnTo>
                  <a:pt x="129654" y="0"/>
                </a:lnTo>
                <a:close/>
              </a:path>
              <a:path w="254634" h="439419">
                <a:moveTo>
                  <a:pt x="225819" y="297929"/>
                </a:moveTo>
                <a:lnTo>
                  <a:pt x="192136" y="297929"/>
                </a:lnTo>
                <a:lnTo>
                  <a:pt x="222934" y="439169"/>
                </a:lnTo>
                <a:lnTo>
                  <a:pt x="254166" y="439169"/>
                </a:lnTo>
                <a:lnTo>
                  <a:pt x="225819" y="297929"/>
                </a:lnTo>
                <a:close/>
              </a:path>
              <a:path w="254634" h="439419">
                <a:moveTo>
                  <a:pt x="166025" y="0"/>
                </a:moveTo>
                <a:lnTo>
                  <a:pt x="129654" y="0"/>
                </a:lnTo>
                <a:lnTo>
                  <a:pt x="186988" y="266585"/>
                </a:lnTo>
                <a:lnTo>
                  <a:pt x="219528" y="266585"/>
                </a:lnTo>
                <a:lnTo>
                  <a:pt x="166025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3521" y="1035625"/>
            <a:ext cx="233679" cy="439420"/>
          </a:xfrm>
          <a:custGeom>
            <a:avLst/>
            <a:gdLst/>
            <a:ahLst/>
            <a:cxnLst/>
            <a:rect l="l" t="t" r="r" b="b"/>
            <a:pathLst>
              <a:path w="233680" h="439419">
                <a:moveTo>
                  <a:pt x="114251" y="0"/>
                </a:moveTo>
                <a:lnTo>
                  <a:pt x="0" y="0"/>
                </a:lnTo>
                <a:lnTo>
                  <a:pt x="0" y="439169"/>
                </a:lnTo>
                <a:lnTo>
                  <a:pt x="31232" y="439169"/>
                </a:lnTo>
                <a:lnTo>
                  <a:pt x="31232" y="251145"/>
                </a:lnTo>
                <a:lnTo>
                  <a:pt x="124511" y="251145"/>
                </a:lnTo>
                <a:lnTo>
                  <a:pt x="160934" y="240688"/>
                </a:lnTo>
                <a:lnTo>
                  <a:pt x="188725" y="219792"/>
                </a:lnTo>
                <a:lnTo>
                  <a:pt x="31232" y="219792"/>
                </a:lnTo>
                <a:lnTo>
                  <a:pt x="31232" y="31334"/>
                </a:lnTo>
                <a:lnTo>
                  <a:pt x="187713" y="31334"/>
                </a:lnTo>
                <a:lnTo>
                  <a:pt x="187359" y="30804"/>
                </a:lnTo>
                <a:lnTo>
                  <a:pt x="154434" y="8278"/>
                </a:lnTo>
                <a:lnTo>
                  <a:pt x="114251" y="0"/>
                </a:lnTo>
                <a:close/>
              </a:path>
              <a:path w="233680" h="439419">
                <a:moveTo>
                  <a:pt x="124511" y="251145"/>
                </a:moveTo>
                <a:lnTo>
                  <a:pt x="88149" y="251145"/>
                </a:lnTo>
                <a:lnTo>
                  <a:pt x="191689" y="439169"/>
                </a:lnTo>
                <a:lnTo>
                  <a:pt x="233198" y="439169"/>
                </a:lnTo>
                <a:lnTo>
                  <a:pt x="124511" y="251145"/>
                </a:lnTo>
                <a:close/>
              </a:path>
              <a:path w="233680" h="439419">
                <a:moveTo>
                  <a:pt x="187713" y="31334"/>
                </a:moveTo>
                <a:lnTo>
                  <a:pt x="109104" y="31334"/>
                </a:lnTo>
                <a:lnTo>
                  <a:pt x="137741" y="36949"/>
                </a:lnTo>
                <a:lnTo>
                  <a:pt x="160676" y="52425"/>
                </a:lnTo>
                <a:lnTo>
                  <a:pt x="175907" y="75709"/>
                </a:lnTo>
                <a:lnTo>
                  <a:pt x="181429" y="104749"/>
                </a:lnTo>
                <a:lnTo>
                  <a:pt x="181429" y="146395"/>
                </a:lnTo>
                <a:lnTo>
                  <a:pt x="175907" y="175609"/>
                </a:lnTo>
                <a:lnTo>
                  <a:pt x="160676" y="198867"/>
                </a:lnTo>
                <a:lnTo>
                  <a:pt x="137741" y="214239"/>
                </a:lnTo>
                <a:lnTo>
                  <a:pt x="109104" y="219792"/>
                </a:lnTo>
                <a:lnTo>
                  <a:pt x="188725" y="219792"/>
                </a:lnTo>
                <a:lnTo>
                  <a:pt x="190571" y="218404"/>
                </a:lnTo>
                <a:lnTo>
                  <a:pt x="210499" y="186303"/>
                </a:lnTo>
                <a:lnTo>
                  <a:pt x="217791" y="146395"/>
                </a:lnTo>
                <a:lnTo>
                  <a:pt x="217791" y="104749"/>
                </a:lnTo>
                <a:lnTo>
                  <a:pt x="209614" y="64115"/>
                </a:lnTo>
                <a:lnTo>
                  <a:pt x="187713" y="31334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2740" y="1035049"/>
            <a:ext cx="264795" cy="439420"/>
          </a:xfrm>
          <a:custGeom>
            <a:avLst/>
            <a:gdLst/>
            <a:ahLst/>
            <a:cxnLst/>
            <a:rect l="l" t="t" r="r" b="b"/>
            <a:pathLst>
              <a:path w="264794" h="439419">
                <a:moveTo>
                  <a:pt x="264439" y="0"/>
                </a:moveTo>
                <a:lnTo>
                  <a:pt x="0" y="0"/>
                </a:lnTo>
                <a:lnTo>
                  <a:pt x="0" y="31750"/>
                </a:lnTo>
                <a:lnTo>
                  <a:pt x="119392" y="31750"/>
                </a:lnTo>
                <a:lnTo>
                  <a:pt x="119392" y="439420"/>
                </a:lnTo>
                <a:lnTo>
                  <a:pt x="150622" y="439420"/>
                </a:lnTo>
                <a:lnTo>
                  <a:pt x="150622" y="31750"/>
                </a:lnTo>
                <a:lnTo>
                  <a:pt x="264439" y="31750"/>
                </a:lnTo>
                <a:lnTo>
                  <a:pt x="264439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14462" y="1030477"/>
            <a:ext cx="217804" cy="449580"/>
          </a:xfrm>
          <a:custGeom>
            <a:avLst/>
            <a:gdLst/>
            <a:ahLst/>
            <a:cxnLst/>
            <a:rect l="l" t="t" r="r" b="b"/>
            <a:pathLst>
              <a:path w="217805" h="449580">
                <a:moveTo>
                  <a:pt x="36362" y="329264"/>
                </a:moveTo>
                <a:lnTo>
                  <a:pt x="0" y="329264"/>
                </a:lnTo>
                <a:lnTo>
                  <a:pt x="0" y="345150"/>
                </a:lnTo>
                <a:lnTo>
                  <a:pt x="8256" y="385718"/>
                </a:lnTo>
                <a:lnTo>
                  <a:pt x="31075" y="418881"/>
                </a:lnTo>
                <a:lnTo>
                  <a:pt x="65528" y="441257"/>
                </a:lnTo>
                <a:lnTo>
                  <a:pt x="108686" y="449468"/>
                </a:lnTo>
                <a:lnTo>
                  <a:pt x="149922" y="441257"/>
                </a:lnTo>
                <a:lnTo>
                  <a:pt x="184739" y="418881"/>
                </a:lnTo>
                <a:lnTo>
                  <a:pt x="189023" y="412978"/>
                </a:lnTo>
                <a:lnTo>
                  <a:pt x="108686" y="412978"/>
                </a:lnTo>
                <a:lnTo>
                  <a:pt x="79873" y="407431"/>
                </a:lnTo>
                <a:lnTo>
                  <a:pt x="56958" y="392104"/>
                </a:lnTo>
                <a:lnTo>
                  <a:pt x="41825" y="368968"/>
                </a:lnTo>
                <a:lnTo>
                  <a:pt x="36362" y="339998"/>
                </a:lnTo>
                <a:lnTo>
                  <a:pt x="36362" y="329264"/>
                </a:lnTo>
                <a:close/>
              </a:path>
              <a:path w="217805" h="449580">
                <a:moveTo>
                  <a:pt x="108686" y="0"/>
                </a:moveTo>
                <a:lnTo>
                  <a:pt x="65528" y="8275"/>
                </a:lnTo>
                <a:lnTo>
                  <a:pt x="31075" y="30797"/>
                </a:lnTo>
                <a:lnTo>
                  <a:pt x="8256" y="64108"/>
                </a:lnTo>
                <a:lnTo>
                  <a:pt x="0" y="104750"/>
                </a:lnTo>
                <a:lnTo>
                  <a:pt x="0" y="136084"/>
                </a:lnTo>
                <a:lnTo>
                  <a:pt x="10263" y="181724"/>
                </a:lnTo>
                <a:lnTo>
                  <a:pt x="35568" y="211748"/>
                </a:lnTo>
                <a:lnTo>
                  <a:pt x="98409" y="240398"/>
                </a:lnTo>
                <a:lnTo>
                  <a:pt x="128893" y="249835"/>
                </a:lnTo>
                <a:lnTo>
                  <a:pt x="155485" y="264062"/>
                </a:lnTo>
                <a:lnTo>
                  <a:pt x="174295" y="286099"/>
                </a:lnTo>
                <a:lnTo>
                  <a:pt x="181429" y="318961"/>
                </a:lnTo>
                <a:lnTo>
                  <a:pt x="181429" y="339998"/>
                </a:lnTo>
                <a:lnTo>
                  <a:pt x="175177" y="368968"/>
                </a:lnTo>
                <a:lnTo>
                  <a:pt x="158694" y="392104"/>
                </a:lnTo>
                <a:lnTo>
                  <a:pt x="135393" y="407431"/>
                </a:lnTo>
                <a:lnTo>
                  <a:pt x="108686" y="412978"/>
                </a:lnTo>
                <a:lnTo>
                  <a:pt x="189023" y="412978"/>
                </a:lnTo>
                <a:lnTo>
                  <a:pt x="208806" y="385718"/>
                </a:lnTo>
                <a:lnTo>
                  <a:pt x="217791" y="345150"/>
                </a:lnTo>
                <a:lnTo>
                  <a:pt x="217791" y="313810"/>
                </a:lnTo>
                <a:lnTo>
                  <a:pt x="207447" y="270337"/>
                </a:lnTo>
                <a:lnTo>
                  <a:pt x="181580" y="240024"/>
                </a:lnTo>
                <a:lnTo>
                  <a:pt x="147934" y="220418"/>
                </a:lnTo>
                <a:lnTo>
                  <a:pt x="86734" y="202854"/>
                </a:lnTo>
                <a:lnTo>
                  <a:pt x="61665" y="190284"/>
                </a:lnTo>
                <a:lnTo>
                  <a:pt x="43416" y="168859"/>
                </a:lnTo>
                <a:lnTo>
                  <a:pt x="36362" y="136084"/>
                </a:lnTo>
                <a:lnTo>
                  <a:pt x="36362" y="104750"/>
                </a:lnTo>
                <a:lnTo>
                  <a:pt x="41825" y="77881"/>
                </a:lnTo>
                <a:lnTo>
                  <a:pt x="56958" y="54355"/>
                </a:lnTo>
                <a:lnTo>
                  <a:pt x="79873" y="37673"/>
                </a:lnTo>
                <a:lnTo>
                  <a:pt x="108686" y="31334"/>
                </a:lnTo>
                <a:lnTo>
                  <a:pt x="185127" y="31334"/>
                </a:lnTo>
                <a:lnTo>
                  <a:pt x="184739" y="30797"/>
                </a:lnTo>
                <a:lnTo>
                  <a:pt x="149922" y="8275"/>
                </a:lnTo>
                <a:lnTo>
                  <a:pt x="108686" y="0"/>
                </a:lnTo>
                <a:close/>
              </a:path>
              <a:path w="217805" h="449580">
                <a:moveTo>
                  <a:pt x="185127" y="31334"/>
                </a:moveTo>
                <a:lnTo>
                  <a:pt x="108686" y="31334"/>
                </a:lnTo>
                <a:lnTo>
                  <a:pt x="135393" y="37673"/>
                </a:lnTo>
                <a:lnTo>
                  <a:pt x="158694" y="54355"/>
                </a:lnTo>
                <a:lnTo>
                  <a:pt x="175177" y="77881"/>
                </a:lnTo>
                <a:lnTo>
                  <a:pt x="181429" y="104750"/>
                </a:lnTo>
                <a:lnTo>
                  <a:pt x="181429" y="120190"/>
                </a:lnTo>
                <a:lnTo>
                  <a:pt x="217791" y="120190"/>
                </a:lnTo>
                <a:lnTo>
                  <a:pt x="217791" y="104750"/>
                </a:lnTo>
                <a:lnTo>
                  <a:pt x="208806" y="64108"/>
                </a:lnTo>
                <a:lnTo>
                  <a:pt x="185127" y="31334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14400" y="2786888"/>
            <a:ext cx="6202464" cy="944489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071880" marR="5080" indent="-1059815" algn="ctr">
              <a:lnSpc>
                <a:spcPts val="3290"/>
              </a:lnSpc>
              <a:spcBef>
                <a:spcPts val="765"/>
              </a:spcBef>
            </a:pPr>
            <a:r>
              <a:rPr lang="cs-CZ" sz="3300" dirty="0"/>
              <a:t>	</a:t>
            </a:r>
            <a:r>
              <a:rPr sz="4000" dirty="0"/>
              <a:t>Czech</a:t>
            </a:r>
            <a:r>
              <a:rPr sz="4000" spc="-10" dirty="0"/>
              <a:t> </a:t>
            </a:r>
            <a:r>
              <a:rPr sz="4000" dirty="0"/>
              <a:t>New</a:t>
            </a:r>
            <a:r>
              <a:rPr sz="4000" spc="-10" dirty="0"/>
              <a:t> </a:t>
            </a:r>
            <a:r>
              <a:rPr sz="4000" spc="-20" dirty="0"/>
              <a:t>Wave </a:t>
            </a:r>
            <a:br>
              <a:rPr lang="cs-CZ" sz="3300" spc="-20" dirty="0"/>
            </a:br>
            <a:r>
              <a:rPr sz="3300" spc="-10" dirty="0"/>
              <a:t>CZS36</a:t>
            </a:r>
            <a:r>
              <a:rPr lang="cs-CZ" sz="3300" spc="-10" dirty="0"/>
              <a:t> / CMA18</a:t>
            </a:r>
            <a:endParaRPr sz="3300" dirty="0"/>
          </a:p>
        </p:txBody>
      </p:sp>
      <p:sp>
        <p:nvSpPr>
          <p:cNvPr id="11" name="object 11"/>
          <p:cNvSpPr txBox="1"/>
          <p:nvPr/>
        </p:nvSpPr>
        <p:spPr>
          <a:xfrm>
            <a:off x="2743200" y="4126952"/>
            <a:ext cx="3733800" cy="14152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8660" marR="5080" indent="-696595">
              <a:lnSpc>
                <a:spcPct val="112999"/>
              </a:lnSpc>
              <a:spcBef>
                <a:spcPts val="100"/>
              </a:spcBef>
            </a:pPr>
            <a:r>
              <a:rPr sz="2000" b="1" dirty="0">
                <a:latin typeface="Arial MT"/>
                <a:cs typeface="Arial MT"/>
              </a:rPr>
              <a:t>Dr.</a:t>
            </a:r>
            <a:r>
              <a:rPr sz="2000" b="1" spc="-20" dirty="0">
                <a:latin typeface="Arial MT"/>
                <a:cs typeface="Arial MT"/>
              </a:rPr>
              <a:t> </a:t>
            </a:r>
            <a:r>
              <a:rPr sz="2000" b="1" dirty="0" err="1">
                <a:latin typeface="Arial MT"/>
                <a:cs typeface="Arial MT"/>
              </a:rPr>
              <a:t>Šárka</a:t>
            </a:r>
            <a:r>
              <a:rPr sz="2000" b="1" spc="-10" dirty="0">
                <a:latin typeface="Arial MT"/>
                <a:cs typeface="Arial MT"/>
              </a:rPr>
              <a:t> </a:t>
            </a:r>
            <a:r>
              <a:rPr lang="cs-CZ" sz="2000" b="1" spc="-10" dirty="0">
                <a:latin typeface="Arial MT"/>
                <a:cs typeface="Arial MT"/>
              </a:rPr>
              <a:t>Jelínek </a:t>
            </a:r>
            <a:r>
              <a:rPr sz="2000" b="1" spc="-10" dirty="0" err="1">
                <a:latin typeface="Arial MT"/>
                <a:cs typeface="Arial MT"/>
              </a:rPr>
              <a:t>Gmiterková</a:t>
            </a:r>
            <a:r>
              <a:rPr sz="2000" b="1" spc="-10" dirty="0">
                <a:latin typeface="Arial MT"/>
                <a:cs typeface="Arial MT"/>
              </a:rPr>
              <a:t> </a:t>
            </a:r>
            <a:r>
              <a:rPr lang="cs-CZ" sz="2000" b="1" spc="-10" dirty="0">
                <a:latin typeface="Arial MT"/>
                <a:cs typeface="Arial MT"/>
              </a:rPr>
              <a:t>	 	   </a:t>
            </a:r>
          </a:p>
          <a:p>
            <a:pPr marL="708660" marR="5080" indent="-696595">
              <a:lnSpc>
                <a:spcPct val="112999"/>
              </a:lnSpc>
              <a:spcBef>
                <a:spcPts val="100"/>
              </a:spcBef>
            </a:pPr>
            <a:r>
              <a:rPr lang="cs-CZ" sz="2000" b="1" spc="-10" dirty="0">
                <a:latin typeface="Arial MT"/>
                <a:cs typeface="Arial MT"/>
              </a:rPr>
              <a:t>		     </a:t>
            </a:r>
            <a:r>
              <a:rPr sz="2000" b="1" dirty="0">
                <a:latin typeface="Arial MT"/>
                <a:cs typeface="Arial MT"/>
              </a:rPr>
              <a:t>Fall </a:t>
            </a:r>
            <a:r>
              <a:rPr sz="2000" b="1" spc="-20" dirty="0">
                <a:latin typeface="Arial MT"/>
                <a:cs typeface="Arial MT"/>
              </a:rPr>
              <a:t>202</a:t>
            </a:r>
            <a:r>
              <a:rPr lang="cs-CZ" sz="2000" b="1" spc="-20" dirty="0">
                <a:latin typeface="Arial MT"/>
                <a:cs typeface="Arial MT"/>
              </a:rPr>
              <a:t>3</a:t>
            </a:r>
            <a:endParaRPr sz="2000" b="1" dirty="0">
              <a:latin typeface="Arial MT"/>
              <a:cs typeface="Arial MT"/>
            </a:endParaRPr>
          </a:p>
          <a:p>
            <a:pPr marL="597535">
              <a:lnSpc>
                <a:spcPct val="100000"/>
              </a:lnSpc>
              <a:spcBef>
                <a:spcPts val="285"/>
              </a:spcBef>
            </a:pPr>
            <a:r>
              <a:rPr lang="cs-CZ" sz="2000" b="1" dirty="0">
                <a:latin typeface="Arial MT"/>
                <a:cs typeface="Arial MT"/>
              </a:rPr>
              <a:t>	    </a:t>
            </a:r>
            <a:r>
              <a:rPr sz="2000" b="1" dirty="0">
                <a:latin typeface="Arial MT"/>
                <a:cs typeface="Arial MT"/>
              </a:rPr>
              <a:t>2</a:t>
            </a:r>
            <a:r>
              <a:rPr lang="cs-CZ" sz="2000" b="1" dirty="0">
                <a:latin typeface="Arial MT"/>
                <a:cs typeface="Arial MT"/>
              </a:rPr>
              <a:t>1</a:t>
            </a:r>
            <a:r>
              <a:rPr sz="2000" b="1" dirty="0">
                <a:latin typeface="Arial MT"/>
                <a:cs typeface="Arial MT"/>
              </a:rPr>
              <a:t>.</a:t>
            </a:r>
            <a:r>
              <a:rPr sz="2000" b="1" spc="-1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9.</a:t>
            </a:r>
            <a:r>
              <a:rPr sz="2000" b="1" spc="-15" dirty="0">
                <a:latin typeface="Arial MT"/>
                <a:cs typeface="Arial MT"/>
              </a:rPr>
              <a:t> </a:t>
            </a:r>
            <a:r>
              <a:rPr sz="2000" b="1" spc="-20" dirty="0">
                <a:latin typeface="Arial MT"/>
                <a:cs typeface="Arial MT"/>
              </a:rPr>
              <a:t>202</a:t>
            </a:r>
            <a:r>
              <a:rPr lang="cs-CZ" sz="2000" b="1" spc="-20" dirty="0">
                <a:latin typeface="Arial MT"/>
                <a:cs typeface="Arial MT"/>
              </a:rPr>
              <a:t>3</a:t>
            </a:r>
            <a:endParaRPr sz="2000" b="1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2243" y="199501"/>
            <a:ext cx="5199247" cy="292552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46498" y="3315325"/>
            <a:ext cx="4365584" cy="291267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2508" y="771895"/>
            <a:ext cx="2753182" cy="388941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10</a:t>
            </a:fld>
            <a:r>
              <a:rPr spc="135" dirty="0"/>
              <a:t>  </a:t>
            </a:r>
            <a:r>
              <a:rPr dirty="0"/>
              <a:t>zápatí</a:t>
            </a:r>
            <a:r>
              <a:rPr spc="-5" dirty="0"/>
              <a:t> </a:t>
            </a:r>
            <a:r>
              <a:rPr spc="-10" dirty="0"/>
              <a:t>prezentace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1828" rIns="0" bIns="0" rtlCol="0">
            <a:spAutoFit/>
          </a:bodyPr>
          <a:lstStyle/>
          <a:p>
            <a:pPr marL="270510">
              <a:lnSpc>
                <a:spcPts val="3300"/>
              </a:lnSpc>
              <a:spcBef>
                <a:spcPts val="100"/>
              </a:spcBef>
            </a:pPr>
            <a:r>
              <a:rPr dirty="0"/>
              <a:t>1954–1956:</a:t>
            </a:r>
            <a:r>
              <a:rPr spc="-55" dirty="0"/>
              <a:t> </a:t>
            </a:r>
            <a:r>
              <a:rPr dirty="0"/>
              <a:t>Changing</a:t>
            </a:r>
            <a:r>
              <a:rPr spc="-40" dirty="0"/>
              <a:t> </a:t>
            </a:r>
            <a:r>
              <a:rPr spc="-10" dirty="0"/>
              <a:t>priorities</a:t>
            </a:r>
          </a:p>
          <a:p>
            <a:pPr marL="270510">
              <a:lnSpc>
                <a:spcPts val="3300"/>
              </a:lnSpc>
            </a:pPr>
            <a:r>
              <a:rPr dirty="0"/>
              <a:t>1957–1960:</a:t>
            </a:r>
            <a:r>
              <a:rPr spc="-30" dirty="0"/>
              <a:t> </a:t>
            </a:r>
            <a:r>
              <a:rPr dirty="0"/>
              <a:t>Schizofrenia</a:t>
            </a:r>
            <a:r>
              <a:rPr spc="-30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spc="-10" dirty="0"/>
              <a:t>regime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11</a:t>
            </a:fld>
            <a:r>
              <a:rPr spc="135" dirty="0"/>
              <a:t>  </a:t>
            </a:r>
            <a:r>
              <a:rPr dirty="0"/>
              <a:t>zápatí</a:t>
            </a:r>
            <a:r>
              <a:rPr spc="-5" dirty="0"/>
              <a:t> </a:t>
            </a:r>
            <a:r>
              <a:rPr spc="-10" dirty="0"/>
              <a:t>prezentace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1274" y="1640839"/>
            <a:ext cx="7900670" cy="429260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47320" indent="-134620">
              <a:lnSpc>
                <a:spcPct val="100000"/>
              </a:lnSpc>
              <a:spcBef>
                <a:spcPts val="290"/>
              </a:spcBef>
              <a:buClr>
                <a:srgbClr val="0000DC"/>
              </a:buClr>
              <a:buChar char="—"/>
              <a:tabLst>
                <a:tab pos="147320" algn="l"/>
                <a:tab pos="147955" algn="l"/>
              </a:tabLst>
            </a:pPr>
            <a:r>
              <a:rPr sz="2100" dirty="0">
                <a:latin typeface="Arial MT"/>
                <a:cs typeface="Arial MT"/>
              </a:rPr>
              <a:t>the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foundation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of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modern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socialist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society</a:t>
            </a:r>
            <a:endParaRPr sz="2100">
              <a:latin typeface="Arial MT"/>
              <a:cs typeface="Arial MT"/>
            </a:endParaRPr>
          </a:p>
          <a:p>
            <a:pPr marL="147320" marR="170180" indent="-135255">
              <a:lnSpc>
                <a:spcPct val="106700"/>
              </a:lnSpc>
              <a:spcBef>
                <a:spcPts val="25"/>
              </a:spcBef>
              <a:buClr>
                <a:srgbClr val="0000DC"/>
              </a:buClr>
              <a:buChar char="—"/>
              <a:tabLst>
                <a:tab pos="147320" algn="l"/>
                <a:tab pos="147955" algn="l"/>
              </a:tabLst>
            </a:pPr>
            <a:r>
              <a:rPr sz="2100" dirty="0">
                <a:latin typeface="Arial MT"/>
                <a:cs typeface="Arial MT"/>
              </a:rPr>
              <a:t>Changing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priorities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&gt;&gt;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securing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more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comfortable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life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standard </a:t>
            </a:r>
            <a:r>
              <a:rPr sz="2100" dirty="0">
                <a:latin typeface="Arial MT"/>
                <a:cs typeface="Arial MT"/>
              </a:rPr>
              <a:t>for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Czechoslovak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citizens</a:t>
            </a:r>
            <a:endParaRPr sz="2100">
              <a:latin typeface="Arial MT"/>
              <a:cs typeface="Arial MT"/>
            </a:endParaRPr>
          </a:p>
          <a:p>
            <a:pPr marL="147320" indent="-134620">
              <a:lnSpc>
                <a:spcPct val="100000"/>
              </a:lnSpc>
              <a:spcBef>
                <a:spcPts val="190"/>
              </a:spcBef>
              <a:buClr>
                <a:srgbClr val="0000DC"/>
              </a:buClr>
              <a:buChar char="—"/>
              <a:tabLst>
                <a:tab pos="147320" algn="l"/>
                <a:tab pos="147955" algn="l"/>
              </a:tabLst>
            </a:pPr>
            <a:r>
              <a:rPr sz="2100" dirty="0">
                <a:latin typeface="Arial MT"/>
                <a:cs typeface="Arial MT"/>
              </a:rPr>
              <a:t>socialist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realism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is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not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considered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as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strict</a:t>
            </a:r>
            <a:r>
              <a:rPr sz="2100" spc="-10" dirty="0">
                <a:latin typeface="Arial MT"/>
                <a:cs typeface="Arial MT"/>
              </a:rPr>
              <a:t> </a:t>
            </a:r>
            <a:r>
              <a:rPr sz="2100" spc="-20" dirty="0">
                <a:latin typeface="Arial MT"/>
                <a:cs typeface="Arial MT"/>
              </a:rPr>
              <a:t>norm</a:t>
            </a:r>
            <a:endParaRPr sz="2100">
              <a:latin typeface="Arial MT"/>
              <a:cs typeface="Arial MT"/>
            </a:endParaRPr>
          </a:p>
          <a:p>
            <a:pPr marL="147320" indent="-134620">
              <a:lnSpc>
                <a:spcPct val="100000"/>
              </a:lnSpc>
              <a:spcBef>
                <a:spcPts val="170"/>
              </a:spcBef>
              <a:buClr>
                <a:srgbClr val="0000DC"/>
              </a:buClr>
              <a:buChar char="—"/>
              <a:tabLst>
                <a:tab pos="147320" algn="l"/>
                <a:tab pos="147955" algn="l"/>
              </a:tabLst>
            </a:pPr>
            <a:r>
              <a:rPr sz="2100" dirty="0">
                <a:latin typeface="Arial MT"/>
                <a:cs typeface="Arial MT"/>
              </a:rPr>
              <a:t>the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country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opens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towards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western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influences</a:t>
            </a:r>
            <a:endParaRPr sz="2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Font typeface="Arial MT"/>
              <a:buChar char="—"/>
            </a:pPr>
            <a:endParaRPr sz="2500">
              <a:latin typeface="Arial MT"/>
              <a:cs typeface="Arial MT"/>
            </a:endParaRPr>
          </a:p>
          <a:p>
            <a:pPr marL="147320" indent="-134620">
              <a:lnSpc>
                <a:spcPct val="100000"/>
              </a:lnSpc>
              <a:buClr>
                <a:srgbClr val="0000DC"/>
              </a:buClr>
              <a:buChar char="—"/>
              <a:tabLst>
                <a:tab pos="147320" algn="l"/>
                <a:tab pos="147955" algn="l"/>
              </a:tabLst>
            </a:pPr>
            <a:r>
              <a:rPr sz="2100" dirty="0">
                <a:latin typeface="Arial MT"/>
                <a:cs typeface="Arial MT"/>
              </a:rPr>
              <a:t>In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the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second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half</a:t>
            </a:r>
            <a:r>
              <a:rPr sz="2100" spc="-1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of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the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decade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lot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of</a:t>
            </a:r>
            <a:r>
              <a:rPr sz="2100" spc="-1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opposing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tendencies</a:t>
            </a:r>
            <a:endParaRPr sz="2100">
              <a:latin typeface="Arial MT"/>
              <a:cs typeface="Arial MT"/>
            </a:endParaRPr>
          </a:p>
          <a:p>
            <a:pPr marL="336550" marR="5080" lvl="1" indent="-134620">
              <a:lnSpc>
                <a:spcPct val="100000"/>
              </a:lnSpc>
              <a:spcBef>
                <a:spcPts val="285"/>
              </a:spcBef>
              <a:buClr>
                <a:srgbClr val="0000DC"/>
              </a:buClr>
              <a:buChar char="—"/>
              <a:tabLst>
                <a:tab pos="336550" algn="l"/>
                <a:tab pos="337185" algn="l"/>
              </a:tabLst>
            </a:pP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effort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to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finalize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cultural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and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ideological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revolution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and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getting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closer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to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communist </a:t>
            </a:r>
            <a:r>
              <a:rPr sz="1500" dirty="0">
                <a:latin typeface="Arial MT"/>
                <a:cs typeface="Arial MT"/>
              </a:rPr>
              <a:t>utopia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resulted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in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tendency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to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weaken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critical voices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and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renewed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preference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spc="-25" dirty="0">
                <a:latin typeface="Arial MT"/>
                <a:cs typeface="Arial MT"/>
              </a:rPr>
              <a:t>for </a:t>
            </a:r>
            <a:r>
              <a:rPr sz="1500" dirty="0">
                <a:latin typeface="Arial MT"/>
                <a:cs typeface="Arial MT"/>
              </a:rPr>
              <a:t>ideological </a:t>
            </a:r>
            <a:r>
              <a:rPr sz="1500" spc="-10" dirty="0">
                <a:latin typeface="Arial MT"/>
                <a:cs typeface="Arial MT"/>
              </a:rPr>
              <a:t>purity</a:t>
            </a:r>
            <a:endParaRPr sz="1500">
              <a:latin typeface="Arial MT"/>
              <a:cs typeface="Arial MT"/>
            </a:endParaRPr>
          </a:p>
          <a:p>
            <a:pPr marL="336550" marR="441959" lvl="1" indent="-134620">
              <a:lnSpc>
                <a:spcPct val="100000"/>
              </a:lnSpc>
              <a:buClr>
                <a:srgbClr val="0000DC"/>
              </a:buClr>
              <a:buChar char="—"/>
              <a:tabLst>
                <a:tab pos="336550" algn="l"/>
                <a:tab pos="337185" algn="l"/>
              </a:tabLst>
            </a:pPr>
            <a:r>
              <a:rPr sz="1500" dirty="0">
                <a:latin typeface="Arial MT"/>
                <a:cs typeface="Arial MT"/>
              </a:rPr>
              <a:t>X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b="1" dirty="0">
                <a:latin typeface="Arial"/>
                <a:cs typeface="Arial"/>
              </a:rPr>
              <a:t>the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regime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was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much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weaker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than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at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the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beginning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of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the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decade,</a:t>
            </a:r>
            <a:r>
              <a:rPr sz="1500" b="1" spc="-10" dirty="0">
                <a:latin typeface="Arial"/>
                <a:cs typeface="Arial"/>
              </a:rPr>
              <a:t> bottom-</a:t>
            </a:r>
            <a:r>
              <a:rPr sz="1500" b="1" spc="-25" dirty="0">
                <a:latin typeface="Arial"/>
                <a:cs typeface="Arial"/>
              </a:rPr>
              <a:t>up </a:t>
            </a:r>
            <a:r>
              <a:rPr sz="1500" b="1" dirty="0">
                <a:latin typeface="Arial"/>
                <a:cs typeface="Arial"/>
              </a:rPr>
              <a:t>reaction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on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societal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changes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and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trends</a:t>
            </a:r>
            <a:endParaRPr sz="1500">
              <a:latin typeface="Arial"/>
              <a:cs typeface="Arial"/>
            </a:endParaRPr>
          </a:p>
          <a:p>
            <a:pPr marL="336550" marR="578485" lvl="1" indent="-134620">
              <a:lnSpc>
                <a:spcPct val="100000"/>
              </a:lnSpc>
              <a:buClr>
                <a:srgbClr val="0000DC"/>
              </a:buClr>
              <a:buChar char="—"/>
              <a:tabLst>
                <a:tab pos="336550" algn="l"/>
                <a:tab pos="337185" algn="l"/>
              </a:tabLst>
            </a:pPr>
            <a:r>
              <a:rPr sz="1500" dirty="0">
                <a:latin typeface="Arial MT"/>
                <a:cs typeface="Arial MT"/>
              </a:rPr>
              <a:t>Faith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in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technological progress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/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return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to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world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fashion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in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1957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/</a:t>
            </a:r>
            <a:r>
              <a:rPr sz="1500" spc="-10" dirty="0">
                <a:latin typeface="Arial MT"/>
                <a:cs typeface="Arial MT"/>
              </a:rPr>
              <a:t> Czechoslovak </a:t>
            </a:r>
            <a:r>
              <a:rPr sz="1500" dirty="0">
                <a:latin typeface="Arial MT"/>
                <a:cs typeface="Arial MT"/>
              </a:rPr>
              <a:t>success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at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Expo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Brusel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spc="-20" dirty="0">
                <a:latin typeface="Arial MT"/>
                <a:cs typeface="Arial MT"/>
              </a:rPr>
              <a:t>1958</a:t>
            </a:r>
            <a:endParaRPr sz="1500">
              <a:latin typeface="Arial MT"/>
              <a:cs typeface="Arial MT"/>
            </a:endParaRPr>
          </a:p>
          <a:p>
            <a:pPr marL="336550" lvl="1" indent="-134620">
              <a:lnSpc>
                <a:spcPct val="100000"/>
              </a:lnSpc>
              <a:buClr>
                <a:srgbClr val="0000DC"/>
              </a:buClr>
              <a:buChar char="—"/>
              <a:tabLst>
                <a:tab pos="336550" algn="l"/>
                <a:tab pos="337185" algn="l"/>
              </a:tabLst>
            </a:pP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ideal of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regular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citizen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&gt;&gt;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no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more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worker,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but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middle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class,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cultured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person</a:t>
            </a:r>
            <a:endParaRPr sz="1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213" y="75260"/>
            <a:ext cx="8645525" cy="5920740"/>
            <a:chOff x="178213" y="75260"/>
            <a:chExt cx="8645525" cy="59207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50033" y="75260"/>
              <a:ext cx="2825008" cy="28250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6387" y="2932474"/>
              <a:ext cx="4676899" cy="30633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213" y="2051461"/>
              <a:ext cx="2374900" cy="3657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78761" y="89949"/>
              <a:ext cx="2374900" cy="333905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12</a:t>
            </a:fld>
            <a:r>
              <a:rPr spc="135" dirty="0"/>
              <a:t>  </a:t>
            </a:r>
            <a:r>
              <a:rPr dirty="0"/>
              <a:t>zápatí</a:t>
            </a:r>
            <a:r>
              <a:rPr spc="-5" dirty="0"/>
              <a:t> </a:t>
            </a:r>
            <a:r>
              <a:rPr spc="-10" dirty="0"/>
              <a:t>prezentace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298195"/>
            <a:ext cx="611949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00"/>
              </a:lnSpc>
              <a:spcBef>
                <a:spcPts val="100"/>
              </a:spcBef>
            </a:pPr>
            <a:r>
              <a:rPr dirty="0"/>
              <a:t>1961–1963:</a:t>
            </a:r>
            <a:r>
              <a:rPr spc="-55" dirty="0"/>
              <a:t> </a:t>
            </a:r>
            <a:r>
              <a:rPr dirty="0"/>
              <a:t>Economical</a:t>
            </a:r>
            <a:r>
              <a:rPr spc="-50" dirty="0"/>
              <a:t> </a:t>
            </a:r>
            <a:r>
              <a:rPr spc="-10" dirty="0"/>
              <a:t>problems</a:t>
            </a:r>
          </a:p>
          <a:p>
            <a:pPr marL="12700">
              <a:lnSpc>
                <a:spcPts val="3300"/>
              </a:lnSpc>
            </a:pPr>
            <a:r>
              <a:rPr dirty="0"/>
              <a:t>1964–1968:</a:t>
            </a:r>
            <a:r>
              <a:rPr spc="-70" dirty="0"/>
              <a:t> </a:t>
            </a:r>
            <a:r>
              <a:rPr dirty="0"/>
              <a:t>Consumer</a:t>
            </a:r>
            <a:r>
              <a:rPr spc="-55" dirty="0"/>
              <a:t> </a:t>
            </a:r>
            <a:r>
              <a:rPr spc="-10" dirty="0"/>
              <a:t>socialism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1274" y="1372616"/>
            <a:ext cx="7962265" cy="2918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320" marR="295275" indent="-135255">
              <a:lnSpc>
                <a:spcPct val="106700"/>
              </a:lnSpc>
              <a:spcBef>
                <a:spcPts val="100"/>
              </a:spcBef>
              <a:buClr>
                <a:srgbClr val="0000DC"/>
              </a:buClr>
              <a:buChar char="—"/>
              <a:tabLst>
                <a:tab pos="147320" algn="l"/>
                <a:tab pos="147955" algn="l"/>
              </a:tabLst>
            </a:pPr>
            <a:r>
              <a:rPr sz="2100" dirty="0">
                <a:latin typeface="Arial MT"/>
                <a:cs typeface="Arial MT"/>
              </a:rPr>
              <a:t>In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the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first</a:t>
            </a:r>
            <a:r>
              <a:rPr sz="2100" spc="-1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half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of</a:t>
            </a:r>
            <a:r>
              <a:rPr sz="2100" spc="-1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the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decade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economical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issues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+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global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politics crisis</a:t>
            </a:r>
            <a:endParaRPr sz="2100">
              <a:latin typeface="Arial MT"/>
              <a:cs typeface="Arial MT"/>
            </a:endParaRPr>
          </a:p>
          <a:p>
            <a:pPr marL="147320" marR="99695" indent="-135255">
              <a:lnSpc>
                <a:spcPct val="106700"/>
              </a:lnSpc>
              <a:spcBef>
                <a:spcPts val="20"/>
              </a:spcBef>
              <a:buClr>
                <a:srgbClr val="0000DC"/>
              </a:buClr>
              <a:buChar char="—"/>
              <a:tabLst>
                <a:tab pos="147320" algn="l"/>
                <a:tab pos="147955" algn="l"/>
              </a:tabLst>
            </a:pPr>
            <a:r>
              <a:rPr sz="2100" dirty="0">
                <a:latin typeface="Arial MT"/>
                <a:cs typeface="Arial MT"/>
              </a:rPr>
              <a:t>new</a:t>
            </a:r>
            <a:r>
              <a:rPr sz="2100" spc="-5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generation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of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top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level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politicians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(generational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shift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reflected </a:t>
            </a:r>
            <a:r>
              <a:rPr sz="2100" dirty="0">
                <a:latin typeface="Arial MT"/>
                <a:cs typeface="Arial MT"/>
              </a:rPr>
              <a:t>in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cinema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as</a:t>
            </a:r>
            <a:r>
              <a:rPr sz="2100" spc="-10" dirty="0">
                <a:latin typeface="Arial MT"/>
                <a:cs typeface="Arial MT"/>
              </a:rPr>
              <a:t> </a:t>
            </a:r>
            <a:r>
              <a:rPr sz="2100" spc="-20" dirty="0">
                <a:latin typeface="Arial MT"/>
                <a:cs typeface="Arial MT"/>
              </a:rPr>
              <a:t>well)</a:t>
            </a:r>
            <a:endParaRPr sz="2100">
              <a:latin typeface="Arial MT"/>
              <a:cs typeface="Arial MT"/>
            </a:endParaRPr>
          </a:p>
          <a:p>
            <a:pPr marL="147320" marR="1355090" indent="-135255">
              <a:lnSpc>
                <a:spcPct val="106700"/>
              </a:lnSpc>
              <a:spcBef>
                <a:spcPts val="25"/>
              </a:spcBef>
              <a:buClr>
                <a:srgbClr val="0000DC"/>
              </a:buClr>
              <a:buChar char="—"/>
              <a:tabLst>
                <a:tab pos="147320" algn="l"/>
                <a:tab pos="147955" algn="l"/>
              </a:tabLst>
            </a:pPr>
            <a:r>
              <a:rPr sz="2100" dirty="0">
                <a:latin typeface="Arial MT"/>
                <a:cs typeface="Arial MT"/>
              </a:rPr>
              <a:t>the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country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is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open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to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international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influences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(tourism, </a:t>
            </a:r>
            <a:r>
              <a:rPr sz="2100" dirty="0">
                <a:latin typeface="Arial MT"/>
                <a:cs typeface="Arial MT"/>
              </a:rPr>
              <a:t>international</a:t>
            </a:r>
            <a:r>
              <a:rPr sz="2100" spc="-7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students)</a:t>
            </a:r>
            <a:endParaRPr sz="2100">
              <a:latin typeface="Arial MT"/>
              <a:cs typeface="Arial MT"/>
            </a:endParaRPr>
          </a:p>
          <a:p>
            <a:pPr marL="147320" indent="-134620">
              <a:lnSpc>
                <a:spcPct val="100000"/>
              </a:lnSpc>
              <a:spcBef>
                <a:spcPts val="190"/>
              </a:spcBef>
              <a:buClr>
                <a:srgbClr val="0000DC"/>
              </a:buClr>
              <a:buChar char="—"/>
              <a:tabLst>
                <a:tab pos="147320" algn="l"/>
                <a:tab pos="147955" algn="l"/>
              </a:tabLst>
            </a:pPr>
            <a:r>
              <a:rPr sz="2100" dirty="0">
                <a:latin typeface="Arial MT"/>
                <a:cs typeface="Arial MT"/>
              </a:rPr>
              <a:t>In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the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second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half</a:t>
            </a:r>
            <a:r>
              <a:rPr sz="2100" spc="-1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of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the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decade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the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economic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situation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stabilized</a:t>
            </a:r>
            <a:endParaRPr sz="2100">
              <a:latin typeface="Arial MT"/>
              <a:cs typeface="Arial MT"/>
            </a:endParaRPr>
          </a:p>
          <a:p>
            <a:pPr marL="337185" marR="5080" indent="-135255">
              <a:lnSpc>
                <a:spcPct val="100000"/>
              </a:lnSpc>
              <a:spcBef>
                <a:spcPts val="290"/>
              </a:spcBef>
              <a:tabLst>
                <a:tab pos="336550" algn="l"/>
              </a:tabLst>
            </a:pPr>
            <a:r>
              <a:rPr sz="1500" spc="-1500" dirty="0">
                <a:solidFill>
                  <a:srgbClr val="0000DC"/>
                </a:solidFill>
                <a:latin typeface="Arial MT"/>
                <a:cs typeface="Arial MT"/>
              </a:rPr>
              <a:t>—</a:t>
            </a:r>
            <a:r>
              <a:rPr sz="1500" dirty="0">
                <a:solidFill>
                  <a:srgbClr val="0000DC"/>
                </a:solidFill>
                <a:latin typeface="Arial MT"/>
                <a:cs typeface="Arial MT"/>
              </a:rPr>
              <a:t>	</a:t>
            </a:r>
            <a:r>
              <a:rPr sz="1500" dirty="0">
                <a:latin typeface="Arial MT"/>
                <a:cs typeface="Arial MT"/>
              </a:rPr>
              <a:t>Tolerance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for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western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films,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music,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fashion,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although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not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general (men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with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long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hair,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spc="-20" dirty="0">
                <a:latin typeface="Arial MT"/>
                <a:cs typeface="Arial MT"/>
              </a:rPr>
              <a:t>drug </a:t>
            </a:r>
            <a:r>
              <a:rPr sz="1500" spc="-10" dirty="0">
                <a:latin typeface="Arial MT"/>
                <a:cs typeface="Arial MT"/>
              </a:rPr>
              <a:t>using)</a:t>
            </a:r>
            <a:endParaRPr sz="15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1838" y="4238007"/>
            <a:ext cx="1760872" cy="250123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33381" y="4264118"/>
            <a:ext cx="5514340" cy="1964055"/>
            <a:chOff x="233381" y="4264118"/>
            <a:chExt cx="5514340" cy="196405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6312" y="4264118"/>
              <a:ext cx="3491344" cy="19638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3381" y="4405511"/>
              <a:ext cx="2289050" cy="168109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13</a:t>
            </a:fld>
            <a:r>
              <a:rPr spc="135" dirty="0"/>
              <a:t>  </a:t>
            </a:r>
            <a:r>
              <a:rPr dirty="0"/>
              <a:t>zápatí</a:t>
            </a:r>
            <a:r>
              <a:rPr spc="-5" dirty="0"/>
              <a:t> </a:t>
            </a:r>
            <a:r>
              <a:rPr spc="-10" dirty="0"/>
              <a:t>prezentace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774825" marR="5080" indent="-786765">
              <a:lnSpc>
                <a:spcPts val="3000"/>
              </a:lnSpc>
              <a:spcBef>
                <a:spcPts val="700"/>
              </a:spcBef>
            </a:pPr>
            <a:r>
              <a:rPr dirty="0"/>
              <a:t>Key</a:t>
            </a:r>
            <a:r>
              <a:rPr spc="-20" dirty="0"/>
              <a:t> </a:t>
            </a:r>
            <a:r>
              <a:rPr dirty="0"/>
              <a:t>elements</a:t>
            </a:r>
            <a:r>
              <a:rPr spc="-1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cultural</a:t>
            </a:r>
            <a:r>
              <a:rPr spc="-5" dirty="0"/>
              <a:t> </a:t>
            </a:r>
            <a:r>
              <a:rPr dirty="0"/>
              <a:t>politics</a:t>
            </a:r>
            <a:r>
              <a:rPr spc="-15" dirty="0"/>
              <a:t> </a:t>
            </a:r>
            <a:r>
              <a:rPr spc="-25" dirty="0"/>
              <a:t>and </a:t>
            </a:r>
            <a:r>
              <a:rPr dirty="0"/>
              <a:t>socialist</a:t>
            </a:r>
            <a:r>
              <a:rPr spc="-35" dirty="0"/>
              <a:t> </a:t>
            </a:r>
            <a:r>
              <a:rPr dirty="0"/>
              <a:t>lifestyle</a:t>
            </a:r>
            <a:r>
              <a:rPr spc="-35" dirty="0"/>
              <a:t> </a:t>
            </a:r>
            <a:r>
              <a:rPr spc="-10" dirty="0"/>
              <a:t>1948–1968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14</a:t>
            </a:fld>
            <a:r>
              <a:rPr spc="135" dirty="0"/>
              <a:t>  </a:t>
            </a:r>
            <a:r>
              <a:rPr dirty="0"/>
              <a:t>zápatí</a:t>
            </a:r>
            <a:r>
              <a:rPr spc="-5" dirty="0"/>
              <a:t> </a:t>
            </a:r>
            <a:r>
              <a:rPr spc="-10" dirty="0"/>
              <a:t>prezentace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1274" y="1614017"/>
            <a:ext cx="7883525" cy="317690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500"/>
              </a:spcBef>
              <a:buClr>
                <a:srgbClr val="0000DC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100" dirty="0">
                <a:latin typeface="Arial MT"/>
                <a:cs typeface="Arial MT"/>
              </a:rPr>
              <a:t>Democratization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of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culture</a:t>
            </a:r>
            <a:endParaRPr sz="2100">
              <a:latin typeface="Arial MT"/>
              <a:cs typeface="Arial MT"/>
            </a:endParaRPr>
          </a:p>
          <a:p>
            <a:pPr marL="201930">
              <a:lnSpc>
                <a:spcPct val="100000"/>
              </a:lnSpc>
              <a:spcBef>
                <a:spcPts val="290"/>
              </a:spcBef>
            </a:pPr>
            <a:r>
              <a:rPr sz="1500" dirty="0">
                <a:latin typeface="Arial MT"/>
                <a:cs typeface="Arial MT"/>
              </a:rPr>
              <a:t>any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citizen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can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participate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on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socialist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culture,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either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as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consumer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or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as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producer</a:t>
            </a:r>
            <a:endParaRPr sz="1500">
              <a:latin typeface="Arial MT"/>
              <a:cs typeface="Arial MT"/>
            </a:endParaRPr>
          </a:p>
          <a:p>
            <a:pPr marL="201930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Downsides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dirty="0">
                <a:latin typeface="Arial MT"/>
                <a:cs typeface="Arial MT"/>
              </a:rPr>
              <a:t>–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culture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was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differentiated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from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ideological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perspectives</a:t>
            </a:r>
            <a:endParaRPr sz="1500">
              <a:latin typeface="Arial MT"/>
              <a:cs typeface="Arial MT"/>
            </a:endParaRPr>
          </a:p>
          <a:p>
            <a:pPr marL="1239520">
              <a:lnSpc>
                <a:spcPct val="100000"/>
              </a:lnSpc>
            </a:pPr>
            <a:r>
              <a:rPr sz="1500" dirty="0">
                <a:latin typeface="Arial MT"/>
                <a:cs typeface="Arial MT"/>
              </a:rPr>
              <a:t>-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Luxury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based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on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difficulty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of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access: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cars,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electronics,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fashion,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food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items</a:t>
            </a: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Arial MT"/>
              <a:cs typeface="Arial MT"/>
            </a:endParaRPr>
          </a:p>
          <a:p>
            <a:pPr marL="469265" indent="-456565">
              <a:lnSpc>
                <a:spcPct val="100000"/>
              </a:lnSpc>
              <a:buClr>
                <a:srgbClr val="0000DC"/>
              </a:buClr>
              <a:buAutoNum type="arabicPeriod" startAt="2"/>
              <a:tabLst>
                <a:tab pos="469265" algn="l"/>
                <a:tab pos="469900" algn="l"/>
              </a:tabLst>
            </a:pPr>
            <a:r>
              <a:rPr sz="2100" dirty="0">
                <a:latin typeface="Arial MT"/>
                <a:cs typeface="Arial MT"/>
              </a:rPr>
              <a:t>Ateistic</a:t>
            </a:r>
            <a:r>
              <a:rPr sz="2100" spc="-5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propaganda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and</a:t>
            </a:r>
            <a:r>
              <a:rPr sz="2100" spc="-5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rationalization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of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spc="-20" dirty="0">
                <a:latin typeface="Arial MT"/>
                <a:cs typeface="Arial MT"/>
              </a:rPr>
              <a:t>life</a:t>
            </a:r>
            <a:endParaRPr sz="2100">
              <a:latin typeface="Arial MT"/>
              <a:cs typeface="Arial MT"/>
            </a:endParaRPr>
          </a:p>
          <a:p>
            <a:pPr marL="201930">
              <a:lnSpc>
                <a:spcPct val="100000"/>
              </a:lnSpc>
              <a:spcBef>
                <a:spcPts val="290"/>
              </a:spcBef>
            </a:pPr>
            <a:r>
              <a:rPr sz="1500" dirty="0">
                <a:latin typeface="Arial MT"/>
                <a:cs typeface="Arial MT"/>
              </a:rPr>
              <a:t>Departure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from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religious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traditions</a:t>
            </a:r>
            <a:endParaRPr sz="1500">
              <a:latin typeface="Arial MT"/>
              <a:cs typeface="Arial MT"/>
            </a:endParaRPr>
          </a:p>
          <a:p>
            <a:pPr marL="201930" marR="154940">
              <a:lnSpc>
                <a:spcPct val="100000"/>
              </a:lnSpc>
            </a:pPr>
            <a:r>
              <a:rPr sz="1500" dirty="0">
                <a:latin typeface="Arial MT"/>
                <a:cs typeface="Arial MT"/>
              </a:rPr>
              <a:t>New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socialist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citizen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should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be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fully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formed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person,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acting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in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accordance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with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his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or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spc="-25" dirty="0">
                <a:latin typeface="Arial MT"/>
                <a:cs typeface="Arial MT"/>
              </a:rPr>
              <a:t>her </a:t>
            </a:r>
            <a:r>
              <a:rPr sz="1500" dirty="0">
                <a:latin typeface="Arial MT"/>
                <a:cs typeface="Arial MT"/>
              </a:rPr>
              <a:t>rationality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&gt;&gt;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easier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for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planning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standardization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and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distribution</a:t>
            </a: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 MT"/>
              <a:cs typeface="Arial MT"/>
            </a:endParaRPr>
          </a:p>
          <a:p>
            <a:pPr marL="469265" indent="-456565">
              <a:lnSpc>
                <a:spcPct val="100000"/>
              </a:lnSpc>
              <a:buClr>
                <a:srgbClr val="0000DC"/>
              </a:buClr>
              <a:buAutoNum type="arabicPeriod" startAt="3"/>
              <a:tabLst>
                <a:tab pos="469265" algn="l"/>
                <a:tab pos="469900" algn="l"/>
              </a:tabLst>
            </a:pPr>
            <a:r>
              <a:rPr sz="2100" dirty="0">
                <a:latin typeface="Arial MT"/>
                <a:cs typeface="Arial MT"/>
              </a:rPr>
              <a:t>Against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petite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bourgeoisie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(lower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middle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class)</a:t>
            </a:r>
            <a:endParaRPr sz="2100">
              <a:latin typeface="Arial MT"/>
              <a:cs typeface="Arial MT"/>
            </a:endParaRPr>
          </a:p>
          <a:p>
            <a:pPr marL="201930">
              <a:lnSpc>
                <a:spcPct val="100000"/>
              </a:lnSpc>
              <a:spcBef>
                <a:spcPts val="290"/>
              </a:spcBef>
            </a:pPr>
            <a:r>
              <a:rPr sz="1500" dirty="0">
                <a:latin typeface="Arial MT"/>
                <a:cs typeface="Arial MT"/>
              </a:rPr>
              <a:t>Wide,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yet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flexible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category</a:t>
            </a:r>
            <a:endParaRPr sz="1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540" y="413999"/>
            <a:ext cx="269875" cy="433705"/>
          </a:xfrm>
          <a:custGeom>
            <a:avLst/>
            <a:gdLst/>
            <a:ahLst/>
            <a:cxnLst/>
            <a:rect l="l" t="t" r="r" b="b"/>
            <a:pathLst>
              <a:path w="269875" h="433705">
                <a:moveTo>
                  <a:pt x="62473" y="0"/>
                </a:moveTo>
                <a:lnTo>
                  <a:pt x="0" y="0"/>
                </a:lnTo>
                <a:lnTo>
                  <a:pt x="0" y="433585"/>
                </a:lnTo>
                <a:lnTo>
                  <a:pt x="62473" y="433585"/>
                </a:lnTo>
                <a:lnTo>
                  <a:pt x="62473" y="0"/>
                </a:lnTo>
                <a:close/>
              </a:path>
              <a:path w="269875" h="433705">
                <a:moveTo>
                  <a:pt x="88740" y="0"/>
                </a:moveTo>
                <a:lnTo>
                  <a:pt x="68136" y="0"/>
                </a:lnTo>
                <a:lnTo>
                  <a:pt x="109114" y="433585"/>
                </a:lnTo>
                <a:lnTo>
                  <a:pt x="134789" y="433585"/>
                </a:lnTo>
                <a:lnTo>
                  <a:pt x="88740" y="0"/>
                </a:lnTo>
                <a:close/>
              </a:path>
              <a:path w="269875" h="433705">
                <a:moveTo>
                  <a:pt x="201808" y="0"/>
                </a:moveTo>
                <a:lnTo>
                  <a:pt x="175771" y="0"/>
                </a:lnTo>
                <a:lnTo>
                  <a:pt x="134789" y="433585"/>
                </a:lnTo>
                <a:lnTo>
                  <a:pt x="155756" y="433585"/>
                </a:lnTo>
                <a:lnTo>
                  <a:pt x="201808" y="0"/>
                </a:lnTo>
                <a:close/>
              </a:path>
              <a:path w="269875" h="433705">
                <a:moveTo>
                  <a:pt x="269578" y="0"/>
                </a:moveTo>
                <a:lnTo>
                  <a:pt x="202401" y="0"/>
                </a:lnTo>
                <a:lnTo>
                  <a:pt x="202401" y="433585"/>
                </a:lnTo>
                <a:lnTo>
                  <a:pt x="269578" y="433585"/>
                </a:lnTo>
                <a:lnTo>
                  <a:pt x="269578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3243" y="413999"/>
            <a:ext cx="217804" cy="438784"/>
          </a:xfrm>
          <a:custGeom>
            <a:avLst/>
            <a:gdLst/>
            <a:ahLst/>
            <a:cxnLst/>
            <a:rect l="l" t="t" r="r" b="b"/>
            <a:pathLst>
              <a:path w="217805" h="438784">
                <a:moveTo>
                  <a:pt x="67177" y="0"/>
                </a:moveTo>
                <a:lnTo>
                  <a:pt x="0" y="0"/>
                </a:lnTo>
                <a:lnTo>
                  <a:pt x="0" y="334417"/>
                </a:lnTo>
                <a:lnTo>
                  <a:pt x="8980" y="374994"/>
                </a:lnTo>
                <a:lnTo>
                  <a:pt x="33006" y="408161"/>
                </a:lnTo>
                <a:lnTo>
                  <a:pt x="67700" y="430539"/>
                </a:lnTo>
                <a:lnTo>
                  <a:pt x="108687" y="438749"/>
                </a:lnTo>
                <a:lnTo>
                  <a:pt x="149925" y="430539"/>
                </a:lnTo>
                <a:lnTo>
                  <a:pt x="184748" y="408161"/>
                </a:lnTo>
                <a:lnTo>
                  <a:pt x="208821" y="374994"/>
                </a:lnTo>
                <a:lnTo>
                  <a:pt x="209724" y="370916"/>
                </a:lnTo>
                <a:lnTo>
                  <a:pt x="108687" y="370916"/>
                </a:lnTo>
                <a:lnTo>
                  <a:pt x="93536" y="368030"/>
                </a:lnTo>
                <a:lnTo>
                  <a:pt x="80230" y="359750"/>
                </a:lnTo>
                <a:lnTo>
                  <a:pt x="70775" y="346642"/>
                </a:lnTo>
                <a:lnTo>
                  <a:pt x="67177" y="329271"/>
                </a:lnTo>
                <a:lnTo>
                  <a:pt x="67177" y="0"/>
                </a:lnTo>
                <a:close/>
              </a:path>
              <a:path w="217805" h="438784">
                <a:moveTo>
                  <a:pt x="217808" y="0"/>
                </a:moveTo>
                <a:lnTo>
                  <a:pt x="150196" y="0"/>
                </a:lnTo>
                <a:lnTo>
                  <a:pt x="150196" y="329271"/>
                </a:lnTo>
                <a:lnTo>
                  <a:pt x="146660" y="346642"/>
                </a:lnTo>
                <a:lnTo>
                  <a:pt x="137306" y="359750"/>
                </a:lnTo>
                <a:lnTo>
                  <a:pt x="124020" y="368030"/>
                </a:lnTo>
                <a:lnTo>
                  <a:pt x="108687" y="370916"/>
                </a:lnTo>
                <a:lnTo>
                  <a:pt x="209724" y="370916"/>
                </a:lnTo>
                <a:lnTo>
                  <a:pt x="217808" y="334417"/>
                </a:lnTo>
                <a:lnTo>
                  <a:pt x="217808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3714" y="413999"/>
            <a:ext cx="228600" cy="433705"/>
          </a:xfrm>
          <a:custGeom>
            <a:avLst/>
            <a:gdLst/>
            <a:ahLst/>
            <a:cxnLst/>
            <a:rect l="l" t="t" r="r" b="b"/>
            <a:pathLst>
              <a:path w="228600" h="433705">
                <a:moveTo>
                  <a:pt x="67177" y="0"/>
                </a:moveTo>
                <a:lnTo>
                  <a:pt x="0" y="0"/>
                </a:lnTo>
                <a:lnTo>
                  <a:pt x="0" y="433585"/>
                </a:lnTo>
                <a:lnTo>
                  <a:pt x="67177" y="433585"/>
                </a:lnTo>
                <a:lnTo>
                  <a:pt x="67177" y="0"/>
                </a:lnTo>
                <a:close/>
              </a:path>
              <a:path w="228600" h="433705">
                <a:moveTo>
                  <a:pt x="94068" y="0"/>
                </a:moveTo>
                <a:lnTo>
                  <a:pt x="68036" y="0"/>
                </a:lnTo>
                <a:lnTo>
                  <a:pt x="134789" y="433585"/>
                </a:lnTo>
                <a:lnTo>
                  <a:pt x="155326" y="433585"/>
                </a:lnTo>
                <a:lnTo>
                  <a:pt x="94068" y="0"/>
                </a:lnTo>
                <a:close/>
              </a:path>
              <a:path w="228600" h="433705">
                <a:moveTo>
                  <a:pt x="228068" y="0"/>
                </a:moveTo>
                <a:lnTo>
                  <a:pt x="160456" y="0"/>
                </a:lnTo>
                <a:lnTo>
                  <a:pt x="160456" y="433585"/>
                </a:lnTo>
                <a:lnTo>
                  <a:pt x="228068" y="433585"/>
                </a:lnTo>
                <a:lnTo>
                  <a:pt x="228068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29841" y="414006"/>
            <a:ext cx="187325" cy="433705"/>
          </a:xfrm>
          <a:custGeom>
            <a:avLst/>
            <a:gdLst/>
            <a:ahLst/>
            <a:cxnLst/>
            <a:rect l="l" t="t" r="r" b="b"/>
            <a:pathLst>
              <a:path w="187325" h="433705">
                <a:moveTo>
                  <a:pt x="186994" y="0"/>
                </a:moveTo>
                <a:lnTo>
                  <a:pt x="0" y="0"/>
                </a:lnTo>
                <a:lnTo>
                  <a:pt x="0" y="20599"/>
                </a:lnTo>
                <a:lnTo>
                  <a:pt x="57353" y="20599"/>
                </a:lnTo>
                <a:lnTo>
                  <a:pt x="57353" y="407390"/>
                </a:lnTo>
                <a:lnTo>
                  <a:pt x="0" y="407390"/>
                </a:lnTo>
                <a:lnTo>
                  <a:pt x="0" y="433578"/>
                </a:lnTo>
                <a:lnTo>
                  <a:pt x="186994" y="433578"/>
                </a:lnTo>
                <a:lnTo>
                  <a:pt x="186994" y="407390"/>
                </a:lnTo>
                <a:lnTo>
                  <a:pt x="124536" y="407390"/>
                </a:lnTo>
                <a:lnTo>
                  <a:pt x="124536" y="20599"/>
                </a:lnTo>
                <a:lnTo>
                  <a:pt x="186994" y="20599"/>
                </a:lnTo>
                <a:lnTo>
                  <a:pt x="186994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6675" y="1035625"/>
            <a:ext cx="254635" cy="439420"/>
          </a:xfrm>
          <a:custGeom>
            <a:avLst/>
            <a:gdLst/>
            <a:ahLst/>
            <a:cxnLst/>
            <a:rect l="l" t="t" r="r" b="b"/>
            <a:pathLst>
              <a:path w="254634" h="439419">
                <a:moveTo>
                  <a:pt x="129654" y="0"/>
                </a:moveTo>
                <a:lnTo>
                  <a:pt x="93281" y="0"/>
                </a:lnTo>
                <a:lnTo>
                  <a:pt x="0" y="439169"/>
                </a:lnTo>
                <a:lnTo>
                  <a:pt x="36371" y="439169"/>
                </a:lnTo>
                <a:lnTo>
                  <a:pt x="62473" y="297929"/>
                </a:lnTo>
                <a:lnTo>
                  <a:pt x="225819" y="297929"/>
                </a:lnTo>
                <a:lnTo>
                  <a:pt x="219528" y="266585"/>
                </a:lnTo>
                <a:lnTo>
                  <a:pt x="72742" y="266585"/>
                </a:lnTo>
                <a:lnTo>
                  <a:pt x="129654" y="0"/>
                </a:lnTo>
                <a:close/>
              </a:path>
              <a:path w="254634" h="439419">
                <a:moveTo>
                  <a:pt x="225819" y="297929"/>
                </a:moveTo>
                <a:lnTo>
                  <a:pt x="192136" y="297929"/>
                </a:lnTo>
                <a:lnTo>
                  <a:pt x="222934" y="439169"/>
                </a:lnTo>
                <a:lnTo>
                  <a:pt x="254166" y="439169"/>
                </a:lnTo>
                <a:lnTo>
                  <a:pt x="225819" y="297929"/>
                </a:lnTo>
                <a:close/>
              </a:path>
              <a:path w="254634" h="439419">
                <a:moveTo>
                  <a:pt x="166025" y="0"/>
                </a:moveTo>
                <a:lnTo>
                  <a:pt x="129654" y="0"/>
                </a:lnTo>
                <a:lnTo>
                  <a:pt x="186988" y="266585"/>
                </a:lnTo>
                <a:lnTo>
                  <a:pt x="219528" y="266585"/>
                </a:lnTo>
                <a:lnTo>
                  <a:pt x="166025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3521" y="1035625"/>
            <a:ext cx="233679" cy="439420"/>
          </a:xfrm>
          <a:custGeom>
            <a:avLst/>
            <a:gdLst/>
            <a:ahLst/>
            <a:cxnLst/>
            <a:rect l="l" t="t" r="r" b="b"/>
            <a:pathLst>
              <a:path w="233680" h="439419">
                <a:moveTo>
                  <a:pt x="114251" y="0"/>
                </a:moveTo>
                <a:lnTo>
                  <a:pt x="0" y="0"/>
                </a:lnTo>
                <a:lnTo>
                  <a:pt x="0" y="439169"/>
                </a:lnTo>
                <a:lnTo>
                  <a:pt x="31232" y="439169"/>
                </a:lnTo>
                <a:lnTo>
                  <a:pt x="31232" y="251145"/>
                </a:lnTo>
                <a:lnTo>
                  <a:pt x="124511" y="251145"/>
                </a:lnTo>
                <a:lnTo>
                  <a:pt x="160934" y="240688"/>
                </a:lnTo>
                <a:lnTo>
                  <a:pt x="188725" y="219792"/>
                </a:lnTo>
                <a:lnTo>
                  <a:pt x="31232" y="219792"/>
                </a:lnTo>
                <a:lnTo>
                  <a:pt x="31232" y="31334"/>
                </a:lnTo>
                <a:lnTo>
                  <a:pt x="187713" y="31334"/>
                </a:lnTo>
                <a:lnTo>
                  <a:pt x="187359" y="30804"/>
                </a:lnTo>
                <a:lnTo>
                  <a:pt x="154434" y="8278"/>
                </a:lnTo>
                <a:lnTo>
                  <a:pt x="114251" y="0"/>
                </a:lnTo>
                <a:close/>
              </a:path>
              <a:path w="233680" h="439419">
                <a:moveTo>
                  <a:pt x="124511" y="251145"/>
                </a:moveTo>
                <a:lnTo>
                  <a:pt x="88149" y="251145"/>
                </a:lnTo>
                <a:lnTo>
                  <a:pt x="191689" y="439169"/>
                </a:lnTo>
                <a:lnTo>
                  <a:pt x="233198" y="439169"/>
                </a:lnTo>
                <a:lnTo>
                  <a:pt x="124511" y="251145"/>
                </a:lnTo>
                <a:close/>
              </a:path>
              <a:path w="233680" h="439419">
                <a:moveTo>
                  <a:pt x="187713" y="31334"/>
                </a:moveTo>
                <a:lnTo>
                  <a:pt x="109104" y="31334"/>
                </a:lnTo>
                <a:lnTo>
                  <a:pt x="137741" y="36949"/>
                </a:lnTo>
                <a:lnTo>
                  <a:pt x="160676" y="52425"/>
                </a:lnTo>
                <a:lnTo>
                  <a:pt x="175907" y="75709"/>
                </a:lnTo>
                <a:lnTo>
                  <a:pt x="181429" y="104749"/>
                </a:lnTo>
                <a:lnTo>
                  <a:pt x="181429" y="146395"/>
                </a:lnTo>
                <a:lnTo>
                  <a:pt x="175907" y="175609"/>
                </a:lnTo>
                <a:lnTo>
                  <a:pt x="160676" y="198867"/>
                </a:lnTo>
                <a:lnTo>
                  <a:pt x="137741" y="214239"/>
                </a:lnTo>
                <a:lnTo>
                  <a:pt x="109104" y="219792"/>
                </a:lnTo>
                <a:lnTo>
                  <a:pt x="188725" y="219792"/>
                </a:lnTo>
                <a:lnTo>
                  <a:pt x="190571" y="218404"/>
                </a:lnTo>
                <a:lnTo>
                  <a:pt x="210499" y="186303"/>
                </a:lnTo>
                <a:lnTo>
                  <a:pt x="217791" y="146395"/>
                </a:lnTo>
                <a:lnTo>
                  <a:pt x="217791" y="104749"/>
                </a:lnTo>
                <a:lnTo>
                  <a:pt x="209614" y="64115"/>
                </a:lnTo>
                <a:lnTo>
                  <a:pt x="187713" y="31334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2740" y="1035049"/>
            <a:ext cx="264795" cy="439420"/>
          </a:xfrm>
          <a:custGeom>
            <a:avLst/>
            <a:gdLst/>
            <a:ahLst/>
            <a:cxnLst/>
            <a:rect l="l" t="t" r="r" b="b"/>
            <a:pathLst>
              <a:path w="264794" h="439419">
                <a:moveTo>
                  <a:pt x="264439" y="0"/>
                </a:moveTo>
                <a:lnTo>
                  <a:pt x="0" y="0"/>
                </a:lnTo>
                <a:lnTo>
                  <a:pt x="0" y="31750"/>
                </a:lnTo>
                <a:lnTo>
                  <a:pt x="119392" y="31750"/>
                </a:lnTo>
                <a:lnTo>
                  <a:pt x="119392" y="439420"/>
                </a:lnTo>
                <a:lnTo>
                  <a:pt x="150622" y="439420"/>
                </a:lnTo>
                <a:lnTo>
                  <a:pt x="150622" y="31750"/>
                </a:lnTo>
                <a:lnTo>
                  <a:pt x="264439" y="31750"/>
                </a:lnTo>
                <a:lnTo>
                  <a:pt x="264439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14462" y="1030477"/>
            <a:ext cx="217804" cy="449580"/>
          </a:xfrm>
          <a:custGeom>
            <a:avLst/>
            <a:gdLst/>
            <a:ahLst/>
            <a:cxnLst/>
            <a:rect l="l" t="t" r="r" b="b"/>
            <a:pathLst>
              <a:path w="217805" h="449580">
                <a:moveTo>
                  <a:pt x="36362" y="329264"/>
                </a:moveTo>
                <a:lnTo>
                  <a:pt x="0" y="329264"/>
                </a:lnTo>
                <a:lnTo>
                  <a:pt x="0" y="345150"/>
                </a:lnTo>
                <a:lnTo>
                  <a:pt x="8256" y="385718"/>
                </a:lnTo>
                <a:lnTo>
                  <a:pt x="31075" y="418881"/>
                </a:lnTo>
                <a:lnTo>
                  <a:pt x="65528" y="441257"/>
                </a:lnTo>
                <a:lnTo>
                  <a:pt x="108686" y="449468"/>
                </a:lnTo>
                <a:lnTo>
                  <a:pt x="149922" y="441257"/>
                </a:lnTo>
                <a:lnTo>
                  <a:pt x="184739" y="418881"/>
                </a:lnTo>
                <a:lnTo>
                  <a:pt x="189023" y="412978"/>
                </a:lnTo>
                <a:lnTo>
                  <a:pt x="108686" y="412978"/>
                </a:lnTo>
                <a:lnTo>
                  <a:pt x="79873" y="407431"/>
                </a:lnTo>
                <a:lnTo>
                  <a:pt x="56958" y="392104"/>
                </a:lnTo>
                <a:lnTo>
                  <a:pt x="41825" y="368968"/>
                </a:lnTo>
                <a:lnTo>
                  <a:pt x="36362" y="339998"/>
                </a:lnTo>
                <a:lnTo>
                  <a:pt x="36362" y="329264"/>
                </a:lnTo>
                <a:close/>
              </a:path>
              <a:path w="217805" h="449580">
                <a:moveTo>
                  <a:pt x="108686" y="0"/>
                </a:moveTo>
                <a:lnTo>
                  <a:pt x="65528" y="8275"/>
                </a:lnTo>
                <a:lnTo>
                  <a:pt x="31075" y="30797"/>
                </a:lnTo>
                <a:lnTo>
                  <a:pt x="8256" y="64108"/>
                </a:lnTo>
                <a:lnTo>
                  <a:pt x="0" y="104750"/>
                </a:lnTo>
                <a:lnTo>
                  <a:pt x="0" y="136084"/>
                </a:lnTo>
                <a:lnTo>
                  <a:pt x="10263" y="181724"/>
                </a:lnTo>
                <a:lnTo>
                  <a:pt x="35568" y="211748"/>
                </a:lnTo>
                <a:lnTo>
                  <a:pt x="98409" y="240398"/>
                </a:lnTo>
                <a:lnTo>
                  <a:pt x="128893" y="249835"/>
                </a:lnTo>
                <a:lnTo>
                  <a:pt x="155485" y="264062"/>
                </a:lnTo>
                <a:lnTo>
                  <a:pt x="174295" y="286099"/>
                </a:lnTo>
                <a:lnTo>
                  <a:pt x="181429" y="318961"/>
                </a:lnTo>
                <a:lnTo>
                  <a:pt x="181429" y="339998"/>
                </a:lnTo>
                <a:lnTo>
                  <a:pt x="175177" y="368968"/>
                </a:lnTo>
                <a:lnTo>
                  <a:pt x="158694" y="392104"/>
                </a:lnTo>
                <a:lnTo>
                  <a:pt x="135393" y="407431"/>
                </a:lnTo>
                <a:lnTo>
                  <a:pt x="108686" y="412978"/>
                </a:lnTo>
                <a:lnTo>
                  <a:pt x="189023" y="412978"/>
                </a:lnTo>
                <a:lnTo>
                  <a:pt x="208806" y="385718"/>
                </a:lnTo>
                <a:lnTo>
                  <a:pt x="217791" y="345150"/>
                </a:lnTo>
                <a:lnTo>
                  <a:pt x="217791" y="313810"/>
                </a:lnTo>
                <a:lnTo>
                  <a:pt x="207447" y="270337"/>
                </a:lnTo>
                <a:lnTo>
                  <a:pt x="181580" y="240024"/>
                </a:lnTo>
                <a:lnTo>
                  <a:pt x="147934" y="220418"/>
                </a:lnTo>
                <a:lnTo>
                  <a:pt x="86734" y="202854"/>
                </a:lnTo>
                <a:lnTo>
                  <a:pt x="61665" y="190284"/>
                </a:lnTo>
                <a:lnTo>
                  <a:pt x="43416" y="168859"/>
                </a:lnTo>
                <a:lnTo>
                  <a:pt x="36362" y="136084"/>
                </a:lnTo>
                <a:lnTo>
                  <a:pt x="36362" y="104750"/>
                </a:lnTo>
                <a:lnTo>
                  <a:pt x="41825" y="77881"/>
                </a:lnTo>
                <a:lnTo>
                  <a:pt x="56958" y="54355"/>
                </a:lnTo>
                <a:lnTo>
                  <a:pt x="79873" y="37673"/>
                </a:lnTo>
                <a:lnTo>
                  <a:pt x="108686" y="31334"/>
                </a:lnTo>
                <a:lnTo>
                  <a:pt x="185127" y="31334"/>
                </a:lnTo>
                <a:lnTo>
                  <a:pt x="184739" y="30797"/>
                </a:lnTo>
                <a:lnTo>
                  <a:pt x="149922" y="8275"/>
                </a:lnTo>
                <a:lnTo>
                  <a:pt x="108686" y="0"/>
                </a:lnTo>
                <a:close/>
              </a:path>
              <a:path w="217805" h="449580">
                <a:moveTo>
                  <a:pt x="185127" y="31334"/>
                </a:moveTo>
                <a:lnTo>
                  <a:pt x="108686" y="31334"/>
                </a:lnTo>
                <a:lnTo>
                  <a:pt x="135393" y="37673"/>
                </a:lnTo>
                <a:lnTo>
                  <a:pt x="158694" y="54355"/>
                </a:lnTo>
                <a:lnTo>
                  <a:pt x="175177" y="77881"/>
                </a:lnTo>
                <a:lnTo>
                  <a:pt x="181429" y="104750"/>
                </a:lnTo>
                <a:lnTo>
                  <a:pt x="181429" y="120190"/>
                </a:lnTo>
                <a:lnTo>
                  <a:pt x="217791" y="120190"/>
                </a:lnTo>
                <a:lnTo>
                  <a:pt x="217791" y="104750"/>
                </a:lnTo>
                <a:lnTo>
                  <a:pt x="208806" y="64108"/>
                </a:lnTo>
                <a:lnTo>
                  <a:pt x="185127" y="31334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06736" y="1768855"/>
            <a:ext cx="230886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i="1" dirty="0">
                <a:latin typeface="Arial"/>
                <a:cs typeface="Arial"/>
              </a:rPr>
              <a:t>Black</a:t>
            </a:r>
            <a:r>
              <a:rPr sz="3300" i="1" spc="-15" dirty="0">
                <a:latin typeface="Arial"/>
                <a:cs typeface="Arial"/>
              </a:rPr>
              <a:t> </a:t>
            </a:r>
            <a:r>
              <a:rPr sz="3300" i="1" spc="-10" dirty="0">
                <a:latin typeface="Arial"/>
                <a:cs typeface="Arial"/>
              </a:rPr>
              <a:t>Peter</a:t>
            </a:r>
            <a:endParaRPr sz="3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6736" y="2251963"/>
            <a:ext cx="3077210" cy="1281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99"/>
              </a:lnSpc>
              <a:spcBef>
                <a:spcPts val="100"/>
              </a:spcBef>
            </a:pPr>
            <a:r>
              <a:rPr sz="2400" b="1" dirty="0">
                <a:solidFill>
                  <a:srgbClr val="0000DC"/>
                </a:solidFill>
                <a:latin typeface="Arial"/>
                <a:cs typeface="Arial"/>
              </a:rPr>
              <a:t>Czechoslovakia</a:t>
            </a:r>
            <a:r>
              <a:rPr sz="2400" b="1" spc="-3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00DC"/>
                </a:solidFill>
                <a:latin typeface="Arial"/>
                <a:cs typeface="Arial"/>
              </a:rPr>
              <a:t>1963 </a:t>
            </a:r>
            <a:r>
              <a:rPr sz="2400" b="1" dirty="0">
                <a:solidFill>
                  <a:srgbClr val="0000DC"/>
                </a:solidFill>
                <a:latin typeface="Arial"/>
                <a:cs typeface="Arial"/>
              </a:rPr>
              <a:t>(Černý</a:t>
            </a:r>
            <a:r>
              <a:rPr sz="2400" b="1" spc="-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00DC"/>
                </a:solidFill>
                <a:latin typeface="Arial"/>
                <a:cs typeface="Arial"/>
              </a:rPr>
              <a:t>Petr)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400" b="1" dirty="0">
                <a:solidFill>
                  <a:srgbClr val="0000DC"/>
                </a:solidFill>
                <a:latin typeface="Arial"/>
                <a:cs typeface="Arial"/>
              </a:rPr>
              <a:t>dir.</a:t>
            </a:r>
            <a:r>
              <a:rPr sz="2400" b="1" spc="-2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DC"/>
                </a:solidFill>
                <a:latin typeface="Arial"/>
                <a:cs typeface="Arial"/>
              </a:rPr>
              <a:t>Miloš</a:t>
            </a:r>
            <a:r>
              <a:rPr sz="2400" b="1" spc="-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00DC"/>
                </a:solidFill>
                <a:latin typeface="Arial"/>
                <a:cs typeface="Arial"/>
              </a:rPr>
              <a:t>Forman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6175" y="3725164"/>
            <a:ext cx="3940810" cy="225679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0000DC"/>
                </a:solidFill>
                <a:latin typeface="Arial MT"/>
                <a:cs typeface="Arial MT"/>
              </a:rPr>
              <a:t>What do</a:t>
            </a:r>
            <a:r>
              <a:rPr sz="1600" spc="-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00DC"/>
                </a:solidFill>
                <a:latin typeface="Arial MT"/>
                <a:cs typeface="Arial MT"/>
              </a:rPr>
              <a:t>you</a:t>
            </a:r>
            <a:r>
              <a:rPr sz="1600" spc="-10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00DC"/>
                </a:solidFill>
                <a:latin typeface="Arial MT"/>
                <a:cs typeface="Arial MT"/>
              </a:rPr>
              <a:t>make</a:t>
            </a:r>
            <a:r>
              <a:rPr sz="1600" spc="-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00DC"/>
                </a:solidFill>
                <a:latin typeface="Arial MT"/>
                <a:cs typeface="Arial MT"/>
              </a:rPr>
              <a:t>of the</a:t>
            </a:r>
            <a:r>
              <a:rPr sz="1600" spc="-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00DC"/>
                </a:solidFill>
                <a:latin typeface="Arial MT"/>
                <a:cs typeface="Arial MT"/>
              </a:rPr>
              <a:t>film‘s </a:t>
            </a:r>
            <a:r>
              <a:rPr sz="1600" spc="-10" dirty="0">
                <a:solidFill>
                  <a:srgbClr val="0000DC"/>
                </a:solidFill>
                <a:latin typeface="Arial MT"/>
                <a:cs typeface="Arial MT"/>
              </a:rPr>
              <a:t>title?</a:t>
            </a:r>
            <a:endParaRPr sz="1600" dirty="0">
              <a:latin typeface="Arial MT"/>
              <a:cs typeface="Arial MT"/>
            </a:endParaRPr>
          </a:p>
          <a:p>
            <a:pPr marL="354965" marR="59690" indent="-342265">
              <a:lnSpc>
                <a:spcPts val="221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0000DC"/>
                </a:solidFill>
                <a:latin typeface="Arial MT"/>
                <a:cs typeface="Arial MT"/>
              </a:rPr>
              <a:t>How</a:t>
            </a:r>
            <a:r>
              <a:rPr sz="1600" spc="-1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00DC"/>
                </a:solidFill>
                <a:latin typeface="Arial MT"/>
                <a:cs typeface="Arial MT"/>
              </a:rPr>
              <a:t>would</a:t>
            </a:r>
            <a:r>
              <a:rPr sz="1600" spc="-1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00DC"/>
                </a:solidFill>
                <a:latin typeface="Arial MT"/>
                <a:cs typeface="Arial MT"/>
              </a:rPr>
              <a:t>you</a:t>
            </a:r>
            <a:r>
              <a:rPr sz="1600" spc="-1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00DC"/>
                </a:solidFill>
                <a:latin typeface="Arial MT"/>
                <a:cs typeface="Arial MT"/>
              </a:rPr>
              <a:t>describe</a:t>
            </a:r>
            <a:r>
              <a:rPr sz="1600" spc="-1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00DC"/>
                </a:solidFill>
                <a:latin typeface="Arial MT"/>
                <a:cs typeface="Arial MT"/>
              </a:rPr>
              <a:t>the</a:t>
            </a:r>
            <a:r>
              <a:rPr sz="1600" spc="-1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0000DC"/>
                </a:solidFill>
                <a:latin typeface="Arial MT"/>
                <a:cs typeface="Arial MT"/>
              </a:rPr>
              <a:t>main </a:t>
            </a:r>
            <a:r>
              <a:rPr sz="1600" dirty="0">
                <a:solidFill>
                  <a:srgbClr val="0000DC"/>
                </a:solidFill>
                <a:latin typeface="Arial MT"/>
                <a:cs typeface="Arial MT"/>
              </a:rPr>
              <a:t>protagonists</a:t>
            </a:r>
            <a:r>
              <a:rPr sz="1600" spc="-10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00DC"/>
                </a:solidFill>
                <a:latin typeface="Arial MT"/>
                <a:cs typeface="Arial MT"/>
              </a:rPr>
              <a:t>–</a:t>
            </a:r>
            <a:r>
              <a:rPr sz="1600" spc="-1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00DC"/>
                </a:solidFill>
                <a:latin typeface="Arial MT"/>
                <a:cs typeface="Arial MT"/>
              </a:rPr>
              <a:t>Petr,</a:t>
            </a:r>
            <a:r>
              <a:rPr sz="1600" spc="-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00DC"/>
                </a:solidFill>
                <a:latin typeface="Arial MT"/>
                <a:cs typeface="Arial MT"/>
              </a:rPr>
              <a:t>Pavla,</a:t>
            </a:r>
            <a:r>
              <a:rPr sz="1600" spc="-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000DC"/>
                </a:solidFill>
                <a:latin typeface="Arial MT"/>
                <a:cs typeface="Arial MT"/>
              </a:rPr>
              <a:t>Čenda,</a:t>
            </a:r>
            <a:endParaRPr sz="1600" dirty="0">
              <a:latin typeface="Arial MT"/>
              <a:cs typeface="Arial MT"/>
            </a:endParaRPr>
          </a:p>
          <a:p>
            <a:pPr marL="355600" marR="59690">
              <a:lnSpc>
                <a:spcPts val="2180"/>
              </a:lnSpc>
              <a:spcBef>
                <a:spcPts val="20"/>
              </a:spcBef>
            </a:pPr>
            <a:r>
              <a:rPr sz="1600" dirty="0">
                <a:solidFill>
                  <a:srgbClr val="0000DC"/>
                </a:solidFill>
                <a:latin typeface="Arial MT"/>
                <a:cs typeface="Arial MT"/>
              </a:rPr>
              <a:t>father and</a:t>
            </a:r>
            <a:r>
              <a:rPr sz="1600" spc="-10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00DC"/>
                </a:solidFill>
                <a:latin typeface="Arial MT"/>
                <a:cs typeface="Arial MT"/>
              </a:rPr>
              <a:t>mother?</a:t>
            </a:r>
            <a:r>
              <a:rPr sz="1600" spc="-10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00DC"/>
                </a:solidFill>
                <a:latin typeface="Arial MT"/>
                <a:cs typeface="Arial MT"/>
              </a:rPr>
              <a:t>What doest the</a:t>
            </a:r>
            <a:r>
              <a:rPr sz="1600" spc="-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0000DC"/>
                </a:solidFill>
                <a:latin typeface="Arial MT"/>
                <a:cs typeface="Arial MT"/>
              </a:rPr>
              <a:t>film </a:t>
            </a:r>
            <a:r>
              <a:rPr sz="1600" dirty="0">
                <a:solidFill>
                  <a:srgbClr val="0000DC"/>
                </a:solidFill>
                <a:latin typeface="Arial MT"/>
                <a:cs typeface="Arial MT"/>
              </a:rPr>
              <a:t>tell</a:t>
            </a:r>
            <a:r>
              <a:rPr sz="1600" spc="-30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00DC"/>
                </a:solidFill>
                <a:latin typeface="Arial MT"/>
                <a:cs typeface="Arial MT"/>
              </a:rPr>
              <a:t>us</a:t>
            </a:r>
            <a:r>
              <a:rPr sz="1600" spc="-1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00DC"/>
                </a:solidFill>
                <a:latin typeface="Arial MT"/>
                <a:cs typeface="Arial MT"/>
              </a:rPr>
              <a:t>about</a:t>
            </a:r>
            <a:r>
              <a:rPr sz="1600" spc="-1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00DC"/>
                </a:solidFill>
                <a:latin typeface="Arial MT"/>
                <a:cs typeface="Arial MT"/>
              </a:rPr>
              <a:t>generational</a:t>
            </a:r>
            <a:r>
              <a:rPr sz="1600" spc="-1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0000DC"/>
                </a:solidFill>
                <a:latin typeface="Arial MT"/>
                <a:cs typeface="Arial MT"/>
              </a:rPr>
              <a:t>gap?</a:t>
            </a:r>
            <a:endParaRPr sz="160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175"/>
              </a:spcBef>
              <a:buAutoNum type="arabicPeriod" startAt="3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0000DC"/>
                </a:solidFill>
                <a:latin typeface="Arial MT"/>
                <a:cs typeface="Arial MT"/>
              </a:rPr>
              <a:t>Why</a:t>
            </a:r>
            <a:r>
              <a:rPr sz="1600" spc="-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00DC"/>
                </a:solidFill>
                <a:latin typeface="Arial MT"/>
                <a:cs typeface="Arial MT"/>
              </a:rPr>
              <a:t>do</a:t>
            </a:r>
            <a:r>
              <a:rPr sz="1600" spc="-10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00DC"/>
                </a:solidFill>
                <a:latin typeface="Arial MT"/>
                <a:cs typeface="Arial MT"/>
              </a:rPr>
              <a:t>you</a:t>
            </a:r>
            <a:r>
              <a:rPr sz="1600" spc="-10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00DC"/>
                </a:solidFill>
                <a:latin typeface="Arial MT"/>
                <a:cs typeface="Arial MT"/>
              </a:rPr>
              <a:t>think</a:t>
            </a:r>
            <a:r>
              <a:rPr sz="1600" spc="-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00DC"/>
                </a:solidFill>
                <a:latin typeface="Arial MT"/>
                <a:cs typeface="Arial MT"/>
              </a:rPr>
              <a:t>this</a:t>
            </a:r>
            <a:r>
              <a:rPr sz="1600" spc="-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00DC"/>
                </a:solidFill>
                <a:latin typeface="Arial MT"/>
                <a:cs typeface="Arial MT"/>
              </a:rPr>
              <a:t>film was</a:t>
            </a:r>
            <a:r>
              <a:rPr sz="1600" spc="-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000DC"/>
                </a:solidFill>
                <a:latin typeface="Arial MT"/>
                <a:cs typeface="Arial MT"/>
              </a:rPr>
              <a:t>praised</a:t>
            </a:r>
            <a:endParaRPr sz="1600" dirty="0">
              <a:latin typeface="Arial MT"/>
              <a:cs typeface="Arial MT"/>
            </a:endParaRPr>
          </a:p>
          <a:p>
            <a:pPr marL="355600" marR="5080">
              <a:lnSpc>
                <a:spcPct val="113799"/>
              </a:lnSpc>
              <a:spcBef>
                <a:spcPts val="25"/>
              </a:spcBef>
            </a:pPr>
            <a:r>
              <a:rPr sz="1600" dirty="0">
                <a:solidFill>
                  <a:srgbClr val="0000DC"/>
                </a:solidFill>
                <a:latin typeface="Arial MT"/>
                <a:cs typeface="Arial MT"/>
              </a:rPr>
              <a:t>by</a:t>
            </a:r>
            <a:r>
              <a:rPr sz="1600" spc="-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00DC"/>
                </a:solidFill>
                <a:latin typeface="Arial MT"/>
                <a:cs typeface="Arial MT"/>
              </a:rPr>
              <a:t>state</a:t>
            </a:r>
            <a:r>
              <a:rPr sz="1600" spc="-10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00DC"/>
                </a:solidFill>
                <a:latin typeface="Arial MT"/>
                <a:cs typeface="Arial MT"/>
              </a:rPr>
              <a:t>and</a:t>
            </a:r>
            <a:r>
              <a:rPr sz="1600" spc="-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00DC"/>
                </a:solidFill>
                <a:latin typeface="Arial MT"/>
                <a:cs typeface="Arial MT"/>
              </a:rPr>
              <a:t>party</a:t>
            </a:r>
            <a:r>
              <a:rPr sz="1600" spc="-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00DC"/>
                </a:solidFill>
                <a:latin typeface="Arial MT"/>
                <a:cs typeface="Arial MT"/>
              </a:rPr>
              <a:t>authorities as</a:t>
            </a:r>
            <a:r>
              <a:rPr sz="1600" spc="-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00DC"/>
                </a:solidFill>
                <a:latin typeface="Arial MT"/>
                <a:cs typeface="Arial MT"/>
              </a:rPr>
              <a:t>a</a:t>
            </a:r>
            <a:r>
              <a:rPr sz="1600" spc="-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000DC"/>
                </a:solidFill>
                <a:latin typeface="Arial MT"/>
                <a:cs typeface="Arial MT"/>
              </a:rPr>
              <a:t>great </a:t>
            </a:r>
            <a:r>
              <a:rPr sz="1600" dirty="0">
                <a:solidFill>
                  <a:srgbClr val="0000DC"/>
                </a:solidFill>
                <a:latin typeface="Arial MT"/>
                <a:cs typeface="Arial MT"/>
              </a:rPr>
              <a:t>example</a:t>
            </a:r>
            <a:r>
              <a:rPr sz="1600" spc="-2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00DC"/>
                </a:solidFill>
                <a:latin typeface="Arial MT"/>
                <a:cs typeface="Arial MT"/>
              </a:rPr>
              <a:t>of</a:t>
            </a:r>
            <a:r>
              <a:rPr sz="1600" spc="-1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00DC"/>
                </a:solidFill>
                <a:latin typeface="Arial MT"/>
                <a:cs typeface="Arial MT"/>
              </a:rPr>
              <a:t>socialist</a:t>
            </a:r>
            <a:r>
              <a:rPr sz="1600" spc="-10" dirty="0">
                <a:solidFill>
                  <a:srgbClr val="0000DC"/>
                </a:solidFill>
                <a:latin typeface="Arial MT"/>
                <a:cs typeface="Arial MT"/>
              </a:rPr>
              <a:t> cinema?</a:t>
            </a:r>
            <a:endParaRPr sz="1600" dirty="0">
              <a:latin typeface="Arial MT"/>
              <a:cs typeface="Arial M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"/>
            <a:ext cx="4572000" cy="6857998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2</a:t>
            </a:fld>
            <a:r>
              <a:rPr spc="135" dirty="0"/>
              <a:t>  </a:t>
            </a:r>
            <a:r>
              <a:rPr dirty="0"/>
              <a:t>zápatí</a:t>
            </a:r>
            <a:r>
              <a:rPr spc="-5" dirty="0"/>
              <a:t> </a:t>
            </a:r>
            <a:r>
              <a:rPr spc="-10" dirty="0"/>
              <a:t>prezentace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618235"/>
            <a:ext cx="23539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Petr</a:t>
            </a:r>
            <a:r>
              <a:rPr spc="-15" dirty="0"/>
              <a:t> </a:t>
            </a:r>
            <a:r>
              <a:rPr dirty="0"/>
              <a:t>x</a:t>
            </a:r>
            <a:r>
              <a:rPr spc="-10" dirty="0"/>
              <a:t> Čenda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52076" y="2530855"/>
            <a:ext cx="3052445" cy="27199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47320" marR="5080" indent="-135255" algn="just">
              <a:lnSpc>
                <a:spcPct val="150000"/>
              </a:lnSpc>
              <a:spcBef>
                <a:spcPts val="110"/>
              </a:spcBef>
              <a:buClr>
                <a:srgbClr val="0000DC"/>
              </a:buClr>
              <a:buChar char="—"/>
              <a:tabLst>
                <a:tab pos="147955" algn="l"/>
              </a:tabLst>
            </a:pPr>
            <a:r>
              <a:rPr sz="1500" dirty="0">
                <a:latin typeface="Arial MT"/>
                <a:cs typeface="Arial MT"/>
              </a:rPr>
              <a:t>Petr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not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rebel,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just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regular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spc="-25" dirty="0">
                <a:latin typeface="Arial MT"/>
                <a:cs typeface="Arial MT"/>
              </a:rPr>
              <a:t>guy </a:t>
            </a:r>
            <a:r>
              <a:rPr sz="1500" dirty="0">
                <a:latin typeface="Arial MT"/>
                <a:cs typeface="Arial MT"/>
              </a:rPr>
              <a:t>(clumsy,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quiet,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yet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doesn‘t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bend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spc="-25" dirty="0">
                <a:latin typeface="Arial MT"/>
                <a:cs typeface="Arial MT"/>
              </a:rPr>
              <a:t>to 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ideas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of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older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generation)</a:t>
            </a:r>
            <a:endParaRPr sz="1500" dirty="0">
              <a:latin typeface="Arial MT"/>
              <a:cs typeface="Arial MT"/>
            </a:endParaRPr>
          </a:p>
          <a:p>
            <a:pPr marL="147320" marR="225425" indent="-135255" algn="just">
              <a:lnSpc>
                <a:spcPct val="150000"/>
              </a:lnSpc>
              <a:spcBef>
                <a:spcPts val="15"/>
              </a:spcBef>
              <a:buClr>
                <a:srgbClr val="0000DC"/>
              </a:buClr>
              <a:buChar char="—"/>
              <a:tabLst>
                <a:tab pos="147955" algn="l"/>
              </a:tabLst>
            </a:pPr>
            <a:r>
              <a:rPr sz="1500" spc="-85" dirty="0" err="1">
                <a:latin typeface="Arial MT"/>
                <a:cs typeface="Arial MT"/>
              </a:rPr>
              <a:t>Čenda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–</a:t>
            </a:r>
            <a:r>
              <a:rPr lang="cs-CZ" sz="150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efficient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and</a:t>
            </a:r>
            <a:r>
              <a:rPr sz="1500" spc="-10" dirty="0">
                <a:latin typeface="Arial MT"/>
                <a:cs typeface="Arial MT"/>
              </a:rPr>
              <a:t> dedicated </a:t>
            </a:r>
            <a:r>
              <a:rPr sz="1500" dirty="0">
                <a:latin typeface="Arial MT"/>
                <a:cs typeface="Arial MT"/>
              </a:rPr>
              <a:t>labourer,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film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pokes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fun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spc="-25" dirty="0">
                <a:latin typeface="Arial MT"/>
                <a:cs typeface="Arial MT"/>
              </a:rPr>
              <a:t>at </a:t>
            </a:r>
            <a:r>
              <a:rPr sz="1500" spc="-20" dirty="0">
                <a:latin typeface="Arial MT"/>
                <a:cs typeface="Arial MT"/>
              </a:rPr>
              <a:t>him?</a:t>
            </a:r>
            <a:endParaRPr sz="1500" dirty="0">
              <a:latin typeface="Arial MT"/>
              <a:cs typeface="Arial MT"/>
            </a:endParaRPr>
          </a:p>
          <a:p>
            <a:pPr marL="201295" algn="just">
              <a:lnSpc>
                <a:spcPct val="100000"/>
              </a:lnSpc>
              <a:spcBef>
                <a:spcPts val="380"/>
              </a:spcBef>
            </a:pPr>
            <a:r>
              <a:rPr sz="1500" spc="-1500" dirty="0">
                <a:solidFill>
                  <a:srgbClr val="0000DC"/>
                </a:solidFill>
                <a:latin typeface="Arial MT"/>
                <a:cs typeface="Arial MT"/>
              </a:rPr>
              <a:t>—</a:t>
            </a:r>
            <a:r>
              <a:rPr sz="1500" spc="110" dirty="0">
                <a:solidFill>
                  <a:srgbClr val="0000DC"/>
                </a:solidFill>
                <a:latin typeface="Arial MT"/>
                <a:cs typeface="Arial MT"/>
              </a:rPr>
              <a:t>  </a:t>
            </a:r>
            <a:r>
              <a:rPr lang="cs-CZ" sz="1500" spc="110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dynamic,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loud,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not</a:t>
            </a:r>
            <a:r>
              <a:rPr sz="1500" spc="-10" dirty="0">
                <a:latin typeface="Arial MT"/>
                <a:cs typeface="Arial MT"/>
              </a:rPr>
              <a:t> smart</a:t>
            </a:r>
            <a:endParaRPr sz="15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132" y="1665287"/>
            <a:ext cx="4655842" cy="413999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27843" y="1272032"/>
            <a:ext cx="34925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0000DC"/>
                </a:solidFill>
                <a:latin typeface="Arial MT"/>
                <a:cs typeface="Arial MT"/>
              </a:rPr>
              <a:t>Two</a:t>
            </a:r>
            <a:r>
              <a:rPr sz="1500" spc="-10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0000DC"/>
                </a:solidFill>
                <a:latin typeface="Arial MT"/>
                <a:cs typeface="Arial MT"/>
              </a:rPr>
              <a:t>portraits</a:t>
            </a:r>
            <a:r>
              <a:rPr sz="1500" spc="-10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0000DC"/>
                </a:solidFill>
                <a:latin typeface="Arial MT"/>
                <a:cs typeface="Arial MT"/>
              </a:rPr>
              <a:t>of</a:t>
            </a:r>
            <a:r>
              <a:rPr sz="1500" spc="-1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0000DC"/>
                </a:solidFill>
                <a:latin typeface="Arial MT"/>
                <a:cs typeface="Arial MT"/>
              </a:rPr>
              <a:t>period</a:t>
            </a:r>
            <a:r>
              <a:rPr sz="1500" spc="-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0000DC"/>
                </a:solidFill>
                <a:latin typeface="Arial MT"/>
                <a:cs typeface="Arial MT"/>
              </a:rPr>
              <a:t>young</a:t>
            </a:r>
            <a:r>
              <a:rPr sz="1500" spc="-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0000DC"/>
                </a:solidFill>
                <a:latin typeface="Arial MT"/>
                <a:cs typeface="Arial MT"/>
              </a:rPr>
              <a:t>masculinity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3</a:t>
            </a:fld>
            <a:r>
              <a:rPr spc="135" dirty="0"/>
              <a:t>  </a:t>
            </a:r>
            <a:r>
              <a:rPr dirty="0"/>
              <a:t>zápatí</a:t>
            </a:r>
            <a:r>
              <a:rPr spc="-5" dirty="0"/>
              <a:t> </a:t>
            </a:r>
            <a:r>
              <a:rPr spc="-10" dirty="0"/>
              <a:t>prezentace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540" y="413999"/>
            <a:ext cx="269875" cy="433705"/>
          </a:xfrm>
          <a:custGeom>
            <a:avLst/>
            <a:gdLst/>
            <a:ahLst/>
            <a:cxnLst/>
            <a:rect l="l" t="t" r="r" b="b"/>
            <a:pathLst>
              <a:path w="269875" h="433705">
                <a:moveTo>
                  <a:pt x="62473" y="0"/>
                </a:moveTo>
                <a:lnTo>
                  <a:pt x="0" y="0"/>
                </a:lnTo>
                <a:lnTo>
                  <a:pt x="0" y="433585"/>
                </a:lnTo>
                <a:lnTo>
                  <a:pt x="62473" y="433585"/>
                </a:lnTo>
                <a:lnTo>
                  <a:pt x="62473" y="0"/>
                </a:lnTo>
                <a:close/>
              </a:path>
              <a:path w="269875" h="433705">
                <a:moveTo>
                  <a:pt x="88740" y="0"/>
                </a:moveTo>
                <a:lnTo>
                  <a:pt x="68136" y="0"/>
                </a:lnTo>
                <a:lnTo>
                  <a:pt x="109114" y="433585"/>
                </a:lnTo>
                <a:lnTo>
                  <a:pt x="134789" y="433585"/>
                </a:lnTo>
                <a:lnTo>
                  <a:pt x="88740" y="0"/>
                </a:lnTo>
                <a:close/>
              </a:path>
              <a:path w="269875" h="433705">
                <a:moveTo>
                  <a:pt x="201808" y="0"/>
                </a:moveTo>
                <a:lnTo>
                  <a:pt x="175771" y="0"/>
                </a:lnTo>
                <a:lnTo>
                  <a:pt x="134789" y="433585"/>
                </a:lnTo>
                <a:lnTo>
                  <a:pt x="155756" y="433585"/>
                </a:lnTo>
                <a:lnTo>
                  <a:pt x="201808" y="0"/>
                </a:lnTo>
                <a:close/>
              </a:path>
              <a:path w="269875" h="433705">
                <a:moveTo>
                  <a:pt x="269578" y="0"/>
                </a:moveTo>
                <a:lnTo>
                  <a:pt x="202401" y="0"/>
                </a:lnTo>
                <a:lnTo>
                  <a:pt x="202401" y="433585"/>
                </a:lnTo>
                <a:lnTo>
                  <a:pt x="269578" y="433585"/>
                </a:lnTo>
                <a:lnTo>
                  <a:pt x="269578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3243" y="413999"/>
            <a:ext cx="217804" cy="438784"/>
          </a:xfrm>
          <a:custGeom>
            <a:avLst/>
            <a:gdLst/>
            <a:ahLst/>
            <a:cxnLst/>
            <a:rect l="l" t="t" r="r" b="b"/>
            <a:pathLst>
              <a:path w="217805" h="438784">
                <a:moveTo>
                  <a:pt x="67177" y="0"/>
                </a:moveTo>
                <a:lnTo>
                  <a:pt x="0" y="0"/>
                </a:lnTo>
                <a:lnTo>
                  <a:pt x="0" y="334417"/>
                </a:lnTo>
                <a:lnTo>
                  <a:pt x="8980" y="374994"/>
                </a:lnTo>
                <a:lnTo>
                  <a:pt x="33006" y="408161"/>
                </a:lnTo>
                <a:lnTo>
                  <a:pt x="67700" y="430539"/>
                </a:lnTo>
                <a:lnTo>
                  <a:pt x="108687" y="438749"/>
                </a:lnTo>
                <a:lnTo>
                  <a:pt x="149925" y="430539"/>
                </a:lnTo>
                <a:lnTo>
                  <a:pt x="184748" y="408161"/>
                </a:lnTo>
                <a:lnTo>
                  <a:pt x="208821" y="374994"/>
                </a:lnTo>
                <a:lnTo>
                  <a:pt x="209724" y="370916"/>
                </a:lnTo>
                <a:lnTo>
                  <a:pt x="108687" y="370916"/>
                </a:lnTo>
                <a:lnTo>
                  <a:pt x="93536" y="368030"/>
                </a:lnTo>
                <a:lnTo>
                  <a:pt x="80230" y="359750"/>
                </a:lnTo>
                <a:lnTo>
                  <a:pt x="70775" y="346642"/>
                </a:lnTo>
                <a:lnTo>
                  <a:pt x="67177" y="329271"/>
                </a:lnTo>
                <a:lnTo>
                  <a:pt x="67177" y="0"/>
                </a:lnTo>
                <a:close/>
              </a:path>
              <a:path w="217805" h="438784">
                <a:moveTo>
                  <a:pt x="217808" y="0"/>
                </a:moveTo>
                <a:lnTo>
                  <a:pt x="150196" y="0"/>
                </a:lnTo>
                <a:lnTo>
                  <a:pt x="150196" y="329271"/>
                </a:lnTo>
                <a:lnTo>
                  <a:pt x="146660" y="346642"/>
                </a:lnTo>
                <a:lnTo>
                  <a:pt x="137306" y="359750"/>
                </a:lnTo>
                <a:lnTo>
                  <a:pt x="124020" y="368030"/>
                </a:lnTo>
                <a:lnTo>
                  <a:pt x="108687" y="370916"/>
                </a:lnTo>
                <a:lnTo>
                  <a:pt x="209724" y="370916"/>
                </a:lnTo>
                <a:lnTo>
                  <a:pt x="217808" y="334417"/>
                </a:lnTo>
                <a:lnTo>
                  <a:pt x="217808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3714" y="413999"/>
            <a:ext cx="228600" cy="433705"/>
          </a:xfrm>
          <a:custGeom>
            <a:avLst/>
            <a:gdLst/>
            <a:ahLst/>
            <a:cxnLst/>
            <a:rect l="l" t="t" r="r" b="b"/>
            <a:pathLst>
              <a:path w="228600" h="433705">
                <a:moveTo>
                  <a:pt x="67177" y="0"/>
                </a:moveTo>
                <a:lnTo>
                  <a:pt x="0" y="0"/>
                </a:lnTo>
                <a:lnTo>
                  <a:pt x="0" y="433585"/>
                </a:lnTo>
                <a:lnTo>
                  <a:pt x="67177" y="433585"/>
                </a:lnTo>
                <a:lnTo>
                  <a:pt x="67177" y="0"/>
                </a:lnTo>
                <a:close/>
              </a:path>
              <a:path w="228600" h="433705">
                <a:moveTo>
                  <a:pt x="94068" y="0"/>
                </a:moveTo>
                <a:lnTo>
                  <a:pt x="68036" y="0"/>
                </a:lnTo>
                <a:lnTo>
                  <a:pt x="134789" y="433585"/>
                </a:lnTo>
                <a:lnTo>
                  <a:pt x="155326" y="433585"/>
                </a:lnTo>
                <a:lnTo>
                  <a:pt x="94068" y="0"/>
                </a:lnTo>
                <a:close/>
              </a:path>
              <a:path w="228600" h="433705">
                <a:moveTo>
                  <a:pt x="228068" y="0"/>
                </a:moveTo>
                <a:lnTo>
                  <a:pt x="160456" y="0"/>
                </a:lnTo>
                <a:lnTo>
                  <a:pt x="160456" y="433585"/>
                </a:lnTo>
                <a:lnTo>
                  <a:pt x="228068" y="433585"/>
                </a:lnTo>
                <a:lnTo>
                  <a:pt x="228068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29841" y="414006"/>
            <a:ext cx="187325" cy="433705"/>
          </a:xfrm>
          <a:custGeom>
            <a:avLst/>
            <a:gdLst/>
            <a:ahLst/>
            <a:cxnLst/>
            <a:rect l="l" t="t" r="r" b="b"/>
            <a:pathLst>
              <a:path w="187325" h="433705">
                <a:moveTo>
                  <a:pt x="186994" y="0"/>
                </a:moveTo>
                <a:lnTo>
                  <a:pt x="0" y="0"/>
                </a:lnTo>
                <a:lnTo>
                  <a:pt x="0" y="20599"/>
                </a:lnTo>
                <a:lnTo>
                  <a:pt x="57353" y="20599"/>
                </a:lnTo>
                <a:lnTo>
                  <a:pt x="57353" y="407390"/>
                </a:lnTo>
                <a:lnTo>
                  <a:pt x="0" y="407390"/>
                </a:lnTo>
                <a:lnTo>
                  <a:pt x="0" y="433578"/>
                </a:lnTo>
                <a:lnTo>
                  <a:pt x="186994" y="433578"/>
                </a:lnTo>
                <a:lnTo>
                  <a:pt x="186994" y="407390"/>
                </a:lnTo>
                <a:lnTo>
                  <a:pt x="124536" y="407390"/>
                </a:lnTo>
                <a:lnTo>
                  <a:pt x="124536" y="20599"/>
                </a:lnTo>
                <a:lnTo>
                  <a:pt x="186994" y="20599"/>
                </a:lnTo>
                <a:lnTo>
                  <a:pt x="186994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6675" y="1035625"/>
            <a:ext cx="254635" cy="439420"/>
          </a:xfrm>
          <a:custGeom>
            <a:avLst/>
            <a:gdLst/>
            <a:ahLst/>
            <a:cxnLst/>
            <a:rect l="l" t="t" r="r" b="b"/>
            <a:pathLst>
              <a:path w="254634" h="439419">
                <a:moveTo>
                  <a:pt x="129654" y="0"/>
                </a:moveTo>
                <a:lnTo>
                  <a:pt x="93281" y="0"/>
                </a:lnTo>
                <a:lnTo>
                  <a:pt x="0" y="439169"/>
                </a:lnTo>
                <a:lnTo>
                  <a:pt x="36371" y="439169"/>
                </a:lnTo>
                <a:lnTo>
                  <a:pt x="62473" y="297929"/>
                </a:lnTo>
                <a:lnTo>
                  <a:pt x="225819" y="297929"/>
                </a:lnTo>
                <a:lnTo>
                  <a:pt x="219528" y="266585"/>
                </a:lnTo>
                <a:lnTo>
                  <a:pt x="72742" y="266585"/>
                </a:lnTo>
                <a:lnTo>
                  <a:pt x="129654" y="0"/>
                </a:lnTo>
                <a:close/>
              </a:path>
              <a:path w="254634" h="439419">
                <a:moveTo>
                  <a:pt x="225819" y="297929"/>
                </a:moveTo>
                <a:lnTo>
                  <a:pt x="192136" y="297929"/>
                </a:lnTo>
                <a:lnTo>
                  <a:pt x="222934" y="439169"/>
                </a:lnTo>
                <a:lnTo>
                  <a:pt x="254166" y="439169"/>
                </a:lnTo>
                <a:lnTo>
                  <a:pt x="225819" y="297929"/>
                </a:lnTo>
                <a:close/>
              </a:path>
              <a:path w="254634" h="439419">
                <a:moveTo>
                  <a:pt x="166025" y="0"/>
                </a:moveTo>
                <a:lnTo>
                  <a:pt x="129654" y="0"/>
                </a:lnTo>
                <a:lnTo>
                  <a:pt x="186988" y="266585"/>
                </a:lnTo>
                <a:lnTo>
                  <a:pt x="219528" y="266585"/>
                </a:lnTo>
                <a:lnTo>
                  <a:pt x="166025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3521" y="1035625"/>
            <a:ext cx="233679" cy="439420"/>
          </a:xfrm>
          <a:custGeom>
            <a:avLst/>
            <a:gdLst/>
            <a:ahLst/>
            <a:cxnLst/>
            <a:rect l="l" t="t" r="r" b="b"/>
            <a:pathLst>
              <a:path w="233680" h="439419">
                <a:moveTo>
                  <a:pt x="114251" y="0"/>
                </a:moveTo>
                <a:lnTo>
                  <a:pt x="0" y="0"/>
                </a:lnTo>
                <a:lnTo>
                  <a:pt x="0" y="439169"/>
                </a:lnTo>
                <a:lnTo>
                  <a:pt x="31232" y="439169"/>
                </a:lnTo>
                <a:lnTo>
                  <a:pt x="31232" y="251145"/>
                </a:lnTo>
                <a:lnTo>
                  <a:pt x="124511" y="251145"/>
                </a:lnTo>
                <a:lnTo>
                  <a:pt x="160934" y="240688"/>
                </a:lnTo>
                <a:lnTo>
                  <a:pt x="188725" y="219792"/>
                </a:lnTo>
                <a:lnTo>
                  <a:pt x="31232" y="219792"/>
                </a:lnTo>
                <a:lnTo>
                  <a:pt x="31232" y="31334"/>
                </a:lnTo>
                <a:lnTo>
                  <a:pt x="187713" y="31334"/>
                </a:lnTo>
                <a:lnTo>
                  <a:pt x="187359" y="30804"/>
                </a:lnTo>
                <a:lnTo>
                  <a:pt x="154434" y="8278"/>
                </a:lnTo>
                <a:lnTo>
                  <a:pt x="114251" y="0"/>
                </a:lnTo>
                <a:close/>
              </a:path>
              <a:path w="233680" h="439419">
                <a:moveTo>
                  <a:pt x="124511" y="251145"/>
                </a:moveTo>
                <a:lnTo>
                  <a:pt x="88149" y="251145"/>
                </a:lnTo>
                <a:lnTo>
                  <a:pt x="191689" y="439169"/>
                </a:lnTo>
                <a:lnTo>
                  <a:pt x="233198" y="439169"/>
                </a:lnTo>
                <a:lnTo>
                  <a:pt x="124511" y="251145"/>
                </a:lnTo>
                <a:close/>
              </a:path>
              <a:path w="233680" h="439419">
                <a:moveTo>
                  <a:pt x="187713" y="31334"/>
                </a:moveTo>
                <a:lnTo>
                  <a:pt x="109104" y="31334"/>
                </a:lnTo>
                <a:lnTo>
                  <a:pt x="137741" y="36949"/>
                </a:lnTo>
                <a:lnTo>
                  <a:pt x="160676" y="52425"/>
                </a:lnTo>
                <a:lnTo>
                  <a:pt x="175907" y="75709"/>
                </a:lnTo>
                <a:lnTo>
                  <a:pt x="181429" y="104749"/>
                </a:lnTo>
                <a:lnTo>
                  <a:pt x="181429" y="146395"/>
                </a:lnTo>
                <a:lnTo>
                  <a:pt x="175907" y="175609"/>
                </a:lnTo>
                <a:lnTo>
                  <a:pt x="160676" y="198867"/>
                </a:lnTo>
                <a:lnTo>
                  <a:pt x="137741" y="214239"/>
                </a:lnTo>
                <a:lnTo>
                  <a:pt x="109104" y="219792"/>
                </a:lnTo>
                <a:lnTo>
                  <a:pt x="188725" y="219792"/>
                </a:lnTo>
                <a:lnTo>
                  <a:pt x="190571" y="218404"/>
                </a:lnTo>
                <a:lnTo>
                  <a:pt x="210499" y="186303"/>
                </a:lnTo>
                <a:lnTo>
                  <a:pt x="217791" y="146395"/>
                </a:lnTo>
                <a:lnTo>
                  <a:pt x="217791" y="104749"/>
                </a:lnTo>
                <a:lnTo>
                  <a:pt x="209614" y="64115"/>
                </a:lnTo>
                <a:lnTo>
                  <a:pt x="187713" y="31334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2740" y="1035049"/>
            <a:ext cx="264795" cy="439420"/>
          </a:xfrm>
          <a:custGeom>
            <a:avLst/>
            <a:gdLst/>
            <a:ahLst/>
            <a:cxnLst/>
            <a:rect l="l" t="t" r="r" b="b"/>
            <a:pathLst>
              <a:path w="264794" h="439419">
                <a:moveTo>
                  <a:pt x="264439" y="0"/>
                </a:moveTo>
                <a:lnTo>
                  <a:pt x="0" y="0"/>
                </a:lnTo>
                <a:lnTo>
                  <a:pt x="0" y="31750"/>
                </a:lnTo>
                <a:lnTo>
                  <a:pt x="119392" y="31750"/>
                </a:lnTo>
                <a:lnTo>
                  <a:pt x="119392" y="439420"/>
                </a:lnTo>
                <a:lnTo>
                  <a:pt x="150622" y="439420"/>
                </a:lnTo>
                <a:lnTo>
                  <a:pt x="150622" y="31750"/>
                </a:lnTo>
                <a:lnTo>
                  <a:pt x="264439" y="31750"/>
                </a:lnTo>
                <a:lnTo>
                  <a:pt x="264439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14462" y="1030477"/>
            <a:ext cx="217804" cy="449580"/>
          </a:xfrm>
          <a:custGeom>
            <a:avLst/>
            <a:gdLst/>
            <a:ahLst/>
            <a:cxnLst/>
            <a:rect l="l" t="t" r="r" b="b"/>
            <a:pathLst>
              <a:path w="217805" h="449580">
                <a:moveTo>
                  <a:pt x="36362" y="329264"/>
                </a:moveTo>
                <a:lnTo>
                  <a:pt x="0" y="329264"/>
                </a:lnTo>
                <a:lnTo>
                  <a:pt x="0" y="345150"/>
                </a:lnTo>
                <a:lnTo>
                  <a:pt x="8256" y="385718"/>
                </a:lnTo>
                <a:lnTo>
                  <a:pt x="31075" y="418881"/>
                </a:lnTo>
                <a:lnTo>
                  <a:pt x="65528" y="441257"/>
                </a:lnTo>
                <a:lnTo>
                  <a:pt x="108686" y="449468"/>
                </a:lnTo>
                <a:lnTo>
                  <a:pt x="149922" y="441257"/>
                </a:lnTo>
                <a:lnTo>
                  <a:pt x="184739" y="418881"/>
                </a:lnTo>
                <a:lnTo>
                  <a:pt x="189023" y="412978"/>
                </a:lnTo>
                <a:lnTo>
                  <a:pt x="108686" y="412978"/>
                </a:lnTo>
                <a:lnTo>
                  <a:pt x="79873" y="407431"/>
                </a:lnTo>
                <a:lnTo>
                  <a:pt x="56958" y="392104"/>
                </a:lnTo>
                <a:lnTo>
                  <a:pt x="41825" y="368968"/>
                </a:lnTo>
                <a:lnTo>
                  <a:pt x="36362" y="339998"/>
                </a:lnTo>
                <a:lnTo>
                  <a:pt x="36362" y="329264"/>
                </a:lnTo>
                <a:close/>
              </a:path>
              <a:path w="217805" h="449580">
                <a:moveTo>
                  <a:pt x="108686" y="0"/>
                </a:moveTo>
                <a:lnTo>
                  <a:pt x="65528" y="8275"/>
                </a:lnTo>
                <a:lnTo>
                  <a:pt x="31075" y="30797"/>
                </a:lnTo>
                <a:lnTo>
                  <a:pt x="8256" y="64108"/>
                </a:lnTo>
                <a:lnTo>
                  <a:pt x="0" y="104750"/>
                </a:lnTo>
                <a:lnTo>
                  <a:pt x="0" y="136084"/>
                </a:lnTo>
                <a:lnTo>
                  <a:pt x="10263" y="181724"/>
                </a:lnTo>
                <a:lnTo>
                  <a:pt x="35568" y="211748"/>
                </a:lnTo>
                <a:lnTo>
                  <a:pt x="98409" y="240398"/>
                </a:lnTo>
                <a:lnTo>
                  <a:pt x="128893" y="249835"/>
                </a:lnTo>
                <a:lnTo>
                  <a:pt x="155485" y="264062"/>
                </a:lnTo>
                <a:lnTo>
                  <a:pt x="174295" y="286099"/>
                </a:lnTo>
                <a:lnTo>
                  <a:pt x="181429" y="318961"/>
                </a:lnTo>
                <a:lnTo>
                  <a:pt x="181429" y="339998"/>
                </a:lnTo>
                <a:lnTo>
                  <a:pt x="175177" y="368968"/>
                </a:lnTo>
                <a:lnTo>
                  <a:pt x="158694" y="392104"/>
                </a:lnTo>
                <a:lnTo>
                  <a:pt x="135393" y="407431"/>
                </a:lnTo>
                <a:lnTo>
                  <a:pt x="108686" y="412978"/>
                </a:lnTo>
                <a:lnTo>
                  <a:pt x="189023" y="412978"/>
                </a:lnTo>
                <a:lnTo>
                  <a:pt x="208806" y="385718"/>
                </a:lnTo>
                <a:lnTo>
                  <a:pt x="217791" y="345150"/>
                </a:lnTo>
                <a:lnTo>
                  <a:pt x="217791" y="313810"/>
                </a:lnTo>
                <a:lnTo>
                  <a:pt x="207447" y="270337"/>
                </a:lnTo>
                <a:lnTo>
                  <a:pt x="181580" y="240024"/>
                </a:lnTo>
                <a:lnTo>
                  <a:pt x="147934" y="220418"/>
                </a:lnTo>
                <a:lnTo>
                  <a:pt x="86734" y="202854"/>
                </a:lnTo>
                <a:lnTo>
                  <a:pt x="61665" y="190284"/>
                </a:lnTo>
                <a:lnTo>
                  <a:pt x="43416" y="168859"/>
                </a:lnTo>
                <a:lnTo>
                  <a:pt x="36362" y="136084"/>
                </a:lnTo>
                <a:lnTo>
                  <a:pt x="36362" y="104750"/>
                </a:lnTo>
                <a:lnTo>
                  <a:pt x="41825" y="77881"/>
                </a:lnTo>
                <a:lnTo>
                  <a:pt x="56958" y="54355"/>
                </a:lnTo>
                <a:lnTo>
                  <a:pt x="79873" y="37673"/>
                </a:lnTo>
                <a:lnTo>
                  <a:pt x="108686" y="31334"/>
                </a:lnTo>
                <a:lnTo>
                  <a:pt x="185127" y="31334"/>
                </a:lnTo>
                <a:lnTo>
                  <a:pt x="184739" y="30797"/>
                </a:lnTo>
                <a:lnTo>
                  <a:pt x="149922" y="8275"/>
                </a:lnTo>
                <a:lnTo>
                  <a:pt x="108686" y="0"/>
                </a:lnTo>
                <a:close/>
              </a:path>
              <a:path w="217805" h="449580">
                <a:moveTo>
                  <a:pt x="185127" y="31334"/>
                </a:moveTo>
                <a:lnTo>
                  <a:pt x="108686" y="31334"/>
                </a:lnTo>
                <a:lnTo>
                  <a:pt x="135393" y="37673"/>
                </a:lnTo>
                <a:lnTo>
                  <a:pt x="158694" y="54355"/>
                </a:lnTo>
                <a:lnTo>
                  <a:pt x="175177" y="77881"/>
                </a:lnTo>
                <a:lnTo>
                  <a:pt x="181429" y="104750"/>
                </a:lnTo>
                <a:lnTo>
                  <a:pt x="181429" y="120190"/>
                </a:lnTo>
                <a:lnTo>
                  <a:pt x="217791" y="120190"/>
                </a:lnTo>
                <a:lnTo>
                  <a:pt x="217791" y="104750"/>
                </a:lnTo>
                <a:lnTo>
                  <a:pt x="208806" y="64108"/>
                </a:lnTo>
                <a:lnTo>
                  <a:pt x="185127" y="31334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0309" y="1570735"/>
            <a:ext cx="3984625" cy="136652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 marR="5080" algn="ctr">
              <a:lnSpc>
                <a:spcPct val="83300"/>
              </a:lnSpc>
              <a:spcBef>
                <a:spcPts val="760"/>
              </a:spcBef>
            </a:pPr>
            <a:r>
              <a:rPr sz="3300" dirty="0"/>
              <a:t>“A</a:t>
            </a:r>
            <a:r>
              <a:rPr sz="3300" spc="-15" dirty="0"/>
              <a:t> </a:t>
            </a:r>
            <a:r>
              <a:rPr sz="3300" dirty="0"/>
              <a:t>great</a:t>
            </a:r>
            <a:r>
              <a:rPr sz="3300" spc="-10" dirty="0"/>
              <a:t> </a:t>
            </a:r>
            <a:r>
              <a:rPr sz="3300" dirty="0"/>
              <a:t>example</a:t>
            </a:r>
            <a:r>
              <a:rPr sz="3300" spc="-10" dirty="0"/>
              <a:t> </a:t>
            </a:r>
            <a:r>
              <a:rPr sz="3300" spc="-25" dirty="0"/>
              <a:t>of </a:t>
            </a:r>
            <a:r>
              <a:rPr sz="3300" dirty="0"/>
              <a:t>socialist</a:t>
            </a:r>
            <a:r>
              <a:rPr sz="3300" spc="-25" dirty="0"/>
              <a:t> </a:t>
            </a:r>
            <a:r>
              <a:rPr sz="3300" dirty="0"/>
              <a:t>film</a:t>
            </a:r>
            <a:r>
              <a:rPr sz="3300" spc="-20" dirty="0"/>
              <a:t> art“ WHY?</a:t>
            </a:r>
            <a:endParaRPr sz="3300"/>
          </a:p>
        </p:txBody>
      </p:sp>
      <p:sp>
        <p:nvSpPr>
          <p:cNvPr id="11" name="object 11"/>
          <p:cNvSpPr txBox="1"/>
          <p:nvPr/>
        </p:nvSpPr>
        <p:spPr>
          <a:xfrm>
            <a:off x="286175" y="2962148"/>
            <a:ext cx="3943985" cy="284226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42265" indent="-329565">
              <a:lnSpc>
                <a:spcPct val="100000"/>
              </a:lnSpc>
              <a:spcBef>
                <a:spcPts val="434"/>
              </a:spcBef>
              <a:buChar char="-"/>
              <a:tabLst>
                <a:tab pos="342265" algn="l"/>
                <a:tab pos="342900" algn="l"/>
              </a:tabLst>
            </a:pPr>
            <a:r>
              <a:rPr sz="1800" spc="-10" dirty="0">
                <a:solidFill>
                  <a:srgbClr val="0000DC"/>
                </a:solidFill>
                <a:latin typeface="Arial MT"/>
                <a:cs typeface="Arial MT"/>
              </a:rPr>
              <a:t>Comedy</a:t>
            </a:r>
            <a:endParaRPr sz="1800">
              <a:latin typeface="Arial MT"/>
              <a:cs typeface="Arial MT"/>
            </a:endParaRPr>
          </a:p>
          <a:p>
            <a:pPr marL="297815" marR="233679" indent="-285115">
              <a:lnSpc>
                <a:spcPct val="114399"/>
              </a:lnSpc>
              <a:spcBef>
                <a:spcPts val="25"/>
              </a:spcBef>
              <a:buChar char="-"/>
              <a:tabLst>
                <a:tab pos="297815" algn="l"/>
                <a:tab pos="298450" algn="l"/>
              </a:tabLst>
            </a:pPr>
            <a:r>
              <a:rPr sz="1800" dirty="0">
                <a:solidFill>
                  <a:srgbClr val="0000DC"/>
                </a:solidFill>
                <a:latin typeface="Arial MT"/>
                <a:cs typeface="Arial MT"/>
              </a:rPr>
              <a:t>Observation:</a:t>
            </a:r>
            <a:r>
              <a:rPr sz="1800" spc="-30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00DC"/>
                </a:solidFill>
                <a:latin typeface="Arial MT"/>
                <a:cs typeface="Arial MT"/>
              </a:rPr>
              <a:t>almost</a:t>
            </a:r>
            <a:r>
              <a:rPr sz="1800" spc="-25" dirty="0">
                <a:solidFill>
                  <a:srgbClr val="0000DC"/>
                </a:solidFill>
                <a:latin typeface="Arial MT"/>
                <a:cs typeface="Arial MT"/>
              </a:rPr>
              <a:t> no </a:t>
            </a:r>
            <a:r>
              <a:rPr sz="1800" dirty="0">
                <a:solidFill>
                  <a:srgbClr val="0000DC"/>
                </a:solidFill>
                <a:latin typeface="Arial MT"/>
                <a:cs typeface="Arial MT"/>
              </a:rPr>
              <a:t>experiments</a:t>
            </a:r>
            <a:r>
              <a:rPr sz="1800" spc="-3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00DC"/>
                </a:solidFill>
                <a:latin typeface="Arial MT"/>
                <a:cs typeface="Arial MT"/>
              </a:rPr>
              <a:t>with</a:t>
            </a:r>
            <a:r>
              <a:rPr sz="1800" spc="-2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00DC"/>
                </a:solidFill>
                <a:latin typeface="Arial MT"/>
                <a:cs typeface="Arial MT"/>
              </a:rPr>
              <a:t>narration,</a:t>
            </a:r>
            <a:r>
              <a:rPr sz="1800" spc="-2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0000DC"/>
                </a:solidFill>
                <a:latin typeface="Arial MT"/>
                <a:cs typeface="Arial MT"/>
              </a:rPr>
              <a:t>style </a:t>
            </a:r>
            <a:r>
              <a:rPr sz="1800" dirty="0">
                <a:solidFill>
                  <a:srgbClr val="0000DC"/>
                </a:solidFill>
                <a:latin typeface="Arial MT"/>
                <a:cs typeface="Arial MT"/>
              </a:rPr>
              <a:t>and/or</a:t>
            </a:r>
            <a:r>
              <a:rPr sz="1800" spc="-40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00DC"/>
                </a:solidFill>
                <a:latin typeface="Arial MT"/>
                <a:cs typeface="Arial MT"/>
              </a:rPr>
              <a:t>ideological</a:t>
            </a:r>
            <a:r>
              <a:rPr sz="1800" spc="-3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00DC"/>
                </a:solidFill>
                <a:latin typeface="Arial MT"/>
                <a:cs typeface="Arial MT"/>
              </a:rPr>
              <a:t>background</a:t>
            </a:r>
            <a:r>
              <a:rPr sz="1800" spc="-30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800" spc="-50" dirty="0">
                <a:solidFill>
                  <a:srgbClr val="0000DC"/>
                </a:solidFill>
                <a:latin typeface="Arial MT"/>
                <a:cs typeface="Arial MT"/>
              </a:rPr>
              <a:t>X </a:t>
            </a:r>
            <a:r>
              <a:rPr sz="1800" dirty="0">
                <a:solidFill>
                  <a:srgbClr val="0000DC"/>
                </a:solidFill>
                <a:latin typeface="Arial MT"/>
                <a:cs typeface="Arial MT"/>
              </a:rPr>
              <a:t>absorbing</a:t>
            </a:r>
            <a:r>
              <a:rPr sz="1800" spc="-4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00DC"/>
                </a:solidFill>
                <a:latin typeface="Arial MT"/>
                <a:cs typeface="Arial MT"/>
              </a:rPr>
              <a:t>international</a:t>
            </a:r>
            <a:r>
              <a:rPr sz="1800" spc="-30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0000DC"/>
                </a:solidFill>
                <a:latin typeface="Arial MT"/>
                <a:cs typeface="Arial MT"/>
              </a:rPr>
              <a:t>influences </a:t>
            </a:r>
            <a:r>
              <a:rPr sz="1800" dirty="0">
                <a:solidFill>
                  <a:srgbClr val="0000DC"/>
                </a:solidFill>
                <a:latin typeface="Arial MT"/>
                <a:cs typeface="Arial MT"/>
              </a:rPr>
              <a:t>and</a:t>
            </a:r>
            <a:r>
              <a:rPr sz="1800" spc="-20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00DC"/>
                </a:solidFill>
                <a:latin typeface="Arial MT"/>
                <a:cs typeface="Arial MT"/>
              </a:rPr>
              <a:t>abrupt</a:t>
            </a:r>
            <a:r>
              <a:rPr sz="1800" spc="-20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0000DC"/>
                </a:solidFill>
                <a:latin typeface="Arial MT"/>
                <a:cs typeface="Arial MT"/>
              </a:rPr>
              <a:t>ending</a:t>
            </a:r>
            <a:endParaRPr sz="1800">
              <a:latin typeface="Arial MT"/>
              <a:cs typeface="Arial MT"/>
            </a:endParaRPr>
          </a:p>
          <a:p>
            <a:pPr marL="297815" indent="-285115">
              <a:lnSpc>
                <a:spcPct val="100000"/>
              </a:lnSpc>
              <a:spcBef>
                <a:spcPts val="240"/>
              </a:spcBef>
              <a:buChar char="-"/>
              <a:tabLst>
                <a:tab pos="297815" algn="l"/>
                <a:tab pos="298450" algn="l"/>
              </a:tabLst>
            </a:pPr>
            <a:r>
              <a:rPr sz="1800" dirty="0">
                <a:solidFill>
                  <a:srgbClr val="0000DC"/>
                </a:solidFill>
                <a:latin typeface="Arial MT"/>
                <a:cs typeface="Arial MT"/>
              </a:rPr>
              <a:t>International</a:t>
            </a:r>
            <a:r>
              <a:rPr sz="1800" spc="-40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00DC"/>
                </a:solidFill>
                <a:latin typeface="Arial MT"/>
                <a:cs typeface="Arial MT"/>
              </a:rPr>
              <a:t>success</a:t>
            </a:r>
            <a:r>
              <a:rPr sz="1800" spc="-2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00DC"/>
                </a:solidFill>
                <a:latin typeface="Arial MT"/>
                <a:cs typeface="Arial MT"/>
              </a:rPr>
              <a:t>and</a:t>
            </a:r>
            <a:r>
              <a:rPr sz="1800" spc="-2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00DC"/>
                </a:solidFill>
                <a:latin typeface="Arial MT"/>
                <a:cs typeface="Arial MT"/>
              </a:rPr>
              <a:t>visibility</a:t>
            </a:r>
            <a:r>
              <a:rPr sz="1800" spc="-2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800" spc="-50" dirty="0">
                <a:solidFill>
                  <a:srgbClr val="0000DC"/>
                </a:solidFill>
                <a:latin typeface="Arial MT"/>
                <a:cs typeface="Arial MT"/>
              </a:rPr>
              <a:t>–</a:t>
            </a:r>
            <a:endParaRPr sz="1800">
              <a:latin typeface="Arial MT"/>
              <a:cs typeface="Arial MT"/>
            </a:endParaRPr>
          </a:p>
          <a:p>
            <a:pPr marL="298450" marR="258445">
              <a:lnSpc>
                <a:spcPct val="111100"/>
              </a:lnSpc>
              <a:spcBef>
                <a:spcPts val="95"/>
              </a:spcBef>
            </a:pPr>
            <a:r>
              <a:rPr sz="1800" dirty="0">
                <a:solidFill>
                  <a:srgbClr val="0000DC"/>
                </a:solidFill>
                <a:latin typeface="Arial MT"/>
                <a:cs typeface="Arial MT"/>
              </a:rPr>
              <a:t>various</a:t>
            </a:r>
            <a:r>
              <a:rPr sz="1800" spc="-20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00DC"/>
                </a:solidFill>
                <a:latin typeface="Arial MT"/>
                <a:cs typeface="Arial MT"/>
              </a:rPr>
              <a:t>prizes</a:t>
            </a:r>
            <a:r>
              <a:rPr sz="1800" spc="-1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00DC"/>
                </a:solidFill>
                <a:latin typeface="Arial MT"/>
                <a:cs typeface="Arial MT"/>
              </a:rPr>
              <a:t>at</a:t>
            </a:r>
            <a:r>
              <a:rPr sz="1800" spc="-20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00DC"/>
                </a:solidFill>
                <a:latin typeface="Arial MT"/>
                <a:cs typeface="Arial MT"/>
              </a:rPr>
              <a:t>Venice,</a:t>
            </a:r>
            <a:r>
              <a:rPr sz="1800" spc="-1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0000DC"/>
                </a:solidFill>
                <a:latin typeface="Arial MT"/>
                <a:cs typeface="Arial MT"/>
              </a:rPr>
              <a:t>Locarno </a:t>
            </a:r>
            <a:r>
              <a:rPr sz="1800" dirty="0">
                <a:solidFill>
                  <a:srgbClr val="0000DC"/>
                </a:solidFill>
                <a:latin typeface="Arial MT"/>
                <a:cs typeface="Arial MT"/>
              </a:rPr>
              <a:t>and</a:t>
            </a:r>
            <a:r>
              <a:rPr sz="1800" spc="-20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00DC"/>
                </a:solidFill>
                <a:latin typeface="Arial MT"/>
                <a:cs typeface="Arial MT"/>
              </a:rPr>
              <a:t>Lisbon</a:t>
            </a:r>
            <a:r>
              <a:rPr sz="1800" spc="-1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0000DC"/>
                </a:solidFill>
                <a:latin typeface="Arial MT"/>
                <a:cs typeface="Arial MT"/>
              </a:rPr>
              <a:t>IFF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572000" y="1"/>
            <a:ext cx="4572000" cy="6858000"/>
            <a:chOff x="4572000" y="1"/>
            <a:chExt cx="4572000" cy="685800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0" y="1"/>
              <a:ext cx="4572000" cy="685799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206338"/>
              <a:ext cx="2584883" cy="3651661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4</a:t>
            </a:fld>
            <a:r>
              <a:rPr spc="135" dirty="0"/>
              <a:t>  </a:t>
            </a:r>
            <a:r>
              <a:rPr dirty="0"/>
              <a:t>zápatí</a:t>
            </a:r>
            <a:r>
              <a:rPr spc="-5" dirty="0"/>
              <a:t> </a:t>
            </a:r>
            <a:r>
              <a:rPr spc="-10" dirty="0"/>
              <a:t>prezentace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343915"/>
            <a:ext cx="71164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Czech</a:t>
            </a:r>
            <a:r>
              <a:rPr spc="-30" dirty="0"/>
              <a:t> </a:t>
            </a:r>
            <a:r>
              <a:rPr dirty="0"/>
              <a:t>New</a:t>
            </a:r>
            <a:r>
              <a:rPr spc="-15" dirty="0"/>
              <a:t> </a:t>
            </a:r>
            <a:r>
              <a:rPr dirty="0"/>
              <a:t>Wave</a:t>
            </a:r>
            <a:r>
              <a:rPr spc="-20" dirty="0"/>
              <a:t> </a:t>
            </a:r>
            <a:r>
              <a:rPr dirty="0"/>
              <a:t>Course:</a:t>
            </a:r>
            <a:r>
              <a:rPr spc="-15" dirty="0"/>
              <a:t> </a:t>
            </a:r>
            <a:r>
              <a:rPr spc="-10" dirty="0"/>
              <a:t>Organization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5</a:t>
            </a:fld>
            <a:r>
              <a:rPr spc="135" dirty="0"/>
              <a:t>  </a:t>
            </a:r>
            <a:r>
              <a:rPr dirty="0"/>
              <a:t>zápatí</a:t>
            </a:r>
            <a:r>
              <a:rPr spc="-5" dirty="0"/>
              <a:t> </a:t>
            </a:r>
            <a:r>
              <a:rPr spc="-10" dirty="0"/>
              <a:t>prezentace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1776" y="1076960"/>
            <a:ext cx="8594090" cy="5131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47955" marR="122555" indent="-135255" algn="just">
              <a:lnSpc>
                <a:spcPct val="107100"/>
              </a:lnSpc>
              <a:spcBef>
                <a:spcPts val="110"/>
              </a:spcBef>
              <a:buClr>
                <a:srgbClr val="0000DC"/>
              </a:buClr>
              <a:buChar char="—"/>
              <a:tabLst>
                <a:tab pos="147955" algn="l"/>
              </a:tabLst>
            </a:pPr>
            <a:r>
              <a:rPr sz="2100" dirty="0">
                <a:latin typeface="Arial MT"/>
                <a:cs typeface="Arial MT"/>
              </a:rPr>
              <a:t>Study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materials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will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be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provided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every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week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–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that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is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reading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(chapters </a:t>
            </a:r>
            <a:r>
              <a:rPr sz="2100" dirty="0">
                <a:latin typeface="Arial MT"/>
                <a:cs typeface="Arial MT"/>
              </a:rPr>
              <a:t>and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articles),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presentations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and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films </a:t>
            </a:r>
            <a:r>
              <a:rPr sz="2100" dirty="0">
                <a:latin typeface="Arial MT"/>
                <a:cs typeface="Arial MT"/>
              </a:rPr>
              <a:t>(files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or</a:t>
            </a:r>
            <a:r>
              <a:rPr sz="2100" spc="-10" dirty="0">
                <a:latin typeface="Arial MT"/>
                <a:cs typeface="Arial MT"/>
              </a:rPr>
              <a:t> links)</a:t>
            </a:r>
            <a:endParaRPr sz="2100" dirty="0">
              <a:latin typeface="Arial MT"/>
              <a:cs typeface="Arial MT"/>
            </a:endParaRPr>
          </a:p>
          <a:p>
            <a:pPr marL="147955" marR="5080" indent="-135255" algn="just">
              <a:lnSpc>
                <a:spcPct val="107600"/>
              </a:lnSpc>
              <a:buClr>
                <a:srgbClr val="0000DC"/>
              </a:buClr>
              <a:buChar char="—"/>
              <a:tabLst>
                <a:tab pos="147955" algn="l"/>
              </a:tabLst>
            </a:pPr>
            <a:r>
              <a:rPr sz="2100" dirty="0">
                <a:latin typeface="Arial MT"/>
                <a:cs typeface="Arial MT"/>
              </a:rPr>
              <a:t>Each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session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will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consist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of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screening,</a:t>
            </a:r>
            <a:r>
              <a:rPr sz="2100" spc="-1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followed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by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discussion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and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spc="-50" dirty="0">
                <a:latin typeface="Arial MT"/>
                <a:cs typeface="Arial MT"/>
              </a:rPr>
              <a:t>a </a:t>
            </a:r>
            <a:r>
              <a:rPr sz="2100" dirty="0">
                <a:latin typeface="Arial MT"/>
                <a:cs typeface="Arial MT"/>
              </a:rPr>
              <a:t>lecture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on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film/topic/artist</a:t>
            </a:r>
            <a:endParaRPr sz="2300" dirty="0">
              <a:latin typeface="Arial MT"/>
              <a:cs typeface="Arial MT"/>
            </a:endParaRPr>
          </a:p>
          <a:p>
            <a:pPr marL="147320" marR="294005" indent="-134620">
              <a:lnSpc>
                <a:spcPct val="107300"/>
              </a:lnSpc>
              <a:buClr>
                <a:srgbClr val="0000DC"/>
              </a:buClr>
              <a:buChar char="—"/>
              <a:tabLst>
                <a:tab pos="147320" algn="l"/>
                <a:tab pos="147955" algn="l"/>
              </a:tabLst>
            </a:pPr>
            <a:r>
              <a:rPr lang="cs-CZ" sz="2100" dirty="0">
                <a:latin typeface="Arial MT"/>
                <a:cs typeface="Arial MT"/>
              </a:rPr>
              <a:t> </a:t>
            </a:r>
            <a:r>
              <a:rPr lang="cs-CZ" sz="2100" b="1" dirty="0" err="1">
                <a:latin typeface="Arial MT"/>
                <a:cs typeface="Arial MT"/>
              </a:rPr>
              <a:t>Two</a:t>
            </a:r>
            <a:r>
              <a:rPr lang="cs-CZ" sz="2100" b="1" dirty="0">
                <a:latin typeface="Arial MT"/>
                <a:cs typeface="Arial MT"/>
              </a:rPr>
              <a:t> </a:t>
            </a:r>
            <a:r>
              <a:rPr lang="cs-CZ" sz="2100" b="1" dirty="0" err="1">
                <a:latin typeface="Arial MT"/>
                <a:cs typeface="Arial MT"/>
              </a:rPr>
              <a:t>stages</a:t>
            </a:r>
            <a:r>
              <a:rPr lang="cs-CZ" sz="2100" b="1" dirty="0">
                <a:latin typeface="Arial MT"/>
                <a:cs typeface="Arial MT"/>
              </a:rPr>
              <a:t> </a:t>
            </a:r>
            <a:r>
              <a:rPr lang="cs-CZ" sz="2100" b="1" dirty="0" err="1">
                <a:latin typeface="Arial MT"/>
                <a:cs typeface="Arial MT"/>
              </a:rPr>
              <a:t>of</a:t>
            </a:r>
            <a:r>
              <a:rPr lang="cs-CZ" sz="2100" b="1" dirty="0">
                <a:latin typeface="Arial MT"/>
                <a:cs typeface="Arial MT"/>
              </a:rPr>
              <a:t> </a:t>
            </a:r>
            <a:r>
              <a:rPr lang="cs-CZ" sz="2100" b="1" dirty="0" err="1">
                <a:latin typeface="Arial MT"/>
                <a:cs typeface="Arial MT"/>
              </a:rPr>
              <a:t>evaluation</a:t>
            </a:r>
            <a:r>
              <a:rPr lang="cs-CZ" sz="2100" dirty="0">
                <a:latin typeface="Arial MT"/>
                <a:cs typeface="Arial MT"/>
              </a:rPr>
              <a:t>:</a:t>
            </a:r>
          </a:p>
          <a:p>
            <a:pPr marL="469900" marR="294005" lvl="5" indent="-457200">
              <a:lnSpc>
                <a:spcPct val="107300"/>
              </a:lnSpc>
              <a:buClr>
                <a:srgbClr val="0000DC"/>
              </a:buClr>
              <a:buFont typeface="+mj-lt"/>
              <a:buAutoNum type="arabicPeriod"/>
              <a:tabLst>
                <a:tab pos="147320" algn="l"/>
                <a:tab pos="147955" algn="l"/>
              </a:tabLst>
            </a:pPr>
            <a:r>
              <a:rPr lang="cs-CZ" sz="2100" dirty="0">
                <a:latin typeface="Arial MT"/>
                <a:cs typeface="Arial MT"/>
              </a:rPr>
              <a:t>A </a:t>
            </a:r>
            <a:r>
              <a:rPr lang="cs-CZ" sz="2100" u="sng" dirty="0" err="1">
                <a:solidFill>
                  <a:srgbClr val="7030A0"/>
                </a:solidFill>
                <a:latin typeface="Arial MT"/>
                <a:cs typeface="Arial MT"/>
              </a:rPr>
              <a:t>written</a:t>
            </a:r>
            <a:r>
              <a:rPr lang="cs-CZ" sz="2100" u="sng" dirty="0">
                <a:solidFill>
                  <a:srgbClr val="7030A0"/>
                </a:solidFill>
                <a:latin typeface="Arial MT"/>
                <a:cs typeface="Arial MT"/>
              </a:rPr>
              <a:t> </a:t>
            </a:r>
            <a:r>
              <a:rPr lang="cs-CZ" sz="2100" u="sng" dirty="0" err="1">
                <a:solidFill>
                  <a:srgbClr val="7030A0"/>
                </a:solidFill>
                <a:latin typeface="Arial MT"/>
                <a:cs typeface="Arial MT"/>
              </a:rPr>
              <a:t>essay</a:t>
            </a:r>
            <a:r>
              <a:rPr lang="cs-CZ" sz="2100" dirty="0">
                <a:solidFill>
                  <a:srgbClr val="7030A0"/>
                </a:solidFill>
                <a:latin typeface="Arial MT"/>
                <a:cs typeface="Arial MT"/>
              </a:rPr>
              <a:t> </a:t>
            </a:r>
            <a:r>
              <a:rPr lang="cs-CZ" sz="2100" dirty="0">
                <a:latin typeface="Arial MT"/>
                <a:cs typeface="Arial MT"/>
              </a:rPr>
              <a:t>on </a:t>
            </a:r>
            <a:r>
              <a:rPr lang="cs-CZ" sz="2100" dirty="0" err="1">
                <a:latin typeface="Arial MT"/>
                <a:cs typeface="Arial MT"/>
              </a:rPr>
              <a:t>the</a:t>
            </a:r>
            <a:r>
              <a:rPr lang="cs-CZ" sz="2100" dirty="0">
                <a:latin typeface="Arial MT"/>
                <a:cs typeface="Arial MT"/>
              </a:rPr>
              <a:t> film </a:t>
            </a:r>
            <a:r>
              <a:rPr lang="cs-CZ" sz="2100" i="1" dirty="0" err="1">
                <a:latin typeface="Arial MT"/>
                <a:cs typeface="Arial MT"/>
              </a:rPr>
              <a:t>Cozy</a:t>
            </a:r>
            <a:r>
              <a:rPr lang="cs-CZ" sz="2100" i="1" dirty="0">
                <a:latin typeface="Arial MT"/>
                <a:cs typeface="Arial MT"/>
              </a:rPr>
              <a:t> </a:t>
            </a:r>
            <a:r>
              <a:rPr lang="cs-CZ" sz="2100" i="1" dirty="0" err="1">
                <a:latin typeface="Arial MT"/>
                <a:cs typeface="Arial MT"/>
              </a:rPr>
              <a:t>dens</a:t>
            </a:r>
            <a:r>
              <a:rPr lang="cs-CZ" sz="2100" i="1" dirty="0">
                <a:latin typeface="Arial MT"/>
                <a:cs typeface="Arial MT"/>
              </a:rPr>
              <a:t> </a:t>
            </a:r>
            <a:r>
              <a:rPr lang="cs-CZ" sz="2100" dirty="0">
                <a:latin typeface="Arial MT"/>
                <a:cs typeface="Arial MT"/>
              </a:rPr>
              <a:t>(Pelíšky, 1999, </a:t>
            </a:r>
            <a:r>
              <a:rPr lang="cs-CZ" sz="2100" dirty="0" err="1">
                <a:latin typeface="Arial MT"/>
                <a:cs typeface="Arial MT"/>
              </a:rPr>
              <a:t>dir</a:t>
            </a:r>
            <a:r>
              <a:rPr lang="cs-CZ" sz="2100" dirty="0">
                <a:latin typeface="Arial MT"/>
                <a:cs typeface="Arial MT"/>
              </a:rPr>
              <a:t>. Jan Hřebejk). </a:t>
            </a:r>
            <a:r>
              <a:rPr lang="cs-CZ" sz="2100" dirty="0" err="1">
                <a:latin typeface="Arial MT"/>
                <a:cs typeface="Arial MT"/>
              </a:rPr>
              <a:t>The</a:t>
            </a:r>
            <a:r>
              <a:rPr lang="cs-CZ" sz="2100" dirty="0">
                <a:latin typeface="Arial MT"/>
                <a:cs typeface="Arial MT"/>
              </a:rPr>
              <a:t> </a:t>
            </a:r>
            <a:r>
              <a:rPr lang="cs-CZ" sz="2100" dirty="0" err="1">
                <a:latin typeface="Arial MT"/>
                <a:cs typeface="Arial MT"/>
              </a:rPr>
              <a:t>paper</a:t>
            </a:r>
            <a:r>
              <a:rPr lang="cs-CZ" sz="2100" dirty="0">
                <a:latin typeface="Arial MT"/>
                <a:cs typeface="Arial MT"/>
              </a:rPr>
              <a:t> </a:t>
            </a:r>
            <a:r>
              <a:rPr lang="cs-CZ" sz="2100" dirty="0" err="1">
                <a:latin typeface="Arial MT"/>
                <a:cs typeface="Arial MT"/>
              </a:rPr>
              <a:t>should</a:t>
            </a:r>
            <a:r>
              <a:rPr lang="cs-CZ" sz="2100" dirty="0">
                <a:latin typeface="Arial MT"/>
                <a:cs typeface="Arial MT"/>
              </a:rPr>
              <a:t> </a:t>
            </a:r>
            <a:r>
              <a:rPr lang="cs-CZ" sz="2100" dirty="0" err="1">
                <a:latin typeface="Arial MT"/>
                <a:cs typeface="Arial MT"/>
              </a:rPr>
              <a:t>be</a:t>
            </a:r>
            <a:r>
              <a:rPr lang="cs-CZ" sz="2100" dirty="0">
                <a:latin typeface="Arial MT"/>
                <a:cs typeface="Arial MT"/>
              </a:rPr>
              <a:t> </a:t>
            </a:r>
            <a:r>
              <a:rPr lang="cs-CZ" sz="2100" dirty="0" err="1">
                <a:latin typeface="Arial MT"/>
                <a:cs typeface="Arial MT"/>
              </a:rPr>
              <a:t>three</a:t>
            </a:r>
            <a:r>
              <a:rPr lang="cs-CZ" sz="2100" dirty="0">
                <a:latin typeface="Arial MT"/>
                <a:cs typeface="Arial MT"/>
              </a:rPr>
              <a:t> to </a:t>
            </a:r>
            <a:r>
              <a:rPr lang="cs-CZ" sz="2100" dirty="0" err="1">
                <a:latin typeface="Arial MT"/>
                <a:cs typeface="Arial MT"/>
              </a:rPr>
              <a:t>five</a:t>
            </a:r>
            <a:r>
              <a:rPr lang="cs-CZ" sz="2100" dirty="0">
                <a:latin typeface="Arial MT"/>
                <a:cs typeface="Arial MT"/>
              </a:rPr>
              <a:t> </a:t>
            </a:r>
            <a:r>
              <a:rPr lang="cs-CZ" sz="2100" dirty="0" err="1">
                <a:latin typeface="Arial MT"/>
                <a:cs typeface="Arial MT"/>
              </a:rPr>
              <a:t>pages</a:t>
            </a:r>
            <a:r>
              <a:rPr lang="cs-CZ" sz="2100" dirty="0">
                <a:latin typeface="Arial MT"/>
                <a:cs typeface="Arial MT"/>
              </a:rPr>
              <a:t> long and </a:t>
            </a:r>
            <a:r>
              <a:rPr lang="cs-CZ" sz="2100" dirty="0" err="1">
                <a:latin typeface="Arial MT"/>
                <a:cs typeface="Arial MT"/>
              </a:rPr>
              <a:t>will</a:t>
            </a:r>
            <a:r>
              <a:rPr lang="cs-CZ" sz="2100" dirty="0">
                <a:latin typeface="Arial MT"/>
                <a:cs typeface="Arial MT"/>
              </a:rPr>
              <a:t> </a:t>
            </a:r>
            <a:r>
              <a:rPr lang="cs-CZ" sz="2100" dirty="0" err="1">
                <a:latin typeface="Arial MT"/>
                <a:cs typeface="Arial MT"/>
              </a:rPr>
              <a:t>have</a:t>
            </a:r>
            <a:r>
              <a:rPr lang="cs-CZ" sz="2100" dirty="0">
                <a:latin typeface="Arial MT"/>
                <a:cs typeface="Arial MT"/>
              </a:rPr>
              <a:t> to </a:t>
            </a:r>
            <a:r>
              <a:rPr lang="cs-CZ" sz="2100" dirty="0" err="1">
                <a:latin typeface="Arial MT"/>
                <a:cs typeface="Arial MT"/>
              </a:rPr>
              <a:t>highlight</a:t>
            </a:r>
            <a:r>
              <a:rPr lang="cs-CZ" sz="2100" dirty="0">
                <a:latin typeface="Arial MT"/>
                <a:cs typeface="Arial MT"/>
              </a:rPr>
              <a:t> </a:t>
            </a:r>
            <a:r>
              <a:rPr lang="cs-CZ" sz="2100" dirty="0" err="1">
                <a:latin typeface="Arial MT"/>
                <a:cs typeface="Arial MT"/>
              </a:rPr>
              <a:t>similarities</a:t>
            </a:r>
            <a:r>
              <a:rPr lang="cs-CZ" sz="2100" dirty="0">
                <a:latin typeface="Arial MT"/>
                <a:cs typeface="Arial MT"/>
              </a:rPr>
              <a:t> and/</a:t>
            </a:r>
            <a:r>
              <a:rPr lang="cs-CZ" sz="2100" dirty="0" err="1">
                <a:latin typeface="Arial MT"/>
                <a:cs typeface="Arial MT"/>
              </a:rPr>
              <a:t>or</a:t>
            </a:r>
            <a:r>
              <a:rPr lang="cs-CZ" sz="2100" dirty="0">
                <a:latin typeface="Arial MT"/>
                <a:cs typeface="Arial MT"/>
              </a:rPr>
              <a:t> </a:t>
            </a:r>
            <a:r>
              <a:rPr lang="cs-CZ" sz="2100" dirty="0" err="1">
                <a:latin typeface="Arial MT"/>
                <a:cs typeface="Arial MT"/>
              </a:rPr>
              <a:t>differences</a:t>
            </a:r>
            <a:r>
              <a:rPr lang="cs-CZ" sz="2100" dirty="0">
                <a:latin typeface="Arial MT"/>
                <a:cs typeface="Arial MT"/>
              </a:rPr>
              <a:t> </a:t>
            </a:r>
            <a:r>
              <a:rPr lang="cs-CZ" sz="2100" dirty="0" err="1">
                <a:latin typeface="Arial MT"/>
                <a:cs typeface="Arial MT"/>
              </a:rPr>
              <a:t>with</a:t>
            </a:r>
            <a:r>
              <a:rPr lang="cs-CZ" sz="2100" dirty="0">
                <a:latin typeface="Arial MT"/>
                <a:cs typeface="Arial MT"/>
              </a:rPr>
              <a:t> </a:t>
            </a:r>
            <a:r>
              <a:rPr lang="cs-CZ" sz="2100" dirty="0" err="1">
                <a:latin typeface="Arial MT"/>
                <a:cs typeface="Arial MT"/>
              </a:rPr>
              <a:t>selected</a:t>
            </a:r>
            <a:r>
              <a:rPr lang="cs-CZ" sz="2100" dirty="0">
                <a:latin typeface="Arial MT"/>
                <a:cs typeface="Arial MT"/>
              </a:rPr>
              <a:t> New </a:t>
            </a:r>
            <a:r>
              <a:rPr lang="cs-CZ" sz="2100" dirty="0" err="1">
                <a:latin typeface="Arial MT"/>
                <a:cs typeface="Arial MT"/>
              </a:rPr>
              <a:t>Wave</a:t>
            </a:r>
            <a:r>
              <a:rPr lang="cs-CZ" sz="2100" dirty="0">
                <a:latin typeface="Arial MT"/>
                <a:cs typeface="Arial MT"/>
              </a:rPr>
              <a:t> </a:t>
            </a:r>
            <a:r>
              <a:rPr lang="cs-CZ" sz="2100" dirty="0" err="1">
                <a:latin typeface="Arial MT"/>
                <a:cs typeface="Arial MT"/>
              </a:rPr>
              <a:t>films</a:t>
            </a:r>
            <a:r>
              <a:rPr lang="cs-CZ" sz="2100" dirty="0">
                <a:latin typeface="Arial MT"/>
                <a:cs typeface="Arial MT"/>
              </a:rPr>
              <a:t> in </a:t>
            </a:r>
            <a:r>
              <a:rPr lang="cs-CZ" sz="2100" dirty="0" err="1">
                <a:latin typeface="Arial MT"/>
                <a:cs typeface="Arial MT"/>
              </a:rPr>
              <a:t>terms</a:t>
            </a:r>
            <a:r>
              <a:rPr lang="cs-CZ" sz="2100" dirty="0">
                <a:latin typeface="Arial MT"/>
                <a:cs typeface="Arial MT"/>
              </a:rPr>
              <a:t> </a:t>
            </a:r>
            <a:r>
              <a:rPr lang="cs-CZ" sz="2100" dirty="0" err="1">
                <a:latin typeface="Arial MT"/>
                <a:cs typeface="Arial MT"/>
              </a:rPr>
              <a:t>of</a:t>
            </a:r>
            <a:r>
              <a:rPr lang="cs-CZ" sz="2100" dirty="0">
                <a:latin typeface="Arial MT"/>
                <a:cs typeface="Arial MT"/>
              </a:rPr>
              <a:t> </a:t>
            </a:r>
            <a:r>
              <a:rPr lang="cs-CZ" sz="2100" dirty="0" err="1">
                <a:latin typeface="Arial MT"/>
                <a:cs typeface="Arial MT"/>
              </a:rPr>
              <a:t>narration</a:t>
            </a:r>
            <a:r>
              <a:rPr lang="cs-CZ" sz="2100" dirty="0">
                <a:latin typeface="Arial MT"/>
                <a:cs typeface="Arial MT"/>
              </a:rPr>
              <a:t> / </a:t>
            </a:r>
            <a:r>
              <a:rPr lang="cs-CZ" sz="2100" dirty="0" err="1">
                <a:latin typeface="Arial MT"/>
                <a:cs typeface="Arial MT"/>
              </a:rPr>
              <a:t>settings</a:t>
            </a:r>
            <a:r>
              <a:rPr lang="cs-CZ" sz="2100" dirty="0">
                <a:latin typeface="Arial MT"/>
                <a:cs typeface="Arial MT"/>
              </a:rPr>
              <a:t> / </a:t>
            </a:r>
            <a:r>
              <a:rPr lang="cs-CZ" sz="2100" dirty="0" err="1">
                <a:latin typeface="Arial MT"/>
                <a:cs typeface="Arial MT"/>
              </a:rPr>
              <a:t>character</a:t>
            </a:r>
            <a:r>
              <a:rPr lang="cs-CZ" sz="2100" dirty="0">
                <a:latin typeface="Arial MT"/>
                <a:cs typeface="Arial MT"/>
              </a:rPr>
              <a:t> </a:t>
            </a:r>
            <a:r>
              <a:rPr lang="cs-CZ" sz="2100" dirty="0" err="1">
                <a:latin typeface="Arial MT"/>
                <a:cs typeface="Arial MT"/>
              </a:rPr>
              <a:t>construction</a:t>
            </a:r>
            <a:r>
              <a:rPr lang="cs-CZ" sz="2100" dirty="0">
                <a:latin typeface="Arial MT"/>
                <a:cs typeface="Arial MT"/>
              </a:rPr>
              <a:t> / </a:t>
            </a:r>
            <a:r>
              <a:rPr lang="cs-CZ" sz="2100" dirty="0" err="1">
                <a:latin typeface="Arial MT"/>
                <a:cs typeface="Arial MT"/>
              </a:rPr>
              <a:t>values</a:t>
            </a:r>
            <a:r>
              <a:rPr lang="cs-CZ" sz="2100" dirty="0">
                <a:latin typeface="Arial MT"/>
                <a:cs typeface="Arial MT"/>
              </a:rPr>
              <a:t> / </a:t>
            </a:r>
            <a:r>
              <a:rPr lang="cs-CZ" sz="2100" dirty="0" err="1">
                <a:latin typeface="Arial MT"/>
                <a:cs typeface="Arial MT"/>
              </a:rPr>
              <a:t>meanings</a:t>
            </a:r>
            <a:r>
              <a:rPr lang="cs-CZ" sz="2100" dirty="0">
                <a:latin typeface="Arial MT"/>
                <a:cs typeface="Arial MT"/>
              </a:rPr>
              <a:t>. </a:t>
            </a:r>
            <a:r>
              <a:rPr lang="cs-CZ" sz="2100" u="sng" dirty="0" err="1">
                <a:latin typeface="Arial MT"/>
                <a:cs typeface="Arial MT"/>
              </a:rPr>
              <a:t>Deadline</a:t>
            </a:r>
            <a:r>
              <a:rPr lang="cs-CZ" sz="2100" u="sng" dirty="0">
                <a:latin typeface="Arial MT"/>
                <a:cs typeface="Arial MT"/>
              </a:rPr>
              <a:t>: </a:t>
            </a:r>
            <a:r>
              <a:rPr lang="cs-CZ" sz="2100" u="sng" dirty="0" err="1">
                <a:latin typeface="Arial MT"/>
                <a:cs typeface="Arial MT"/>
              </a:rPr>
              <a:t>Sunday</a:t>
            </a:r>
            <a:r>
              <a:rPr lang="cs-CZ" sz="2100" u="sng" dirty="0">
                <a:latin typeface="Arial MT"/>
                <a:cs typeface="Arial MT"/>
              </a:rPr>
              <a:t> </a:t>
            </a:r>
            <a:r>
              <a:rPr lang="cs-CZ" sz="2100" u="sng" dirty="0" err="1">
                <a:latin typeface="Arial MT"/>
                <a:cs typeface="Arial MT"/>
              </a:rPr>
              <a:t>November</a:t>
            </a:r>
            <a:r>
              <a:rPr lang="cs-CZ" sz="2100" u="sng" dirty="0">
                <a:latin typeface="Arial MT"/>
                <a:cs typeface="Arial MT"/>
              </a:rPr>
              <a:t> 19th.</a:t>
            </a:r>
          </a:p>
          <a:p>
            <a:pPr marL="469900" marR="294005" lvl="5" indent="-457200">
              <a:lnSpc>
                <a:spcPct val="107300"/>
              </a:lnSpc>
              <a:buClr>
                <a:srgbClr val="0000DC"/>
              </a:buClr>
              <a:buFont typeface="+mj-lt"/>
              <a:buAutoNum type="arabicPeriod"/>
              <a:tabLst>
                <a:tab pos="147320" algn="l"/>
                <a:tab pos="147955" algn="l"/>
              </a:tabLst>
            </a:pPr>
            <a:r>
              <a:rPr lang="cs-CZ" sz="2100" u="sng" dirty="0">
                <a:solidFill>
                  <a:srgbClr val="7030A0"/>
                </a:solidFill>
                <a:latin typeface="Arial MT"/>
                <a:cs typeface="Arial MT"/>
              </a:rPr>
              <a:t>O</a:t>
            </a:r>
            <a:r>
              <a:rPr sz="2100" u="sng" dirty="0" err="1">
                <a:solidFill>
                  <a:srgbClr val="7030A0"/>
                </a:solidFill>
                <a:latin typeface="Arial MT"/>
                <a:cs typeface="Arial MT"/>
              </a:rPr>
              <a:t>ral</a:t>
            </a:r>
            <a:r>
              <a:rPr sz="2100" u="sng" spc="-20" dirty="0">
                <a:solidFill>
                  <a:srgbClr val="7030A0"/>
                </a:solidFill>
                <a:latin typeface="Arial MT"/>
                <a:cs typeface="Arial MT"/>
              </a:rPr>
              <a:t> </a:t>
            </a:r>
            <a:r>
              <a:rPr sz="2100" u="sng" dirty="0">
                <a:solidFill>
                  <a:srgbClr val="7030A0"/>
                </a:solidFill>
                <a:latin typeface="Arial MT"/>
                <a:cs typeface="Arial MT"/>
              </a:rPr>
              <a:t>exam</a:t>
            </a:r>
            <a:r>
              <a:rPr sz="2100" u="sng" spc="-15" dirty="0">
                <a:solidFill>
                  <a:srgbClr val="7030A0"/>
                </a:solidFill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–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students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have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to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provide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u="sng" dirty="0">
                <a:latin typeface="Arial MT"/>
                <a:cs typeface="Arial MT"/>
              </a:rPr>
              <a:t>a</a:t>
            </a:r>
            <a:r>
              <a:rPr sz="2100" u="sng" spc="-20" dirty="0">
                <a:latin typeface="Arial MT"/>
                <a:cs typeface="Arial MT"/>
              </a:rPr>
              <a:t> </a:t>
            </a:r>
            <a:r>
              <a:rPr sz="2100" u="sng" dirty="0">
                <a:latin typeface="Arial MT"/>
                <a:cs typeface="Arial MT"/>
              </a:rPr>
              <a:t>list</a:t>
            </a:r>
            <a:r>
              <a:rPr sz="2100" u="sng" spc="-10" dirty="0">
                <a:latin typeface="Arial MT"/>
                <a:cs typeface="Arial MT"/>
              </a:rPr>
              <a:t> </a:t>
            </a:r>
            <a:r>
              <a:rPr sz="2100" u="sng" dirty="0">
                <a:latin typeface="Arial MT"/>
                <a:cs typeface="Arial MT"/>
              </a:rPr>
              <a:t>of</a:t>
            </a:r>
            <a:r>
              <a:rPr sz="2100" u="sng" spc="-10" dirty="0">
                <a:latin typeface="Arial MT"/>
                <a:cs typeface="Arial MT"/>
              </a:rPr>
              <a:t> </a:t>
            </a:r>
            <a:r>
              <a:rPr sz="2100" u="sng" spc="-25" dirty="0">
                <a:latin typeface="Arial MT"/>
                <a:cs typeface="Arial MT"/>
              </a:rPr>
              <a:t>1</a:t>
            </a:r>
            <a:r>
              <a:rPr lang="cs-CZ" sz="2100" u="sng" spc="-25" dirty="0">
                <a:latin typeface="Arial MT"/>
                <a:cs typeface="Arial MT"/>
              </a:rPr>
              <a:t>0</a:t>
            </a:r>
            <a:r>
              <a:rPr sz="2100" u="sng" spc="-25" dirty="0">
                <a:latin typeface="Arial MT"/>
                <a:cs typeface="Arial MT"/>
              </a:rPr>
              <a:t> </a:t>
            </a:r>
            <a:r>
              <a:rPr sz="2100" u="sng" dirty="0">
                <a:latin typeface="Arial MT"/>
                <a:cs typeface="Arial MT"/>
              </a:rPr>
              <a:t>films,</a:t>
            </a:r>
            <a:r>
              <a:rPr sz="2100" u="sng" spc="-15" dirty="0">
                <a:latin typeface="Arial MT"/>
                <a:cs typeface="Arial MT"/>
              </a:rPr>
              <a:t> </a:t>
            </a:r>
            <a:r>
              <a:rPr sz="2100" u="sng" dirty="0">
                <a:latin typeface="Arial MT"/>
                <a:cs typeface="Arial MT"/>
              </a:rPr>
              <a:t>with</a:t>
            </a:r>
            <a:r>
              <a:rPr sz="2100" u="sng" spc="-20" dirty="0">
                <a:latin typeface="Arial MT"/>
                <a:cs typeface="Arial MT"/>
              </a:rPr>
              <a:t> </a:t>
            </a:r>
            <a:r>
              <a:rPr sz="2100" u="sng" dirty="0">
                <a:latin typeface="Arial MT"/>
                <a:cs typeface="Arial MT"/>
              </a:rPr>
              <a:t>short</a:t>
            </a:r>
            <a:r>
              <a:rPr sz="2100" u="sng" spc="-15" dirty="0">
                <a:latin typeface="Arial MT"/>
                <a:cs typeface="Arial MT"/>
              </a:rPr>
              <a:t> </a:t>
            </a:r>
            <a:r>
              <a:rPr sz="2100" u="sng" dirty="0">
                <a:latin typeface="Arial MT"/>
                <a:cs typeface="Arial MT"/>
              </a:rPr>
              <a:t>abstract</a:t>
            </a:r>
            <a:r>
              <a:rPr sz="2100" u="sng" spc="-15" dirty="0">
                <a:latin typeface="Arial MT"/>
                <a:cs typeface="Arial MT"/>
              </a:rPr>
              <a:t> </a:t>
            </a:r>
            <a:r>
              <a:rPr sz="2100" u="sng" dirty="0">
                <a:latin typeface="Arial MT"/>
                <a:cs typeface="Arial MT"/>
              </a:rPr>
              <a:t>of</a:t>
            </a:r>
            <a:r>
              <a:rPr sz="2100" u="sng" spc="-10" dirty="0">
                <a:latin typeface="Arial MT"/>
                <a:cs typeface="Arial MT"/>
              </a:rPr>
              <a:t> </a:t>
            </a:r>
            <a:r>
              <a:rPr sz="2100" u="sng" dirty="0">
                <a:latin typeface="Arial MT"/>
                <a:cs typeface="Arial MT"/>
              </a:rPr>
              <a:t>250</a:t>
            </a:r>
            <a:r>
              <a:rPr sz="2100" u="sng" spc="-25" dirty="0">
                <a:latin typeface="Arial MT"/>
                <a:cs typeface="Arial MT"/>
              </a:rPr>
              <a:t> </a:t>
            </a:r>
            <a:r>
              <a:rPr sz="2100" u="sng" dirty="0">
                <a:latin typeface="Arial MT"/>
                <a:cs typeface="Arial MT"/>
              </a:rPr>
              <a:t>words</a:t>
            </a:r>
            <a:r>
              <a:rPr sz="2100" dirty="0">
                <a:latin typeface="Arial MT"/>
                <a:cs typeface="Arial MT"/>
              </a:rPr>
              <a:t>,</a:t>
            </a:r>
            <a:r>
              <a:rPr sz="2100" spc="-1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summarizing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the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story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spc="-25" dirty="0">
                <a:latin typeface="Arial MT"/>
                <a:cs typeface="Arial MT"/>
              </a:rPr>
              <a:t>and </a:t>
            </a:r>
            <a:r>
              <a:rPr sz="2100" dirty="0">
                <a:latin typeface="Arial MT"/>
                <a:cs typeface="Arial MT"/>
              </a:rPr>
              <a:t>highlighting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any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element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they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feel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are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worth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discussing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+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u="sng" dirty="0">
                <a:latin typeface="Arial MT"/>
                <a:cs typeface="Arial MT"/>
              </a:rPr>
              <a:t>summary</a:t>
            </a:r>
            <a:r>
              <a:rPr sz="2100" u="sng" spc="-20" dirty="0">
                <a:latin typeface="Arial MT"/>
                <a:cs typeface="Arial MT"/>
              </a:rPr>
              <a:t> </a:t>
            </a:r>
            <a:r>
              <a:rPr sz="2100" u="sng" spc="-25" dirty="0">
                <a:latin typeface="Arial MT"/>
                <a:cs typeface="Arial MT"/>
              </a:rPr>
              <a:t>of </a:t>
            </a:r>
            <a:r>
              <a:rPr sz="2100" u="sng" dirty="0">
                <a:latin typeface="Arial MT"/>
                <a:cs typeface="Arial MT"/>
              </a:rPr>
              <a:t>two</a:t>
            </a:r>
            <a:r>
              <a:rPr sz="2100" u="sng" spc="-45" dirty="0">
                <a:latin typeface="Arial MT"/>
                <a:cs typeface="Arial MT"/>
              </a:rPr>
              <a:t> </a:t>
            </a:r>
            <a:r>
              <a:rPr sz="2100" u="sng" dirty="0">
                <a:latin typeface="Arial MT"/>
                <a:cs typeface="Arial MT"/>
              </a:rPr>
              <a:t>chapters/articles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provided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by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the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teacher</a:t>
            </a:r>
            <a:r>
              <a:rPr lang="cs-CZ" sz="2100" spc="-10" dirty="0">
                <a:latin typeface="Arial MT"/>
                <a:cs typeface="Arial MT"/>
              </a:rPr>
              <a:t> in </a:t>
            </a:r>
            <a:r>
              <a:rPr lang="cs-CZ" sz="2100" spc="-10" dirty="0" err="1">
                <a:latin typeface="Arial MT"/>
                <a:cs typeface="Arial MT"/>
              </a:rPr>
              <a:t>the</a:t>
            </a:r>
            <a:r>
              <a:rPr lang="cs-CZ" sz="2100" spc="-10" dirty="0">
                <a:latin typeface="Arial MT"/>
                <a:cs typeface="Arial MT"/>
              </a:rPr>
              <a:t> </a:t>
            </a:r>
            <a:r>
              <a:rPr lang="cs-CZ" sz="2100" spc="-10" dirty="0" err="1">
                <a:latin typeface="Arial MT"/>
                <a:cs typeface="Arial MT"/>
              </a:rPr>
              <a:t>Readings</a:t>
            </a:r>
            <a:r>
              <a:rPr lang="cs-CZ" sz="2100" spc="-10" dirty="0">
                <a:latin typeface="Arial MT"/>
                <a:cs typeface="Arial MT"/>
              </a:rPr>
              <a:t> </a:t>
            </a:r>
            <a:r>
              <a:rPr lang="cs-CZ" sz="2100" spc="-10" dirty="0" err="1">
                <a:latin typeface="Arial MT"/>
                <a:cs typeface="Arial MT"/>
              </a:rPr>
              <a:t>file</a:t>
            </a:r>
            <a:endParaRPr sz="2100" dirty="0">
              <a:latin typeface="Arial MT"/>
              <a:cs typeface="Arial MT"/>
            </a:endParaRPr>
          </a:p>
          <a:p>
            <a:pPr marL="201930">
              <a:lnSpc>
                <a:spcPct val="100000"/>
              </a:lnSpc>
              <a:spcBef>
                <a:spcPts val="290"/>
              </a:spcBef>
              <a:tabLst>
                <a:tab pos="336550" algn="l"/>
              </a:tabLst>
            </a:pPr>
            <a:r>
              <a:rPr sz="1500" spc="-1500" dirty="0">
                <a:solidFill>
                  <a:srgbClr val="0000DC"/>
                </a:solidFill>
                <a:latin typeface="Arial MT"/>
                <a:cs typeface="Arial MT"/>
              </a:rPr>
              <a:t>—</a:t>
            </a:r>
            <a:r>
              <a:rPr sz="1500" dirty="0">
                <a:solidFill>
                  <a:srgbClr val="0000DC"/>
                </a:solidFill>
                <a:latin typeface="Arial MT"/>
                <a:cs typeface="Arial MT"/>
              </a:rPr>
              <a:t>	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dates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of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exam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spc="-25" dirty="0">
                <a:latin typeface="Arial MT"/>
                <a:cs typeface="Arial MT"/>
              </a:rPr>
              <a:t>TBA</a:t>
            </a:r>
            <a:endParaRPr sz="15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253" y="-109728"/>
            <a:ext cx="8605492" cy="1252728"/>
          </a:xfrm>
          <a:prstGeom prst="rect">
            <a:avLst/>
          </a:prstGeom>
        </p:spPr>
        <p:txBody>
          <a:bodyPr vert="horz" wrap="square" lIns="0" tIns="401828" rIns="0" bIns="0" rtlCol="0">
            <a:spAutoFit/>
          </a:bodyPr>
          <a:lstStyle/>
          <a:p>
            <a:pPr marL="1977389">
              <a:lnSpc>
                <a:spcPct val="100000"/>
              </a:lnSpc>
              <a:spcBef>
                <a:spcPts val="100"/>
              </a:spcBef>
            </a:pPr>
            <a:r>
              <a:rPr dirty="0"/>
              <a:t>Recommended</a:t>
            </a:r>
            <a:r>
              <a:rPr spc="-45" dirty="0"/>
              <a:t> </a:t>
            </a:r>
            <a:r>
              <a:rPr spc="-10" dirty="0"/>
              <a:t>reading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6500" y="1117981"/>
            <a:ext cx="2038333" cy="311412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94708" y="4474171"/>
            <a:ext cx="8115892" cy="169802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3307715">
              <a:lnSpc>
                <a:spcPct val="99400"/>
              </a:lnSpc>
              <a:spcBef>
                <a:spcPts val="110"/>
              </a:spcBef>
            </a:pPr>
            <a:r>
              <a:rPr sz="1800" dirty="0">
                <a:latin typeface="Arial MT"/>
                <a:cs typeface="Arial MT"/>
              </a:rPr>
              <a:t>Databases,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(S)VOD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platforms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and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reading:</a:t>
            </a:r>
            <a:endParaRPr lang="cs-CZ" sz="1800" spc="-10" dirty="0">
              <a:latin typeface="Arial MT"/>
              <a:cs typeface="Arial MT"/>
            </a:endParaRPr>
          </a:p>
          <a:p>
            <a:pPr marL="298450" marR="3307715" indent="-285750">
              <a:lnSpc>
                <a:spcPct val="99400"/>
              </a:lnSpc>
              <a:spcBef>
                <a:spcPts val="110"/>
              </a:spcBef>
              <a:buFont typeface="Arial" panose="020B0604020202020204" pitchFamily="34" charset="0"/>
              <a:buChar char="•"/>
            </a:pPr>
            <a:r>
              <a:rPr lang="cs-CZ" b="1" spc="-10" dirty="0">
                <a:latin typeface="Arial MT"/>
                <a:cs typeface="Arial MT"/>
              </a:rPr>
              <a:t>KVIFF.TV and Netflix</a:t>
            </a:r>
          </a:p>
          <a:p>
            <a:pPr marL="298450" marR="3307715" indent="-285750">
              <a:lnSpc>
                <a:spcPct val="99400"/>
              </a:lnSpc>
              <a:spcBef>
                <a:spcPts val="110"/>
              </a:spcBef>
              <a:buFont typeface="Arial" panose="020B0604020202020204" pitchFamily="34" charset="0"/>
              <a:buChar char="•"/>
            </a:pPr>
            <a:r>
              <a:rPr lang="cs-CZ" b="1" spc="-10" dirty="0" err="1">
                <a:latin typeface="Arial MT"/>
                <a:cs typeface="Arial MT"/>
              </a:rPr>
              <a:t>English</a:t>
            </a:r>
            <a:r>
              <a:rPr lang="cs-CZ" b="1" spc="-10" dirty="0">
                <a:latin typeface="Arial MT"/>
                <a:cs typeface="Arial MT"/>
              </a:rPr>
              <a:t> </a:t>
            </a:r>
            <a:r>
              <a:rPr lang="cs-CZ" b="1" spc="-10" dirty="0" err="1">
                <a:latin typeface="Arial MT"/>
                <a:cs typeface="Arial MT"/>
              </a:rPr>
              <a:t>friendly</a:t>
            </a:r>
            <a:r>
              <a:rPr lang="cs-CZ" b="1" spc="-10" dirty="0">
                <a:latin typeface="Arial MT"/>
                <a:cs typeface="Arial MT"/>
              </a:rPr>
              <a:t> </a:t>
            </a:r>
            <a:r>
              <a:rPr lang="cs-CZ" b="1" spc="-10" dirty="0" err="1">
                <a:latin typeface="Arial MT"/>
                <a:cs typeface="Arial MT"/>
              </a:rPr>
              <a:t>programmes</a:t>
            </a:r>
            <a:r>
              <a:rPr lang="cs-CZ" b="1" spc="-10" dirty="0">
                <a:latin typeface="Arial MT"/>
                <a:cs typeface="Arial MT"/>
              </a:rPr>
              <a:t> in Prague </a:t>
            </a:r>
            <a:r>
              <a:rPr lang="cs-CZ" b="1" spc="-10" dirty="0" err="1">
                <a:latin typeface="Arial MT"/>
                <a:cs typeface="Arial MT"/>
              </a:rPr>
              <a:t>cinemas</a:t>
            </a:r>
            <a:r>
              <a:rPr lang="cs-CZ" b="1" spc="-10" dirty="0">
                <a:latin typeface="Arial MT"/>
                <a:cs typeface="Arial MT"/>
              </a:rPr>
              <a:t> such as Aero and Edison </a:t>
            </a:r>
          </a:p>
          <a:p>
            <a:pPr marL="298450" marR="3307715" indent="-285750">
              <a:lnSpc>
                <a:spcPct val="99400"/>
              </a:lnSpc>
              <a:spcBef>
                <a:spcPts val="110"/>
              </a:spcBef>
              <a:buFont typeface="Arial" panose="020B0604020202020204" pitchFamily="34" charset="0"/>
              <a:buChar char="•"/>
            </a:pPr>
            <a:r>
              <a:rPr sz="1800" u="sng" spc="-1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3"/>
              </a:rPr>
              <a:t>https://www.filmovyprehled.cz/en</a:t>
            </a:r>
            <a:endParaRPr lang="cs-CZ" u="sng" spc="-10" dirty="0">
              <a:solidFill>
                <a:srgbClr val="0000DC"/>
              </a:solidFill>
              <a:uFill>
                <a:solidFill>
                  <a:srgbClr val="0000DC"/>
                </a:solidFill>
              </a:uFill>
              <a:latin typeface="Arial MT"/>
              <a:cs typeface="Arial MT"/>
            </a:endParaRPr>
          </a:p>
          <a:p>
            <a:pPr marL="298450" marR="3307715" indent="-285750">
              <a:lnSpc>
                <a:spcPct val="99400"/>
              </a:lnSpc>
              <a:spcBef>
                <a:spcPts val="110"/>
              </a:spcBef>
              <a:buFont typeface="Arial" panose="020B0604020202020204" pitchFamily="34" charset="0"/>
              <a:buChar char="•"/>
            </a:pPr>
            <a:r>
              <a:rPr sz="1800" u="sng" spc="-1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4"/>
              </a:rPr>
              <a:t>https://dafilms.com/</a:t>
            </a:r>
            <a:r>
              <a:rPr lang="cs-CZ" sz="1800" u="sng" spc="-1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</a:rPr>
              <a:t> 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3268" y="1066800"/>
            <a:ext cx="2105638" cy="322140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6</a:t>
            </a:fld>
            <a:r>
              <a:rPr spc="135" dirty="0"/>
              <a:t>  </a:t>
            </a:r>
            <a:r>
              <a:rPr dirty="0"/>
              <a:t>zápatí</a:t>
            </a:r>
            <a:r>
              <a:rPr spc="-5" dirty="0"/>
              <a:t> </a:t>
            </a:r>
            <a:r>
              <a:rPr spc="-10" dirty="0"/>
              <a:t>prezentace</a:t>
            </a:r>
          </a:p>
        </p:txBody>
      </p:sp>
      <p:pic>
        <p:nvPicPr>
          <p:cNvPr id="10" name="Obrázek 9" descr="Obsah obrázku oblečení, Lidská tvář, klobouk, osoba&#10;&#10;Popis byl vytvořen automaticky">
            <a:extLst>
              <a:ext uri="{FF2B5EF4-FFF2-40B4-BE49-F238E27FC236}">
                <a16:creationId xmlns:a16="http://schemas.microsoft.com/office/drawing/2014/main" id="{04D2148F-83DE-DBEC-1052-17F17EA48A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78" y="1074600"/>
            <a:ext cx="2099739" cy="3157503"/>
          </a:xfrm>
          <a:prstGeom prst="rect">
            <a:avLst/>
          </a:prstGeom>
        </p:spPr>
      </p:pic>
      <p:pic>
        <p:nvPicPr>
          <p:cNvPr id="12" name="Obrázek 11" descr="Obsah obrázku text, kniha, plakát, Lidská tvář&#10;&#10;Popis byl vytvořen automaticky">
            <a:extLst>
              <a:ext uri="{FF2B5EF4-FFF2-40B4-BE49-F238E27FC236}">
                <a16:creationId xmlns:a16="http://schemas.microsoft.com/office/drawing/2014/main" id="{75824DF3-BDF0-D366-3AD6-DFC79BD0D9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673" y="1040979"/>
            <a:ext cx="2099739" cy="32634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1828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dirty="0"/>
              <a:t>Reading:</a:t>
            </a:r>
            <a:r>
              <a:rPr spc="-10" dirty="0"/>
              <a:t> </a:t>
            </a:r>
            <a:r>
              <a:rPr dirty="0"/>
              <a:t>Week</a:t>
            </a:r>
            <a:r>
              <a:rPr spc="-15" dirty="0"/>
              <a:t> </a:t>
            </a:r>
            <a:r>
              <a:rPr spc="-50" dirty="0"/>
              <a:t>1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600" y="218884"/>
            <a:ext cx="2328553" cy="35149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73182" y="1705355"/>
            <a:ext cx="4777740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Arial MT"/>
                <a:cs typeface="Arial MT"/>
              </a:rPr>
              <a:t>CROWLEY,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David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REID,</a:t>
            </a:r>
            <a:endParaRPr sz="2000" dirty="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Arial MT"/>
                <a:cs typeface="Arial MT"/>
              </a:rPr>
              <a:t>Susan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E.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(eds.):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Introduction: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Pleasures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in </a:t>
            </a:r>
            <a:r>
              <a:rPr sz="2000" dirty="0">
                <a:latin typeface="Arial MT"/>
                <a:cs typeface="Arial MT"/>
              </a:rPr>
              <a:t>Socialism?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In: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i="1" dirty="0">
                <a:latin typeface="Arial"/>
                <a:cs typeface="Arial"/>
              </a:rPr>
              <a:t>Pleasures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in</a:t>
            </a:r>
            <a:r>
              <a:rPr sz="2000" i="1" spc="-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Socialism.</a:t>
            </a:r>
            <a:endParaRPr sz="2000" dirty="0">
              <a:latin typeface="Arial"/>
              <a:cs typeface="Arial"/>
            </a:endParaRPr>
          </a:p>
          <a:p>
            <a:pPr marL="12700" marR="581660">
              <a:lnSpc>
                <a:spcPct val="100000"/>
              </a:lnSpc>
            </a:pPr>
            <a:r>
              <a:rPr sz="2000" i="1" dirty="0">
                <a:latin typeface="Arial"/>
                <a:cs typeface="Arial"/>
              </a:rPr>
              <a:t>Leisure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and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Luxury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in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Eastern</a:t>
            </a:r>
            <a:r>
              <a:rPr sz="2000" i="1" spc="-10" dirty="0">
                <a:latin typeface="Arial"/>
                <a:cs typeface="Arial"/>
              </a:rPr>
              <a:t> Bloc. </a:t>
            </a:r>
            <a:r>
              <a:rPr sz="2000" dirty="0">
                <a:latin typeface="Arial MT"/>
                <a:cs typeface="Arial MT"/>
              </a:rPr>
              <a:t>Evanston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IL,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Northwestern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University </a:t>
            </a:r>
            <a:r>
              <a:rPr sz="2000" dirty="0">
                <a:latin typeface="Arial MT"/>
                <a:cs typeface="Arial MT"/>
              </a:rPr>
              <a:t>Press,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2012,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pp.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3–51.</a:t>
            </a:r>
            <a:endParaRPr lang="cs-CZ" sz="2000" spc="-10" dirty="0">
              <a:latin typeface="Arial MT"/>
              <a:cs typeface="Arial MT"/>
            </a:endParaRPr>
          </a:p>
          <a:p>
            <a:pPr marL="12700" marR="581660">
              <a:lnSpc>
                <a:spcPct val="100000"/>
              </a:lnSpc>
            </a:pPr>
            <a:endParaRPr lang="cs-CZ" sz="2000" spc="-10" dirty="0">
              <a:latin typeface="Arial MT"/>
              <a:cs typeface="Arial MT"/>
            </a:endParaRPr>
          </a:p>
          <a:p>
            <a:pPr marL="12700" marR="581660">
              <a:lnSpc>
                <a:spcPct val="100000"/>
              </a:lnSpc>
            </a:pPr>
            <a:r>
              <a:rPr lang="cs-CZ" sz="2000" spc="-10" dirty="0">
                <a:latin typeface="Arial MT"/>
                <a:cs typeface="Arial MT"/>
              </a:rPr>
              <a:t>HAMES, Peter. </a:t>
            </a:r>
            <a:r>
              <a:rPr lang="cs-CZ" sz="2000" i="1" spc="-10" dirty="0">
                <a:latin typeface="Arial MT"/>
                <a:cs typeface="Arial MT"/>
              </a:rPr>
              <a:t>Czech and </a:t>
            </a:r>
            <a:r>
              <a:rPr lang="cs-CZ" sz="2000" i="1" spc="-10" dirty="0" err="1">
                <a:latin typeface="Arial MT"/>
                <a:cs typeface="Arial MT"/>
              </a:rPr>
              <a:t>Slovak</a:t>
            </a:r>
            <a:r>
              <a:rPr lang="cs-CZ" sz="2000" i="1" spc="-10" dirty="0">
                <a:latin typeface="Arial MT"/>
                <a:cs typeface="Arial MT"/>
              </a:rPr>
              <a:t> </a:t>
            </a:r>
            <a:r>
              <a:rPr lang="cs-CZ" sz="2000" i="1" spc="-10" dirty="0" err="1">
                <a:latin typeface="Arial MT"/>
                <a:cs typeface="Arial MT"/>
              </a:rPr>
              <a:t>Cinema</a:t>
            </a:r>
            <a:r>
              <a:rPr lang="cs-CZ" sz="2000" i="1" spc="-10" dirty="0">
                <a:latin typeface="Arial MT"/>
                <a:cs typeface="Arial MT"/>
              </a:rPr>
              <a:t>. </a:t>
            </a:r>
            <a:r>
              <a:rPr lang="cs-CZ" sz="2000" i="1" spc="-10" dirty="0" err="1">
                <a:latin typeface="Arial MT"/>
                <a:cs typeface="Arial MT"/>
              </a:rPr>
              <a:t>Theme</a:t>
            </a:r>
            <a:r>
              <a:rPr lang="cs-CZ" sz="2000" i="1" spc="-10" dirty="0">
                <a:latin typeface="Arial MT"/>
                <a:cs typeface="Arial MT"/>
              </a:rPr>
              <a:t> and </a:t>
            </a:r>
            <a:r>
              <a:rPr lang="cs-CZ" sz="2000" i="1" spc="-10" dirty="0" err="1">
                <a:latin typeface="Arial MT"/>
                <a:cs typeface="Arial MT"/>
              </a:rPr>
              <a:t>Tradition</a:t>
            </a:r>
            <a:r>
              <a:rPr lang="cs-CZ" sz="2000" i="1" spc="-10" dirty="0">
                <a:latin typeface="Arial MT"/>
                <a:cs typeface="Arial MT"/>
              </a:rPr>
              <a:t>. </a:t>
            </a:r>
            <a:r>
              <a:rPr lang="cs-CZ" sz="2000" spc="-10" dirty="0">
                <a:latin typeface="Arial MT"/>
                <a:cs typeface="Arial MT"/>
              </a:rPr>
              <a:t>Edinburgh: Edinburgh University </a:t>
            </a:r>
            <a:r>
              <a:rPr lang="cs-CZ" sz="2000" spc="-10" dirty="0" err="1">
                <a:latin typeface="Arial MT"/>
                <a:cs typeface="Arial MT"/>
              </a:rPr>
              <a:t>Press</a:t>
            </a:r>
            <a:r>
              <a:rPr lang="cs-CZ" sz="2000" spc="-10" dirty="0">
                <a:latin typeface="Arial MT"/>
                <a:cs typeface="Arial MT"/>
              </a:rPr>
              <a:t>, 2009, pp. 1 – 14, 55 – 74 (</a:t>
            </a:r>
            <a:r>
              <a:rPr lang="cs-CZ" sz="2000" spc="-10" dirty="0" err="1">
                <a:latin typeface="Arial MT"/>
                <a:cs typeface="Arial MT"/>
              </a:rPr>
              <a:t>Realism</a:t>
            </a:r>
            <a:r>
              <a:rPr lang="cs-CZ" sz="2000" spc="-10" dirty="0">
                <a:latin typeface="Arial MT"/>
                <a:cs typeface="Arial MT"/>
              </a:rPr>
              <a:t>).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7</a:t>
            </a:fld>
            <a:r>
              <a:rPr spc="135" dirty="0"/>
              <a:t>  </a:t>
            </a:r>
            <a:r>
              <a:rPr dirty="0"/>
              <a:t>zápatí</a:t>
            </a:r>
            <a:r>
              <a:rPr spc="-5" dirty="0"/>
              <a:t> </a:t>
            </a:r>
            <a:r>
              <a:rPr spc="-10" dirty="0"/>
              <a:t>prezentace</a:t>
            </a:r>
          </a:p>
        </p:txBody>
      </p:sp>
      <p:pic>
        <p:nvPicPr>
          <p:cNvPr id="7" name="Obrázek 6" descr="Obsah obrázku Lidská tvář, text, snímek obrazovky, obočí&#10;&#10;Popis byl vytvořen automaticky">
            <a:extLst>
              <a:ext uri="{FF2B5EF4-FFF2-40B4-BE49-F238E27FC236}">
                <a16:creationId xmlns:a16="http://schemas.microsoft.com/office/drawing/2014/main" id="{B5F02C23-A115-F360-4FC2-08F5936BF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15" y="3098143"/>
            <a:ext cx="2328168" cy="35149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8028" rIns="0" bIns="0" rtlCol="0">
            <a:spAutoFit/>
          </a:bodyPr>
          <a:lstStyle/>
          <a:p>
            <a:pPr marL="270510" marR="5080">
              <a:lnSpc>
                <a:spcPts val="3000"/>
              </a:lnSpc>
              <a:spcBef>
                <a:spcPts val="700"/>
              </a:spcBef>
            </a:pPr>
            <a:r>
              <a:rPr dirty="0"/>
              <a:t>Postwar</a:t>
            </a:r>
            <a:r>
              <a:rPr spc="-35" dirty="0"/>
              <a:t> </a:t>
            </a:r>
            <a:r>
              <a:rPr dirty="0"/>
              <a:t>Czechoslovak</a:t>
            </a:r>
            <a:r>
              <a:rPr spc="-25" dirty="0"/>
              <a:t> </a:t>
            </a:r>
            <a:r>
              <a:rPr dirty="0"/>
              <a:t>Cultural</a:t>
            </a:r>
            <a:r>
              <a:rPr spc="-15" dirty="0"/>
              <a:t> </a:t>
            </a:r>
            <a:r>
              <a:rPr dirty="0"/>
              <a:t>and</a:t>
            </a:r>
            <a:r>
              <a:rPr spc="-10" dirty="0"/>
              <a:t> Social </a:t>
            </a:r>
            <a:r>
              <a:rPr dirty="0"/>
              <a:t>History:</a:t>
            </a:r>
            <a:r>
              <a:rPr spc="-25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Brief</a:t>
            </a:r>
            <a:r>
              <a:rPr spc="-10" dirty="0"/>
              <a:t> Overview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8</a:t>
            </a:fld>
            <a:r>
              <a:rPr spc="135" dirty="0"/>
              <a:t>  </a:t>
            </a:r>
            <a:r>
              <a:rPr dirty="0"/>
              <a:t>zápatí</a:t>
            </a:r>
            <a:r>
              <a:rPr spc="-5" dirty="0"/>
              <a:t> </a:t>
            </a:r>
            <a:r>
              <a:rPr spc="-10" dirty="0"/>
              <a:t>prezentace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64465" indent="-134620">
              <a:lnSpc>
                <a:spcPct val="100000"/>
              </a:lnSpc>
              <a:spcBef>
                <a:spcPts val="290"/>
              </a:spcBef>
              <a:buClr>
                <a:srgbClr val="0000DC"/>
              </a:buClr>
              <a:buChar char="—"/>
              <a:tabLst>
                <a:tab pos="165100" algn="l"/>
                <a:tab pos="165735" algn="l"/>
              </a:tabLst>
            </a:pPr>
            <a:r>
              <a:rPr dirty="0"/>
              <a:t>1945–1948:</a:t>
            </a:r>
            <a:r>
              <a:rPr spc="-50" dirty="0"/>
              <a:t> </a:t>
            </a:r>
            <a:r>
              <a:rPr dirty="0"/>
              <a:t>Third</a:t>
            </a:r>
            <a:r>
              <a:rPr spc="-55" dirty="0"/>
              <a:t> </a:t>
            </a:r>
            <a:r>
              <a:rPr spc="-10" dirty="0"/>
              <a:t>republic</a:t>
            </a:r>
          </a:p>
          <a:p>
            <a:pPr marL="164465" indent="-134620">
              <a:lnSpc>
                <a:spcPct val="100000"/>
              </a:lnSpc>
              <a:spcBef>
                <a:spcPts val="190"/>
              </a:spcBef>
              <a:buClr>
                <a:srgbClr val="0000DC"/>
              </a:buClr>
              <a:buChar char="—"/>
              <a:tabLst>
                <a:tab pos="165100" algn="l"/>
                <a:tab pos="165735" algn="l"/>
              </a:tabLst>
            </a:pPr>
            <a:r>
              <a:rPr spc="-10" dirty="0"/>
              <a:t>BREAKS</a:t>
            </a:r>
          </a:p>
          <a:p>
            <a:pPr marL="353695" lvl="1" indent="-134620">
              <a:lnSpc>
                <a:spcPct val="100000"/>
              </a:lnSpc>
              <a:spcBef>
                <a:spcPts val="290"/>
              </a:spcBef>
              <a:buClr>
                <a:srgbClr val="0000DC"/>
              </a:buClr>
              <a:buChar char="—"/>
              <a:tabLst>
                <a:tab pos="354330" algn="l"/>
                <a:tab pos="354965" algn="l"/>
              </a:tabLst>
            </a:pPr>
            <a:r>
              <a:rPr sz="1500" dirty="0">
                <a:latin typeface="Arial MT"/>
                <a:cs typeface="Arial MT"/>
              </a:rPr>
              <a:t>Nationalization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of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many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industries,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incl.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cultural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and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media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industries</a:t>
            </a:r>
            <a:endParaRPr sz="1500">
              <a:latin typeface="Arial MT"/>
              <a:cs typeface="Arial MT"/>
            </a:endParaRPr>
          </a:p>
          <a:p>
            <a:pPr marL="353695" lvl="1" indent="-134620">
              <a:lnSpc>
                <a:spcPct val="100000"/>
              </a:lnSpc>
              <a:buClr>
                <a:srgbClr val="0000DC"/>
              </a:buClr>
              <a:buChar char="—"/>
              <a:tabLst>
                <a:tab pos="354330" algn="l"/>
                <a:tab pos="354965" algn="l"/>
              </a:tabLst>
            </a:pPr>
            <a:r>
              <a:rPr sz="1500" dirty="0">
                <a:latin typeface="Arial MT"/>
                <a:cs typeface="Arial MT"/>
              </a:rPr>
              <a:t>Cinema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fell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under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direct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supervision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of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state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11th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August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spc="-20" dirty="0">
                <a:latin typeface="Arial MT"/>
                <a:cs typeface="Arial MT"/>
              </a:rPr>
              <a:t>1945</a:t>
            </a:r>
            <a:endParaRPr sz="1500">
              <a:latin typeface="Arial MT"/>
              <a:cs typeface="Arial MT"/>
            </a:endParaRPr>
          </a:p>
          <a:p>
            <a:pPr marL="353695" lvl="1" indent="-134620">
              <a:lnSpc>
                <a:spcPct val="100000"/>
              </a:lnSpc>
              <a:buClr>
                <a:srgbClr val="0000DC"/>
              </a:buClr>
              <a:buChar char="—"/>
              <a:tabLst>
                <a:tab pos="354330" algn="l"/>
                <a:tab pos="354965" algn="l"/>
              </a:tabLst>
            </a:pPr>
            <a:r>
              <a:rPr sz="1500" dirty="0">
                <a:latin typeface="Arial MT"/>
                <a:cs typeface="Arial MT"/>
              </a:rPr>
              <a:t>Theatres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could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not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be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owned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by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private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entrepenur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since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June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8th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spc="-20" dirty="0">
                <a:latin typeface="Arial MT"/>
                <a:cs typeface="Arial MT"/>
              </a:rPr>
              <a:t>1945</a:t>
            </a:r>
            <a:endParaRPr sz="1500">
              <a:latin typeface="Arial MT"/>
              <a:cs typeface="Arial MT"/>
            </a:endParaRPr>
          </a:p>
          <a:p>
            <a:pPr marL="353695" lvl="1" indent="-134620">
              <a:lnSpc>
                <a:spcPct val="100000"/>
              </a:lnSpc>
              <a:buClr>
                <a:srgbClr val="0000DC"/>
              </a:buClr>
              <a:buChar char="—"/>
              <a:tabLst>
                <a:tab pos="354330" algn="l"/>
                <a:tab pos="354965" algn="l"/>
              </a:tabLst>
            </a:pPr>
            <a:r>
              <a:rPr sz="1500" dirty="0">
                <a:latin typeface="Arial MT"/>
                <a:cs typeface="Arial MT"/>
              </a:rPr>
              <a:t>Strong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inclination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towards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communist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ideology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and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Soviet</a:t>
            </a:r>
            <a:r>
              <a:rPr sz="1500" spc="-10" dirty="0">
                <a:latin typeface="Arial MT"/>
                <a:cs typeface="Arial MT"/>
              </a:rPr>
              <a:t> Union</a:t>
            </a:r>
            <a:endParaRPr sz="1500">
              <a:latin typeface="Arial MT"/>
              <a:cs typeface="Arial MT"/>
            </a:endParaRPr>
          </a:p>
          <a:p>
            <a:pPr marL="17145" lvl="1">
              <a:lnSpc>
                <a:spcPct val="100000"/>
              </a:lnSpc>
              <a:spcBef>
                <a:spcPts val="10"/>
              </a:spcBef>
              <a:buClr>
                <a:srgbClr val="0000DC"/>
              </a:buClr>
              <a:buFont typeface="Arial MT"/>
              <a:buChar char="—"/>
            </a:pPr>
            <a:endParaRPr sz="1450"/>
          </a:p>
          <a:p>
            <a:pPr marL="164465" indent="-134620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165100" algn="l"/>
                <a:tab pos="165735" algn="l"/>
              </a:tabLst>
            </a:pPr>
            <a:r>
              <a:rPr spc="-10" dirty="0"/>
              <a:t>CONTINUITIES</a:t>
            </a:r>
          </a:p>
          <a:p>
            <a:pPr marL="353695" marR="377825" lvl="1" indent="-134620">
              <a:lnSpc>
                <a:spcPct val="100000"/>
              </a:lnSpc>
              <a:spcBef>
                <a:spcPts val="285"/>
              </a:spcBef>
              <a:buClr>
                <a:srgbClr val="0000DC"/>
              </a:buClr>
              <a:buChar char="—"/>
              <a:tabLst>
                <a:tab pos="354330" algn="l"/>
                <a:tab pos="354965" algn="l"/>
              </a:tabLst>
            </a:pPr>
            <a:r>
              <a:rPr sz="1500" dirty="0">
                <a:latin typeface="Arial MT"/>
                <a:cs typeface="Arial MT"/>
              </a:rPr>
              <a:t>Culture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and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citizens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used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to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certain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degree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of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discplination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and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control since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spc="-25" dirty="0">
                <a:latin typeface="Arial MT"/>
                <a:cs typeface="Arial MT"/>
              </a:rPr>
              <a:t>war </a:t>
            </a:r>
            <a:r>
              <a:rPr sz="1500" dirty="0">
                <a:latin typeface="Arial MT"/>
                <a:cs typeface="Arial MT"/>
              </a:rPr>
              <a:t>years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(Protectorate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of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Bohemia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and</a:t>
            </a:r>
            <a:r>
              <a:rPr sz="1500" spc="-10" dirty="0">
                <a:latin typeface="Arial MT"/>
                <a:cs typeface="Arial MT"/>
              </a:rPr>
              <a:t> Moravia)</a:t>
            </a:r>
            <a:endParaRPr sz="1500">
              <a:latin typeface="Arial MT"/>
              <a:cs typeface="Arial MT"/>
            </a:endParaRPr>
          </a:p>
          <a:p>
            <a:pPr marL="353695" marR="5080" lvl="1" indent="-134620">
              <a:lnSpc>
                <a:spcPct val="100000"/>
              </a:lnSpc>
              <a:buClr>
                <a:srgbClr val="0000DC"/>
              </a:buClr>
              <a:buChar char="—"/>
              <a:tabLst>
                <a:tab pos="354330" algn="l"/>
                <a:tab pos="354965" algn="l"/>
              </a:tabLst>
            </a:pPr>
            <a:r>
              <a:rPr sz="1500" dirty="0">
                <a:latin typeface="Arial MT"/>
                <a:cs typeface="Arial MT"/>
              </a:rPr>
              <a:t>Leftist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tendencies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already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present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in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socalled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First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Republic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era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(1918–1938),</a:t>
            </a:r>
            <a:r>
              <a:rPr sz="1500" spc="-10" dirty="0">
                <a:latin typeface="Arial MT"/>
                <a:cs typeface="Arial MT"/>
              </a:rPr>
              <a:t> although </a:t>
            </a:r>
            <a:r>
              <a:rPr sz="1500" dirty="0">
                <a:latin typeface="Arial MT"/>
                <a:cs typeface="Arial MT"/>
              </a:rPr>
              <a:t>they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were a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minority</a:t>
            </a:r>
            <a:endParaRPr sz="1500">
              <a:latin typeface="Arial MT"/>
              <a:cs typeface="Arial MT"/>
            </a:endParaRPr>
          </a:p>
          <a:p>
            <a:pPr marL="353695" lvl="1" indent="-134620">
              <a:lnSpc>
                <a:spcPct val="100000"/>
              </a:lnSpc>
              <a:buClr>
                <a:srgbClr val="0000DC"/>
              </a:buClr>
              <a:buChar char="—"/>
              <a:tabLst>
                <a:tab pos="354330" algn="l"/>
                <a:tab pos="354965" algn="l"/>
              </a:tabLst>
            </a:pPr>
            <a:r>
              <a:rPr sz="1500" dirty="0">
                <a:latin typeface="Arial MT"/>
                <a:cs typeface="Arial MT"/>
              </a:rPr>
              <a:t>Strong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preferences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for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working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spc="-20" dirty="0">
                <a:latin typeface="Arial MT"/>
                <a:cs typeface="Arial MT"/>
              </a:rPr>
              <a:t>class</a:t>
            </a:r>
            <a:endParaRPr sz="1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801" y="229107"/>
            <a:ext cx="85769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1948–1953:</a:t>
            </a:r>
            <a:r>
              <a:rPr sz="2800" spc="-5" dirty="0"/>
              <a:t> </a:t>
            </a:r>
            <a:r>
              <a:rPr sz="2800" dirty="0"/>
              <a:t>Forming the</a:t>
            </a:r>
            <a:r>
              <a:rPr sz="2800" spc="5" dirty="0"/>
              <a:t> </a:t>
            </a:r>
            <a:r>
              <a:rPr sz="2800" dirty="0"/>
              <a:t>system</a:t>
            </a:r>
            <a:r>
              <a:rPr sz="2800" spc="5" dirty="0"/>
              <a:t> </a:t>
            </a:r>
            <a:r>
              <a:rPr sz="2800" dirty="0"/>
              <a:t>and the</a:t>
            </a:r>
            <a:r>
              <a:rPr sz="2800" spc="5" dirty="0"/>
              <a:t> </a:t>
            </a:r>
            <a:r>
              <a:rPr sz="2800" dirty="0"/>
              <a:t>first</a:t>
            </a:r>
            <a:r>
              <a:rPr sz="2800" spc="10" dirty="0"/>
              <a:t> </a:t>
            </a:r>
            <a:r>
              <a:rPr sz="2800" spc="-10" dirty="0"/>
              <a:t>crisis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9</a:t>
            </a:fld>
            <a:r>
              <a:rPr spc="135" dirty="0"/>
              <a:t>  </a:t>
            </a:r>
            <a:r>
              <a:rPr dirty="0"/>
              <a:t>zápatí</a:t>
            </a:r>
            <a:r>
              <a:rPr spc="-5" dirty="0"/>
              <a:t> </a:t>
            </a:r>
            <a:r>
              <a:rPr spc="-10" dirty="0"/>
              <a:t>prezentace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1274" y="1014780"/>
            <a:ext cx="7897495" cy="496443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47320" indent="-134620">
              <a:lnSpc>
                <a:spcPct val="100000"/>
              </a:lnSpc>
              <a:spcBef>
                <a:spcPts val="470"/>
              </a:spcBef>
              <a:buClr>
                <a:srgbClr val="0000DC"/>
              </a:buClr>
              <a:buChar char="—"/>
              <a:tabLst>
                <a:tab pos="147320" algn="l"/>
                <a:tab pos="147955" algn="l"/>
              </a:tabLst>
            </a:pPr>
            <a:r>
              <a:rPr sz="2100" dirty="0">
                <a:latin typeface="Arial MT"/>
                <a:cs typeface="Arial MT"/>
              </a:rPr>
              <a:t>1948,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February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17th–25th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–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the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Communist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putsch</a:t>
            </a:r>
            <a:endParaRPr sz="2100" dirty="0">
              <a:latin typeface="Arial MT"/>
              <a:cs typeface="Arial MT"/>
            </a:endParaRPr>
          </a:p>
          <a:p>
            <a:pPr marL="336550" marR="426084" lvl="1" indent="-134620">
              <a:lnSpc>
                <a:spcPct val="100000"/>
              </a:lnSpc>
              <a:spcBef>
                <a:spcPts val="260"/>
              </a:spcBef>
              <a:buClr>
                <a:srgbClr val="0000DC"/>
              </a:buClr>
              <a:buChar char="—"/>
              <a:tabLst>
                <a:tab pos="336550" algn="l"/>
                <a:tab pos="337185" algn="l"/>
              </a:tabLst>
            </a:pPr>
            <a:r>
              <a:rPr sz="1500" dirty="0">
                <a:latin typeface="Arial MT"/>
                <a:cs typeface="Arial MT"/>
              </a:rPr>
              <a:t>Starting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era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of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very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tight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and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rigid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ideological control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in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agreement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with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larger society</a:t>
            </a:r>
            <a:endParaRPr sz="1500" dirty="0">
              <a:latin typeface="Arial MT"/>
              <a:cs typeface="Arial MT"/>
            </a:endParaRPr>
          </a:p>
          <a:p>
            <a:pPr marL="336550" lvl="1" indent="-134620">
              <a:lnSpc>
                <a:spcPct val="100000"/>
              </a:lnSpc>
              <a:buClr>
                <a:srgbClr val="0000DC"/>
              </a:buClr>
              <a:buChar char="—"/>
              <a:tabLst>
                <a:tab pos="336550" algn="l"/>
                <a:tab pos="337185" algn="l"/>
              </a:tabLst>
            </a:pPr>
            <a:r>
              <a:rPr sz="1500" dirty="0">
                <a:latin typeface="Arial MT"/>
                <a:cs typeface="Arial MT"/>
              </a:rPr>
              <a:t>Important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formative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years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of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10" dirty="0">
                <a:latin typeface="Arial MT"/>
                <a:cs typeface="Arial MT"/>
              </a:rPr>
              <a:t> system</a:t>
            </a:r>
            <a:endParaRPr sz="1500" dirty="0">
              <a:latin typeface="Arial MT"/>
              <a:cs typeface="Arial MT"/>
            </a:endParaRPr>
          </a:p>
          <a:p>
            <a:pPr marL="336550" lvl="1" indent="-134620">
              <a:lnSpc>
                <a:spcPct val="100000"/>
              </a:lnSpc>
              <a:buClr>
                <a:srgbClr val="0000DC"/>
              </a:buClr>
              <a:buChar char="—"/>
              <a:tabLst>
                <a:tab pos="336550" algn="l"/>
                <a:tab pos="337185" algn="l"/>
              </a:tabLst>
            </a:pPr>
            <a:r>
              <a:rPr sz="1500" spc="-10" dirty="0">
                <a:latin typeface="Arial MT"/>
                <a:cs typeface="Arial MT"/>
              </a:rPr>
              <a:t>Top-</a:t>
            </a:r>
            <a:r>
              <a:rPr sz="1500" dirty="0">
                <a:latin typeface="Arial MT"/>
                <a:cs typeface="Arial MT"/>
              </a:rPr>
              <a:t>down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implementation of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Soviet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politics</a:t>
            </a:r>
            <a:endParaRPr sz="1500" dirty="0">
              <a:latin typeface="Arial MT"/>
              <a:cs typeface="Arial MT"/>
            </a:endParaRPr>
          </a:p>
          <a:p>
            <a:pPr marL="336550" lvl="1" indent="-134620">
              <a:lnSpc>
                <a:spcPct val="100000"/>
              </a:lnSpc>
              <a:buClr>
                <a:srgbClr val="0000DC"/>
              </a:buClr>
              <a:buFont typeface="Arial MT"/>
              <a:buChar char="—"/>
              <a:tabLst>
                <a:tab pos="336550" algn="l"/>
                <a:tab pos="337185" algn="l"/>
              </a:tabLst>
            </a:pPr>
            <a:r>
              <a:rPr sz="1500" b="1" dirty="0">
                <a:latin typeface="Arial"/>
                <a:cs typeface="Arial"/>
              </a:rPr>
              <a:t>Numerous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clashes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between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party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leadership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and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state</a:t>
            </a:r>
            <a:r>
              <a:rPr sz="1500" b="1" spc="-10" dirty="0">
                <a:latin typeface="Arial"/>
                <a:cs typeface="Arial"/>
              </a:rPr>
              <a:t> government</a:t>
            </a:r>
            <a:endParaRPr sz="1500" dirty="0">
              <a:latin typeface="Arial"/>
              <a:cs typeface="Arial"/>
            </a:endParaRPr>
          </a:p>
          <a:p>
            <a:pPr marL="336550" lvl="1" indent="-134620">
              <a:lnSpc>
                <a:spcPct val="100000"/>
              </a:lnSpc>
              <a:buClr>
                <a:srgbClr val="0000DC"/>
              </a:buClr>
              <a:buChar char="—"/>
              <a:tabLst>
                <a:tab pos="336550" algn="l"/>
                <a:tab pos="337185" algn="l"/>
              </a:tabLst>
            </a:pPr>
            <a:r>
              <a:rPr sz="1500" dirty="0">
                <a:latin typeface="Arial MT"/>
                <a:cs typeface="Arial MT"/>
              </a:rPr>
              <a:t>working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class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is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new domineering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social </a:t>
            </a:r>
            <a:r>
              <a:rPr sz="1500" spc="-10" dirty="0">
                <a:latin typeface="Arial MT"/>
                <a:cs typeface="Arial MT"/>
              </a:rPr>
              <a:t>class</a:t>
            </a:r>
            <a:endParaRPr sz="1500" dirty="0">
              <a:latin typeface="Arial MT"/>
              <a:cs typeface="Arial MT"/>
            </a:endParaRPr>
          </a:p>
          <a:p>
            <a:pPr marL="336550" lvl="1" indent="-134620">
              <a:lnSpc>
                <a:spcPct val="100000"/>
              </a:lnSpc>
              <a:buClr>
                <a:srgbClr val="0000DC"/>
              </a:buClr>
              <a:buChar char="—"/>
              <a:tabLst>
                <a:tab pos="336550" algn="l"/>
                <a:tab pos="337185" algn="l"/>
              </a:tabLst>
            </a:pPr>
            <a:r>
              <a:rPr sz="1500" dirty="0">
                <a:latin typeface="Arial MT"/>
                <a:cs typeface="Arial MT"/>
              </a:rPr>
              <a:t>Radical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youth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and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female </a:t>
            </a:r>
            <a:r>
              <a:rPr sz="1500" spc="-10" dirty="0">
                <a:latin typeface="Arial MT"/>
                <a:cs typeface="Arial MT"/>
              </a:rPr>
              <a:t>employment</a:t>
            </a:r>
            <a:endParaRPr sz="1500" dirty="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00DC"/>
              </a:buClr>
              <a:buFont typeface="Arial MT"/>
              <a:buChar char="—"/>
            </a:pPr>
            <a:endParaRPr sz="1450" dirty="0">
              <a:latin typeface="Arial MT"/>
              <a:cs typeface="Arial MT"/>
            </a:endParaRPr>
          </a:p>
          <a:p>
            <a:pPr marL="147320" indent="-134620">
              <a:lnSpc>
                <a:spcPct val="100000"/>
              </a:lnSpc>
              <a:buClr>
                <a:srgbClr val="0000DC"/>
              </a:buClr>
              <a:buChar char="—"/>
              <a:tabLst>
                <a:tab pos="147320" algn="l"/>
                <a:tab pos="147955" algn="l"/>
              </a:tabLst>
            </a:pPr>
            <a:r>
              <a:rPr sz="2100" dirty="0">
                <a:latin typeface="Arial MT"/>
                <a:cs typeface="Arial MT"/>
              </a:rPr>
              <a:t>The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„Sharp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Course“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politics</a:t>
            </a:r>
            <a:endParaRPr sz="2100" dirty="0">
              <a:latin typeface="Arial MT"/>
              <a:cs typeface="Arial MT"/>
            </a:endParaRPr>
          </a:p>
          <a:p>
            <a:pPr marL="336550" lvl="1" indent="-134620">
              <a:lnSpc>
                <a:spcPct val="100000"/>
              </a:lnSpc>
              <a:spcBef>
                <a:spcPts val="285"/>
              </a:spcBef>
              <a:buClr>
                <a:srgbClr val="0000DC"/>
              </a:buClr>
              <a:buChar char="—"/>
              <a:tabLst>
                <a:tab pos="336550" algn="l"/>
                <a:tab pos="337185" algn="l"/>
              </a:tabLst>
            </a:pPr>
            <a:r>
              <a:rPr sz="1500" dirty="0">
                <a:latin typeface="Arial MT"/>
                <a:cs typeface="Arial MT"/>
              </a:rPr>
              <a:t>socialist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realism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is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spc="-20" dirty="0">
                <a:latin typeface="Arial MT"/>
                <a:cs typeface="Arial MT"/>
              </a:rPr>
              <a:t>norm</a:t>
            </a:r>
            <a:endParaRPr sz="1500" dirty="0">
              <a:latin typeface="Arial MT"/>
              <a:cs typeface="Arial MT"/>
            </a:endParaRPr>
          </a:p>
          <a:p>
            <a:pPr marL="336550" lvl="1" indent="-134620">
              <a:lnSpc>
                <a:spcPct val="100000"/>
              </a:lnSpc>
              <a:buClr>
                <a:srgbClr val="0000DC"/>
              </a:buClr>
              <a:buChar char="—"/>
              <a:tabLst>
                <a:tab pos="336550" algn="l"/>
                <a:tab pos="337185" algn="l"/>
              </a:tabLst>
            </a:pPr>
            <a:r>
              <a:rPr sz="1500" dirty="0">
                <a:latin typeface="Arial MT"/>
                <a:cs typeface="Arial MT"/>
              </a:rPr>
              <a:t>revision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of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Czech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cultural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heritage</a:t>
            </a:r>
            <a:endParaRPr sz="1500" dirty="0">
              <a:latin typeface="Arial MT"/>
              <a:cs typeface="Arial MT"/>
            </a:endParaRPr>
          </a:p>
          <a:p>
            <a:pPr marL="336550" lvl="1" indent="-134620">
              <a:lnSpc>
                <a:spcPts val="1750"/>
              </a:lnSpc>
              <a:buClr>
                <a:srgbClr val="0000DC"/>
              </a:buClr>
              <a:buChar char="—"/>
              <a:tabLst>
                <a:tab pos="336550" algn="l"/>
                <a:tab pos="337185" algn="l"/>
              </a:tabLst>
            </a:pPr>
            <a:r>
              <a:rPr sz="1500" dirty="0">
                <a:latin typeface="Arial MT"/>
                <a:cs typeface="Arial MT"/>
              </a:rPr>
              <a:t>cutting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ties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with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western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influences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and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democratic</a:t>
            </a:r>
            <a:r>
              <a:rPr sz="1500" spc="-10" dirty="0">
                <a:latin typeface="Arial MT"/>
                <a:cs typeface="Arial MT"/>
              </a:rPr>
              <a:t> tradition</a:t>
            </a:r>
            <a:endParaRPr sz="1500" dirty="0">
              <a:latin typeface="Arial MT"/>
              <a:cs typeface="Arial MT"/>
            </a:endParaRPr>
          </a:p>
          <a:p>
            <a:pPr marL="147320" indent="-134620">
              <a:lnSpc>
                <a:spcPts val="2470"/>
              </a:lnSpc>
              <a:buClr>
                <a:srgbClr val="0000DC"/>
              </a:buClr>
              <a:buChar char="—"/>
              <a:tabLst>
                <a:tab pos="147320" algn="l"/>
                <a:tab pos="147955" algn="l"/>
              </a:tabLst>
            </a:pPr>
            <a:r>
              <a:rPr sz="2100" dirty="0">
                <a:latin typeface="Arial MT"/>
                <a:cs typeface="Arial MT"/>
              </a:rPr>
              <a:t>since</a:t>
            </a:r>
            <a:r>
              <a:rPr sz="2100" spc="-5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1951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stagnation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and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militarization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of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society: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preparation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spc="-25" dirty="0">
                <a:latin typeface="Arial MT"/>
                <a:cs typeface="Arial MT"/>
              </a:rPr>
              <a:t>for</a:t>
            </a:r>
            <a:r>
              <a:rPr lang="cs-CZ"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global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conflict,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“fight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for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peace”</a:t>
            </a:r>
            <a:endParaRPr sz="2100" dirty="0">
              <a:latin typeface="Arial MT"/>
              <a:cs typeface="Arial MT"/>
            </a:endParaRPr>
          </a:p>
          <a:p>
            <a:pPr marL="147320" indent="-134620">
              <a:lnSpc>
                <a:spcPct val="100000"/>
              </a:lnSpc>
              <a:spcBef>
                <a:spcPts val="190"/>
              </a:spcBef>
              <a:buClr>
                <a:srgbClr val="0000DC"/>
              </a:buClr>
              <a:buChar char="—"/>
              <a:tabLst>
                <a:tab pos="147320" algn="l"/>
                <a:tab pos="147955" algn="l"/>
              </a:tabLst>
            </a:pPr>
            <a:r>
              <a:rPr sz="2100" dirty="0">
                <a:latin typeface="Arial MT"/>
                <a:cs typeface="Arial MT"/>
              </a:rPr>
              <a:t>1953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–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death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of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Stalin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and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president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Klement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Gottwald</a:t>
            </a:r>
            <a:endParaRPr sz="2100" dirty="0">
              <a:latin typeface="Arial MT"/>
              <a:cs typeface="Arial MT"/>
            </a:endParaRPr>
          </a:p>
          <a:p>
            <a:pPr marL="147320" marR="887094" indent="-135255">
              <a:lnSpc>
                <a:spcPts val="2710"/>
              </a:lnSpc>
              <a:spcBef>
                <a:spcPts val="80"/>
              </a:spcBef>
              <a:buClr>
                <a:srgbClr val="0000DC"/>
              </a:buClr>
              <a:buChar char="—"/>
              <a:tabLst>
                <a:tab pos="147320" algn="l"/>
                <a:tab pos="147955" algn="l"/>
              </a:tabLst>
            </a:pPr>
            <a:r>
              <a:rPr sz="2100" dirty="0">
                <a:latin typeface="Arial MT"/>
                <a:cs typeface="Arial MT"/>
              </a:rPr>
              <a:t>The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politics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of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New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Course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&gt;&gt;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return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of</a:t>
            </a:r>
            <a:r>
              <a:rPr sz="2100" spc="-1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entertainment</a:t>
            </a:r>
            <a:r>
              <a:rPr sz="2100" spc="-10" dirty="0">
                <a:latin typeface="Arial MT"/>
                <a:cs typeface="Arial MT"/>
              </a:rPr>
              <a:t> </a:t>
            </a:r>
            <a:r>
              <a:rPr sz="2100" spc="-25" dirty="0">
                <a:latin typeface="Arial MT"/>
                <a:cs typeface="Arial MT"/>
              </a:rPr>
              <a:t>and </a:t>
            </a:r>
            <a:r>
              <a:rPr sz="2100" dirty="0">
                <a:latin typeface="Arial MT"/>
                <a:cs typeface="Arial MT"/>
              </a:rPr>
              <a:t>commercial</a:t>
            </a:r>
            <a:r>
              <a:rPr sz="2100" spc="-5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genres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(operetta,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satire)</a:t>
            </a:r>
            <a:endParaRPr sz="21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D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1119</Words>
  <Application>Microsoft Macintosh PowerPoint</Application>
  <PresentationFormat>Předvádění na obrazovce (4:3)</PresentationFormat>
  <Paragraphs>113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Arial MT</vt:lpstr>
      <vt:lpstr>Calibri</vt:lpstr>
      <vt:lpstr>Office Theme</vt:lpstr>
      <vt:lpstr> Czech New Wave  CZS36 / CMA18</vt:lpstr>
      <vt:lpstr>Black Peter</vt:lpstr>
      <vt:lpstr>Petr x Čenda</vt:lpstr>
      <vt:lpstr>“A great example of socialist film art“ WHY?</vt:lpstr>
      <vt:lpstr>Czech New Wave Course: Organization</vt:lpstr>
      <vt:lpstr>Recommended reading</vt:lpstr>
      <vt:lpstr>Reading: Week 1</vt:lpstr>
      <vt:lpstr>Postwar Czechoslovak Cultural and Social History: A Brief Overview</vt:lpstr>
      <vt:lpstr>1948–1953: Forming the system and the first crisis</vt:lpstr>
      <vt:lpstr>Prezentace aplikace PowerPoint</vt:lpstr>
      <vt:lpstr>1954–1956: Changing priorities 1957–1960: Schizofrenia of the regime</vt:lpstr>
      <vt:lpstr>Prezentace aplikace PowerPoint</vt:lpstr>
      <vt:lpstr>1961–1963: Economical problems 1964–1968: Consumer socialism</vt:lpstr>
      <vt:lpstr>Key elements of cultural politics and socialist lifestyle 1948–1968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Czech New Wave  CZS36 / CMA18</dc:title>
  <cp:lastModifiedBy>Šárka Gmiterková</cp:lastModifiedBy>
  <cp:revision>3</cp:revision>
  <dcterms:created xsi:type="dcterms:W3CDTF">2023-09-20T07:08:11Z</dcterms:created>
  <dcterms:modified xsi:type="dcterms:W3CDTF">2023-09-20T16:24:37Z</dcterms:modified>
</cp:coreProperties>
</file>