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05" autoAdjust="0"/>
    <p:restoredTop sz="96270" autoAdjust="0"/>
  </p:normalViewPr>
  <p:slideViewPr>
    <p:cSldViewPr snapToGrid="0">
      <p:cViewPr varScale="1">
        <p:scale>
          <a:sx n="113" d="100"/>
          <a:sy n="113" d="100"/>
        </p:scale>
        <p:origin x="115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49B4A6AC-BDF3-7A4E-AE8F-30770662C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FDEB639D-3D5C-464C-BDE5-B74095023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A66768-9589-2949-93B3-46B2497AD2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1AAA1A5A-C954-FE43-B28E-CF7321376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D44EFF6-9EB3-1644-9EA5-40F4E97B9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2BC1F0D1-206B-6840-865D-185BADC08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7F28D9A-DF4F-8D46-9103-0EFCBEFC9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4C227044-85A0-3E4C-8894-875974A35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BD7D05A-E512-5B4A-B9FD-01C29F6A9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7295B6F1-702C-D047-89CD-70E5DBEF2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BED687E-1DDB-9645-8FAB-A30FACA2C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9F71D72-50A6-3A4A-9D44-33479454A6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Czech New </a:t>
            </a:r>
            <a:r>
              <a:rPr lang="cs-CZ" dirty="0" err="1"/>
              <a:t>Wave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CZS36 + CMA018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/>
              <a:t>Dr. Šárka Jelínek </a:t>
            </a:r>
            <a:r>
              <a:rPr lang="cs-CZ" b="1" dirty="0" err="1"/>
              <a:t>Gmiterková</a:t>
            </a:r>
            <a:endParaRPr lang="cs-CZ" b="1" dirty="0"/>
          </a:p>
          <a:p>
            <a:pPr algn="ctr"/>
            <a:r>
              <a:rPr lang="cs-CZ" b="1" dirty="0" err="1"/>
              <a:t>Fall</a:t>
            </a:r>
            <a:r>
              <a:rPr lang="cs-CZ" b="1" dirty="0"/>
              <a:t> 2023</a:t>
            </a:r>
          </a:p>
          <a:p>
            <a:pPr algn="ctr"/>
            <a:r>
              <a:rPr lang="cs-CZ" b="1" dirty="0"/>
              <a:t>14. 12. 2023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441722-384D-D04C-AB36-781A013A8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355CD00-A624-C84B-8472-52BF2EFF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04" y="1751682"/>
            <a:ext cx="4208443" cy="989915"/>
          </a:xfrm>
        </p:spPr>
        <p:txBody>
          <a:bodyPr/>
          <a:lstStyle/>
          <a:p>
            <a:pPr algn="ctr"/>
            <a:r>
              <a:rPr lang="cs-CZ" sz="2400" i="1" dirty="0"/>
              <a:t>Case </a:t>
            </a:r>
            <a:r>
              <a:rPr lang="cs-CZ" sz="2400" i="1" dirty="0" err="1"/>
              <a:t>for</a:t>
            </a:r>
            <a:r>
              <a:rPr lang="cs-CZ" sz="2400" i="1" dirty="0"/>
              <a:t> a </a:t>
            </a:r>
            <a:r>
              <a:rPr lang="cs-CZ" sz="2400" i="1" dirty="0" err="1"/>
              <a:t>Rookie</a:t>
            </a:r>
            <a:r>
              <a:rPr lang="cs-CZ" sz="2400" i="1" dirty="0"/>
              <a:t> </a:t>
            </a:r>
            <a:r>
              <a:rPr lang="cs-CZ" sz="2400" i="1" dirty="0" err="1"/>
              <a:t>Hangman</a:t>
            </a:r>
            <a:br>
              <a:rPr lang="cs-CZ" sz="2800" dirty="0"/>
            </a:br>
            <a:r>
              <a:rPr lang="cs-CZ" sz="2000" dirty="0"/>
              <a:t>(1969, </a:t>
            </a:r>
            <a:r>
              <a:rPr lang="cs-CZ" sz="2000" dirty="0" err="1"/>
              <a:t>dir</a:t>
            </a:r>
            <a:r>
              <a:rPr lang="cs-CZ" sz="2000" dirty="0"/>
              <a:t>. Pavel Juráček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12E40BB0-3093-7946-965B-C92A7F76E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2953631"/>
            <a:ext cx="3934889" cy="3314646"/>
          </a:xfrm>
        </p:spPr>
        <p:txBody>
          <a:bodyPr/>
          <a:lstStyle/>
          <a:p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Screenplay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Gulliver‘s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Jonathan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Swift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Pavel Juráček,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Jan Kališ,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Luboš Fišer,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Staring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Lubomír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Kostelka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Pavel Landovský, Milena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Zahrynowská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Klára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Jerneková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Slávka Budínová, Věra Ferbasová, Miroslav Macháček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878E6B0C-F1AE-C944-B2A1-2352E79385A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/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ECA8B-8B20-BC4F-B212-221845410F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32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AC709D-98C8-E745-BBC8-ABB71758CC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898305D-3CEE-B040-85DC-FEF8F62731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7F17B869-884D-D640-9A58-E7FBF87D6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88696"/>
            <a:ext cx="8064900" cy="451576"/>
          </a:xfrm>
        </p:spPr>
        <p:txBody>
          <a:bodyPr/>
          <a:lstStyle/>
          <a:p>
            <a:pPr algn="ctr"/>
            <a:r>
              <a:rPr lang="cs-CZ" i="1" dirty="0"/>
              <a:t>Case </a:t>
            </a:r>
            <a:r>
              <a:rPr lang="cs-CZ" i="1" dirty="0" err="1"/>
              <a:t>for</a:t>
            </a:r>
            <a:r>
              <a:rPr lang="cs-CZ" i="1" dirty="0"/>
              <a:t> a </a:t>
            </a:r>
            <a:r>
              <a:rPr lang="cs-CZ" i="1" dirty="0" err="1"/>
              <a:t>Rookie</a:t>
            </a:r>
            <a:r>
              <a:rPr lang="cs-CZ" i="1" dirty="0"/>
              <a:t> </a:t>
            </a:r>
            <a:r>
              <a:rPr lang="cs-CZ" i="1" dirty="0" err="1"/>
              <a:t>Hangman</a:t>
            </a:r>
            <a:r>
              <a:rPr lang="cs-CZ" i="1" dirty="0"/>
              <a:t> </a:t>
            </a:r>
            <a:br>
              <a:rPr lang="cs-CZ" dirty="0"/>
            </a:br>
            <a:r>
              <a:rPr lang="cs-CZ" dirty="0"/>
              <a:t>Background and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A1ABCAB-9361-964B-9B4E-2912A8D16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499" y="1464137"/>
            <a:ext cx="8608213" cy="4139998"/>
          </a:xfrm>
        </p:spPr>
        <p:txBody>
          <a:bodyPr/>
          <a:lstStyle/>
          <a:p>
            <a:r>
              <a:rPr lang="cs-CZ" dirty="0"/>
              <a:t>Pavel Juráček </a:t>
            </a:r>
            <a:r>
              <a:rPr lang="cs-CZ" dirty="0" err="1"/>
              <a:t>was</a:t>
            </a:r>
            <a:r>
              <a:rPr lang="cs-CZ" dirty="0"/>
              <a:t> a period celebrity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wave</a:t>
            </a:r>
            <a:r>
              <a:rPr lang="cs-CZ" dirty="0"/>
              <a:t> </a:t>
            </a:r>
            <a:r>
              <a:rPr lang="cs-CZ" dirty="0" err="1"/>
              <a:t>autheurs</a:t>
            </a:r>
            <a:r>
              <a:rPr lang="cs-CZ" dirty="0"/>
              <a:t>, 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 his </a:t>
            </a:r>
            <a:r>
              <a:rPr lang="cs-CZ" dirty="0" err="1"/>
              <a:t>published</a:t>
            </a:r>
            <a:r>
              <a:rPr lang="cs-CZ" dirty="0"/>
              <a:t> </a:t>
            </a:r>
            <a:r>
              <a:rPr lang="cs-CZ" i="1" dirty="0" err="1"/>
              <a:t>Diaries</a:t>
            </a:r>
            <a:r>
              <a:rPr lang="cs-CZ" i="1" dirty="0"/>
              <a:t> </a:t>
            </a:r>
            <a:r>
              <a:rPr lang="cs-CZ" dirty="0"/>
              <a:t>(4 </a:t>
            </a:r>
            <a:r>
              <a:rPr lang="cs-CZ" dirty="0" err="1"/>
              <a:t>volumes</a:t>
            </a:r>
            <a:r>
              <a:rPr lang="cs-CZ" dirty="0"/>
              <a:t>) </a:t>
            </a: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unprededented</a:t>
            </a:r>
            <a:r>
              <a:rPr lang="cs-CZ" dirty="0"/>
              <a:t> </a:t>
            </a:r>
            <a:r>
              <a:rPr lang="cs-CZ" dirty="0" err="1"/>
              <a:t>insight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. </a:t>
            </a:r>
          </a:p>
          <a:p>
            <a:r>
              <a:rPr lang="cs-CZ" dirty="0" err="1"/>
              <a:t>Despite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 a </a:t>
            </a:r>
            <a:r>
              <a:rPr lang="cs-CZ" dirty="0" err="1"/>
              <a:t>mid-length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i="1" dirty="0"/>
              <a:t>Joseph </a:t>
            </a:r>
            <a:r>
              <a:rPr lang="cs-CZ" i="1" dirty="0" err="1"/>
              <a:t>Killian</a:t>
            </a:r>
            <a:r>
              <a:rPr lang="cs-CZ" i="1" dirty="0"/>
              <a:t> </a:t>
            </a:r>
            <a:r>
              <a:rPr lang="cs-CZ" dirty="0"/>
              <a:t>and a </a:t>
            </a:r>
            <a:r>
              <a:rPr lang="cs-CZ" dirty="0" err="1"/>
              <a:t>movie</a:t>
            </a:r>
            <a:r>
              <a:rPr lang="cs-CZ" dirty="0"/>
              <a:t> </a:t>
            </a:r>
            <a:r>
              <a:rPr lang="cs-CZ" i="1" dirty="0" err="1"/>
              <a:t>Every</a:t>
            </a:r>
            <a:r>
              <a:rPr lang="cs-CZ" i="1" dirty="0"/>
              <a:t> </a:t>
            </a:r>
            <a:r>
              <a:rPr lang="cs-CZ" i="1" dirty="0" err="1"/>
              <a:t>Young</a:t>
            </a:r>
            <a:r>
              <a:rPr lang="cs-CZ" i="1" dirty="0"/>
              <a:t> Man </a:t>
            </a:r>
            <a:r>
              <a:rPr lang="cs-CZ" dirty="0"/>
              <a:t>(</a:t>
            </a:r>
            <a:r>
              <a:rPr lang="cs-CZ" dirty="0" err="1"/>
              <a:t>consisting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stories</a:t>
            </a:r>
            <a:r>
              <a:rPr lang="cs-CZ" dirty="0"/>
              <a:t>),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consider</a:t>
            </a:r>
            <a:r>
              <a:rPr lang="cs-CZ" dirty="0"/>
              <a:t> </a:t>
            </a:r>
            <a:r>
              <a:rPr lang="cs-CZ" i="1" dirty="0"/>
              <a:t>Case </a:t>
            </a:r>
            <a:r>
              <a:rPr lang="cs-CZ" dirty="0"/>
              <a:t>as a prime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his </a:t>
            </a:r>
            <a:r>
              <a:rPr lang="cs-CZ" dirty="0" err="1"/>
              <a:t>ambitions</a:t>
            </a:r>
            <a:r>
              <a:rPr lang="cs-CZ" dirty="0"/>
              <a:t> in </a:t>
            </a:r>
            <a:r>
              <a:rPr lang="cs-CZ" dirty="0" err="1"/>
              <a:t>direction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his </a:t>
            </a:r>
            <a:r>
              <a:rPr lang="cs-CZ" dirty="0" err="1"/>
              <a:t>screenwriting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cherished</a:t>
            </a:r>
            <a:r>
              <a:rPr lang="cs-CZ" dirty="0"/>
              <a:t> and </a:t>
            </a:r>
            <a:r>
              <a:rPr lang="cs-CZ" dirty="0" err="1"/>
              <a:t>valued</a:t>
            </a:r>
            <a:r>
              <a:rPr lang="cs-CZ" dirty="0"/>
              <a:t> by his </a:t>
            </a:r>
            <a:r>
              <a:rPr lang="cs-CZ" dirty="0" err="1"/>
              <a:t>contemporaries</a:t>
            </a:r>
            <a:r>
              <a:rPr lang="cs-CZ" dirty="0"/>
              <a:t>. He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specialized</a:t>
            </a:r>
            <a:r>
              <a:rPr lang="cs-CZ" dirty="0"/>
              <a:t> in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fantastic</a:t>
            </a:r>
            <a:r>
              <a:rPr lang="cs-CZ" dirty="0"/>
              <a:t> </a:t>
            </a:r>
            <a:r>
              <a:rPr lang="cs-CZ" dirty="0" err="1"/>
              <a:t>genre</a:t>
            </a:r>
            <a:r>
              <a:rPr lang="cs-CZ" dirty="0"/>
              <a:t> </a:t>
            </a:r>
            <a:r>
              <a:rPr lang="cs-CZ" dirty="0" err="1"/>
              <a:t>stories</a:t>
            </a:r>
            <a:r>
              <a:rPr lang="cs-CZ" dirty="0"/>
              <a:t> </a:t>
            </a:r>
            <a:r>
              <a:rPr lang="cs-CZ" dirty="0" err="1"/>
              <a:t>infused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spectacular</a:t>
            </a:r>
            <a:r>
              <a:rPr lang="cs-CZ" dirty="0"/>
              <a:t> </a:t>
            </a:r>
            <a:r>
              <a:rPr lang="cs-CZ" dirty="0" err="1"/>
              <a:t>qualities</a:t>
            </a:r>
            <a:r>
              <a:rPr lang="cs-CZ" dirty="0"/>
              <a:t> and </a:t>
            </a:r>
            <a:r>
              <a:rPr lang="cs-CZ" dirty="0" err="1"/>
              <a:t>metaphorical</a:t>
            </a:r>
            <a:r>
              <a:rPr lang="cs-CZ" dirty="0"/>
              <a:t> </a:t>
            </a:r>
            <a:r>
              <a:rPr lang="cs-CZ" dirty="0" err="1"/>
              <a:t>imagery</a:t>
            </a:r>
            <a:r>
              <a:rPr lang="cs-CZ" dirty="0"/>
              <a:t>.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film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?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reconstruct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storyline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consider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 as a </a:t>
            </a:r>
            <a:r>
              <a:rPr lang="cs-CZ" dirty="0" err="1"/>
              <a:t>metaphor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… 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i="1" dirty="0"/>
              <a:t>Case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only</a:t>
            </a:r>
            <a:r>
              <a:rPr lang="cs-CZ" dirty="0"/>
              <a:t> a </a:t>
            </a:r>
            <a:r>
              <a:rPr lang="cs-CZ" dirty="0" err="1"/>
              <a:t>fascinating</a:t>
            </a:r>
            <a:r>
              <a:rPr lang="cs-CZ" dirty="0"/>
              <a:t> film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storytelling</a:t>
            </a:r>
            <a:r>
              <a:rPr lang="cs-CZ" dirty="0"/>
              <a:t>, but </a:t>
            </a:r>
            <a:r>
              <a:rPr lang="cs-CZ" dirty="0" err="1"/>
              <a:t>also</a:t>
            </a:r>
            <a:r>
              <a:rPr lang="cs-CZ" dirty="0"/>
              <a:t> a </a:t>
            </a:r>
            <a:r>
              <a:rPr lang="cs-CZ" dirty="0" err="1"/>
              <a:t>movie</a:t>
            </a:r>
            <a:r>
              <a:rPr lang="cs-CZ" dirty="0"/>
              <a:t> full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lavish</a:t>
            </a:r>
            <a:r>
              <a:rPr lang="cs-CZ" dirty="0"/>
              <a:t> </a:t>
            </a:r>
            <a:r>
              <a:rPr lang="cs-CZ" dirty="0" err="1"/>
              <a:t>decor</a:t>
            </a:r>
            <a:r>
              <a:rPr lang="cs-CZ" dirty="0"/>
              <a:t>, </a:t>
            </a:r>
            <a:r>
              <a:rPr lang="cs-CZ" dirty="0" err="1"/>
              <a:t>costumes</a:t>
            </a:r>
            <a:r>
              <a:rPr lang="cs-CZ" dirty="0"/>
              <a:t> and </a:t>
            </a:r>
            <a:r>
              <a:rPr lang="cs-CZ" dirty="0" err="1"/>
              <a:t>visual</a:t>
            </a:r>
            <a:r>
              <a:rPr lang="cs-CZ" dirty="0"/>
              <a:t> design. </a:t>
            </a:r>
            <a:r>
              <a:rPr lang="cs-CZ" dirty="0" err="1"/>
              <a:t>Focus</a:t>
            </a:r>
            <a:r>
              <a:rPr lang="cs-CZ" dirty="0"/>
              <a:t> on these </a:t>
            </a:r>
            <a:r>
              <a:rPr lang="cs-CZ" dirty="0" err="1"/>
              <a:t>aspects</a:t>
            </a:r>
            <a:r>
              <a:rPr lang="cs-CZ" dirty="0"/>
              <a:t>: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cs-CZ" dirty="0" err="1"/>
              <a:t>dress</a:t>
            </a:r>
            <a:r>
              <a:rPr lang="cs-CZ" dirty="0"/>
              <a:t>, </a:t>
            </a:r>
            <a:r>
              <a:rPr lang="cs-CZ" dirty="0" err="1"/>
              <a:t>eat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live and </a:t>
            </a:r>
            <a:r>
              <a:rPr lang="cs-CZ" dirty="0" err="1"/>
              <a:t>work</a:t>
            </a:r>
            <a:r>
              <a:rPr lang="cs-CZ" dirty="0"/>
              <a:t> 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?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a </a:t>
            </a: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atypical</a:t>
            </a:r>
            <a:r>
              <a:rPr lang="cs-CZ" dirty="0"/>
              <a:t> film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wave</a:t>
            </a:r>
            <a:r>
              <a:rPr lang="cs-CZ" dirty="0"/>
              <a:t> – and </a:t>
            </a:r>
            <a:r>
              <a:rPr lang="cs-CZ" dirty="0" err="1"/>
              <a:t>why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263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CB27E0-BD9B-8642-A2DA-60E292D40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155B898-2AAB-D847-AD84-0D35E369E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5" y="1893200"/>
            <a:ext cx="3934889" cy="598209"/>
          </a:xfrm>
        </p:spPr>
        <p:txBody>
          <a:bodyPr/>
          <a:lstStyle/>
          <a:p>
            <a:pPr algn="ctr"/>
            <a:r>
              <a:rPr lang="cs-CZ" dirty="0"/>
              <a:t>L12_Reading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AEF35075-6C47-8349-BB1D-7590ACB4F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2637183"/>
            <a:ext cx="3934889" cy="3021495"/>
          </a:xfrm>
        </p:spPr>
        <p:txBody>
          <a:bodyPr/>
          <a:lstStyle/>
          <a:p>
            <a:r>
              <a:rPr lang="cs-CZ" dirty="0"/>
              <a:t>ČECHOVÁ, Briana. </a:t>
            </a:r>
            <a:r>
              <a:rPr lang="cs-CZ" dirty="0" err="1"/>
              <a:t>Rookie</a:t>
            </a:r>
            <a:r>
              <a:rPr lang="cs-CZ" dirty="0"/>
              <a:t> </a:t>
            </a:r>
            <a:r>
              <a:rPr lang="cs-CZ" dirty="0" err="1"/>
              <a:t>Hangman</a:t>
            </a:r>
            <a:r>
              <a:rPr lang="cs-CZ" dirty="0"/>
              <a:t> as a </a:t>
            </a:r>
            <a:r>
              <a:rPr lang="cs-CZ" dirty="0" err="1"/>
              <a:t>Character</a:t>
            </a:r>
            <a:r>
              <a:rPr lang="cs-CZ" dirty="0"/>
              <a:t> in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 – Pavel </a:t>
            </a:r>
            <a:r>
              <a:rPr lang="cs-CZ" dirty="0" err="1"/>
              <a:t>Juráček‘s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Story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Origin</a:t>
            </a:r>
            <a:r>
              <a:rPr lang="cs-CZ" dirty="0"/>
              <a:t>, </a:t>
            </a:r>
            <a:r>
              <a:rPr lang="cs-CZ" dirty="0" err="1"/>
              <a:t>Release</a:t>
            </a:r>
            <a:r>
              <a:rPr lang="cs-CZ" dirty="0"/>
              <a:t> and </a:t>
            </a:r>
            <a:r>
              <a:rPr lang="cs-CZ" dirty="0" err="1"/>
              <a:t>Echoes</a:t>
            </a:r>
            <a:r>
              <a:rPr lang="cs-CZ" dirty="0"/>
              <a:t>. In: </a:t>
            </a:r>
            <a:r>
              <a:rPr lang="cs-CZ" dirty="0" err="1"/>
              <a:t>Česálková</a:t>
            </a:r>
            <a:r>
              <a:rPr lang="cs-CZ" dirty="0"/>
              <a:t>, Lucie (</a:t>
            </a:r>
            <a:r>
              <a:rPr lang="cs-CZ" dirty="0" err="1"/>
              <a:t>ed</a:t>
            </a:r>
            <a:r>
              <a:rPr lang="cs-CZ" dirty="0"/>
              <a:t>.) </a:t>
            </a:r>
            <a:r>
              <a:rPr lang="cs-CZ" i="1" dirty="0"/>
              <a:t>Czech </a:t>
            </a:r>
            <a:r>
              <a:rPr lang="cs-CZ" i="1" dirty="0" err="1"/>
              <a:t>Cinema</a:t>
            </a:r>
            <a:r>
              <a:rPr lang="cs-CZ" i="1" dirty="0"/>
              <a:t> </a:t>
            </a:r>
            <a:r>
              <a:rPr lang="cs-CZ" i="1" dirty="0" err="1"/>
              <a:t>Revisited</a:t>
            </a:r>
            <a:r>
              <a:rPr lang="cs-CZ" i="1" dirty="0"/>
              <a:t>: </a:t>
            </a:r>
            <a:r>
              <a:rPr lang="cs-CZ" i="1" dirty="0" err="1"/>
              <a:t>Politics</a:t>
            </a:r>
            <a:r>
              <a:rPr lang="cs-CZ" i="1" dirty="0"/>
              <a:t>, </a:t>
            </a:r>
            <a:r>
              <a:rPr lang="cs-CZ" i="1" dirty="0" err="1"/>
              <a:t>Aesthetics</a:t>
            </a:r>
            <a:r>
              <a:rPr lang="cs-CZ" i="1" dirty="0"/>
              <a:t> and </a:t>
            </a:r>
            <a:r>
              <a:rPr lang="cs-CZ" i="1" dirty="0" err="1"/>
              <a:t>Techniques</a:t>
            </a:r>
            <a:r>
              <a:rPr lang="cs-CZ" i="1" dirty="0"/>
              <a:t>.</a:t>
            </a:r>
            <a:r>
              <a:rPr lang="cs-CZ" dirty="0"/>
              <a:t> Praha: NFA, 2017, pp. 59–86. </a:t>
            </a:r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2270473E-283D-CF49-9911-D9051E8F5C6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1" r="2941"/>
          <a:stretch>
            <a:fillRect/>
          </a:stretch>
        </p:blipFill>
        <p:spPr/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F53A64-44C2-4C4F-B8A5-41417FBA85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52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D88CC5-74E3-884E-B035-C320D52D51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D8FF28A-B406-A14C-9A6C-A842624648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6FEC1843-ED72-9F43-ADF8-12F0411D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3" y="282681"/>
            <a:ext cx="8680173" cy="451576"/>
          </a:xfrm>
        </p:spPr>
        <p:txBody>
          <a:bodyPr/>
          <a:lstStyle/>
          <a:p>
            <a:pPr algn="ctr"/>
            <a:r>
              <a:rPr lang="cs-CZ" dirty="0"/>
              <a:t>1968</a:t>
            </a:r>
            <a:br>
              <a:rPr lang="cs-CZ" dirty="0"/>
            </a:br>
            <a:r>
              <a:rPr lang="cs-CZ" dirty="0"/>
              <a:t>so-</a:t>
            </a:r>
            <a:r>
              <a:rPr lang="cs-CZ" dirty="0" err="1"/>
              <a:t>called</a:t>
            </a:r>
            <a:r>
              <a:rPr lang="cs-CZ" dirty="0"/>
              <a:t> post </a:t>
            </a:r>
            <a:r>
              <a:rPr lang="cs-CZ" dirty="0" err="1"/>
              <a:t>January</a:t>
            </a:r>
            <a:r>
              <a:rPr lang="cs-CZ" dirty="0"/>
              <a:t> period </a:t>
            </a:r>
            <a:r>
              <a:rPr lang="cs-CZ" dirty="0" err="1"/>
              <a:t>or</a:t>
            </a:r>
            <a:r>
              <a:rPr lang="cs-CZ" dirty="0"/>
              <a:t> Prague </a:t>
            </a:r>
            <a:r>
              <a:rPr lang="cs-CZ" dirty="0" err="1"/>
              <a:t>Spring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4DF12BB-16FE-3942-A0A4-5B08874B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214923"/>
            <a:ext cx="8825947" cy="4139998"/>
          </a:xfrm>
        </p:spPr>
        <p:txBody>
          <a:bodyPr/>
          <a:lstStyle/>
          <a:p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fall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president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Czechoslovak</a:t>
            </a:r>
            <a:r>
              <a:rPr lang="cs-CZ" sz="1600" dirty="0"/>
              <a:t> </a:t>
            </a:r>
            <a:r>
              <a:rPr lang="cs-CZ" sz="1600" dirty="0" err="1"/>
              <a:t>Socialist</a:t>
            </a:r>
            <a:r>
              <a:rPr lang="cs-CZ" sz="1600" dirty="0"/>
              <a:t> Republic Antonín Novotný – in </a:t>
            </a:r>
            <a:r>
              <a:rPr lang="cs-CZ" sz="1600" dirty="0" err="1"/>
              <a:t>January</a:t>
            </a:r>
            <a:r>
              <a:rPr lang="cs-CZ" sz="1600" dirty="0"/>
              <a:t> he </a:t>
            </a:r>
            <a:r>
              <a:rPr lang="cs-CZ" sz="1600" dirty="0" err="1"/>
              <a:t>was</a:t>
            </a:r>
            <a:r>
              <a:rPr lang="cs-CZ" sz="1600" dirty="0"/>
              <a:t> </a:t>
            </a:r>
            <a:r>
              <a:rPr lang="cs-CZ" sz="1600" dirty="0" err="1"/>
              <a:t>released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a </a:t>
            </a:r>
            <a:r>
              <a:rPr lang="cs-CZ" sz="1600" dirty="0" err="1"/>
              <a:t>first</a:t>
            </a:r>
            <a:r>
              <a:rPr lang="cs-CZ" sz="1600" dirty="0"/>
              <a:t> </a:t>
            </a:r>
            <a:r>
              <a:rPr lang="cs-CZ" sz="1600" dirty="0" err="1"/>
              <a:t>deputy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Communist</a:t>
            </a:r>
            <a:r>
              <a:rPr lang="cs-CZ" sz="1600" dirty="0"/>
              <a:t> Politbyro, in </a:t>
            </a:r>
            <a:r>
              <a:rPr lang="cs-CZ" sz="1600" dirty="0" err="1"/>
              <a:t>March</a:t>
            </a:r>
            <a:r>
              <a:rPr lang="cs-CZ" sz="1600" dirty="0"/>
              <a:t> he </a:t>
            </a:r>
            <a:r>
              <a:rPr lang="cs-CZ" sz="1600" dirty="0" err="1"/>
              <a:t>steps</a:t>
            </a:r>
            <a:r>
              <a:rPr lang="cs-CZ" sz="1600" dirty="0"/>
              <a:t> </a:t>
            </a:r>
            <a:r>
              <a:rPr lang="cs-CZ" sz="1600" dirty="0" err="1"/>
              <a:t>down</a:t>
            </a:r>
            <a:r>
              <a:rPr lang="cs-CZ" sz="1600" dirty="0"/>
              <a:t> as a president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republic</a:t>
            </a:r>
            <a:endParaRPr lang="cs-CZ" sz="1600" dirty="0"/>
          </a:p>
          <a:p>
            <a:r>
              <a:rPr lang="cs-CZ" sz="1600" dirty="0"/>
              <a:t>General </a:t>
            </a:r>
            <a:r>
              <a:rPr lang="cs-CZ" sz="1600" b="1" dirty="0"/>
              <a:t>Ludvík Svoboda </a:t>
            </a:r>
            <a:r>
              <a:rPr lang="cs-CZ" sz="1600" dirty="0"/>
              <a:t>–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new</a:t>
            </a:r>
            <a:r>
              <a:rPr lang="cs-CZ" sz="1600" dirty="0"/>
              <a:t> president,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first</a:t>
            </a:r>
            <a:r>
              <a:rPr lang="cs-CZ" sz="1600" dirty="0"/>
              <a:t> </a:t>
            </a:r>
            <a:r>
              <a:rPr lang="cs-CZ" sz="1600" dirty="0" err="1"/>
              <a:t>deputy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Communist</a:t>
            </a:r>
            <a:r>
              <a:rPr lang="cs-CZ" sz="1600" dirty="0"/>
              <a:t> party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b="1" dirty="0"/>
              <a:t>Alexander Dubček </a:t>
            </a:r>
            <a:r>
              <a:rPr lang="cs-CZ" sz="1600" dirty="0"/>
              <a:t>(a </a:t>
            </a:r>
            <a:r>
              <a:rPr lang="cs-CZ" sz="1600" dirty="0" err="1"/>
              <a:t>reformist</a:t>
            </a:r>
            <a:r>
              <a:rPr lang="cs-CZ" sz="1600" dirty="0"/>
              <a:t>)</a:t>
            </a:r>
          </a:p>
          <a:p>
            <a:r>
              <a:rPr lang="cs-CZ" sz="1600" dirty="0" err="1"/>
              <a:t>Previously</a:t>
            </a:r>
            <a:r>
              <a:rPr lang="cs-CZ" sz="1600" dirty="0"/>
              <a:t> </a:t>
            </a:r>
            <a:r>
              <a:rPr lang="cs-CZ" sz="1600" dirty="0" err="1"/>
              <a:t>taboo</a:t>
            </a:r>
            <a:r>
              <a:rPr lang="cs-CZ" sz="1600" dirty="0"/>
              <a:t> </a:t>
            </a:r>
            <a:r>
              <a:rPr lang="cs-CZ" sz="1600" dirty="0" err="1"/>
              <a:t>topics</a:t>
            </a:r>
            <a:r>
              <a:rPr lang="cs-CZ" sz="1600" dirty="0"/>
              <a:t> are </a:t>
            </a:r>
            <a:r>
              <a:rPr lang="cs-CZ" sz="1600" dirty="0" err="1"/>
              <a:t>now</a:t>
            </a:r>
            <a:r>
              <a:rPr lang="cs-CZ" sz="1600" dirty="0"/>
              <a:t> </a:t>
            </a:r>
            <a:r>
              <a:rPr lang="cs-CZ" sz="1600" dirty="0" err="1"/>
              <a:t>adressed</a:t>
            </a:r>
            <a:r>
              <a:rPr lang="cs-CZ" sz="1600" dirty="0"/>
              <a:t> and </a:t>
            </a:r>
            <a:r>
              <a:rPr lang="cs-CZ" sz="1600" dirty="0" err="1"/>
              <a:t>critically</a:t>
            </a:r>
            <a:r>
              <a:rPr lang="cs-CZ" sz="1600" dirty="0"/>
              <a:t> </a:t>
            </a:r>
            <a:r>
              <a:rPr lang="cs-CZ" sz="1600" dirty="0" err="1"/>
              <a:t>discussed</a:t>
            </a:r>
            <a:r>
              <a:rPr lang="cs-CZ" sz="1600" dirty="0"/>
              <a:t> in media / </a:t>
            </a:r>
            <a:r>
              <a:rPr lang="cs-CZ" sz="1600" dirty="0" err="1"/>
              <a:t>culture</a:t>
            </a:r>
            <a:r>
              <a:rPr lang="cs-CZ" sz="1600" dirty="0"/>
              <a:t> </a:t>
            </a:r>
            <a:r>
              <a:rPr lang="cs-CZ" sz="1600" dirty="0" err="1"/>
              <a:t>should</a:t>
            </a:r>
            <a:r>
              <a:rPr lang="cs-CZ" sz="1600" dirty="0"/>
              <a:t> not </a:t>
            </a:r>
            <a:r>
              <a:rPr lang="cs-CZ" sz="1600" dirty="0" err="1"/>
              <a:t>be</a:t>
            </a:r>
            <a:r>
              <a:rPr lang="cs-CZ" sz="1600" dirty="0"/>
              <a:t> limited by </a:t>
            </a:r>
            <a:r>
              <a:rPr lang="cs-CZ" sz="1600" dirty="0" err="1"/>
              <a:t>ideological</a:t>
            </a:r>
            <a:r>
              <a:rPr lang="cs-CZ" sz="1600" dirty="0"/>
              <a:t> </a:t>
            </a:r>
            <a:r>
              <a:rPr lang="cs-CZ" sz="1600" dirty="0" err="1"/>
              <a:t>requests</a:t>
            </a:r>
            <a:r>
              <a:rPr lang="cs-CZ" sz="1600" dirty="0"/>
              <a:t> / June 1968: </a:t>
            </a:r>
            <a:r>
              <a:rPr lang="cs-CZ" sz="1600" dirty="0" err="1"/>
              <a:t>censorship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oficially</a:t>
            </a:r>
            <a:r>
              <a:rPr lang="cs-CZ" sz="1600" dirty="0"/>
              <a:t> </a:t>
            </a:r>
            <a:r>
              <a:rPr lang="cs-CZ" sz="1600" dirty="0" err="1"/>
              <a:t>baned</a:t>
            </a:r>
            <a:r>
              <a:rPr lang="cs-CZ" sz="1600" dirty="0"/>
              <a:t>.</a:t>
            </a:r>
          </a:p>
          <a:p>
            <a:r>
              <a:rPr lang="cs-CZ" sz="1600" dirty="0"/>
              <a:t>These </a:t>
            </a:r>
            <a:r>
              <a:rPr lang="cs-CZ" sz="1600" dirty="0" err="1"/>
              <a:t>reforms</a:t>
            </a:r>
            <a:r>
              <a:rPr lang="cs-CZ" sz="1600" dirty="0"/>
              <a:t> are not </a:t>
            </a:r>
            <a:r>
              <a:rPr lang="cs-CZ" sz="1600" dirty="0" err="1"/>
              <a:t>accepted</a:t>
            </a:r>
            <a:r>
              <a:rPr lang="cs-CZ" sz="1600" dirty="0"/>
              <a:t> by </a:t>
            </a:r>
            <a:r>
              <a:rPr lang="cs-CZ" sz="1600" dirty="0" err="1"/>
              <a:t>other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Soviet</a:t>
            </a:r>
            <a:r>
              <a:rPr lang="cs-CZ" sz="1600" dirty="0"/>
              <a:t> bloc &gt;&gt; </a:t>
            </a:r>
            <a:r>
              <a:rPr lang="cs-CZ" sz="1600" b="1" dirty="0"/>
              <a:t>21. 8. 1968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invasion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armies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Warsaw</a:t>
            </a:r>
            <a:r>
              <a:rPr lang="cs-CZ" sz="1600" dirty="0"/>
              <a:t> </a:t>
            </a:r>
            <a:r>
              <a:rPr lang="cs-CZ" sz="1600" dirty="0" err="1"/>
              <a:t>pact</a:t>
            </a:r>
            <a:endParaRPr lang="cs-CZ" sz="1600" dirty="0"/>
          </a:p>
          <a:p>
            <a:r>
              <a:rPr lang="cs-CZ" sz="1600" dirty="0" err="1"/>
              <a:t>Moscow</a:t>
            </a:r>
            <a:r>
              <a:rPr lang="cs-CZ" sz="1600" dirty="0"/>
              <a:t> </a:t>
            </a:r>
            <a:r>
              <a:rPr lang="cs-CZ" sz="1600" dirty="0" err="1"/>
              <a:t>protocol</a:t>
            </a:r>
            <a:r>
              <a:rPr lang="cs-CZ" sz="1600" dirty="0"/>
              <a:t> (27. 8. 1969) –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organisations</a:t>
            </a:r>
            <a:r>
              <a:rPr lang="cs-CZ" sz="1600" dirty="0"/>
              <a:t> </a:t>
            </a:r>
            <a:r>
              <a:rPr lang="cs-CZ" sz="1600" dirty="0" err="1"/>
              <a:t>established</a:t>
            </a:r>
            <a:r>
              <a:rPr lang="cs-CZ" sz="1600" dirty="0"/>
              <a:t> </a:t>
            </a:r>
            <a:r>
              <a:rPr lang="cs-CZ" sz="1600" dirty="0" err="1"/>
              <a:t>during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reform</a:t>
            </a:r>
            <a:r>
              <a:rPr lang="cs-CZ" sz="1600" dirty="0"/>
              <a:t> proces are </a:t>
            </a:r>
            <a:r>
              <a:rPr lang="cs-CZ" sz="1600" dirty="0" err="1"/>
              <a:t>cancelled</a:t>
            </a:r>
            <a:r>
              <a:rPr lang="cs-CZ" sz="1600" dirty="0"/>
              <a:t> / </a:t>
            </a:r>
            <a:r>
              <a:rPr lang="cs-CZ" sz="1600" dirty="0" err="1"/>
              <a:t>censorhip</a:t>
            </a:r>
            <a:r>
              <a:rPr lang="cs-CZ" sz="1600" dirty="0"/>
              <a:t> </a:t>
            </a:r>
            <a:r>
              <a:rPr lang="cs-CZ" sz="1600" dirty="0" err="1"/>
              <a:t>reinstalled</a:t>
            </a:r>
            <a:r>
              <a:rPr lang="cs-CZ" sz="1600" dirty="0"/>
              <a:t> /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army</a:t>
            </a:r>
            <a:r>
              <a:rPr lang="cs-CZ" sz="1600" dirty="0"/>
              <a:t> and </a:t>
            </a:r>
            <a:r>
              <a:rPr lang="cs-CZ" sz="1600" dirty="0" err="1"/>
              <a:t>state</a:t>
            </a:r>
            <a:r>
              <a:rPr lang="cs-CZ" sz="1600" dirty="0"/>
              <a:t> police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strenghtened</a:t>
            </a:r>
            <a:r>
              <a:rPr lang="cs-CZ" sz="1600" dirty="0"/>
              <a:t> / </a:t>
            </a:r>
            <a:r>
              <a:rPr lang="cs-CZ" sz="1600" dirty="0" err="1"/>
              <a:t>political</a:t>
            </a:r>
            <a:r>
              <a:rPr lang="cs-CZ" sz="1600" dirty="0"/>
              <a:t> </a:t>
            </a:r>
            <a:r>
              <a:rPr lang="cs-CZ" sz="1600" dirty="0" err="1"/>
              <a:t>representatives</a:t>
            </a:r>
            <a:r>
              <a:rPr lang="cs-CZ" sz="1600" dirty="0"/>
              <a:t> not </a:t>
            </a:r>
            <a:r>
              <a:rPr lang="cs-CZ" sz="1600" dirty="0" err="1"/>
              <a:t>willing</a:t>
            </a:r>
            <a:r>
              <a:rPr lang="cs-CZ" sz="1600" dirty="0"/>
              <a:t> to </a:t>
            </a:r>
            <a:r>
              <a:rPr lang="cs-CZ" sz="1600" dirty="0" err="1"/>
              <a:t>cooperate</a:t>
            </a:r>
            <a:r>
              <a:rPr lang="cs-CZ" sz="1600" dirty="0"/>
              <a:t> are </a:t>
            </a:r>
            <a:r>
              <a:rPr lang="cs-CZ" sz="1600" dirty="0" err="1"/>
              <a:t>removed</a:t>
            </a:r>
            <a:endParaRPr lang="cs-CZ" sz="1600" dirty="0"/>
          </a:p>
          <a:p>
            <a:r>
              <a:rPr lang="cs-CZ" sz="1600" dirty="0" err="1"/>
              <a:t>April</a:t>
            </a:r>
            <a:r>
              <a:rPr lang="cs-CZ" sz="1600" dirty="0"/>
              <a:t> 1969: </a:t>
            </a:r>
            <a:r>
              <a:rPr lang="cs-CZ" sz="1600" dirty="0" err="1"/>
              <a:t>the</a:t>
            </a:r>
            <a:r>
              <a:rPr lang="cs-CZ" sz="1600" dirty="0"/>
              <a:t> party </a:t>
            </a:r>
            <a:r>
              <a:rPr lang="cs-CZ" sz="1600" dirty="0" err="1"/>
              <a:t>accepts</a:t>
            </a:r>
            <a:r>
              <a:rPr lang="cs-CZ" sz="1600" dirty="0"/>
              <a:t> </a:t>
            </a:r>
            <a:r>
              <a:rPr lang="cs-CZ" sz="1600" dirty="0" err="1"/>
              <a:t>Dubček‘s</a:t>
            </a:r>
            <a:r>
              <a:rPr lang="cs-CZ" sz="1600" dirty="0"/>
              <a:t> </a:t>
            </a:r>
            <a:r>
              <a:rPr lang="cs-CZ" sz="1600" dirty="0" err="1"/>
              <a:t>resignation</a:t>
            </a:r>
            <a:r>
              <a:rPr lang="cs-CZ" sz="1600" dirty="0"/>
              <a:t> and </a:t>
            </a:r>
            <a:r>
              <a:rPr lang="cs-CZ" sz="1600" b="1" dirty="0"/>
              <a:t>Gustáv Husák </a:t>
            </a:r>
            <a:r>
              <a:rPr lang="cs-CZ" sz="1600" dirty="0" err="1"/>
              <a:t>takes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post &gt;&gt;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turn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away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form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various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philosophies</a:t>
            </a:r>
            <a:r>
              <a:rPr lang="cs-CZ" sz="1600" dirty="0"/>
              <a:t>, </a:t>
            </a:r>
            <a:r>
              <a:rPr lang="cs-CZ" sz="1600" dirty="0" err="1"/>
              <a:t>ideas</a:t>
            </a:r>
            <a:r>
              <a:rPr lang="cs-CZ" sz="1600" dirty="0"/>
              <a:t> and </a:t>
            </a:r>
            <a:r>
              <a:rPr lang="cs-CZ" sz="1600" dirty="0" err="1"/>
              <a:t>artistic</a:t>
            </a:r>
            <a:r>
              <a:rPr lang="cs-CZ" sz="1600" dirty="0"/>
              <a:t> </a:t>
            </a:r>
            <a:r>
              <a:rPr lang="cs-CZ" sz="1600" dirty="0" err="1"/>
              <a:t>viewpoints</a:t>
            </a:r>
            <a:r>
              <a:rPr lang="cs-CZ" sz="1600" dirty="0"/>
              <a:t> </a:t>
            </a:r>
            <a:r>
              <a:rPr lang="cs-CZ" sz="1600" dirty="0" err="1"/>
              <a:t>coexisting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society and </a:t>
            </a:r>
            <a:r>
              <a:rPr lang="cs-CZ" sz="1600" dirty="0" err="1"/>
              <a:t>culture</a:t>
            </a:r>
            <a:r>
              <a:rPr lang="cs-CZ" sz="1600" dirty="0"/>
              <a:t> &gt;&gt; </a:t>
            </a:r>
            <a:r>
              <a:rPr lang="cs-CZ" sz="1600" dirty="0" err="1"/>
              <a:t>any</a:t>
            </a:r>
            <a:r>
              <a:rPr lang="cs-CZ" sz="1600" dirty="0"/>
              <a:t> </a:t>
            </a:r>
            <a:r>
              <a:rPr lang="cs-CZ" sz="1600" dirty="0" err="1"/>
              <a:t>alternative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being</a:t>
            </a:r>
            <a:r>
              <a:rPr lang="cs-CZ" sz="1600" dirty="0"/>
              <a:t> </a:t>
            </a:r>
            <a:r>
              <a:rPr lang="cs-CZ" sz="1600" dirty="0" err="1"/>
              <a:t>labelled</a:t>
            </a:r>
            <a:r>
              <a:rPr lang="cs-CZ" sz="1600" dirty="0"/>
              <a:t> as „</a:t>
            </a:r>
            <a:r>
              <a:rPr lang="cs-CZ" sz="1600" dirty="0" err="1">
                <a:effectLst/>
              </a:rPr>
              <a:t>ideologically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alienating</a:t>
            </a:r>
            <a:r>
              <a:rPr lang="cs-CZ" sz="1600" dirty="0">
                <a:effectLst/>
              </a:rPr>
              <a:t>“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7209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DB031-1628-C74B-9A5C-7DD53B7FA6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5F6798-5467-D14A-8043-9111247563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CEABD-6EE5-1245-969A-E01781AD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6174"/>
            <a:ext cx="8064900" cy="451576"/>
          </a:xfrm>
        </p:spPr>
        <p:txBody>
          <a:bodyPr/>
          <a:lstStyle/>
          <a:p>
            <a:pPr algn="ctr"/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reacted</a:t>
            </a:r>
            <a:r>
              <a:rPr lang="cs-CZ" dirty="0"/>
              <a:t> to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situation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6CE041-5624-A74A-A0E7-C20098DF0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989638"/>
            <a:ext cx="8878957" cy="4139998"/>
          </a:xfrm>
        </p:spPr>
        <p:txBody>
          <a:bodyPr/>
          <a:lstStyle/>
          <a:p>
            <a:r>
              <a:rPr lang="cs-CZ" sz="1700" dirty="0" err="1"/>
              <a:t>Personal</a:t>
            </a:r>
            <a:r>
              <a:rPr lang="cs-CZ" sz="1700" dirty="0"/>
              <a:t> </a:t>
            </a:r>
            <a:r>
              <a:rPr lang="cs-CZ" sz="1700" dirty="0" err="1"/>
              <a:t>changes</a:t>
            </a:r>
            <a:r>
              <a:rPr lang="cs-CZ" sz="1700" dirty="0"/>
              <a:t> on top </a:t>
            </a:r>
            <a:r>
              <a:rPr lang="cs-CZ" sz="1700" dirty="0" err="1"/>
              <a:t>strategic</a:t>
            </a:r>
            <a:r>
              <a:rPr lang="cs-CZ" sz="1700" dirty="0"/>
              <a:t> </a:t>
            </a:r>
            <a:r>
              <a:rPr lang="cs-CZ" sz="1700" dirty="0" err="1"/>
              <a:t>positions</a:t>
            </a:r>
            <a:r>
              <a:rPr lang="cs-CZ" sz="1700" dirty="0"/>
              <a:t>, </a:t>
            </a:r>
            <a:r>
              <a:rPr lang="cs-CZ" sz="1700" dirty="0" err="1"/>
              <a:t>followed</a:t>
            </a:r>
            <a:r>
              <a:rPr lang="cs-CZ" sz="1700" dirty="0"/>
              <a:t> by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purge</a:t>
            </a:r>
            <a:r>
              <a:rPr lang="cs-CZ" sz="1700" dirty="0"/>
              <a:t> </a:t>
            </a:r>
            <a:r>
              <a:rPr lang="cs-CZ" sz="1700" dirty="0" err="1"/>
              <a:t>among</a:t>
            </a:r>
            <a:r>
              <a:rPr lang="cs-CZ" sz="1700" dirty="0"/>
              <a:t> </a:t>
            </a:r>
            <a:r>
              <a:rPr lang="cs-CZ" sz="1700" dirty="0" err="1"/>
              <a:t>regular</a:t>
            </a:r>
            <a:r>
              <a:rPr lang="cs-CZ" sz="1700" dirty="0"/>
              <a:t> </a:t>
            </a:r>
            <a:r>
              <a:rPr lang="cs-CZ" sz="1700" dirty="0" err="1"/>
              <a:t>employees</a:t>
            </a:r>
            <a:endParaRPr lang="cs-CZ" sz="1700" dirty="0"/>
          </a:p>
          <a:p>
            <a:r>
              <a:rPr lang="cs-CZ" sz="1700" dirty="0" err="1"/>
              <a:t>September</a:t>
            </a:r>
            <a:r>
              <a:rPr lang="cs-CZ" sz="1700" dirty="0"/>
              <a:t> 23rd, 1969 </a:t>
            </a:r>
            <a:r>
              <a:rPr lang="cs-CZ" sz="1700" b="1" dirty="0"/>
              <a:t>Jiří </a:t>
            </a:r>
            <a:r>
              <a:rPr lang="cs-CZ" sz="1700" b="1" dirty="0" err="1"/>
              <a:t>Purš</a:t>
            </a:r>
            <a:r>
              <a:rPr lang="cs-CZ" sz="1700" b="1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new</a:t>
            </a:r>
            <a:r>
              <a:rPr lang="cs-CZ" sz="1700" dirty="0"/>
              <a:t> </a:t>
            </a:r>
            <a:r>
              <a:rPr lang="cs-CZ" sz="1700" dirty="0" err="1"/>
              <a:t>head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Czechoslovak</a:t>
            </a:r>
            <a:r>
              <a:rPr lang="cs-CZ" sz="1700" dirty="0"/>
              <a:t> </a:t>
            </a:r>
            <a:r>
              <a:rPr lang="cs-CZ" sz="1700" dirty="0" err="1"/>
              <a:t>State</a:t>
            </a:r>
            <a:r>
              <a:rPr lang="cs-CZ" sz="1700" dirty="0"/>
              <a:t> Film (</a:t>
            </a:r>
            <a:r>
              <a:rPr lang="cs-CZ" sz="1700" dirty="0" err="1"/>
              <a:t>instead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Alois Poledňák)</a:t>
            </a:r>
          </a:p>
          <a:p>
            <a:r>
              <a:rPr lang="cs-CZ" sz="1700" dirty="0" err="1"/>
              <a:t>October</a:t>
            </a:r>
            <a:r>
              <a:rPr lang="cs-CZ" sz="1700" dirty="0"/>
              <a:t> 1970 </a:t>
            </a:r>
            <a:r>
              <a:rPr lang="cs-CZ" sz="1700" b="1" dirty="0"/>
              <a:t>Miloslav Fábera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new</a:t>
            </a:r>
            <a:r>
              <a:rPr lang="cs-CZ" sz="1700" dirty="0"/>
              <a:t> </a:t>
            </a:r>
            <a:r>
              <a:rPr lang="cs-CZ" sz="1700" dirty="0" err="1"/>
              <a:t>head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Barrandov </a:t>
            </a:r>
            <a:r>
              <a:rPr lang="cs-CZ" sz="1700" dirty="0" err="1"/>
              <a:t>Studios</a:t>
            </a:r>
            <a:r>
              <a:rPr lang="cs-CZ" sz="1700" dirty="0"/>
              <a:t> (FSB)</a:t>
            </a:r>
            <a:endParaRPr lang="cs-CZ" sz="1700" b="1" dirty="0"/>
          </a:p>
          <a:p>
            <a:r>
              <a:rPr lang="cs-CZ" sz="1700" dirty="0"/>
              <a:t>1. 12. 1969 –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head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dramaturgy </a:t>
            </a:r>
            <a:r>
              <a:rPr lang="cs-CZ" sz="1700" dirty="0" err="1"/>
              <a:t>at</a:t>
            </a:r>
            <a:r>
              <a:rPr lang="cs-CZ" sz="1700" dirty="0"/>
              <a:t> Barrandov </a:t>
            </a:r>
            <a:r>
              <a:rPr lang="cs-CZ" sz="1700" dirty="0" err="1"/>
              <a:t>studios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b="1" dirty="0"/>
              <a:t>Ludvík Toman </a:t>
            </a:r>
            <a:r>
              <a:rPr lang="cs-CZ" sz="1700" dirty="0"/>
              <a:t>(</a:t>
            </a:r>
            <a:r>
              <a:rPr lang="cs-CZ" sz="1700" dirty="0" err="1"/>
              <a:t>instead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Břetislav Kunc) &gt;&gt; </a:t>
            </a:r>
            <a:r>
              <a:rPr lang="cs-CZ" sz="1700" dirty="0" err="1"/>
              <a:t>this</a:t>
            </a:r>
            <a:r>
              <a:rPr lang="cs-CZ" sz="1700" dirty="0"/>
              <a:t> </a:t>
            </a:r>
            <a:r>
              <a:rPr lang="cs-CZ" sz="1700" dirty="0" err="1"/>
              <a:t>position</a:t>
            </a:r>
            <a:r>
              <a:rPr lang="cs-CZ" sz="1700" dirty="0"/>
              <a:t> </a:t>
            </a:r>
            <a:r>
              <a:rPr lang="cs-CZ" sz="1700" dirty="0" err="1"/>
              <a:t>gains</a:t>
            </a:r>
            <a:r>
              <a:rPr lang="cs-CZ" sz="1700" dirty="0"/>
              <a:t> </a:t>
            </a:r>
            <a:r>
              <a:rPr lang="cs-CZ" sz="1700" dirty="0" err="1"/>
              <a:t>new</a:t>
            </a:r>
            <a:r>
              <a:rPr lang="cs-CZ" sz="1700" dirty="0"/>
              <a:t> </a:t>
            </a:r>
            <a:r>
              <a:rPr lang="cs-CZ" sz="1700" dirty="0" err="1"/>
              <a:t>powers</a:t>
            </a:r>
            <a:r>
              <a:rPr lang="cs-CZ" sz="1700" dirty="0"/>
              <a:t>, </a:t>
            </a:r>
            <a:r>
              <a:rPr lang="cs-CZ" sz="1700" dirty="0" err="1"/>
              <a:t>all</a:t>
            </a:r>
            <a:r>
              <a:rPr lang="cs-CZ" sz="1700" dirty="0"/>
              <a:t> CG </a:t>
            </a:r>
            <a:r>
              <a:rPr lang="cs-CZ" sz="1700" dirty="0" err="1"/>
              <a:t>leaders</a:t>
            </a:r>
            <a:r>
              <a:rPr lang="cs-CZ" sz="1700" dirty="0"/>
              <a:t> </a:t>
            </a:r>
            <a:r>
              <a:rPr lang="cs-CZ" sz="1700" dirty="0" err="1"/>
              <a:t>have</a:t>
            </a:r>
            <a:r>
              <a:rPr lang="cs-CZ" sz="1700" dirty="0"/>
              <a:t> to </a:t>
            </a:r>
            <a:r>
              <a:rPr lang="cs-CZ" sz="1700" dirty="0" err="1"/>
              <a:t>regularly</a:t>
            </a:r>
            <a:r>
              <a:rPr lang="cs-CZ" sz="1700" dirty="0"/>
              <a:t> </a:t>
            </a:r>
            <a:r>
              <a:rPr lang="cs-CZ" sz="1700" dirty="0" err="1"/>
              <a:t>consult</a:t>
            </a:r>
            <a:r>
              <a:rPr lang="cs-CZ" sz="1700" dirty="0"/>
              <a:t> </a:t>
            </a:r>
            <a:r>
              <a:rPr lang="cs-CZ" sz="1700" dirty="0" err="1"/>
              <a:t>their</a:t>
            </a:r>
            <a:r>
              <a:rPr lang="cs-CZ" sz="1700" dirty="0"/>
              <a:t> </a:t>
            </a:r>
            <a:r>
              <a:rPr lang="cs-CZ" sz="1700" dirty="0" err="1"/>
              <a:t>intentions</a:t>
            </a:r>
            <a:r>
              <a:rPr lang="cs-CZ" sz="1700" dirty="0"/>
              <a:t> and </a:t>
            </a:r>
            <a:r>
              <a:rPr lang="cs-CZ" sz="1700" dirty="0" err="1"/>
              <a:t>projects</a:t>
            </a:r>
            <a:r>
              <a:rPr lang="cs-CZ" sz="1700" dirty="0"/>
              <a:t> in </a:t>
            </a:r>
            <a:r>
              <a:rPr lang="cs-CZ" sz="1700" dirty="0" err="1"/>
              <a:t>development</a:t>
            </a:r>
            <a:r>
              <a:rPr lang="cs-CZ" sz="1700" dirty="0"/>
              <a:t>, </a:t>
            </a:r>
            <a:r>
              <a:rPr lang="cs-CZ" sz="1700" dirty="0" err="1"/>
              <a:t>since</a:t>
            </a:r>
            <a:r>
              <a:rPr lang="cs-CZ" sz="1700" dirty="0"/>
              <a:t> 1972 he has a </a:t>
            </a:r>
            <a:r>
              <a:rPr lang="cs-CZ" sz="1700" dirty="0" err="1"/>
              <a:t>strong</a:t>
            </a:r>
            <a:r>
              <a:rPr lang="cs-CZ" sz="1700" dirty="0"/>
              <a:t> </a:t>
            </a:r>
            <a:r>
              <a:rPr lang="cs-CZ" sz="1700" dirty="0" err="1"/>
              <a:t>voice</a:t>
            </a:r>
            <a:r>
              <a:rPr lang="cs-CZ" sz="1700" dirty="0"/>
              <a:t> in </a:t>
            </a:r>
            <a:r>
              <a:rPr lang="cs-CZ" sz="1700" dirty="0" err="1"/>
              <a:t>greenlighting</a:t>
            </a:r>
            <a:r>
              <a:rPr lang="cs-CZ" sz="1700" dirty="0"/>
              <a:t> </a:t>
            </a:r>
            <a:r>
              <a:rPr lang="cs-CZ" sz="1700" dirty="0" err="1"/>
              <a:t>or</a:t>
            </a:r>
            <a:r>
              <a:rPr lang="cs-CZ" sz="1700" dirty="0"/>
              <a:t> </a:t>
            </a:r>
            <a:r>
              <a:rPr lang="cs-CZ" sz="1700" dirty="0" err="1"/>
              <a:t>vetoing</a:t>
            </a:r>
            <a:r>
              <a:rPr lang="cs-CZ" sz="1700" dirty="0"/>
              <a:t> </a:t>
            </a:r>
            <a:r>
              <a:rPr lang="cs-CZ" sz="1700" dirty="0" err="1"/>
              <a:t>films</a:t>
            </a:r>
            <a:r>
              <a:rPr lang="cs-CZ" sz="1700" dirty="0"/>
              <a:t> </a:t>
            </a:r>
          </a:p>
          <a:p>
            <a:r>
              <a:rPr lang="cs-CZ" sz="1700" dirty="0"/>
              <a:t>New </a:t>
            </a:r>
            <a:r>
              <a:rPr lang="cs-CZ" sz="1700" dirty="0" err="1"/>
              <a:t>leadership</a:t>
            </a:r>
            <a:r>
              <a:rPr lang="cs-CZ" sz="1700" dirty="0"/>
              <a:t> </a:t>
            </a:r>
            <a:r>
              <a:rPr lang="cs-CZ" sz="1700" dirty="0" err="1"/>
              <a:t>cancels</a:t>
            </a:r>
            <a:r>
              <a:rPr lang="cs-CZ" sz="1700" dirty="0"/>
              <a:t> </a:t>
            </a:r>
            <a:r>
              <a:rPr lang="cs-CZ" sz="1700" dirty="0" err="1"/>
              <a:t>existing</a:t>
            </a:r>
            <a:r>
              <a:rPr lang="cs-CZ" sz="1700" dirty="0"/>
              <a:t> </a:t>
            </a:r>
            <a:r>
              <a:rPr lang="cs-CZ" sz="1700" dirty="0" err="1"/>
              <a:t>CGs</a:t>
            </a:r>
            <a:r>
              <a:rPr lang="cs-CZ" sz="1700" dirty="0"/>
              <a:t> and </a:t>
            </a:r>
            <a:r>
              <a:rPr lang="cs-CZ" sz="1700" dirty="0" err="1"/>
              <a:t>creates</a:t>
            </a:r>
            <a:r>
              <a:rPr lang="cs-CZ" sz="1700" dirty="0"/>
              <a:t> 7 </a:t>
            </a:r>
            <a:r>
              <a:rPr lang="cs-CZ" sz="1700" dirty="0" err="1"/>
              <a:t>dramaturgical</a:t>
            </a:r>
            <a:r>
              <a:rPr lang="cs-CZ" sz="1700" dirty="0"/>
              <a:t> </a:t>
            </a:r>
            <a:r>
              <a:rPr lang="cs-CZ" sz="1700" dirty="0" err="1"/>
              <a:t>units</a:t>
            </a:r>
            <a:r>
              <a:rPr lang="cs-CZ" sz="1700" dirty="0"/>
              <a:t> and </a:t>
            </a:r>
            <a:r>
              <a:rPr lang="cs-CZ" sz="1700" dirty="0" err="1"/>
              <a:t>reinstalls</a:t>
            </a:r>
            <a:r>
              <a:rPr lang="cs-CZ" sz="1700" dirty="0"/>
              <a:t> </a:t>
            </a:r>
            <a:r>
              <a:rPr lang="cs-CZ" sz="1700" dirty="0" err="1"/>
              <a:t>central</a:t>
            </a:r>
            <a:r>
              <a:rPr lang="cs-CZ" sz="1700" dirty="0"/>
              <a:t> Ideology and </a:t>
            </a:r>
            <a:r>
              <a:rPr lang="cs-CZ" sz="1700" dirty="0" err="1"/>
              <a:t>Artistic</a:t>
            </a:r>
            <a:r>
              <a:rPr lang="cs-CZ" sz="1700" dirty="0"/>
              <a:t> </a:t>
            </a:r>
            <a:r>
              <a:rPr lang="cs-CZ" sz="1700" dirty="0" err="1"/>
              <a:t>Council</a:t>
            </a:r>
            <a:r>
              <a:rPr lang="cs-CZ" sz="1700" dirty="0"/>
              <a:t> &gt;&gt;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production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again</a:t>
            </a:r>
            <a:r>
              <a:rPr lang="cs-CZ" sz="1700" dirty="0"/>
              <a:t> split </a:t>
            </a:r>
            <a:r>
              <a:rPr lang="cs-CZ" sz="1700" dirty="0" err="1"/>
              <a:t>from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project</a:t>
            </a:r>
            <a:r>
              <a:rPr lang="cs-CZ" sz="1700" dirty="0"/>
              <a:t> </a:t>
            </a:r>
            <a:r>
              <a:rPr lang="cs-CZ" sz="1700" dirty="0" err="1"/>
              <a:t>development</a:t>
            </a:r>
            <a:r>
              <a:rPr lang="cs-CZ" sz="1700" dirty="0"/>
              <a:t>, </a:t>
            </a:r>
            <a:r>
              <a:rPr lang="cs-CZ" sz="1700" dirty="0" err="1"/>
              <a:t>with</a:t>
            </a:r>
            <a:r>
              <a:rPr lang="cs-CZ" sz="1700" dirty="0"/>
              <a:t> </a:t>
            </a:r>
            <a:r>
              <a:rPr lang="cs-CZ" sz="1700" dirty="0" err="1"/>
              <a:t>central</a:t>
            </a:r>
            <a:r>
              <a:rPr lang="cs-CZ" sz="1700" dirty="0"/>
              <a:t> top </a:t>
            </a:r>
            <a:r>
              <a:rPr lang="cs-CZ" sz="1700" dirty="0" err="1"/>
              <a:t>down</a:t>
            </a:r>
            <a:r>
              <a:rPr lang="cs-CZ" sz="1700" dirty="0"/>
              <a:t> </a:t>
            </a:r>
            <a:r>
              <a:rPr lang="cs-CZ" sz="1700" dirty="0" err="1"/>
              <a:t>ideological</a:t>
            </a:r>
            <a:r>
              <a:rPr lang="cs-CZ" sz="1700" dirty="0"/>
              <a:t> </a:t>
            </a:r>
            <a:r>
              <a:rPr lang="cs-CZ" sz="1700" dirty="0" err="1"/>
              <a:t>control</a:t>
            </a:r>
            <a:r>
              <a:rPr lang="cs-CZ" sz="1700" dirty="0"/>
              <a:t> </a:t>
            </a:r>
            <a:r>
              <a:rPr lang="cs-CZ" sz="1700" dirty="0" err="1"/>
              <a:t>reinforced</a:t>
            </a:r>
            <a:r>
              <a:rPr lang="cs-CZ" sz="1700" dirty="0"/>
              <a:t>  </a:t>
            </a:r>
          </a:p>
          <a:p>
            <a:r>
              <a:rPr lang="cs-CZ" sz="1700" dirty="0" err="1"/>
              <a:t>Censorhip</a:t>
            </a:r>
            <a:r>
              <a:rPr lang="cs-CZ" sz="1700" dirty="0"/>
              <a:t> </a:t>
            </a:r>
            <a:r>
              <a:rPr lang="cs-CZ" sz="1700" dirty="0" err="1"/>
              <a:t>changes</a:t>
            </a:r>
            <a:r>
              <a:rPr lang="cs-CZ" sz="1700" dirty="0"/>
              <a:t> – </a:t>
            </a:r>
            <a:r>
              <a:rPr lang="cs-CZ" sz="1700" dirty="0" err="1"/>
              <a:t>after</a:t>
            </a:r>
            <a:r>
              <a:rPr lang="cs-CZ" sz="1700" dirty="0"/>
              <a:t> August 1968 </a:t>
            </a:r>
            <a:r>
              <a:rPr lang="cs-CZ" sz="1700" dirty="0" err="1"/>
              <a:t>the</a:t>
            </a:r>
            <a:r>
              <a:rPr lang="cs-CZ" sz="1700" dirty="0"/>
              <a:t> Office </a:t>
            </a:r>
            <a:r>
              <a:rPr lang="cs-CZ" sz="1700" dirty="0" err="1"/>
              <a:t>for</a:t>
            </a:r>
            <a:r>
              <a:rPr lang="cs-CZ" sz="1700" dirty="0"/>
              <a:t> </a:t>
            </a:r>
            <a:r>
              <a:rPr lang="cs-CZ" sz="1700" dirty="0" err="1"/>
              <a:t>Press</a:t>
            </a:r>
            <a:r>
              <a:rPr lang="cs-CZ" sz="1700" dirty="0"/>
              <a:t> and </a:t>
            </a:r>
            <a:r>
              <a:rPr lang="cs-CZ" sz="1700" dirty="0" err="1"/>
              <a:t>Information</a:t>
            </a:r>
            <a:r>
              <a:rPr lang="cs-CZ" sz="1700" dirty="0"/>
              <a:t> </a:t>
            </a:r>
            <a:r>
              <a:rPr lang="cs-CZ" sz="1700" dirty="0" err="1"/>
              <a:t>was</a:t>
            </a:r>
            <a:r>
              <a:rPr lang="cs-CZ" sz="1700" dirty="0"/>
              <a:t> </a:t>
            </a:r>
            <a:r>
              <a:rPr lang="cs-CZ" sz="1700" dirty="0" err="1"/>
              <a:t>created</a:t>
            </a:r>
            <a:r>
              <a:rPr lang="cs-CZ" sz="1700" dirty="0"/>
              <a:t>, </a:t>
            </a:r>
            <a:r>
              <a:rPr lang="cs-CZ" sz="1700" dirty="0" err="1"/>
              <a:t>with</a:t>
            </a:r>
            <a:r>
              <a:rPr lang="cs-CZ" sz="1700" dirty="0"/>
              <a:t> no film department, </a:t>
            </a:r>
            <a:r>
              <a:rPr lang="cs-CZ" sz="1700" dirty="0" err="1"/>
              <a:t>because</a:t>
            </a:r>
            <a:r>
              <a:rPr lang="cs-CZ" sz="1700" dirty="0"/>
              <a:t> (!)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censorship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strongly</a:t>
            </a:r>
            <a:r>
              <a:rPr lang="cs-CZ" sz="1700" dirty="0"/>
              <a:t> </a:t>
            </a:r>
            <a:r>
              <a:rPr lang="cs-CZ" sz="1700" dirty="0" err="1"/>
              <a:t>tied</a:t>
            </a:r>
            <a:r>
              <a:rPr lang="cs-CZ" sz="1700" dirty="0"/>
              <a:t> </a:t>
            </a:r>
            <a:r>
              <a:rPr lang="cs-CZ" sz="1700" dirty="0" err="1"/>
              <a:t>with</a:t>
            </a:r>
            <a:r>
              <a:rPr lang="cs-CZ" sz="1700" dirty="0"/>
              <a:t> </a:t>
            </a:r>
            <a:r>
              <a:rPr lang="cs-CZ" sz="1700" dirty="0" err="1"/>
              <a:t>cinematic</a:t>
            </a:r>
            <a:r>
              <a:rPr lang="cs-CZ" sz="1700" dirty="0"/>
              <a:t> </a:t>
            </a:r>
            <a:r>
              <a:rPr lang="cs-CZ" sz="1700" dirty="0" err="1"/>
              <a:t>structures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6172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13F37A-D477-3F44-9FFB-9699283B02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8DC009-B6B2-7D40-90E8-F9CED4CBFC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BF70A-992E-E04C-81BE-03912CF1C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Transitional</a:t>
            </a:r>
            <a:r>
              <a:rPr lang="cs-CZ" dirty="0"/>
              <a:t> period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B1BB33-B4C4-9E44-8FA1-D81F46ED0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14923"/>
            <a:ext cx="8064900" cy="4139998"/>
          </a:xfrm>
        </p:spPr>
        <p:txBody>
          <a:bodyPr/>
          <a:lstStyle/>
          <a:p>
            <a:r>
              <a:rPr lang="cs-CZ" dirty="0"/>
              <a:t>Filmexport – </a:t>
            </a:r>
            <a:r>
              <a:rPr lang="cs-CZ" dirty="0" err="1"/>
              <a:t>till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1968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orientation</a:t>
            </a:r>
            <a:r>
              <a:rPr lang="cs-CZ" dirty="0"/>
              <a:t> on western </a:t>
            </a:r>
            <a:r>
              <a:rPr lang="cs-CZ" dirty="0" err="1"/>
              <a:t>capitalist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persists</a:t>
            </a:r>
            <a:r>
              <a:rPr lang="cs-CZ" dirty="0"/>
              <a:t> / import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attractive</a:t>
            </a:r>
            <a:r>
              <a:rPr lang="cs-CZ" dirty="0"/>
              <a:t> film </a:t>
            </a:r>
            <a:r>
              <a:rPr lang="cs-CZ" dirty="0" err="1"/>
              <a:t>hits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non-</a:t>
            </a:r>
            <a:r>
              <a:rPr lang="cs-CZ" dirty="0" err="1"/>
              <a:t>socialist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;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Eastern</a:t>
            </a:r>
            <a:r>
              <a:rPr lang="cs-CZ" dirty="0"/>
              <a:t> bloc </a:t>
            </a:r>
            <a:r>
              <a:rPr lang="cs-CZ" dirty="0" err="1"/>
              <a:t>countries</a:t>
            </a:r>
            <a:r>
              <a:rPr lang="cs-CZ" dirty="0"/>
              <a:t> are „</a:t>
            </a:r>
            <a:r>
              <a:rPr lang="cs-CZ" dirty="0" err="1"/>
              <a:t>normalized</a:t>
            </a:r>
            <a:r>
              <a:rPr lang="cs-CZ" dirty="0"/>
              <a:t>“ (</a:t>
            </a:r>
            <a:r>
              <a:rPr lang="cs-CZ" dirty="0" err="1"/>
              <a:t>coproductions</a:t>
            </a:r>
            <a:r>
              <a:rPr lang="cs-CZ" dirty="0"/>
              <a:t>, import, export)</a:t>
            </a:r>
          </a:p>
          <a:p>
            <a:r>
              <a:rPr lang="cs-CZ" dirty="0"/>
              <a:t>May 1968: Alois Poledňák as a </a:t>
            </a:r>
            <a:r>
              <a:rPr lang="cs-CZ" dirty="0" err="1"/>
              <a:t>head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ČSF </a:t>
            </a:r>
            <a:r>
              <a:rPr lang="cs-CZ" dirty="0" err="1"/>
              <a:t>gives</a:t>
            </a:r>
            <a:r>
              <a:rPr lang="cs-CZ" dirty="0"/>
              <a:t> up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his </a:t>
            </a:r>
            <a:r>
              <a:rPr lang="cs-CZ" dirty="0" err="1"/>
              <a:t>crucial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(such as </a:t>
            </a:r>
            <a:r>
              <a:rPr lang="cs-CZ" dirty="0" err="1"/>
              <a:t>greenlighting</a:t>
            </a:r>
            <a:r>
              <a:rPr lang="cs-CZ" dirty="0"/>
              <a:t> </a:t>
            </a:r>
            <a:r>
              <a:rPr lang="cs-CZ" dirty="0" err="1"/>
              <a:t>films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r>
              <a:rPr lang="cs-CZ" dirty="0"/>
              <a:t>) – </a:t>
            </a:r>
            <a:r>
              <a:rPr lang="cs-CZ" dirty="0" err="1"/>
              <a:t>newly</a:t>
            </a:r>
            <a:r>
              <a:rPr lang="cs-CZ" dirty="0"/>
              <a:t> </a:t>
            </a:r>
            <a:r>
              <a:rPr lang="cs-CZ" dirty="0" err="1"/>
              <a:t>acquired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FSB </a:t>
            </a:r>
          </a:p>
          <a:p>
            <a:r>
              <a:rPr lang="cs-CZ" dirty="0"/>
              <a:t>New CG </a:t>
            </a:r>
            <a:r>
              <a:rPr lang="cs-CZ" dirty="0" err="1"/>
              <a:t>of</a:t>
            </a:r>
            <a:r>
              <a:rPr lang="cs-CZ" dirty="0"/>
              <a:t> Pavel Juráček and Jaroslav Kučera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made </a:t>
            </a:r>
            <a:r>
              <a:rPr lang="cs-CZ" dirty="0" err="1"/>
              <a:t>films</a:t>
            </a:r>
            <a:r>
              <a:rPr lang="cs-CZ" dirty="0"/>
              <a:t> such as </a:t>
            </a:r>
            <a:r>
              <a:rPr lang="cs-CZ" i="1" dirty="0" err="1"/>
              <a:t>Fruits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Paradise</a:t>
            </a:r>
            <a:r>
              <a:rPr lang="cs-CZ" i="1" dirty="0"/>
              <a:t>, </a:t>
            </a:r>
            <a:r>
              <a:rPr lang="cs-CZ" i="1" dirty="0" err="1"/>
              <a:t>Larks</a:t>
            </a:r>
            <a:r>
              <a:rPr lang="cs-CZ" i="1" dirty="0"/>
              <a:t> on a </a:t>
            </a:r>
            <a:r>
              <a:rPr lang="cs-CZ" i="1" dirty="0" err="1"/>
              <a:t>String</a:t>
            </a:r>
            <a:r>
              <a:rPr lang="cs-CZ" dirty="0"/>
              <a:t> and </a:t>
            </a:r>
            <a:r>
              <a:rPr lang="cs-CZ" i="1" dirty="0"/>
              <a:t>Case </a:t>
            </a:r>
            <a:r>
              <a:rPr lang="cs-CZ" i="1" dirty="0" err="1"/>
              <a:t>for</a:t>
            </a:r>
            <a:r>
              <a:rPr lang="cs-CZ" i="1" dirty="0"/>
              <a:t> a </a:t>
            </a:r>
            <a:r>
              <a:rPr lang="cs-CZ" i="1" dirty="0" err="1"/>
              <a:t>Rookie</a:t>
            </a:r>
            <a:r>
              <a:rPr lang="cs-CZ" i="1" dirty="0"/>
              <a:t> </a:t>
            </a:r>
            <a:r>
              <a:rPr lang="cs-CZ" i="1" dirty="0" err="1"/>
              <a:t>Hangman</a:t>
            </a:r>
            <a:endParaRPr lang="cs-CZ" i="1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debuts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again</a:t>
            </a:r>
            <a:r>
              <a:rPr lang="cs-CZ" dirty="0"/>
              <a:t> („second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wave</a:t>
            </a:r>
            <a:r>
              <a:rPr lang="cs-CZ" dirty="0"/>
              <a:t>“). In 1970 </a:t>
            </a:r>
            <a:r>
              <a:rPr lang="cs-CZ" dirty="0" err="1"/>
              <a:t>seven</a:t>
            </a:r>
            <a:r>
              <a:rPr lang="cs-CZ" dirty="0"/>
              <a:t>&lt; </a:t>
            </a:r>
            <a:r>
              <a:rPr lang="cs-CZ" dirty="0" err="1"/>
              <a:t>directors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dirty="0" err="1"/>
              <a:t>films</a:t>
            </a:r>
            <a:r>
              <a:rPr lang="cs-CZ" dirty="0"/>
              <a:t> X </a:t>
            </a:r>
            <a:r>
              <a:rPr lang="cs-CZ" dirty="0" err="1"/>
              <a:t>later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decade</a:t>
            </a:r>
            <a:r>
              <a:rPr lang="cs-CZ" dirty="0"/>
              <a:t> (1970s)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debuts</a:t>
            </a:r>
            <a:r>
              <a:rPr lang="cs-CZ" dirty="0"/>
              <a:t> are </a:t>
            </a:r>
            <a:r>
              <a:rPr lang="cs-CZ" dirty="0" err="1"/>
              <a:t>produced</a:t>
            </a:r>
            <a:r>
              <a:rPr lang="cs-CZ" dirty="0"/>
              <a:t> as a </a:t>
            </a:r>
            <a:r>
              <a:rPr lang="cs-CZ" dirty="0" err="1"/>
              <a:t>collection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films</a:t>
            </a:r>
            <a:r>
              <a:rPr lang="cs-CZ" dirty="0"/>
              <a:t> (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i="1" dirty="0" err="1"/>
              <a:t>Pearls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Deep</a:t>
            </a:r>
            <a:r>
              <a:rPr lang="cs-CZ" dirty="0"/>
              <a:t>) + Zlín </a:t>
            </a:r>
            <a:r>
              <a:rPr lang="cs-CZ" dirty="0" err="1"/>
              <a:t>studios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57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8455CA-06F1-0344-8782-007EAE6C68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F85A92-DBC5-EC49-8418-B966C79480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48DB83-5440-9148-9973-EDA3D3E9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191"/>
            <a:ext cx="8064900" cy="451576"/>
          </a:xfrm>
        </p:spPr>
        <p:txBody>
          <a:bodyPr/>
          <a:lstStyle/>
          <a:p>
            <a:pPr algn="ctr"/>
            <a:r>
              <a:rPr lang="cs-CZ" dirty="0" err="1"/>
              <a:t>Namely</a:t>
            </a:r>
            <a:r>
              <a:rPr lang="cs-CZ" dirty="0"/>
              <a:t>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F40E14-61CF-8644-90F0-06CA9A93C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42644"/>
            <a:ext cx="8064900" cy="4139998"/>
          </a:xfrm>
        </p:spPr>
        <p:txBody>
          <a:bodyPr/>
          <a:lstStyle/>
          <a:p>
            <a:r>
              <a:rPr lang="cs-CZ" sz="1900" dirty="0" err="1"/>
              <a:t>Due</a:t>
            </a:r>
            <a:r>
              <a:rPr lang="cs-CZ" sz="1900" dirty="0"/>
              <a:t> to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development</a:t>
            </a:r>
            <a:r>
              <a:rPr lang="cs-CZ" sz="1900" dirty="0"/>
              <a:t> post </a:t>
            </a:r>
            <a:r>
              <a:rPr lang="cs-CZ" sz="1900" dirty="0" err="1"/>
              <a:t>January</a:t>
            </a:r>
            <a:r>
              <a:rPr lang="cs-CZ" sz="1900" dirty="0"/>
              <a:t> 1968 </a:t>
            </a:r>
            <a:r>
              <a:rPr lang="cs-CZ" sz="1900" dirty="0" err="1"/>
              <a:t>delayed</a:t>
            </a:r>
            <a:r>
              <a:rPr lang="cs-CZ" sz="1900" dirty="0"/>
              <a:t> </a:t>
            </a:r>
            <a:r>
              <a:rPr lang="cs-CZ" sz="1900" dirty="0" err="1"/>
              <a:t>projects</a:t>
            </a:r>
            <a:r>
              <a:rPr lang="cs-CZ" sz="1900" dirty="0"/>
              <a:t> are </a:t>
            </a:r>
            <a:r>
              <a:rPr lang="cs-CZ" sz="1900" dirty="0" err="1"/>
              <a:t>finally</a:t>
            </a:r>
            <a:r>
              <a:rPr lang="cs-CZ" sz="1900" dirty="0"/>
              <a:t> </a:t>
            </a:r>
            <a:r>
              <a:rPr lang="cs-CZ" sz="1900" dirty="0" err="1"/>
              <a:t>greenlighted</a:t>
            </a:r>
            <a:r>
              <a:rPr lang="cs-CZ" sz="1900" dirty="0"/>
              <a:t> </a:t>
            </a:r>
            <a:r>
              <a:rPr lang="cs-CZ" sz="1900" dirty="0" err="1"/>
              <a:t>for</a:t>
            </a:r>
            <a:r>
              <a:rPr lang="cs-CZ" sz="1900" dirty="0"/>
              <a:t> </a:t>
            </a:r>
            <a:r>
              <a:rPr lang="cs-CZ" sz="1900" dirty="0" err="1"/>
              <a:t>production</a:t>
            </a:r>
            <a:r>
              <a:rPr lang="cs-CZ" sz="1900" dirty="0"/>
              <a:t> (</a:t>
            </a:r>
            <a:r>
              <a:rPr lang="cs-CZ" sz="1900" i="1" dirty="0" err="1"/>
              <a:t>The</a:t>
            </a:r>
            <a:r>
              <a:rPr lang="cs-CZ" sz="1900" i="1" dirty="0"/>
              <a:t> </a:t>
            </a:r>
            <a:r>
              <a:rPr lang="cs-CZ" sz="1900" i="1" dirty="0" err="1"/>
              <a:t>Borstal</a:t>
            </a:r>
            <a:r>
              <a:rPr lang="cs-CZ" sz="1900" i="1" dirty="0"/>
              <a:t>, </a:t>
            </a:r>
            <a:r>
              <a:rPr lang="cs-CZ" sz="1900" i="1" dirty="0" err="1"/>
              <a:t>The</a:t>
            </a:r>
            <a:r>
              <a:rPr lang="cs-CZ" sz="1900" i="1" dirty="0"/>
              <a:t> </a:t>
            </a:r>
            <a:r>
              <a:rPr lang="cs-CZ" sz="1900" i="1" dirty="0" err="1"/>
              <a:t>Joke</a:t>
            </a:r>
            <a:r>
              <a:rPr lang="cs-CZ" sz="1900" i="1" dirty="0"/>
              <a:t>, </a:t>
            </a:r>
            <a:r>
              <a:rPr lang="cs-CZ" sz="1900" i="1" dirty="0" err="1"/>
              <a:t>The</a:t>
            </a:r>
            <a:r>
              <a:rPr lang="cs-CZ" sz="1900" i="1" dirty="0"/>
              <a:t> End </a:t>
            </a:r>
            <a:r>
              <a:rPr lang="cs-CZ" sz="1900" i="1" dirty="0" err="1"/>
              <a:t>of</a:t>
            </a:r>
            <a:r>
              <a:rPr lang="cs-CZ" sz="1900" i="1" dirty="0"/>
              <a:t> a </a:t>
            </a:r>
            <a:r>
              <a:rPr lang="cs-CZ" sz="1900" i="1" dirty="0" err="1"/>
              <a:t>Priest</a:t>
            </a:r>
            <a:r>
              <a:rPr lang="cs-CZ" sz="1900" dirty="0"/>
              <a:t>)</a:t>
            </a:r>
          </a:p>
          <a:p>
            <a:r>
              <a:rPr lang="cs-CZ" sz="1900" dirty="0" err="1"/>
              <a:t>Some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these </a:t>
            </a:r>
            <a:r>
              <a:rPr lang="cs-CZ" sz="1900" dirty="0" err="1"/>
              <a:t>films</a:t>
            </a:r>
            <a:r>
              <a:rPr lang="cs-CZ" sz="1900" dirty="0"/>
              <a:t> </a:t>
            </a:r>
            <a:r>
              <a:rPr lang="cs-CZ" sz="1900" dirty="0" err="1"/>
              <a:t>were</a:t>
            </a:r>
            <a:r>
              <a:rPr lang="cs-CZ" sz="1900" dirty="0"/>
              <a:t> </a:t>
            </a:r>
            <a:r>
              <a:rPr lang="cs-CZ" sz="1900" dirty="0" err="1"/>
              <a:t>never</a:t>
            </a:r>
            <a:r>
              <a:rPr lang="cs-CZ" sz="1900" dirty="0"/>
              <a:t> </a:t>
            </a:r>
            <a:r>
              <a:rPr lang="cs-CZ" sz="1900" dirty="0" err="1"/>
              <a:t>finalized</a:t>
            </a:r>
            <a:r>
              <a:rPr lang="cs-CZ" sz="1900" dirty="0"/>
              <a:t> </a:t>
            </a:r>
            <a:r>
              <a:rPr lang="cs-CZ" sz="1900" dirty="0" err="1"/>
              <a:t>despite</a:t>
            </a:r>
            <a:r>
              <a:rPr lang="cs-CZ" sz="1900" dirty="0"/>
              <a:t> </a:t>
            </a:r>
            <a:r>
              <a:rPr lang="cs-CZ" sz="1900" dirty="0" err="1"/>
              <a:t>their</a:t>
            </a:r>
            <a:r>
              <a:rPr lang="cs-CZ" sz="1900" dirty="0"/>
              <a:t> </a:t>
            </a:r>
            <a:r>
              <a:rPr lang="cs-CZ" sz="1900" dirty="0" err="1"/>
              <a:t>creators</a:t>
            </a:r>
            <a:r>
              <a:rPr lang="cs-CZ" sz="1900" dirty="0"/>
              <a:t> </a:t>
            </a:r>
            <a:r>
              <a:rPr lang="cs-CZ" sz="1900" dirty="0" err="1"/>
              <a:t>tried</a:t>
            </a:r>
            <a:r>
              <a:rPr lang="cs-CZ" sz="1900" dirty="0"/>
              <a:t> to </a:t>
            </a:r>
            <a:r>
              <a:rPr lang="cs-CZ" sz="1900" dirty="0" err="1"/>
              <a:t>save</a:t>
            </a:r>
            <a:r>
              <a:rPr lang="cs-CZ" sz="1900" dirty="0"/>
              <a:t> </a:t>
            </a:r>
            <a:r>
              <a:rPr lang="cs-CZ" sz="1900" dirty="0" err="1"/>
              <a:t>them</a:t>
            </a:r>
            <a:r>
              <a:rPr lang="cs-CZ" sz="1900" dirty="0"/>
              <a:t> as much as </a:t>
            </a:r>
            <a:r>
              <a:rPr lang="cs-CZ" sz="1900" dirty="0" err="1"/>
              <a:t>they</a:t>
            </a:r>
            <a:r>
              <a:rPr lang="cs-CZ" sz="1900" dirty="0"/>
              <a:t> </a:t>
            </a:r>
            <a:r>
              <a:rPr lang="cs-CZ" sz="1900" dirty="0" err="1"/>
              <a:t>could</a:t>
            </a:r>
            <a:r>
              <a:rPr lang="cs-CZ" sz="1900" dirty="0"/>
              <a:t> </a:t>
            </a:r>
          </a:p>
          <a:p>
            <a:r>
              <a:rPr lang="cs-CZ" sz="1900" b="1" i="1" dirty="0" err="1"/>
              <a:t>The</a:t>
            </a:r>
            <a:r>
              <a:rPr lang="cs-CZ" sz="1900" b="1" i="1" dirty="0"/>
              <a:t> </a:t>
            </a:r>
            <a:r>
              <a:rPr lang="cs-CZ" sz="1900" b="1" i="1" dirty="0" err="1"/>
              <a:t>Borstal</a:t>
            </a:r>
            <a:r>
              <a:rPr lang="cs-CZ" sz="1900" b="1" i="1" dirty="0"/>
              <a:t> </a:t>
            </a:r>
            <a:r>
              <a:rPr lang="cs-CZ" sz="1900" dirty="0"/>
              <a:t>(</a:t>
            </a:r>
            <a:r>
              <a:rPr lang="cs-CZ" sz="1900" dirty="0" err="1"/>
              <a:t>dir</a:t>
            </a:r>
            <a:r>
              <a:rPr lang="cs-CZ" sz="1900" dirty="0"/>
              <a:t>. Hynek Bočan) – </a:t>
            </a:r>
            <a:r>
              <a:rPr lang="cs-CZ" sz="1900" dirty="0" err="1"/>
              <a:t>till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end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1980s </a:t>
            </a:r>
            <a:r>
              <a:rPr lang="cs-CZ" sz="1900" dirty="0" err="1"/>
              <a:t>it</a:t>
            </a:r>
            <a:r>
              <a:rPr lang="cs-CZ" sz="1900" dirty="0"/>
              <a:t> </a:t>
            </a:r>
            <a:r>
              <a:rPr lang="cs-CZ" sz="1900" dirty="0" err="1"/>
              <a:t>existed</a:t>
            </a:r>
            <a:r>
              <a:rPr lang="cs-CZ" sz="1900" dirty="0"/>
              <a:t> </a:t>
            </a:r>
            <a:r>
              <a:rPr lang="cs-CZ" sz="1900" dirty="0" err="1"/>
              <a:t>only</a:t>
            </a:r>
            <a:r>
              <a:rPr lang="cs-CZ" sz="1900" dirty="0"/>
              <a:t> in a </a:t>
            </a:r>
            <a:r>
              <a:rPr lang="cs-CZ" sz="1900" dirty="0" err="1"/>
              <a:t>rough</a:t>
            </a:r>
            <a:r>
              <a:rPr lang="cs-CZ" sz="1900" dirty="0"/>
              <a:t> </a:t>
            </a:r>
            <a:r>
              <a:rPr lang="cs-CZ" sz="1900" dirty="0" err="1"/>
              <a:t>cut</a:t>
            </a:r>
            <a:endParaRPr lang="cs-CZ" sz="1900" dirty="0">
              <a:effectLst/>
            </a:endParaRPr>
          </a:p>
          <a:p>
            <a:r>
              <a:rPr lang="cs-CZ" sz="1900" b="1" i="1" dirty="0" err="1"/>
              <a:t>The</a:t>
            </a:r>
            <a:r>
              <a:rPr lang="cs-CZ" sz="1900" b="1" i="1" dirty="0"/>
              <a:t> Arch </a:t>
            </a:r>
            <a:r>
              <a:rPr lang="cs-CZ" sz="1900" b="1" i="1" dirty="0" err="1"/>
              <a:t>of</a:t>
            </a:r>
            <a:r>
              <a:rPr lang="cs-CZ" sz="1900" b="1" i="1" dirty="0"/>
              <a:t> </a:t>
            </a:r>
            <a:r>
              <a:rPr lang="cs-CZ" sz="1900" b="1" i="1" dirty="0" err="1"/>
              <a:t>Fools</a:t>
            </a:r>
            <a:r>
              <a:rPr lang="cs-CZ" sz="1900" b="1" i="1" dirty="0"/>
              <a:t> </a:t>
            </a:r>
            <a:r>
              <a:rPr lang="cs-CZ" sz="1900" dirty="0"/>
              <a:t>(</a:t>
            </a:r>
            <a:r>
              <a:rPr lang="cs-CZ" sz="1900" dirty="0" err="1"/>
              <a:t>dir</a:t>
            </a:r>
            <a:r>
              <a:rPr lang="cs-CZ" sz="1900" dirty="0"/>
              <a:t>. Ivan </a:t>
            </a:r>
            <a:r>
              <a:rPr lang="cs-CZ" sz="1900" dirty="0" err="1"/>
              <a:t>Balaďa</a:t>
            </a:r>
            <a:r>
              <a:rPr lang="cs-CZ" sz="1900" dirty="0"/>
              <a:t>) – </a:t>
            </a:r>
            <a:r>
              <a:rPr lang="cs-CZ" sz="1900" dirty="0" err="1"/>
              <a:t>there</a:t>
            </a:r>
            <a:r>
              <a:rPr lang="cs-CZ" sz="1900" dirty="0"/>
              <a:t> </a:t>
            </a:r>
            <a:r>
              <a:rPr lang="cs-CZ" sz="1900" dirty="0" err="1"/>
              <a:t>was</a:t>
            </a:r>
            <a:r>
              <a:rPr lang="cs-CZ" sz="1900" dirty="0"/>
              <a:t> </a:t>
            </a:r>
            <a:r>
              <a:rPr lang="cs-CZ" sz="1900" dirty="0" err="1"/>
              <a:t>an</a:t>
            </a:r>
            <a:r>
              <a:rPr lang="cs-CZ" sz="1900" dirty="0"/>
              <a:t> </a:t>
            </a:r>
            <a:r>
              <a:rPr lang="cs-CZ" sz="1900" dirty="0" err="1"/>
              <a:t>effort</a:t>
            </a:r>
            <a:r>
              <a:rPr lang="cs-CZ" sz="1900" dirty="0"/>
              <a:t> to </a:t>
            </a:r>
            <a:r>
              <a:rPr lang="cs-CZ" sz="1900" dirty="0" err="1"/>
              <a:t>present</a:t>
            </a:r>
            <a:r>
              <a:rPr lang="cs-CZ" sz="1900" dirty="0"/>
              <a:t> </a:t>
            </a:r>
            <a:r>
              <a:rPr lang="cs-CZ" sz="1900" dirty="0" err="1"/>
              <a:t>this</a:t>
            </a:r>
            <a:r>
              <a:rPr lang="cs-CZ" sz="1900" dirty="0"/>
              <a:t> film as a universal </a:t>
            </a:r>
            <a:r>
              <a:rPr lang="cs-CZ" sz="1900" dirty="0" err="1"/>
              <a:t>message</a:t>
            </a:r>
            <a:r>
              <a:rPr lang="cs-CZ" sz="1900" dirty="0"/>
              <a:t> </a:t>
            </a:r>
            <a:r>
              <a:rPr lang="cs-CZ" sz="1900" dirty="0" err="1"/>
              <a:t>about</a:t>
            </a:r>
            <a:r>
              <a:rPr lang="cs-CZ" sz="1900" dirty="0"/>
              <a:t> a society </a:t>
            </a:r>
            <a:r>
              <a:rPr lang="cs-CZ" sz="1900" dirty="0" err="1"/>
              <a:t>which</a:t>
            </a:r>
            <a:r>
              <a:rPr lang="cs-CZ" sz="1900" dirty="0"/>
              <a:t> </a:t>
            </a:r>
            <a:r>
              <a:rPr lang="cs-CZ" sz="1900" dirty="0" err="1"/>
              <a:t>missed</a:t>
            </a:r>
            <a:r>
              <a:rPr lang="cs-CZ" sz="1900" dirty="0"/>
              <a:t> </a:t>
            </a:r>
            <a:r>
              <a:rPr lang="cs-CZ" sz="1900" dirty="0" err="1"/>
              <a:t>its</a:t>
            </a:r>
            <a:r>
              <a:rPr lang="cs-CZ" sz="1900" dirty="0"/>
              <a:t> </a:t>
            </a:r>
            <a:r>
              <a:rPr lang="cs-CZ" sz="1900" dirty="0" err="1"/>
              <a:t>chance</a:t>
            </a:r>
            <a:r>
              <a:rPr lang="cs-CZ" sz="1900" dirty="0"/>
              <a:t> </a:t>
            </a:r>
            <a:r>
              <a:rPr lang="cs-CZ" sz="1900" dirty="0" err="1"/>
              <a:t>for</a:t>
            </a:r>
            <a:r>
              <a:rPr lang="cs-CZ" sz="1900" dirty="0"/>
              <a:t> a positive </a:t>
            </a:r>
            <a:r>
              <a:rPr lang="cs-CZ" sz="1900" dirty="0" err="1"/>
              <a:t>change</a:t>
            </a:r>
            <a:r>
              <a:rPr lang="cs-CZ" sz="1900" dirty="0"/>
              <a:t>. New Barrandov </a:t>
            </a:r>
            <a:r>
              <a:rPr lang="cs-CZ" sz="1900" dirty="0" err="1"/>
              <a:t>leadership</a:t>
            </a:r>
            <a:r>
              <a:rPr lang="cs-CZ" sz="1900" dirty="0"/>
              <a:t> </a:t>
            </a:r>
            <a:r>
              <a:rPr lang="cs-CZ" sz="1900" dirty="0" err="1"/>
              <a:t>identifies</a:t>
            </a:r>
            <a:r>
              <a:rPr lang="cs-CZ" sz="1900" dirty="0"/>
              <a:t> a negative image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Soviet</a:t>
            </a:r>
            <a:r>
              <a:rPr lang="cs-CZ" sz="1900" dirty="0"/>
              <a:t> Union &gt;&gt; </a:t>
            </a:r>
            <a:r>
              <a:rPr lang="cs-CZ" sz="1900" dirty="0" err="1"/>
              <a:t>this</a:t>
            </a:r>
            <a:r>
              <a:rPr lang="cs-CZ" sz="1900" dirty="0"/>
              <a:t> film </a:t>
            </a:r>
            <a:r>
              <a:rPr lang="cs-CZ" sz="1900" dirty="0" err="1"/>
              <a:t>was</a:t>
            </a:r>
            <a:r>
              <a:rPr lang="cs-CZ" sz="1900" dirty="0"/>
              <a:t> </a:t>
            </a:r>
            <a:r>
              <a:rPr lang="cs-CZ" sz="1900" dirty="0" err="1"/>
              <a:t>thus</a:t>
            </a:r>
            <a:r>
              <a:rPr lang="cs-CZ" sz="1900" dirty="0"/>
              <a:t> </a:t>
            </a:r>
            <a:r>
              <a:rPr lang="cs-CZ" sz="1900" dirty="0" err="1"/>
              <a:t>framed</a:t>
            </a:r>
            <a:r>
              <a:rPr lang="cs-CZ" sz="1900" dirty="0"/>
              <a:t> as a detergent </a:t>
            </a:r>
            <a:r>
              <a:rPr lang="cs-CZ" sz="1900" dirty="0" err="1"/>
              <a:t>example</a:t>
            </a:r>
            <a:r>
              <a:rPr lang="cs-CZ" sz="1900" dirty="0"/>
              <a:t>. </a:t>
            </a:r>
            <a:r>
              <a:rPr lang="cs-CZ" sz="1900" dirty="0" err="1"/>
              <a:t>The</a:t>
            </a:r>
            <a:r>
              <a:rPr lang="cs-CZ" sz="1900" dirty="0"/>
              <a:t> film </a:t>
            </a:r>
            <a:r>
              <a:rPr lang="cs-CZ" sz="1900" dirty="0" err="1"/>
              <a:t>existed</a:t>
            </a:r>
            <a:r>
              <a:rPr lang="cs-CZ" sz="1900" dirty="0"/>
              <a:t> in a </a:t>
            </a:r>
            <a:r>
              <a:rPr lang="cs-CZ" sz="1900" dirty="0" err="1"/>
              <a:t>final</a:t>
            </a:r>
            <a:r>
              <a:rPr lang="cs-CZ" sz="1900" dirty="0"/>
              <a:t> </a:t>
            </a:r>
            <a:r>
              <a:rPr lang="cs-CZ" sz="1900" dirty="0" err="1"/>
              <a:t>cut</a:t>
            </a:r>
            <a:r>
              <a:rPr lang="cs-CZ" sz="1900" dirty="0"/>
              <a:t>, but </a:t>
            </a:r>
            <a:r>
              <a:rPr lang="cs-CZ" sz="1900" dirty="0" err="1"/>
              <a:t>only</a:t>
            </a:r>
            <a:r>
              <a:rPr lang="cs-CZ" sz="1900" dirty="0"/>
              <a:t> </a:t>
            </a:r>
            <a:r>
              <a:rPr lang="cs-CZ" sz="1900" dirty="0" err="1"/>
              <a:t>rough</a:t>
            </a:r>
            <a:r>
              <a:rPr lang="cs-CZ" sz="1900" dirty="0"/>
              <a:t> </a:t>
            </a:r>
            <a:r>
              <a:rPr lang="cs-CZ" sz="1900" dirty="0" err="1"/>
              <a:t>sound</a:t>
            </a:r>
            <a:r>
              <a:rPr lang="cs-CZ" sz="1900" dirty="0"/>
              <a:t> </a:t>
            </a:r>
            <a:r>
              <a:rPr lang="cs-CZ" sz="1900" dirty="0" err="1"/>
              <a:t>edit</a:t>
            </a:r>
            <a:r>
              <a:rPr lang="cs-CZ" sz="1900" dirty="0"/>
              <a:t> +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reason</a:t>
            </a:r>
            <a:r>
              <a:rPr lang="cs-CZ" sz="1900" dirty="0"/>
              <a:t> </a:t>
            </a:r>
            <a:r>
              <a:rPr lang="cs-CZ" sz="1900" dirty="0" err="1"/>
              <a:t>for</a:t>
            </a:r>
            <a:r>
              <a:rPr lang="cs-CZ" sz="1900" dirty="0"/>
              <a:t> </a:t>
            </a:r>
            <a:r>
              <a:rPr lang="cs-CZ" sz="1900" dirty="0" err="1"/>
              <a:t>cancelling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CG Juráček–Kučera</a:t>
            </a:r>
          </a:p>
          <a:p>
            <a:r>
              <a:rPr lang="cs-CZ" sz="1900" dirty="0" err="1"/>
              <a:t>Collective</a:t>
            </a:r>
            <a:r>
              <a:rPr lang="cs-CZ" sz="1900" dirty="0"/>
              <a:t> debut </a:t>
            </a:r>
            <a:r>
              <a:rPr lang="cs-CZ" sz="1900" b="1" i="1" dirty="0" err="1"/>
              <a:t>Visits</a:t>
            </a:r>
            <a:r>
              <a:rPr lang="cs-CZ" sz="1900" dirty="0"/>
              <a:t> (</a:t>
            </a:r>
            <a:r>
              <a:rPr lang="cs-CZ" sz="1900" dirty="0" err="1"/>
              <a:t>dir</a:t>
            </a:r>
            <a:r>
              <a:rPr lang="cs-CZ" sz="1900" dirty="0"/>
              <a:t>. Vladimír Drha, Milan Jonáš and Otakar Fuka) </a:t>
            </a:r>
            <a:r>
              <a:rPr lang="cs-CZ" sz="1900" dirty="0" err="1"/>
              <a:t>with</a:t>
            </a:r>
            <a:r>
              <a:rPr lang="cs-CZ" sz="1900" dirty="0"/>
              <a:t> a </a:t>
            </a:r>
            <a:r>
              <a:rPr lang="cs-CZ" sz="1900" dirty="0" err="1"/>
              <a:t>topic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political</a:t>
            </a:r>
            <a:r>
              <a:rPr lang="cs-CZ" sz="1900" dirty="0"/>
              <a:t> </a:t>
            </a:r>
            <a:r>
              <a:rPr lang="cs-CZ" sz="1900" dirty="0" err="1"/>
              <a:t>inmates</a:t>
            </a:r>
            <a:r>
              <a:rPr lang="cs-CZ" sz="1900" dirty="0"/>
              <a:t> in </a:t>
            </a:r>
            <a:r>
              <a:rPr lang="cs-CZ" sz="1900" dirty="0" err="1"/>
              <a:t>the</a:t>
            </a:r>
            <a:r>
              <a:rPr lang="cs-CZ" sz="1900" dirty="0"/>
              <a:t> 1950s. </a:t>
            </a:r>
            <a:r>
              <a:rPr lang="cs-CZ" sz="1900" dirty="0" err="1"/>
              <a:t>Existing</a:t>
            </a:r>
            <a:r>
              <a:rPr lang="cs-CZ" sz="1900" dirty="0"/>
              <a:t> </a:t>
            </a:r>
            <a:r>
              <a:rPr lang="cs-CZ" sz="1900" dirty="0" err="1"/>
              <a:t>materals</a:t>
            </a:r>
            <a:r>
              <a:rPr lang="cs-CZ" sz="1900" dirty="0"/>
              <a:t> </a:t>
            </a:r>
            <a:r>
              <a:rPr lang="cs-CZ" sz="1900" dirty="0" err="1"/>
              <a:t>were</a:t>
            </a:r>
            <a:r>
              <a:rPr lang="cs-CZ" sz="1900" dirty="0"/>
              <a:t> </a:t>
            </a:r>
            <a:r>
              <a:rPr lang="cs-CZ" sz="1900" dirty="0" err="1"/>
              <a:t>probably</a:t>
            </a:r>
            <a:r>
              <a:rPr lang="cs-CZ" sz="1900" dirty="0"/>
              <a:t> </a:t>
            </a:r>
            <a:r>
              <a:rPr lang="cs-CZ" sz="1900" dirty="0" err="1"/>
              <a:t>destroyed</a:t>
            </a:r>
            <a:r>
              <a:rPr lang="cs-CZ" sz="1900" dirty="0"/>
              <a:t> (</a:t>
            </a:r>
            <a:r>
              <a:rPr lang="cs-CZ" sz="1900" dirty="0" err="1"/>
              <a:t>extreme</a:t>
            </a:r>
            <a:r>
              <a:rPr lang="cs-CZ" sz="1900" dirty="0"/>
              <a:t> case). </a:t>
            </a:r>
          </a:p>
        </p:txBody>
      </p:sp>
    </p:spTree>
    <p:extLst>
      <p:ext uri="{BB962C8B-B14F-4D97-AF65-F5344CB8AC3E}">
        <p14:creationId xmlns:p14="http://schemas.microsoft.com/office/powerpoint/2010/main" val="1544496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4-3-cz.potx" id="{369CEB4C-E91F-4A32-A7FB-60CC82C16FB7}" vid="{B01A3F6A-DAFA-4AB8-A137-0087E8B1444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1095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Prezentace_MU_CZ</vt:lpstr>
      <vt:lpstr>Czech New Wave  CZS36 + CMA018 </vt:lpstr>
      <vt:lpstr>Case for a Rookie Hangman (1969, dir. Pavel Juráček</vt:lpstr>
      <vt:lpstr>Case for a Rookie Hangman  Background and Questions</vt:lpstr>
      <vt:lpstr>L12_Reading</vt:lpstr>
      <vt:lpstr>1968 so-called post January period or Prague Spring</vt:lpstr>
      <vt:lpstr>How cinema reacted to political situation</vt:lpstr>
      <vt:lpstr>Transitional period</vt:lpstr>
      <vt:lpstr>Namely…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New Wave  CZS36 </dc:title>
  <dc:creator>Šárka Gmiterková</dc:creator>
  <cp:lastModifiedBy>Šárka Jelínek Gmiterková</cp:lastModifiedBy>
  <cp:revision>18</cp:revision>
  <dcterms:created xsi:type="dcterms:W3CDTF">2022-10-03T07:07:24Z</dcterms:created>
  <dcterms:modified xsi:type="dcterms:W3CDTF">2023-12-14T10:23:09Z</dcterms:modified>
</cp:coreProperties>
</file>