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17"/>
  </p:notesMasterIdLst>
  <p:handoutMasterIdLst>
    <p:handoutMasterId r:id="rId18"/>
  </p:handoutMasterIdLst>
  <p:sldIdLst>
    <p:sldId id="256" r:id="rId2"/>
    <p:sldId id="270" r:id="rId3"/>
    <p:sldId id="258" r:id="rId4"/>
    <p:sldId id="259" r:id="rId5"/>
    <p:sldId id="271" r:id="rId6"/>
    <p:sldId id="260" r:id="rId7"/>
    <p:sldId id="261" r:id="rId8"/>
    <p:sldId id="268" r:id="rId9"/>
    <p:sldId id="269" r:id="rId10"/>
    <p:sldId id="262" r:id="rId11"/>
    <p:sldId id="263" r:id="rId12"/>
    <p:sldId id="264" r:id="rId13"/>
    <p:sldId id="265" r:id="rId14"/>
    <p:sldId id="266" r:id="rId15"/>
    <p:sldId id="267" r:id="rId1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321" userDrawn="1">
          <p15:clr>
            <a:srgbClr val="A4A3A4"/>
          </p15:clr>
        </p15:guide>
        <p15:guide id="7" pos="5418" userDrawn="1">
          <p15:clr>
            <a:srgbClr val="A4A3A4"/>
          </p15:clr>
        </p15:guide>
        <p15:guide id="8" pos="682" userDrawn="1">
          <p15:clr>
            <a:srgbClr val="A4A3A4"/>
          </p15:clr>
        </p15:guide>
        <p15:guide id="9" pos="2766" userDrawn="1">
          <p15:clr>
            <a:srgbClr val="A4A3A4"/>
          </p15:clr>
        </p15:guide>
        <p15:guide id="10" pos="2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C8FF"/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824" autoAdjust="0"/>
    <p:restoredTop sz="96270" autoAdjust="0"/>
  </p:normalViewPr>
  <p:slideViewPr>
    <p:cSldViewPr snapToGrid="0">
      <p:cViewPr varScale="1">
        <p:scale>
          <a:sx n="113" d="100"/>
          <a:sy n="113" d="100"/>
        </p:scale>
        <p:origin x="904" y="18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601D3E6C-8A25-405E-A952-4F92A22C63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39998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3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845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89002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88459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Grafický objekt 5">
            <a:extLst>
              <a:ext uri="{FF2B5EF4-FFF2-40B4-BE49-F238E27FC236}">
                <a16:creationId xmlns:a16="http://schemas.microsoft.com/office/drawing/2014/main" id="{49B4A6AC-BDF3-7A4E-AE8F-30770662C6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55F562C7-770A-4DC7-96BB-3CD0DDDE67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3" name="Grafický objekt 5">
            <a:extLst>
              <a:ext uri="{FF2B5EF4-FFF2-40B4-BE49-F238E27FC236}">
                <a16:creationId xmlns:a16="http://schemas.microsoft.com/office/drawing/2014/main" id="{FDEB639D-3D5C-464C-BDE5-B7409502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4FA66768-9589-2949-93B3-46B2497AD2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pos="115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1AAA1A5A-C954-FE43-B28E-CF7321376A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6040796"/>
            <a:ext cx="6416982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38E54EF0-AC4F-BE42-B3C9-EBE082A37F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6" userDrawn="1">
          <p15:clr>
            <a:srgbClr val="FBAE40"/>
          </p15:clr>
        </p15:guide>
        <p15:guide id="2" orient="horz" pos="42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ARTS slide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99DDF373-DAF6-45FC-9BE7-AC33B6CEFD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5600" y="2012703"/>
            <a:ext cx="4132799" cy="283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ECF17BA-4CC0-425F-84EE-ED5FF94C78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17" y="2731338"/>
            <a:ext cx="5381966" cy="139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DD44EFF6-9EB3-1644-9EA5-40F4E97B9A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2BC1F0D1-206B-6840-865D-185BADC088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1" name="Grafický objekt 5">
            <a:extLst>
              <a:ext uri="{FF2B5EF4-FFF2-40B4-BE49-F238E27FC236}">
                <a16:creationId xmlns:a16="http://schemas.microsoft.com/office/drawing/2014/main" id="{57F28D9A-DF4F-8D46-9103-0EFCBEFC94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5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0544" y="1296001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8459" y="1290515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2" name="Grafický objekt 5">
            <a:extLst>
              <a:ext uri="{FF2B5EF4-FFF2-40B4-BE49-F238E27FC236}">
                <a16:creationId xmlns:a16="http://schemas.microsoft.com/office/drawing/2014/main" id="{4C227044-85A0-3E4C-8894-875974A355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0802" y="2596846"/>
            <a:ext cx="3094099" cy="3208441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7132" y="1665288"/>
            <a:ext cx="4655843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8BD7D05A-E512-5B4A-B9FD-01C29F6A93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3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999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0000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0900" y="4414270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4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035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107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20001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Grafický objekt 5">
            <a:extLst>
              <a:ext uri="{FF2B5EF4-FFF2-40B4-BE49-F238E27FC236}">
                <a16:creationId xmlns:a16="http://schemas.microsoft.com/office/drawing/2014/main" id="{7295B6F1-702C-D047-89CD-70E5DBEF2F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</p:spPr>
        <p:txBody>
          <a:bodyPr/>
          <a:lstStyle>
            <a:lvl1pPr marL="54000" indent="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BED687E-1DDB-9645-8FAB-A30FACA2C2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9F71D72-50A6-3A4A-9D44-33479454A6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9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125" b="0">
          <a:solidFill>
            <a:schemeClr val="tx1"/>
          </a:solidFill>
          <a:latin typeface="+mn-lt"/>
        </a:defRPr>
      </a:lvl2pPr>
      <a:lvl3pPr marL="6858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125" b="0">
          <a:solidFill>
            <a:schemeClr val="tx1"/>
          </a:solidFill>
          <a:latin typeface="+mn-lt"/>
        </a:defRPr>
      </a:lvl3pPr>
      <a:lvl4pPr marL="10287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125" b="0">
          <a:solidFill>
            <a:schemeClr val="tx1"/>
          </a:solidFill>
          <a:latin typeface="+mn-lt"/>
        </a:defRPr>
      </a:lvl4pPr>
      <a:lvl5pPr marL="13716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125" b="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0574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24003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27432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3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www.youtube.com/watch?v=QRfpa8c28y0" TargetMode="Externa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A6C805-D43D-9246-8F45-F7D14F2D2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Czech New </a:t>
            </a:r>
            <a:r>
              <a:rPr lang="cs-CZ" dirty="0" err="1"/>
              <a:t>Wave</a:t>
            </a:r>
            <a:br>
              <a:rPr lang="cs-CZ" dirty="0"/>
            </a:br>
            <a:r>
              <a:rPr lang="cs-CZ" dirty="0"/>
              <a:t>CZS36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41AC406-9E40-DE47-946B-D00D18C67F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cs-CZ" b="1" dirty="0"/>
              <a:t>Dr. Šárka Jelínek </a:t>
            </a:r>
            <a:r>
              <a:rPr lang="cs-CZ" b="1" dirty="0" err="1"/>
              <a:t>Gmiterková</a:t>
            </a:r>
            <a:endParaRPr lang="cs-CZ" b="1" dirty="0"/>
          </a:p>
          <a:p>
            <a:pPr algn="ctr"/>
            <a:r>
              <a:rPr lang="cs-CZ" b="1" dirty="0" err="1"/>
              <a:t>Fall</a:t>
            </a:r>
            <a:r>
              <a:rPr lang="cs-CZ" b="1" dirty="0"/>
              <a:t> 2023</a:t>
            </a:r>
          </a:p>
          <a:p>
            <a:pPr algn="ctr"/>
            <a:r>
              <a:rPr lang="cs-CZ" b="1" dirty="0"/>
              <a:t>19. 10. 2023</a:t>
            </a:r>
          </a:p>
        </p:txBody>
      </p:sp>
    </p:spTree>
    <p:extLst>
      <p:ext uri="{BB962C8B-B14F-4D97-AF65-F5344CB8AC3E}">
        <p14:creationId xmlns:p14="http://schemas.microsoft.com/office/powerpoint/2010/main" val="1158939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9169650-4E6F-2442-89C1-6A3712BD34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2B3883D-1820-B744-9B42-3AF4F2C3AE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2E85282-AE2A-014C-9BCC-06F516F6E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99367"/>
            <a:ext cx="8064900" cy="451576"/>
          </a:xfrm>
        </p:spPr>
        <p:txBody>
          <a:bodyPr/>
          <a:lstStyle/>
          <a:p>
            <a:r>
              <a:rPr lang="cs-CZ" dirty="0"/>
              <a:t>„</a:t>
            </a:r>
            <a:r>
              <a:rPr lang="cs-CZ" dirty="0" err="1"/>
              <a:t>Juvenilization</a:t>
            </a:r>
            <a:r>
              <a:rPr lang="cs-CZ" dirty="0"/>
              <a:t>“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cinema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4DBF93F-77FD-F643-B021-83AAADDA8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380" y="1252616"/>
            <a:ext cx="5070764" cy="4139998"/>
          </a:xfrm>
        </p:spPr>
        <p:txBody>
          <a:bodyPr/>
          <a:lstStyle/>
          <a:p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second </a:t>
            </a:r>
            <a:r>
              <a:rPr lang="cs-CZ" dirty="0" err="1"/>
              <a:t>half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1950s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number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cinemagoing</a:t>
            </a:r>
            <a:r>
              <a:rPr lang="cs-CZ" dirty="0"/>
              <a:t> </a:t>
            </a:r>
            <a:r>
              <a:rPr lang="cs-CZ" dirty="0" err="1"/>
              <a:t>audiences</a:t>
            </a:r>
            <a:r>
              <a:rPr lang="cs-CZ" dirty="0"/>
              <a:t> </a:t>
            </a:r>
            <a:r>
              <a:rPr lang="cs-CZ" dirty="0" err="1"/>
              <a:t>rises</a:t>
            </a:r>
            <a:r>
              <a:rPr lang="cs-CZ" dirty="0"/>
              <a:t> up to </a:t>
            </a:r>
            <a:r>
              <a:rPr lang="cs-CZ" dirty="0" err="1"/>
              <a:t>uprecedent</a:t>
            </a:r>
            <a:r>
              <a:rPr lang="cs-CZ" dirty="0"/>
              <a:t> </a:t>
            </a:r>
            <a:r>
              <a:rPr lang="cs-CZ" dirty="0" err="1"/>
              <a:t>levels</a:t>
            </a:r>
            <a:r>
              <a:rPr lang="cs-CZ" dirty="0"/>
              <a:t>; </a:t>
            </a:r>
            <a:r>
              <a:rPr lang="cs-CZ" dirty="0" err="1"/>
              <a:t>however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 drops </a:t>
            </a:r>
            <a:r>
              <a:rPr lang="cs-CZ" dirty="0" err="1"/>
              <a:t>down</a:t>
            </a:r>
            <a:r>
              <a:rPr lang="cs-CZ" dirty="0"/>
              <a:t> </a:t>
            </a:r>
            <a:r>
              <a:rPr lang="cs-CZ" dirty="0" err="1"/>
              <a:t>rapidly</a:t>
            </a:r>
            <a:r>
              <a:rPr lang="cs-CZ" dirty="0"/>
              <a:t> </a:t>
            </a:r>
            <a:r>
              <a:rPr lang="cs-CZ" dirty="0" err="1"/>
              <a:t>throughout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1960s</a:t>
            </a:r>
          </a:p>
          <a:p>
            <a:r>
              <a:rPr lang="cs-CZ" b="1" dirty="0" err="1"/>
              <a:t>Television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a </a:t>
            </a:r>
            <a:r>
              <a:rPr lang="cs-CZ" dirty="0" err="1"/>
              <a:t>crucial</a:t>
            </a:r>
            <a:r>
              <a:rPr lang="cs-CZ" dirty="0"/>
              <a:t> </a:t>
            </a:r>
            <a:r>
              <a:rPr lang="cs-CZ" dirty="0" err="1"/>
              <a:t>factor</a:t>
            </a:r>
            <a:r>
              <a:rPr lang="cs-CZ" dirty="0"/>
              <a:t> in such </a:t>
            </a:r>
            <a:r>
              <a:rPr lang="cs-CZ" dirty="0" err="1"/>
              <a:t>development</a:t>
            </a:r>
            <a:r>
              <a:rPr lang="cs-CZ" dirty="0"/>
              <a:t> &gt;&gt;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turn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1950s and 1960s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a </a:t>
            </a:r>
            <a:r>
              <a:rPr lang="cs-CZ" dirty="0" err="1"/>
              <a:t>preferred</a:t>
            </a:r>
            <a:r>
              <a:rPr lang="cs-CZ" dirty="0"/>
              <a:t> </a:t>
            </a:r>
            <a:r>
              <a:rPr lang="cs-CZ" dirty="0" err="1"/>
              <a:t>leisure</a:t>
            </a:r>
            <a:r>
              <a:rPr lang="cs-CZ" dirty="0"/>
              <a:t> </a:t>
            </a:r>
            <a:r>
              <a:rPr lang="cs-CZ" dirty="0" err="1"/>
              <a:t>activity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middle</a:t>
            </a:r>
            <a:r>
              <a:rPr lang="cs-CZ" dirty="0"/>
              <a:t> </a:t>
            </a:r>
            <a:r>
              <a:rPr lang="cs-CZ" dirty="0" err="1"/>
              <a:t>generation</a:t>
            </a:r>
            <a:endParaRPr lang="cs-CZ" dirty="0"/>
          </a:p>
          <a:p>
            <a:r>
              <a:rPr lang="cs-CZ" dirty="0" err="1"/>
              <a:t>Young</a:t>
            </a:r>
            <a:r>
              <a:rPr lang="cs-CZ" dirty="0"/>
              <a:t> </a:t>
            </a:r>
            <a:r>
              <a:rPr lang="cs-CZ" dirty="0" err="1"/>
              <a:t>audiences</a:t>
            </a:r>
            <a:r>
              <a:rPr lang="cs-CZ" dirty="0"/>
              <a:t> (up to 25 </a:t>
            </a:r>
            <a:r>
              <a:rPr lang="cs-CZ" dirty="0" err="1"/>
              <a:t>years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age</a:t>
            </a:r>
            <a:r>
              <a:rPr lang="cs-CZ" dirty="0"/>
              <a:t>) </a:t>
            </a:r>
            <a:r>
              <a:rPr lang="cs-CZ" dirty="0" err="1"/>
              <a:t>prefer</a:t>
            </a:r>
            <a:r>
              <a:rPr lang="cs-CZ" dirty="0"/>
              <a:t> </a:t>
            </a:r>
            <a:r>
              <a:rPr lang="cs-CZ" dirty="0" err="1"/>
              <a:t>cinemagoing</a:t>
            </a:r>
            <a:r>
              <a:rPr lang="cs-CZ" dirty="0"/>
              <a:t> (+ </a:t>
            </a:r>
            <a:r>
              <a:rPr lang="cs-CZ" dirty="0" err="1"/>
              <a:t>outdoor</a:t>
            </a:r>
            <a:r>
              <a:rPr lang="cs-CZ" dirty="0"/>
              <a:t> </a:t>
            </a:r>
            <a:r>
              <a:rPr lang="cs-CZ" dirty="0" err="1"/>
              <a:t>cinemas</a:t>
            </a:r>
            <a:r>
              <a:rPr lang="cs-CZ" dirty="0"/>
              <a:t>)</a:t>
            </a:r>
          </a:p>
          <a:p>
            <a:r>
              <a:rPr lang="cs-CZ" dirty="0" err="1"/>
              <a:t>They</a:t>
            </a:r>
            <a:r>
              <a:rPr lang="cs-CZ" dirty="0"/>
              <a:t> </a:t>
            </a:r>
            <a:r>
              <a:rPr lang="cs-CZ" dirty="0" err="1"/>
              <a:t>enjoy</a:t>
            </a:r>
            <a:r>
              <a:rPr lang="cs-CZ" dirty="0"/>
              <a:t> </a:t>
            </a:r>
            <a:r>
              <a:rPr lang="cs-CZ" dirty="0" err="1"/>
              <a:t>genre</a:t>
            </a:r>
            <a:r>
              <a:rPr lang="cs-CZ" dirty="0"/>
              <a:t> </a:t>
            </a:r>
            <a:r>
              <a:rPr lang="cs-CZ" dirty="0" err="1"/>
              <a:t>films</a:t>
            </a:r>
            <a:r>
              <a:rPr lang="cs-CZ" dirty="0"/>
              <a:t> and </a:t>
            </a:r>
            <a:r>
              <a:rPr lang="cs-CZ" dirty="0" err="1"/>
              <a:t>movies</a:t>
            </a:r>
            <a:r>
              <a:rPr lang="cs-CZ" dirty="0"/>
              <a:t> </a:t>
            </a:r>
            <a:r>
              <a:rPr lang="cs-CZ" dirty="0" err="1"/>
              <a:t>growing</a:t>
            </a:r>
            <a:r>
              <a:rPr lang="cs-CZ" dirty="0"/>
              <a:t> </a:t>
            </a:r>
            <a:r>
              <a:rPr lang="cs-CZ" dirty="0" err="1"/>
              <a:t>out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contemporary</a:t>
            </a:r>
            <a:r>
              <a:rPr lang="cs-CZ" dirty="0"/>
              <a:t> music and </a:t>
            </a:r>
            <a:r>
              <a:rPr lang="cs-CZ" dirty="0" err="1"/>
              <a:t>theatre</a:t>
            </a:r>
            <a:r>
              <a:rPr lang="cs-CZ" dirty="0"/>
              <a:t> </a:t>
            </a:r>
            <a:r>
              <a:rPr lang="cs-CZ" dirty="0" err="1"/>
              <a:t>scene</a:t>
            </a:r>
            <a:r>
              <a:rPr lang="cs-CZ" dirty="0"/>
              <a:t> (</a:t>
            </a:r>
            <a:r>
              <a:rPr lang="cs-CZ" i="1" dirty="0" err="1"/>
              <a:t>The</a:t>
            </a:r>
            <a:r>
              <a:rPr lang="cs-CZ" i="1" dirty="0"/>
              <a:t> Hop-</a:t>
            </a:r>
            <a:r>
              <a:rPr lang="cs-CZ" i="1" dirty="0" err="1"/>
              <a:t>Pickers</a:t>
            </a:r>
            <a:r>
              <a:rPr lang="cs-CZ" i="1" dirty="0"/>
              <a:t>, </a:t>
            </a:r>
            <a:r>
              <a:rPr lang="cs-CZ" i="1" dirty="0" err="1"/>
              <a:t>Loves</a:t>
            </a:r>
            <a:r>
              <a:rPr lang="cs-CZ" i="1" dirty="0"/>
              <a:t> </a:t>
            </a:r>
            <a:r>
              <a:rPr lang="cs-CZ" i="1" dirty="0" err="1"/>
              <a:t>of</a:t>
            </a:r>
            <a:r>
              <a:rPr lang="cs-CZ" i="1" dirty="0"/>
              <a:t> a </a:t>
            </a:r>
            <a:r>
              <a:rPr lang="cs-CZ" i="1" dirty="0" err="1"/>
              <a:t>blonde</a:t>
            </a:r>
            <a:r>
              <a:rPr lang="cs-CZ" i="1" dirty="0"/>
              <a:t>, </a:t>
            </a:r>
            <a:r>
              <a:rPr lang="cs-CZ" i="1" dirty="0" err="1"/>
              <a:t>If</a:t>
            </a:r>
            <a:r>
              <a:rPr lang="cs-CZ" i="1" dirty="0"/>
              <a:t> a </a:t>
            </a:r>
            <a:r>
              <a:rPr lang="cs-CZ" i="1" dirty="0" err="1"/>
              <a:t>Thousand</a:t>
            </a:r>
            <a:r>
              <a:rPr lang="cs-CZ" i="1" dirty="0"/>
              <a:t> </a:t>
            </a:r>
            <a:r>
              <a:rPr lang="cs-CZ" i="1" dirty="0" err="1"/>
              <a:t>Clarinets</a:t>
            </a:r>
            <a:r>
              <a:rPr lang="cs-CZ" dirty="0"/>
              <a:t>)</a:t>
            </a:r>
            <a:endParaRPr lang="cs-CZ" dirty="0">
              <a:effectLst/>
            </a:endParaRPr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98137DD-664B-9847-8ACA-1CB34DADE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913" y="95003"/>
            <a:ext cx="2435087" cy="3429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1474DD8-66F1-C14A-BA4D-8D103AF366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5" b="9187"/>
          <a:stretch/>
        </p:blipFill>
        <p:spPr>
          <a:xfrm>
            <a:off x="5391397" y="3686497"/>
            <a:ext cx="3752603" cy="226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409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EBEA047-E7EE-4448-ABF4-A64357740D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0F0B258-1F20-D345-B787-73DB6C1AC0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B51FAEC-D342-B540-8312-CCD9EA4E3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Hop-</a:t>
            </a:r>
            <a:r>
              <a:rPr lang="cs-CZ" dirty="0" err="1"/>
              <a:t>Pickers</a:t>
            </a:r>
            <a:r>
              <a:rPr lang="cs-CZ" dirty="0"/>
              <a:t>: Bossa Nova (1964)</a:t>
            </a:r>
          </a:p>
        </p:txBody>
      </p:sp>
      <p:pic>
        <p:nvPicPr>
          <p:cNvPr id="6" name="Y2Mate.is - Starci na chmelu Bosa nova-is2Bk4l2d2A-480p-1655520132226" descr="Y2Mate.is - Starci na chmelu Bosa nova-is2Bk4l2d2A-480p-1655520132226">
            <a:hlinkClick r:id="" action="ppaction://media"/>
            <a:extLst>
              <a:ext uri="{FF2B5EF4-FFF2-40B4-BE49-F238E27FC236}">
                <a16:creationId xmlns:a16="http://schemas.microsoft.com/office/drawing/2014/main" id="{7B8105F8-1187-D94A-9B65-98D8305B4BF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4375" y="1692275"/>
            <a:ext cx="5175250" cy="4140200"/>
          </a:xfrm>
        </p:spPr>
      </p:pic>
    </p:spTree>
    <p:extLst>
      <p:ext uri="{BB962C8B-B14F-4D97-AF65-F5344CB8AC3E}">
        <p14:creationId xmlns:p14="http://schemas.microsoft.com/office/powerpoint/2010/main" val="152038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2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4C4A599-35C6-A048-BE70-799B2B9B81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3C6BC10-A515-814D-8D8E-A39A1519E2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2A82007-6BB2-7C41-B093-3E4023992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005" y="458744"/>
            <a:ext cx="8633361" cy="451576"/>
          </a:xfrm>
        </p:spPr>
        <p:txBody>
          <a:bodyPr/>
          <a:lstStyle/>
          <a:p>
            <a:r>
              <a:rPr lang="cs-CZ" sz="2800" dirty="0" err="1"/>
              <a:t>Generations</a:t>
            </a:r>
            <a:r>
              <a:rPr lang="cs-CZ" sz="2800" dirty="0"/>
              <a:t> </a:t>
            </a:r>
            <a:r>
              <a:rPr lang="cs-CZ" sz="2800" dirty="0" err="1"/>
              <a:t>of</a:t>
            </a:r>
            <a:r>
              <a:rPr lang="cs-CZ" sz="2800" dirty="0"/>
              <a:t> film </a:t>
            </a:r>
            <a:r>
              <a:rPr lang="cs-CZ" sz="2800" dirty="0" err="1"/>
              <a:t>characters</a:t>
            </a:r>
            <a:r>
              <a:rPr lang="cs-CZ" sz="2800" dirty="0"/>
              <a:t> in New </a:t>
            </a:r>
            <a:r>
              <a:rPr lang="cs-CZ" sz="2800" dirty="0" err="1"/>
              <a:t>Wave</a:t>
            </a:r>
            <a:r>
              <a:rPr lang="cs-CZ" sz="2800" dirty="0"/>
              <a:t> </a:t>
            </a:r>
            <a:r>
              <a:rPr lang="cs-CZ" sz="2800" dirty="0" err="1"/>
              <a:t>Films</a:t>
            </a:r>
            <a:endParaRPr lang="cs-CZ" sz="28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703B5E5-8ABF-FA4A-9B09-2B14B9907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489" y="1169487"/>
            <a:ext cx="6038929" cy="4139998"/>
          </a:xfrm>
        </p:spPr>
        <p:txBody>
          <a:bodyPr/>
          <a:lstStyle/>
          <a:p>
            <a:r>
              <a:rPr lang="cs-CZ" sz="2400" dirty="0"/>
              <a:t>In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first</a:t>
            </a:r>
            <a:r>
              <a:rPr lang="cs-CZ" sz="2400" dirty="0"/>
              <a:t> </a:t>
            </a:r>
            <a:r>
              <a:rPr lang="cs-CZ" sz="2400" dirty="0" err="1"/>
              <a:t>half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1960s </a:t>
            </a:r>
            <a:r>
              <a:rPr lang="cs-CZ" sz="2400" dirty="0" err="1"/>
              <a:t>films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New </a:t>
            </a:r>
            <a:r>
              <a:rPr lang="cs-CZ" sz="2400" dirty="0" err="1"/>
              <a:t>Wave</a:t>
            </a:r>
            <a:r>
              <a:rPr lang="cs-CZ" sz="2400" dirty="0"/>
              <a:t> </a:t>
            </a:r>
            <a:r>
              <a:rPr lang="cs-CZ" sz="2400" dirty="0" err="1"/>
              <a:t>have</a:t>
            </a:r>
            <a:r>
              <a:rPr lang="cs-CZ" sz="2400" dirty="0"/>
              <a:t> </a:t>
            </a:r>
            <a:r>
              <a:rPr lang="cs-CZ" sz="2400" dirty="0" err="1"/>
              <a:t>contemporary</a:t>
            </a:r>
            <a:r>
              <a:rPr lang="cs-CZ" sz="2400" dirty="0"/>
              <a:t> </a:t>
            </a:r>
            <a:r>
              <a:rPr lang="cs-CZ" sz="2400" dirty="0" err="1"/>
              <a:t>setting</a:t>
            </a:r>
            <a:r>
              <a:rPr lang="cs-CZ" sz="2400" dirty="0"/>
              <a:t>, </a:t>
            </a:r>
            <a:r>
              <a:rPr lang="cs-CZ" sz="2400" dirty="0" err="1"/>
              <a:t>they</a:t>
            </a:r>
            <a:r>
              <a:rPr lang="cs-CZ" sz="2400" dirty="0"/>
              <a:t> are </a:t>
            </a:r>
            <a:r>
              <a:rPr lang="cs-CZ" sz="2400" dirty="0" err="1"/>
              <a:t>apolitical</a:t>
            </a:r>
            <a:r>
              <a:rPr lang="cs-CZ" sz="2400" dirty="0"/>
              <a:t> (</a:t>
            </a:r>
            <a:r>
              <a:rPr lang="cs-CZ" sz="2400" dirty="0" err="1"/>
              <a:t>with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exception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Evald </a:t>
            </a:r>
            <a:r>
              <a:rPr lang="cs-CZ" sz="2400" dirty="0" err="1"/>
              <a:t>Schorm‘s</a:t>
            </a:r>
            <a:r>
              <a:rPr lang="cs-CZ" sz="2400" dirty="0"/>
              <a:t> </a:t>
            </a:r>
            <a:r>
              <a:rPr lang="cs-CZ" sz="2400" dirty="0" err="1"/>
              <a:t>films</a:t>
            </a:r>
            <a:r>
              <a:rPr lang="cs-CZ" sz="2400" dirty="0"/>
              <a:t>?), </a:t>
            </a:r>
            <a:r>
              <a:rPr lang="cs-CZ" sz="2400" dirty="0" err="1"/>
              <a:t>with</a:t>
            </a:r>
            <a:r>
              <a:rPr lang="cs-CZ" sz="2400" dirty="0"/>
              <a:t> „</a:t>
            </a:r>
            <a:r>
              <a:rPr lang="cs-CZ" sz="2400" dirty="0" err="1"/>
              <a:t>middle</a:t>
            </a:r>
            <a:r>
              <a:rPr lang="cs-CZ" sz="2400" dirty="0"/>
              <a:t> </a:t>
            </a:r>
            <a:r>
              <a:rPr lang="cs-CZ" sz="2400" dirty="0" err="1"/>
              <a:t>class</a:t>
            </a:r>
            <a:r>
              <a:rPr lang="cs-CZ" sz="2400" dirty="0"/>
              <a:t>“ </a:t>
            </a:r>
            <a:r>
              <a:rPr lang="cs-CZ" sz="2400" dirty="0" err="1"/>
              <a:t>ordinary</a:t>
            </a:r>
            <a:r>
              <a:rPr lang="cs-CZ" sz="2400" dirty="0"/>
              <a:t> </a:t>
            </a:r>
            <a:r>
              <a:rPr lang="cs-CZ" sz="2400" dirty="0" err="1"/>
              <a:t>characters</a:t>
            </a:r>
            <a:endParaRPr lang="cs-CZ" sz="2400" dirty="0"/>
          </a:p>
          <a:p>
            <a:r>
              <a:rPr lang="cs-CZ" sz="2400" dirty="0" err="1"/>
              <a:t>Young</a:t>
            </a:r>
            <a:r>
              <a:rPr lang="cs-CZ" sz="2400" dirty="0"/>
              <a:t> </a:t>
            </a:r>
            <a:r>
              <a:rPr lang="cs-CZ" sz="2400" dirty="0" err="1"/>
              <a:t>generation</a:t>
            </a:r>
            <a:r>
              <a:rPr lang="cs-CZ" sz="2400" dirty="0"/>
              <a:t> </a:t>
            </a:r>
            <a:r>
              <a:rPr lang="cs-CZ" sz="2400" dirty="0" err="1"/>
              <a:t>is</a:t>
            </a:r>
            <a:r>
              <a:rPr lang="cs-CZ" sz="2400" dirty="0"/>
              <a:t> </a:t>
            </a:r>
            <a:r>
              <a:rPr lang="cs-CZ" sz="2400" dirty="0" err="1"/>
              <a:t>creatively</a:t>
            </a:r>
            <a:r>
              <a:rPr lang="cs-CZ" sz="2400" dirty="0"/>
              <a:t> </a:t>
            </a:r>
            <a:r>
              <a:rPr lang="cs-CZ" sz="2400" dirty="0" err="1"/>
              <a:t>portrayed</a:t>
            </a:r>
            <a:r>
              <a:rPr lang="cs-CZ" sz="2400" dirty="0"/>
              <a:t> </a:t>
            </a:r>
            <a:r>
              <a:rPr lang="cs-CZ" sz="2400" dirty="0" err="1"/>
              <a:t>through</a:t>
            </a:r>
            <a:r>
              <a:rPr lang="cs-CZ" sz="2400" dirty="0"/>
              <a:t> </a:t>
            </a:r>
            <a:r>
              <a:rPr lang="cs-CZ" sz="2400" dirty="0" err="1"/>
              <a:t>new</a:t>
            </a:r>
            <a:r>
              <a:rPr lang="cs-CZ" sz="2400" dirty="0"/>
              <a:t> </a:t>
            </a:r>
            <a:r>
              <a:rPr lang="cs-CZ" sz="2400" dirty="0" err="1"/>
              <a:t>faces</a:t>
            </a:r>
            <a:r>
              <a:rPr lang="cs-CZ" sz="2400" dirty="0"/>
              <a:t> – not </a:t>
            </a:r>
            <a:r>
              <a:rPr lang="cs-CZ" sz="2400" dirty="0" err="1"/>
              <a:t>glamorous</a:t>
            </a:r>
            <a:r>
              <a:rPr lang="cs-CZ" sz="2400" dirty="0"/>
              <a:t>, but </a:t>
            </a:r>
            <a:r>
              <a:rPr lang="cs-CZ" sz="2400" dirty="0" err="1"/>
              <a:t>unexceptional</a:t>
            </a:r>
            <a:r>
              <a:rPr lang="cs-CZ" sz="2400" dirty="0"/>
              <a:t> and </a:t>
            </a:r>
            <a:r>
              <a:rPr lang="cs-CZ" sz="2400" dirty="0" err="1"/>
              <a:t>commonplace</a:t>
            </a:r>
            <a:endParaRPr lang="cs-CZ" sz="2400" dirty="0"/>
          </a:p>
          <a:p>
            <a:r>
              <a:rPr lang="cs-CZ" sz="2400" dirty="0" err="1"/>
              <a:t>Comedies</a:t>
            </a:r>
            <a:r>
              <a:rPr lang="cs-CZ" sz="2400" dirty="0"/>
              <a:t> </a:t>
            </a:r>
            <a:r>
              <a:rPr lang="cs-CZ" sz="2400" dirty="0" err="1"/>
              <a:t>with</a:t>
            </a:r>
            <a:r>
              <a:rPr lang="cs-CZ" sz="2400" dirty="0"/>
              <a:t> </a:t>
            </a:r>
            <a:r>
              <a:rPr lang="cs-CZ" sz="2400" dirty="0" err="1"/>
              <a:t>grotesque</a:t>
            </a:r>
            <a:r>
              <a:rPr lang="cs-CZ" sz="2400" dirty="0"/>
              <a:t> </a:t>
            </a:r>
            <a:r>
              <a:rPr lang="cs-CZ" sz="2400" dirty="0" err="1"/>
              <a:t>overtones</a:t>
            </a:r>
            <a:r>
              <a:rPr lang="cs-CZ" sz="2400" dirty="0"/>
              <a:t> </a:t>
            </a:r>
            <a:r>
              <a:rPr lang="cs-CZ" sz="2400" dirty="0" err="1"/>
              <a:t>rather</a:t>
            </a:r>
            <a:r>
              <a:rPr lang="cs-CZ" sz="2400" dirty="0"/>
              <a:t> </a:t>
            </a:r>
            <a:r>
              <a:rPr lang="cs-CZ" sz="2400" dirty="0" err="1"/>
              <a:t>than</a:t>
            </a:r>
            <a:r>
              <a:rPr lang="cs-CZ" sz="2400" dirty="0"/>
              <a:t> </a:t>
            </a:r>
            <a:r>
              <a:rPr lang="cs-CZ" sz="2400" dirty="0" err="1"/>
              <a:t>tragic</a:t>
            </a:r>
            <a:r>
              <a:rPr lang="cs-CZ" sz="2400" dirty="0"/>
              <a:t> </a:t>
            </a:r>
            <a:r>
              <a:rPr lang="cs-CZ" sz="2400" dirty="0" err="1"/>
              <a:t>portrayals</a:t>
            </a:r>
            <a:endParaRPr lang="cs-CZ" sz="2400" dirty="0"/>
          </a:p>
          <a:p>
            <a:r>
              <a:rPr lang="cs-CZ" sz="2400" dirty="0" err="1"/>
              <a:t>Boys</a:t>
            </a:r>
            <a:r>
              <a:rPr lang="cs-CZ" sz="2400" dirty="0"/>
              <a:t> and </a:t>
            </a:r>
            <a:r>
              <a:rPr lang="cs-CZ" sz="2400" dirty="0" err="1"/>
              <a:t>young</a:t>
            </a:r>
            <a:r>
              <a:rPr lang="cs-CZ" sz="2400" dirty="0"/>
              <a:t> </a:t>
            </a:r>
            <a:r>
              <a:rPr lang="cs-CZ" sz="2400" dirty="0" err="1"/>
              <a:t>men</a:t>
            </a:r>
            <a:r>
              <a:rPr lang="cs-CZ" sz="2400" dirty="0"/>
              <a:t> are </a:t>
            </a:r>
            <a:r>
              <a:rPr lang="cs-CZ" sz="2400" dirty="0" err="1"/>
              <a:t>clumsy</a:t>
            </a:r>
            <a:r>
              <a:rPr lang="cs-CZ" sz="2400" dirty="0"/>
              <a:t>, </a:t>
            </a:r>
            <a:r>
              <a:rPr lang="cs-CZ" sz="2400" dirty="0" err="1"/>
              <a:t>awkward</a:t>
            </a:r>
            <a:r>
              <a:rPr lang="cs-CZ" sz="2400" dirty="0"/>
              <a:t> and </a:t>
            </a:r>
            <a:r>
              <a:rPr lang="cs-CZ" sz="2400" dirty="0" err="1"/>
              <a:t>childish</a:t>
            </a:r>
            <a:r>
              <a:rPr lang="cs-CZ" sz="2400" dirty="0"/>
              <a:t>, not </a:t>
            </a:r>
            <a:r>
              <a:rPr lang="cs-CZ" sz="2400" dirty="0" err="1"/>
              <a:t>rebelious</a:t>
            </a:r>
            <a:r>
              <a:rPr lang="cs-CZ" sz="2400" dirty="0"/>
              <a:t> (</a:t>
            </a:r>
            <a:r>
              <a:rPr lang="cs-CZ" sz="2400" dirty="0" err="1"/>
              <a:t>Forman‘s</a:t>
            </a:r>
            <a:r>
              <a:rPr lang="cs-CZ" sz="2400" dirty="0"/>
              <a:t> male </a:t>
            </a:r>
            <a:r>
              <a:rPr lang="cs-CZ" sz="2400" dirty="0" err="1"/>
              <a:t>heroes</a:t>
            </a:r>
            <a:r>
              <a:rPr lang="cs-CZ" sz="2400" dirty="0"/>
              <a:t>); </a:t>
            </a:r>
            <a:r>
              <a:rPr lang="cs-CZ" sz="2400" dirty="0" err="1"/>
              <a:t>emotional</a:t>
            </a:r>
            <a:r>
              <a:rPr lang="cs-CZ" sz="2400" dirty="0"/>
              <a:t> and </a:t>
            </a:r>
            <a:r>
              <a:rPr lang="cs-CZ" sz="2400" dirty="0" err="1"/>
              <a:t>lyrical</a:t>
            </a:r>
            <a:r>
              <a:rPr lang="cs-CZ" sz="2400" dirty="0"/>
              <a:t> </a:t>
            </a:r>
            <a:r>
              <a:rPr lang="cs-CZ" sz="2400" dirty="0" err="1"/>
              <a:t>protagonists</a:t>
            </a:r>
            <a:r>
              <a:rPr lang="cs-CZ" sz="2400" dirty="0"/>
              <a:t> (</a:t>
            </a:r>
            <a:r>
              <a:rPr lang="cs-CZ" sz="2400" dirty="0" err="1"/>
              <a:t>characters</a:t>
            </a:r>
            <a:r>
              <a:rPr lang="cs-CZ" sz="2400" dirty="0"/>
              <a:t> </a:t>
            </a:r>
            <a:r>
              <a:rPr lang="cs-CZ" sz="2400" dirty="0" err="1"/>
              <a:t>portrayed</a:t>
            </a:r>
            <a:r>
              <a:rPr lang="cs-CZ" sz="2400" dirty="0"/>
              <a:t> by Vladimír </a:t>
            </a:r>
            <a:r>
              <a:rPr lang="cs-CZ" sz="2400" dirty="0" err="1"/>
              <a:t>Pucholt</a:t>
            </a:r>
            <a:r>
              <a:rPr lang="cs-CZ" sz="2400" dirty="0"/>
              <a:t>)</a:t>
            </a:r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1380629-3F95-A74C-8F98-96EB23ED9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257" y="950027"/>
            <a:ext cx="2945743" cy="1656981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696D77C-D6E9-6940-8210-F27357FD93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257" y="2607008"/>
            <a:ext cx="2945744" cy="2111117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2D952820-22C6-9845-8544-0E99D0D71A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919" y="4718124"/>
            <a:ext cx="2952082" cy="217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343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24530DB-E9F7-184F-9A24-68C843D9C8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0584F97-157A-6040-B516-99ED3A84C7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D6EF08F-8827-5441-B5AA-A04434621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01" y="225632"/>
            <a:ext cx="8631618" cy="498764"/>
          </a:xfrm>
        </p:spPr>
        <p:txBody>
          <a:bodyPr/>
          <a:lstStyle/>
          <a:p>
            <a:r>
              <a:rPr lang="cs-CZ" sz="2800" dirty="0" err="1"/>
              <a:t>Generations</a:t>
            </a:r>
            <a:r>
              <a:rPr lang="cs-CZ" sz="2800" dirty="0"/>
              <a:t> </a:t>
            </a:r>
            <a:r>
              <a:rPr lang="cs-CZ" sz="2800" dirty="0" err="1"/>
              <a:t>of</a:t>
            </a:r>
            <a:r>
              <a:rPr lang="cs-CZ" sz="2800" dirty="0"/>
              <a:t> film </a:t>
            </a:r>
            <a:r>
              <a:rPr lang="cs-CZ" sz="2800" dirty="0" err="1"/>
              <a:t>characters</a:t>
            </a:r>
            <a:r>
              <a:rPr lang="cs-CZ" sz="2800" dirty="0"/>
              <a:t> in New </a:t>
            </a:r>
            <a:r>
              <a:rPr lang="cs-CZ" sz="2800" dirty="0" err="1"/>
              <a:t>Wave</a:t>
            </a:r>
            <a:r>
              <a:rPr lang="cs-CZ" sz="2800" dirty="0"/>
              <a:t> </a:t>
            </a:r>
            <a:r>
              <a:rPr lang="cs-CZ" sz="2800" dirty="0" err="1"/>
              <a:t>Films</a:t>
            </a:r>
            <a:endParaRPr lang="cs-CZ" sz="28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D69D9D7-F1D8-634D-80CC-A6E4236B3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496" y="724395"/>
            <a:ext cx="6169500" cy="4953226"/>
          </a:xfrm>
        </p:spPr>
        <p:txBody>
          <a:bodyPr/>
          <a:lstStyle/>
          <a:p>
            <a:r>
              <a:rPr lang="cs-CZ" sz="1800" dirty="0" err="1"/>
              <a:t>Female</a:t>
            </a:r>
            <a:r>
              <a:rPr lang="cs-CZ" sz="1800" dirty="0"/>
              <a:t> </a:t>
            </a:r>
            <a:r>
              <a:rPr lang="cs-CZ" sz="1800" dirty="0" err="1"/>
              <a:t>characters</a:t>
            </a:r>
            <a:r>
              <a:rPr lang="cs-CZ" sz="1800" dirty="0"/>
              <a:t> </a:t>
            </a:r>
            <a:r>
              <a:rPr lang="cs-CZ" sz="1800" dirty="0" err="1"/>
              <a:t>lack</a:t>
            </a:r>
            <a:r>
              <a:rPr lang="cs-CZ" sz="1800" dirty="0"/>
              <a:t> such </a:t>
            </a:r>
            <a:r>
              <a:rPr lang="cs-CZ" sz="1800" dirty="0" err="1"/>
              <a:t>focused</a:t>
            </a:r>
            <a:r>
              <a:rPr lang="cs-CZ" sz="1800" dirty="0"/>
              <a:t> </a:t>
            </a:r>
            <a:r>
              <a:rPr lang="cs-CZ" sz="1800" dirty="0" err="1"/>
              <a:t>attention</a:t>
            </a:r>
            <a:r>
              <a:rPr lang="cs-CZ" sz="1800" dirty="0"/>
              <a:t> as </a:t>
            </a:r>
            <a:r>
              <a:rPr lang="cs-CZ" sz="1800" dirty="0" err="1"/>
              <a:t>their</a:t>
            </a:r>
            <a:r>
              <a:rPr lang="cs-CZ" sz="1800" dirty="0"/>
              <a:t> male </a:t>
            </a:r>
            <a:r>
              <a:rPr lang="cs-CZ" sz="1800" dirty="0" err="1"/>
              <a:t>counterparts</a:t>
            </a:r>
            <a:r>
              <a:rPr lang="cs-CZ" sz="1800" dirty="0"/>
              <a:t>; </a:t>
            </a:r>
            <a:r>
              <a:rPr lang="cs-CZ" sz="1800" dirty="0" err="1"/>
              <a:t>their</a:t>
            </a:r>
            <a:r>
              <a:rPr lang="cs-CZ" sz="1800" dirty="0"/>
              <a:t> presence </a:t>
            </a:r>
            <a:r>
              <a:rPr lang="cs-CZ" sz="1800" dirty="0" err="1"/>
              <a:t>is</a:t>
            </a:r>
            <a:r>
              <a:rPr lang="cs-CZ" sz="1800" dirty="0"/>
              <a:t> </a:t>
            </a:r>
            <a:r>
              <a:rPr lang="cs-CZ" sz="1800" dirty="0" err="1"/>
              <a:t>closely</a:t>
            </a:r>
            <a:r>
              <a:rPr lang="cs-CZ" sz="1800" dirty="0"/>
              <a:t> </a:t>
            </a:r>
            <a:r>
              <a:rPr lang="cs-CZ" sz="1800" dirty="0" err="1"/>
              <a:t>tied</a:t>
            </a:r>
            <a:r>
              <a:rPr lang="cs-CZ" sz="1800" dirty="0"/>
              <a:t> to </a:t>
            </a:r>
            <a:r>
              <a:rPr lang="cs-CZ" sz="1800" dirty="0" err="1"/>
              <a:t>the</a:t>
            </a:r>
            <a:r>
              <a:rPr lang="cs-CZ" sz="1800" dirty="0"/>
              <a:t> existence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distinctive</a:t>
            </a:r>
            <a:r>
              <a:rPr lang="cs-CZ" sz="1800" dirty="0"/>
              <a:t> </a:t>
            </a:r>
            <a:r>
              <a:rPr lang="cs-CZ" sz="1800" dirty="0" err="1"/>
              <a:t>professional</a:t>
            </a:r>
            <a:r>
              <a:rPr lang="cs-CZ" sz="1800" dirty="0"/>
              <a:t> </a:t>
            </a:r>
            <a:r>
              <a:rPr lang="cs-CZ" sz="1800" dirty="0" err="1"/>
              <a:t>actresses</a:t>
            </a:r>
            <a:endParaRPr lang="cs-CZ" sz="1800" dirty="0"/>
          </a:p>
          <a:p>
            <a:r>
              <a:rPr lang="cs-CZ" sz="1800" dirty="0"/>
              <a:t>Věra </a:t>
            </a:r>
            <a:r>
              <a:rPr lang="cs-CZ" sz="1800" dirty="0" err="1"/>
              <a:t>Chytilová‘s</a:t>
            </a:r>
            <a:r>
              <a:rPr lang="cs-CZ" sz="1800" dirty="0"/>
              <a:t> </a:t>
            </a:r>
            <a:r>
              <a:rPr lang="cs-CZ" sz="1800" dirty="0" err="1"/>
              <a:t>films</a:t>
            </a:r>
            <a:r>
              <a:rPr lang="cs-CZ" sz="1800" dirty="0"/>
              <a:t> are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exception</a:t>
            </a:r>
            <a:r>
              <a:rPr lang="cs-CZ" sz="1800" dirty="0"/>
              <a:t> (</a:t>
            </a:r>
            <a:r>
              <a:rPr lang="cs-CZ" sz="1800" i="1" dirty="0" err="1"/>
              <a:t>The</a:t>
            </a:r>
            <a:r>
              <a:rPr lang="cs-CZ" sz="1800" i="1" dirty="0"/>
              <a:t> </a:t>
            </a:r>
            <a:r>
              <a:rPr lang="cs-CZ" sz="1800" i="1" dirty="0" err="1"/>
              <a:t>Ceiling</a:t>
            </a:r>
            <a:r>
              <a:rPr lang="cs-CZ" sz="1800" i="1" dirty="0"/>
              <a:t>, </a:t>
            </a:r>
            <a:r>
              <a:rPr lang="cs-CZ" sz="1800" i="1" dirty="0" err="1"/>
              <a:t>Something</a:t>
            </a:r>
            <a:r>
              <a:rPr lang="cs-CZ" sz="1800" i="1" dirty="0"/>
              <a:t> </a:t>
            </a:r>
            <a:r>
              <a:rPr lang="cs-CZ" sz="1800" i="1" dirty="0" err="1"/>
              <a:t>Different</a:t>
            </a:r>
            <a:r>
              <a:rPr lang="cs-CZ" sz="1800" i="1" dirty="0"/>
              <a:t>, </a:t>
            </a:r>
            <a:r>
              <a:rPr lang="cs-CZ" sz="1800" i="1" dirty="0" err="1"/>
              <a:t>Fruit</a:t>
            </a:r>
            <a:r>
              <a:rPr lang="cs-CZ" sz="1800" i="1" dirty="0"/>
              <a:t> </a:t>
            </a:r>
            <a:r>
              <a:rPr lang="cs-CZ" sz="1800" i="1" dirty="0" err="1"/>
              <a:t>of</a:t>
            </a:r>
            <a:r>
              <a:rPr lang="cs-CZ" sz="1800" i="1" dirty="0"/>
              <a:t> </a:t>
            </a:r>
            <a:r>
              <a:rPr lang="cs-CZ" sz="1800" i="1" dirty="0" err="1"/>
              <a:t>Paradise</a:t>
            </a:r>
            <a:r>
              <a:rPr lang="cs-CZ" sz="1800" dirty="0"/>
              <a:t>) &gt;&gt; </a:t>
            </a:r>
            <a:r>
              <a:rPr lang="cs-CZ" sz="1800" dirty="0" err="1"/>
              <a:t>emancipation</a:t>
            </a:r>
            <a:r>
              <a:rPr lang="cs-CZ" sz="1800" dirty="0"/>
              <a:t>, </a:t>
            </a:r>
            <a:r>
              <a:rPr lang="cs-CZ" sz="1800" dirty="0" err="1"/>
              <a:t>female</a:t>
            </a:r>
            <a:r>
              <a:rPr lang="cs-CZ" sz="1800" dirty="0"/>
              <a:t> </a:t>
            </a:r>
            <a:r>
              <a:rPr lang="cs-CZ" sz="1800" dirty="0" err="1"/>
              <a:t>self-exploration</a:t>
            </a:r>
            <a:r>
              <a:rPr lang="cs-CZ" sz="1800" dirty="0"/>
              <a:t>, but </a:t>
            </a:r>
            <a:r>
              <a:rPr lang="cs-CZ" sz="1800" dirty="0" err="1"/>
              <a:t>also</a:t>
            </a:r>
            <a:r>
              <a:rPr lang="cs-CZ" sz="1800" dirty="0"/>
              <a:t> </a:t>
            </a:r>
            <a:r>
              <a:rPr lang="cs-CZ" sz="1800" dirty="0" err="1"/>
              <a:t>comedic</a:t>
            </a:r>
            <a:r>
              <a:rPr lang="cs-CZ" sz="1800" dirty="0"/>
              <a:t> </a:t>
            </a:r>
            <a:r>
              <a:rPr lang="cs-CZ" sz="1800" dirty="0" err="1"/>
              <a:t>overtones</a:t>
            </a:r>
            <a:r>
              <a:rPr lang="cs-CZ" sz="1800" dirty="0"/>
              <a:t>, </a:t>
            </a:r>
            <a:r>
              <a:rPr lang="cs-CZ" sz="1800" dirty="0" err="1"/>
              <a:t>f.e</a:t>
            </a:r>
            <a:r>
              <a:rPr lang="cs-CZ" sz="1800" dirty="0"/>
              <a:t>. </a:t>
            </a:r>
            <a:r>
              <a:rPr lang="cs-CZ" sz="1800" i="1" dirty="0" err="1"/>
              <a:t>Daisies</a:t>
            </a:r>
            <a:r>
              <a:rPr lang="cs-CZ" sz="1800" i="1" dirty="0"/>
              <a:t> </a:t>
            </a:r>
            <a:r>
              <a:rPr lang="cs-CZ" sz="1800" dirty="0"/>
              <a:t>as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portrayal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young</a:t>
            </a:r>
            <a:r>
              <a:rPr lang="cs-CZ" sz="1800" dirty="0"/>
              <a:t>, </a:t>
            </a:r>
            <a:r>
              <a:rPr lang="cs-CZ" sz="1800" dirty="0" err="1"/>
              <a:t>dynamic</a:t>
            </a:r>
            <a:r>
              <a:rPr lang="cs-CZ" sz="1800" dirty="0"/>
              <a:t>, </a:t>
            </a:r>
            <a:r>
              <a:rPr lang="cs-CZ" sz="1800" dirty="0" err="1"/>
              <a:t>self-indulgent</a:t>
            </a:r>
            <a:r>
              <a:rPr lang="cs-CZ" sz="1800" dirty="0"/>
              <a:t> and </a:t>
            </a:r>
            <a:r>
              <a:rPr lang="cs-CZ" sz="1800" dirty="0" err="1"/>
              <a:t>destructive</a:t>
            </a:r>
            <a:r>
              <a:rPr lang="cs-CZ" sz="1800" dirty="0"/>
              <a:t> </a:t>
            </a:r>
            <a:r>
              <a:rPr lang="cs-CZ" sz="1800" dirty="0" err="1"/>
              <a:t>femininity</a:t>
            </a:r>
            <a:endParaRPr lang="cs-CZ" sz="1800" dirty="0"/>
          </a:p>
          <a:p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naive</a:t>
            </a:r>
            <a:r>
              <a:rPr lang="cs-CZ" sz="1800" dirty="0"/>
              <a:t> </a:t>
            </a:r>
            <a:r>
              <a:rPr lang="cs-CZ" sz="1800" dirty="0" err="1"/>
              <a:t>blonde</a:t>
            </a:r>
            <a:r>
              <a:rPr lang="cs-CZ" sz="1800" dirty="0"/>
              <a:t> type (</a:t>
            </a:r>
            <a:r>
              <a:rPr lang="cs-CZ" sz="1800" i="1" dirty="0" err="1"/>
              <a:t>Loves</a:t>
            </a:r>
            <a:r>
              <a:rPr lang="cs-CZ" sz="1800" i="1" dirty="0"/>
              <a:t> </a:t>
            </a:r>
            <a:r>
              <a:rPr lang="cs-CZ" sz="1800" i="1" dirty="0" err="1"/>
              <a:t>of</a:t>
            </a:r>
            <a:r>
              <a:rPr lang="cs-CZ" sz="1800" i="1" dirty="0"/>
              <a:t> a </a:t>
            </a:r>
            <a:r>
              <a:rPr lang="cs-CZ" sz="1800" i="1" dirty="0" err="1"/>
              <a:t>Blonde</a:t>
            </a:r>
            <a:r>
              <a:rPr lang="cs-CZ" sz="1800" dirty="0"/>
              <a:t>) and </a:t>
            </a:r>
            <a:r>
              <a:rPr lang="cs-CZ" sz="1800" dirty="0" err="1"/>
              <a:t>flirtatious</a:t>
            </a:r>
            <a:r>
              <a:rPr lang="cs-CZ" sz="1800" dirty="0"/>
              <a:t> </a:t>
            </a:r>
            <a:r>
              <a:rPr lang="cs-CZ" sz="1800" dirty="0" err="1"/>
              <a:t>brunettes</a:t>
            </a:r>
            <a:r>
              <a:rPr lang="cs-CZ" sz="1800" dirty="0"/>
              <a:t> (</a:t>
            </a:r>
            <a:r>
              <a:rPr lang="cs-CZ" sz="1800" i="1" dirty="0"/>
              <a:t>Black Peter</a:t>
            </a:r>
            <a:r>
              <a:rPr lang="cs-CZ" sz="1800" dirty="0"/>
              <a:t>, </a:t>
            </a:r>
            <a:r>
              <a:rPr lang="cs-CZ" sz="1800" dirty="0" err="1"/>
              <a:t>characters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Věra Křesadlová, Táňa Fischerová in </a:t>
            </a:r>
            <a:r>
              <a:rPr lang="cs-CZ" sz="1800" i="1" dirty="0"/>
              <a:t>Hotel </a:t>
            </a:r>
            <a:r>
              <a:rPr lang="cs-CZ" sz="1800" i="1" dirty="0" err="1"/>
              <a:t>for</a:t>
            </a:r>
            <a:r>
              <a:rPr lang="cs-CZ" sz="1800" i="1" dirty="0"/>
              <a:t> </a:t>
            </a:r>
            <a:r>
              <a:rPr lang="cs-CZ" sz="1800" i="1" dirty="0" err="1"/>
              <a:t>Strangers</a:t>
            </a:r>
            <a:r>
              <a:rPr lang="cs-CZ" sz="1800" dirty="0"/>
              <a:t>) </a:t>
            </a:r>
          </a:p>
          <a:p>
            <a:r>
              <a:rPr lang="cs-CZ" sz="1800" dirty="0"/>
              <a:t>Jana Brejchová </a:t>
            </a:r>
            <a:r>
              <a:rPr lang="cs-CZ" sz="1800" dirty="0" err="1"/>
              <a:t>is</a:t>
            </a:r>
            <a:r>
              <a:rPr lang="cs-CZ" sz="1800" dirty="0"/>
              <a:t> </a:t>
            </a:r>
            <a:r>
              <a:rPr lang="cs-CZ" sz="1800" dirty="0" err="1"/>
              <a:t>starring</a:t>
            </a:r>
            <a:r>
              <a:rPr lang="cs-CZ" sz="1800" dirty="0"/>
              <a:t> in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films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Evald Schorm (</a:t>
            </a:r>
            <a:r>
              <a:rPr lang="cs-CZ" sz="1800" i="1" dirty="0" err="1"/>
              <a:t>Courage</a:t>
            </a:r>
            <a:r>
              <a:rPr lang="cs-CZ" sz="1800" i="1" dirty="0"/>
              <a:t> </a:t>
            </a:r>
            <a:r>
              <a:rPr lang="cs-CZ" sz="1800" i="1" dirty="0" err="1"/>
              <a:t>for</a:t>
            </a:r>
            <a:r>
              <a:rPr lang="cs-CZ" sz="1800" i="1" dirty="0"/>
              <a:t> </a:t>
            </a:r>
            <a:r>
              <a:rPr lang="cs-CZ" sz="1800" i="1" dirty="0" err="1"/>
              <a:t>Everyday</a:t>
            </a:r>
            <a:r>
              <a:rPr lang="cs-CZ" sz="1800" i="1" dirty="0"/>
              <a:t>, </a:t>
            </a:r>
            <a:r>
              <a:rPr lang="cs-CZ" sz="1800" i="1" dirty="0" err="1"/>
              <a:t>The</a:t>
            </a:r>
            <a:r>
              <a:rPr lang="cs-CZ" sz="1800" i="1" dirty="0"/>
              <a:t> Return </a:t>
            </a:r>
            <a:r>
              <a:rPr lang="cs-CZ" sz="1800" i="1" dirty="0" err="1"/>
              <a:t>of</a:t>
            </a:r>
            <a:r>
              <a:rPr lang="cs-CZ" sz="1800" i="1" dirty="0"/>
              <a:t> </a:t>
            </a:r>
            <a:r>
              <a:rPr lang="cs-CZ" sz="1800" i="1" dirty="0" err="1"/>
              <a:t>the</a:t>
            </a:r>
            <a:r>
              <a:rPr lang="cs-CZ" sz="1800" i="1" dirty="0"/>
              <a:t> </a:t>
            </a:r>
            <a:r>
              <a:rPr lang="cs-CZ" sz="1800" i="1" dirty="0" err="1"/>
              <a:t>Prodigal</a:t>
            </a:r>
            <a:r>
              <a:rPr lang="cs-CZ" sz="1800" i="1" dirty="0"/>
              <a:t> Son, </a:t>
            </a:r>
            <a:r>
              <a:rPr lang="cs-CZ" sz="1800" i="1" dirty="0" err="1"/>
              <a:t>The</a:t>
            </a:r>
            <a:r>
              <a:rPr lang="cs-CZ" sz="1800" i="1" dirty="0"/>
              <a:t> End </a:t>
            </a:r>
            <a:r>
              <a:rPr lang="cs-CZ" sz="1800" i="1" dirty="0" err="1"/>
              <a:t>of</a:t>
            </a:r>
            <a:r>
              <a:rPr lang="cs-CZ" sz="1800" i="1" dirty="0"/>
              <a:t> a </a:t>
            </a:r>
            <a:r>
              <a:rPr lang="cs-CZ" sz="1800" i="1" dirty="0" err="1"/>
              <a:t>Priest</a:t>
            </a:r>
            <a:r>
              <a:rPr lang="cs-CZ" sz="1800" dirty="0"/>
              <a:t>)</a:t>
            </a:r>
          </a:p>
          <a:p>
            <a:r>
              <a:rPr lang="cs-CZ" sz="1800" dirty="0" err="1"/>
              <a:t>Female</a:t>
            </a:r>
            <a:r>
              <a:rPr lang="cs-CZ" sz="1800" dirty="0"/>
              <a:t> </a:t>
            </a:r>
            <a:r>
              <a:rPr lang="cs-CZ" sz="1800" dirty="0" err="1"/>
              <a:t>intelectuals</a:t>
            </a:r>
            <a:r>
              <a:rPr lang="cs-CZ" sz="1800" dirty="0"/>
              <a:t> are </a:t>
            </a:r>
            <a:r>
              <a:rPr lang="cs-CZ" sz="1800" dirty="0" err="1"/>
              <a:t>negatively</a:t>
            </a:r>
            <a:r>
              <a:rPr lang="cs-CZ" sz="1800" dirty="0"/>
              <a:t> </a:t>
            </a:r>
            <a:r>
              <a:rPr lang="cs-CZ" sz="1800" dirty="0" err="1"/>
              <a:t>portrayed</a:t>
            </a:r>
            <a:r>
              <a:rPr lang="cs-CZ" sz="1800" dirty="0"/>
              <a:t> (such as Jiřina Jirásková in </a:t>
            </a:r>
            <a:r>
              <a:rPr lang="cs-CZ" sz="1800" i="1" dirty="0" err="1"/>
              <a:t>Courage</a:t>
            </a:r>
            <a:r>
              <a:rPr lang="cs-CZ" sz="1800" i="1" dirty="0"/>
              <a:t> </a:t>
            </a:r>
            <a:r>
              <a:rPr lang="cs-CZ" sz="1800" i="1" dirty="0" err="1"/>
              <a:t>for</a:t>
            </a:r>
            <a:r>
              <a:rPr lang="cs-CZ" sz="1800" i="1" dirty="0"/>
              <a:t> </a:t>
            </a:r>
            <a:r>
              <a:rPr lang="cs-CZ" sz="1800" i="1" dirty="0" err="1"/>
              <a:t>Everyday</a:t>
            </a:r>
            <a:r>
              <a:rPr lang="cs-CZ" sz="1800" dirty="0"/>
              <a:t>)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95B1C18-D51B-9E46-92F0-50F0614A38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418" y="902524"/>
            <a:ext cx="2992582" cy="168406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CAE9858-6C81-D54C-AB6D-04D35DA956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418" y="2655143"/>
            <a:ext cx="2992582" cy="192772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014816C-C528-E34D-BDD9-5E408735D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164" y="4728359"/>
            <a:ext cx="3158836" cy="210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059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B65317A-951B-0645-B768-A987EE9288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A29C7DC-4E30-BE4D-BFA1-FE0CD6F389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B841C09-F358-7449-9D2D-E7BCBC6F6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868" y="304365"/>
            <a:ext cx="8064900" cy="451576"/>
          </a:xfrm>
        </p:spPr>
        <p:txBody>
          <a:bodyPr/>
          <a:lstStyle/>
          <a:p>
            <a:r>
              <a:rPr lang="cs-CZ" sz="2800" dirty="0" err="1"/>
              <a:t>Middle-aged</a:t>
            </a:r>
            <a:r>
              <a:rPr lang="cs-CZ" sz="2800" dirty="0"/>
              <a:t> and </a:t>
            </a:r>
            <a:r>
              <a:rPr lang="cs-CZ" sz="2800" dirty="0" err="1"/>
              <a:t>older</a:t>
            </a:r>
            <a:r>
              <a:rPr lang="cs-CZ" sz="2800" dirty="0"/>
              <a:t> </a:t>
            </a:r>
            <a:br>
              <a:rPr lang="cs-CZ" sz="2800" dirty="0"/>
            </a:br>
            <a:r>
              <a:rPr lang="cs-CZ" sz="2800" dirty="0" err="1"/>
              <a:t>generation</a:t>
            </a:r>
            <a:r>
              <a:rPr lang="cs-CZ" sz="2800" dirty="0"/>
              <a:t> </a:t>
            </a:r>
            <a:r>
              <a:rPr lang="cs-CZ" sz="2800" dirty="0" err="1"/>
              <a:t>of</a:t>
            </a:r>
            <a:r>
              <a:rPr lang="cs-CZ" sz="2800" dirty="0"/>
              <a:t> </a:t>
            </a:r>
            <a:r>
              <a:rPr lang="cs-CZ" sz="2800" dirty="0" err="1"/>
              <a:t>characters</a:t>
            </a:r>
            <a:endParaRPr lang="cs-CZ" sz="28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7C6D282-4552-EC4B-8CB1-8ABF131C3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66" y="1466371"/>
            <a:ext cx="5326410" cy="4139998"/>
          </a:xfrm>
        </p:spPr>
        <p:txBody>
          <a:bodyPr/>
          <a:lstStyle/>
          <a:p>
            <a:r>
              <a:rPr lang="cs-CZ" sz="2000" dirty="0" err="1"/>
              <a:t>Ordinary</a:t>
            </a:r>
            <a:r>
              <a:rPr lang="cs-CZ" sz="2000" dirty="0"/>
              <a:t> </a:t>
            </a:r>
            <a:r>
              <a:rPr lang="cs-CZ" sz="2000" dirty="0" err="1"/>
              <a:t>parents</a:t>
            </a:r>
            <a:r>
              <a:rPr lang="cs-CZ" sz="2000" dirty="0"/>
              <a:t> </a:t>
            </a:r>
            <a:r>
              <a:rPr lang="cs-CZ" sz="2000" dirty="0" err="1"/>
              <a:t>rather</a:t>
            </a:r>
            <a:r>
              <a:rPr lang="cs-CZ" sz="2000" dirty="0"/>
              <a:t> </a:t>
            </a:r>
            <a:r>
              <a:rPr lang="cs-CZ" sz="2000" dirty="0" err="1"/>
              <a:t>than</a:t>
            </a:r>
            <a:r>
              <a:rPr lang="cs-CZ" sz="2000" dirty="0"/>
              <a:t> </a:t>
            </a:r>
            <a:r>
              <a:rPr lang="cs-CZ" sz="2000" dirty="0" err="1"/>
              <a:t>extraordinary</a:t>
            </a:r>
            <a:r>
              <a:rPr lang="cs-CZ" sz="2000" dirty="0"/>
              <a:t> </a:t>
            </a:r>
            <a:r>
              <a:rPr lang="cs-CZ" sz="2000" dirty="0" err="1"/>
              <a:t>heroes</a:t>
            </a:r>
            <a:endParaRPr lang="cs-CZ" sz="2000" dirty="0"/>
          </a:p>
          <a:p>
            <a:r>
              <a:rPr lang="cs-CZ" sz="2000" dirty="0" err="1"/>
              <a:t>Struggles</a:t>
            </a:r>
            <a:r>
              <a:rPr lang="cs-CZ" sz="2000" dirty="0"/>
              <a:t> </a:t>
            </a:r>
            <a:r>
              <a:rPr lang="cs-CZ" sz="2000" dirty="0" err="1"/>
              <a:t>between</a:t>
            </a:r>
            <a:r>
              <a:rPr lang="cs-CZ" sz="2000" dirty="0"/>
              <a:t> </a:t>
            </a:r>
            <a:r>
              <a:rPr lang="cs-CZ" sz="2000" dirty="0" err="1"/>
              <a:t>generations</a:t>
            </a:r>
            <a:r>
              <a:rPr lang="cs-CZ" sz="2000" dirty="0"/>
              <a:t> </a:t>
            </a:r>
            <a:r>
              <a:rPr lang="cs-CZ" sz="2000" dirty="0" err="1"/>
              <a:t>portrayed</a:t>
            </a:r>
            <a:r>
              <a:rPr lang="cs-CZ" sz="2000" dirty="0"/>
              <a:t> </a:t>
            </a:r>
            <a:r>
              <a:rPr lang="cs-CZ" sz="2000" dirty="0" err="1"/>
              <a:t>extensively</a:t>
            </a:r>
            <a:r>
              <a:rPr lang="cs-CZ" sz="2000" dirty="0"/>
              <a:t> in Miloš </a:t>
            </a:r>
            <a:r>
              <a:rPr lang="cs-CZ" sz="2000" dirty="0" err="1"/>
              <a:t>Forman‘s</a:t>
            </a:r>
            <a:r>
              <a:rPr lang="cs-CZ" sz="2000" dirty="0"/>
              <a:t>, Ivan </a:t>
            </a:r>
            <a:r>
              <a:rPr lang="cs-CZ" sz="2000" dirty="0" err="1"/>
              <a:t>Passer‘s</a:t>
            </a:r>
            <a:r>
              <a:rPr lang="cs-CZ" sz="2000" dirty="0"/>
              <a:t> and Jaroslav Papoušek </a:t>
            </a:r>
            <a:r>
              <a:rPr lang="cs-CZ" sz="2000" dirty="0" err="1"/>
              <a:t>films</a:t>
            </a:r>
            <a:r>
              <a:rPr lang="cs-CZ" sz="2000" dirty="0"/>
              <a:t>, but </a:t>
            </a:r>
            <a:r>
              <a:rPr lang="cs-CZ" sz="2000" dirty="0" err="1"/>
              <a:t>only</a:t>
            </a:r>
            <a:r>
              <a:rPr lang="cs-CZ" sz="2000" dirty="0"/>
              <a:t> </a:t>
            </a:r>
            <a:r>
              <a:rPr lang="cs-CZ" sz="2000" dirty="0" err="1"/>
              <a:t>Intimate</a:t>
            </a:r>
            <a:r>
              <a:rPr lang="cs-CZ" sz="2000" dirty="0"/>
              <a:t> </a:t>
            </a:r>
            <a:r>
              <a:rPr lang="cs-CZ" sz="2000" dirty="0" err="1"/>
              <a:t>Lighting</a:t>
            </a:r>
            <a:r>
              <a:rPr lang="cs-CZ" sz="2000" dirty="0"/>
              <a:t> </a:t>
            </a:r>
            <a:r>
              <a:rPr lang="cs-CZ" sz="2000" dirty="0" err="1"/>
              <a:t>brings</a:t>
            </a:r>
            <a:r>
              <a:rPr lang="cs-CZ" sz="2000" dirty="0"/>
              <a:t> a positive </a:t>
            </a:r>
            <a:r>
              <a:rPr lang="cs-CZ" sz="2000" dirty="0" err="1"/>
              <a:t>take</a:t>
            </a:r>
            <a:r>
              <a:rPr lang="cs-CZ" sz="2000" dirty="0"/>
              <a:t> on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coexistence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generations</a:t>
            </a:r>
            <a:r>
              <a:rPr lang="cs-CZ" sz="2000" dirty="0"/>
              <a:t> </a:t>
            </a:r>
            <a:r>
              <a:rPr lang="cs-CZ" sz="2000" dirty="0" err="1"/>
              <a:t>under</a:t>
            </a:r>
            <a:r>
              <a:rPr lang="cs-CZ" sz="2000" dirty="0"/>
              <a:t> </a:t>
            </a:r>
            <a:r>
              <a:rPr lang="cs-CZ" sz="2000" dirty="0" err="1"/>
              <a:t>one</a:t>
            </a:r>
            <a:r>
              <a:rPr lang="cs-CZ" sz="2000" dirty="0"/>
              <a:t> </a:t>
            </a:r>
            <a:r>
              <a:rPr lang="cs-CZ" sz="2000" dirty="0" err="1"/>
              <a:t>roof</a:t>
            </a:r>
            <a:endParaRPr lang="cs-CZ" sz="2000" dirty="0"/>
          </a:p>
          <a:p>
            <a:r>
              <a:rPr lang="cs-CZ" sz="2000" dirty="0" err="1"/>
              <a:t>Fathers</a:t>
            </a:r>
            <a:r>
              <a:rPr lang="cs-CZ" sz="2000" dirty="0"/>
              <a:t> are </a:t>
            </a:r>
            <a:r>
              <a:rPr lang="cs-CZ" sz="2000" dirty="0" err="1"/>
              <a:t>symbols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totalitarian</a:t>
            </a:r>
            <a:r>
              <a:rPr lang="cs-CZ" sz="2000" dirty="0"/>
              <a:t> patriarchy, but </a:t>
            </a:r>
            <a:r>
              <a:rPr lang="cs-CZ" sz="2000" dirty="0" err="1"/>
              <a:t>they</a:t>
            </a:r>
            <a:r>
              <a:rPr lang="cs-CZ" sz="2000" dirty="0"/>
              <a:t> </a:t>
            </a:r>
            <a:r>
              <a:rPr lang="cs-CZ" sz="2000" dirty="0" err="1"/>
              <a:t>can</a:t>
            </a:r>
            <a:r>
              <a:rPr lang="cs-CZ" sz="2000" dirty="0"/>
              <a:t> </a:t>
            </a:r>
            <a:r>
              <a:rPr lang="cs-CZ" sz="2000" dirty="0" err="1"/>
              <a:t>also</a:t>
            </a:r>
            <a:r>
              <a:rPr lang="cs-CZ" sz="2000" dirty="0"/>
              <a:t> </a:t>
            </a:r>
            <a:r>
              <a:rPr lang="cs-CZ" sz="2000" dirty="0" err="1"/>
              <a:t>be</a:t>
            </a:r>
            <a:r>
              <a:rPr lang="cs-CZ" sz="2000" dirty="0"/>
              <a:t> </a:t>
            </a:r>
            <a:r>
              <a:rPr lang="cs-CZ" sz="2000" dirty="0" err="1"/>
              <a:t>considered</a:t>
            </a:r>
            <a:r>
              <a:rPr lang="cs-CZ" sz="2000" dirty="0"/>
              <a:t> as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continuity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domestic</a:t>
            </a:r>
            <a:r>
              <a:rPr lang="cs-CZ" sz="2000" dirty="0"/>
              <a:t> film and </a:t>
            </a:r>
            <a:r>
              <a:rPr lang="cs-CZ" sz="2000" dirty="0" err="1"/>
              <a:t>literaty</a:t>
            </a:r>
            <a:r>
              <a:rPr lang="cs-CZ" sz="2000" dirty="0"/>
              <a:t> </a:t>
            </a:r>
            <a:r>
              <a:rPr lang="cs-CZ" sz="2000" dirty="0" err="1"/>
              <a:t>tradition</a:t>
            </a:r>
            <a:r>
              <a:rPr lang="cs-CZ" sz="2000" dirty="0"/>
              <a:t> (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figure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father</a:t>
            </a:r>
            <a:r>
              <a:rPr lang="cs-CZ" sz="2000" dirty="0"/>
              <a:t> Kondelík)</a:t>
            </a:r>
          </a:p>
          <a:p>
            <a:r>
              <a:rPr lang="cs-CZ" sz="2000" dirty="0"/>
              <a:t>On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contrary</a:t>
            </a:r>
            <a:r>
              <a:rPr lang="cs-CZ" sz="2000" dirty="0"/>
              <a:t>,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motherly</a:t>
            </a:r>
            <a:r>
              <a:rPr lang="cs-CZ" sz="2000" dirty="0"/>
              <a:t> archetype, so </a:t>
            </a:r>
            <a:r>
              <a:rPr lang="cs-CZ" sz="2000" dirty="0" err="1"/>
              <a:t>strongly</a:t>
            </a:r>
            <a:r>
              <a:rPr lang="cs-CZ" sz="2000" dirty="0"/>
              <a:t> </a:t>
            </a:r>
            <a:r>
              <a:rPr lang="cs-CZ" sz="2000" dirty="0" err="1"/>
              <a:t>rooted</a:t>
            </a:r>
            <a:r>
              <a:rPr lang="cs-CZ" sz="2000" dirty="0"/>
              <a:t> in Czech </a:t>
            </a:r>
            <a:r>
              <a:rPr lang="cs-CZ" sz="2000" dirty="0" err="1"/>
              <a:t>culture</a:t>
            </a:r>
            <a:r>
              <a:rPr lang="cs-CZ" sz="2000" dirty="0"/>
              <a:t>, </a:t>
            </a:r>
            <a:r>
              <a:rPr lang="cs-CZ" sz="2000" dirty="0" err="1"/>
              <a:t>disappers</a:t>
            </a:r>
            <a:r>
              <a:rPr lang="cs-CZ" sz="2000" dirty="0"/>
              <a:t> </a:t>
            </a:r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932A3E1-BE96-DB47-8B89-D6F87C35B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76" y="4150779"/>
            <a:ext cx="3657600" cy="264795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4137CB6-56A9-A34A-AC46-80A52C1688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779" y="1905913"/>
            <a:ext cx="3420097" cy="227476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3ABD89D-2B2D-4845-A242-0D7229602F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750" y="-55775"/>
            <a:ext cx="2766126" cy="20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245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045222E-7C0C-2F4B-A40E-3DBE8958B5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1A40D5F-B281-EB4D-9C49-2223A16936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0284645-97BD-C141-AC1B-4AA35B8CE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94371"/>
            <a:ext cx="8064900" cy="451576"/>
          </a:xfrm>
        </p:spPr>
        <p:txBody>
          <a:bodyPr/>
          <a:lstStyle/>
          <a:p>
            <a:pPr algn="ctr"/>
            <a:r>
              <a:rPr lang="cs-CZ" dirty="0"/>
              <a:t>Film and TV </a:t>
            </a:r>
            <a:r>
              <a:rPr lang="cs-CZ" dirty="0" err="1"/>
              <a:t>Faculty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Performing</a:t>
            </a:r>
            <a:r>
              <a:rPr lang="cs-CZ" dirty="0"/>
              <a:t> </a:t>
            </a:r>
            <a:r>
              <a:rPr lang="cs-CZ" dirty="0" err="1"/>
              <a:t>Arts</a:t>
            </a:r>
            <a:r>
              <a:rPr lang="cs-CZ" dirty="0"/>
              <a:t>: FAMU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1AD04A7-4644-CF46-A8CB-E8E7B03B1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504" y="1418870"/>
            <a:ext cx="8462396" cy="4139998"/>
          </a:xfrm>
        </p:spPr>
        <p:txBody>
          <a:bodyPr/>
          <a:lstStyle/>
          <a:p>
            <a:r>
              <a:rPr lang="cs-CZ" dirty="0" err="1"/>
              <a:t>Crucial</a:t>
            </a:r>
            <a:r>
              <a:rPr lang="cs-CZ" dirty="0"/>
              <a:t> formative background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Czech New </a:t>
            </a:r>
            <a:r>
              <a:rPr lang="cs-CZ" dirty="0" err="1"/>
              <a:t>Wave</a:t>
            </a:r>
            <a:endParaRPr lang="cs-CZ" dirty="0"/>
          </a:p>
          <a:p>
            <a:r>
              <a:rPr lang="cs-CZ" dirty="0"/>
              <a:t>1946 – </a:t>
            </a:r>
            <a:r>
              <a:rPr lang="cs-CZ" dirty="0" err="1"/>
              <a:t>Faculty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Performing</a:t>
            </a:r>
            <a:r>
              <a:rPr lang="cs-CZ" dirty="0"/>
              <a:t> </a:t>
            </a:r>
            <a:r>
              <a:rPr lang="cs-CZ" dirty="0" err="1"/>
              <a:t>Arts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established</a:t>
            </a:r>
            <a:endParaRPr lang="cs-CZ" dirty="0"/>
          </a:p>
          <a:p>
            <a:r>
              <a:rPr lang="cs-CZ" dirty="0" err="1"/>
              <a:t>First</a:t>
            </a:r>
            <a:r>
              <a:rPr lang="cs-CZ" dirty="0"/>
              <a:t> </a:t>
            </a:r>
            <a:r>
              <a:rPr lang="cs-CZ" dirty="0" err="1"/>
              <a:t>departments</a:t>
            </a:r>
            <a:r>
              <a:rPr lang="cs-CZ" dirty="0"/>
              <a:t> – Department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directing</a:t>
            </a:r>
            <a:r>
              <a:rPr lang="cs-CZ" dirty="0"/>
              <a:t>, </a:t>
            </a:r>
            <a:r>
              <a:rPr lang="cs-CZ" dirty="0" err="1"/>
              <a:t>cinematography</a:t>
            </a:r>
            <a:r>
              <a:rPr lang="cs-CZ" dirty="0"/>
              <a:t>, </a:t>
            </a:r>
            <a:r>
              <a:rPr lang="cs-CZ" dirty="0" err="1"/>
              <a:t>scriptwriting</a:t>
            </a:r>
            <a:r>
              <a:rPr lang="cs-CZ" dirty="0"/>
              <a:t> and dramaturgy, in 1950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departmentd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production</a:t>
            </a:r>
            <a:r>
              <a:rPr lang="cs-CZ" dirty="0"/>
              <a:t> </a:t>
            </a:r>
            <a:r>
              <a:rPr lang="cs-CZ" dirty="0" err="1"/>
              <a:t>was</a:t>
            </a:r>
            <a:r>
              <a:rPr lang="cs-CZ" dirty="0"/>
              <a:t> </a:t>
            </a:r>
            <a:r>
              <a:rPr lang="cs-CZ" dirty="0" err="1"/>
              <a:t>added</a:t>
            </a:r>
            <a:r>
              <a:rPr lang="cs-CZ" dirty="0"/>
              <a:t>  </a:t>
            </a:r>
          </a:p>
          <a:p>
            <a:r>
              <a:rPr lang="cs-CZ" dirty="0"/>
              <a:t>Very </a:t>
            </a:r>
            <a:r>
              <a:rPr lang="cs-CZ" dirty="0" err="1"/>
              <a:t>liberal</a:t>
            </a:r>
            <a:r>
              <a:rPr lang="cs-CZ" dirty="0"/>
              <a:t> </a:t>
            </a:r>
            <a:r>
              <a:rPr lang="cs-CZ" dirty="0" err="1"/>
              <a:t>atmosphere</a:t>
            </a:r>
            <a:r>
              <a:rPr lang="cs-CZ" dirty="0"/>
              <a:t> </a:t>
            </a:r>
            <a:r>
              <a:rPr lang="cs-CZ" dirty="0" err="1"/>
              <a:t>despite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regime</a:t>
            </a:r>
            <a:r>
              <a:rPr lang="cs-CZ" dirty="0"/>
              <a:t> &gt;&gt; </a:t>
            </a:r>
            <a:r>
              <a:rPr lang="cs-CZ" dirty="0" err="1"/>
              <a:t>screenings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foreign</a:t>
            </a:r>
            <a:r>
              <a:rPr lang="cs-CZ" dirty="0"/>
              <a:t> </a:t>
            </a:r>
            <a:r>
              <a:rPr lang="cs-CZ" dirty="0" err="1"/>
              <a:t>films</a:t>
            </a:r>
            <a:r>
              <a:rPr lang="cs-CZ" dirty="0"/>
              <a:t>, </a:t>
            </a:r>
            <a:r>
              <a:rPr lang="cs-CZ" dirty="0" err="1"/>
              <a:t>which</a:t>
            </a:r>
            <a:r>
              <a:rPr lang="cs-CZ" dirty="0"/>
              <a:t> </a:t>
            </a:r>
            <a:r>
              <a:rPr lang="cs-CZ" dirty="0" err="1"/>
              <a:t>were</a:t>
            </a:r>
            <a:r>
              <a:rPr lang="cs-CZ" dirty="0"/>
              <a:t> not </a:t>
            </a:r>
            <a:r>
              <a:rPr lang="cs-CZ" dirty="0" err="1"/>
              <a:t>distributed</a:t>
            </a:r>
            <a:r>
              <a:rPr lang="cs-CZ" dirty="0"/>
              <a:t> in </a:t>
            </a:r>
            <a:r>
              <a:rPr lang="cs-CZ" dirty="0" err="1"/>
              <a:t>cinemas</a:t>
            </a:r>
            <a:r>
              <a:rPr lang="cs-CZ" dirty="0"/>
              <a:t> (</a:t>
            </a:r>
            <a:r>
              <a:rPr lang="cs-CZ" dirty="0" err="1"/>
              <a:t>films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1930s and 1940s, </a:t>
            </a:r>
            <a:r>
              <a:rPr lang="cs-CZ" dirty="0" err="1"/>
              <a:t>foreign</a:t>
            </a:r>
            <a:r>
              <a:rPr lang="cs-CZ" dirty="0"/>
              <a:t> </a:t>
            </a:r>
            <a:r>
              <a:rPr lang="cs-CZ" dirty="0" err="1"/>
              <a:t>contemporary</a:t>
            </a:r>
            <a:r>
              <a:rPr lang="cs-CZ" dirty="0"/>
              <a:t> </a:t>
            </a:r>
            <a:r>
              <a:rPr lang="cs-CZ" dirty="0" err="1"/>
              <a:t>movies</a:t>
            </a:r>
            <a:r>
              <a:rPr lang="cs-CZ" dirty="0"/>
              <a:t>), </a:t>
            </a:r>
            <a:r>
              <a:rPr lang="cs-CZ" dirty="0" err="1"/>
              <a:t>inspirative</a:t>
            </a:r>
            <a:r>
              <a:rPr lang="cs-CZ" dirty="0"/>
              <a:t> </a:t>
            </a:r>
            <a:r>
              <a:rPr lang="cs-CZ" dirty="0" err="1"/>
              <a:t>creative</a:t>
            </a:r>
            <a:r>
              <a:rPr lang="cs-CZ" dirty="0"/>
              <a:t> </a:t>
            </a:r>
            <a:r>
              <a:rPr lang="cs-CZ" dirty="0" err="1"/>
              <a:t>personalities</a:t>
            </a:r>
            <a:r>
              <a:rPr lang="cs-CZ" dirty="0"/>
              <a:t> as </a:t>
            </a:r>
            <a:r>
              <a:rPr lang="cs-CZ" dirty="0" err="1"/>
              <a:t>teachers</a:t>
            </a:r>
            <a:r>
              <a:rPr lang="cs-CZ" dirty="0"/>
              <a:t> (Milan Kundera, František Daniel, </a:t>
            </a:r>
            <a:r>
              <a:rPr lang="cs-CZ" dirty="0" err="1"/>
              <a:t>Italian</a:t>
            </a:r>
            <a:r>
              <a:rPr lang="cs-CZ" dirty="0"/>
              <a:t> and </a:t>
            </a:r>
            <a:r>
              <a:rPr lang="cs-CZ" dirty="0" err="1"/>
              <a:t>other</a:t>
            </a:r>
            <a:r>
              <a:rPr lang="cs-CZ" dirty="0"/>
              <a:t> western and </a:t>
            </a:r>
            <a:r>
              <a:rPr lang="cs-CZ" dirty="0" err="1"/>
              <a:t>eastern</a:t>
            </a:r>
            <a:r>
              <a:rPr lang="cs-CZ" dirty="0"/>
              <a:t> </a:t>
            </a:r>
            <a:r>
              <a:rPr lang="cs-CZ" dirty="0" err="1"/>
              <a:t>european</a:t>
            </a:r>
            <a:r>
              <a:rPr lang="cs-CZ" dirty="0"/>
              <a:t> </a:t>
            </a:r>
            <a:r>
              <a:rPr lang="cs-CZ" dirty="0" err="1"/>
              <a:t>directors</a:t>
            </a:r>
            <a:r>
              <a:rPr lang="cs-CZ" dirty="0"/>
              <a:t>)</a:t>
            </a:r>
          </a:p>
          <a:p>
            <a:r>
              <a:rPr lang="cs-CZ" dirty="0" err="1"/>
              <a:t>Since</a:t>
            </a:r>
            <a:r>
              <a:rPr lang="cs-CZ" dirty="0"/>
              <a:t> 1957 Otakar Vávra (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influential</a:t>
            </a:r>
            <a:r>
              <a:rPr lang="cs-CZ" dirty="0"/>
              <a:t> </a:t>
            </a:r>
            <a:r>
              <a:rPr lang="cs-CZ" dirty="0" err="1"/>
              <a:t>director</a:t>
            </a:r>
            <a:r>
              <a:rPr lang="cs-CZ" dirty="0"/>
              <a:t>) </a:t>
            </a:r>
            <a:r>
              <a:rPr lang="cs-CZ" dirty="0" err="1"/>
              <a:t>was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head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department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directing</a:t>
            </a:r>
            <a:r>
              <a:rPr lang="cs-CZ" dirty="0"/>
              <a:t> and </a:t>
            </a:r>
            <a:r>
              <a:rPr lang="cs-CZ" dirty="0" err="1"/>
              <a:t>teacher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future</a:t>
            </a:r>
            <a:r>
              <a:rPr lang="cs-CZ" dirty="0"/>
              <a:t> New </a:t>
            </a:r>
            <a:r>
              <a:rPr lang="cs-CZ" dirty="0" err="1"/>
              <a:t>Wave</a:t>
            </a:r>
            <a:r>
              <a:rPr lang="cs-CZ" dirty="0"/>
              <a:t> </a:t>
            </a:r>
            <a:r>
              <a:rPr lang="cs-CZ" dirty="0" err="1"/>
              <a:t>core</a:t>
            </a:r>
            <a:r>
              <a:rPr lang="cs-CZ" dirty="0"/>
              <a:t> </a:t>
            </a:r>
            <a:r>
              <a:rPr lang="cs-CZ" dirty="0" err="1"/>
              <a:t>auteurs</a:t>
            </a:r>
            <a:r>
              <a:rPr lang="cs-CZ" dirty="0"/>
              <a:t> (Věra Chytilová, Evald Schorm, Jan Schmidt, Jiří Menzel, </a:t>
            </a:r>
            <a:r>
              <a:rPr lang="cs-CZ" dirty="0" err="1"/>
              <a:t>who</a:t>
            </a:r>
            <a:r>
              <a:rPr lang="cs-CZ" dirty="0"/>
              <a:t> </a:t>
            </a:r>
            <a:r>
              <a:rPr lang="cs-CZ" dirty="0" err="1"/>
              <a:t>studied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years</a:t>
            </a:r>
            <a:r>
              <a:rPr lang="cs-CZ" dirty="0"/>
              <a:t> 1957–1962).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70598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E1DF068-F7D5-812E-4584-8067AB1E8C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9CB83CE-5DDE-42C5-7092-E80A86A08C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0EE8A818-A10E-FEFC-6395-29125D5690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cs-CZ" sz="2400" b="1" dirty="0"/>
              <a:t>Double </a:t>
            </a:r>
            <a:r>
              <a:rPr lang="cs-CZ" sz="2400" b="1" dirty="0" err="1"/>
              <a:t>Feature</a:t>
            </a:r>
            <a:endParaRPr lang="cs-CZ" sz="2400" b="1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2A7D9A39-A51C-F3B7-D65F-A7AC3FB80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00" y="720000"/>
            <a:ext cx="8472256" cy="451576"/>
          </a:xfrm>
        </p:spPr>
        <p:txBody>
          <a:bodyPr/>
          <a:lstStyle/>
          <a:p>
            <a:pPr algn="ctr"/>
            <a:r>
              <a:rPr lang="cs-CZ" sz="2500" i="1" dirty="0"/>
              <a:t>Joseph Kilian </a:t>
            </a:r>
            <a:r>
              <a:rPr lang="cs-CZ" sz="2500" dirty="0"/>
              <a:t>(1963) + </a:t>
            </a:r>
            <a:r>
              <a:rPr lang="cs-CZ" sz="2500" i="1" dirty="0" err="1"/>
              <a:t>Diamonds</a:t>
            </a:r>
            <a:r>
              <a:rPr lang="cs-CZ" sz="2500" i="1" dirty="0"/>
              <a:t> </a:t>
            </a:r>
            <a:r>
              <a:rPr lang="cs-CZ" sz="2500" i="1" dirty="0" err="1"/>
              <a:t>of</a:t>
            </a:r>
            <a:r>
              <a:rPr lang="cs-CZ" sz="2500" i="1" dirty="0"/>
              <a:t> </a:t>
            </a:r>
            <a:r>
              <a:rPr lang="cs-CZ" sz="2500" i="1" dirty="0" err="1"/>
              <a:t>the</a:t>
            </a:r>
            <a:r>
              <a:rPr lang="cs-CZ" sz="2500" i="1" dirty="0"/>
              <a:t> night </a:t>
            </a:r>
            <a:r>
              <a:rPr lang="cs-CZ" sz="2500" dirty="0"/>
              <a:t>(1964)</a:t>
            </a:r>
          </a:p>
        </p:txBody>
      </p:sp>
      <p:pic>
        <p:nvPicPr>
          <p:cNvPr id="9" name="Zástupný obsah 9">
            <a:extLst>
              <a:ext uri="{FF2B5EF4-FFF2-40B4-BE49-F238E27FC236}">
                <a16:creationId xmlns:a16="http://schemas.microsoft.com/office/drawing/2014/main" id="{D0D15227-9D86-2EF5-6994-F1CD55F16C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759" y="1827688"/>
            <a:ext cx="2945596" cy="4140200"/>
          </a:xfrm>
        </p:spPr>
      </p:pic>
      <p:pic>
        <p:nvPicPr>
          <p:cNvPr id="11" name="Obrázek 10" descr="Obsah obrázku text, oblečení, muž, Lidská tvář&#10;&#10;Popis byl vytvořen automaticky">
            <a:extLst>
              <a:ext uri="{FF2B5EF4-FFF2-40B4-BE49-F238E27FC236}">
                <a16:creationId xmlns:a16="http://schemas.microsoft.com/office/drawing/2014/main" id="{054B38D6-338C-475B-6DF8-9A1E594DE1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50" y="1710938"/>
            <a:ext cx="3133763" cy="442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115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817F62B-3451-D84C-8CF1-F5DFE771A8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7A4E17-C2B0-8B4A-83A0-1FE98A047A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12B14899-238A-8333-7582-20DBB9E2C4C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7242B3C-EDCF-4F4F-818A-2AD7039B5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257153"/>
            <a:ext cx="8064900" cy="759344"/>
          </a:xfrm>
        </p:spPr>
        <p:txBody>
          <a:bodyPr/>
          <a:lstStyle/>
          <a:p>
            <a:r>
              <a:rPr lang="cs-CZ" i="1" dirty="0" err="1"/>
              <a:t>Diamonds</a:t>
            </a:r>
            <a:r>
              <a:rPr lang="cs-CZ" i="1" dirty="0"/>
              <a:t> </a:t>
            </a:r>
            <a:r>
              <a:rPr lang="cs-CZ" i="1" dirty="0" err="1"/>
              <a:t>of</a:t>
            </a:r>
            <a:r>
              <a:rPr lang="cs-CZ" i="1" dirty="0"/>
              <a:t> </a:t>
            </a:r>
            <a:r>
              <a:rPr lang="cs-CZ" i="1" dirty="0" err="1"/>
              <a:t>the</a:t>
            </a:r>
            <a:r>
              <a:rPr lang="cs-CZ" i="1" dirty="0"/>
              <a:t> night / Joseph Kilian</a:t>
            </a:r>
            <a:br>
              <a:rPr lang="cs-CZ" dirty="0"/>
            </a:br>
            <a:r>
              <a:rPr lang="cs-CZ" sz="1800" dirty="0" err="1"/>
              <a:t>dir</a:t>
            </a:r>
            <a:r>
              <a:rPr lang="cs-CZ" sz="1800" dirty="0"/>
              <a:t>. Jan Němec 		         	         </a:t>
            </a:r>
            <a:r>
              <a:rPr lang="cs-CZ" sz="1800" dirty="0" err="1"/>
              <a:t>dir</a:t>
            </a:r>
            <a:r>
              <a:rPr lang="cs-CZ" sz="1800" dirty="0"/>
              <a:t>. Pavel Juráček, Jan Schmidt</a:t>
            </a:r>
            <a:br>
              <a:rPr lang="cs-CZ" dirty="0"/>
            </a:br>
            <a:br>
              <a:rPr lang="cs-CZ" dirty="0"/>
            </a:br>
            <a:endParaRPr lang="cs-CZ" sz="1800" dirty="0"/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37034AE6-B4D6-6010-6A9B-C3F6FA06A65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2" name="Zástupný obsah 11">
            <a:extLst>
              <a:ext uri="{FF2B5EF4-FFF2-40B4-BE49-F238E27FC236}">
                <a16:creationId xmlns:a16="http://schemas.microsoft.com/office/drawing/2014/main" id="{C78F86F8-326B-AC47-8919-FD8DD88A5766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307630" y="1276144"/>
            <a:ext cx="4147370" cy="4825006"/>
          </a:xfrm>
        </p:spPr>
        <p:txBody>
          <a:bodyPr/>
          <a:lstStyle/>
          <a:p>
            <a:r>
              <a:rPr lang="cs-CZ" sz="1800" b="1" dirty="0"/>
              <a:t>Ester Krumbachová </a:t>
            </a:r>
            <a:r>
              <a:rPr lang="cs-CZ" sz="1800" dirty="0"/>
              <a:t>– </a:t>
            </a:r>
            <a:r>
              <a:rPr lang="cs-CZ" sz="1800" dirty="0" err="1"/>
              <a:t>costume</a:t>
            </a:r>
            <a:r>
              <a:rPr lang="cs-CZ" sz="1800" dirty="0"/>
              <a:t> design and dramaturgy (not </a:t>
            </a:r>
            <a:r>
              <a:rPr lang="cs-CZ" sz="1800" dirty="0" err="1"/>
              <a:t>credited</a:t>
            </a:r>
            <a:r>
              <a:rPr lang="cs-CZ" sz="1800" dirty="0"/>
              <a:t>)</a:t>
            </a:r>
          </a:p>
          <a:p>
            <a:r>
              <a:rPr lang="cs-CZ" sz="1800" dirty="0"/>
              <a:t>„</a:t>
            </a:r>
            <a:r>
              <a:rPr lang="cs-CZ" sz="1800" i="1" dirty="0" err="1"/>
              <a:t>Diamonds</a:t>
            </a:r>
            <a:r>
              <a:rPr lang="cs-CZ" sz="1800" i="1" dirty="0"/>
              <a:t> </a:t>
            </a:r>
            <a:r>
              <a:rPr lang="cs-CZ" sz="1800" i="1" dirty="0" err="1"/>
              <a:t>of</a:t>
            </a:r>
            <a:r>
              <a:rPr lang="cs-CZ" sz="1800" i="1" dirty="0"/>
              <a:t> </a:t>
            </a:r>
            <a:r>
              <a:rPr lang="cs-CZ" sz="1800" i="1" dirty="0" err="1"/>
              <a:t>the</a:t>
            </a:r>
            <a:r>
              <a:rPr lang="cs-CZ" sz="1800" i="1" dirty="0"/>
              <a:t> night </a:t>
            </a:r>
            <a:r>
              <a:rPr lang="cs-CZ" sz="1800" dirty="0"/>
              <a:t>are </a:t>
            </a:r>
            <a:r>
              <a:rPr lang="cs-CZ" sz="1800" dirty="0" err="1"/>
              <a:t>easy</a:t>
            </a:r>
            <a:r>
              <a:rPr lang="cs-CZ" sz="1800" dirty="0"/>
              <a:t> as a slap. </a:t>
            </a:r>
            <a:r>
              <a:rPr lang="cs-CZ" sz="1800" dirty="0" err="1"/>
              <a:t>It‘s</a:t>
            </a:r>
            <a:r>
              <a:rPr lang="cs-CZ" sz="1800" dirty="0"/>
              <a:t> a </a:t>
            </a:r>
            <a:r>
              <a:rPr lang="cs-CZ" sz="1800" dirty="0" err="1"/>
              <a:t>principle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a </a:t>
            </a:r>
            <a:r>
              <a:rPr lang="cs-CZ" sz="1800" dirty="0" err="1"/>
              <a:t>target</a:t>
            </a:r>
            <a:r>
              <a:rPr lang="cs-CZ" sz="1800" dirty="0"/>
              <a:t>: </a:t>
            </a:r>
            <a:r>
              <a:rPr lang="cs-CZ" sz="1800" dirty="0" err="1"/>
              <a:t>if</a:t>
            </a:r>
            <a:r>
              <a:rPr lang="cs-CZ" sz="1800" dirty="0"/>
              <a:t> </a:t>
            </a:r>
            <a:r>
              <a:rPr lang="cs-CZ" sz="1800" dirty="0" err="1"/>
              <a:t>you</a:t>
            </a:r>
            <a:r>
              <a:rPr lang="cs-CZ" sz="1800" dirty="0"/>
              <a:t> </a:t>
            </a:r>
            <a:r>
              <a:rPr lang="cs-CZ" sz="1800" dirty="0" err="1"/>
              <a:t>want</a:t>
            </a:r>
            <a:r>
              <a:rPr lang="cs-CZ" sz="1800" dirty="0"/>
              <a:t> to </a:t>
            </a:r>
            <a:r>
              <a:rPr lang="cs-CZ" sz="1800" dirty="0" err="1"/>
              <a:t>say</a:t>
            </a:r>
            <a:r>
              <a:rPr lang="cs-CZ" sz="1800" dirty="0"/>
              <a:t> </a:t>
            </a:r>
            <a:r>
              <a:rPr lang="cs-CZ" sz="1800" dirty="0" err="1"/>
              <a:t>something</a:t>
            </a:r>
            <a:r>
              <a:rPr lang="cs-CZ" sz="1800" dirty="0"/>
              <a:t> </a:t>
            </a:r>
            <a:r>
              <a:rPr lang="cs-CZ" sz="1800" dirty="0" err="1"/>
              <a:t>important</a:t>
            </a:r>
            <a:r>
              <a:rPr lang="cs-CZ" sz="1800" dirty="0"/>
              <a:t>, </a:t>
            </a:r>
            <a:r>
              <a:rPr lang="cs-CZ" sz="1800" dirty="0" err="1"/>
              <a:t>it</a:t>
            </a:r>
            <a:r>
              <a:rPr lang="cs-CZ" sz="1800" dirty="0"/>
              <a:t> </a:t>
            </a:r>
            <a:r>
              <a:rPr lang="cs-CZ" sz="1800" dirty="0" err="1"/>
              <a:t>is</a:t>
            </a:r>
            <a:r>
              <a:rPr lang="cs-CZ" sz="1800" dirty="0"/>
              <a:t> </a:t>
            </a:r>
            <a:r>
              <a:rPr lang="cs-CZ" sz="1800" dirty="0" err="1"/>
              <a:t>better</a:t>
            </a:r>
            <a:r>
              <a:rPr lang="cs-CZ" sz="1800" dirty="0"/>
              <a:t> not to go </a:t>
            </a:r>
            <a:r>
              <a:rPr lang="cs-CZ" sz="1800" dirty="0" err="1"/>
              <a:t>for</a:t>
            </a:r>
            <a:r>
              <a:rPr lang="cs-CZ" sz="1800" dirty="0"/>
              <a:t> a center. </a:t>
            </a:r>
            <a:r>
              <a:rPr lang="cs-CZ" sz="1800" dirty="0" err="1"/>
              <a:t>If</a:t>
            </a:r>
            <a:r>
              <a:rPr lang="cs-CZ" sz="1800" dirty="0"/>
              <a:t> </a:t>
            </a:r>
            <a:r>
              <a:rPr lang="cs-CZ" sz="1800" dirty="0" err="1"/>
              <a:t>you</a:t>
            </a:r>
            <a:r>
              <a:rPr lang="cs-CZ" sz="1800" dirty="0"/>
              <a:t> are a </a:t>
            </a:r>
            <a:r>
              <a:rPr lang="cs-CZ" sz="1800" dirty="0" err="1"/>
              <a:t>good</a:t>
            </a:r>
            <a:r>
              <a:rPr lang="cs-CZ" sz="1800" dirty="0"/>
              <a:t> </a:t>
            </a:r>
            <a:r>
              <a:rPr lang="cs-CZ" sz="1800" dirty="0" err="1"/>
              <a:t>shooter</a:t>
            </a:r>
            <a:r>
              <a:rPr lang="cs-CZ" sz="1800" dirty="0"/>
              <a:t>, </a:t>
            </a:r>
            <a:r>
              <a:rPr lang="cs-CZ" sz="1800" dirty="0" err="1"/>
              <a:t>then</a:t>
            </a:r>
            <a:r>
              <a:rPr lang="cs-CZ" sz="1800" dirty="0"/>
              <a:t> </a:t>
            </a:r>
            <a:r>
              <a:rPr lang="cs-CZ" sz="1800" dirty="0" err="1"/>
              <a:t>aim</a:t>
            </a:r>
            <a:r>
              <a:rPr lang="cs-CZ" sz="1800" dirty="0"/>
              <a:t> </a:t>
            </a:r>
            <a:r>
              <a:rPr lang="cs-CZ" sz="1800" dirty="0" err="1"/>
              <a:t>for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periphery</a:t>
            </a:r>
            <a:r>
              <a:rPr lang="cs-CZ" sz="1800" dirty="0"/>
              <a:t>; and </a:t>
            </a:r>
            <a:r>
              <a:rPr lang="cs-CZ" sz="1800" dirty="0" err="1"/>
              <a:t>shoot</a:t>
            </a:r>
            <a:r>
              <a:rPr lang="cs-CZ" sz="1800" dirty="0"/>
              <a:t> </a:t>
            </a:r>
            <a:r>
              <a:rPr lang="cs-CZ" sz="1800" dirty="0" err="1"/>
              <a:t>there</a:t>
            </a:r>
            <a:r>
              <a:rPr lang="cs-CZ" sz="1800" dirty="0"/>
              <a:t> many </a:t>
            </a:r>
            <a:r>
              <a:rPr lang="cs-CZ" sz="1800" dirty="0" err="1"/>
              <a:t>times</a:t>
            </a:r>
            <a:r>
              <a:rPr lang="cs-CZ" sz="1800" dirty="0"/>
              <a:t>.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shots</a:t>
            </a:r>
            <a:r>
              <a:rPr lang="cs-CZ" sz="1800" dirty="0"/>
              <a:t> </a:t>
            </a:r>
            <a:r>
              <a:rPr lang="cs-CZ" sz="1800" dirty="0" err="1"/>
              <a:t>create</a:t>
            </a:r>
            <a:r>
              <a:rPr lang="cs-CZ" sz="1800" dirty="0"/>
              <a:t> </a:t>
            </a:r>
            <a:r>
              <a:rPr lang="cs-CZ" sz="1800" dirty="0" err="1"/>
              <a:t>holes</a:t>
            </a:r>
            <a:r>
              <a:rPr lang="cs-CZ" sz="1800" dirty="0"/>
              <a:t>, </a:t>
            </a:r>
            <a:r>
              <a:rPr lang="cs-CZ" sz="1800" dirty="0" err="1"/>
              <a:t>forming</a:t>
            </a:r>
            <a:r>
              <a:rPr lang="cs-CZ" sz="1800" dirty="0"/>
              <a:t> a </a:t>
            </a:r>
            <a:r>
              <a:rPr lang="cs-CZ" sz="1800" dirty="0" err="1"/>
              <a:t>target</a:t>
            </a:r>
            <a:r>
              <a:rPr lang="cs-CZ" sz="1800" dirty="0"/>
              <a:t> on </a:t>
            </a:r>
            <a:r>
              <a:rPr lang="cs-CZ" sz="1800" dirty="0" err="1"/>
              <a:t>their</a:t>
            </a:r>
            <a:r>
              <a:rPr lang="cs-CZ" sz="1800" dirty="0"/>
              <a:t> </a:t>
            </a:r>
            <a:r>
              <a:rPr lang="cs-CZ" sz="1800" dirty="0" err="1"/>
              <a:t>own</a:t>
            </a:r>
            <a:r>
              <a:rPr lang="cs-CZ" sz="1800" dirty="0"/>
              <a:t>.“ </a:t>
            </a:r>
          </a:p>
          <a:p>
            <a:r>
              <a:rPr lang="cs-CZ" sz="1800" u="sng" dirty="0" err="1"/>
              <a:t>Cinematography</a:t>
            </a:r>
            <a:r>
              <a:rPr lang="cs-CZ" sz="1800" dirty="0"/>
              <a:t> – Jaroslav Kučera and Miroslav Ondříček </a:t>
            </a:r>
          </a:p>
          <a:p>
            <a:r>
              <a:rPr lang="cs-CZ" sz="1800" u="sng" dirty="0" err="1"/>
              <a:t>Starring</a:t>
            </a:r>
            <a:r>
              <a:rPr lang="cs-CZ" sz="1800" u="sng" dirty="0"/>
              <a:t>:</a:t>
            </a:r>
            <a:r>
              <a:rPr lang="cs-CZ" sz="1800" dirty="0"/>
              <a:t> Antonín </a:t>
            </a:r>
            <a:r>
              <a:rPr lang="cs-CZ" sz="1800" dirty="0" err="1"/>
              <a:t>Kumbera</a:t>
            </a:r>
            <a:r>
              <a:rPr lang="cs-CZ" sz="1800" dirty="0"/>
              <a:t> (</a:t>
            </a:r>
            <a:r>
              <a:rPr lang="cs-CZ" sz="1800" dirty="0" err="1"/>
              <a:t>of</a:t>
            </a:r>
            <a:r>
              <a:rPr lang="cs-CZ" sz="1800" dirty="0"/>
              <a:t> Romani </a:t>
            </a:r>
            <a:r>
              <a:rPr lang="cs-CZ" sz="1800" dirty="0" err="1"/>
              <a:t>origin</a:t>
            </a:r>
            <a:r>
              <a:rPr lang="cs-CZ" sz="1800" dirty="0"/>
              <a:t>) and Ladislav Janský</a:t>
            </a:r>
          </a:p>
          <a:p>
            <a:endParaRPr lang="cs-CZ" sz="1800" dirty="0"/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D97CA902-6C24-F671-EDAF-B29D71C04148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4688460" y="1182214"/>
            <a:ext cx="4147370" cy="4139998"/>
          </a:xfrm>
        </p:spPr>
        <p:txBody>
          <a:bodyPr/>
          <a:lstStyle/>
          <a:p>
            <a:r>
              <a:rPr lang="cs-CZ" sz="1800" dirty="0"/>
              <a:t>Paralel </a:t>
            </a:r>
            <a:r>
              <a:rPr lang="cs-CZ" sz="1800" dirty="0" err="1"/>
              <a:t>English</a:t>
            </a:r>
            <a:r>
              <a:rPr lang="cs-CZ" sz="1800" dirty="0"/>
              <a:t> </a:t>
            </a:r>
            <a:r>
              <a:rPr lang="cs-CZ" sz="1800" dirty="0" err="1"/>
              <a:t>title</a:t>
            </a:r>
            <a:r>
              <a:rPr lang="cs-CZ" sz="1800" dirty="0"/>
              <a:t> „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Character</a:t>
            </a:r>
            <a:r>
              <a:rPr lang="cs-CZ" sz="1800" dirty="0"/>
              <a:t> in </a:t>
            </a:r>
            <a:r>
              <a:rPr lang="cs-CZ" sz="1800" dirty="0" err="1"/>
              <a:t>Need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Support“ (</a:t>
            </a:r>
            <a:r>
              <a:rPr lang="cs-CZ" sz="1800" dirty="0" err="1"/>
              <a:t>meaning</a:t>
            </a:r>
            <a:r>
              <a:rPr lang="cs-CZ" sz="1800" dirty="0"/>
              <a:t> a </a:t>
            </a:r>
            <a:r>
              <a:rPr lang="cs-CZ" sz="1800" dirty="0" err="1"/>
              <a:t>statue</a:t>
            </a:r>
            <a:r>
              <a:rPr lang="cs-CZ" sz="1800" dirty="0"/>
              <a:t> </a:t>
            </a:r>
            <a:r>
              <a:rPr lang="cs-CZ" sz="1800" dirty="0" err="1"/>
              <a:t>carrying</a:t>
            </a:r>
            <a:r>
              <a:rPr lang="cs-CZ" sz="1800" dirty="0"/>
              <a:t> </a:t>
            </a:r>
            <a:r>
              <a:rPr lang="cs-CZ" sz="1800" dirty="0" err="1"/>
              <a:t>sg</a:t>
            </a:r>
            <a:r>
              <a:rPr lang="cs-CZ" sz="1800" dirty="0"/>
              <a:t> </a:t>
            </a:r>
            <a:r>
              <a:rPr lang="cs-CZ" sz="1800" dirty="0" err="1"/>
              <a:t>heavy</a:t>
            </a:r>
            <a:r>
              <a:rPr lang="cs-CZ" sz="1800" dirty="0"/>
              <a:t> on </a:t>
            </a:r>
            <a:r>
              <a:rPr lang="cs-CZ" sz="1800" dirty="0" err="1"/>
              <a:t>its</a:t>
            </a:r>
            <a:r>
              <a:rPr lang="cs-CZ" sz="1800" dirty="0"/>
              <a:t> </a:t>
            </a:r>
            <a:r>
              <a:rPr lang="cs-CZ" sz="1800" dirty="0" err="1"/>
              <a:t>back</a:t>
            </a:r>
            <a:r>
              <a:rPr lang="cs-CZ" sz="1800" dirty="0"/>
              <a:t>)</a:t>
            </a:r>
          </a:p>
          <a:p>
            <a:r>
              <a:rPr lang="cs-CZ" sz="1800" dirty="0"/>
              <a:t>As a </a:t>
            </a:r>
            <a:r>
              <a:rPr lang="cs-CZ" sz="1800" dirty="0" err="1"/>
              <a:t>former</a:t>
            </a:r>
            <a:r>
              <a:rPr lang="cs-CZ" sz="1800" dirty="0"/>
              <a:t> student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scriptwriting</a:t>
            </a:r>
            <a:r>
              <a:rPr lang="cs-CZ" sz="1800" dirty="0"/>
              <a:t> and </a:t>
            </a:r>
            <a:r>
              <a:rPr lang="cs-CZ" sz="1800" dirty="0" err="1"/>
              <a:t>without</a:t>
            </a:r>
            <a:r>
              <a:rPr lang="cs-CZ" sz="1800" dirty="0"/>
              <a:t> </a:t>
            </a:r>
            <a:r>
              <a:rPr lang="cs-CZ" sz="1800" dirty="0" err="1"/>
              <a:t>director</a:t>
            </a:r>
            <a:r>
              <a:rPr lang="cs-CZ" sz="1800" dirty="0"/>
              <a:t> </a:t>
            </a:r>
            <a:r>
              <a:rPr lang="cs-CZ" sz="1800" dirty="0" err="1"/>
              <a:t>credits</a:t>
            </a:r>
            <a:r>
              <a:rPr lang="cs-CZ" sz="1800" dirty="0"/>
              <a:t>, Juráček </a:t>
            </a:r>
            <a:r>
              <a:rPr lang="cs-CZ" sz="1800" dirty="0" err="1"/>
              <a:t>could</a:t>
            </a:r>
            <a:r>
              <a:rPr lang="cs-CZ" sz="1800" dirty="0"/>
              <a:t> not </a:t>
            </a:r>
            <a:r>
              <a:rPr lang="cs-CZ" sz="1800" dirty="0" err="1"/>
              <a:t>have</a:t>
            </a:r>
            <a:r>
              <a:rPr lang="cs-CZ" sz="1800" dirty="0"/>
              <a:t> </a:t>
            </a:r>
            <a:r>
              <a:rPr lang="cs-CZ" sz="1800" dirty="0" err="1"/>
              <a:t>directed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 film </a:t>
            </a:r>
            <a:r>
              <a:rPr lang="cs-CZ" sz="1800" dirty="0" err="1"/>
              <a:t>himself</a:t>
            </a:r>
            <a:endParaRPr lang="cs-CZ" sz="1800" dirty="0"/>
          </a:p>
          <a:p>
            <a:r>
              <a:rPr lang="cs-CZ" sz="1800" dirty="0" err="1"/>
              <a:t>According</a:t>
            </a:r>
            <a:r>
              <a:rPr lang="cs-CZ" sz="1800" dirty="0"/>
              <a:t> to Juráček, </a:t>
            </a:r>
            <a:r>
              <a:rPr lang="cs-CZ" sz="1800" dirty="0" err="1"/>
              <a:t>the</a:t>
            </a:r>
            <a:r>
              <a:rPr lang="cs-CZ" sz="1800" dirty="0"/>
              <a:t> film </a:t>
            </a:r>
            <a:r>
              <a:rPr lang="cs-CZ" sz="1800" dirty="0" err="1"/>
              <a:t>is</a:t>
            </a:r>
            <a:r>
              <a:rPr lang="cs-CZ" sz="1800" dirty="0"/>
              <a:t> „a </a:t>
            </a:r>
            <a:r>
              <a:rPr lang="cs-CZ" sz="1800" dirty="0" err="1"/>
              <a:t>representation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absurd </a:t>
            </a:r>
            <a:r>
              <a:rPr lang="cs-CZ" sz="1800" dirty="0" err="1"/>
              <a:t>sitations</a:t>
            </a:r>
            <a:r>
              <a:rPr lang="cs-CZ" sz="1800" dirty="0"/>
              <a:t>, in a </a:t>
            </a:r>
            <a:r>
              <a:rPr lang="cs-CZ" sz="1800" dirty="0" err="1"/>
              <a:t>Kafkian</a:t>
            </a:r>
            <a:r>
              <a:rPr lang="cs-CZ" sz="1800" dirty="0"/>
              <a:t> </a:t>
            </a:r>
            <a:r>
              <a:rPr lang="cs-CZ" sz="1800" dirty="0" err="1"/>
              <a:t>manner</a:t>
            </a:r>
            <a:r>
              <a:rPr lang="cs-CZ" sz="1800" dirty="0"/>
              <a:t>, </a:t>
            </a:r>
            <a:r>
              <a:rPr lang="cs-CZ" sz="1800" dirty="0" err="1"/>
              <a:t>stemming</a:t>
            </a:r>
            <a:r>
              <a:rPr lang="cs-CZ" sz="1800" dirty="0"/>
              <a:t> </a:t>
            </a:r>
            <a:r>
              <a:rPr lang="cs-CZ" sz="1800" dirty="0" err="1"/>
              <a:t>from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 period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 personality </a:t>
            </a:r>
            <a:r>
              <a:rPr lang="cs-CZ" sz="1800" dirty="0" err="1"/>
              <a:t>cult</a:t>
            </a:r>
            <a:r>
              <a:rPr lang="cs-CZ" sz="1800" dirty="0"/>
              <a:t>, </a:t>
            </a:r>
            <a:r>
              <a:rPr lang="cs-CZ" sz="1800" dirty="0" err="1"/>
              <a:t>when</a:t>
            </a:r>
            <a:r>
              <a:rPr lang="cs-CZ" sz="1800" dirty="0"/>
              <a:t> </a:t>
            </a:r>
            <a:r>
              <a:rPr lang="cs-CZ" sz="1800" dirty="0" err="1"/>
              <a:t>we</a:t>
            </a:r>
            <a:r>
              <a:rPr lang="cs-CZ" sz="1800" dirty="0"/>
              <a:t> </a:t>
            </a:r>
            <a:r>
              <a:rPr lang="cs-CZ" sz="1800" dirty="0" err="1"/>
              <a:t>were</a:t>
            </a:r>
            <a:r>
              <a:rPr lang="cs-CZ" sz="1800" dirty="0"/>
              <a:t> not </a:t>
            </a:r>
            <a:r>
              <a:rPr lang="cs-CZ" sz="1800" dirty="0" err="1"/>
              <a:t>aware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regime‘s</a:t>
            </a:r>
            <a:r>
              <a:rPr lang="cs-CZ" sz="1800" dirty="0"/>
              <a:t> absurdity“</a:t>
            </a:r>
          </a:p>
          <a:p>
            <a:r>
              <a:rPr lang="cs-CZ" sz="1800" u="sng" dirty="0" err="1"/>
              <a:t>Cinematography</a:t>
            </a:r>
            <a:r>
              <a:rPr lang="cs-CZ" sz="1800" dirty="0"/>
              <a:t>: Jan Čuřík</a:t>
            </a:r>
          </a:p>
          <a:p>
            <a:r>
              <a:rPr lang="cs-CZ" sz="1800" u="sng" dirty="0" err="1"/>
              <a:t>Starring</a:t>
            </a:r>
            <a:r>
              <a:rPr lang="cs-CZ" sz="1800" dirty="0"/>
              <a:t>: Karel Vašíček, Jiří </a:t>
            </a:r>
            <a:r>
              <a:rPr lang="cs-CZ" sz="1800" dirty="0" err="1"/>
              <a:t>Stivín</a:t>
            </a:r>
            <a:r>
              <a:rPr lang="cs-CZ" sz="1800" dirty="0"/>
              <a:t>, Pavel Bártl</a:t>
            </a:r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124480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2385095-9BAC-DD40-83AF-0C229A6DBC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A72511C-4F76-6748-8FB2-551F057734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02A0815-85B2-1246-A4E0-27669A49F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229721"/>
            <a:ext cx="8064900" cy="478121"/>
          </a:xfrm>
        </p:spPr>
        <p:txBody>
          <a:bodyPr/>
          <a:lstStyle/>
          <a:p>
            <a:pPr algn="ctr"/>
            <a:r>
              <a:rPr lang="cs-CZ" i="1" dirty="0"/>
              <a:t>Joseph Kilian // </a:t>
            </a:r>
            <a:r>
              <a:rPr lang="cs-CZ" i="1" dirty="0" err="1"/>
              <a:t>Diamonds</a:t>
            </a:r>
            <a:r>
              <a:rPr lang="cs-CZ" i="1" dirty="0"/>
              <a:t> </a:t>
            </a:r>
            <a:r>
              <a:rPr lang="cs-CZ" i="1" dirty="0" err="1"/>
              <a:t>of</a:t>
            </a:r>
            <a:r>
              <a:rPr lang="cs-CZ" i="1" dirty="0"/>
              <a:t> </a:t>
            </a:r>
            <a:r>
              <a:rPr lang="cs-CZ" i="1" dirty="0" err="1"/>
              <a:t>the</a:t>
            </a:r>
            <a:r>
              <a:rPr lang="cs-CZ" i="1" dirty="0"/>
              <a:t> Night 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00F5CA8D-67E4-DC45-A6ED-F56D91CDA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20674"/>
            <a:ext cx="9144000" cy="4660424"/>
          </a:xfrm>
        </p:spPr>
        <p:txBody>
          <a:bodyPr/>
          <a:lstStyle/>
          <a:p>
            <a:r>
              <a:rPr lang="cs-CZ" sz="1500" dirty="0"/>
              <a:t>Pavel Juráček </a:t>
            </a:r>
            <a:r>
              <a:rPr lang="cs-CZ" sz="1500" dirty="0" err="1"/>
              <a:t>himself</a:t>
            </a:r>
            <a:r>
              <a:rPr lang="cs-CZ" sz="1500" dirty="0"/>
              <a:t> </a:t>
            </a:r>
            <a:r>
              <a:rPr lang="cs-CZ" sz="1500" dirty="0" err="1"/>
              <a:t>characterised</a:t>
            </a:r>
            <a:r>
              <a:rPr lang="cs-CZ" sz="1500" dirty="0"/>
              <a:t> </a:t>
            </a:r>
            <a:r>
              <a:rPr lang="cs-CZ" sz="1500" dirty="0" err="1"/>
              <a:t>the</a:t>
            </a:r>
            <a:r>
              <a:rPr lang="cs-CZ" sz="1500" dirty="0"/>
              <a:t> film as „</a:t>
            </a:r>
            <a:r>
              <a:rPr lang="cs-CZ" sz="1500" dirty="0" err="1"/>
              <a:t>Kafkian</a:t>
            </a:r>
            <a:r>
              <a:rPr lang="cs-CZ" sz="1500" dirty="0"/>
              <a:t>“ and </a:t>
            </a:r>
            <a:r>
              <a:rPr lang="cs-CZ" sz="1500" dirty="0" err="1"/>
              <a:t>this</a:t>
            </a:r>
            <a:r>
              <a:rPr lang="cs-CZ" sz="1500" dirty="0"/>
              <a:t> </a:t>
            </a:r>
            <a:r>
              <a:rPr lang="cs-CZ" sz="1500" dirty="0" err="1"/>
              <a:t>seems</a:t>
            </a:r>
            <a:r>
              <a:rPr lang="cs-CZ" sz="1500" dirty="0"/>
              <a:t> to </a:t>
            </a:r>
            <a:r>
              <a:rPr lang="cs-CZ" sz="1500" dirty="0" err="1"/>
              <a:t>be</a:t>
            </a:r>
            <a:r>
              <a:rPr lang="cs-CZ" sz="1500" dirty="0"/>
              <a:t> </a:t>
            </a:r>
            <a:r>
              <a:rPr lang="cs-CZ" sz="1500" dirty="0" err="1"/>
              <a:t>main</a:t>
            </a:r>
            <a:r>
              <a:rPr lang="cs-CZ" sz="1500" dirty="0"/>
              <a:t> motive </a:t>
            </a:r>
            <a:r>
              <a:rPr lang="cs-CZ" sz="1500" dirty="0" err="1"/>
              <a:t>associated</a:t>
            </a:r>
            <a:r>
              <a:rPr lang="cs-CZ" sz="1500" dirty="0"/>
              <a:t> </a:t>
            </a:r>
            <a:r>
              <a:rPr lang="cs-CZ" sz="1500" dirty="0" err="1"/>
              <a:t>with</a:t>
            </a:r>
            <a:r>
              <a:rPr lang="cs-CZ" sz="1500" dirty="0"/>
              <a:t> </a:t>
            </a:r>
            <a:r>
              <a:rPr lang="cs-CZ" sz="1500" dirty="0" err="1"/>
              <a:t>the</a:t>
            </a:r>
            <a:r>
              <a:rPr lang="cs-CZ" sz="1500" dirty="0"/>
              <a:t> </a:t>
            </a:r>
            <a:r>
              <a:rPr lang="cs-CZ" sz="1500" dirty="0" err="1"/>
              <a:t>movie</a:t>
            </a:r>
            <a:r>
              <a:rPr lang="cs-CZ" sz="1500" dirty="0"/>
              <a:t>.</a:t>
            </a:r>
          </a:p>
          <a:p>
            <a:pPr marL="396900" indent="-342900">
              <a:buFont typeface="+mj-lt"/>
              <a:buAutoNum type="arabicPeriod"/>
            </a:pPr>
            <a:r>
              <a:rPr lang="cs-CZ" sz="1500" b="1" dirty="0" err="1"/>
              <a:t>Which</a:t>
            </a:r>
            <a:r>
              <a:rPr lang="cs-CZ" sz="1500" b="1" dirty="0"/>
              <a:t> </a:t>
            </a:r>
            <a:r>
              <a:rPr lang="cs-CZ" sz="1500" b="1" dirty="0" err="1"/>
              <a:t>parallels</a:t>
            </a:r>
            <a:r>
              <a:rPr lang="cs-CZ" sz="1500" b="1" dirty="0"/>
              <a:t> </a:t>
            </a:r>
            <a:r>
              <a:rPr lang="cs-CZ" sz="1500" b="1" dirty="0" err="1"/>
              <a:t>with</a:t>
            </a:r>
            <a:r>
              <a:rPr lang="cs-CZ" sz="1500" b="1" dirty="0"/>
              <a:t> </a:t>
            </a:r>
            <a:r>
              <a:rPr lang="cs-CZ" sz="1500" b="1" dirty="0" err="1"/>
              <a:t>the</a:t>
            </a:r>
            <a:r>
              <a:rPr lang="cs-CZ" sz="1500" b="1" dirty="0"/>
              <a:t> </a:t>
            </a:r>
            <a:r>
              <a:rPr lang="cs-CZ" sz="1500" b="1" dirty="0" err="1"/>
              <a:t>works</a:t>
            </a:r>
            <a:r>
              <a:rPr lang="cs-CZ" sz="1500" b="1" dirty="0"/>
              <a:t> </a:t>
            </a:r>
            <a:r>
              <a:rPr lang="cs-CZ" sz="1500" b="1" dirty="0" err="1"/>
              <a:t>of</a:t>
            </a:r>
            <a:r>
              <a:rPr lang="cs-CZ" sz="1500" b="1" dirty="0"/>
              <a:t> Franz Kafka </a:t>
            </a:r>
            <a:r>
              <a:rPr lang="cs-CZ" sz="1500" b="1" dirty="0" err="1"/>
              <a:t>you</a:t>
            </a:r>
            <a:r>
              <a:rPr lang="cs-CZ" sz="1500" b="1" dirty="0"/>
              <a:t> </a:t>
            </a:r>
            <a:r>
              <a:rPr lang="cs-CZ" sz="1500" b="1" dirty="0" err="1"/>
              <a:t>see</a:t>
            </a:r>
            <a:r>
              <a:rPr lang="cs-CZ" sz="1500" b="1" dirty="0"/>
              <a:t> in Joseph Kilian?</a:t>
            </a:r>
          </a:p>
          <a:p>
            <a:pPr marL="396900" indent="-342900">
              <a:buFont typeface="+mj-lt"/>
              <a:buAutoNum type="arabicPeriod"/>
            </a:pPr>
            <a:r>
              <a:rPr lang="cs-CZ" sz="1500" b="1" dirty="0"/>
              <a:t>Try to </a:t>
            </a:r>
            <a:r>
              <a:rPr lang="cs-CZ" sz="1500" b="1" dirty="0" err="1"/>
              <a:t>focus</a:t>
            </a:r>
            <a:r>
              <a:rPr lang="cs-CZ" sz="1500" b="1" dirty="0"/>
              <a:t> on </a:t>
            </a:r>
            <a:r>
              <a:rPr lang="cs-CZ" sz="1500" b="1" dirty="0" err="1"/>
              <a:t>the</a:t>
            </a:r>
            <a:r>
              <a:rPr lang="cs-CZ" sz="1500" b="1" dirty="0"/>
              <a:t> </a:t>
            </a:r>
            <a:r>
              <a:rPr lang="cs-CZ" sz="1500" b="1" dirty="0" err="1"/>
              <a:t>aspects</a:t>
            </a:r>
            <a:r>
              <a:rPr lang="cs-CZ" sz="1500" b="1" dirty="0"/>
              <a:t> </a:t>
            </a:r>
            <a:r>
              <a:rPr lang="cs-CZ" sz="1500" b="1" dirty="0" err="1"/>
              <a:t>of</a:t>
            </a:r>
            <a:r>
              <a:rPr lang="cs-CZ" sz="1500" b="1" dirty="0"/>
              <a:t> film style – </a:t>
            </a:r>
            <a:r>
              <a:rPr lang="cs-CZ" sz="1500" b="1" dirty="0" err="1"/>
              <a:t>sound</a:t>
            </a:r>
            <a:r>
              <a:rPr lang="cs-CZ" sz="1500" b="1" dirty="0"/>
              <a:t>, </a:t>
            </a:r>
            <a:r>
              <a:rPr lang="cs-CZ" sz="1500" b="1" dirty="0" err="1"/>
              <a:t>lighting</a:t>
            </a:r>
            <a:r>
              <a:rPr lang="cs-CZ" sz="1500" b="1" dirty="0"/>
              <a:t>, </a:t>
            </a:r>
            <a:r>
              <a:rPr lang="cs-CZ" sz="1500" b="1" dirty="0" err="1"/>
              <a:t>camera</a:t>
            </a:r>
            <a:r>
              <a:rPr lang="cs-CZ" sz="1500" b="1" dirty="0"/>
              <a:t>, </a:t>
            </a:r>
            <a:r>
              <a:rPr lang="cs-CZ" sz="1500" b="1" dirty="0" err="1"/>
              <a:t>editing</a:t>
            </a:r>
            <a:r>
              <a:rPr lang="cs-CZ" sz="1500" b="1" dirty="0"/>
              <a:t>, </a:t>
            </a:r>
            <a:r>
              <a:rPr lang="cs-CZ" sz="1500" b="1" dirty="0" err="1"/>
              <a:t>framing</a:t>
            </a:r>
            <a:r>
              <a:rPr lang="cs-CZ" sz="1500" b="1" dirty="0"/>
              <a:t> – and </a:t>
            </a:r>
            <a:r>
              <a:rPr lang="cs-CZ" sz="1500" b="1" dirty="0" err="1"/>
              <a:t>think</a:t>
            </a:r>
            <a:r>
              <a:rPr lang="cs-CZ" sz="1500" b="1" dirty="0"/>
              <a:t> </a:t>
            </a:r>
            <a:r>
              <a:rPr lang="cs-CZ" sz="1500" b="1" dirty="0" err="1"/>
              <a:t>about</a:t>
            </a:r>
            <a:r>
              <a:rPr lang="cs-CZ" sz="1500" b="1" dirty="0"/>
              <a:t> </a:t>
            </a:r>
            <a:r>
              <a:rPr lang="cs-CZ" sz="1500" b="1" dirty="0" err="1"/>
              <a:t>the</a:t>
            </a:r>
            <a:r>
              <a:rPr lang="cs-CZ" sz="1500" b="1" dirty="0"/>
              <a:t> </a:t>
            </a:r>
            <a:r>
              <a:rPr lang="cs-CZ" sz="1500" b="1" dirty="0" err="1"/>
              <a:t>ways</a:t>
            </a:r>
            <a:r>
              <a:rPr lang="cs-CZ" sz="1500" b="1" dirty="0"/>
              <a:t> </a:t>
            </a:r>
            <a:r>
              <a:rPr lang="cs-CZ" sz="1500" b="1" dirty="0" err="1"/>
              <a:t>they</a:t>
            </a:r>
            <a:r>
              <a:rPr lang="cs-CZ" sz="1500" b="1" dirty="0"/>
              <a:t> support </a:t>
            </a:r>
            <a:r>
              <a:rPr lang="cs-CZ" sz="1500" b="1" dirty="0" err="1"/>
              <a:t>the</a:t>
            </a:r>
            <a:r>
              <a:rPr lang="cs-CZ" sz="1500" b="1" dirty="0"/>
              <a:t> </a:t>
            </a:r>
            <a:r>
              <a:rPr lang="cs-CZ" sz="1500" b="1" dirty="0" err="1"/>
              <a:t>topic</a:t>
            </a:r>
            <a:r>
              <a:rPr lang="cs-CZ" sz="1500" b="1" dirty="0"/>
              <a:t> </a:t>
            </a:r>
            <a:r>
              <a:rPr lang="cs-CZ" sz="1500" b="1" dirty="0" err="1"/>
              <a:t>of</a:t>
            </a:r>
            <a:r>
              <a:rPr lang="cs-CZ" sz="1500" b="1" dirty="0"/>
              <a:t> </a:t>
            </a:r>
            <a:r>
              <a:rPr lang="cs-CZ" sz="1500" b="1" dirty="0" err="1"/>
              <a:t>the</a:t>
            </a:r>
            <a:r>
              <a:rPr lang="cs-CZ" sz="1500" b="1" dirty="0"/>
              <a:t> film. </a:t>
            </a:r>
            <a:r>
              <a:rPr lang="cs-CZ" sz="1500" b="1" dirty="0" err="1"/>
              <a:t>Think</a:t>
            </a:r>
            <a:r>
              <a:rPr lang="cs-CZ" sz="1500" b="1" dirty="0"/>
              <a:t> </a:t>
            </a:r>
            <a:r>
              <a:rPr lang="cs-CZ" sz="1500" b="1" dirty="0" err="1"/>
              <a:t>about</a:t>
            </a:r>
            <a:r>
              <a:rPr lang="cs-CZ" sz="1500" b="1" dirty="0"/>
              <a:t> </a:t>
            </a:r>
            <a:r>
              <a:rPr lang="cs-CZ" sz="1500" b="1" dirty="0" err="1"/>
              <a:t>the</a:t>
            </a:r>
            <a:r>
              <a:rPr lang="cs-CZ" sz="1500" b="1" dirty="0"/>
              <a:t> </a:t>
            </a:r>
            <a:r>
              <a:rPr lang="cs-CZ" sz="1500" b="1" dirty="0" err="1"/>
              <a:t>similarities</a:t>
            </a:r>
            <a:r>
              <a:rPr lang="cs-CZ" sz="1500" b="1" dirty="0"/>
              <a:t> </a:t>
            </a:r>
            <a:r>
              <a:rPr lang="cs-CZ" sz="1500" b="1" dirty="0" err="1"/>
              <a:t>with</a:t>
            </a:r>
            <a:r>
              <a:rPr lang="cs-CZ" sz="1500" b="1" dirty="0"/>
              <a:t> </a:t>
            </a:r>
            <a:r>
              <a:rPr lang="cs-CZ" sz="1500" b="1" dirty="0" err="1"/>
              <a:t>films</a:t>
            </a:r>
            <a:r>
              <a:rPr lang="cs-CZ" sz="1500" b="1" dirty="0"/>
              <a:t> </a:t>
            </a:r>
            <a:r>
              <a:rPr lang="cs-CZ" sz="1500" b="1" dirty="0" err="1"/>
              <a:t>you</a:t>
            </a:r>
            <a:r>
              <a:rPr lang="cs-CZ" sz="1500" b="1" dirty="0"/>
              <a:t> </a:t>
            </a:r>
            <a:r>
              <a:rPr lang="cs-CZ" sz="1500" b="1" dirty="0" err="1"/>
              <a:t>have</a:t>
            </a:r>
            <a:r>
              <a:rPr lang="cs-CZ" sz="1500" b="1" dirty="0"/>
              <a:t> </a:t>
            </a:r>
            <a:r>
              <a:rPr lang="cs-CZ" sz="1500" b="1" dirty="0" err="1"/>
              <a:t>already</a:t>
            </a:r>
            <a:r>
              <a:rPr lang="cs-CZ" sz="1500" b="1" dirty="0"/>
              <a:t> </a:t>
            </a:r>
            <a:r>
              <a:rPr lang="cs-CZ" sz="1500" b="1" dirty="0" err="1"/>
              <a:t>seen</a:t>
            </a:r>
            <a:r>
              <a:rPr lang="cs-CZ" sz="1500" b="1" dirty="0"/>
              <a:t>.</a:t>
            </a:r>
          </a:p>
          <a:p>
            <a:r>
              <a:rPr lang="cs-CZ" sz="1500" dirty="0"/>
              <a:t>Jan Němec </a:t>
            </a:r>
            <a:r>
              <a:rPr lang="cs-CZ" sz="1500" dirty="0" err="1"/>
              <a:t>was</a:t>
            </a:r>
            <a:r>
              <a:rPr lang="cs-CZ" sz="1500" dirty="0"/>
              <a:t> </a:t>
            </a:r>
            <a:r>
              <a:rPr lang="cs-CZ" sz="1500" dirty="0" err="1"/>
              <a:t>called</a:t>
            </a:r>
            <a:r>
              <a:rPr lang="cs-CZ" sz="1500" dirty="0"/>
              <a:t> enfant terrible </a:t>
            </a:r>
            <a:r>
              <a:rPr lang="cs-CZ" sz="1500" dirty="0" err="1"/>
              <a:t>of</a:t>
            </a:r>
            <a:r>
              <a:rPr lang="cs-CZ" sz="1500" dirty="0"/>
              <a:t> </a:t>
            </a:r>
            <a:r>
              <a:rPr lang="cs-CZ" sz="1500" dirty="0" err="1"/>
              <a:t>the</a:t>
            </a:r>
            <a:r>
              <a:rPr lang="cs-CZ" sz="1500" dirty="0"/>
              <a:t> Czech New </a:t>
            </a:r>
            <a:r>
              <a:rPr lang="cs-CZ" sz="1500" dirty="0" err="1"/>
              <a:t>Wave</a:t>
            </a:r>
            <a:r>
              <a:rPr lang="cs-CZ" sz="1500" dirty="0"/>
              <a:t> – a label, </a:t>
            </a:r>
            <a:r>
              <a:rPr lang="cs-CZ" sz="1500" dirty="0" err="1"/>
              <a:t>which</a:t>
            </a:r>
            <a:r>
              <a:rPr lang="cs-CZ" sz="1500" dirty="0"/>
              <a:t> he </a:t>
            </a:r>
            <a:r>
              <a:rPr lang="cs-CZ" sz="1500" dirty="0" err="1"/>
              <a:t>fulfilled</a:t>
            </a:r>
            <a:r>
              <a:rPr lang="cs-CZ" sz="1500" dirty="0"/>
              <a:t> </a:t>
            </a:r>
            <a:r>
              <a:rPr lang="cs-CZ" sz="1500" dirty="0" err="1"/>
              <a:t>already</a:t>
            </a:r>
            <a:r>
              <a:rPr lang="cs-CZ" sz="1500" dirty="0"/>
              <a:t> </a:t>
            </a:r>
            <a:r>
              <a:rPr lang="cs-CZ" sz="1500" dirty="0" err="1"/>
              <a:t>during</a:t>
            </a:r>
            <a:r>
              <a:rPr lang="cs-CZ" sz="1500" dirty="0"/>
              <a:t> his </a:t>
            </a:r>
            <a:r>
              <a:rPr lang="cs-CZ" sz="1500" dirty="0" err="1"/>
              <a:t>studies</a:t>
            </a:r>
            <a:r>
              <a:rPr lang="cs-CZ" sz="1500" dirty="0"/>
              <a:t> </a:t>
            </a:r>
            <a:r>
              <a:rPr lang="cs-CZ" sz="1500" dirty="0" err="1"/>
              <a:t>at</a:t>
            </a:r>
            <a:r>
              <a:rPr lang="cs-CZ" sz="1500" dirty="0"/>
              <a:t> FAMU (</a:t>
            </a:r>
            <a:r>
              <a:rPr lang="cs-CZ" sz="1500" dirty="0" err="1"/>
              <a:t>various</a:t>
            </a:r>
            <a:r>
              <a:rPr lang="cs-CZ" sz="1500" dirty="0"/>
              <a:t> </a:t>
            </a:r>
            <a:r>
              <a:rPr lang="cs-CZ" sz="1500" dirty="0" err="1"/>
              <a:t>clashes</a:t>
            </a:r>
            <a:r>
              <a:rPr lang="cs-CZ" sz="1500" dirty="0"/>
              <a:t> </a:t>
            </a:r>
            <a:r>
              <a:rPr lang="cs-CZ" sz="1500" dirty="0" err="1"/>
              <a:t>with</a:t>
            </a:r>
            <a:r>
              <a:rPr lang="cs-CZ" sz="1500" dirty="0"/>
              <a:t> </a:t>
            </a:r>
            <a:r>
              <a:rPr lang="cs-CZ" sz="1500" dirty="0" err="1"/>
              <a:t>multiple</a:t>
            </a:r>
            <a:r>
              <a:rPr lang="cs-CZ" sz="1500" dirty="0"/>
              <a:t> </a:t>
            </a:r>
            <a:r>
              <a:rPr lang="cs-CZ" sz="1500" dirty="0" err="1"/>
              <a:t>pedagogues</a:t>
            </a:r>
            <a:r>
              <a:rPr lang="cs-CZ" sz="1500" dirty="0"/>
              <a:t>, </a:t>
            </a:r>
            <a:r>
              <a:rPr lang="cs-CZ" sz="1500" dirty="0" err="1"/>
              <a:t>frankness</a:t>
            </a:r>
            <a:r>
              <a:rPr lang="cs-CZ" sz="1500" dirty="0"/>
              <a:t> and </a:t>
            </a:r>
            <a:r>
              <a:rPr lang="cs-CZ" sz="1500" dirty="0" err="1"/>
              <a:t>provocation</a:t>
            </a:r>
            <a:r>
              <a:rPr lang="cs-CZ" sz="1500" dirty="0"/>
              <a:t> </a:t>
            </a:r>
            <a:r>
              <a:rPr lang="cs-CZ" sz="1500" dirty="0" err="1"/>
              <a:t>through</a:t>
            </a:r>
            <a:r>
              <a:rPr lang="cs-CZ" sz="1500" dirty="0"/>
              <a:t> </a:t>
            </a:r>
            <a:r>
              <a:rPr lang="cs-CZ" sz="1500" dirty="0" err="1"/>
              <a:t>attitudes</a:t>
            </a:r>
            <a:r>
              <a:rPr lang="cs-CZ" sz="1500" dirty="0"/>
              <a:t>, </a:t>
            </a:r>
            <a:r>
              <a:rPr lang="cs-CZ" sz="1500" dirty="0" err="1"/>
              <a:t>opinions</a:t>
            </a:r>
            <a:r>
              <a:rPr lang="cs-CZ" sz="1500" dirty="0"/>
              <a:t> and his </a:t>
            </a:r>
            <a:r>
              <a:rPr lang="cs-CZ" sz="1500" dirty="0" err="1"/>
              <a:t>creative</a:t>
            </a:r>
            <a:r>
              <a:rPr lang="cs-CZ" sz="1500" dirty="0"/>
              <a:t> output)</a:t>
            </a:r>
          </a:p>
          <a:p>
            <a:r>
              <a:rPr lang="cs-CZ" sz="1500" i="1" dirty="0" err="1"/>
              <a:t>Diamonds</a:t>
            </a:r>
            <a:r>
              <a:rPr lang="cs-CZ" sz="1500" i="1" dirty="0"/>
              <a:t> </a:t>
            </a:r>
            <a:r>
              <a:rPr lang="cs-CZ" sz="1500" i="1" dirty="0" err="1"/>
              <a:t>of</a:t>
            </a:r>
            <a:r>
              <a:rPr lang="cs-CZ" sz="1500" i="1" dirty="0"/>
              <a:t> </a:t>
            </a:r>
            <a:r>
              <a:rPr lang="cs-CZ" sz="1500" i="1" dirty="0" err="1"/>
              <a:t>the</a:t>
            </a:r>
            <a:r>
              <a:rPr lang="cs-CZ" sz="1500" i="1" dirty="0"/>
              <a:t> night, </a:t>
            </a:r>
            <a:r>
              <a:rPr lang="cs-CZ" sz="1500" dirty="0"/>
              <a:t>as </a:t>
            </a:r>
            <a:r>
              <a:rPr lang="cs-CZ" sz="1500" dirty="0" err="1"/>
              <a:t>well</a:t>
            </a:r>
            <a:r>
              <a:rPr lang="cs-CZ" sz="1500" dirty="0"/>
              <a:t> as his </a:t>
            </a:r>
            <a:r>
              <a:rPr lang="cs-CZ" sz="1500" dirty="0" err="1"/>
              <a:t>previous</a:t>
            </a:r>
            <a:r>
              <a:rPr lang="cs-CZ" sz="1500" dirty="0"/>
              <a:t> </a:t>
            </a:r>
            <a:r>
              <a:rPr lang="cs-CZ" sz="1500" dirty="0" err="1"/>
              <a:t>short</a:t>
            </a:r>
            <a:r>
              <a:rPr lang="cs-CZ" sz="1500" dirty="0"/>
              <a:t> film </a:t>
            </a:r>
            <a:r>
              <a:rPr lang="cs-CZ" sz="1500" i="1" dirty="0" err="1"/>
              <a:t>Mouthful</a:t>
            </a:r>
            <a:r>
              <a:rPr lang="cs-CZ" sz="1500" i="1" dirty="0"/>
              <a:t>,</a:t>
            </a:r>
            <a:r>
              <a:rPr lang="cs-CZ" sz="1500" dirty="0"/>
              <a:t> </a:t>
            </a:r>
            <a:r>
              <a:rPr lang="cs-CZ" sz="1500" dirty="0" err="1"/>
              <a:t>adapts</a:t>
            </a:r>
            <a:r>
              <a:rPr lang="cs-CZ" sz="1500" dirty="0"/>
              <a:t> a </a:t>
            </a:r>
            <a:r>
              <a:rPr lang="cs-CZ" sz="1500" dirty="0" err="1"/>
              <a:t>short</a:t>
            </a:r>
            <a:r>
              <a:rPr lang="cs-CZ" sz="1500" dirty="0"/>
              <a:t> story by Arnošt Lustig – a </a:t>
            </a:r>
            <a:r>
              <a:rPr lang="cs-CZ" sz="1500" dirty="0" err="1"/>
              <a:t>truly</a:t>
            </a:r>
            <a:r>
              <a:rPr lang="cs-CZ" sz="1500" dirty="0"/>
              <a:t> </a:t>
            </a:r>
            <a:r>
              <a:rPr lang="cs-CZ" sz="1500" dirty="0" err="1"/>
              <a:t>modern</a:t>
            </a:r>
            <a:r>
              <a:rPr lang="cs-CZ" sz="1500" dirty="0"/>
              <a:t> Czech </a:t>
            </a:r>
            <a:r>
              <a:rPr lang="cs-CZ" sz="1500" dirty="0" err="1"/>
              <a:t>author</a:t>
            </a:r>
            <a:r>
              <a:rPr lang="cs-CZ" sz="1500" dirty="0"/>
              <a:t> (such as Bohumil Hrabal), </a:t>
            </a:r>
            <a:r>
              <a:rPr lang="cs-CZ" sz="1500" dirty="0" err="1"/>
              <a:t>who</a:t>
            </a:r>
            <a:r>
              <a:rPr lang="cs-CZ" sz="1500" dirty="0"/>
              <a:t> </a:t>
            </a:r>
            <a:r>
              <a:rPr lang="cs-CZ" sz="1500" dirty="0" err="1"/>
              <a:t>reflected</a:t>
            </a:r>
            <a:r>
              <a:rPr lang="cs-CZ" sz="1500" dirty="0"/>
              <a:t> his </a:t>
            </a:r>
            <a:r>
              <a:rPr lang="cs-CZ" sz="1500" dirty="0" err="1"/>
              <a:t>experiences</a:t>
            </a:r>
            <a:r>
              <a:rPr lang="cs-CZ" sz="1500" dirty="0"/>
              <a:t> </a:t>
            </a:r>
            <a:r>
              <a:rPr lang="cs-CZ" sz="1500" dirty="0" err="1"/>
              <a:t>during</a:t>
            </a:r>
            <a:r>
              <a:rPr lang="cs-CZ" sz="1500" dirty="0"/>
              <a:t> </a:t>
            </a:r>
            <a:r>
              <a:rPr lang="cs-CZ" sz="1500" dirty="0" err="1"/>
              <a:t>World</a:t>
            </a:r>
            <a:r>
              <a:rPr lang="cs-CZ" sz="1500" dirty="0"/>
              <a:t> </a:t>
            </a:r>
            <a:r>
              <a:rPr lang="cs-CZ" sz="1500" dirty="0" err="1"/>
              <a:t>War</a:t>
            </a:r>
            <a:r>
              <a:rPr lang="cs-CZ" sz="1500" dirty="0"/>
              <a:t> II in a very </a:t>
            </a:r>
            <a:r>
              <a:rPr lang="cs-CZ" sz="1500" dirty="0" err="1"/>
              <a:t>naturalistic</a:t>
            </a:r>
            <a:r>
              <a:rPr lang="cs-CZ" sz="1500" dirty="0"/>
              <a:t> </a:t>
            </a:r>
            <a:r>
              <a:rPr lang="cs-CZ" sz="1500" dirty="0" err="1"/>
              <a:t>way</a:t>
            </a:r>
            <a:r>
              <a:rPr lang="cs-CZ" sz="1500" dirty="0"/>
              <a:t>. </a:t>
            </a:r>
            <a:r>
              <a:rPr lang="cs-CZ" sz="1500" i="1" dirty="0" err="1"/>
              <a:t>Diamonds</a:t>
            </a:r>
            <a:r>
              <a:rPr lang="cs-CZ" sz="1500" i="1" dirty="0"/>
              <a:t> </a:t>
            </a:r>
            <a:r>
              <a:rPr lang="cs-CZ" sz="1500" dirty="0"/>
              <a:t>are his </a:t>
            </a:r>
            <a:r>
              <a:rPr lang="cs-CZ" sz="1500" dirty="0" err="1"/>
              <a:t>own</a:t>
            </a:r>
            <a:r>
              <a:rPr lang="cs-CZ" sz="1500" dirty="0"/>
              <a:t> story – he </a:t>
            </a:r>
            <a:r>
              <a:rPr lang="cs-CZ" sz="1500" dirty="0" err="1"/>
              <a:t>escaped</a:t>
            </a:r>
            <a:r>
              <a:rPr lang="cs-CZ" sz="1500" dirty="0"/>
              <a:t> </a:t>
            </a:r>
            <a:r>
              <a:rPr lang="cs-CZ" sz="1500" dirty="0" err="1"/>
              <a:t>the</a:t>
            </a:r>
            <a:r>
              <a:rPr lang="cs-CZ" sz="1500" dirty="0"/>
              <a:t> transport </a:t>
            </a:r>
            <a:r>
              <a:rPr lang="cs-CZ" sz="1500" dirty="0" err="1"/>
              <a:t>of</a:t>
            </a:r>
            <a:r>
              <a:rPr lang="cs-CZ" sz="1500" dirty="0"/>
              <a:t> </a:t>
            </a:r>
            <a:r>
              <a:rPr lang="cs-CZ" sz="1500" dirty="0" err="1"/>
              <a:t>death</a:t>
            </a:r>
            <a:r>
              <a:rPr lang="cs-CZ" sz="1500" dirty="0"/>
              <a:t>, </a:t>
            </a:r>
            <a:r>
              <a:rPr lang="cs-CZ" sz="1500" dirty="0" err="1"/>
              <a:t>together</a:t>
            </a:r>
            <a:r>
              <a:rPr lang="cs-CZ" sz="1500" dirty="0"/>
              <a:t> </a:t>
            </a:r>
            <a:r>
              <a:rPr lang="cs-CZ" sz="1500" dirty="0" err="1"/>
              <a:t>with</a:t>
            </a:r>
            <a:r>
              <a:rPr lang="cs-CZ" sz="1500" dirty="0"/>
              <a:t> a </a:t>
            </a:r>
            <a:r>
              <a:rPr lang="cs-CZ" sz="1500" dirty="0" err="1"/>
              <a:t>friend</a:t>
            </a:r>
            <a:r>
              <a:rPr lang="cs-CZ" sz="1500" dirty="0"/>
              <a:t>, </a:t>
            </a:r>
            <a:r>
              <a:rPr lang="cs-CZ" sz="1500" dirty="0" err="1"/>
              <a:t>who</a:t>
            </a:r>
            <a:r>
              <a:rPr lang="cs-CZ" sz="1500" dirty="0"/>
              <a:t> </a:t>
            </a:r>
            <a:r>
              <a:rPr lang="cs-CZ" sz="1500" dirty="0" err="1"/>
              <a:t>later</a:t>
            </a:r>
            <a:r>
              <a:rPr lang="cs-CZ" sz="1500" dirty="0"/>
              <a:t> </a:t>
            </a:r>
            <a:r>
              <a:rPr lang="cs-CZ" sz="1500" dirty="0" err="1"/>
              <a:t>died</a:t>
            </a:r>
            <a:r>
              <a:rPr lang="cs-CZ" sz="1500" dirty="0"/>
              <a:t>. </a:t>
            </a:r>
          </a:p>
          <a:p>
            <a:pPr marL="585900" lvl="1" indent="-342900">
              <a:buFont typeface="+mj-lt"/>
              <a:buAutoNum type="arabicPeriod"/>
            </a:pPr>
            <a:r>
              <a:rPr lang="cs-CZ" b="1" dirty="0"/>
              <a:t>1. </a:t>
            </a:r>
            <a:r>
              <a:rPr lang="cs-CZ" b="1" dirty="0" err="1"/>
              <a:t>Can</a:t>
            </a:r>
            <a:r>
              <a:rPr lang="cs-CZ" b="1" dirty="0"/>
              <a:t> </a:t>
            </a:r>
            <a:r>
              <a:rPr lang="cs-CZ" b="1" dirty="0" err="1"/>
              <a:t>you</a:t>
            </a:r>
            <a:r>
              <a:rPr lang="cs-CZ" b="1" dirty="0"/>
              <a:t> </a:t>
            </a:r>
            <a:r>
              <a:rPr lang="cs-CZ" b="1" dirty="0" err="1"/>
              <a:t>name</a:t>
            </a:r>
            <a:r>
              <a:rPr lang="cs-CZ" b="1" dirty="0"/>
              <a:t> </a:t>
            </a:r>
            <a:r>
              <a:rPr lang="cs-CZ" b="1" dirty="0" err="1"/>
              <a:t>reasons</a:t>
            </a:r>
            <a:r>
              <a:rPr lang="cs-CZ" b="1" dirty="0"/>
              <a:t> </a:t>
            </a:r>
            <a:r>
              <a:rPr lang="cs-CZ" b="1" dirty="0" err="1"/>
              <a:t>why</a:t>
            </a:r>
            <a:r>
              <a:rPr lang="cs-CZ" b="1" dirty="0"/>
              <a:t> </a:t>
            </a:r>
            <a:r>
              <a:rPr lang="cs-CZ" b="1" dirty="0" err="1"/>
              <a:t>this</a:t>
            </a:r>
            <a:r>
              <a:rPr lang="cs-CZ" b="1" dirty="0"/>
              <a:t> film </a:t>
            </a:r>
            <a:r>
              <a:rPr lang="cs-CZ" b="1" dirty="0" err="1"/>
              <a:t>can</a:t>
            </a:r>
            <a:r>
              <a:rPr lang="cs-CZ" b="1" dirty="0"/>
              <a:t> </a:t>
            </a:r>
            <a:r>
              <a:rPr lang="cs-CZ" b="1" dirty="0" err="1"/>
              <a:t>be</a:t>
            </a:r>
            <a:r>
              <a:rPr lang="cs-CZ" b="1" dirty="0"/>
              <a:t> </a:t>
            </a:r>
            <a:r>
              <a:rPr lang="cs-CZ" b="1" dirty="0" err="1"/>
              <a:t>considered</a:t>
            </a:r>
            <a:r>
              <a:rPr lang="cs-CZ" b="1" dirty="0"/>
              <a:t> as a </a:t>
            </a:r>
            <a:r>
              <a:rPr lang="cs-CZ" b="1" dirty="0" err="1"/>
              <a:t>modernist</a:t>
            </a:r>
            <a:r>
              <a:rPr lang="cs-CZ" b="1" dirty="0"/>
              <a:t> (</a:t>
            </a:r>
            <a:r>
              <a:rPr lang="cs-CZ" b="1" dirty="0" err="1"/>
              <a:t>surrealist</a:t>
            </a:r>
            <a:r>
              <a:rPr lang="cs-CZ" b="1" dirty="0"/>
              <a:t>)  </a:t>
            </a:r>
            <a:r>
              <a:rPr lang="cs-CZ" b="1" dirty="0" err="1"/>
              <a:t>work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art (</a:t>
            </a:r>
            <a:r>
              <a:rPr lang="cs-CZ" b="1" dirty="0" err="1"/>
              <a:t>narration</a:t>
            </a:r>
            <a:r>
              <a:rPr lang="cs-CZ" b="1" dirty="0"/>
              <a:t>, </a:t>
            </a:r>
            <a:r>
              <a:rPr lang="cs-CZ" b="1" dirty="0" err="1"/>
              <a:t>historical</a:t>
            </a:r>
            <a:r>
              <a:rPr lang="cs-CZ" b="1" dirty="0"/>
              <a:t> background, </a:t>
            </a:r>
            <a:r>
              <a:rPr lang="cs-CZ" b="1" dirty="0" err="1"/>
              <a:t>characters</a:t>
            </a:r>
            <a:r>
              <a:rPr lang="cs-CZ" b="1" dirty="0"/>
              <a:t>, </a:t>
            </a:r>
            <a:r>
              <a:rPr lang="cs-CZ" b="1" dirty="0" err="1"/>
              <a:t>formal</a:t>
            </a:r>
            <a:r>
              <a:rPr lang="cs-CZ" b="1" dirty="0"/>
              <a:t> </a:t>
            </a:r>
            <a:r>
              <a:rPr lang="cs-CZ" b="1" dirty="0" err="1"/>
              <a:t>elements</a:t>
            </a:r>
            <a:r>
              <a:rPr lang="cs-CZ" b="1" dirty="0"/>
              <a:t>?)</a:t>
            </a:r>
          </a:p>
          <a:p>
            <a:pPr marL="585900" lvl="1" indent="-342900">
              <a:buFont typeface="+mj-lt"/>
              <a:buAutoNum type="arabicPeriod"/>
            </a:pPr>
            <a:r>
              <a:rPr lang="cs-CZ" b="1" dirty="0"/>
              <a:t>2. </a:t>
            </a:r>
            <a:r>
              <a:rPr lang="cs-CZ" b="1" dirty="0" err="1"/>
              <a:t>How</a:t>
            </a:r>
            <a:r>
              <a:rPr lang="cs-CZ" b="1" dirty="0"/>
              <a:t> </a:t>
            </a:r>
            <a:r>
              <a:rPr lang="cs-CZ" b="1" dirty="0" err="1"/>
              <a:t>the</a:t>
            </a:r>
            <a:r>
              <a:rPr lang="cs-CZ" b="1" dirty="0"/>
              <a:t> film </a:t>
            </a:r>
            <a:r>
              <a:rPr lang="cs-CZ" b="1" dirty="0" err="1"/>
              <a:t>treats</a:t>
            </a:r>
            <a:r>
              <a:rPr lang="cs-CZ" b="1" dirty="0"/>
              <a:t> </a:t>
            </a:r>
            <a:r>
              <a:rPr lang="cs-CZ" b="1" dirty="0" err="1"/>
              <a:t>Jewishness</a:t>
            </a:r>
            <a:r>
              <a:rPr lang="cs-CZ" b="1" dirty="0"/>
              <a:t> / Holocaust </a:t>
            </a:r>
            <a:r>
              <a:rPr lang="cs-CZ" b="1" dirty="0" err="1"/>
              <a:t>topic</a:t>
            </a:r>
            <a:r>
              <a:rPr lang="cs-CZ" b="1" dirty="0"/>
              <a:t>? </a:t>
            </a:r>
            <a:r>
              <a:rPr lang="cs-CZ" b="1" dirty="0" err="1"/>
              <a:t>Can</a:t>
            </a:r>
            <a:r>
              <a:rPr lang="cs-CZ" b="1" dirty="0"/>
              <a:t> </a:t>
            </a:r>
            <a:r>
              <a:rPr lang="cs-CZ" b="1" dirty="0" err="1"/>
              <a:t>you</a:t>
            </a:r>
            <a:r>
              <a:rPr lang="cs-CZ" b="1" dirty="0"/>
              <a:t> </a:t>
            </a:r>
            <a:r>
              <a:rPr lang="cs-CZ" b="1" dirty="0" err="1"/>
              <a:t>think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films</a:t>
            </a:r>
            <a:r>
              <a:rPr lang="cs-CZ" b="1" dirty="0"/>
              <a:t> </a:t>
            </a:r>
            <a:r>
              <a:rPr lang="cs-CZ" b="1" dirty="0" err="1"/>
              <a:t>which</a:t>
            </a:r>
            <a:r>
              <a:rPr lang="cs-CZ" b="1" dirty="0"/>
              <a:t> </a:t>
            </a:r>
            <a:r>
              <a:rPr lang="cs-CZ" b="1" dirty="0" err="1"/>
              <a:t>treat</a:t>
            </a:r>
            <a:r>
              <a:rPr lang="cs-CZ" b="1" dirty="0"/>
              <a:t> </a:t>
            </a:r>
            <a:r>
              <a:rPr lang="cs-CZ" b="1" dirty="0" err="1"/>
              <a:t>this</a:t>
            </a:r>
            <a:r>
              <a:rPr lang="cs-CZ" b="1" dirty="0"/>
              <a:t> sensitive </a:t>
            </a:r>
            <a:r>
              <a:rPr lang="cs-CZ" b="1" dirty="0" err="1"/>
              <a:t>issue</a:t>
            </a:r>
            <a:r>
              <a:rPr lang="cs-CZ" b="1" dirty="0"/>
              <a:t> in a </a:t>
            </a:r>
            <a:r>
              <a:rPr lang="cs-CZ" b="1" dirty="0" err="1"/>
              <a:t>similar</a:t>
            </a:r>
            <a:r>
              <a:rPr lang="cs-CZ" b="1" dirty="0"/>
              <a:t> </a:t>
            </a:r>
            <a:r>
              <a:rPr lang="cs-CZ" b="1" dirty="0" err="1"/>
              <a:t>way</a:t>
            </a:r>
            <a:r>
              <a:rPr lang="cs-CZ" b="1" dirty="0"/>
              <a:t>?</a:t>
            </a:r>
          </a:p>
          <a:p>
            <a:endParaRPr lang="cs-CZ" sz="1500" dirty="0"/>
          </a:p>
        </p:txBody>
      </p:sp>
    </p:spTree>
    <p:extLst>
      <p:ext uri="{BB962C8B-B14F-4D97-AF65-F5344CB8AC3E}">
        <p14:creationId xmlns:p14="http://schemas.microsoft.com/office/powerpoint/2010/main" val="1153070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176C51C-25BC-6C67-3B71-016C6A79C2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4152B64-9151-BE3B-0086-435BD8BE66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pic>
        <p:nvPicPr>
          <p:cNvPr id="7" name="Obrázek 6" descr="Obsah obrázku venku, černobílý, černobílá, budova&#10;&#10;Popis byl vytvořen automaticky">
            <a:extLst>
              <a:ext uri="{FF2B5EF4-FFF2-40B4-BE49-F238E27FC236}">
                <a16:creationId xmlns:a16="http://schemas.microsoft.com/office/drawing/2014/main" id="{9CF9353A-6F3F-5679-38B6-595F2D2A8B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7" y="233114"/>
            <a:ext cx="5115338" cy="2752196"/>
          </a:xfrm>
          <a:prstGeom prst="rect">
            <a:avLst/>
          </a:prstGeom>
        </p:spPr>
      </p:pic>
      <p:pic>
        <p:nvPicPr>
          <p:cNvPr id="9" name="Obrázek 8" descr="Obsah obrázku oblečení, černá, schody, osoba&#10;&#10;Popis byl vytvořen automaticky">
            <a:extLst>
              <a:ext uri="{FF2B5EF4-FFF2-40B4-BE49-F238E27FC236}">
                <a16:creationId xmlns:a16="http://schemas.microsoft.com/office/drawing/2014/main" id="{B66A3547-BF2B-1BC1-8195-887CFD01BA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938" y="2285768"/>
            <a:ext cx="4784035" cy="2572869"/>
          </a:xfrm>
          <a:prstGeom prst="rect">
            <a:avLst/>
          </a:prstGeom>
        </p:spPr>
      </p:pic>
      <p:pic>
        <p:nvPicPr>
          <p:cNvPr id="11" name="Obrázek 10" descr="Obsah obrázku oblečení, osoba, muž, boty&#10;&#10;Popis byl vytvořen automaticky">
            <a:extLst>
              <a:ext uri="{FF2B5EF4-FFF2-40B4-BE49-F238E27FC236}">
                <a16:creationId xmlns:a16="http://schemas.microsoft.com/office/drawing/2014/main" id="{B3A6CBDC-6B6B-E17B-DFC1-A6D7B10579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7" y="4318553"/>
            <a:ext cx="4200938" cy="228817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336C87C2-AF12-B896-5F03-A9AA493095FB}"/>
              </a:ext>
            </a:extLst>
          </p:cNvPr>
          <p:cNvSpPr txBox="1"/>
          <p:nvPr/>
        </p:nvSpPr>
        <p:spPr>
          <a:xfrm>
            <a:off x="4472856" y="5315595"/>
            <a:ext cx="46250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600" dirty="0">
                <a:latin typeface="+mn-lt"/>
                <a:hlinkClick r:id="rId5"/>
              </a:rPr>
              <a:t>https://www.youtube.com/watch?v=QRfpa8c28y0</a:t>
            </a:r>
            <a:endParaRPr lang="cs-CZ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84670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7093F11-0126-A443-940C-AE6045919D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D1EC159-6D3D-D741-8763-2C88A865A8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8485D53-F877-4141-9C16-E8AE844F6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2" y="560916"/>
            <a:ext cx="4065224" cy="261747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AC96A8E-391B-D343-B99D-9EA71D7AC6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1" y="3536413"/>
            <a:ext cx="4065224" cy="2540765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9F7B6C5F-8F03-4148-AA1A-C1FF2D65E0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548" y="560916"/>
            <a:ext cx="3787083" cy="2744156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805AFCA4-D2FD-DF4E-BE52-8D834E7B48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661" y="3489534"/>
            <a:ext cx="3622468" cy="263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623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58B62E3-2800-C44D-AE73-437FD72268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B87FA9B-A286-6341-B68D-D058E70667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DA58C16-6873-054F-BE1D-5C7A647205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303" y="468889"/>
            <a:ext cx="3648973" cy="517241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91B41D3-71A2-1241-9B76-7C7CF54868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00" y="378000"/>
            <a:ext cx="4000500" cy="565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585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3198EC3-B351-A741-906F-EFA0ED5495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6A6F2CC-C65C-4D47-8CEC-6444CC9A92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36F017F-15C0-F34D-B984-39C82FE9A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883" y="720000"/>
            <a:ext cx="8823366" cy="451576"/>
          </a:xfrm>
        </p:spPr>
        <p:txBody>
          <a:bodyPr/>
          <a:lstStyle/>
          <a:p>
            <a:r>
              <a:rPr lang="cs-CZ" sz="2800" i="1" dirty="0" err="1"/>
              <a:t>Diamonds</a:t>
            </a:r>
            <a:r>
              <a:rPr lang="cs-CZ" sz="2800" i="1" dirty="0"/>
              <a:t> </a:t>
            </a:r>
            <a:r>
              <a:rPr lang="cs-CZ" sz="2800" i="1" dirty="0" err="1"/>
              <a:t>of</a:t>
            </a:r>
            <a:r>
              <a:rPr lang="cs-CZ" sz="2800" i="1" dirty="0"/>
              <a:t> </a:t>
            </a:r>
            <a:r>
              <a:rPr lang="cs-CZ" sz="2800" i="1" dirty="0" err="1"/>
              <a:t>the</a:t>
            </a:r>
            <a:r>
              <a:rPr lang="cs-CZ" sz="2800" i="1" dirty="0"/>
              <a:t> Night </a:t>
            </a:r>
            <a:r>
              <a:rPr lang="cs-CZ" sz="2800" dirty="0"/>
              <a:t>in </a:t>
            </a:r>
            <a:r>
              <a:rPr lang="cs-CZ" sz="2800" dirty="0" err="1"/>
              <a:t>cinemas</a:t>
            </a:r>
            <a:r>
              <a:rPr lang="cs-CZ" sz="2800" dirty="0"/>
              <a:t> and </a:t>
            </a:r>
            <a:r>
              <a:rPr lang="cs-CZ" sz="2800" dirty="0" err="1"/>
              <a:t>its</a:t>
            </a:r>
            <a:r>
              <a:rPr lang="cs-CZ" sz="2800" dirty="0"/>
              <a:t> </a:t>
            </a:r>
            <a:r>
              <a:rPr lang="cs-CZ" sz="2800" dirty="0" err="1"/>
              <a:t>afterlife</a:t>
            </a:r>
            <a:endParaRPr lang="cs-CZ" sz="28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D5EEBFC-5303-9549-BF42-ECFD32747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466371"/>
            <a:ext cx="8064900" cy="4139998"/>
          </a:xfrm>
        </p:spPr>
        <p:txBody>
          <a:bodyPr/>
          <a:lstStyle/>
          <a:p>
            <a:r>
              <a:rPr lang="cs-CZ" sz="2400" dirty="0"/>
              <a:t>Very </a:t>
            </a:r>
            <a:r>
              <a:rPr lang="cs-CZ" sz="2400" dirty="0" err="1"/>
              <a:t>low</a:t>
            </a:r>
            <a:r>
              <a:rPr lang="cs-CZ" sz="2400" dirty="0"/>
              <a:t> </a:t>
            </a:r>
            <a:r>
              <a:rPr lang="cs-CZ" sz="2400" dirty="0" err="1"/>
              <a:t>cinema</a:t>
            </a:r>
            <a:r>
              <a:rPr lang="cs-CZ" sz="2400" dirty="0"/>
              <a:t> </a:t>
            </a:r>
            <a:r>
              <a:rPr lang="cs-CZ" sz="2400" dirty="0" err="1"/>
              <a:t>attendance</a:t>
            </a:r>
            <a:r>
              <a:rPr lang="cs-CZ" sz="2400" dirty="0"/>
              <a:t> – 70 000 </a:t>
            </a:r>
            <a:r>
              <a:rPr lang="cs-CZ" sz="2400" dirty="0" err="1"/>
              <a:t>viewers</a:t>
            </a:r>
            <a:r>
              <a:rPr lang="cs-CZ" sz="2400" dirty="0"/>
              <a:t> </a:t>
            </a:r>
          </a:p>
          <a:p>
            <a:pPr lvl="1"/>
            <a:r>
              <a:rPr lang="cs-CZ" sz="1800" dirty="0"/>
              <a:t>&gt;&gt; so-</a:t>
            </a:r>
            <a:r>
              <a:rPr lang="cs-CZ" sz="1800" dirty="0" err="1"/>
              <a:t>called</a:t>
            </a:r>
            <a:r>
              <a:rPr lang="cs-CZ" sz="1800" dirty="0"/>
              <a:t> second </a:t>
            </a:r>
            <a:r>
              <a:rPr lang="cs-CZ" sz="1800" dirty="0" err="1"/>
              <a:t>distribution</a:t>
            </a:r>
            <a:r>
              <a:rPr lang="cs-CZ" sz="1800" dirty="0"/>
              <a:t> </a:t>
            </a:r>
            <a:r>
              <a:rPr lang="cs-CZ" sz="1800" dirty="0" err="1"/>
              <a:t>circuit</a:t>
            </a:r>
            <a:r>
              <a:rPr lang="cs-CZ" sz="1800" dirty="0"/>
              <a:t>, just </a:t>
            </a:r>
            <a:r>
              <a:rPr lang="cs-CZ" sz="1800" dirty="0" err="1"/>
              <a:t>four</a:t>
            </a:r>
            <a:r>
              <a:rPr lang="cs-CZ" sz="1800" dirty="0"/>
              <a:t> </a:t>
            </a:r>
            <a:r>
              <a:rPr lang="cs-CZ" sz="1800" dirty="0" err="1"/>
              <a:t>copies</a:t>
            </a:r>
            <a:r>
              <a:rPr lang="cs-CZ" sz="1800" dirty="0"/>
              <a:t> </a:t>
            </a:r>
            <a:r>
              <a:rPr lang="cs-CZ" sz="1800" dirty="0" err="1"/>
              <a:t>circulating</a:t>
            </a:r>
            <a:r>
              <a:rPr lang="cs-CZ" sz="1800" dirty="0"/>
              <a:t> in </a:t>
            </a:r>
            <a:r>
              <a:rPr lang="cs-CZ" sz="1800" dirty="0" err="1"/>
              <a:t>cinemas</a:t>
            </a:r>
            <a:r>
              <a:rPr lang="cs-CZ" sz="1800" dirty="0"/>
              <a:t> in </a:t>
            </a:r>
            <a:r>
              <a:rPr lang="cs-CZ" sz="1800" dirty="0" err="1"/>
              <a:t>larger</a:t>
            </a:r>
            <a:r>
              <a:rPr lang="cs-CZ" sz="1800" dirty="0"/>
              <a:t> city </a:t>
            </a:r>
            <a:r>
              <a:rPr lang="cs-CZ" sz="1800" dirty="0" err="1"/>
              <a:t>centres</a:t>
            </a:r>
            <a:r>
              <a:rPr lang="cs-CZ" sz="1800" dirty="0"/>
              <a:t> and art </a:t>
            </a:r>
            <a:r>
              <a:rPr lang="cs-CZ" sz="1800" dirty="0" err="1"/>
              <a:t>cinemas</a:t>
            </a:r>
            <a:r>
              <a:rPr lang="cs-CZ" sz="1800" dirty="0"/>
              <a:t>, not in </a:t>
            </a:r>
            <a:r>
              <a:rPr lang="cs-CZ" sz="1800" dirty="0" err="1"/>
              <a:t>smaller</a:t>
            </a:r>
            <a:r>
              <a:rPr lang="cs-CZ" sz="1800" dirty="0"/>
              <a:t> </a:t>
            </a:r>
            <a:r>
              <a:rPr lang="cs-CZ" sz="1800" dirty="0" err="1"/>
              <a:t>cities</a:t>
            </a:r>
            <a:endParaRPr lang="cs-CZ" sz="1800" dirty="0"/>
          </a:p>
          <a:p>
            <a:pPr lvl="1"/>
            <a:endParaRPr lang="cs-CZ" sz="1800" dirty="0"/>
          </a:p>
          <a:p>
            <a:r>
              <a:rPr lang="cs-CZ" sz="2400" dirty="0"/>
              <a:t>Export </a:t>
            </a:r>
            <a:r>
              <a:rPr lang="cs-CZ" sz="2400" dirty="0" err="1"/>
              <a:t>potential</a:t>
            </a:r>
            <a:r>
              <a:rPr lang="cs-CZ" sz="2400" dirty="0"/>
              <a:t> </a:t>
            </a:r>
            <a:r>
              <a:rPr lang="cs-CZ" sz="2400" dirty="0" err="1"/>
              <a:t>was</a:t>
            </a:r>
            <a:r>
              <a:rPr lang="cs-CZ" sz="2400" dirty="0"/>
              <a:t> </a:t>
            </a:r>
            <a:r>
              <a:rPr lang="cs-CZ" sz="2400" dirty="0" err="1"/>
              <a:t>highlighted</a:t>
            </a:r>
            <a:r>
              <a:rPr lang="cs-CZ" sz="2400" dirty="0"/>
              <a:t> &gt;&gt; </a:t>
            </a:r>
            <a:r>
              <a:rPr lang="cs-CZ" sz="2400" dirty="0" err="1"/>
              <a:t>this</a:t>
            </a:r>
            <a:r>
              <a:rPr lang="cs-CZ" sz="2400" dirty="0"/>
              <a:t> film </a:t>
            </a:r>
            <a:r>
              <a:rPr lang="cs-CZ" sz="2400" dirty="0" err="1"/>
              <a:t>speaks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universally</a:t>
            </a:r>
            <a:r>
              <a:rPr lang="cs-CZ" sz="2400" dirty="0"/>
              <a:t> </a:t>
            </a:r>
            <a:r>
              <a:rPr lang="cs-CZ" sz="2400" dirty="0" err="1"/>
              <a:t>comprehensible</a:t>
            </a:r>
            <a:r>
              <a:rPr lang="cs-CZ" sz="2400" dirty="0"/>
              <a:t> </a:t>
            </a:r>
            <a:r>
              <a:rPr lang="cs-CZ" sz="2400" dirty="0" err="1"/>
              <a:t>cinematic</a:t>
            </a:r>
            <a:r>
              <a:rPr lang="cs-CZ" sz="2400" dirty="0"/>
              <a:t> </a:t>
            </a:r>
            <a:r>
              <a:rPr lang="cs-CZ" sz="2400" dirty="0" err="1"/>
              <a:t>language</a:t>
            </a:r>
            <a:endParaRPr lang="cs-CZ" sz="2400" dirty="0"/>
          </a:p>
          <a:p>
            <a:r>
              <a:rPr lang="cs-CZ" sz="2400" dirty="0" err="1"/>
              <a:t>Praised</a:t>
            </a:r>
            <a:r>
              <a:rPr lang="cs-CZ" sz="2400" dirty="0"/>
              <a:t> by film </a:t>
            </a:r>
            <a:r>
              <a:rPr lang="cs-CZ" sz="2400" dirty="0" err="1"/>
              <a:t>critics</a:t>
            </a:r>
            <a:r>
              <a:rPr lang="cs-CZ" sz="2400" dirty="0"/>
              <a:t> – </a:t>
            </a:r>
            <a:r>
              <a:rPr lang="cs-CZ" sz="2400" dirty="0" err="1"/>
              <a:t>this</a:t>
            </a:r>
            <a:r>
              <a:rPr lang="cs-CZ" sz="2400" dirty="0"/>
              <a:t> </a:t>
            </a:r>
            <a:r>
              <a:rPr lang="cs-CZ" sz="2400" dirty="0" err="1"/>
              <a:t>movies</a:t>
            </a:r>
            <a:r>
              <a:rPr lang="cs-CZ" sz="2400" dirty="0"/>
              <a:t> </a:t>
            </a:r>
            <a:r>
              <a:rPr lang="cs-CZ" sz="2400" dirty="0" err="1"/>
              <a:t>ascends</a:t>
            </a:r>
            <a:r>
              <a:rPr lang="cs-CZ" sz="2400" dirty="0"/>
              <a:t> </a:t>
            </a:r>
            <a:r>
              <a:rPr lang="cs-CZ" sz="2400" dirty="0" err="1"/>
              <a:t>above</a:t>
            </a:r>
            <a:r>
              <a:rPr lang="cs-CZ" sz="2400" dirty="0"/>
              <a:t> </a:t>
            </a:r>
            <a:r>
              <a:rPr lang="cs-CZ" sz="2400" dirty="0" err="1"/>
              <a:t>strict</a:t>
            </a:r>
            <a:r>
              <a:rPr lang="cs-CZ" sz="2400" dirty="0"/>
              <a:t> and </a:t>
            </a:r>
            <a:r>
              <a:rPr lang="cs-CZ" sz="2400" dirty="0" err="1"/>
              <a:t>concrete</a:t>
            </a:r>
            <a:r>
              <a:rPr lang="cs-CZ" sz="2400" dirty="0"/>
              <a:t> </a:t>
            </a:r>
            <a:r>
              <a:rPr lang="cs-CZ" sz="2400" dirty="0" err="1"/>
              <a:t>historical</a:t>
            </a:r>
            <a:r>
              <a:rPr lang="cs-CZ" sz="2400" dirty="0"/>
              <a:t> </a:t>
            </a:r>
            <a:r>
              <a:rPr lang="cs-CZ" sz="2400" dirty="0" err="1"/>
              <a:t>time</a:t>
            </a:r>
            <a:r>
              <a:rPr lang="cs-CZ" sz="2400" dirty="0"/>
              <a:t>  </a:t>
            </a:r>
          </a:p>
          <a:p>
            <a:r>
              <a:rPr lang="cs-CZ" sz="2400" dirty="0"/>
              <a:t>In 2018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restored</a:t>
            </a:r>
            <a:r>
              <a:rPr lang="cs-CZ" sz="2400" dirty="0"/>
              <a:t> copy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films</a:t>
            </a:r>
            <a:r>
              <a:rPr lang="cs-CZ" sz="2400" dirty="0"/>
              <a:t> </a:t>
            </a:r>
            <a:r>
              <a:rPr lang="cs-CZ" sz="2400" dirty="0" err="1"/>
              <a:t>was</a:t>
            </a:r>
            <a:r>
              <a:rPr lang="cs-CZ" sz="2400" dirty="0"/>
              <a:t> </a:t>
            </a:r>
            <a:r>
              <a:rPr lang="cs-CZ" sz="2400" dirty="0" err="1"/>
              <a:t>screened</a:t>
            </a:r>
            <a:r>
              <a:rPr lang="cs-CZ" sz="2400" dirty="0"/>
              <a:t> in </a:t>
            </a:r>
            <a:r>
              <a:rPr lang="cs-CZ" sz="2400" dirty="0" err="1"/>
              <a:t>the</a:t>
            </a:r>
            <a:r>
              <a:rPr lang="cs-CZ" sz="2400" dirty="0"/>
              <a:t> Cannes </a:t>
            </a:r>
            <a:r>
              <a:rPr lang="cs-CZ" sz="2400" dirty="0" err="1"/>
              <a:t>Classics</a:t>
            </a:r>
            <a:r>
              <a:rPr lang="cs-CZ" sz="2400" dirty="0"/>
              <a:t> </a:t>
            </a:r>
            <a:r>
              <a:rPr lang="cs-CZ" sz="2400" dirty="0" err="1"/>
              <a:t>section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famous</a:t>
            </a:r>
            <a:r>
              <a:rPr lang="cs-CZ" sz="2400" dirty="0"/>
              <a:t> film festival, in August 2018 </a:t>
            </a:r>
            <a:r>
              <a:rPr lang="cs-CZ" sz="2400" dirty="0" err="1"/>
              <a:t>the</a:t>
            </a:r>
            <a:r>
              <a:rPr lang="cs-CZ" sz="2400" dirty="0"/>
              <a:t> film </a:t>
            </a:r>
            <a:r>
              <a:rPr lang="cs-CZ" sz="2400" dirty="0" err="1"/>
              <a:t>returned</a:t>
            </a:r>
            <a:r>
              <a:rPr lang="cs-CZ" sz="2400" dirty="0"/>
              <a:t> to </a:t>
            </a:r>
            <a:r>
              <a:rPr lang="cs-CZ" sz="2400" dirty="0" err="1"/>
              <a:t>regular</a:t>
            </a:r>
            <a:r>
              <a:rPr lang="cs-CZ" sz="2400" dirty="0"/>
              <a:t> </a:t>
            </a:r>
            <a:r>
              <a:rPr lang="cs-CZ" sz="2400" dirty="0" err="1"/>
              <a:t>distribution</a:t>
            </a:r>
            <a:r>
              <a:rPr lang="cs-CZ" sz="2400" dirty="0"/>
              <a:t> („</a:t>
            </a:r>
            <a:r>
              <a:rPr lang="cs-CZ" sz="2400" dirty="0" err="1"/>
              <a:t>Back</a:t>
            </a:r>
            <a:r>
              <a:rPr lang="cs-CZ" sz="2400" dirty="0"/>
              <a:t> to </a:t>
            </a:r>
            <a:r>
              <a:rPr lang="cs-CZ" sz="2400" dirty="0" err="1"/>
              <a:t>Cinemas</a:t>
            </a:r>
            <a:r>
              <a:rPr lang="cs-CZ" sz="2400" dirty="0"/>
              <a:t>“ </a:t>
            </a:r>
            <a:r>
              <a:rPr lang="cs-CZ" sz="2400" dirty="0" err="1"/>
              <a:t>project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National</a:t>
            </a:r>
            <a:r>
              <a:rPr lang="cs-CZ" sz="2400" dirty="0"/>
              <a:t> Film Archive)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6594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609D2D2-83D3-D948-8885-C5581F95F7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B2C6A1B-3B71-5F4B-AB2C-6DEFDA55AC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0C1128C1-426F-2E46-9CAD-A1FED355E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Reading</a:t>
            </a:r>
            <a:br>
              <a:rPr lang="cs-CZ" dirty="0"/>
            </a:br>
            <a:r>
              <a:rPr lang="cs-CZ" dirty="0"/>
              <a:t>L4</a:t>
            </a:r>
          </a:p>
        </p:txBody>
      </p:sp>
      <p:sp>
        <p:nvSpPr>
          <p:cNvPr id="13" name="Zástupný obsah 12">
            <a:extLst>
              <a:ext uri="{FF2B5EF4-FFF2-40B4-BE49-F238E27FC236}">
                <a16:creationId xmlns:a16="http://schemas.microsoft.com/office/drawing/2014/main" id="{4D9B6B84-9006-1245-9A5D-78BA881C8B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OWEN, Jonathan L. </a:t>
            </a:r>
            <a:r>
              <a:rPr lang="cs-CZ" i="1" dirty="0" err="1"/>
              <a:t>Avant</a:t>
            </a:r>
            <a:r>
              <a:rPr lang="cs-CZ" i="1" dirty="0"/>
              <a:t>-Garde to</a:t>
            </a:r>
          </a:p>
          <a:p>
            <a:pPr marL="54000" indent="0">
              <a:buNone/>
            </a:pPr>
            <a:r>
              <a:rPr lang="cs-CZ" i="1" dirty="0"/>
              <a:t>New </a:t>
            </a:r>
            <a:r>
              <a:rPr lang="cs-CZ" i="1" dirty="0" err="1"/>
              <a:t>Wave</a:t>
            </a:r>
            <a:r>
              <a:rPr lang="cs-CZ" i="1" dirty="0"/>
              <a:t>. </a:t>
            </a:r>
            <a:r>
              <a:rPr lang="cs-CZ" i="1" dirty="0" err="1"/>
              <a:t>Czechoslovak</a:t>
            </a:r>
            <a:r>
              <a:rPr lang="cs-CZ" i="1" dirty="0"/>
              <a:t> </a:t>
            </a:r>
            <a:r>
              <a:rPr lang="cs-CZ" i="1" dirty="0" err="1"/>
              <a:t>Cinema</a:t>
            </a:r>
            <a:r>
              <a:rPr lang="cs-CZ" i="1" dirty="0"/>
              <a:t>,</a:t>
            </a:r>
          </a:p>
          <a:p>
            <a:pPr marL="54000" indent="0">
              <a:buNone/>
            </a:pPr>
            <a:r>
              <a:rPr lang="cs-CZ" i="1" dirty="0" err="1"/>
              <a:t>Surrealism</a:t>
            </a:r>
            <a:r>
              <a:rPr lang="cs-CZ" i="1" dirty="0"/>
              <a:t> and 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Sixties</a:t>
            </a:r>
            <a:r>
              <a:rPr lang="cs-CZ" dirty="0"/>
              <a:t>. New York</a:t>
            </a:r>
          </a:p>
          <a:p>
            <a:pPr marL="54000" indent="0">
              <a:buNone/>
            </a:pPr>
            <a:r>
              <a:rPr lang="cs-CZ" dirty="0"/>
              <a:t>and Oxford: </a:t>
            </a:r>
            <a:r>
              <a:rPr lang="cs-CZ" dirty="0" err="1"/>
              <a:t>Berghaghn</a:t>
            </a:r>
            <a:r>
              <a:rPr lang="cs-CZ" dirty="0"/>
              <a:t> </a:t>
            </a:r>
            <a:r>
              <a:rPr lang="cs-CZ" dirty="0" err="1"/>
              <a:t>books</a:t>
            </a:r>
            <a:r>
              <a:rPr lang="cs-CZ" dirty="0"/>
              <a:t>, 2011,</a:t>
            </a:r>
          </a:p>
          <a:p>
            <a:pPr marL="54000" indent="0">
              <a:buNone/>
            </a:pPr>
            <a:r>
              <a:rPr lang="cs-CZ" dirty="0"/>
              <a:t>pp. 25–45. 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919C570F-22A2-5E4D-A0C0-E649E2840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125" y="130629"/>
            <a:ext cx="3930455" cy="470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596388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arts-prezentace-4-3-cz.potx" id="{369CEB4C-E91F-4A32-A7FB-60CC82C16FB7}" vid="{B01A3F6A-DAFA-4AB8-A137-0087E8B1444E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Prezentace_MU_CZ</Template>
  <TotalTime>1667</TotalTime>
  <Words>1307</Words>
  <Application>Microsoft Macintosh PowerPoint</Application>
  <PresentationFormat>Předvádění na obrazovce (4:3)</PresentationFormat>
  <Paragraphs>94</Paragraphs>
  <Slides>15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9" baseType="lpstr">
      <vt:lpstr>Arial</vt:lpstr>
      <vt:lpstr>Tahoma</vt:lpstr>
      <vt:lpstr>Wingdings</vt:lpstr>
      <vt:lpstr>Prezentace_MU_CZ</vt:lpstr>
      <vt:lpstr>Czech New Wave CZS36</vt:lpstr>
      <vt:lpstr>Joseph Kilian (1963) + Diamonds of the night (1964)</vt:lpstr>
      <vt:lpstr>Diamonds of the night / Joseph Kilian dir. Jan Němec                      dir. Pavel Juráček, Jan Schmidt  </vt:lpstr>
      <vt:lpstr>Joseph Kilian // Diamonds of the Night </vt:lpstr>
      <vt:lpstr>Prezentace aplikace PowerPoint</vt:lpstr>
      <vt:lpstr>Prezentace aplikace PowerPoint</vt:lpstr>
      <vt:lpstr>Prezentace aplikace PowerPoint</vt:lpstr>
      <vt:lpstr>Diamonds of the Night in cinemas and its afterlife</vt:lpstr>
      <vt:lpstr>Reading L4</vt:lpstr>
      <vt:lpstr>„Juvenilization“ of cinema</vt:lpstr>
      <vt:lpstr>The Hop-Pickers: Bossa Nova (1964)</vt:lpstr>
      <vt:lpstr>Generations of film characters in New Wave Films</vt:lpstr>
      <vt:lpstr>Generations of film characters in New Wave Films</vt:lpstr>
      <vt:lpstr>Middle-aged and older  generation of characters</vt:lpstr>
      <vt:lpstr>Film and TV Faculty of Performing Arts: FAMU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Czech New Wave CZS36</dc:title>
  <dc:creator>Šárka Gmiterková</dc:creator>
  <cp:lastModifiedBy>Šárka Jelínek Gmiterková</cp:lastModifiedBy>
  <cp:revision>13</cp:revision>
  <dcterms:created xsi:type="dcterms:W3CDTF">2022-10-10T13:21:11Z</dcterms:created>
  <dcterms:modified xsi:type="dcterms:W3CDTF">2023-10-18T18:27:43Z</dcterms:modified>
</cp:coreProperties>
</file>