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8" r:id="rId3"/>
    <p:sldId id="257" r:id="rId4"/>
    <p:sldId id="259" r:id="rId5"/>
    <p:sldId id="260" r:id="rId6"/>
    <p:sldId id="273" r:id="rId7"/>
    <p:sldId id="274" r:id="rId8"/>
    <p:sldId id="261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5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824" autoAdjust="0"/>
    <p:restoredTop sz="96270" autoAdjust="0"/>
  </p:normalViewPr>
  <p:slideViewPr>
    <p:cSldViewPr snapToGrid="0">
      <p:cViewPr varScale="1">
        <p:scale>
          <a:sx n="111" d="100"/>
          <a:sy n="111" d="100"/>
        </p:scale>
        <p:origin x="984" y="19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0BBBF-C720-224E-B48E-EDF7CC7A3FAB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75D7E-FF61-0848-91F2-42A60C05B1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047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0BBBF-C720-224E-B48E-EDF7CC7A3FAB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75D7E-FF61-0848-91F2-42A60C05B1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2556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youtube.com/watch?v=OkW3zQwut1k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qrX9s0zVyA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2/08/17/movies/daisies-vera-chytilova.html" TargetMode="External"/><Relationship Id="rId2" Type="http://schemas.openxmlformats.org/officeDocument/2006/relationships/hyperlink" Target="https://www.filmovyprehled.cz/en/revue/detail/trampled-on-the-original-critical-reception-of-daisies-in-the-us-and-uk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g"/><Relationship Id="rId4" Type="http://schemas.openxmlformats.org/officeDocument/2006/relationships/hyperlink" Target="https://collider.com/vera-chytilova-daisies-movie-why-its-good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Czech New </a:t>
            </a:r>
            <a:r>
              <a:rPr lang="cs-CZ" dirty="0" err="1"/>
              <a:t>Wave</a:t>
            </a:r>
            <a:br>
              <a:rPr lang="cs-CZ" dirty="0"/>
            </a:br>
            <a:r>
              <a:rPr lang="cs-CZ" dirty="0"/>
              <a:t>CZS36 + CMA018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b="1" dirty="0"/>
              <a:t>Dr. Šárka Jelínek </a:t>
            </a:r>
            <a:r>
              <a:rPr lang="cs-CZ" b="1" dirty="0" err="1"/>
              <a:t>Gmiterková</a:t>
            </a:r>
            <a:endParaRPr lang="cs-CZ" b="1" dirty="0"/>
          </a:p>
          <a:p>
            <a:pPr algn="ctr"/>
            <a:r>
              <a:rPr lang="cs-CZ" b="1" dirty="0" err="1"/>
              <a:t>Fall</a:t>
            </a:r>
            <a:r>
              <a:rPr lang="cs-CZ" b="1" dirty="0"/>
              <a:t> 2023</a:t>
            </a:r>
          </a:p>
          <a:p>
            <a:pPr algn="ctr"/>
            <a:r>
              <a:rPr lang="cs-CZ" b="1" dirty="0"/>
              <a:t>09. 11. 2023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05A0C50-1017-C64C-A008-5113B28132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040F859-D4D8-AF4B-A7ED-D2B5D950A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10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E2D5E0B0-98B5-FF43-A400-A0EB9B489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11243"/>
            <a:ext cx="8064900" cy="451576"/>
          </a:xfrm>
        </p:spPr>
        <p:txBody>
          <a:bodyPr/>
          <a:lstStyle/>
          <a:p>
            <a:pPr algn="ctr"/>
            <a:r>
              <a:rPr lang="cs-CZ" dirty="0" err="1"/>
              <a:t>Women‘s</a:t>
            </a:r>
            <a:r>
              <a:rPr lang="cs-CZ" dirty="0"/>
              <a:t> </a:t>
            </a:r>
            <a:r>
              <a:rPr lang="cs-CZ" dirty="0" err="1"/>
              <a:t>liberation</a:t>
            </a:r>
            <a:br>
              <a:rPr lang="cs-CZ" dirty="0"/>
            </a:b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priority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socialist</a:t>
            </a:r>
            <a:r>
              <a:rPr lang="cs-CZ" dirty="0"/>
              <a:t> </a:t>
            </a:r>
            <a:r>
              <a:rPr lang="cs-CZ" dirty="0" err="1"/>
              <a:t>regime</a:t>
            </a:r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8A586D20-D73E-0D4B-81CC-45FFF1EE4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00" y="1371369"/>
            <a:ext cx="8524742" cy="4139998"/>
          </a:xfrm>
        </p:spPr>
        <p:txBody>
          <a:bodyPr/>
          <a:lstStyle/>
          <a:p>
            <a:r>
              <a:rPr lang="cs-CZ" sz="1700" dirty="0" err="1"/>
              <a:t>Female</a:t>
            </a:r>
            <a:r>
              <a:rPr lang="cs-CZ" sz="1700" dirty="0"/>
              <a:t> </a:t>
            </a:r>
            <a:r>
              <a:rPr lang="cs-CZ" sz="1700" dirty="0" err="1"/>
              <a:t>employment</a:t>
            </a:r>
            <a:r>
              <a:rPr lang="cs-CZ" sz="1700" dirty="0"/>
              <a:t> </a:t>
            </a:r>
            <a:r>
              <a:rPr lang="cs-CZ" sz="1700" dirty="0" err="1"/>
              <a:t>was</a:t>
            </a:r>
            <a:r>
              <a:rPr lang="cs-CZ" sz="1700" dirty="0"/>
              <a:t> a </a:t>
            </a:r>
            <a:r>
              <a:rPr lang="cs-CZ" sz="1700" dirty="0" err="1"/>
              <a:t>frequently</a:t>
            </a:r>
            <a:r>
              <a:rPr lang="cs-CZ" sz="1700" dirty="0"/>
              <a:t> </a:t>
            </a:r>
            <a:r>
              <a:rPr lang="cs-CZ" sz="1700" dirty="0" err="1"/>
              <a:t>highlighted</a:t>
            </a:r>
            <a:r>
              <a:rPr lang="cs-CZ" sz="1700" dirty="0"/>
              <a:t> priority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the</a:t>
            </a:r>
            <a:r>
              <a:rPr lang="cs-CZ" sz="1700" dirty="0"/>
              <a:t> </a:t>
            </a:r>
            <a:r>
              <a:rPr lang="cs-CZ" sz="1700" dirty="0" err="1"/>
              <a:t>socialist</a:t>
            </a:r>
            <a:r>
              <a:rPr lang="cs-CZ" sz="1700" dirty="0"/>
              <a:t> régime &gt;&gt; </a:t>
            </a:r>
            <a:r>
              <a:rPr lang="cs-CZ" sz="1700" dirty="0" err="1"/>
              <a:t>it</a:t>
            </a:r>
            <a:r>
              <a:rPr lang="cs-CZ" sz="1700" dirty="0"/>
              <a:t> </a:t>
            </a:r>
            <a:r>
              <a:rPr lang="cs-CZ" sz="1700" dirty="0" err="1"/>
              <a:t>is</a:t>
            </a:r>
            <a:r>
              <a:rPr lang="cs-CZ" sz="1700" dirty="0"/>
              <a:t> in </a:t>
            </a:r>
            <a:r>
              <a:rPr lang="cs-CZ" sz="1700" dirty="0" err="1"/>
              <a:t>tune</a:t>
            </a:r>
            <a:r>
              <a:rPr lang="cs-CZ" sz="1700" dirty="0"/>
              <a:t> </a:t>
            </a:r>
            <a:r>
              <a:rPr lang="cs-CZ" sz="1700" dirty="0" err="1"/>
              <a:t>with</a:t>
            </a:r>
            <a:r>
              <a:rPr lang="cs-CZ" sz="1700" dirty="0"/>
              <a:t> </a:t>
            </a:r>
            <a:r>
              <a:rPr lang="cs-CZ" sz="1700" dirty="0" err="1"/>
              <a:t>communist</a:t>
            </a:r>
            <a:r>
              <a:rPr lang="cs-CZ" sz="1700" dirty="0"/>
              <a:t> ideology, but </a:t>
            </a:r>
            <a:r>
              <a:rPr lang="cs-CZ" sz="1700" dirty="0" err="1"/>
              <a:t>it</a:t>
            </a:r>
            <a:r>
              <a:rPr lang="cs-CZ" sz="1700" dirty="0"/>
              <a:t> </a:t>
            </a:r>
            <a:r>
              <a:rPr lang="cs-CZ" sz="1700" dirty="0" err="1"/>
              <a:t>was</a:t>
            </a:r>
            <a:r>
              <a:rPr lang="cs-CZ" sz="1700" dirty="0"/>
              <a:t> </a:t>
            </a:r>
            <a:r>
              <a:rPr lang="cs-CZ" sz="1700" dirty="0" err="1"/>
              <a:t>also</a:t>
            </a:r>
            <a:r>
              <a:rPr lang="cs-CZ" sz="1700" dirty="0"/>
              <a:t> </a:t>
            </a:r>
            <a:r>
              <a:rPr lang="cs-CZ" sz="1700" dirty="0" err="1"/>
              <a:t>an</a:t>
            </a:r>
            <a:r>
              <a:rPr lang="cs-CZ" sz="1700" dirty="0"/>
              <a:t> </a:t>
            </a:r>
            <a:r>
              <a:rPr lang="cs-CZ" sz="1700" dirty="0" err="1"/>
              <a:t>economic</a:t>
            </a:r>
            <a:r>
              <a:rPr lang="cs-CZ" sz="1700" dirty="0"/>
              <a:t> </a:t>
            </a:r>
            <a:r>
              <a:rPr lang="cs-CZ" sz="1700" dirty="0" err="1"/>
              <a:t>necessity</a:t>
            </a:r>
            <a:endParaRPr lang="cs-CZ" sz="1700" dirty="0"/>
          </a:p>
          <a:p>
            <a:r>
              <a:rPr lang="cs-CZ" sz="1700" dirty="0"/>
              <a:t>So-</a:t>
            </a:r>
            <a:r>
              <a:rPr lang="cs-CZ" sz="1700" dirty="0" err="1"/>
              <a:t>called</a:t>
            </a:r>
            <a:r>
              <a:rPr lang="cs-CZ" sz="1700" dirty="0"/>
              <a:t> double (triple) </a:t>
            </a:r>
            <a:r>
              <a:rPr lang="cs-CZ" sz="1700" dirty="0" err="1"/>
              <a:t>burden</a:t>
            </a:r>
            <a:endParaRPr lang="cs-CZ" sz="1700" dirty="0"/>
          </a:p>
          <a:p>
            <a:r>
              <a:rPr lang="cs-CZ" sz="1700" dirty="0" err="1"/>
              <a:t>Women</a:t>
            </a:r>
            <a:r>
              <a:rPr lang="cs-CZ" sz="1700" dirty="0"/>
              <a:t> </a:t>
            </a:r>
            <a:r>
              <a:rPr lang="cs-CZ" sz="1700" dirty="0" err="1"/>
              <a:t>were</a:t>
            </a:r>
            <a:r>
              <a:rPr lang="cs-CZ" sz="1700" dirty="0"/>
              <a:t> </a:t>
            </a:r>
            <a:r>
              <a:rPr lang="cs-CZ" sz="1700" dirty="0" err="1"/>
              <a:t>delegated</a:t>
            </a:r>
            <a:r>
              <a:rPr lang="cs-CZ" sz="1700" dirty="0"/>
              <a:t> to </a:t>
            </a:r>
            <a:r>
              <a:rPr lang="cs-CZ" sz="1700" dirty="0" err="1"/>
              <a:t>the</a:t>
            </a:r>
            <a:r>
              <a:rPr lang="cs-CZ" sz="1700" dirty="0"/>
              <a:t> </a:t>
            </a:r>
            <a:r>
              <a:rPr lang="cs-CZ" sz="1700" dirty="0" err="1"/>
              <a:t>spheres</a:t>
            </a:r>
            <a:r>
              <a:rPr lang="cs-CZ" sz="1700" dirty="0"/>
              <a:t>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education</a:t>
            </a:r>
            <a:r>
              <a:rPr lang="cs-CZ" sz="1700" dirty="0"/>
              <a:t> and </a:t>
            </a:r>
            <a:r>
              <a:rPr lang="cs-CZ" sz="1700" dirty="0" err="1"/>
              <a:t>healthcare</a:t>
            </a:r>
            <a:r>
              <a:rPr lang="cs-CZ" sz="1700" dirty="0"/>
              <a:t>, </a:t>
            </a:r>
            <a:r>
              <a:rPr lang="cs-CZ" sz="1700" dirty="0" err="1"/>
              <a:t>where</a:t>
            </a:r>
            <a:r>
              <a:rPr lang="cs-CZ" sz="1700" dirty="0"/>
              <a:t> </a:t>
            </a:r>
            <a:r>
              <a:rPr lang="cs-CZ" sz="1700" dirty="0" err="1"/>
              <a:t>salaries</a:t>
            </a:r>
            <a:r>
              <a:rPr lang="cs-CZ" sz="1700" dirty="0"/>
              <a:t> </a:t>
            </a:r>
            <a:r>
              <a:rPr lang="cs-CZ" sz="1700" dirty="0" err="1"/>
              <a:t>tend</a:t>
            </a:r>
            <a:r>
              <a:rPr lang="cs-CZ" sz="1700" dirty="0"/>
              <a:t> to go </a:t>
            </a:r>
            <a:r>
              <a:rPr lang="cs-CZ" sz="1700" dirty="0" err="1"/>
              <a:t>down</a:t>
            </a:r>
            <a:r>
              <a:rPr lang="cs-CZ" sz="1700" dirty="0"/>
              <a:t> </a:t>
            </a:r>
            <a:r>
              <a:rPr lang="cs-CZ" sz="1700" dirty="0" err="1"/>
              <a:t>rather</a:t>
            </a:r>
            <a:r>
              <a:rPr lang="cs-CZ" sz="1700" dirty="0"/>
              <a:t> </a:t>
            </a:r>
            <a:r>
              <a:rPr lang="cs-CZ" sz="1700" dirty="0" err="1"/>
              <a:t>then</a:t>
            </a:r>
            <a:r>
              <a:rPr lang="cs-CZ" sz="1700" dirty="0"/>
              <a:t> up; </a:t>
            </a:r>
            <a:r>
              <a:rPr lang="cs-CZ" sz="1700" dirty="0" err="1"/>
              <a:t>they</a:t>
            </a:r>
            <a:r>
              <a:rPr lang="cs-CZ" sz="1700" dirty="0"/>
              <a:t> </a:t>
            </a:r>
            <a:r>
              <a:rPr lang="cs-CZ" sz="1700" dirty="0" err="1"/>
              <a:t>were</a:t>
            </a:r>
            <a:r>
              <a:rPr lang="cs-CZ" sz="1700" dirty="0"/>
              <a:t> </a:t>
            </a:r>
            <a:r>
              <a:rPr lang="cs-CZ" sz="1700" dirty="0" err="1"/>
              <a:t>paid</a:t>
            </a:r>
            <a:r>
              <a:rPr lang="cs-CZ" sz="1700" dirty="0"/>
              <a:t> </a:t>
            </a:r>
            <a:r>
              <a:rPr lang="cs-CZ" sz="1700" dirty="0" err="1"/>
              <a:t>less</a:t>
            </a:r>
            <a:r>
              <a:rPr lang="cs-CZ" sz="1700" dirty="0"/>
              <a:t> </a:t>
            </a:r>
            <a:r>
              <a:rPr lang="cs-CZ" sz="1700" dirty="0" err="1"/>
              <a:t>than</a:t>
            </a:r>
            <a:r>
              <a:rPr lang="cs-CZ" sz="1700" dirty="0"/>
              <a:t> </a:t>
            </a:r>
            <a:r>
              <a:rPr lang="cs-CZ" sz="1700" dirty="0" err="1"/>
              <a:t>their</a:t>
            </a:r>
            <a:r>
              <a:rPr lang="cs-CZ" sz="1700" dirty="0"/>
              <a:t> male </a:t>
            </a:r>
            <a:r>
              <a:rPr lang="cs-CZ" sz="1700" dirty="0" err="1"/>
              <a:t>colleagues</a:t>
            </a:r>
            <a:r>
              <a:rPr lang="cs-CZ" sz="1700" dirty="0"/>
              <a:t> and not many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them</a:t>
            </a:r>
            <a:r>
              <a:rPr lang="cs-CZ" sz="1700" dirty="0"/>
              <a:t> </a:t>
            </a:r>
            <a:r>
              <a:rPr lang="cs-CZ" sz="1700" dirty="0" err="1"/>
              <a:t>were</a:t>
            </a:r>
            <a:r>
              <a:rPr lang="cs-CZ" sz="1700" dirty="0"/>
              <a:t> to </a:t>
            </a:r>
            <a:r>
              <a:rPr lang="cs-CZ" sz="1700" dirty="0" err="1"/>
              <a:t>be</a:t>
            </a:r>
            <a:r>
              <a:rPr lang="cs-CZ" sz="1700" dirty="0"/>
              <a:t> </a:t>
            </a:r>
            <a:r>
              <a:rPr lang="cs-CZ" sz="1700" dirty="0" err="1"/>
              <a:t>found</a:t>
            </a:r>
            <a:r>
              <a:rPr lang="cs-CZ" sz="1700" dirty="0"/>
              <a:t> in </a:t>
            </a:r>
            <a:r>
              <a:rPr lang="cs-CZ" sz="1700" dirty="0" err="1"/>
              <a:t>the</a:t>
            </a:r>
            <a:r>
              <a:rPr lang="cs-CZ" sz="1700" dirty="0"/>
              <a:t> </a:t>
            </a:r>
            <a:r>
              <a:rPr lang="cs-CZ" sz="1700" dirty="0" err="1"/>
              <a:t>leadership</a:t>
            </a:r>
            <a:r>
              <a:rPr lang="cs-CZ" sz="1700" dirty="0"/>
              <a:t> </a:t>
            </a:r>
          </a:p>
          <a:p>
            <a:r>
              <a:rPr lang="cs-CZ" sz="1700" b="1" dirty="0"/>
              <a:t>In </a:t>
            </a:r>
            <a:r>
              <a:rPr lang="cs-CZ" sz="1700" b="1" dirty="0" err="1"/>
              <a:t>cinema</a:t>
            </a:r>
            <a:r>
              <a:rPr lang="cs-CZ" sz="1700" b="1" dirty="0"/>
              <a:t> </a:t>
            </a:r>
            <a:r>
              <a:rPr lang="cs-CZ" sz="1700" b="1" dirty="0" err="1"/>
              <a:t>industry</a:t>
            </a:r>
            <a:r>
              <a:rPr lang="cs-CZ" sz="1700" dirty="0"/>
              <a:t>: </a:t>
            </a:r>
            <a:r>
              <a:rPr lang="cs-CZ" sz="1700" dirty="0" err="1"/>
              <a:t>despite</a:t>
            </a:r>
            <a:r>
              <a:rPr lang="cs-CZ" sz="1700" dirty="0"/>
              <a:t> </a:t>
            </a:r>
            <a:r>
              <a:rPr lang="cs-CZ" sz="1700" dirty="0" err="1"/>
              <a:t>the</a:t>
            </a:r>
            <a:r>
              <a:rPr lang="cs-CZ" sz="1700" dirty="0"/>
              <a:t> </a:t>
            </a:r>
            <a:r>
              <a:rPr lang="cs-CZ" sz="1700" dirty="0" err="1"/>
              <a:t>official</a:t>
            </a:r>
            <a:r>
              <a:rPr lang="cs-CZ" sz="1700" dirty="0"/>
              <a:t> </a:t>
            </a:r>
            <a:r>
              <a:rPr lang="cs-CZ" sz="1700" dirty="0" err="1"/>
              <a:t>proclamations</a:t>
            </a:r>
            <a:r>
              <a:rPr lang="cs-CZ" sz="1700" dirty="0"/>
              <a:t> </a:t>
            </a:r>
            <a:r>
              <a:rPr lang="cs-CZ" sz="1700" dirty="0" err="1"/>
              <a:t>the</a:t>
            </a:r>
            <a:r>
              <a:rPr lang="cs-CZ" sz="1700" dirty="0"/>
              <a:t> film </a:t>
            </a:r>
            <a:r>
              <a:rPr lang="cs-CZ" sz="1700" dirty="0" err="1"/>
              <a:t>production</a:t>
            </a:r>
            <a:r>
              <a:rPr lang="cs-CZ" sz="1700" dirty="0"/>
              <a:t> </a:t>
            </a:r>
            <a:r>
              <a:rPr lang="cs-CZ" sz="1700" dirty="0" err="1"/>
              <a:t>did</a:t>
            </a:r>
            <a:r>
              <a:rPr lang="cs-CZ" sz="1700" dirty="0"/>
              <a:t> not </a:t>
            </a:r>
            <a:r>
              <a:rPr lang="cs-CZ" sz="1700" dirty="0" err="1"/>
              <a:t>become</a:t>
            </a:r>
            <a:r>
              <a:rPr lang="cs-CZ" sz="1700" dirty="0"/>
              <a:t> more </a:t>
            </a:r>
            <a:r>
              <a:rPr lang="cs-CZ" sz="1700" dirty="0" err="1"/>
              <a:t>feminized</a:t>
            </a:r>
            <a:r>
              <a:rPr lang="cs-CZ" sz="1700" dirty="0"/>
              <a:t> &gt;&gt; </a:t>
            </a:r>
            <a:r>
              <a:rPr lang="cs-CZ" sz="1700" dirty="0" err="1"/>
              <a:t>creative</a:t>
            </a:r>
            <a:r>
              <a:rPr lang="cs-CZ" sz="1700" dirty="0"/>
              <a:t> </a:t>
            </a:r>
            <a:r>
              <a:rPr lang="cs-CZ" sz="1700" dirty="0" err="1"/>
              <a:t>positions</a:t>
            </a:r>
            <a:r>
              <a:rPr lang="cs-CZ" sz="1700" dirty="0"/>
              <a:t> are not </a:t>
            </a:r>
            <a:r>
              <a:rPr lang="cs-CZ" sz="1700" dirty="0" err="1"/>
              <a:t>the</a:t>
            </a:r>
            <a:r>
              <a:rPr lang="cs-CZ" sz="1700" dirty="0"/>
              <a:t> </a:t>
            </a:r>
            <a:r>
              <a:rPr lang="cs-CZ" sz="1700" dirty="0" err="1"/>
              <a:t>domain</a:t>
            </a:r>
            <a:r>
              <a:rPr lang="cs-CZ" sz="1700" dirty="0"/>
              <a:t>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women</a:t>
            </a:r>
            <a:r>
              <a:rPr lang="cs-CZ" sz="1700" dirty="0"/>
              <a:t>, </a:t>
            </a:r>
            <a:r>
              <a:rPr lang="cs-CZ" sz="1700" dirty="0" err="1"/>
              <a:t>other</a:t>
            </a:r>
            <a:r>
              <a:rPr lang="cs-CZ" sz="1700" dirty="0"/>
              <a:t> </a:t>
            </a:r>
            <a:r>
              <a:rPr lang="cs-CZ" sz="1700" dirty="0" err="1"/>
              <a:t>branches</a:t>
            </a:r>
            <a:r>
              <a:rPr lang="cs-CZ" sz="1700" dirty="0"/>
              <a:t>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Czechoslovak</a:t>
            </a:r>
            <a:r>
              <a:rPr lang="cs-CZ" sz="1700" dirty="0"/>
              <a:t> film are more open to </a:t>
            </a:r>
            <a:r>
              <a:rPr lang="cs-CZ" sz="1700" dirty="0" err="1"/>
              <a:t>female</a:t>
            </a:r>
            <a:r>
              <a:rPr lang="cs-CZ" sz="1700" dirty="0"/>
              <a:t> </a:t>
            </a:r>
            <a:r>
              <a:rPr lang="cs-CZ" sz="1700" dirty="0" err="1"/>
              <a:t>employment</a:t>
            </a:r>
            <a:r>
              <a:rPr lang="cs-CZ" sz="1700" dirty="0"/>
              <a:t> (</a:t>
            </a:r>
            <a:r>
              <a:rPr lang="cs-CZ" sz="1700" dirty="0" err="1"/>
              <a:t>cinemas</a:t>
            </a:r>
            <a:r>
              <a:rPr lang="cs-CZ" sz="1700" dirty="0"/>
              <a:t>, </a:t>
            </a:r>
            <a:r>
              <a:rPr lang="cs-CZ" sz="1700" dirty="0" err="1"/>
              <a:t>distribution</a:t>
            </a:r>
            <a:r>
              <a:rPr lang="cs-CZ" sz="1700" dirty="0"/>
              <a:t>)</a:t>
            </a:r>
          </a:p>
          <a:p>
            <a:r>
              <a:rPr lang="cs-CZ" sz="1700" dirty="0" err="1"/>
              <a:t>Continuity</a:t>
            </a:r>
            <a:r>
              <a:rPr lang="cs-CZ" sz="1700" dirty="0"/>
              <a:t> </a:t>
            </a:r>
            <a:r>
              <a:rPr lang="cs-CZ" sz="1700" dirty="0" err="1"/>
              <a:t>assistants</a:t>
            </a:r>
            <a:r>
              <a:rPr lang="cs-CZ" sz="1700" dirty="0"/>
              <a:t> („</a:t>
            </a:r>
            <a:r>
              <a:rPr lang="cs-CZ" sz="1700" dirty="0" err="1"/>
              <a:t>script</a:t>
            </a:r>
            <a:r>
              <a:rPr lang="cs-CZ" sz="1700" dirty="0"/>
              <a:t> </a:t>
            </a:r>
            <a:r>
              <a:rPr lang="cs-CZ" sz="1700" dirty="0" err="1"/>
              <a:t>girls</a:t>
            </a:r>
            <a:r>
              <a:rPr lang="cs-CZ" sz="1700" dirty="0"/>
              <a:t>“), </a:t>
            </a:r>
            <a:r>
              <a:rPr lang="cs-CZ" sz="1700" dirty="0" err="1"/>
              <a:t>grips</a:t>
            </a:r>
            <a:r>
              <a:rPr lang="cs-CZ" sz="1700" dirty="0"/>
              <a:t>, </a:t>
            </a:r>
            <a:r>
              <a:rPr lang="cs-CZ" sz="1700" dirty="0" err="1"/>
              <a:t>editing</a:t>
            </a:r>
            <a:r>
              <a:rPr lang="cs-CZ" sz="1700" dirty="0"/>
              <a:t> </a:t>
            </a:r>
            <a:r>
              <a:rPr lang="cs-CZ" sz="1700" dirty="0" err="1"/>
              <a:t>assistants</a:t>
            </a:r>
            <a:r>
              <a:rPr lang="cs-CZ" sz="1700" dirty="0"/>
              <a:t>, </a:t>
            </a:r>
            <a:r>
              <a:rPr lang="cs-CZ" sz="1700" dirty="0" err="1"/>
              <a:t>wardrobe</a:t>
            </a:r>
            <a:r>
              <a:rPr lang="cs-CZ" sz="1700" dirty="0"/>
              <a:t> </a:t>
            </a:r>
            <a:r>
              <a:rPr lang="cs-CZ" sz="1700" dirty="0" err="1"/>
              <a:t>personnel</a:t>
            </a:r>
            <a:r>
              <a:rPr lang="cs-CZ" sz="1700" dirty="0"/>
              <a:t>; </a:t>
            </a:r>
            <a:r>
              <a:rPr lang="cs-CZ" sz="1700" dirty="0" err="1"/>
              <a:t>only</a:t>
            </a:r>
            <a:r>
              <a:rPr lang="cs-CZ" sz="1700" dirty="0"/>
              <a:t> </a:t>
            </a:r>
            <a:r>
              <a:rPr lang="cs-CZ" sz="1700" dirty="0" err="1"/>
              <a:t>rarely</a:t>
            </a:r>
            <a:r>
              <a:rPr lang="cs-CZ" sz="1700" dirty="0"/>
              <a:t> </a:t>
            </a:r>
            <a:r>
              <a:rPr lang="cs-CZ" sz="1700" dirty="0" err="1"/>
              <a:t>assisting</a:t>
            </a:r>
            <a:r>
              <a:rPr lang="cs-CZ" sz="1700" dirty="0"/>
              <a:t> </a:t>
            </a:r>
            <a:r>
              <a:rPr lang="cs-CZ" sz="1700" dirty="0" err="1"/>
              <a:t>directors</a:t>
            </a:r>
            <a:r>
              <a:rPr lang="cs-CZ" sz="1700" dirty="0"/>
              <a:t> and </a:t>
            </a:r>
            <a:r>
              <a:rPr lang="cs-CZ" sz="1700" dirty="0" err="1"/>
              <a:t>production</a:t>
            </a:r>
            <a:r>
              <a:rPr lang="cs-CZ" sz="1700" dirty="0"/>
              <a:t> </a:t>
            </a:r>
            <a:r>
              <a:rPr lang="cs-CZ" sz="1700" dirty="0" err="1"/>
              <a:t>assistants</a:t>
            </a:r>
            <a:r>
              <a:rPr lang="cs-CZ" sz="1700" dirty="0"/>
              <a:t>, </a:t>
            </a:r>
            <a:r>
              <a:rPr lang="cs-CZ" sz="1700" dirty="0" err="1"/>
              <a:t>editors</a:t>
            </a:r>
            <a:r>
              <a:rPr lang="cs-CZ" sz="1700" dirty="0"/>
              <a:t> and make-up </a:t>
            </a:r>
            <a:r>
              <a:rPr lang="cs-CZ" sz="1700" dirty="0" err="1"/>
              <a:t>designers</a:t>
            </a:r>
            <a:endParaRPr lang="cs-CZ" sz="1700" dirty="0"/>
          </a:p>
          <a:p>
            <a:pPr lvl="1"/>
            <a:r>
              <a:rPr lang="cs-CZ" sz="1600" dirty="0"/>
              <a:t>„</a:t>
            </a:r>
            <a:r>
              <a:rPr lang="cs-CZ" sz="1600" dirty="0" err="1"/>
              <a:t>Feminized</a:t>
            </a:r>
            <a:r>
              <a:rPr lang="cs-CZ" sz="1600" dirty="0"/>
              <a:t> </a:t>
            </a:r>
            <a:r>
              <a:rPr lang="cs-CZ" sz="1600" dirty="0" err="1"/>
              <a:t>professions</a:t>
            </a:r>
            <a:r>
              <a:rPr lang="cs-CZ" sz="1600" dirty="0"/>
              <a:t>“, </a:t>
            </a:r>
            <a:r>
              <a:rPr lang="cs-CZ" sz="1600" dirty="0" err="1"/>
              <a:t>characterized</a:t>
            </a:r>
            <a:r>
              <a:rPr lang="cs-CZ" sz="1600" dirty="0"/>
              <a:t> by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essencialist</a:t>
            </a:r>
            <a:r>
              <a:rPr lang="cs-CZ" sz="1600" dirty="0"/>
              <a:t> </a:t>
            </a:r>
            <a:r>
              <a:rPr lang="cs-CZ" sz="1600" dirty="0" err="1"/>
              <a:t>rhetoric</a:t>
            </a:r>
            <a:r>
              <a:rPr lang="cs-CZ" sz="1600" dirty="0"/>
              <a:t> as </a:t>
            </a:r>
            <a:r>
              <a:rPr lang="cs-CZ" sz="1600" dirty="0" err="1"/>
              <a:t>requiring</a:t>
            </a:r>
            <a:r>
              <a:rPr lang="cs-CZ" sz="1600" dirty="0"/>
              <a:t> </a:t>
            </a:r>
            <a:r>
              <a:rPr lang="cs-CZ" sz="1600" dirty="0" err="1"/>
              <a:t>traditionally</a:t>
            </a:r>
            <a:r>
              <a:rPr lang="cs-CZ" sz="1600" dirty="0"/>
              <a:t> </a:t>
            </a:r>
            <a:r>
              <a:rPr lang="cs-CZ" sz="1600" dirty="0" err="1"/>
              <a:t>female</a:t>
            </a:r>
            <a:r>
              <a:rPr lang="cs-CZ" sz="1600" dirty="0"/>
              <a:t> </a:t>
            </a:r>
            <a:r>
              <a:rPr lang="cs-CZ" sz="1600" dirty="0" err="1"/>
              <a:t>character</a:t>
            </a:r>
            <a:r>
              <a:rPr lang="cs-CZ" sz="1600" dirty="0"/>
              <a:t> </a:t>
            </a:r>
            <a:r>
              <a:rPr lang="cs-CZ" sz="1600" dirty="0" err="1"/>
              <a:t>traits</a:t>
            </a:r>
            <a:r>
              <a:rPr lang="cs-CZ" sz="1600" dirty="0"/>
              <a:t> – </a:t>
            </a:r>
            <a:r>
              <a:rPr lang="cs-CZ" sz="1600" dirty="0" err="1"/>
              <a:t>attention</a:t>
            </a:r>
            <a:r>
              <a:rPr lang="cs-CZ" sz="1600" dirty="0"/>
              <a:t> to detail, multitasking, sensitivity, </a:t>
            </a:r>
            <a:r>
              <a:rPr lang="cs-CZ" sz="1600" dirty="0" err="1"/>
              <a:t>empathy</a:t>
            </a:r>
            <a:r>
              <a:rPr lang="cs-CZ" sz="1600" dirty="0"/>
              <a:t>, </a:t>
            </a:r>
            <a:r>
              <a:rPr lang="cs-CZ" sz="1600" dirty="0" err="1"/>
              <a:t>consistency</a:t>
            </a:r>
            <a:endParaRPr lang="cs-CZ" sz="1600" dirty="0"/>
          </a:p>
          <a:p>
            <a:pPr lvl="1"/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119037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C093D-1AEA-A64E-9AAA-7F01E1FCF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762960"/>
            <a:ext cx="2862071" cy="1453557"/>
          </a:xfrm>
        </p:spPr>
        <p:txBody>
          <a:bodyPr>
            <a:normAutofit/>
          </a:bodyPr>
          <a:lstStyle/>
          <a:p>
            <a:r>
              <a:rPr lang="cs-CZ" b="1" dirty="0"/>
              <a:t>Věra Chytilová (1929–2014)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0F759E-9D5A-B744-9019-17592B4B5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951" y="2242636"/>
            <a:ext cx="3479469" cy="3895106"/>
          </a:xfrm>
        </p:spPr>
        <p:txBody>
          <a:bodyPr>
            <a:normAutofit/>
          </a:bodyPr>
          <a:lstStyle/>
          <a:p>
            <a:r>
              <a:rPr lang="cs-CZ" sz="1425" b="1" dirty="0"/>
              <a:t>„A person </a:t>
            </a:r>
            <a:r>
              <a:rPr lang="cs-CZ" sz="1425" b="1" dirty="0" err="1"/>
              <a:t>should</a:t>
            </a:r>
            <a:r>
              <a:rPr lang="cs-CZ" sz="1425" b="1" dirty="0"/>
              <a:t> </a:t>
            </a:r>
            <a:r>
              <a:rPr lang="cs-CZ" sz="1425" b="1" dirty="0" err="1"/>
              <a:t>have</a:t>
            </a:r>
            <a:r>
              <a:rPr lang="cs-CZ" sz="1425" b="1" dirty="0"/>
              <a:t> </a:t>
            </a:r>
            <a:r>
              <a:rPr lang="cs-CZ" sz="1425" b="1" dirty="0" err="1"/>
              <a:t>the</a:t>
            </a:r>
            <a:r>
              <a:rPr lang="cs-CZ" sz="1425" b="1" dirty="0"/>
              <a:t> </a:t>
            </a:r>
            <a:r>
              <a:rPr lang="cs-CZ" sz="1425" b="1" dirty="0" err="1"/>
              <a:t>strength</a:t>
            </a:r>
            <a:r>
              <a:rPr lang="cs-CZ" sz="1425" b="1" dirty="0"/>
              <a:t> to do </a:t>
            </a:r>
            <a:r>
              <a:rPr lang="cs-CZ" sz="1425" b="1" dirty="0" err="1"/>
              <a:t>what</a:t>
            </a:r>
            <a:r>
              <a:rPr lang="cs-CZ" sz="1425" b="1" dirty="0"/>
              <a:t> </a:t>
            </a:r>
            <a:r>
              <a:rPr lang="cs-CZ" sz="1425" b="1" dirty="0" err="1"/>
              <a:t>satisfies</a:t>
            </a:r>
            <a:r>
              <a:rPr lang="cs-CZ" sz="1425" b="1" dirty="0"/>
              <a:t> </a:t>
            </a:r>
            <a:r>
              <a:rPr lang="cs-CZ" sz="1425" b="1" dirty="0" err="1"/>
              <a:t>him</a:t>
            </a:r>
            <a:r>
              <a:rPr lang="cs-CZ" sz="1425" b="1" dirty="0"/>
              <a:t> (</a:t>
            </a:r>
            <a:r>
              <a:rPr lang="cs-CZ" sz="1425" b="1" dirty="0" err="1"/>
              <a:t>or</a:t>
            </a:r>
            <a:r>
              <a:rPr lang="cs-CZ" sz="1425" b="1" dirty="0"/>
              <a:t> her).“</a:t>
            </a:r>
          </a:p>
          <a:p>
            <a:endParaRPr lang="cs-CZ" sz="1425" dirty="0"/>
          </a:p>
          <a:p>
            <a:r>
              <a:rPr lang="cs-CZ" sz="1425" b="1" dirty="0" err="1"/>
              <a:t>Key</a:t>
            </a:r>
            <a:r>
              <a:rPr lang="cs-CZ" sz="1425" b="1" dirty="0"/>
              <a:t> </a:t>
            </a:r>
            <a:r>
              <a:rPr lang="cs-CZ" sz="1425" b="1" dirty="0" err="1"/>
              <a:t>topics</a:t>
            </a:r>
            <a:r>
              <a:rPr lang="cs-CZ" sz="1425" b="1" dirty="0"/>
              <a:t> </a:t>
            </a:r>
            <a:r>
              <a:rPr lang="cs-CZ" sz="1425" dirty="0"/>
              <a:t>– </a:t>
            </a:r>
            <a:r>
              <a:rPr lang="cs-CZ" sz="1425" dirty="0" err="1"/>
              <a:t>ethics</a:t>
            </a:r>
            <a:r>
              <a:rPr lang="cs-CZ" sz="1425" dirty="0"/>
              <a:t>, </a:t>
            </a:r>
            <a:r>
              <a:rPr lang="cs-CZ" sz="1425" dirty="0" err="1"/>
              <a:t>morals</a:t>
            </a:r>
            <a:r>
              <a:rPr lang="cs-CZ" sz="1425" dirty="0"/>
              <a:t> and </a:t>
            </a:r>
            <a:r>
              <a:rPr lang="cs-CZ" sz="1425" dirty="0" err="1"/>
              <a:t>freedom</a:t>
            </a:r>
            <a:r>
              <a:rPr lang="cs-CZ" sz="1425" dirty="0"/>
              <a:t> </a:t>
            </a:r>
          </a:p>
          <a:p>
            <a:endParaRPr lang="cs-CZ" sz="1425" dirty="0"/>
          </a:p>
          <a:p>
            <a:r>
              <a:rPr lang="cs-CZ" sz="1425" b="1" dirty="0" err="1"/>
              <a:t>Emancipation</a:t>
            </a:r>
            <a:r>
              <a:rPr lang="cs-CZ" sz="1425" dirty="0"/>
              <a:t>: in </a:t>
            </a:r>
            <a:r>
              <a:rPr lang="cs-CZ" sz="1425" dirty="0" err="1"/>
              <a:t>the</a:t>
            </a:r>
            <a:r>
              <a:rPr lang="cs-CZ" sz="1425" dirty="0"/>
              <a:t> </a:t>
            </a:r>
            <a:r>
              <a:rPr lang="cs-CZ" sz="1425" dirty="0" err="1"/>
              <a:t>context</a:t>
            </a:r>
            <a:r>
              <a:rPr lang="cs-CZ" sz="1425" dirty="0"/>
              <a:t> </a:t>
            </a:r>
            <a:r>
              <a:rPr lang="cs-CZ" sz="1425" dirty="0" err="1"/>
              <a:t>of</a:t>
            </a:r>
            <a:r>
              <a:rPr lang="cs-CZ" sz="1425" dirty="0"/>
              <a:t> </a:t>
            </a:r>
            <a:r>
              <a:rPr lang="cs-CZ" sz="1425" dirty="0" err="1"/>
              <a:t>Chytilová‘s</a:t>
            </a:r>
            <a:r>
              <a:rPr lang="cs-CZ" sz="1425" dirty="0"/>
              <a:t> </a:t>
            </a:r>
            <a:r>
              <a:rPr lang="cs-CZ" sz="1425" dirty="0" err="1"/>
              <a:t>work</a:t>
            </a:r>
            <a:r>
              <a:rPr lang="cs-CZ" sz="1425" dirty="0"/>
              <a:t> </a:t>
            </a:r>
            <a:r>
              <a:rPr lang="cs-CZ" sz="1425" dirty="0" err="1"/>
              <a:t>one</a:t>
            </a:r>
            <a:r>
              <a:rPr lang="cs-CZ" sz="1425" dirty="0"/>
              <a:t> </a:t>
            </a:r>
            <a:r>
              <a:rPr lang="cs-CZ" sz="1425" dirty="0" err="1"/>
              <a:t>should</a:t>
            </a:r>
            <a:r>
              <a:rPr lang="cs-CZ" sz="1425" dirty="0"/>
              <a:t> not </a:t>
            </a:r>
            <a:r>
              <a:rPr lang="cs-CZ" sz="1425" dirty="0" err="1"/>
              <a:t>see</a:t>
            </a:r>
            <a:r>
              <a:rPr lang="cs-CZ" sz="1425" dirty="0"/>
              <a:t> </a:t>
            </a:r>
            <a:r>
              <a:rPr lang="cs-CZ" sz="1425" dirty="0" err="1"/>
              <a:t>emancipation</a:t>
            </a:r>
            <a:r>
              <a:rPr lang="cs-CZ" sz="1425" dirty="0"/>
              <a:t> </a:t>
            </a:r>
            <a:r>
              <a:rPr lang="cs-CZ" sz="1425" dirty="0" err="1"/>
              <a:t>tied</a:t>
            </a:r>
            <a:r>
              <a:rPr lang="cs-CZ" sz="1425" dirty="0"/>
              <a:t> </a:t>
            </a:r>
            <a:r>
              <a:rPr lang="cs-CZ" sz="1425" dirty="0" err="1"/>
              <a:t>only</a:t>
            </a:r>
            <a:r>
              <a:rPr lang="cs-CZ" sz="1425" dirty="0"/>
              <a:t> </a:t>
            </a:r>
            <a:r>
              <a:rPr lang="cs-CZ" sz="1425" dirty="0" err="1"/>
              <a:t>with</a:t>
            </a:r>
            <a:r>
              <a:rPr lang="cs-CZ" sz="1425" dirty="0"/>
              <a:t> </a:t>
            </a:r>
            <a:r>
              <a:rPr lang="cs-CZ" sz="1425" dirty="0" err="1"/>
              <a:t>the</a:t>
            </a:r>
            <a:r>
              <a:rPr lang="cs-CZ" sz="1425" dirty="0"/>
              <a:t> </a:t>
            </a:r>
            <a:r>
              <a:rPr lang="cs-CZ" sz="1425" dirty="0" err="1"/>
              <a:t>equality</a:t>
            </a:r>
            <a:r>
              <a:rPr lang="cs-CZ" sz="1425" dirty="0"/>
              <a:t> </a:t>
            </a:r>
            <a:r>
              <a:rPr lang="cs-CZ" sz="1425" dirty="0" err="1"/>
              <a:t>of</a:t>
            </a:r>
            <a:r>
              <a:rPr lang="cs-CZ" sz="1425" dirty="0"/>
              <a:t> </a:t>
            </a:r>
            <a:r>
              <a:rPr lang="cs-CZ" sz="1425" dirty="0" err="1"/>
              <a:t>genders</a:t>
            </a:r>
            <a:r>
              <a:rPr lang="cs-CZ" sz="1425" dirty="0"/>
              <a:t> and </a:t>
            </a:r>
            <a:r>
              <a:rPr lang="cs-CZ" sz="1425" dirty="0" err="1"/>
              <a:t>sexes</a:t>
            </a:r>
            <a:r>
              <a:rPr lang="cs-CZ" sz="1425" dirty="0"/>
              <a:t>, but in a </a:t>
            </a:r>
            <a:r>
              <a:rPr lang="cs-CZ" sz="1425" dirty="0" err="1"/>
              <a:t>wider</a:t>
            </a:r>
            <a:r>
              <a:rPr lang="cs-CZ" sz="1425" dirty="0"/>
              <a:t> </a:t>
            </a:r>
            <a:r>
              <a:rPr lang="cs-CZ" sz="1425" dirty="0" err="1"/>
              <a:t>sense</a:t>
            </a:r>
            <a:r>
              <a:rPr lang="cs-CZ" sz="1425" dirty="0"/>
              <a:t>, as a </a:t>
            </a:r>
            <a:r>
              <a:rPr lang="cs-CZ" sz="1425" dirty="0" err="1"/>
              <a:t>liberation</a:t>
            </a:r>
            <a:r>
              <a:rPr lang="cs-CZ" sz="1425" dirty="0"/>
              <a:t> </a:t>
            </a:r>
            <a:r>
              <a:rPr lang="cs-CZ" sz="1425" dirty="0" err="1"/>
              <a:t>from</a:t>
            </a:r>
            <a:r>
              <a:rPr lang="cs-CZ" sz="1425" dirty="0"/>
              <a:t> </a:t>
            </a:r>
            <a:r>
              <a:rPr lang="cs-CZ" sz="1425" dirty="0" err="1"/>
              <a:t>any</a:t>
            </a:r>
            <a:r>
              <a:rPr lang="cs-CZ" sz="1425" dirty="0"/>
              <a:t> </a:t>
            </a:r>
            <a:r>
              <a:rPr lang="cs-CZ" sz="1425" dirty="0" err="1"/>
              <a:t>kind</a:t>
            </a:r>
            <a:r>
              <a:rPr lang="cs-CZ" sz="1425" dirty="0"/>
              <a:t> </a:t>
            </a:r>
            <a:r>
              <a:rPr lang="cs-CZ" sz="1425" dirty="0" err="1"/>
              <a:t>of</a:t>
            </a:r>
            <a:r>
              <a:rPr lang="cs-CZ" sz="1425" dirty="0"/>
              <a:t> </a:t>
            </a:r>
            <a:r>
              <a:rPr lang="cs-CZ" sz="1425" dirty="0" err="1"/>
              <a:t>oppresion</a:t>
            </a:r>
            <a:r>
              <a:rPr lang="cs-CZ" sz="1425" dirty="0"/>
              <a:t> </a:t>
            </a:r>
          </a:p>
          <a:p>
            <a:endParaRPr lang="cs-CZ" sz="1425" dirty="0"/>
          </a:p>
          <a:p>
            <a:r>
              <a:rPr lang="cs-CZ" sz="1425" dirty="0" err="1"/>
              <a:t>Feminist</a:t>
            </a:r>
            <a:r>
              <a:rPr lang="cs-CZ" sz="1425" dirty="0"/>
              <a:t> </a:t>
            </a:r>
            <a:r>
              <a:rPr lang="cs-CZ" sz="1425" dirty="0" err="1"/>
              <a:t>interpretations</a:t>
            </a:r>
            <a:r>
              <a:rPr lang="cs-CZ" sz="1425" dirty="0"/>
              <a:t> are </a:t>
            </a:r>
            <a:r>
              <a:rPr lang="cs-CZ" sz="1425" dirty="0" err="1"/>
              <a:t>welcomed</a:t>
            </a:r>
            <a:r>
              <a:rPr lang="cs-CZ" sz="1425" dirty="0"/>
              <a:t>, but are to </a:t>
            </a:r>
            <a:r>
              <a:rPr lang="cs-CZ" sz="1425" dirty="0" err="1"/>
              <a:t>be</a:t>
            </a:r>
            <a:r>
              <a:rPr lang="cs-CZ" sz="1425" dirty="0"/>
              <a:t> </a:t>
            </a:r>
            <a:r>
              <a:rPr lang="cs-CZ" sz="1425" dirty="0" err="1"/>
              <a:t>found</a:t>
            </a:r>
            <a:r>
              <a:rPr lang="cs-CZ" sz="1425" dirty="0"/>
              <a:t> </a:t>
            </a:r>
            <a:r>
              <a:rPr lang="cs-CZ" sz="1425" dirty="0" err="1"/>
              <a:t>mostly</a:t>
            </a:r>
            <a:r>
              <a:rPr lang="cs-CZ" sz="1425" dirty="0"/>
              <a:t> in </a:t>
            </a:r>
            <a:r>
              <a:rPr lang="cs-CZ" sz="1425" dirty="0" err="1"/>
              <a:t>the</a:t>
            </a:r>
            <a:r>
              <a:rPr lang="cs-CZ" sz="1425" dirty="0"/>
              <a:t> </a:t>
            </a:r>
            <a:r>
              <a:rPr lang="cs-CZ" sz="1425" dirty="0" err="1"/>
              <a:t>reflections</a:t>
            </a:r>
            <a:r>
              <a:rPr lang="cs-CZ" sz="1425" dirty="0"/>
              <a:t> </a:t>
            </a:r>
            <a:r>
              <a:rPr lang="cs-CZ" sz="1425" dirty="0" err="1"/>
              <a:t>of</a:t>
            </a:r>
            <a:r>
              <a:rPr lang="cs-CZ" sz="1425" dirty="0"/>
              <a:t> her </a:t>
            </a:r>
            <a:r>
              <a:rPr lang="cs-CZ" sz="1425" dirty="0" err="1"/>
              <a:t>work</a:t>
            </a:r>
            <a:r>
              <a:rPr lang="cs-CZ" sz="1425" dirty="0"/>
              <a:t> </a:t>
            </a:r>
            <a:r>
              <a:rPr lang="cs-CZ" sz="1425" dirty="0" err="1"/>
              <a:t>outside</a:t>
            </a:r>
            <a:r>
              <a:rPr lang="cs-CZ" sz="1425" dirty="0"/>
              <a:t> </a:t>
            </a:r>
            <a:r>
              <a:rPr lang="cs-CZ" sz="1425" dirty="0" err="1"/>
              <a:t>of</a:t>
            </a:r>
            <a:r>
              <a:rPr lang="cs-CZ" sz="1425" dirty="0"/>
              <a:t> </a:t>
            </a:r>
            <a:r>
              <a:rPr lang="cs-CZ" sz="1425" dirty="0" err="1"/>
              <a:t>Czechoslovakia</a:t>
            </a:r>
            <a:r>
              <a:rPr lang="cs-CZ" sz="1425" dirty="0"/>
              <a:t>. </a:t>
            </a:r>
          </a:p>
        </p:txBody>
      </p:sp>
      <p:pic>
        <p:nvPicPr>
          <p:cNvPr id="7" name="Obrázek 6" descr="Obsah obrázku osoba, oblečení, malé, dívka&#10;&#10;Popis byl vytvořen automaticky">
            <a:extLst>
              <a:ext uri="{FF2B5EF4-FFF2-40B4-BE49-F238E27FC236}">
                <a16:creationId xmlns:a16="http://schemas.microsoft.com/office/drawing/2014/main" id="{34BA1F48-E63D-C445-8909-38F1F40428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87" r="-1" b="491"/>
          <a:stretch/>
        </p:blipFill>
        <p:spPr>
          <a:xfrm>
            <a:off x="3678237" y="857247"/>
            <a:ext cx="5465763" cy="2770779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Obrázek 4" descr="Obsah obrázku osoba, fotoaparát, elektronika, muž&#10;&#10;Popis byl vytvořen automaticky">
            <a:extLst>
              <a:ext uri="{FF2B5EF4-FFF2-40B4-BE49-F238E27FC236}">
                <a16:creationId xmlns:a16="http://schemas.microsoft.com/office/drawing/2014/main" id="{6BAB1036-8E40-9343-BF81-45A6B070C6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260"/>
          <a:stretch/>
        </p:blipFill>
        <p:spPr>
          <a:xfrm>
            <a:off x="3545046" y="3709471"/>
            <a:ext cx="5604286" cy="2291282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496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5005A9-671A-6B4D-9E1A-632497912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70" y="810617"/>
            <a:ext cx="3959556" cy="846051"/>
          </a:xfrm>
        </p:spPr>
        <p:txBody>
          <a:bodyPr anchor="ctr">
            <a:normAutofit/>
          </a:bodyPr>
          <a:lstStyle/>
          <a:p>
            <a:pPr algn="ctr"/>
            <a:r>
              <a:rPr lang="cs-CZ" i="1" dirty="0" err="1"/>
              <a:t>Something</a:t>
            </a:r>
            <a:r>
              <a:rPr lang="cs-CZ" i="1" dirty="0"/>
              <a:t> </a:t>
            </a:r>
            <a:r>
              <a:rPr lang="cs-CZ" i="1" dirty="0" err="1"/>
              <a:t>Different</a:t>
            </a:r>
            <a:r>
              <a:rPr lang="cs-CZ" i="1" dirty="0"/>
              <a:t> </a:t>
            </a:r>
            <a:r>
              <a:rPr lang="cs-CZ" dirty="0"/>
              <a:t>(1963)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A60689-CF63-CE41-A349-34863F1D6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06" y="1900053"/>
            <a:ext cx="4987636" cy="4346368"/>
          </a:xfrm>
        </p:spPr>
        <p:txBody>
          <a:bodyPr anchor="ctr">
            <a:normAutofit fontScale="92500" lnSpcReduction="10000"/>
          </a:bodyPr>
          <a:lstStyle/>
          <a:p>
            <a:r>
              <a:rPr lang="cs-CZ" sz="1600" dirty="0"/>
              <a:t>„</a:t>
            </a:r>
            <a:r>
              <a:rPr lang="cs-CZ" sz="1600" b="1" dirty="0"/>
              <a:t>Film </a:t>
            </a:r>
            <a:r>
              <a:rPr lang="cs-CZ" sz="1600" b="1" dirty="0" err="1"/>
              <a:t>about</a:t>
            </a:r>
            <a:r>
              <a:rPr lang="cs-CZ" sz="1600" b="1" dirty="0"/>
              <a:t> Eva Bosáková? No, </a:t>
            </a:r>
            <a:r>
              <a:rPr lang="cs-CZ" sz="1600" b="1" dirty="0" err="1"/>
              <a:t>about</a:t>
            </a:r>
            <a:r>
              <a:rPr lang="cs-CZ" sz="1600" b="1" dirty="0"/>
              <a:t> </a:t>
            </a:r>
            <a:r>
              <a:rPr lang="cs-CZ" sz="1600" b="1" dirty="0" err="1"/>
              <a:t>something</a:t>
            </a:r>
            <a:r>
              <a:rPr lang="cs-CZ" sz="1600" b="1" dirty="0"/>
              <a:t> </a:t>
            </a:r>
            <a:r>
              <a:rPr lang="cs-CZ" sz="1600" b="1" dirty="0" err="1"/>
              <a:t>different</a:t>
            </a:r>
            <a:r>
              <a:rPr lang="cs-CZ" sz="1600" b="1" dirty="0"/>
              <a:t>.“</a:t>
            </a:r>
          </a:p>
          <a:p>
            <a:endParaRPr lang="cs-CZ" sz="1600" dirty="0"/>
          </a:p>
          <a:p>
            <a:r>
              <a:rPr lang="cs-CZ" sz="1600" dirty="0" err="1"/>
              <a:t>Chytilová‘s</a:t>
            </a:r>
            <a:r>
              <a:rPr lang="cs-CZ" sz="1600" dirty="0"/>
              <a:t> </a:t>
            </a:r>
            <a:r>
              <a:rPr lang="cs-CZ" sz="1600" dirty="0" err="1"/>
              <a:t>feature</a:t>
            </a:r>
            <a:r>
              <a:rPr lang="cs-CZ" sz="1600" dirty="0"/>
              <a:t> debut, CG Šmída-Fikar, </a:t>
            </a:r>
            <a:r>
              <a:rPr lang="cs-CZ" sz="1600" dirty="0" err="1"/>
              <a:t>originally</a:t>
            </a:r>
            <a:r>
              <a:rPr lang="cs-CZ" sz="1600" dirty="0"/>
              <a:t> a story by </a:t>
            </a:r>
            <a:r>
              <a:rPr lang="cs-CZ" sz="1600" dirty="0" err="1"/>
              <a:t>writer</a:t>
            </a:r>
            <a:r>
              <a:rPr lang="cs-CZ" sz="1600" dirty="0"/>
              <a:t> František Kožík </a:t>
            </a:r>
            <a:r>
              <a:rPr lang="cs-CZ" sz="1600" dirty="0" err="1"/>
              <a:t>about</a:t>
            </a:r>
            <a:r>
              <a:rPr lang="cs-CZ" sz="1600" dirty="0"/>
              <a:t> a top </a:t>
            </a:r>
            <a:r>
              <a:rPr lang="cs-CZ" sz="1600" dirty="0" err="1"/>
              <a:t>gymnast</a:t>
            </a:r>
            <a:r>
              <a:rPr lang="cs-CZ" sz="1600" dirty="0"/>
              <a:t> Eva Bosáková. </a:t>
            </a:r>
          </a:p>
          <a:p>
            <a:pPr lvl="1"/>
            <a:endParaRPr lang="cs-CZ" sz="1600" dirty="0"/>
          </a:p>
          <a:p>
            <a:pPr lvl="1"/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author</a:t>
            </a:r>
            <a:r>
              <a:rPr lang="cs-CZ" sz="1600" dirty="0"/>
              <a:t> </a:t>
            </a:r>
            <a:r>
              <a:rPr lang="cs-CZ" sz="1600" dirty="0" err="1"/>
              <a:t>doesn‘t</a:t>
            </a:r>
            <a:r>
              <a:rPr lang="cs-CZ" sz="1600" dirty="0"/>
              <a:t> just </a:t>
            </a:r>
            <a:r>
              <a:rPr lang="cs-CZ" sz="1600" dirty="0" err="1"/>
              <a:t>higlight</a:t>
            </a:r>
            <a:r>
              <a:rPr lang="cs-CZ" sz="1600" dirty="0"/>
              <a:t> </a:t>
            </a:r>
            <a:r>
              <a:rPr lang="cs-CZ" sz="1600" dirty="0" err="1"/>
              <a:t>Bosáková‘s</a:t>
            </a:r>
            <a:r>
              <a:rPr lang="cs-CZ" sz="1600" dirty="0"/>
              <a:t> </a:t>
            </a:r>
            <a:r>
              <a:rPr lang="cs-CZ" sz="1600" dirty="0" err="1"/>
              <a:t>successes</a:t>
            </a:r>
            <a:r>
              <a:rPr lang="cs-CZ" sz="1600" dirty="0"/>
              <a:t> and </a:t>
            </a:r>
            <a:r>
              <a:rPr lang="cs-CZ" sz="1600" dirty="0" err="1"/>
              <a:t>treats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gymnast</a:t>
            </a:r>
            <a:r>
              <a:rPr lang="cs-CZ" sz="1600" dirty="0"/>
              <a:t> as </a:t>
            </a:r>
            <a:r>
              <a:rPr lang="cs-CZ" sz="1600" dirty="0" err="1"/>
              <a:t>merely</a:t>
            </a:r>
            <a:r>
              <a:rPr lang="cs-CZ" sz="1600" dirty="0"/>
              <a:t> positive </a:t>
            </a:r>
            <a:r>
              <a:rPr lang="cs-CZ" sz="1600" dirty="0" err="1"/>
              <a:t>youth</a:t>
            </a:r>
            <a:r>
              <a:rPr lang="cs-CZ" sz="1600" dirty="0"/>
              <a:t> idol, but </a:t>
            </a:r>
            <a:r>
              <a:rPr lang="cs-CZ" sz="1600" dirty="0" err="1"/>
              <a:t>also</a:t>
            </a:r>
            <a:r>
              <a:rPr lang="cs-CZ" sz="1600" dirty="0"/>
              <a:t> </a:t>
            </a:r>
            <a:r>
              <a:rPr lang="cs-CZ" sz="1600" dirty="0" err="1"/>
              <a:t>questions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prize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victory</a:t>
            </a:r>
            <a:r>
              <a:rPr lang="cs-CZ" sz="1600" dirty="0"/>
              <a:t> in such a </a:t>
            </a:r>
            <a:r>
              <a:rPr lang="cs-CZ" sz="1600" dirty="0" err="1"/>
              <a:t>demanding</a:t>
            </a:r>
            <a:r>
              <a:rPr lang="cs-CZ" sz="1600" dirty="0"/>
              <a:t> sport. </a:t>
            </a:r>
          </a:p>
          <a:p>
            <a:pPr lvl="1"/>
            <a:endParaRPr lang="cs-CZ" sz="1600" dirty="0"/>
          </a:p>
          <a:p>
            <a:pPr lvl="1"/>
            <a:r>
              <a:rPr lang="cs-CZ" sz="1600" dirty="0" err="1"/>
              <a:t>She</a:t>
            </a:r>
            <a:r>
              <a:rPr lang="cs-CZ" sz="1600" dirty="0"/>
              <a:t> </a:t>
            </a:r>
            <a:r>
              <a:rPr lang="cs-CZ" sz="1600" dirty="0" err="1"/>
              <a:t>also</a:t>
            </a:r>
            <a:r>
              <a:rPr lang="cs-CZ" sz="1600" dirty="0"/>
              <a:t> </a:t>
            </a:r>
            <a:r>
              <a:rPr lang="cs-CZ" sz="1600" dirty="0" err="1"/>
              <a:t>included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second heroine, a </a:t>
            </a:r>
            <a:r>
              <a:rPr lang="cs-CZ" sz="1600" dirty="0" err="1"/>
              <a:t>housewife</a:t>
            </a:r>
            <a:r>
              <a:rPr lang="cs-CZ" sz="1600" dirty="0"/>
              <a:t> </a:t>
            </a:r>
            <a:r>
              <a:rPr lang="cs-CZ" sz="1600" dirty="0" err="1"/>
              <a:t>called</a:t>
            </a:r>
            <a:r>
              <a:rPr lang="cs-CZ" sz="1600" dirty="0"/>
              <a:t> Věra, so </a:t>
            </a:r>
            <a:r>
              <a:rPr lang="cs-CZ" sz="1600" dirty="0" err="1"/>
              <a:t>she</a:t>
            </a:r>
            <a:r>
              <a:rPr lang="cs-CZ" sz="1600" dirty="0"/>
              <a:t> </a:t>
            </a:r>
            <a:r>
              <a:rPr lang="cs-CZ" sz="1600" dirty="0" err="1"/>
              <a:t>could</a:t>
            </a:r>
            <a:r>
              <a:rPr lang="cs-CZ" sz="1600" dirty="0"/>
              <a:t> </a:t>
            </a:r>
            <a:r>
              <a:rPr lang="cs-CZ" sz="1600" dirty="0" err="1"/>
              <a:t>treat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topic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socialist</a:t>
            </a:r>
            <a:r>
              <a:rPr lang="cs-CZ" sz="1600" dirty="0"/>
              <a:t> </a:t>
            </a:r>
            <a:r>
              <a:rPr lang="cs-CZ" sz="1600" dirty="0" err="1"/>
              <a:t>women</a:t>
            </a:r>
            <a:r>
              <a:rPr lang="cs-CZ" sz="1600" dirty="0"/>
              <a:t> and </a:t>
            </a:r>
            <a:r>
              <a:rPr lang="cs-CZ" sz="1600" dirty="0" err="1"/>
              <a:t>their</a:t>
            </a:r>
            <a:r>
              <a:rPr lang="cs-CZ" sz="1600" dirty="0"/>
              <a:t> </a:t>
            </a:r>
            <a:r>
              <a:rPr lang="cs-CZ" sz="1600" dirty="0" err="1"/>
              <a:t>lifestyle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dirty="0"/>
              <a:t> </a:t>
            </a:r>
            <a:r>
              <a:rPr lang="cs-CZ" sz="1600" dirty="0" err="1"/>
              <a:t>complexity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topic</a:t>
            </a:r>
            <a:r>
              <a:rPr lang="cs-CZ" sz="1600" dirty="0"/>
              <a:t> </a:t>
            </a:r>
            <a:r>
              <a:rPr lang="cs-CZ" sz="1600" dirty="0" err="1"/>
              <a:t>deserves</a:t>
            </a:r>
            <a:r>
              <a:rPr lang="cs-CZ" sz="1600" dirty="0"/>
              <a:t>.</a:t>
            </a:r>
          </a:p>
          <a:p>
            <a:pPr lvl="1"/>
            <a:endParaRPr lang="cs-CZ" sz="1600" dirty="0"/>
          </a:p>
          <a:p>
            <a:pPr lvl="1"/>
            <a:r>
              <a:rPr lang="cs-CZ" sz="1600" dirty="0" err="1"/>
              <a:t>None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her </a:t>
            </a:r>
            <a:r>
              <a:rPr lang="cs-CZ" sz="1600" dirty="0" err="1"/>
              <a:t>protagoinists</a:t>
            </a:r>
            <a:r>
              <a:rPr lang="cs-CZ" sz="1600" dirty="0"/>
              <a:t> </a:t>
            </a:r>
            <a:r>
              <a:rPr lang="cs-CZ" sz="1600" dirty="0" err="1"/>
              <a:t>is</a:t>
            </a:r>
            <a:r>
              <a:rPr lang="cs-CZ" sz="1600" dirty="0"/>
              <a:t> happy – </a:t>
            </a:r>
            <a:r>
              <a:rPr lang="cs-CZ" sz="1600" dirty="0" err="1"/>
              <a:t>neither</a:t>
            </a:r>
            <a:r>
              <a:rPr lang="cs-CZ" sz="1600" dirty="0"/>
              <a:t> top </a:t>
            </a:r>
            <a:r>
              <a:rPr lang="cs-CZ" sz="1600" dirty="0" err="1"/>
              <a:t>athlete</a:t>
            </a:r>
            <a:r>
              <a:rPr lang="cs-CZ" sz="1600" dirty="0"/>
              <a:t>, </a:t>
            </a:r>
            <a:r>
              <a:rPr lang="cs-CZ" sz="1600" dirty="0" err="1"/>
              <a:t>who</a:t>
            </a:r>
            <a:r>
              <a:rPr lang="cs-CZ" sz="1600" dirty="0"/>
              <a:t> </a:t>
            </a:r>
            <a:r>
              <a:rPr lang="cs-CZ" sz="1600" dirty="0" err="1"/>
              <a:t>dedicated</a:t>
            </a:r>
            <a:r>
              <a:rPr lang="cs-CZ" sz="1600" dirty="0"/>
              <a:t> her </a:t>
            </a:r>
            <a:r>
              <a:rPr lang="cs-CZ" sz="1600" dirty="0" err="1"/>
              <a:t>life</a:t>
            </a:r>
            <a:r>
              <a:rPr lang="cs-CZ" sz="1600" dirty="0"/>
              <a:t> to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profession</a:t>
            </a:r>
            <a:r>
              <a:rPr lang="cs-CZ" sz="1600" dirty="0"/>
              <a:t>, nor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housewife</a:t>
            </a:r>
            <a:r>
              <a:rPr lang="cs-CZ" sz="1600" dirty="0"/>
              <a:t>.</a:t>
            </a:r>
          </a:p>
          <a:p>
            <a:pPr lvl="1"/>
            <a:endParaRPr lang="cs-CZ" sz="1600" dirty="0"/>
          </a:p>
          <a:p>
            <a:r>
              <a:rPr lang="cs-CZ" sz="1600" dirty="0"/>
              <a:t>On </a:t>
            </a:r>
            <a:r>
              <a:rPr lang="cs-CZ" sz="1600" dirty="0" err="1"/>
              <a:t>the</a:t>
            </a:r>
            <a:r>
              <a:rPr lang="cs-CZ" sz="1600" dirty="0"/>
              <a:t> style </a:t>
            </a:r>
            <a:r>
              <a:rPr lang="cs-CZ" sz="1600" dirty="0" err="1"/>
              <a:t>level</a:t>
            </a:r>
            <a:r>
              <a:rPr lang="cs-CZ" sz="1600" dirty="0"/>
              <a:t>, </a:t>
            </a:r>
            <a:r>
              <a:rPr lang="cs-CZ" sz="1600" dirty="0" err="1"/>
              <a:t>this</a:t>
            </a:r>
            <a:r>
              <a:rPr lang="cs-CZ" sz="1600" dirty="0"/>
              <a:t> </a:t>
            </a:r>
            <a:r>
              <a:rPr lang="cs-CZ" sz="1600" dirty="0" err="1"/>
              <a:t>is</a:t>
            </a:r>
            <a:r>
              <a:rPr lang="cs-CZ" sz="1600" dirty="0"/>
              <a:t> </a:t>
            </a:r>
            <a:r>
              <a:rPr lang="cs-CZ" sz="1600" dirty="0" err="1"/>
              <a:t>another</a:t>
            </a:r>
            <a:r>
              <a:rPr lang="cs-CZ" sz="1600" dirty="0"/>
              <a:t> </a:t>
            </a:r>
            <a:r>
              <a:rPr lang="cs-CZ" sz="1600" dirty="0" err="1"/>
              <a:t>take</a:t>
            </a:r>
            <a:r>
              <a:rPr lang="cs-CZ" sz="1600" dirty="0"/>
              <a:t> on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cinema-verité</a:t>
            </a:r>
            <a:r>
              <a:rPr lang="cs-CZ" sz="1600" dirty="0"/>
              <a:t> </a:t>
            </a:r>
            <a:r>
              <a:rPr lang="cs-CZ" sz="1600" dirty="0" err="1"/>
              <a:t>method</a:t>
            </a:r>
            <a:r>
              <a:rPr lang="cs-CZ" sz="1600" dirty="0"/>
              <a:t> and „</a:t>
            </a:r>
            <a:r>
              <a:rPr lang="cs-CZ" sz="1600" dirty="0" err="1"/>
              <a:t>look</a:t>
            </a:r>
            <a:r>
              <a:rPr lang="cs-CZ" sz="1600" dirty="0"/>
              <a:t>“ – </a:t>
            </a:r>
            <a:r>
              <a:rPr lang="cs-CZ" sz="1600" dirty="0" err="1"/>
              <a:t>untrained</a:t>
            </a:r>
            <a:r>
              <a:rPr lang="cs-CZ" sz="1600" dirty="0"/>
              <a:t> </a:t>
            </a:r>
            <a:r>
              <a:rPr lang="cs-CZ" sz="1600" dirty="0" err="1"/>
              <a:t>actors</a:t>
            </a:r>
            <a:r>
              <a:rPr lang="cs-CZ" sz="1600" dirty="0"/>
              <a:t>, </a:t>
            </a:r>
            <a:r>
              <a:rPr lang="cs-CZ" sz="1600" dirty="0" err="1"/>
              <a:t>improvisation</a:t>
            </a:r>
            <a:r>
              <a:rPr lang="cs-CZ" sz="1600" dirty="0"/>
              <a:t>, </a:t>
            </a:r>
            <a:r>
              <a:rPr lang="cs-CZ" sz="1600" dirty="0" err="1"/>
              <a:t>everyday</a:t>
            </a:r>
            <a:r>
              <a:rPr lang="cs-CZ" sz="1600" dirty="0"/>
              <a:t> reality. </a:t>
            </a:r>
          </a:p>
          <a:p>
            <a:endParaRPr lang="cs-CZ" sz="1600" dirty="0">
              <a:hlinkClick r:id="rId2"/>
            </a:endParaRPr>
          </a:p>
          <a:p>
            <a:pPr lvl="1"/>
            <a:endParaRPr lang="cs-CZ" sz="1600" dirty="0"/>
          </a:p>
        </p:txBody>
      </p:sp>
      <p:pic>
        <p:nvPicPr>
          <p:cNvPr id="5" name="Obrázek 4" descr="Obsah obrázku osoba, sport, žena, držení&#10;&#10;Popis byl vytvořen automaticky">
            <a:extLst>
              <a:ext uri="{FF2B5EF4-FFF2-40B4-BE49-F238E27FC236}">
                <a16:creationId xmlns:a16="http://schemas.microsoft.com/office/drawing/2014/main" id="{EE7391AF-F2B2-AD44-AC7E-BE5522EB51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67" r="4" b="4"/>
          <a:stretch/>
        </p:blipFill>
        <p:spPr>
          <a:xfrm>
            <a:off x="5312568" y="1293669"/>
            <a:ext cx="3298075" cy="1889067"/>
          </a:xfrm>
          <a:prstGeom prst="rect">
            <a:avLst/>
          </a:prstGeom>
        </p:spPr>
      </p:pic>
      <p:pic>
        <p:nvPicPr>
          <p:cNvPr id="7" name="Obrázek 6" descr="Obsah obrázku interiér, osoba, muž, vsedě&#10;&#10;Popis byl vytvořen automaticky">
            <a:extLst>
              <a:ext uri="{FF2B5EF4-FFF2-40B4-BE49-F238E27FC236}">
                <a16:creationId xmlns:a16="http://schemas.microsoft.com/office/drawing/2014/main" id="{11BA4E3B-66EC-2D40-8DFF-C2A1673DE9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73" r="1" b="4081"/>
          <a:stretch/>
        </p:blipFill>
        <p:spPr>
          <a:xfrm>
            <a:off x="5312568" y="3638171"/>
            <a:ext cx="3296677" cy="188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14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02C6AC-3D9E-AE4E-9CF3-435AF1FCB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131094"/>
            <a:ext cx="3938487" cy="1355479"/>
          </a:xfrm>
        </p:spPr>
        <p:txBody>
          <a:bodyPr>
            <a:normAutofit/>
          </a:bodyPr>
          <a:lstStyle/>
          <a:p>
            <a:pPr algn="ctr"/>
            <a:r>
              <a:rPr lang="cs-CZ" b="1" i="1" dirty="0" err="1"/>
              <a:t>Forbidden</a:t>
            </a:r>
            <a:r>
              <a:rPr lang="cs-CZ" b="1" i="1" dirty="0"/>
              <a:t> </a:t>
            </a:r>
            <a:r>
              <a:rPr lang="cs-CZ" i="1" dirty="0" err="1"/>
              <a:t>F</a:t>
            </a:r>
            <a:r>
              <a:rPr lang="cs-CZ" b="1" i="1" dirty="0" err="1"/>
              <a:t>ruit</a:t>
            </a:r>
            <a:r>
              <a:rPr lang="cs-CZ" b="1" i="1" dirty="0"/>
              <a:t> </a:t>
            </a:r>
            <a:r>
              <a:rPr lang="cs-CZ" b="1" i="1" dirty="0" err="1"/>
              <a:t>of</a:t>
            </a:r>
            <a:r>
              <a:rPr lang="cs-CZ" b="1" i="1" dirty="0"/>
              <a:t> </a:t>
            </a:r>
            <a:r>
              <a:rPr lang="cs-CZ" i="1" dirty="0" err="1"/>
              <a:t>P</a:t>
            </a:r>
            <a:r>
              <a:rPr lang="cs-CZ" b="1" i="1" dirty="0" err="1"/>
              <a:t>aradise</a:t>
            </a:r>
            <a:r>
              <a:rPr lang="cs-CZ" b="1" i="1" dirty="0"/>
              <a:t> </a:t>
            </a:r>
            <a:br>
              <a:rPr lang="cs-CZ" b="1" dirty="0"/>
            </a:br>
            <a:r>
              <a:rPr lang="cs-CZ" b="1" dirty="0"/>
              <a:t>(1969)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E3C131-8FF6-144B-B49F-E90A7726B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883" y="2486573"/>
            <a:ext cx="4253517" cy="3825177"/>
          </a:xfrm>
        </p:spPr>
        <p:txBody>
          <a:bodyPr>
            <a:normAutofit/>
          </a:bodyPr>
          <a:lstStyle/>
          <a:p>
            <a:r>
              <a:rPr lang="cs-CZ" sz="1275" dirty="0" err="1"/>
              <a:t>Another</a:t>
            </a:r>
            <a:r>
              <a:rPr lang="cs-CZ" sz="1275" dirty="0"/>
              <a:t> film by </a:t>
            </a:r>
            <a:r>
              <a:rPr lang="cs-CZ" sz="1275" dirty="0" err="1"/>
              <a:t>the</a:t>
            </a:r>
            <a:r>
              <a:rPr lang="cs-CZ" sz="1275" dirty="0"/>
              <a:t> trio Chytilová – Krumbachová – Kučera</a:t>
            </a:r>
          </a:p>
          <a:p>
            <a:endParaRPr lang="cs-CZ" sz="1275" dirty="0"/>
          </a:p>
          <a:p>
            <a:r>
              <a:rPr lang="cs-CZ" sz="1275" dirty="0" err="1"/>
              <a:t>Coproduction</a:t>
            </a:r>
            <a:r>
              <a:rPr lang="cs-CZ" sz="1275" dirty="0"/>
              <a:t> </a:t>
            </a:r>
            <a:r>
              <a:rPr lang="cs-CZ" sz="1275" dirty="0" err="1"/>
              <a:t>with</a:t>
            </a:r>
            <a:r>
              <a:rPr lang="cs-CZ" sz="1275" dirty="0"/>
              <a:t> a </a:t>
            </a:r>
            <a:r>
              <a:rPr lang="cs-CZ" sz="1275" dirty="0" err="1"/>
              <a:t>Belgian</a:t>
            </a:r>
            <a:r>
              <a:rPr lang="cs-CZ" sz="1275" dirty="0"/>
              <a:t> </a:t>
            </a:r>
            <a:r>
              <a:rPr lang="cs-CZ" sz="1275" dirty="0" err="1"/>
              <a:t>company</a:t>
            </a:r>
            <a:r>
              <a:rPr lang="cs-CZ" sz="1275" dirty="0"/>
              <a:t> Elizabeth film</a:t>
            </a:r>
          </a:p>
          <a:p>
            <a:endParaRPr lang="cs-CZ" sz="1275" dirty="0"/>
          </a:p>
          <a:p>
            <a:r>
              <a:rPr lang="cs-CZ" sz="1275" dirty="0" err="1"/>
              <a:t>Parables</a:t>
            </a:r>
            <a:r>
              <a:rPr lang="cs-CZ" sz="1275" dirty="0"/>
              <a:t>, very </a:t>
            </a:r>
            <a:r>
              <a:rPr lang="cs-CZ" sz="1275" dirty="0" err="1"/>
              <a:t>loosely</a:t>
            </a:r>
            <a:r>
              <a:rPr lang="cs-CZ" sz="1275" dirty="0"/>
              <a:t> </a:t>
            </a:r>
            <a:r>
              <a:rPr lang="cs-CZ" sz="1275" dirty="0" err="1"/>
              <a:t>tied</a:t>
            </a:r>
            <a:r>
              <a:rPr lang="cs-CZ" sz="1275" dirty="0"/>
              <a:t> to a </a:t>
            </a:r>
            <a:r>
              <a:rPr lang="cs-CZ" sz="1275" dirty="0" err="1"/>
              <a:t>biblical</a:t>
            </a:r>
            <a:r>
              <a:rPr lang="cs-CZ" sz="1275" dirty="0"/>
              <a:t> story </a:t>
            </a:r>
            <a:r>
              <a:rPr lang="cs-CZ" sz="1275" dirty="0" err="1"/>
              <a:t>of</a:t>
            </a:r>
            <a:r>
              <a:rPr lang="cs-CZ" sz="1275" dirty="0"/>
              <a:t> Adam, </a:t>
            </a:r>
            <a:r>
              <a:rPr lang="cs-CZ" sz="1275" dirty="0" err="1"/>
              <a:t>Eve</a:t>
            </a:r>
            <a:r>
              <a:rPr lang="cs-CZ" sz="1275" dirty="0"/>
              <a:t> and </a:t>
            </a:r>
            <a:r>
              <a:rPr lang="cs-CZ" sz="1275" dirty="0" err="1"/>
              <a:t>the</a:t>
            </a:r>
            <a:r>
              <a:rPr lang="cs-CZ" sz="1275" dirty="0"/>
              <a:t> </a:t>
            </a:r>
            <a:r>
              <a:rPr lang="cs-CZ" sz="1275" dirty="0" err="1"/>
              <a:t>snake</a:t>
            </a:r>
            <a:r>
              <a:rPr lang="cs-CZ" sz="1275" dirty="0"/>
              <a:t> </a:t>
            </a:r>
            <a:r>
              <a:rPr lang="cs-CZ" sz="1275" dirty="0" err="1"/>
              <a:t>charmer</a:t>
            </a:r>
            <a:r>
              <a:rPr lang="cs-CZ" sz="1275" dirty="0"/>
              <a:t>; </a:t>
            </a:r>
            <a:r>
              <a:rPr lang="cs-CZ" sz="1275" dirty="0" err="1"/>
              <a:t>detective</a:t>
            </a:r>
            <a:r>
              <a:rPr lang="cs-CZ" sz="1275" dirty="0"/>
              <a:t> story, a </a:t>
            </a:r>
            <a:r>
              <a:rPr lang="cs-CZ" sz="1275" dirty="0" err="1"/>
              <a:t>comedy</a:t>
            </a:r>
            <a:r>
              <a:rPr lang="cs-CZ" sz="1275" dirty="0"/>
              <a:t> </a:t>
            </a:r>
            <a:r>
              <a:rPr lang="cs-CZ" sz="1275" dirty="0" err="1"/>
              <a:t>of</a:t>
            </a:r>
            <a:r>
              <a:rPr lang="cs-CZ" sz="1275" dirty="0"/>
              <a:t> </a:t>
            </a:r>
            <a:r>
              <a:rPr lang="cs-CZ" sz="1275" dirty="0" err="1"/>
              <a:t>morals</a:t>
            </a:r>
            <a:r>
              <a:rPr lang="cs-CZ" sz="1275" dirty="0"/>
              <a:t> </a:t>
            </a:r>
            <a:r>
              <a:rPr lang="cs-CZ" sz="1275" dirty="0" err="1"/>
              <a:t>or</a:t>
            </a:r>
            <a:r>
              <a:rPr lang="cs-CZ" sz="1275" dirty="0"/>
              <a:t> horror; </a:t>
            </a:r>
            <a:r>
              <a:rPr lang="cs-CZ" sz="1275" dirty="0" err="1"/>
              <a:t>the</a:t>
            </a:r>
            <a:r>
              <a:rPr lang="cs-CZ" sz="1275" dirty="0"/>
              <a:t> </a:t>
            </a:r>
            <a:r>
              <a:rPr lang="cs-CZ" sz="1275" dirty="0" err="1"/>
              <a:t>effort</a:t>
            </a:r>
            <a:r>
              <a:rPr lang="cs-CZ" sz="1275" dirty="0"/>
              <a:t> to </a:t>
            </a:r>
            <a:r>
              <a:rPr lang="cs-CZ" sz="1275" dirty="0" err="1"/>
              <a:t>speak</a:t>
            </a:r>
            <a:r>
              <a:rPr lang="cs-CZ" sz="1275" dirty="0"/>
              <a:t> </a:t>
            </a:r>
            <a:r>
              <a:rPr lang="cs-CZ" sz="1275" dirty="0" err="1"/>
              <a:t>about</a:t>
            </a:r>
            <a:r>
              <a:rPr lang="cs-CZ" sz="1275" dirty="0"/>
              <a:t> </a:t>
            </a:r>
            <a:r>
              <a:rPr lang="cs-CZ" sz="1275" dirty="0" err="1"/>
              <a:t>the</a:t>
            </a:r>
            <a:r>
              <a:rPr lang="cs-CZ" sz="1275" dirty="0"/>
              <a:t> </a:t>
            </a:r>
            <a:r>
              <a:rPr lang="cs-CZ" sz="1275" dirty="0" err="1"/>
              <a:t>normalization</a:t>
            </a:r>
            <a:r>
              <a:rPr lang="cs-CZ" sz="1275" dirty="0"/>
              <a:t> </a:t>
            </a:r>
            <a:r>
              <a:rPr lang="cs-CZ" sz="1275" dirty="0" err="1"/>
              <a:t>of</a:t>
            </a:r>
            <a:r>
              <a:rPr lang="cs-CZ" sz="1275" dirty="0"/>
              <a:t> </a:t>
            </a:r>
            <a:r>
              <a:rPr lang="cs-CZ" sz="1275" dirty="0" err="1"/>
              <a:t>Czechoslovakia</a:t>
            </a:r>
            <a:r>
              <a:rPr lang="cs-CZ" sz="1275" dirty="0"/>
              <a:t> as a </a:t>
            </a:r>
            <a:r>
              <a:rPr lang="cs-CZ" sz="1275" dirty="0" err="1"/>
              <a:t>consequence</a:t>
            </a:r>
            <a:r>
              <a:rPr lang="cs-CZ" sz="1275" dirty="0"/>
              <a:t> </a:t>
            </a:r>
            <a:r>
              <a:rPr lang="cs-CZ" sz="1275" dirty="0" err="1"/>
              <a:t>of</a:t>
            </a:r>
            <a:r>
              <a:rPr lang="cs-CZ" sz="1275" dirty="0"/>
              <a:t> </a:t>
            </a:r>
            <a:r>
              <a:rPr lang="cs-CZ" sz="1275" dirty="0" err="1"/>
              <a:t>Soviet</a:t>
            </a:r>
            <a:r>
              <a:rPr lang="cs-CZ" sz="1275" dirty="0"/>
              <a:t> </a:t>
            </a:r>
            <a:r>
              <a:rPr lang="cs-CZ" sz="1275" dirty="0" err="1"/>
              <a:t>occupation</a:t>
            </a:r>
            <a:r>
              <a:rPr lang="cs-CZ" sz="1275" dirty="0"/>
              <a:t> </a:t>
            </a:r>
            <a:r>
              <a:rPr lang="cs-CZ" sz="1275" dirty="0" err="1"/>
              <a:t>starting</a:t>
            </a:r>
            <a:r>
              <a:rPr lang="cs-CZ" sz="1275" dirty="0"/>
              <a:t> </a:t>
            </a:r>
            <a:r>
              <a:rPr lang="cs-CZ" sz="1275" dirty="0" err="1"/>
              <a:t>from</a:t>
            </a:r>
            <a:r>
              <a:rPr lang="cs-CZ" sz="1275" dirty="0"/>
              <a:t> August 1968 </a:t>
            </a:r>
          </a:p>
          <a:p>
            <a:endParaRPr lang="cs-CZ" sz="1275" dirty="0"/>
          </a:p>
          <a:p>
            <a:r>
              <a:rPr lang="cs-CZ" sz="1275" dirty="0" err="1"/>
              <a:t>Main</a:t>
            </a:r>
            <a:r>
              <a:rPr lang="cs-CZ" sz="1275" dirty="0"/>
              <a:t> </a:t>
            </a:r>
            <a:r>
              <a:rPr lang="cs-CZ" sz="1275" dirty="0" err="1"/>
              <a:t>parts</a:t>
            </a:r>
            <a:r>
              <a:rPr lang="cs-CZ" sz="1275" dirty="0"/>
              <a:t> </a:t>
            </a:r>
            <a:r>
              <a:rPr lang="cs-CZ" sz="1275" dirty="0" err="1"/>
              <a:t>embodied</a:t>
            </a:r>
            <a:r>
              <a:rPr lang="cs-CZ" sz="1275" dirty="0"/>
              <a:t> by </a:t>
            </a:r>
            <a:r>
              <a:rPr lang="cs-CZ" sz="1275" dirty="0" err="1"/>
              <a:t>the</a:t>
            </a:r>
            <a:r>
              <a:rPr lang="cs-CZ" sz="1275" dirty="0"/>
              <a:t> </a:t>
            </a:r>
            <a:r>
              <a:rPr lang="cs-CZ" sz="1275" dirty="0" err="1"/>
              <a:t>actors</a:t>
            </a:r>
            <a:r>
              <a:rPr lang="cs-CZ" sz="1275" dirty="0"/>
              <a:t> </a:t>
            </a:r>
            <a:r>
              <a:rPr lang="cs-CZ" sz="1275" dirty="0" err="1"/>
              <a:t>from</a:t>
            </a:r>
            <a:r>
              <a:rPr lang="cs-CZ" sz="1275" dirty="0"/>
              <a:t> studio Ypsilon (Jitka Nováková, Karel Novák, Jan Schmid), very </a:t>
            </a:r>
            <a:r>
              <a:rPr lang="cs-CZ" sz="1275" dirty="0" err="1"/>
              <a:t>stylized</a:t>
            </a:r>
            <a:r>
              <a:rPr lang="cs-CZ" sz="1275" dirty="0"/>
              <a:t> performance, </a:t>
            </a:r>
            <a:r>
              <a:rPr lang="cs-CZ" sz="1275" dirty="0" err="1"/>
              <a:t>radical</a:t>
            </a:r>
            <a:r>
              <a:rPr lang="cs-CZ" sz="1275" dirty="0"/>
              <a:t> </a:t>
            </a:r>
            <a:r>
              <a:rPr lang="cs-CZ" sz="1275" dirty="0" err="1"/>
              <a:t>departure</a:t>
            </a:r>
            <a:r>
              <a:rPr lang="cs-CZ" sz="1275" dirty="0"/>
              <a:t> </a:t>
            </a:r>
            <a:r>
              <a:rPr lang="cs-CZ" sz="1275" dirty="0" err="1"/>
              <a:t>from</a:t>
            </a:r>
            <a:r>
              <a:rPr lang="cs-CZ" sz="1275" dirty="0"/>
              <a:t> </a:t>
            </a:r>
            <a:r>
              <a:rPr lang="cs-CZ" sz="1275" dirty="0" err="1"/>
              <a:t>previously</a:t>
            </a:r>
            <a:r>
              <a:rPr lang="cs-CZ" sz="1275" dirty="0"/>
              <a:t> </a:t>
            </a:r>
            <a:r>
              <a:rPr lang="cs-CZ" sz="1275" dirty="0" err="1"/>
              <a:t>cast</a:t>
            </a:r>
            <a:r>
              <a:rPr lang="cs-CZ" sz="1275" dirty="0"/>
              <a:t> </a:t>
            </a:r>
            <a:r>
              <a:rPr lang="cs-CZ" sz="1275" dirty="0" err="1"/>
              <a:t>untrained</a:t>
            </a:r>
            <a:r>
              <a:rPr lang="cs-CZ" sz="1275" dirty="0"/>
              <a:t> and/</a:t>
            </a:r>
            <a:r>
              <a:rPr lang="cs-CZ" sz="1275" dirty="0" err="1"/>
              <a:t>or</a:t>
            </a:r>
            <a:r>
              <a:rPr lang="cs-CZ" sz="1275" dirty="0"/>
              <a:t> non-</a:t>
            </a:r>
            <a:r>
              <a:rPr lang="cs-CZ" sz="1275" dirty="0" err="1"/>
              <a:t>professional</a:t>
            </a:r>
            <a:r>
              <a:rPr lang="cs-CZ" sz="1275" dirty="0"/>
              <a:t> </a:t>
            </a:r>
            <a:r>
              <a:rPr lang="cs-CZ" sz="1275" dirty="0" err="1"/>
              <a:t>actors</a:t>
            </a:r>
            <a:r>
              <a:rPr lang="cs-CZ" sz="1275" dirty="0"/>
              <a:t> + </a:t>
            </a:r>
            <a:r>
              <a:rPr lang="cs-CZ" sz="1275" dirty="0" err="1"/>
              <a:t>almost</a:t>
            </a:r>
            <a:r>
              <a:rPr lang="cs-CZ" sz="1275" dirty="0"/>
              <a:t> </a:t>
            </a:r>
            <a:r>
              <a:rPr lang="cs-CZ" sz="1275" dirty="0" err="1"/>
              <a:t>operatic</a:t>
            </a:r>
            <a:r>
              <a:rPr lang="cs-CZ" sz="1275" dirty="0"/>
              <a:t> performance and style </a:t>
            </a:r>
          </a:p>
          <a:p>
            <a:endParaRPr lang="cs-CZ" sz="1275" dirty="0"/>
          </a:p>
          <a:p>
            <a:r>
              <a:rPr lang="cs-CZ" sz="1275" dirty="0" err="1"/>
              <a:t>The</a:t>
            </a:r>
            <a:r>
              <a:rPr lang="cs-CZ" sz="1275" dirty="0"/>
              <a:t> </a:t>
            </a:r>
            <a:r>
              <a:rPr lang="cs-CZ" sz="1275" dirty="0" err="1"/>
              <a:t>topic</a:t>
            </a:r>
            <a:r>
              <a:rPr lang="cs-CZ" sz="1275" dirty="0"/>
              <a:t> </a:t>
            </a:r>
            <a:r>
              <a:rPr lang="cs-CZ" sz="1275" dirty="0" err="1"/>
              <a:t>of</a:t>
            </a:r>
            <a:r>
              <a:rPr lang="cs-CZ" sz="1275" dirty="0"/>
              <a:t> </a:t>
            </a:r>
            <a:r>
              <a:rPr lang="cs-CZ" sz="1275" dirty="0" err="1"/>
              <a:t>taboo</a:t>
            </a:r>
            <a:r>
              <a:rPr lang="cs-CZ" sz="1275" dirty="0"/>
              <a:t> </a:t>
            </a:r>
            <a:r>
              <a:rPr lang="cs-CZ" sz="1275" dirty="0" err="1"/>
              <a:t>female</a:t>
            </a:r>
            <a:r>
              <a:rPr lang="cs-CZ" sz="1275" dirty="0"/>
              <a:t> sexuality? </a:t>
            </a:r>
          </a:p>
          <a:p>
            <a:endParaRPr lang="cs-CZ" sz="1275" dirty="0"/>
          </a:p>
        </p:txBody>
      </p:sp>
      <p:pic>
        <p:nvPicPr>
          <p:cNvPr id="5" name="Obrázek 4" descr="Obsah obrázku tráva, vsedě, exteriér, osoba&#10;&#10;Popis byl vytvořen automaticky">
            <a:extLst>
              <a:ext uri="{FF2B5EF4-FFF2-40B4-BE49-F238E27FC236}">
                <a16:creationId xmlns:a16="http://schemas.microsoft.com/office/drawing/2014/main" id="{E76AF42E-4B92-E24F-AEB5-CF28F0BF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85" r="7261"/>
          <a:stretch/>
        </p:blipFill>
        <p:spPr>
          <a:xfrm>
            <a:off x="4671912" y="857257"/>
            <a:ext cx="4472089" cy="5143493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02548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9AE731-4AFA-3242-8E79-B0F6F7561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1" y="1225695"/>
            <a:ext cx="5259463" cy="1218908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Ester Krumbachová (1923–1996)</a:t>
            </a:r>
            <a:br>
              <a:rPr lang="cs-CZ" sz="2400" dirty="0">
                <a:solidFill>
                  <a:schemeClr val="tx1"/>
                </a:solidFill>
              </a:rPr>
            </a:b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5" name="Obrázek 4" descr="Obsah obrázku osoba, muž, vsedě, fotka&#10;&#10;Popis byl vytvořen automaticky">
            <a:extLst>
              <a:ext uri="{FF2B5EF4-FFF2-40B4-BE49-F238E27FC236}">
                <a16:creationId xmlns:a16="http://schemas.microsoft.com/office/drawing/2014/main" id="{5DC0E5DA-971C-3E4C-836C-86A36E65B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87" y="2858216"/>
            <a:ext cx="5368411" cy="2822743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943719-1D57-7548-8836-52C7B9C0B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7043" y="641267"/>
            <a:ext cx="3010702" cy="6020789"/>
          </a:xfrm>
        </p:spPr>
        <p:txBody>
          <a:bodyPr anchor="ctr">
            <a:normAutofit/>
          </a:bodyPr>
          <a:lstStyle/>
          <a:p>
            <a:r>
              <a:rPr lang="cs-CZ" sz="1400" dirty="0"/>
              <a:t>„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grey</a:t>
            </a:r>
            <a:r>
              <a:rPr lang="cs-CZ" sz="1400" dirty="0"/>
              <a:t> eminence“, „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muse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Czechoslovak</a:t>
            </a:r>
            <a:r>
              <a:rPr lang="cs-CZ" sz="1400" dirty="0"/>
              <a:t> New </a:t>
            </a:r>
            <a:r>
              <a:rPr lang="cs-CZ" sz="1400" dirty="0" err="1"/>
              <a:t>Wave</a:t>
            </a:r>
            <a:r>
              <a:rPr lang="cs-CZ" sz="1400" dirty="0"/>
              <a:t>“</a:t>
            </a:r>
          </a:p>
          <a:p>
            <a:endParaRPr lang="cs-CZ" sz="1400" dirty="0"/>
          </a:p>
          <a:p>
            <a:r>
              <a:rPr lang="cs-CZ" sz="1400" dirty="0" err="1"/>
              <a:t>She</a:t>
            </a:r>
            <a:r>
              <a:rPr lang="cs-CZ" sz="1400" dirty="0"/>
              <a:t> </a:t>
            </a:r>
            <a:r>
              <a:rPr lang="cs-CZ" sz="1400" dirty="0" err="1"/>
              <a:t>participed</a:t>
            </a:r>
            <a:r>
              <a:rPr lang="cs-CZ" sz="1400" dirty="0"/>
              <a:t> on </a:t>
            </a:r>
            <a:r>
              <a:rPr lang="cs-CZ" sz="1400" dirty="0" err="1"/>
              <a:t>multiple</a:t>
            </a:r>
            <a:r>
              <a:rPr lang="cs-CZ" sz="1400" dirty="0"/>
              <a:t> </a:t>
            </a:r>
            <a:r>
              <a:rPr lang="cs-CZ" sz="1400" dirty="0" err="1"/>
              <a:t>new</a:t>
            </a:r>
            <a:r>
              <a:rPr lang="cs-CZ" sz="1400" dirty="0"/>
              <a:t> </a:t>
            </a:r>
            <a:r>
              <a:rPr lang="cs-CZ" sz="1400" dirty="0" err="1"/>
              <a:t>wave</a:t>
            </a:r>
            <a:r>
              <a:rPr lang="cs-CZ" sz="1400" dirty="0"/>
              <a:t> </a:t>
            </a:r>
            <a:r>
              <a:rPr lang="cs-CZ" sz="1400" dirty="0" err="1"/>
              <a:t>projects</a:t>
            </a:r>
            <a:r>
              <a:rPr lang="cs-CZ" sz="1400" dirty="0"/>
              <a:t> on </a:t>
            </a:r>
            <a:r>
              <a:rPr lang="cs-CZ" sz="1400" dirty="0" err="1"/>
              <a:t>various</a:t>
            </a:r>
            <a:r>
              <a:rPr lang="cs-CZ" sz="1400" dirty="0"/>
              <a:t> </a:t>
            </a:r>
            <a:r>
              <a:rPr lang="cs-CZ" sz="1400" dirty="0" err="1"/>
              <a:t>postions</a:t>
            </a:r>
            <a:r>
              <a:rPr lang="cs-CZ" sz="1400" dirty="0"/>
              <a:t> &gt;&gt;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b="1" dirty="0" err="1"/>
              <a:t>principle</a:t>
            </a:r>
            <a:r>
              <a:rPr lang="cs-CZ" sz="1400" b="1" dirty="0"/>
              <a:t> </a:t>
            </a:r>
            <a:r>
              <a:rPr lang="cs-CZ" sz="1400" b="1" dirty="0" err="1"/>
              <a:t>of</a:t>
            </a:r>
            <a:r>
              <a:rPr lang="cs-CZ" sz="1400" b="1" dirty="0"/>
              <a:t> </a:t>
            </a:r>
            <a:r>
              <a:rPr lang="cs-CZ" sz="1400" b="1" dirty="0" err="1"/>
              <a:t>collective</a:t>
            </a:r>
            <a:r>
              <a:rPr lang="cs-CZ" sz="1400" b="1" dirty="0"/>
              <a:t> </a:t>
            </a:r>
            <a:r>
              <a:rPr lang="cs-CZ" sz="1400" b="1" dirty="0" err="1"/>
              <a:t>authorship</a:t>
            </a:r>
            <a:r>
              <a:rPr lang="cs-CZ" sz="1400" dirty="0"/>
              <a:t>? </a:t>
            </a:r>
          </a:p>
          <a:p>
            <a:endParaRPr lang="cs-CZ" sz="1400" dirty="0"/>
          </a:p>
          <a:p>
            <a:r>
              <a:rPr lang="cs-CZ" sz="1400" dirty="0" err="1"/>
              <a:t>Directed</a:t>
            </a:r>
            <a:r>
              <a:rPr lang="cs-CZ" sz="1400" dirty="0"/>
              <a:t> a single film: </a:t>
            </a:r>
            <a:r>
              <a:rPr lang="cs-CZ" sz="1400" i="1" dirty="0" err="1"/>
              <a:t>The</a:t>
            </a:r>
            <a:r>
              <a:rPr lang="cs-CZ" sz="1400" i="1" dirty="0"/>
              <a:t> </a:t>
            </a:r>
            <a:r>
              <a:rPr lang="cs-CZ" sz="1400" i="1" dirty="0" err="1"/>
              <a:t>Murder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Mr. </a:t>
            </a:r>
            <a:r>
              <a:rPr lang="cs-CZ" sz="1400" i="1" dirty="0" err="1"/>
              <a:t>Devil</a:t>
            </a:r>
            <a:r>
              <a:rPr lang="cs-CZ" sz="1400" i="1" dirty="0"/>
              <a:t> </a:t>
            </a:r>
            <a:r>
              <a:rPr lang="cs-CZ" sz="1400" dirty="0"/>
              <a:t>(1970)</a:t>
            </a:r>
          </a:p>
          <a:p>
            <a:r>
              <a:rPr lang="cs-CZ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https://www.youtube.com/watch?v=pqrX9s0zVyA</a:t>
            </a:r>
            <a:endParaRPr lang="cs-CZ" sz="1400" dirty="0"/>
          </a:p>
          <a:p>
            <a:endParaRPr lang="cs-CZ" sz="1400" dirty="0"/>
          </a:p>
          <a:p>
            <a:r>
              <a:rPr lang="cs-CZ" sz="1400" dirty="0" err="1"/>
              <a:t>Never</a:t>
            </a:r>
            <a:r>
              <a:rPr lang="cs-CZ" sz="1400" dirty="0"/>
              <a:t> </a:t>
            </a:r>
            <a:r>
              <a:rPr lang="cs-CZ" sz="1400" dirty="0" err="1"/>
              <a:t>studied</a:t>
            </a:r>
            <a:r>
              <a:rPr lang="cs-CZ" sz="1400" dirty="0"/>
              <a:t> film, just </a:t>
            </a:r>
            <a:r>
              <a:rPr lang="cs-CZ" sz="1400" dirty="0" err="1"/>
              <a:t>painting</a:t>
            </a:r>
            <a:r>
              <a:rPr lang="cs-CZ" sz="1400" dirty="0"/>
              <a:t> and </a:t>
            </a:r>
            <a:r>
              <a:rPr lang="cs-CZ" sz="1400" dirty="0" err="1"/>
              <a:t>graphics</a:t>
            </a:r>
            <a:r>
              <a:rPr lang="cs-CZ" sz="1400" dirty="0"/>
              <a:t> on </a:t>
            </a:r>
            <a:r>
              <a:rPr lang="cs-CZ" sz="1400" dirty="0" err="1"/>
              <a:t>secondary</a:t>
            </a:r>
            <a:r>
              <a:rPr lang="cs-CZ" sz="1400" dirty="0"/>
              <a:t> </a:t>
            </a:r>
            <a:r>
              <a:rPr lang="cs-CZ" sz="1400" dirty="0" err="1"/>
              <a:t>school</a:t>
            </a:r>
            <a:r>
              <a:rPr lang="cs-CZ" sz="1400" dirty="0"/>
              <a:t> in Brno, </a:t>
            </a:r>
            <a:r>
              <a:rPr lang="cs-CZ" sz="1400" dirty="0" err="1"/>
              <a:t>started</a:t>
            </a:r>
            <a:r>
              <a:rPr lang="cs-CZ" sz="1400" dirty="0"/>
              <a:t> as </a:t>
            </a:r>
            <a:r>
              <a:rPr lang="cs-CZ" sz="1400" dirty="0" err="1"/>
              <a:t>an</a:t>
            </a:r>
            <a:r>
              <a:rPr lang="cs-CZ" sz="1400" dirty="0"/>
              <a:t> art </a:t>
            </a:r>
            <a:r>
              <a:rPr lang="cs-CZ" sz="1400" dirty="0" err="1"/>
              <a:t>production</a:t>
            </a:r>
            <a:r>
              <a:rPr lang="cs-CZ" sz="1400" dirty="0"/>
              <a:t> designer in </a:t>
            </a:r>
            <a:r>
              <a:rPr lang="cs-CZ" sz="1400" dirty="0" err="1"/>
              <a:t>theatre</a:t>
            </a:r>
            <a:r>
              <a:rPr lang="cs-CZ" sz="1400" dirty="0"/>
              <a:t> &gt;&gt; </a:t>
            </a:r>
            <a:r>
              <a:rPr lang="cs-CZ" sz="1400" dirty="0" err="1"/>
              <a:t>she</a:t>
            </a:r>
            <a:r>
              <a:rPr lang="cs-CZ" sz="1400" dirty="0"/>
              <a:t> </a:t>
            </a:r>
            <a:r>
              <a:rPr lang="cs-CZ" sz="1400" dirty="0" err="1"/>
              <a:t>enjoys</a:t>
            </a:r>
            <a:r>
              <a:rPr lang="cs-CZ" sz="1400" dirty="0"/>
              <a:t> </a:t>
            </a:r>
            <a:r>
              <a:rPr lang="cs-CZ" sz="1400" dirty="0" err="1"/>
              <a:t>cinema</a:t>
            </a:r>
            <a:r>
              <a:rPr lang="cs-CZ" sz="1400" dirty="0"/>
              <a:t> as a </a:t>
            </a:r>
            <a:r>
              <a:rPr lang="cs-CZ" sz="1400" dirty="0" err="1"/>
              <a:t>form</a:t>
            </a:r>
            <a:r>
              <a:rPr lang="cs-CZ" sz="1400" dirty="0"/>
              <a:t> </a:t>
            </a:r>
            <a:r>
              <a:rPr lang="cs-CZ" sz="1400" i="1" dirty="0" err="1"/>
              <a:t>gesamtkunstwerk</a:t>
            </a:r>
            <a:r>
              <a:rPr lang="cs-CZ" sz="1400" dirty="0"/>
              <a:t>, </a:t>
            </a:r>
            <a:r>
              <a:rPr lang="cs-CZ" sz="1400" dirty="0" err="1"/>
              <a:t>allowing</a:t>
            </a:r>
            <a:r>
              <a:rPr lang="cs-CZ" sz="1400" dirty="0"/>
              <a:t> her to melt </a:t>
            </a:r>
            <a:r>
              <a:rPr lang="cs-CZ" sz="1400" dirty="0" err="1"/>
              <a:t>painting</a:t>
            </a:r>
            <a:r>
              <a:rPr lang="cs-CZ" sz="1400" dirty="0"/>
              <a:t>, </a:t>
            </a:r>
            <a:r>
              <a:rPr lang="cs-CZ" sz="1400" dirty="0" err="1"/>
              <a:t>words</a:t>
            </a:r>
            <a:r>
              <a:rPr lang="cs-CZ" sz="1400" dirty="0"/>
              <a:t> and </a:t>
            </a:r>
            <a:r>
              <a:rPr lang="cs-CZ" sz="1400" dirty="0" err="1"/>
              <a:t>movement</a:t>
            </a:r>
            <a:r>
              <a:rPr lang="cs-CZ" sz="1400" dirty="0"/>
              <a:t> </a:t>
            </a:r>
            <a:r>
              <a:rPr lang="cs-CZ" sz="1400" dirty="0" err="1"/>
              <a:t>together</a:t>
            </a:r>
            <a:r>
              <a:rPr lang="cs-CZ" sz="1400" dirty="0"/>
              <a:t>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  <a:r>
              <a:rPr lang="cs-CZ" sz="1400" dirty="0" err="1"/>
              <a:t>color</a:t>
            </a:r>
            <a:r>
              <a:rPr lang="cs-CZ" sz="1400" dirty="0"/>
              <a:t> </a:t>
            </a:r>
            <a:r>
              <a:rPr lang="cs-CZ" sz="1400" dirty="0" err="1"/>
              <a:t>composition</a:t>
            </a:r>
            <a:endParaRPr lang="cs-CZ" sz="1400" dirty="0"/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35572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ADC82B-4CD3-C647-8979-472CA2B31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70" y="656237"/>
            <a:ext cx="3959556" cy="846051"/>
          </a:xfrm>
        </p:spPr>
        <p:txBody>
          <a:bodyPr anchor="ctr">
            <a:normAutofit/>
          </a:bodyPr>
          <a:lstStyle/>
          <a:p>
            <a:r>
              <a:rPr lang="cs-CZ" dirty="0"/>
              <a:t>Ester Krumbachová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EF11E8-5127-844D-89E2-41CD81C22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56" y="1502288"/>
            <a:ext cx="4359277" cy="4443789"/>
          </a:xfrm>
        </p:spPr>
        <p:txBody>
          <a:bodyPr anchor="ctr">
            <a:normAutofit/>
          </a:bodyPr>
          <a:lstStyle/>
          <a:p>
            <a:r>
              <a:rPr lang="cs-CZ" sz="1600" dirty="0" err="1"/>
              <a:t>There</a:t>
            </a:r>
            <a:r>
              <a:rPr lang="cs-CZ" sz="1600" dirty="0"/>
              <a:t> </a:t>
            </a:r>
            <a:r>
              <a:rPr lang="cs-CZ" sz="1600" dirty="0" err="1"/>
              <a:t>is</a:t>
            </a:r>
            <a:r>
              <a:rPr lang="cs-CZ" sz="1600" dirty="0"/>
              <a:t> a </a:t>
            </a:r>
            <a:r>
              <a:rPr lang="cs-CZ" sz="1600" dirty="0" err="1"/>
              <a:t>tendency</a:t>
            </a:r>
            <a:r>
              <a:rPr lang="cs-CZ" sz="1600" dirty="0"/>
              <a:t> to </a:t>
            </a:r>
            <a:r>
              <a:rPr lang="cs-CZ" sz="1600" dirty="0" err="1"/>
              <a:t>include</a:t>
            </a:r>
            <a:r>
              <a:rPr lang="cs-CZ" sz="1600" dirty="0"/>
              <a:t> her </a:t>
            </a:r>
            <a:r>
              <a:rPr lang="cs-CZ" sz="1600" dirty="0" err="1"/>
              <a:t>solely</a:t>
            </a:r>
            <a:r>
              <a:rPr lang="cs-CZ" sz="1600" dirty="0"/>
              <a:t> in </a:t>
            </a:r>
            <a:r>
              <a:rPr lang="cs-CZ" sz="1600" dirty="0" err="1"/>
              <a:t>the</a:t>
            </a:r>
            <a:r>
              <a:rPr lang="cs-CZ" sz="1600" dirty="0"/>
              <a:t> New </a:t>
            </a:r>
            <a:r>
              <a:rPr lang="cs-CZ" sz="1600" dirty="0" err="1"/>
              <a:t>Wave</a:t>
            </a:r>
            <a:r>
              <a:rPr lang="cs-CZ" sz="1600" dirty="0"/>
              <a:t> </a:t>
            </a:r>
            <a:r>
              <a:rPr lang="cs-CZ" sz="1600" dirty="0" err="1"/>
              <a:t>context</a:t>
            </a:r>
            <a:r>
              <a:rPr lang="cs-CZ" sz="1600" dirty="0"/>
              <a:t>, </a:t>
            </a:r>
            <a:r>
              <a:rPr lang="cs-CZ" sz="1600" dirty="0" err="1"/>
              <a:t>however</a:t>
            </a:r>
            <a:r>
              <a:rPr lang="cs-CZ" sz="1600" dirty="0"/>
              <a:t> </a:t>
            </a:r>
            <a:r>
              <a:rPr lang="cs-CZ" sz="1600" dirty="0" err="1"/>
              <a:t>she</a:t>
            </a:r>
            <a:r>
              <a:rPr lang="cs-CZ" sz="1600" dirty="0"/>
              <a:t> </a:t>
            </a:r>
            <a:r>
              <a:rPr lang="cs-CZ" sz="1600" dirty="0" err="1"/>
              <a:t>collaborated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dirty="0"/>
              <a:t> </a:t>
            </a:r>
            <a:r>
              <a:rPr lang="cs-CZ" sz="1600" dirty="0" err="1"/>
              <a:t>celebrated</a:t>
            </a:r>
            <a:r>
              <a:rPr lang="cs-CZ" sz="1600" dirty="0"/>
              <a:t> </a:t>
            </a:r>
            <a:r>
              <a:rPr lang="cs-CZ" sz="1600" dirty="0" err="1"/>
              <a:t>domestic</a:t>
            </a:r>
            <a:r>
              <a:rPr lang="cs-CZ" sz="1600" dirty="0"/>
              <a:t> </a:t>
            </a:r>
            <a:r>
              <a:rPr lang="cs-CZ" sz="1600" dirty="0" err="1"/>
              <a:t>auhors</a:t>
            </a:r>
            <a:r>
              <a:rPr lang="cs-CZ" sz="1600" dirty="0"/>
              <a:t> (Martin Frič, Otakar Vávra), </a:t>
            </a:r>
            <a:r>
              <a:rPr lang="cs-CZ" sz="1600" dirty="0" err="1"/>
              <a:t>with</a:t>
            </a:r>
            <a:r>
              <a:rPr lang="cs-CZ" sz="1600" dirty="0"/>
              <a:t> </a:t>
            </a:r>
            <a:r>
              <a:rPr lang="cs-CZ" sz="1600" dirty="0" err="1"/>
              <a:t>first</a:t>
            </a:r>
            <a:r>
              <a:rPr lang="cs-CZ" sz="1600" dirty="0"/>
              <a:t> </a:t>
            </a:r>
            <a:r>
              <a:rPr lang="cs-CZ" sz="1600" dirty="0" err="1"/>
              <a:t>generation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FAMU </a:t>
            </a:r>
            <a:r>
              <a:rPr lang="cs-CZ" sz="1600" dirty="0" err="1"/>
              <a:t>trained</a:t>
            </a:r>
            <a:r>
              <a:rPr lang="cs-CZ" sz="1600" dirty="0"/>
              <a:t> </a:t>
            </a:r>
            <a:r>
              <a:rPr lang="cs-CZ" sz="1600" dirty="0" err="1"/>
              <a:t>directos</a:t>
            </a:r>
            <a:r>
              <a:rPr lang="cs-CZ" sz="1600" dirty="0"/>
              <a:t> (Karel Kachyňa, Zbyněk Brynych, Vojtěch Jasný), </a:t>
            </a:r>
            <a:r>
              <a:rPr lang="cs-CZ" sz="1600" dirty="0" err="1"/>
              <a:t>with</a:t>
            </a:r>
            <a:r>
              <a:rPr lang="cs-CZ" sz="1600" dirty="0"/>
              <a:t> </a:t>
            </a:r>
            <a:r>
              <a:rPr lang="cs-CZ" sz="1600" dirty="0" err="1"/>
              <a:t>directors</a:t>
            </a:r>
            <a:r>
              <a:rPr lang="cs-CZ" sz="1600" dirty="0"/>
              <a:t> </a:t>
            </a:r>
            <a:r>
              <a:rPr lang="cs-CZ" sz="1600" dirty="0" err="1"/>
              <a:t>focusing</a:t>
            </a:r>
            <a:r>
              <a:rPr lang="cs-CZ" sz="1600" dirty="0"/>
              <a:t> on </a:t>
            </a:r>
            <a:r>
              <a:rPr lang="cs-CZ" sz="1600" dirty="0" err="1"/>
              <a:t>genre</a:t>
            </a:r>
            <a:r>
              <a:rPr lang="cs-CZ" sz="1600" dirty="0"/>
              <a:t> </a:t>
            </a:r>
            <a:r>
              <a:rPr lang="cs-CZ" sz="1600" dirty="0" err="1"/>
              <a:t>production</a:t>
            </a:r>
            <a:r>
              <a:rPr lang="cs-CZ" sz="1600" dirty="0"/>
              <a:t> (Zdeněk Podskalský) and </a:t>
            </a:r>
            <a:r>
              <a:rPr lang="cs-CZ" sz="1600" dirty="0" err="1"/>
              <a:t>those</a:t>
            </a:r>
            <a:r>
              <a:rPr lang="cs-CZ" sz="1600" dirty="0"/>
              <a:t> </a:t>
            </a:r>
            <a:r>
              <a:rPr lang="cs-CZ" sz="1600" dirty="0" err="1"/>
              <a:t>creators</a:t>
            </a:r>
            <a:r>
              <a:rPr lang="cs-CZ" sz="1600" dirty="0"/>
              <a:t>, </a:t>
            </a:r>
            <a:r>
              <a:rPr lang="cs-CZ" sz="1600" dirty="0" err="1"/>
              <a:t>whom</a:t>
            </a:r>
            <a:r>
              <a:rPr lang="cs-CZ" sz="1600" dirty="0"/>
              <a:t> </a:t>
            </a:r>
            <a:r>
              <a:rPr lang="cs-CZ" sz="1600" dirty="0" err="1"/>
              <a:t>she</a:t>
            </a:r>
            <a:r>
              <a:rPr lang="cs-CZ" sz="1600" dirty="0"/>
              <a:t> </a:t>
            </a:r>
            <a:r>
              <a:rPr lang="cs-CZ" sz="1600" dirty="0" err="1"/>
              <a:t>liked</a:t>
            </a:r>
            <a:r>
              <a:rPr lang="cs-CZ" sz="1600" dirty="0"/>
              <a:t> </a:t>
            </a:r>
            <a:r>
              <a:rPr lang="cs-CZ" sz="1600" dirty="0" err="1"/>
              <a:t>personally</a:t>
            </a:r>
            <a:r>
              <a:rPr lang="cs-CZ" sz="1600" dirty="0"/>
              <a:t> and </a:t>
            </a:r>
            <a:r>
              <a:rPr lang="cs-CZ" sz="1600" dirty="0" err="1"/>
              <a:t>where</a:t>
            </a:r>
            <a:r>
              <a:rPr lang="cs-CZ" sz="1600" dirty="0"/>
              <a:t> </a:t>
            </a:r>
            <a:r>
              <a:rPr lang="cs-CZ" sz="1600" dirty="0" err="1"/>
              <a:t>she</a:t>
            </a:r>
            <a:r>
              <a:rPr lang="cs-CZ" sz="1600" dirty="0"/>
              <a:t> </a:t>
            </a:r>
            <a:r>
              <a:rPr lang="cs-CZ" sz="1600" dirty="0" err="1"/>
              <a:t>worked</a:t>
            </a:r>
            <a:r>
              <a:rPr lang="cs-CZ" sz="1600" dirty="0"/>
              <a:t> on </a:t>
            </a:r>
            <a:r>
              <a:rPr lang="cs-CZ" sz="1600" dirty="0" err="1"/>
              <a:t>multiple</a:t>
            </a:r>
            <a:r>
              <a:rPr lang="cs-CZ" sz="1600" dirty="0"/>
              <a:t> </a:t>
            </a:r>
            <a:r>
              <a:rPr lang="cs-CZ" sz="1600" dirty="0" err="1"/>
              <a:t>positions</a:t>
            </a:r>
            <a:r>
              <a:rPr lang="cs-CZ" sz="1600" dirty="0"/>
              <a:t> (</a:t>
            </a:r>
            <a:r>
              <a:rPr lang="cs-CZ" sz="1600" dirty="0" err="1"/>
              <a:t>especially</a:t>
            </a:r>
            <a:r>
              <a:rPr lang="cs-CZ" sz="1600" dirty="0"/>
              <a:t> Jan Němec and Věra Chytilová).</a:t>
            </a:r>
          </a:p>
          <a:p>
            <a:endParaRPr lang="cs-CZ" sz="1600" dirty="0"/>
          </a:p>
          <a:p>
            <a:r>
              <a:rPr lang="cs-CZ" sz="1600" dirty="0" err="1"/>
              <a:t>Frequently</a:t>
            </a:r>
            <a:r>
              <a:rPr lang="cs-CZ" sz="1600" dirty="0"/>
              <a:t> </a:t>
            </a:r>
            <a:r>
              <a:rPr lang="cs-CZ" sz="1600" dirty="0" err="1"/>
              <a:t>worked</a:t>
            </a:r>
            <a:r>
              <a:rPr lang="cs-CZ" sz="1600" dirty="0"/>
              <a:t> as a </a:t>
            </a:r>
            <a:r>
              <a:rPr lang="cs-CZ" sz="1600" dirty="0" err="1"/>
              <a:t>costume</a:t>
            </a:r>
            <a:r>
              <a:rPr lang="cs-CZ" sz="1600" dirty="0"/>
              <a:t> designer </a:t>
            </a:r>
            <a:r>
              <a:rPr lang="cs-CZ" sz="1600" dirty="0" err="1"/>
              <a:t>or</a:t>
            </a:r>
            <a:r>
              <a:rPr lang="cs-CZ" sz="1600" dirty="0"/>
              <a:t> art </a:t>
            </a:r>
            <a:r>
              <a:rPr lang="cs-CZ" sz="1600" dirty="0" err="1"/>
              <a:t>production</a:t>
            </a:r>
            <a:r>
              <a:rPr lang="cs-CZ" sz="1600" dirty="0"/>
              <a:t> designer &gt;&gt; </a:t>
            </a:r>
            <a:r>
              <a:rPr lang="cs-CZ" sz="1600" dirty="0" err="1"/>
              <a:t>exclusive</a:t>
            </a:r>
            <a:r>
              <a:rPr lang="cs-CZ" sz="1600" dirty="0"/>
              <a:t> and </a:t>
            </a:r>
            <a:r>
              <a:rPr lang="cs-CZ" sz="1600" dirty="0" err="1"/>
              <a:t>unique</a:t>
            </a:r>
            <a:r>
              <a:rPr lang="cs-CZ" sz="1600" dirty="0"/>
              <a:t> </a:t>
            </a:r>
            <a:r>
              <a:rPr lang="cs-CZ" sz="1600" dirty="0" err="1"/>
              <a:t>position</a:t>
            </a:r>
            <a:r>
              <a:rPr lang="cs-CZ" sz="1600" dirty="0"/>
              <a:t> </a:t>
            </a:r>
            <a:r>
              <a:rPr lang="cs-CZ" sz="1600" dirty="0" err="1"/>
              <a:t>without</a:t>
            </a:r>
            <a:r>
              <a:rPr lang="cs-CZ" sz="1600" dirty="0"/>
              <a:t> </a:t>
            </a:r>
            <a:r>
              <a:rPr lang="cs-CZ" sz="1600" dirty="0" err="1"/>
              <a:t>specific</a:t>
            </a:r>
            <a:r>
              <a:rPr lang="cs-CZ" sz="1600" dirty="0"/>
              <a:t> </a:t>
            </a:r>
            <a:r>
              <a:rPr lang="cs-CZ" sz="1600" dirty="0" err="1"/>
              <a:t>definition</a:t>
            </a:r>
            <a:r>
              <a:rPr lang="cs-CZ" sz="1600" dirty="0"/>
              <a:t>, „</a:t>
            </a:r>
            <a:r>
              <a:rPr lang="cs-CZ" sz="1600" dirty="0" err="1"/>
              <a:t>tailored</a:t>
            </a:r>
            <a:r>
              <a:rPr lang="cs-CZ" sz="1600" dirty="0"/>
              <a:t>“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dirty="0" err="1"/>
              <a:t>individual</a:t>
            </a:r>
            <a:r>
              <a:rPr lang="cs-CZ" sz="1600" dirty="0"/>
              <a:t> </a:t>
            </a:r>
            <a:r>
              <a:rPr lang="cs-CZ" sz="1600" dirty="0" err="1"/>
              <a:t>projects</a:t>
            </a:r>
            <a:r>
              <a:rPr lang="cs-CZ" sz="1600" dirty="0"/>
              <a:t> and </a:t>
            </a:r>
            <a:r>
              <a:rPr lang="cs-CZ" sz="1600" dirty="0" err="1"/>
              <a:t>interactions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dirty="0"/>
              <a:t> </a:t>
            </a:r>
            <a:r>
              <a:rPr lang="cs-CZ" sz="1600" dirty="0" err="1"/>
              <a:t>directos</a:t>
            </a:r>
            <a:r>
              <a:rPr lang="cs-CZ" sz="1600" dirty="0"/>
              <a:t> </a:t>
            </a:r>
            <a:r>
              <a:rPr lang="cs-CZ" sz="1600" dirty="0" err="1"/>
              <a:t>or</a:t>
            </a:r>
            <a:r>
              <a:rPr lang="cs-CZ" sz="1600" dirty="0"/>
              <a:t> </a:t>
            </a:r>
            <a:r>
              <a:rPr lang="cs-CZ" sz="1600" dirty="0" err="1"/>
              <a:t>screenwriters</a:t>
            </a:r>
            <a:endParaRPr lang="cs-CZ" sz="1600" dirty="0"/>
          </a:p>
        </p:txBody>
      </p:sp>
      <p:pic>
        <p:nvPicPr>
          <p:cNvPr id="5" name="Obrázek 4" descr="Obsah obrázku osoba, exteriér, fotka, lidé&#10;&#10;Popis byl vytvořen automaticky">
            <a:extLst>
              <a:ext uri="{FF2B5EF4-FFF2-40B4-BE49-F238E27FC236}">
                <a16:creationId xmlns:a16="http://schemas.microsoft.com/office/drawing/2014/main" id="{F1F923B9-B921-A040-808D-51F79751D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" r="1200" b="-2"/>
          <a:stretch/>
        </p:blipFill>
        <p:spPr>
          <a:xfrm>
            <a:off x="5312568" y="1293669"/>
            <a:ext cx="3298075" cy="1889067"/>
          </a:xfrm>
          <a:prstGeom prst="rect">
            <a:avLst/>
          </a:prstGeom>
        </p:spPr>
      </p:pic>
      <p:pic>
        <p:nvPicPr>
          <p:cNvPr id="7" name="Obrázek 6" descr="Obsah obrázku osoba, stůl, muž, vsedě&#10;&#10;Popis byl vytvořen automaticky">
            <a:extLst>
              <a:ext uri="{FF2B5EF4-FFF2-40B4-BE49-F238E27FC236}">
                <a16:creationId xmlns:a16="http://schemas.microsoft.com/office/drawing/2014/main" id="{9B2501B0-7F83-9146-A278-7B587767BD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21" r="1" b="19015"/>
          <a:stretch/>
        </p:blipFill>
        <p:spPr>
          <a:xfrm>
            <a:off x="5312568" y="3638171"/>
            <a:ext cx="3296677" cy="188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46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EC6116-1C02-3544-B4F9-AE47839D9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6" y="3716965"/>
            <a:ext cx="4848965" cy="1137011"/>
          </a:xfrm>
        </p:spPr>
        <p:txBody>
          <a:bodyPr vert="horz" lIns="68580" tIns="34290" rIns="68580" bIns="34290" rtlCol="0" anchor="b" anchorCtr="0">
            <a:normAutofit fontScale="90000"/>
          </a:bodyPr>
          <a:lstStyle/>
          <a:p>
            <a:r>
              <a:rPr lang="en-US" sz="3075" kern="1200" dirty="0">
                <a:solidFill>
                  <a:schemeClr val="tx1"/>
                </a:solidFill>
              </a:rPr>
              <a:t>„Costume as a concentrated visual clue of a film character”</a:t>
            </a:r>
          </a:p>
        </p:txBody>
      </p:sp>
      <p:pic>
        <p:nvPicPr>
          <p:cNvPr id="9" name="Obrázek 8" descr="Obsah obrázku osoba, žena, stůl, vsedě&#10;&#10;Popis byl vytvořen automaticky">
            <a:extLst>
              <a:ext uri="{FF2B5EF4-FFF2-40B4-BE49-F238E27FC236}">
                <a16:creationId xmlns:a16="http://schemas.microsoft.com/office/drawing/2014/main" id="{C125D5C6-ECCD-7C42-8EB1-E00C79F78F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8863"/>
          <a:stretch/>
        </p:blipFill>
        <p:spPr>
          <a:xfrm>
            <a:off x="238227" y="1098550"/>
            <a:ext cx="3113761" cy="2270126"/>
          </a:xfrm>
          <a:prstGeom prst="rect">
            <a:avLst/>
          </a:prstGeom>
        </p:spPr>
      </p:pic>
      <p:pic>
        <p:nvPicPr>
          <p:cNvPr id="7" name="Obrázek 6" descr="Obsah obrázku osoba, exteriér, žena, fotka&#10;&#10;Popis byl vytvořen automaticky">
            <a:extLst>
              <a:ext uri="{FF2B5EF4-FFF2-40B4-BE49-F238E27FC236}">
                <a16:creationId xmlns:a16="http://schemas.microsoft.com/office/drawing/2014/main" id="{B51C16EB-5756-1C45-81D4-9C417FDC2E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" r="9669" b="1"/>
          <a:stretch/>
        </p:blipFill>
        <p:spPr>
          <a:xfrm>
            <a:off x="3479216" y="1098550"/>
            <a:ext cx="2654982" cy="2239364"/>
          </a:xfrm>
          <a:prstGeom prst="rect">
            <a:avLst/>
          </a:prstGeom>
        </p:spPr>
      </p:pic>
      <p:pic>
        <p:nvPicPr>
          <p:cNvPr id="11" name="Obrázek 10" descr="Obsah obrázku osoba, muž, oblek, fotka&#10;&#10;Popis byl vytvořen automaticky">
            <a:extLst>
              <a:ext uri="{FF2B5EF4-FFF2-40B4-BE49-F238E27FC236}">
                <a16:creationId xmlns:a16="http://schemas.microsoft.com/office/drawing/2014/main" id="{73921464-3426-9249-A9FB-C389A8402D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0" r="5223" b="3"/>
          <a:stretch/>
        </p:blipFill>
        <p:spPr>
          <a:xfrm>
            <a:off x="6261427" y="1098550"/>
            <a:ext cx="2651693" cy="2239364"/>
          </a:xfrm>
          <a:prstGeom prst="rect">
            <a:avLst/>
          </a:prstGeom>
        </p:spPr>
      </p:pic>
      <p:pic>
        <p:nvPicPr>
          <p:cNvPr id="5" name="Obrázek 4" descr="Obsah obrázku osoba, exteriér, fotka, stojící&#10;&#10;Popis byl vytvořen automaticky">
            <a:extLst>
              <a:ext uri="{FF2B5EF4-FFF2-40B4-BE49-F238E27FC236}">
                <a16:creationId xmlns:a16="http://schemas.microsoft.com/office/drawing/2014/main" id="{1942E1EC-9434-2547-93E2-56C089EB81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14" r="-2" b="-2"/>
          <a:stretch/>
        </p:blipFill>
        <p:spPr>
          <a:xfrm>
            <a:off x="238226" y="3489325"/>
            <a:ext cx="3120339" cy="227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08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5CE90C-9492-534C-8AD2-7C915AED0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6" y="3716965"/>
            <a:ext cx="4848965" cy="1137011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</a:rPr>
              <a:t>Accessories, Colors, Silhouettes</a:t>
            </a:r>
          </a:p>
        </p:txBody>
      </p:sp>
      <p:pic>
        <p:nvPicPr>
          <p:cNvPr id="10" name="Obrázek 9" descr="Obsah obrázku osoba, fotka, televizor, monitor&#10;&#10;Popis byl vytvořen automaticky">
            <a:extLst>
              <a:ext uri="{FF2B5EF4-FFF2-40B4-BE49-F238E27FC236}">
                <a16:creationId xmlns:a16="http://schemas.microsoft.com/office/drawing/2014/main" id="{F6259AE6-930A-084B-9CA4-B3028FE738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4" r="-3" b="-3"/>
          <a:stretch/>
        </p:blipFill>
        <p:spPr>
          <a:xfrm>
            <a:off x="238227" y="1098550"/>
            <a:ext cx="3113761" cy="2270126"/>
          </a:xfrm>
          <a:prstGeom prst="rect">
            <a:avLst/>
          </a:prstGeom>
        </p:spPr>
      </p:pic>
      <p:pic>
        <p:nvPicPr>
          <p:cNvPr id="8" name="Obrázek 7" descr="Obsah obrázku osoba, muž, tmavé, vpředu&#10;&#10;Popis byl vytvořen automaticky">
            <a:extLst>
              <a:ext uri="{FF2B5EF4-FFF2-40B4-BE49-F238E27FC236}">
                <a16:creationId xmlns:a16="http://schemas.microsoft.com/office/drawing/2014/main" id="{235061BC-77D3-B649-A3B5-DB03E11033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13" r="7386" b="-2"/>
          <a:stretch/>
        </p:blipFill>
        <p:spPr>
          <a:xfrm>
            <a:off x="3479216" y="1098550"/>
            <a:ext cx="2654982" cy="2239364"/>
          </a:xfrm>
          <a:prstGeom prst="rect">
            <a:avLst/>
          </a:prstGeom>
        </p:spPr>
      </p:pic>
      <p:pic>
        <p:nvPicPr>
          <p:cNvPr id="6" name="Obrázek 5" descr="Obsah obrázku osoba, interiér, hledání, fotka&#10;&#10;Popis byl vytvořen automaticky">
            <a:extLst>
              <a:ext uri="{FF2B5EF4-FFF2-40B4-BE49-F238E27FC236}">
                <a16:creationId xmlns:a16="http://schemas.microsoft.com/office/drawing/2014/main" id="{6F6CA4A0-116E-BF49-BB4B-B05B4DC1FB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70" r="14520" b="-2"/>
          <a:stretch/>
        </p:blipFill>
        <p:spPr>
          <a:xfrm>
            <a:off x="6261427" y="1098550"/>
            <a:ext cx="2651693" cy="2239364"/>
          </a:xfrm>
          <a:prstGeom prst="rect">
            <a:avLst/>
          </a:prstGeom>
        </p:spPr>
      </p:pic>
      <p:pic>
        <p:nvPicPr>
          <p:cNvPr id="4" name="Obrázek 3" descr="Obsah obrázku osoba, lidé, skupina, muž&#10;&#10;Popis byl vytvořen automaticky">
            <a:extLst>
              <a:ext uri="{FF2B5EF4-FFF2-40B4-BE49-F238E27FC236}">
                <a16:creationId xmlns:a16="http://schemas.microsoft.com/office/drawing/2014/main" id="{02651A77-67F8-2942-B6CD-05C2749525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3638"/>
          <a:stretch/>
        </p:blipFill>
        <p:spPr>
          <a:xfrm>
            <a:off x="238226" y="3489325"/>
            <a:ext cx="3120339" cy="227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34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0D47553-2B7B-E160-FD24-EC8ED71B28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F7EA16-C56F-B378-84F4-83EE13C232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875D7E-FF61-0848-91F2-42A60C05B134}" type="slidenum">
              <a:rPr lang="cs-CZ" smtClean="0"/>
              <a:t>18</a:t>
            </a:fld>
            <a:endParaRPr lang="cs-CZ"/>
          </a:p>
        </p:txBody>
      </p:sp>
      <p:pic>
        <p:nvPicPr>
          <p:cNvPr id="6" name="Obrázek 5" descr="Obsah obrázku zeď, interiér, kočka, podlaha&#10;&#10;Popis byl vytvořen automaticky">
            <a:extLst>
              <a:ext uri="{FF2B5EF4-FFF2-40B4-BE49-F238E27FC236}">
                <a16:creationId xmlns:a16="http://schemas.microsoft.com/office/drawing/2014/main" id="{7A6D4D81-4199-E270-8E49-B159CAA1D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389" y="585655"/>
            <a:ext cx="3048000" cy="3048000"/>
          </a:xfrm>
          <a:prstGeom prst="rect">
            <a:avLst/>
          </a:prstGeom>
        </p:spPr>
      </p:pic>
      <p:pic>
        <p:nvPicPr>
          <p:cNvPr id="8" name="Obrázek 7" descr="Obsah obrázku osoba, černobílá, interiér, zeď&#10;&#10;Popis byl vytvořen automaticky">
            <a:extLst>
              <a:ext uri="{FF2B5EF4-FFF2-40B4-BE49-F238E27FC236}">
                <a16:creationId xmlns:a16="http://schemas.microsoft.com/office/drawing/2014/main" id="{D6C2A032-8B97-2ECF-B3DA-8098EC6C6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0" y="1036983"/>
            <a:ext cx="3764706" cy="5652052"/>
          </a:xfrm>
          <a:prstGeom prst="rect">
            <a:avLst/>
          </a:prstGeom>
        </p:spPr>
      </p:pic>
      <p:pic>
        <p:nvPicPr>
          <p:cNvPr id="10" name="Obrázek 9" descr="Obsah obrázku text, kočka, obraz, Dětské kresby&#10;&#10;Popis byl vytvořen automaticky">
            <a:extLst>
              <a:ext uri="{FF2B5EF4-FFF2-40B4-BE49-F238E27FC236}">
                <a16:creationId xmlns:a16="http://schemas.microsoft.com/office/drawing/2014/main" id="{FE7048BB-16EC-1052-07B6-A7D51E704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53" y="3615635"/>
            <a:ext cx="2654300" cy="30734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CA6EE89-EDD8-4EFF-1C08-9CBB429039C2}"/>
              </a:ext>
            </a:extLst>
          </p:cNvPr>
          <p:cNvSpPr txBox="1"/>
          <p:nvPr/>
        </p:nvSpPr>
        <p:spPr>
          <a:xfrm>
            <a:off x="197943" y="516898"/>
            <a:ext cx="4796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Ester Krumbachová </a:t>
            </a:r>
            <a:r>
              <a:rPr lang="cs-CZ" sz="2000" dirty="0" err="1">
                <a:latin typeface="+mn-lt"/>
              </a:rPr>
              <a:t>with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one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of</a:t>
            </a:r>
            <a:r>
              <a:rPr lang="cs-CZ" sz="2000" dirty="0">
                <a:latin typeface="+mn-lt"/>
              </a:rPr>
              <a:t> her </a:t>
            </a:r>
            <a:r>
              <a:rPr lang="cs-CZ" sz="2000" dirty="0" err="1">
                <a:latin typeface="+mn-lt"/>
              </a:rPr>
              <a:t>cats</a:t>
            </a:r>
            <a:r>
              <a:rPr lang="cs-CZ" sz="2000" dirty="0">
                <a:latin typeface="+mn-lt"/>
              </a:rPr>
              <a:t>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1170902-DE79-B695-A016-7B821A4A7174}"/>
              </a:ext>
            </a:extLst>
          </p:cNvPr>
          <p:cNvSpPr txBox="1"/>
          <p:nvPr/>
        </p:nvSpPr>
        <p:spPr>
          <a:xfrm>
            <a:off x="4259484" y="134240"/>
            <a:ext cx="4790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Live </a:t>
            </a:r>
            <a:r>
              <a:rPr lang="cs-CZ" sz="1600" dirty="0" err="1">
                <a:latin typeface="+mn-lt"/>
              </a:rPr>
              <a:t>cats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at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the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exhibition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dedicated</a:t>
            </a:r>
            <a:r>
              <a:rPr lang="cs-CZ" sz="1600" dirty="0">
                <a:latin typeface="+mn-lt"/>
              </a:rPr>
              <a:t> to </a:t>
            </a:r>
            <a:r>
              <a:rPr lang="cs-CZ" sz="1600" dirty="0" err="1">
                <a:latin typeface="+mn-lt"/>
              </a:rPr>
              <a:t>EK‘s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legacy</a:t>
            </a:r>
            <a:endParaRPr lang="cs-CZ" sz="1600" dirty="0">
              <a:latin typeface="+mn-lt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CCC8EDE-DDC7-F078-5ACE-6D8F85F1E5DC}"/>
              </a:ext>
            </a:extLst>
          </p:cNvPr>
          <p:cNvSpPr txBox="1"/>
          <p:nvPr/>
        </p:nvSpPr>
        <p:spPr>
          <a:xfrm>
            <a:off x="6840638" y="4803493"/>
            <a:ext cx="211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600" dirty="0" err="1">
                <a:latin typeface="+mn-lt"/>
              </a:rPr>
              <a:t>EK‘s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drawing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of</a:t>
            </a:r>
            <a:r>
              <a:rPr lang="cs-CZ" sz="1600" dirty="0">
                <a:latin typeface="+mn-lt"/>
              </a:rPr>
              <a:t> a </a:t>
            </a:r>
            <a:r>
              <a:rPr lang="cs-CZ" sz="1600" dirty="0" err="1">
                <a:latin typeface="+mn-lt"/>
              </a:rPr>
              <a:t>cat</a:t>
            </a:r>
            <a:endParaRPr lang="cs-CZ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3804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A485EA6-2340-F040-9BD3-0D308F5FB8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</a:t>
            </a:fld>
            <a:endParaRPr lang="cs-CZ" altLang="cs-CZ" noProof="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0AF8E9F-F0C3-9D4D-B540-97A7BE34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163" y="396696"/>
            <a:ext cx="3479470" cy="1566933"/>
          </a:xfrm>
        </p:spPr>
        <p:txBody>
          <a:bodyPr/>
          <a:lstStyle/>
          <a:p>
            <a:pPr algn="ctr"/>
            <a:r>
              <a:rPr lang="cs-CZ" sz="2600" i="1" dirty="0" err="1"/>
              <a:t>Daisies</a:t>
            </a:r>
            <a:r>
              <a:rPr lang="cs-CZ" sz="2400" i="1" dirty="0"/>
              <a:t> </a:t>
            </a:r>
            <a:br>
              <a:rPr lang="cs-CZ" dirty="0"/>
            </a:br>
            <a:r>
              <a:rPr lang="cs-CZ" sz="2000" dirty="0"/>
              <a:t>1966</a:t>
            </a:r>
            <a:br>
              <a:rPr lang="cs-CZ" sz="2000" dirty="0"/>
            </a:br>
            <a:r>
              <a:rPr lang="cs-CZ" sz="2000" dirty="0"/>
              <a:t> </a:t>
            </a:r>
            <a:r>
              <a:rPr lang="cs-CZ" sz="2000" dirty="0" err="1"/>
              <a:t>dir</a:t>
            </a:r>
            <a:r>
              <a:rPr lang="cs-CZ" sz="2000" dirty="0"/>
              <a:t>. Věra Chytilová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2035FBF1-B79A-354C-B246-FB54DB2E5C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24" y="1794078"/>
            <a:ext cx="4443476" cy="4506077"/>
          </a:xfrm>
        </p:spPr>
        <p:txBody>
          <a:bodyPr/>
          <a:lstStyle/>
          <a:p>
            <a:r>
              <a:rPr lang="en-US" sz="1400" b="1" dirty="0"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Story</a:t>
            </a:r>
            <a:r>
              <a:rPr lang="en-US" sz="1400" b="1" dirty="0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Věra</a:t>
            </a:r>
            <a:r>
              <a:rPr lang="en-US" sz="1400" dirty="0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Chytilová</a:t>
            </a:r>
            <a:r>
              <a:rPr lang="en-US" sz="1400" dirty="0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, Pavel </a:t>
            </a:r>
            <a:r>
              <a:rPr lang="en-US" sz="1400" dirty="0" err="1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Juráček</a:t>
            </a:r>
            <a:r>
              <a:rPr lang="en-US" sz="1400" dirty="0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Screenplay</a:t>
            </a:r>
            <a:r>
              <a:rPr lang="en-US" sz="1400" b="1" dirty="0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:</a:t>
            </a:r>
            <a:r>
              <a:rPr lang="en-US" sz="1400" dirty="0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Ester </a:t>
            </a:r>
            <a:r>
              <a:rPr lang="en-US" sz="1400" dirty="0" err="1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Krumbachová</a:t>
            </a:r>
            <a:r>
              <a:rPr lang="en-US" sz="1400" dirty="0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Věra</a:t>
            </a:r>
            <a:r>
              <a:rPr lang="en-US" sz="1400" dirty="0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Chytilová</a:t>
            </a:r>
            <a:r>
              <a:rPr lang="en-US" sz="1400" dirty="0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Cinematography: </a:t>
            </a:r>
            <a:r>
              <a:rPr lang="en-US" sz="1400" dirty="0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Jaroslav Kučera, </a:t>
            </a:r>
            <a:r>
              <a:rPr lang="en-US" sz="1400" b="1" dirty="0"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Music</a:t>
            </a:r>
            <a:r>
              <a:rPr lang="en-US" sz="1400" b="1" dirty="0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:</a:t>
            </a:r>
            <a:r>
              <a:rPr lang="en-US" sz="1400" dirty="0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Jiří</a:t>
            </a:r>
            <a:r>
              <a:rPr lang="en-US" sz="1400" dirty="0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Šust</a:t>
            </a:r>
            <a:r>
              <a:rPr lang="en-US" sz="1400" dirty="0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a </a:t>
            </a:r>
            <a:r>
              <a:rPr lang="en-US" sz="1400" dirty="0" err="1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Jiří</a:t>
            </a:r>
            <a:r>
              <a:rPr lang="en-US" sz="1400" dirty="0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Šlitr</a:t>
            </a:r>
            <a:r>
              <a:rPr lang="en-US" sz="1400" dirty="0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Staring</a:t>
            </a:r>
            <a:r>
              <a:rPr lang="en-US" sz="1400" b="1" dirty="0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:</a:t>
            </a:r>
            <a:r>
              <a:rPr lang="en-US" sz="1400" dirty="0"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Times New Roman" panose="02020603050405020304" pitchFamily="18" charset="0"/>
                <a:ea typeface="Times" pitchFamily="2" charset="0"/>
                <a:cs typeface="Times New Roman" panose="02020603050405020304" pitchFamily="18" charset="0"/>
              </a:rPr>
              <a:t>Jitka</a:t>
            </a:r>
            <a:r>
              <a:rPr lang="en-GB" sz="1400" dirty="0">
                <a:effectLst/>
                <a:latin typeface="Times New Roman" panose="02020603050405020304" pitchFamily="18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Times New Roman" panose="02020603050405020304" pitchFamily="18" charset="0"/>
                <a:ea typeface="Times" pitchFamily="2" charset="0"/>
                <a:cs typeface="Times New Roman" panose="02020603050405020304" pitchFamily="18" charset="0"/>
              </a:rPr>
              <a:t>Cerhová</a:t>
            </a:r>
            <a:r>
              <a:rPr lang="en-GB" sz="1400" dirty="0">
                <a:effectLst/>
                <a:latin typeface="Times New Roman" panose="02020603050405020304" pitchFamily="18" charset="0"/>
                <a:ea typeface="Times" pitchFamily="2" charset="0"/>
                <a:cs typeface="Times New Roman" panose="02020603050405020304" pitchFamily="18" charset="0"/>
              </a:rPr>
              <a:t> (Marie I.), Ivana </a:t>
            </a:r>
            <a:r>
              <a:rPr lang="en-GB" sz="1400" dirty="0" err="1">
                <a:effectLst/>
                <a:latin typeface="Times New Roman" panose="02020603050405020304" pitchFamily="18" charset="0"/>
                <a:ea typeface="Times" pitchFamily="2" charset="0"/>
                <a:cs typeface="Times New Roman" panose="02020603050405020304" pitchFamily="18" charset="0"/>
              </a:rPr>
              <a:t>Karbanová</a:t>
            </a:r>
            <a:r>
              <a:rPr lang="en-GB" sz="1400" dirty="0">
                <a:effectLst/>
                <a:latin typeface="Times New Roman" panose="02020603050405020304" pitchFamily="18" charset="0"/>
                <a:ea typeface="Times" pitchFamily="2" charset="0"/>
                <a:cs typeface="Times New Roman" panose="02020603050405020304" pitchFamily="18" charset="0"/>
              </a:rPr>
              <a:t> (Marie II.), Julius Albert, Jan </a:t>
            </a:r>
            <a:r>
              <a:rPr lang="en-GB" sz="1400" dirty="0" err="1">
                <a:effectLst/>
                <a:latin typeface="Times New Roman" panose="02020603050405020304" pitchFamily="18" charset="0"/>
                <a:ea typeface="Times" pitchFamily="2" charset="0"/>
                <a:cs typeface="Times New Roman" panose="02020603050405020304" pitchFamily="18" charset="0"/>
              </a:rPr>
              <a:t>Klusák</a:t>
            </a:r>
            <a:r>
              <a:rPr lang="en-GB" sz="1400" dirty="0">
                <a:effectLst/>
                <a:latin typeface="Times New Roman" panose="02020603050405020304" pitchFamily="18" charset="0"/>
                <a:ea typeface="Times" pitchFamily="2" charset="0"/>
                <a:cs typeface="Times New Roman" panose="02020603050405020304" pitchFamily="18" charset="0"/>
              </a:rPr>
              <a:t>, Marie </a:t>
            </a:r>
            <a:r>
              <a:rPr lang="en-GB" sz="1400" dirty="0" err="1">
                <a:effectLst/>
                <a:latin typeface="Times New Roman" panose="02020603050405020304" pitchFamily="18" charset="0"/>
                <a:ea typeface="Times" pitchFamily="2" charset="0"/>
                <a:cs typeface="Times New Roman" panose="02020603050405020304" pitchFamily="18" charset="0"/>
              </a:rPr>
              <a:t>Češková</a:t>
            </a:r>
            <a:r>
              <a:rPr lang="en-GB" sz="1400" dirty="0">
                <a:effectLst/>
                <a:latin typeface="Times New Roman" panose="02020603050405020304" pitchFamily="18" charset="0"/>
                <a:ea typeface="Times" pitchFamily="2" charset="0"/>
                <a:cs typeface="Times New Roman" panose="02020603050405020304" pitchFamily="18" charset="0"/>
              </a:rPr>
              <a:t>, Marcela </a:t>
            </a:r>
            <a:r>
              <a:rPr lang="en-GB" sz="1400" dirty="0" err="1">
                <a:effectLst/>
                <a:latin typeface="Times New Roman" panose="02020603050405020304" pitchFamily="18" charset="0"/>
                <a:ea typeface="Times" pitchFamily="2" charset="0"/>
                <a:cs typeface="Times New Roman" panose="02020603050405020304" pitchFamily="18" charset="0"/>
              </a:rPr>
              <a:t>Březinová</a:t>
            </a:r>
            <a:endParaRPr lang="en-GB" sz="1400" dirty="0">
              <a:effectLst/>
              <a:latin typeface="Times New Roman" panose="02020603050405020304" pitchFamily="18" charset="0"/>
              <a:ea typeface="Times" pitchFamily="2" charset="0"/>
              <a:cs typeface="Times New Roman" panose="02020603050405020304" pitchFamily="18" charset="0"/>
            </a:endParaRPr>
          </a:p>
          <a:p>
            <a:endParaRPr lang="cs-CZ" sz="1400" dirty="0">
              <a:effectLst/>
              <a:latin typeface="Times" pitchFamily="2" charset="0"/>
              <a:ea typeface="Times" pitchFamily="2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most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well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known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film by Chytilová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both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locally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globaly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American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premiere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1966, Chytilová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offered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contract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Warner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Brothers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studio</a:t>
            </a:r>
          </a:p>
          <a:p>
            <a:pPr marL="285750" indent="-285750">
              <a:buFontTx/>
              <a:buChar char="-"/>
            </a:pP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Controversial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film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Juráček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hated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communist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deputy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Jaroslav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Pružinec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spoke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critically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about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film in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parliament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&gt;&gt;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hence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dedicating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film to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those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people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outraged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destructed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salads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40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CC48DC-1E8D-3B49-B02A-414D171C94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608009"/>
            <a:ext cx="3693765" cy="252000"/>
          </a:xfrm>
        </p:spPr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8096BA0B-404D-D24B-8E74-647EFBA3E3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" r="6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3011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CD31BB0-5035-2D48-8552-776852DA77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D9E84E6E-6BDB-404A-8C30-E4FF20B3B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8171"/>
            <a:ext cx="4572000" cy="1390717"/>
          </a:xfrm>
        </p:spPr>
        <p:txBody>
          <a:bodyPr/>
          <a:lstStyle/>
          <a:p>
            <a:pPr algn="ctr"/>
            <a:r>
              <a:rPr lang="cs-CZ" sz="3000" i="1" dirty="0" err="1"/>
              <a:t>The</a:t>
            </a:r>
            <a:r>
              <a:rPr lang="cs-CZ" sz="3000" i="1" dirty="0"/>
              <a:t> </a:t>
            </a:r>
            <a:r>
              <a:rPr lang="cs-CZ" sz="3000" i="1" dirty="0" err="1"/>
              <a:t>Murder</a:t>
            </a:r>
            <a:r>
              <a:rPr lang="cs-CZ" sz="3000" i="1" dirty="0"/>
              <a:t> </a:t>
            </a:r>
            <a:r>
              <a:rPr lang="cs-CZ" sz="3000" i="1" dirty="0" err="1"/>
              <a:t>of</a:t>
            </a:r>
            <a:r>
              <a:rPr lang="cs-CZ" sz="3000" i="1" dirty="0"/>
              <a:t> Mr. </a:t>
            </a:r>
            <a:r>
              <a:rPr lang="cs-CZ" sz="3000" i="1" dirty="0" err="1"/>
              <a:t>Devil</a:t>
            </a:r>
            <a:br>
              <a:rPr lang="cs-CZ" dirty="0"/>
            </a:br>
            <a:r>
              <a:rPr lang="cs-CZ" sz="2000" dirty="0"/>
              <a:t>1970, </a:t>
            </a:r>
            <a:r>
              <a:rPr lang="cs-CZ" sz="2000" dirty="0" err="1"/>
              <a:t>dir</a:t>
            </a:r>
            <a:r>
              <a:rPr lang="cs-CZ" sz="2000" dirty="0"/>
              <a:t>. Ester Krumbachová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4CBD3D6F-7D16-5C48-A9F2-4F2B2EE7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002" y="2826326"/>
            <a:ext cx="4441371" cy="3401673"/>
          </a:xfrm>
        </p:spPr>
        <p:txBody>
          <a:bodyPr/>
          <a:lstStyle/>
          <a:p>
            <a:r>
              <a:rPr lang="cs-CZ" sz="1700" dirty="0" err="1"/>
              <a:t>The</a:t>
            </a:r>
            <a:r>
              <a:rPr lang="cs-CZ" sz="1700" dirty="0"/>
              <a:t> </a:t>
            </a:r>
            <a:r>
              <a:rPr lang="cs-CZ" sz="1700" dirty="0" err="1"/>
              <a:t>only</a:t>
            </a:r>
            <a:r>
              <a:rPr lang="cs-CZ" sz="1700" dirty="0"/>
              <a:t> film </a:t>
            </a:r>
            <a:r>
              <a:rPr lang="cs-CZ" sz="1700" dirty="0" err="1"/>
              <a:t>directed</a:t>
            </a:r>
            <a:r>
              <a:rPr lang="cs-CZ" sz="1700" dirty="0"/>
              <a:t> by </a:t>
            </a:r>
            <a:r>
              <a:rPr lang="cs-CZ" sz="1700" dirty="0" err="1"/>
              <a:t>the</a:t>
            </a:r>
            <a:r>
              <a:rPr lang="cs-CZ" sz="1700" dirty="0"/>
              <a:t> „</a:t>
            </a:r>
            <a:r>
              <a:rPr lang="cs-CZ" sz="1700" dirty="0" err="1"/>
              <a:t>muse</a:t>
            </a:r>
            <a:r>
              <a:rPr lang="cs-CZ" sz="1700" dirty="0"/>
              <a:t>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the</a:t>
            </a:r>
            <a:r>
              <a:rPr lang="cs-CZ" sz="1700" dirty="0"/>
              <a:t> </a:t>
            </a:r>
            <a:r>
              <a:rPr lang="cs-CZ" sz="1700" dirty="0" err="1"/>
              <a:t>Czechoslovak</a:t>
            </a:r>
            <a:r>
              <a:rPr lang="cs-CZ" sz="1700" dirty="0"/>
              <a:t> New </a:t>
            </a:r>
            <a:r>
              <a:rPr lang="cs-CZ" sz="1700" dirty="0" err="1"/>
              <a:t>Wave</a:t>
            </a:r>
            <a:r>
              <a:rPr lang="cs-CZ" sz="1700" dirty="0"/>
              <a:t>“ – Ester Krumbachová.</a:t>
            </a:r>
          </a:p>
          <a:p>
            <a:r>
              <a:rPr lang="cs-CZ" sz="1700" dirty="0"/>
              <a:t>- </a:t>
            </a:r>
            <a:r>
              <a:rPr lang="cs-CZ" sz="1700" dirty="0" err="1"/>
              <a:t>writer</a:t>
            </a:r>
            <a:r>
              <a:rPr lang="cs-CZ" sz="1700" dirty="0"/>
              <a:t>, </a:t>
            </a:r>
            <a:r>
              <a:rPr lang="cs-CZ" sz="1700" dirty="0" err="1"/>
              <a:t>screenwriter</a:t>
            </a:r>
            <a:r>
              <a:rPr lang="cs-CZ" sz="1700" dirty="0"/>
              <a:t>, dramaturg, art </a:t>
            </a:r>
            <a:r>
              <a:rPr lang="cs-CZ" sz="1700" dirty="0" err="1"/>
              <a:t>production</a:t>
            </a:r>
            <a:r>
              <a:rPr lang="cs-CZ" sz="1700" dirty="0"/>
              <a:t> designer, </a:t>
            </a:r>
            <a:r>
              <a:rPr lang="cs-CZ" sz="1700" dirty="0" err="1"/>
              <a:t>painter</a:t>
            </a:r>
            <a:r>
              <a:rPr lang="cs-CZ" sz="1700" dirty="0"/>
              <a:t>, </a:t>
            </a:r>
            <a:r>
              <a:rPr lang="cs-CZ" sz="1700" dirty="0" err="1"/>
              <a:t>costume</a:t>
            </a:r>
            <a:r>
              <a:rPr lang="cs-CZ" sz="1700" dirty="0"/>
              <a:t> designer, </a:t>
            </a:r>
            <a:r>
              <a:rPr lang="cs-CZ" sz="1700" dirty="0" err="1"/>
              <a:t>director</a:t>
            </a:r>
            <a:endParaRPr lang="cs-CZ" sz="1700" dirty="0"/>
          </a:p>
          <a:p>
            <a:r>
              <a:rPr lang="cs-CZ" sz="1700" dirty="0" err="1"/>
              <a:t>She</a:t>
            </a:r>
            <a:r>
              <a:rPr lang="cs-CZ" sz="1700" dirty="0"/>
              <a:t> </a:t>
            </a:r>
            <a:r>
              <a:rPr lang="cs-CZ" sz="1700" dirty="0" err="1"/>
              <a:t>frequently</a:t>
            </a:r>
            <a:r>
              <a:rPr lang="cs-CZ" sz="1700" dirty="0"/>
              <a:t> </a:t>
            </a:r>
            <a:r>
              <a:rPr lang="cs-CZ" sz="1700" dirty="0" err="1"/>
              <a:t>collaborated</a:t>
            </a:r>
            <a:r>
              <a:rPr lang="cs-CZ" sz="1700" dirty="0"/>
              <a:t> </a:t>
            </a:r>
            <a:r>
              <a:rPr lang="cs-CZ" sz="1700" dirty="0" err="1"/>
              <a:t>with</a:t>
            </a:r>
            <a:r>
              <a:rPr lang="cs-CZ" sz="1700" dirty="0"/>
              <a:t> Věra Chytilová and Jaroslav Kučera (</a:t>
            </a:r>
            <a:r>
              <a:rPr lang="cs-CZ" sz="1700" i="1" dirty="0" err="1"/>
              <a:t>Daisies</a:t>
            </a:r>
            <a:r>
              <a:rPr lang="cs-CZ" sz="1700" i="1" dirty="0"/>
              <a:t>, </a:t>
            </a:r>
            <a:r>
              <a:rPr lang="cs-CZ" sz="1700" i="1" dirty="0" err="1"/>
              <a:t>Fruit</a:t>
            </a:r>
            <a:r>
              <a:rPr lang="cs-CZ" sz="1700" i="1" dirty="0"/>
              <a:t> </a:t>
            </a:r>
            <a:r>
              <a:rPr lang="cs-CZ" sz="1700" i="1" dirty="0" err="1"/>
              <a:t>of</a:t>
            </a:r>
            <a:r>
              <a:rPr lang="cs-CZ" sz="1700" i="1" dirty="0"/>
              <a:t> </a:t>
            </a:r>
            <a:r>
              <a:rPr lang="cs-CZ" sz="1700" i="1" dirty="0" err="1"/>
              <a:t>Paradise</a:t>
            </a:r>
            <a:r>
              <a:rPr lang="cs-CZ" sz="1700" dirty="0"/>
              <a:t>), </a:t>
            </a:r>
            <a:r>
              <a:rPr lang="cs-CZ" sz="1700" dirty="0" err="1"/>
              <a:t>also</a:t>
            </a:r>
            <a:r>
              <a:rPr lang="cs-CZ" sz="1700" dirty="0"/>
              <a:t> </a:t>
            </a:r>
            <a:r>
              <a:rPr lang="cs-CZ" sz="1700" dirty="0" err="1"/>
              <a:t>with</a:t>
            </a:r>
            <a:r>
              <a:rPr lang="cs-CZ" sz="1700" dirty="0"/>
              <a:t> her second </a:t>
            </a:r>
            <a:r>
              <a:rPr lang="cs-CZ" sz="1700" dirty="0" err="1"/>
              <a:t>husband</a:t>
            </a:r>
            <a:r>
              <a:rPr lang="cs-CZ" sz="1700" dirty="0"/>
              <a:t> Jan Němec (</a:t>
            </a:r>
            <a:r>
              <a:rPr lang="cs-CZ" sz="1700" i="1" dirty="0" err="1"/>
              <a:t>Diamonds</a:t>
            </a:r>
            <a:r>
              <a:rPr lang="cs-CZ" sz="1700" i="1" dirty="0"/>
              <a:t> </a:t>
            </a:r>
            <a:r>
              <a:rPr lang="cs-CZ" sz="1700" i="1" dirty="0" err="1"/>
              <a:t>of</a:t>
            </a:r>
            <a:r>
              <a:rPr lang="cs-CZ" sz="1700" i="1" dirty="0"/>
              <a:t> </a:t>
            </a:r>
            <a:r>
              <a:rPr lang="cs-CZ" sz="1700" i="1" dirty="0" err="1"/>
              <a:t>the</a:t>
            </a:r>
            <a:r>
              <a:rPr lang="cs-CZ" sz="1700" i="1" dirty="0"/>
              <a:t> Night, </a:t>
            </a:r>
            <a:r>
              <a:rPr lang="cs-CZ" sz="1700" i="1" dirty="0" err="1"/>
              <a:t>The</a:t>
            </a:r>
            <a:r>
              <a:rPr lang="cs-CZ" sz="1700" i="1" dirty="0"/>
              <a:t> Party and </a:t>
            </a:r>
            <a:r>
              <a:rPr lang="cs-CZ" sz="1700" i="1" dirty="0" err="1"/>
              <a:t>the</a:t>
            </a:r>
            <a:r>
              <a:rPr lang="cs-CZ" sz="1700" i="1" dirty="0"/>
              <a:t> </a:t>
            </a:r>
            <a:r>
              <a:rPr lang="cs-CZ" sz="1700" i="1" dirty="0" err="1"/>
              <a:t>Guests</a:t>
            </a:r>
            <a:r>
              <a:rPr lang="cs-CZ" sz="1700" i="1" dirty="0"/>
              <a:t>, </a:t>
            </a:r>
            <a:r>
              <a:rPr lang="cs-CZ" sz="1700" i="1" dirty="0" err="1"/>
              <a:t>Martyrs</a:t>
            </a:r>
            <a:r>
              <a:rPr lang="cs-CZ" sz="1700" i="1" dirty="0"/>
              <a:t> </a:t>
            </a:r>
            <a:r>
              <a:rPr lang="cs-CZ" sz="1700" i="1" dirty="0" err="1"/>
              <a:t>of</a:t>
            </a:r>
            <a:r>
              <a:rPr lang="cs-CZ" sz="1700" i="1" dirty="0"/>
              <a:t> Love</a:t>
            </a:r>
            <a:r>
              <a:rPr lang="cs-CZ" sz="1700" dirty="0"/>
              <a:t>).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F74C633-8E1D-F642-88A8-44E5571DE8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4" name="Zástupný symbol obrázku 13" descr="Obsah obrázku text&#10;&#10;Popis byl vytvořen automaticky">
            <a:extLst>
              <a:ext uri="{FF2B5EF4-FFF2-40B4-BE49-F238E27FC236}">
                <a16:creationId xmlns:a16="http://schemas.microsoft.com/office/drawing/2014/main" id="{E6C1EEDF-1893-8546-AE07-5DABB0F9CF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9724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11F2348-463F-5547-80EF-406C8E3086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9D5A5AC-9CEF-194F-BC7C-8F459CCAB5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4</a:t>
            </a:fld>
            <a:endParaRPr lang="cs-CZ" altLang="cs-CZ" noProof="0" dirty="0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ECF3C1BC-AEB1-414E-A47E-7D7D0FB41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8" y="351866"/>
            <a:ext cx="8858992" cy="451576"/>
          </a:xfrm>
        </p:spPr>
        <p:txBody>
          <a:bodyPr/>
          <a:lstStyle/>
          <a:p>
            <a:pPr algn="ctr"/>
            <a:r>
              <a:rPr lang="cs-CZ" i="1" dirty="0" err="1"/>
              <a:t>Daisies</a:t>
            </a:r>
            <a:r>
              <a:rPr lang="cs-CZ" dirty="0"/>
              <a:t> and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Murder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Mr. </a:t>
            </a:r>
            <a:r>
              <a:rPr lang="cs-CZ" i="1" dirty="0" err="1"/>
              <a:t>Devil</a:t>
            </a:r>
            <a:r>
              <a:rPr lang="cs-CZ" i="1" dirty="0"/>
              <a:t> </a:t>
            </a:r>
            <a:r>
              <a:rPr lang="cs-CZ" dirty="0"/>
              <a:t>: </a:t>
            </a:r>
            <a:r>
              <a:rPr lang="cs-CZ" dirty="0" err="1"/>
              <a:t>Questions</a:t>
            </a:r>
            <a:endParaRPr lang="cs-CZ" dirty="0"/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5DDF12EE-72D7-CA4A-AB88-ACDCA1212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88" y="1033153"/>
            <a:ext cx="8949485" cy="4798847"/>
          </a:xfrm>
        </p:spPr>
        <p:txBody>
          <a:bodyPr/>
          <a:lstStyle/>
          <a:p>
            <a:pPr marL="54000" indent="0" algn="l">
              <a:buNone/>
            </a:pP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film 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tell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women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film support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topic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54000" indent="0" algn="l">
              <a:buNone/>
            </a:pP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2.The 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protagonists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are 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characterized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mainly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 </a:t>
            </a:r>
          </a:p>
          <a:p>
            <a:pPr marL="5400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_____________________________________________________________________</a:t>
            </a:r>
          </a:p>
          <a:p>
            <a:pPr marL="54000" indent="0">
              <a:buNone/>
            </a:pP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   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would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describe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characters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Marie and Marie –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about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behaviour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speech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looks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ways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treat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older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)?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Try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compare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Marta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female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characters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New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Wave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films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seen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far.</a:t>
            </a:r>
          </a:p>
          <a:p>
            <a:pPr marL="54000" indent="0" algn="just">
              <a:buNone/>
            </a:pPr>
            <a:r>
              <a:rPr lang="cs-CZ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cs-CZ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Something</a:t>
            </a:r>
            <a:r>
              <a:rPr lang="cs-CZ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has </a:t>
            </a:r>
            <a:r>
              <a:rPr lang="cs-CZ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aesthetic</a:t>
            </a:r>
            <a:r>
              <a:rPr lang="cs-CZ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qualities</a:t>
            </a:r>
            <a:r>
              <a:rPr lang="cs-CZ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cs-CZ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looks</a:t>
            </a:r>
            <a:r>
              <a:rPr lang="cs-CZ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beautiful</a:t>
            </a:r>
            <a:r>
              <a:rPr lang="cs-CZ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but </a:t>
            </a:r>
            <a:r>
              <a:rPr lang="cs-CZ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cs-CZ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cs-CZ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cs-CZ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image </a:t>
            </a:r>
            <a:r>
              <a:rPr lang="cs-CZ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destruction</a:t>
            </a:r>
            <a:r>
              <a:rPr lang="cs-CZ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in </a:t>
            </a:r>
            <a:r>
              <a:rPr lang="cs-CZ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fact</a:t>
            </a:r>
            <a:r>
              <a:rPr lang="cs-CZ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(Věra Chytilová) </a:t>
            </a:r>
          </a:p>
          <a:p>
            <a:pPr marL="54000" indent="0" algn="just">
              <a:buNone/>
            </a:pP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  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topic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destruction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seems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crucial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On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many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levels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identify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these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destructive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tendencies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And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destruction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perceived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purely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negative </a:t>
            </a:r>
            <a:r>
              <a:rPr lang="cs-CZ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terms</a:t>
            </a:r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426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94B45A-62D1-3644-A7FA-22E560CC8E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B8B223E-0EEB-7543-90B8-0C3BBB3C46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3BB5830-AF91-8D47-ADEE-6DBCB1672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0" y="531155"/>
            <a:ext cx="4036371" cy="269420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606358A-B2C3-5543-BDF6-B0D05C894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652" y="497752"/>
            <a:ext cx="3681348" cy="276101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65B4DE2-C58A-5244-9A1C-B16299714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107" y="3559093"/>
            <a:ext cx="5569527" cy="292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80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0B83C7-B8DA-A5AB-11C4-E555E4399F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DF5BAC-CA35-4EE4-6F9E-E8AD2E65FC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8B18299-7FFA-7D61-AD19-D374430CE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45438"/>
            <a:ext cx="8064900" cy="780562"/>
          </a:xfrm>
        </p:spPr>
        <p:txBody>
          <a:bodyPr/>
          <a:lstStyle/>
          <a:p>
            <a:pPr algn="ctr"/>
            <a:r>
              <a:rPr lang="cs-CZ" dirty="0"/>
              <a:t>Ester Krumbachová and Jiřina Bohdalová on </a:t>
            </a:r>
            <a:r>
              <a:rPr lang="cs-CZ" dirty="0" err="1"/>
              <a:t>the</a:t>
            </a:r>
            <a:r>
              <a:rPr lang="cs-CZ" dirty="0"/>
              <a:t> set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Murder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Mr. </a:t>
            </a:r>
            <a:r>
              <a:rPr lang="cs-CZ" i="1" dirty="0" err="1"/>
              <a:t>Devil</a:t>
            </a:r>
            <a:endParaRPr lang="cs-CZ" i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BB0198E-9D30-B514-5D50-D266317EA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Content Placeholder 6" descr="Snímek obrazovky 2017-10-22 v 16.58.54.png">
            <a:extLst>
              <a:ext uri="{FF2B5EF4-FFF2-40B4-BE49-F238E27FC236}">
                <a16:creationId xmlns:a16="http://schemas.microsoft.com/office/drawing/2014/main" id="{FA850F3E-3B5A-8FF5-1B99-CBCDF4ECA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" b="2186"/>
          <a:stretch>
            <a:fillRect/>
          </a:stretch>
        </p:blipFill>
        <p:spPr>
          <a:xfrm>
            <a:off x="301752" y="1527048"/>
            <a:ext cx="850392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02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90ABB54-AD2C-EA55-4F81-F4D8F1A727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C67757-B5AE-9B24-2270-217EB68522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E96C625-B6F2-AEE0-894B-5FABCFB80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Film </a:t>
            </a:r>
            <a:r>
              <a:rPr lang="cs-CZ" dirty="0" err="1"/>
              <a:t>directors</a:t>
            </a:r>
            <a:r>
              <a:rPr lang="cs-CZ" dirty="0"/>
              <a:t> and </a:t>
            </a:r>
            <a:r>
              <a:rPr lang="cs-CZ" dirty="0" err="1"/>
              <a:t>their</a:t>
            </a:r>
            <a:r>
              <a:rPr lang="cs-CZ" dirty="0"/>
              <a:t> alter </a:t>
            </a:r>
            <a:r>
              <a:rPr lang="cs-CZ" dirty="0" err="1"/>
              <a:t>egos</a:t>
            </a:r>
            <a:r>
              <a:rPr lang="cs-CZ" dirty="0"/>
              <a:t> 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56B69F5-E3E4-25F9-537D-AA3C764EE285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EF94491A-0689-B573-817D-91629F83D35B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Content Placeholder 6" descr="044-francois-truffaut-theredlist.jpeg">
            <a:extLst>
              <a:ext uri="{FF2B5EF4-FFF2-40B4-BE49-F238E27FC236}">
                <a16:creationId xmlns:a16="http://schemas.microsoft.com/office/drawing/2014/main" id="{3C6538DF-431A-289C-F4CA-AA8DA13BC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" r="7095"/>
          <a:stretch>
            <a:fillRect/>
          </a:stretch>
        </p:blipFill>
        <p:spPr>
          <a:xfrm>
            <a:off x="301752" y="1371600"/>
            <a:ext cx="4038600" cy="4681728"/>
          </a:xfrm>
          <a:prstGeom prst="rect">
            <a:avLst/>
          </a:prstGeom>
        </p:spPr>
      </p:pic>
      <p:pic>
        <p:nvPicPr>
          <p:cNvPr id="9" name="Content Placeholder 7" descr="inception-leonardo-dicaprio-chirstoper-nolan.jpg">
            <a:extLst>
              <a:ext uri="{FF2B5EF4-FFF2-40B4-BE49-F238E27FC236}">
                <a16:creationId xmlns:a16="http://schemas.microsoft.com/office/drawing/2014/main" id="{CDA78986-0D69-8C1A-6123-A22A0459D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r="21244"/>
          <a:stretch>
            <a:fillRect/>
          </a:stretch>
        </p:blipFill>
        <p:spPr>
          <a:xfrm>
            <a:off x="4800600" y="1371600"/>
            <a:ext cx="4038600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3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192ECAD-F1FA-2D46-B60A-028BAB605B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E387C0-3755-1B4A-A050-51582CAB0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632631"/>
            <a:ext cx="3934889" cy="1270659"/>
          </a:xfrm>
        </p:spPr>
        <p:txBody>
          <a:bodyPr/>
          <a:lstStyle/>
          <a:p>
            <a:pPr algn="ctr"/>
            <a:r>
              <a:rPr lang="cs-CZ" dirty="0"/>
              <a:t>L7_Reading</a:t>
            </a:r>
            <a:br>
              <a:rPr lang="cs-CZ" dirty="0"/>
            </a:br>
            <a:r>
              <a:rPr lang="cs-CZ" sz="2000" dirty="0"/>
              <a:t>A trio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contemporary</a:t>
            </a:r>
            <a:r>
              <a:rPr lang="cs-CZ" sz="2000" dirty="0"/>
              <a:t> </a:t>
            </a:r>
            <a:r>
              <a:rPr lang="cs-CZ" sz="2000" dirty="0" err="1"/>
              <a:t>articles</a:t>
            </a:r>
            <a:r>
              <a:rPr lang="cs-CZ" sz="2000" dirty="0"/>
              <a:t> </a:t>
            </a:r>
            <a:r>
              <a:rPr lang="cs-CZ" sz="2000" dirty="0" err="1"/>
              <a:t>reflecting</a:t>
            </a:r>
            <a:r>
              <a:rPr lang="cs-CZ" sz="2000" dirty="0"/>
              <a:t> on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film‘s</a:t>
            </a:r>
            <a:r>
              <a:rPr lang="cs-CZ" sz="2000" dirty="0"/>
              <a:t> </a:t>
            </a:r>
            <a:r>
              <a:rPr lang="cs-CZ" sz="2000" dirty="0" err="1"/>
              <a:t>legacy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A6E2FF81-E3ED-DA4F-861E-8B0C878E9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6" y="3336966"/>
            <a:ext cx="4094994" cy="2297330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https://www.filmovyprehled.cz/en/revue/detail/trampled-on-the-original-critical-reception-of-daisies-in-the-us-and-uk</a:t>
            </a:r>
            <a:endParaRPr lang="cs-CZ" dirty="0"/>
          </a:p>
          <a:p>
            <a:endParaRPr lang="cs-CZ" dirty="0"/>
          </a:p>
          <a:p>
            <a:r>
              <a:rPr lang="cs-CZ" dirty="0">
                <a:hlinkClick r:id="rId3"/>
              </a:rPr>
              <a:t>https://www.nytimes.com/2022/08/17/movies/daisies-vera-chytilova.html</a:t>
            </a:r>
            <a:endParaRPr lang="cs-CZ" dirty="0"/>
          </a:p>
          <a:p>
            <a:endParaRPr lang="cs-CZ" dirty="0"/>
          </a:p>
          <a:p>
            <a:r>
              <a:rPr lang="cs-CZ" dirty="0">
                <a:hlinkClick r:id="rId4"/>
              </a:rPr>
              <a:t>https://collider.com/vera-chytilova-daisies-movie-why-its-good/</a:t>
            </a:r>
            <a:endParaRPr lang="cs-CZ" dirty="0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5070C2F8-41A4-274D-9661-C15E1083AC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r="3185"/>
          <a:stretch>
            <a:fillRect/>
          </a:stretch>
        </p:blipFill>
        <p:spPr/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79DF48-B9B8-4B41-A835-6AEEA7F6DA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6984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6A7136F-432C-8749-AE7E-3C928BA65B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9</a:t>
            </a:fld>
            <a:endParaRPr lang="cs-CZ" altLang="cs-CZ" noProof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8D8540BF-9737-454E-95DB-B2454E2CB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5" y="1879087"/>
            <a:ext cx="3934889" cy="579105"/>
          </a:xfrm>
        </p:spPr>
        <p:txBody>
          <a:bodyPr anchor="t">
            <a:normAutofit/>
          </a:bodyPr>
          <a:lstStyle/>
          <a:p>
            <a:pPr algn="ctr"/>
            <a:r>
              <a:rPr lang="cs-CZ" dirty="0"/>
              <a:t>L7_Reading</a:t>
            </a:r>
          </a:p>
        </p:txBody>
      </p:sp>
      <p:sp>
        <p:nvSpPr>
          <p:cNvPr id="16" name="Subtitle 3">
            <a:extLst>
              <a:ext uri="{FF2B5EF4-FFF2-40B4-BE49-F238E27FC236}">
                <a16:creationId xmlns:a16="http://schemas.microsoft.com/office/drawing/2014/main" id="{3A86D385-1BF7-5D32-4145-14182630A6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227" y="2458192"/>
            <a:ext cx="4358244" cy="3769807"/>
          </a:xfrm>
        </p:spPr>
        <p:txBody>
          <a:bodyPr/>
          <a:lstStyle/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r>
              <a:rPr lang="en-US" dirty="0"/>
              <a:t>JEŘÁBKOVÁ, Edith – SVATOŇOVÁ, </a:t>
            </a:r>
            <a:r>
              <a:rPr lang="en-US" dirty="0" err="1"/>
              <a:t>Kateřina</a:t>
            </a:r>
            <a:r>
              <a:rPr lang="en-US" dirty="0"/>
              <a:t> (eds.). </a:t>
            </a:r>
            <a:r>
              <a:rPr lang="en-US" i="1" dirty="0"/>
              <a:t>Ester </a:t>
            </a:r>
            <a:r>
              <a:rPr lang="en-US" i="1" dirty="0" err="1"/>
              <a:t>Krumbachová</a:t>
            </a:r>
            <a:r>
              <a:rPr lang="en-US" dirty="0"/>
              <a:t>. Praha: </a:t>
            </a:r>
            <a:r>
              <a:rPr lang="en-US" dirty="0" err="1"/>
              <a:t>Umprum</a:t>
            </a:r>
            <a:r>
              <a:rPr lang="en-US" dirty="0"/>
              <a:t> and ARE, 2021.  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0DD2944-708E-6747-9FDD-F9025AD8E8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pic>
        <p:nvPicPr>
          <p:cNvPr id="15" name="Zástupný symbol obrázku 14">
            <a:extLst>
              <a:ext uri="{FF2B5EF4-FFF2-40B4-BE49-F238E27FC236}">
                <a16:creationId xmlns:a16="http://schemas.microsoft.com/office/drawing/2014/main" id="{47FFDCA5-6E32-8046-B7C9-53E753B3BA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" r="68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018027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248</TotalTime>
  <Words>1337</Words>
  <Application>Microsoft Macintosh PowerPoint</Application>
  <PresentationFormat>Předvádění na obrazovce (4:3)</PresentationFormat>
  <Paragraphs>108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4" baseType="lpstr">
      <vt:lpstr>Arial</vt:lpstr>
      <vt:lpstr>Tahoma</vt:lpstr>
      <vt:lpstr>Times</vt:lpstr>
      <vt:lpstr>Times New Roman</vt:lpstr>
      <vt:lpstr>Wingdings</vt:lpstr>
      <vt:lpstr>Prezentace_MU_CZ</vt:lpstr>
      <vt:lpstr>Czech New Wave CZS36 + CMA018</vt:lpstr>
      <vt:lpstr>Daisies  1966  dir. Věra Chytilová</vt:lpstr>
      <vt:lpstr>The Murder of Mr. Devil 1970, dir. Ester Krumbachová</vt:lpstr>
      <vt:lpstr>Daisies and The Murder of Mr. Devil : Questions</vt:lpstr>
      <vt:lpstr>Prezentace aplikace PowerPoint</vt:lpstr>
      <vt:lpstr>Ester Krumbachová and Jiřina Bohdalová on the set of The Murder of Mr. Devil</vt:lpstr>
      <vt:lpstr>Film directors and their alter egos </vt:lpstr>
      <vt:lpstr>L7_Reading A trio of contemporary articles reflecting on the film‘s legacy</vt:lpstr>
      <vt:lpstr>L7_Reading</vt:lpstr>
      <vt:lpstr>Women‘s liberation  The priority of the socialist regime</vt:lpstr>
      <vt:lpstr>Věra Chytilová (1929–2014) </vt:lpstr>
      <vt:lpstr>Something Different (1963)</vt:lpstr>
      <vt:lpstr>Forbidden Fruit of Paradise  (1969)</vt:lpstr>
      <vt:lpstr>Ester Krumbachová (1923–1996) </vt:lpstr>
      <vt:lpstr>Ester Krumbachová</vt:lpstr>
      <vt:lpstr>„Costume as a concentrated visual clue of a film character”</vt:lpstr>
      <vt:lpstr>Accessories, Colors, Silhouettes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Czech New Wave CZS36</dc:title>
  <dc:creator>Šárka Gmiterková</dc:creator>
  <cp:lastModifiedBy>Šárka Jelínek Gmiterková</cp:lastModifiedBy>
  <cp:revision>13</cp:revision>
  <dcterms:created xsi:type="dcterms:W3CDTF">2022-10-24T15:48:04Z</dcterms:created>
  <dcterms:modified xsi:type="dcterms:W3CDTF">2023-11-09T15:39:14Z</dcterms:modified>
</cp:coreProperties>
</file>