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Roboto-bold.fntdata"/><Relationship Id="rId23" Type="http://schemas.openxmlformats.org/officeDocument/2006/relationships/slide" Target="slides/slide18.xml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Roboto-boldItalic.fntdata"/><Relationship Id="rId25" Type="http://schemas.openxmlformats.org/officeDocument/2006/relationships/slide" Target="slides/slide20.xml"/><Relationship Id="rId47" Type="http://schemas.openxmlformats.org/officeDocument/2006/relationships/font" Target="fonts/Robot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4c3fe19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4c3fe19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4c3fe196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4c3fe196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4c3fe196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4c3fe196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4c3fe196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4c3fe196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4c3fe196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4c3fe196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4c3fe196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4c3fe196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4c3fe196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4c3fe196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4c3fe196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4c3fe196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4c3fe196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4c3fe196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4c3fe196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4c3fe196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4c3fe196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4c3fe196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4c3fe19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4c3fe19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4c3fe196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4c3fe196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4c3fe196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14c3fe196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4c3fe1967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4c3fe196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4c3fe196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4c3fe196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4c3fe196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14c3fe196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4c3fe1967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4c3fe196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4c3fe196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4c3fe196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4c3fe196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4c3fe196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4c3fe196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14c3fe196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4c3fe196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14c3fe196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4c3fe19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4c3fe19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4c3fe196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4c3fe196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4c3fe196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14c3fe196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4c3fe196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4c3fe196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4c3fe1967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4c3fe196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4c3fe196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14c3fe196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4c3fe196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14c3fe196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4c3fe196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14c3fe196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4c3fe196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14c3fe196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4c3fe196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14c3fe196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14c3fe1967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14c3fe1967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4c3fe196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4c3fe196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zamyšlení a zapsání si odpovědi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4c3fe196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4c3fe19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4c3fe19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4c3fe19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4c3fe196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4c3fe196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4c3fe196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4c3fe196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4c3fe196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4c3fe196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etaryova@teiresias.muni.cz" TargetMode="External"/><Relationship Id="rId4" Type="http://schemas.openxmlformats.org/officeDocument/2006/relationships/hyperlink" Target="mailto:laznickova@teiresias.muni.cz" TargetMode="External"/><Relationship Id="rId5" Type="http://schemas.openxmlformats.org/officeDocument/2006/relationships/hyperlink" Target="mailto:laznickova@teiresias.muni.cz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farm2.staticflickr.com/1566/25752796803_38befecaf9_o.jpg" TargetMode="External"/><Relationship Id="rId4" Type="http://schemas.openxmlformats.org/officeDocument/2006/relationships/hyperlink" Target="https://7calendar.com/cz/2022-1/" TargetMode="External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ocs.google.com/document/d/1zo2XmUKiukA12Og0NFpzRf3I_rbpsrT6xLEOPhIcxSM/ed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1url.cz/@PLZ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Základy plánování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AUT_TM1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dk1"/>
                </a:solidFill>
              </a:rPr>
              <a:t>Ester Detáryová (</a:t>
            </a:r>
            <a:r>
              <a:rPr lang="cs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detaryova@teiresias.muni.cz</a:t>
            </a:r>
            <a:r>
              <a:rPr lang="cs" sz="1800">
                <a:solidFill>
                  <a:schemeClr val="dk1"/>
                </a:solidFill>
              </a:rPr>
              <a:t>)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dk1"/>
                </a:solidFill>
              </a:rPr>
              <a:t>Andrea Lázničková (</a:t>
            </a:r>
            <a:r>
              <a:rPr lang="cs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laznickova@teiresias.muni.cz</a:t>
            </a:r>
            <a:r>
              <a:rPr lang="cs" sz="1800">
                <a:solidFill>
                  <a:schemeClr val="dk1"/>
                </a:solidFill>
              </a:rPr>
              <a:t>) </a:t>
            </a:r>
            <a:br>
              <a:rPr lang="cs" sz="1800">
                <a:solidFill>
                  <a:schemeClr val="dk1"/>
                </a:solidFill>
              </a:rPr>
            </a:br>
            <a:r>
              <a:rPr lang="cs" sz="1800">
                <a:solidFill>
                  <a:schemeClr val="dk1"/>
                </a:solidFill>
              </a:rPr>
              <a:t>Hana Žampachová (</a:t>
            </a:r>
            <a:r>
              <a:rPr lang="cs" sz="1800" u="sng">
                <a:solidFill>
                  <a:schemeClr val="accent5"/>
                </a:solidFill>
              </a:rPr>
              <a:t>zampachova</a:t>
            </a:r>
            <a:r>
              <a:rPr lang="cs" sz="1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@teiresias.muni.cz</a:t>
            </a:r>
            <a:r>
              <a:rPr lang="cs" sz="18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Postoje, reflexe přístupu</a:t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mám rád/a, když vím, co mě čeká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vyhovuje mi, když vím, jaké je pořadí mých úkolů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plánování mi přináší klid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rád/a si odškrtávám hotové úkoly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plánování na mě vyvíjí tlak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noc před odevzdáním často pracuji na svých úkolech</a:t>
            </a:r>
            <a:endParaRPr b="1" sz="11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plánování mi několikrát selhalo, mám k němu odpor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Překážky v plánování - vyberte, co pro vás platí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9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Nedostatek motivace</a:t>
            </a:r>
            <a:r>
              <a:rPr lang="cs">
                <a:solidFill>
                  <a:schemeClr val="dk1"/>
                </a:solidFill>
              </a:rPr>
              <a:t>: Absence vnitřního pohonu k plánování a dodržování plánů.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Prokrastinace</a:t>
            </a:r>
            <a:r>
              <a:rPr lang="cs">
                <a:solidFill>
                  <a:schemeClr val="dk1"/>
                </a:solidFill>
              </a:rPr>
              <a:t>: Tendence odkládat úkoly a činnosti.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Strach z neúspěchu</a:t>
            </a:r>
            <a:r>
              <a:rPr lang="cs">
                <a:solidFill>
                  <a:schemeClr val="dk1"/>
                </a:solidFill>
              </a:rPr>
              <a:t>: Obavy z toho, že plán nebude fungovat.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Nejasné cíle</a:t>
            </a:r>
            <a:r>
              <a:rPr lang="cs">
                <a:solidFill>
                  <a:schemeClr val="dk1"/>
                </a:solidFill>
              </a:rPr>
              <a:t>: Neschopnost definovat, co je skutečně důležité.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Příliš mnoho informací</a:t>
            </a:r>
            <a:r>
              <a:rPr lang="cs">
                <a:solidFill>
                  <a:schemeClr val="dk1"/>
                </a:solidFill>
              </a:rPr>
              <a:t>: Zmatek z velkého množství úkolů a informací.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Nedostatek znalostí</a:t>
            </a:r>
            <a:r>
              <a:rPr lang="cs">
                <a:solidFill>
                  <a:schemeClr val="dk1"/>
                </a:solidFill>
              </a:rPr>
              <a:t>: Nevědomost o efektivních metodách a technikách plánování.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Nedostatek času</a:t>
            </a:r>
            <a:r>
              <a:rPr lang="cs">
                <a:solidFill>
                  <a:schemeClr val="dk1"/>
                </a:solidFill>
              </a:rPr>
              <a:t>: Příliš mnoho povinností a nedostatek času na plánování.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Změny v prioritách</a:t>
            </a:r>
            <a:r>
              <a:rPr lang="cs">
                <a:solidFill>
                  <a:schemeClr val="dk1"/>
                </a:solidFill>
              </a:rPr>
              <a:t>: Časté přehodnocování a změny cílů a priorit.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Nedostatek podpory</a:t>
            </a:r>
            <a:r>
              <a:rPr lang="cs">
                <a:solidFill>
                  <a:schemeClr val="dk1"/>
                </a:solidFill>
              </a:rPr>
              <a:t>: Absence podpory od rodiny, přátel nebo učitelů.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Pocit zahlcení</a:t>
            </a:r>
            <a:r>
              <a:rPr lang="cs">
                <a:solidFill>
                  <a:schemeClr val="dk1"/>
                </a:solidFill>
              </a:rPr>
              <a:t>: Přetížení úkoly, které způsobuje stres a frustraci.</a:t>
            </a:r>
            <a:endParaRPr>
              <a:solidFill>
                <a:schemeClr val="dk1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Char char="●"/>
            </a:pPr>
            <a:r>
              <a:rPr b="1" lang="cs">
                <a:solidFill>
                  <a:schemeClr val="dk1"/>
                </a:solidFill>
              </a:rPr>
              <a:t>Strach z neúspěchu</a:t>
            </a:r>
            <a:r>
              <a:rPr lang="cs">
                <a:solidFill>
                  <a:schemeClr val="dk1"/>
                </a:solidFill>
              </a:rPr>
              <a:t>: Obavy, které mohou bránit akci a plánování.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mi při plánování a plnění úkolů pomáhá?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na úspěšný plán - motivace a kontext plánování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Motivace: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proces usměrňování, udržování a energetizace chování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pozitivní x negativní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vnější x vnitřní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základ pro plánování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jasné cíle, o které stojím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Jak na úspěšný plán - technické provedení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Několik tipů při sestavování plánu: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vím, proč dané cíle, úkoly plním, vím, čeho chci dosáhnout a zda to pro mě má hodnotu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nerozplánovávám si všechen svůj čas, obvykle cca 60%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vždy počítám s rezervou, kterou nemusím využít 20 - 30%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pravidelně s plánem pracujte - zahrňte čas i na to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využívejte jeden systém záznamu informací - vstupů do plánování -&gt; všechny nové úkoly eviduji na jednom místě, odkud je pak pravidelně rozplánovávám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Jak na úspěšný plán - technické provedení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SMART cíle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dlouhodobé cíle - semestrální, měsíční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krátkodobé cíle - týdenní, denní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daný rozvrh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rutiny a návyky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seznam úkolů a termínů+ konkretizace (cíl)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časový plán - časová dotace každého úkolu + zařazení do rozvrhu (systém)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realizace (identita)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vyhodnocení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na úspěšný plán - technické provedení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stanovení cílů/ vize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horizont plánování - semestr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technika SMART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b="1"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pecific – konkrétní, specifický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b="1"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easurable – měřitelný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b="1"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chievable – dosažitelný, atraktivní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b="1"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ealistic – realistický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-"/>
            </a:pPr>
            <a:r>
              <a:rPr b="1"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imely/trackable/time based – časově ukotvený, sledovatelný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“Do konce února mám napsanou bakalářskou práci”</a:t>
            </a:r>
            <a:endParaRPr sz="1700">
              <a:solidFill>
                <a:schemeClr val="dk1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2330"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“Do konce února mám napsanou bakalářskou práci”</a:t>
            </a:r>
            <a:endParaRPr sz="2330"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  <a:highlight>
                  <a:srgbClr val="EA9999"/>
                </a:highlight>
              </a:rPr>
              <a:t>do konce září mám vypracovaný plán psaní BP a nastudovanou základní literaturu</a:t>
            </a:r>
            <a:endParaRPr>
              <a:solidFill>
                <a:schemeClr val="dk1"/>
              </a:solidFill>
              <a:highlight>
                <a:srgbClr val="D5A6BD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domluvit si konzultace s vedoucím práce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zařadit si pravidelný blok psaní BP do rozvrhu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poznamenat si deadliny do kalendáře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sepsat si kroky při psaní BP a dát si časový odhad, kolik mi zaberou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vyzkoušet si, kolik práce stihnu za jeden blok, který jsem si dala do rozvrhu, vyhodnotit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čtu základní zdroje, u kterých jsem si jistá, že jsou užitečné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  <a:highlight>
                  <a:srgbClr val="EA9999"/>
                </a:highlight>
              </a:rPr>
              <a:t>do půlky řijna mám navrženou a schválenou osnovu a zdroje</a:t>
            </a:r>
            <a:endParaRPr>
              <a:solidFill>
                <a:schemeClr val="dk1"/>
              </a:solidFill>
              <a:highlight>
                <a:srgbClr val="EA9999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sehnat všechny zdroje - uložit do složky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přečíst zásadní knihu k tématu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udělat si osnovu teoretické části i praktické části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ujasnit si způsob práce s citační normou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720">
                <a:highlight>
                  <a:srgbClr val="EA9999"/>
                </a:highlight>
              </a:rPr>
              <a:t>do konce září mám vypracovaný plán psaní BP a nastudovanou základní literaturu</a:t>
            </a:r>
            <a:endParaRPr sz="2620"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3. týden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cs" sz="1600">
                <a:solidFill>
                  <a:schemeClr val="dk1"/>
                </a:solidFill>
              </a:rPr>
              <a:t>domluvit si konzultace s vedoucím práce ( 15 minut)</a:t>
            </a:r>
            <a:endParaRPr b="1"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zařadit si pravidelný blok psaní BP do rozvrhu (15 minut)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cs" sz="1600">
                <a:solidFill>
                  <a:schemeClr val="dk1"/>
                </a:solidFill>
              </a:rPr>
              <a:t>poznamenat si deadliny do kalendáře (30 minut)</a:t>
            </a:r>
            <a:endParaRPr b="1"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čtu základní zdroje, u kterých jsem si jistá, že jsou užitečné (2x 45 minut)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4. týden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sepsat si kroky při psaní BP a dát si časový odhad, kolik mi zaberou (1 hodina)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doplnit vyplývající deadliny do kalendáře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vyzkoušet si, kolik práce stihnu za jeden blok, který jsem si dala do rozvrhu, vyhodnotit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čtu základní zdroje, u kterých jsem si jistá, že jsou užitečné (2x 45 minut)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týden v září</a:t>
            </a:r>
            <a:endParaRPr/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5216175" y="1152475"/>
            <a:ext cx="361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1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cs" sz="1600">
                <a:solidFill>
                  <a:schemeClr val="dk1"/>
                </a:solidFill>
              </a:rPr>
              <a:t>domluvit si konzultace s vedoucím práce 15</a:t>
            </a:r>
            <a:endParaRPr b="1" sz="1600">
              <a:solidFill>
                <a:schemeClr val="dk1"/>
              </a:solidFill>
            </a:endParaRPr>
          </a:p>
          <a:p>
            <a:pPr indent="-317500" lvl="1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zařadit si pravidelný blok psaní BP do rozvrhu 15</a:t>
            </a:r>
            <a:endParaRPr>
              <a:solidFill>
                <a:schemeClr val="dk1"/>
              </a:solidFill>
            </a:endParaRPr>
          </a:p>
          <a:p>
            <a:pPr indent="-330200" lvl="1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cs" sz="1600">
                <a:solidFill>
                  <a:schemeClr val="dk1"/>
                </a:solidFill>
              </a:rPr>
              <a:t>poznamenat si deadliny do kalendáře 30</a:t>
            </a:r>
            <a:endParaRPr b="1" sz="1600">
              <a:solidFill>
                <a:schemeClr val="dk1"/>
              </a:solidFill>
            </a:endParaRPr>
          </a:p>
          <a:p>
            <a:pPr indent="-317500" lvl="1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čtu základní zdroje, u kterých jsem si jistá, že jsou užitečné 2x 45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904475" cy="358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31"/>
          <p:cNvCxnSpPr>
            <a:endCxn id="165" idx="3"/>
          </p:cNvCxnSpPr>
          <p:nvPr/>
        </p:nvCxnSpPr>
        <p:spPr>
          <a:xfrm flipH="1">
            <a:off x="2574725" y="1866100"/>
            <a:ext cx="2904600" cy="19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31"/>
          <p:cNvSpPr/>
          <p:nvPr/>
        </p:nvSpPr>
        <p:spPr>
          <a:xfrm>
            <a:off x="1128125" y="2853550"/>
            <a:ext cx="780600" cy="160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31"/>
          <p:cNvCxnSpPr>
            <a:endCxn id="166" idx="3"/>
          </p:cNvCxnSpPr>
          <p:nvPr/>
        </p:nvCxnSpPr>
        <p:spPr>
          <a:xfrm flipH="1">
            <a:off x="1908725" y="1383850"/>
            <a:ext cx="3616500" cy="155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31"/>
          <p:cNvSpPr/>
          <p:nvPr/>
        </p:nvSpPr>
        <p:spPr>
          <a:xfrm>
            <a:off x="1977725" y="2003950"/>
            <a:ext cx="597000" cy="11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31"/>
          <p:cNvCxnSpPr/>
          <p:nvPr/>
        </p:nvCxnSpPr>
        <p:spPr>
          <a:xfrm rot="10800000">
            <a:off x="3791750" y="1613750"/>
            <a:ext cx="1791000" cy="74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31"/>
          <p:cNvSpPr/>
          <p:nvPr/>
        </p:nvSpPr>
        <p:spPr>
          <a:xfrm>
            <a:off x="3745800" y="1567675"/>
            <a:ext cx="126300" cy="114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31"/>
          <p:cNvCxnSpPr>
            <a:endCxn id="169" idx="4"/>
          </p:cNvCxnSpPr>
          <p:nvPr/>
        </p:nvCxnSpPr>
        <p:spPr>
          <a:xfrm rot="10800000">
            <a:off x="3808950" y="1682575"/>
            <a:ext cx="1719900" cy="137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Průběh předmětu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povinná účast - 2 vyučovací bloky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aktivita v hodinách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domácí úkol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přestávky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otázky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 DO list příklad 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4238"/>
            <a:ext cx="38290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150" y="274625"/>
            <a:ext cx="381000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126" y="329137"/>
            <a:ext cx="6343752" cy="448522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/>
          <p:nvPr/>
        </p:nvSpPr>
        <p:spPr>
          <a:xfrm>
            <a:off x="6568900" y="3941750"/>
            <a:ext cx="259800" cy="259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6807850" y="3829075"/>
            <a:ext cx="8652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ESEJ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1934525" y="1759725"/>
            <a:ext cx="218100" cy="218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1934525" y="2504400"/>
            <a:ext cx="218100" cy="218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3"/>
          <p:cNvSpPr/>
          <p:nvPr/>
        </p:nvSpPr>
        <p:spPr>
          <a:xfrm>
            <a:off x="1979550" y="3249075"/>
            <a:ext cx="218100" cy="218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3"/>
          <p:cNvSpPr/>
          <p:nvPr/>
        </p:nvSpPr>
        <p:spPr>
          <a:xfrm>
            <a:off x="1979550" y="3962600"/>
            <a:ext cx="218100" cy="218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"/>
          <p:cNvSpPr/>
          <p:nvPr/>
        </p:nvSpPr>
        <p:spPr>
          <a:xfrm>
            <a:off x="1934525" y="976925"/>
            <a:ext cx="218100" cy="218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4196300" y="1025400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5408550" y="1759725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/>
          <p:nvPr/>
        </p:nvSpPr>
        <p:spPr>
          <a:xfrm>
            <a:off x="4196300" y="2504400"/>
            <a:ext cx="218100" cy="218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/>
          <p:nvPr/>
        </p:nvSpPr>
        <p:spPr>
          <a:xfrm>
            <a:off x="4196300" y="2504400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/>
          <p:nvPr/>
        </p:nvSpPr>
        <p:spPr>
          <a:xfrm>
            <a:off x="6735225" y="1025400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4196300" y="3249075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/>
          <p:nvPr/>
        </p:nvSpPr>
        <p:spPr>
          <a:xfrm>
            <a:off x="6669325" y="3265363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/>
          <p:nvPr/>
        </p:nvSpPr>
        <p:spPr>
          <a:xfrm>
            <a:off x="4196300" y="4088875"/>
            <a:ext cx="218100" cy="2181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6568900" y="4251625"/>
            <a:ext cx="259800" cy="2598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6828700" y="4180700"/>
            <a:ext cx="17871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PROJEKT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Měsíční plán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099" y="445025"/>
            <a:ext cx="6177802" cy="437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1674750" y="2920025"/>
            <a:ext cx="218100" cy="879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4"/>
          <p:cNvSpPr/>
          <p:nvPr/>
        </p:nvSpPr>
        <p:spPr>
          <a:xfrm>
            <a:off x="3510500" y="3581575"/>
            <a:ext cx="218100" cy="651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5263100" y="1375225"/>
            <a:ext cx="218100" cy="651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1754400" y="952675"/>
            <a:ext cx="218100" cy="505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>
            <a:off x="1754400" y="1832425"/>
            <a:ext cx="218100" cy="505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"/>
          <p:cNvSpPr/>
          <p:nvPr/>
        </p:nvSpPr>
        <p:spPr>
          <a:xfrm>
            <a:off x="2630700" y="952675"/>
            <a:ext cx="218100" cy="505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4"/>
          <p:cNvSpPr/>
          <p:nvPr/>
        </p:nvSpPr>
        <p:spPr>
          <a:xfrm>
            <a:off x="2630700" y="2113000"/>
            <a:ext cx="218100" cy="225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2592625" y="3359900"/>
            <a:ext cx="218100" cy="505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4"/>
          <p:cNvSpPr/>
          <p:nvPr/>
        </p:nvSpPr>
        <p:spPr>
          <a:xfrm>
            <a:off x="3508750" y="952675"/>
            <a:ext cx="218100" cy="505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/>
          <p:nvPr/>
        </p:nvSpPr>
        <p:spPr>
          <a:xfrm>
            <a:off x="3510500" y="2571744"/>
            <a:ext cx="218100" cy="311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"/>
          <p:cNvSpPr/>
          <p:nvPr/>
        </p:nvSpPr>
        <p:spPr>
          <a:xfrm>
            <a:off x="4385925" y="1375225"/>
            <a:ext cx="218100" cy="103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4"/>
          <p:cNvSpPr/>
          <p:nvPr/>
        </p:nvSpPr>
        <p:spPr>
          <a:xfrm>
            <a:off x="5263100" y="2920025"/>
            <a:ext cx="218100" cy="1312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4385925" y="2883450"/>
            <a:ext cx="218100" cy="505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6140275" y="1146650"/>
            <a:ext cx="218100" cy="2213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7017450" y="1146650"/>
            <a:ext cx="218100" cy="26529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Týdenní plán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 do list</a:t>
            </a: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b="16695" l="13898" r="7891" t="31066"/>
          <a:stretch/>
        </p:blipFill>
        <p:spPr>
          <a:xfrm>
            <a:off x="2199388" y="269250"/>
            <a:ext cx="2372625" cy="2113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4">
            <a:alphaModFix/>
          </a:blip>
          <a:srcRect b="20707" l="14725" r="8856" t="24220"/>
          <a:stretch/>
        </p:blipFill>
        <p:spPr>
          <a:xfrm>
            <a:off x="2232000" y="2705601"/>
            <a:ext cx="2340000" cy="22486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5">
            <a:alphaModFix/>
          </a:blip>
          <a:srcRect b="16014" l="10923" r="13900" t="17808"/>
          <a:stretch/>
        </p:blipFill>
        <p:spPr>
          <a:xfrm>
            <a:off x="5137800" y="269250"/>
            <a:ext cx="3278612" cy="211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6">
            <a:alphaModFix/>
          </a:blip>
          <a:srcRect b="18946" l="11097" r="11299" t="14364"/>
          <a:stretch/>
        </p:blipFill>
        <p:spPr>
          <a:xfrm>
            <a:off x="5081699" y="2755313"/>
            <a:ext cx="3334702" cy="21491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“Správa” plánu a reakce na změny</a:t>
            </a:r>
            <a:endParaRPr/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311700" y="1152475"/>
            <a:ext cx="8520600" cy="3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Prioritizace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Eisenhowerova matice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metoda ABC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mám jasno v tom, co je nutné a vím, jak postupovat při změnách v plánu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Reakce na změny v plánu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využítí rezervy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odložení méně podstatných úkolů -&gt; přesun zpátky do seznamu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Průběžné hodnocení plánu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týdenní, měsíční, semestrální ohlédnutí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Prioritizace: matice priorit</a:t>
            </a:r>
            <a:endParaRPr/>
          </a:p>
        </p:txBody>
      </p:sp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naléhavé úkoly - nemohou počkat, mají termín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důležité: např. napsat seminárku na zítřek, příprava na pracovní pohovor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nenaléhavé úkoly - mohou počkat, nemají termín (nebo je termín vzdálený)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důležité: vedou k plnění nejvýznamnějších cílů (např. v oblasti zdraví) </a:t>
            </a:r>
            <a:endParaRPr sz="1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575" y="2571750"/>
            <a:ext cx="5726849" cy="23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Prioritizace: matice priorit</a:t>
            </a:r>
            <a:endParaRPr/>
          </a:p>
        </p:txBody>
      </p:sp>
      <p:sp>
        <p:nvSpPr>
          <p:cNvPr id="250" name="Google Shape;25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důležité nenaléhavé cíle = významné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uměle udělat naléhavými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cs" sz="1500">
                <a:solidFill>
                  <a:schemeClr val="dk1"/>
                </a:solidFill>
              </a:rPr>
              <a:t>konkretizovat cíl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cs" sz="1500">
                <a:solidFill>
                  <a:schemeClr val="dk1"/>
                </a:solidFill>
              </a:rPr>
              <a:t>stanovit termín / dílčí termíny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cs" sz="1500">
                <a:solidFill>
                  <a:schemeClr val="dk1"/>
                </a:solidFill>
              </a:rPr>
              <a:t>sepsat akční plán, kroky realizace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cs" sz="1500">
                <a:solidFill>
                  <a:schemeClr val="dk1"/>
                </a:solidFill>
              </a:rPr>
              <a:t>vytvořit dílčí cíle a denní návyky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900" y="2364375"/>
            <a:ext cx="4308401" cy="17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8"/>
          <p:cNvSpPr/>
          <p:nvPr/>
        </p:nvSpPr>
        <p:spPr>
          <a:xfrm rot="-268503">
            <a:off x="6662305" y="2644681"/>
            <a:ext cx="1899390" cy="76254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623400" y="47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Aktivita: prioritizace pomocí matice priorit</a:t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519500" y="1381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cs" sz="1900">
                <a:solidFill>
                  <a:schemeClr val="dk1"/>
                </a:solidFill>
              </a:rPr>
              <a:t>Sepište si vaše aktuální úkoly (5-10)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cs" sz="1900">
                <a:solidFill>
                  <a:schemeClr val="dk1"/>
                </a:solidFill>
              </a:rPr>
              <a:t>Rozřaďte je dle naléhavosti a důležitosti do tabulky priorit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cs" sz="1900">
                <a:solidFill>
                  <a:schemeClr val="dk1"/>
                </a:solidFill>
              </a:rPr>
              <a:t>Vyberte jednou důležitou nenaléhavou věc a zařaďte do nejbližšího plánu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375" y="2495550"/>
            <a:ext cx="5802375" cy="24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“správa” plánu - týdenní, měsíční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Týdenní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jaké všechny úkoly jsem zvládla -&gt; odměnit se, uvědomit si dobrou práci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jaké úkoly mi zbyly z minulého týdne, co mi bránilo je splnit -&gt; dá se s tím něco dělat?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>
                <a:solidFill>
                  <a:schemeClr val="dk1"/>
                </a:solidFill>
              </a:rPr>
              <a:t>chci je dál plnit -&gt; naplánuji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>
                <a:solidFill>
                  <a:schemeClr val="dk1"/>
                </a:solidFill>
              </a:rPr>
              <a:t>nemá smysl je plnit -&gt; škrtám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 se mi dařilo odhadovat čas na plnění úkolů, ovlivňuje to dál nějak moje plány -&gt; upravit budoucí události dle zkušenosti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odhaduji čas na úkoly, dávám jim prioritu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zařazuji do jednotlivých dnů nebo časových bloků, kdy je budu plnit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připomenu si deadliny, které v týdnu mám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Měsíční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podařilo se mi dosáhnout vytyčených cílů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jaké nové cíle mám před sebou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jaké úkoly z nich plynou a jak je budu plnit v týdnech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potřebuji nějakou větší úpravu pravidelných věcí (např. stíhám stále chodit na výuku jazyka, hodpoda s kamarády jen 1x týdně)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jaké významné deadliny mě čekají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jaký je výhled na další měsíc, aby mě 1. nepřekvapil nějaký deadline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Plánovací nástroje</a:t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218200" y="1069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papírové, elektronické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běžné (diář/kalendář, plánovač)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úkolové (Google Tasks/Keep, to-do list, Trello)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režimové (habit tracker)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myšlenkové mapy (Miro, Mind Mup, Coggle, Canva)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cs" sz="1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Týdenní plánovač k tisku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cs" sz="1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Měsíční plánovač k tisku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5150" y="869275"/>
            <a:ext cx="3145275" cy="31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Osnova předmětu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úvod - já a plánování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jak na úspěšný plán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cs">
                <a:solidFill>
                  <a:schemeClr val="dk1"/>
                </a:solidFill>
              </a:rPr>
              <a:t>motivace a kontext plánování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cs">
                <a:solidFill>
                  <a:schemeClr val="dk1"/>
                </a:solidFill>
              </a:rPr>
              <a:t>technické provedení plánu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cs">
                <a:solidFill>
                  <a:schemeClr val="dk1"/>
                </a:solidFill>
              </a:rPr>
              <a:t>tipy pro plánování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cs">
                <a:solidFill>
                  <a:schemeClr val="dk1"/>
                </a:solidFill>
              </a:rPr>
              <a:t>cíle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cs">
                <a:solidFill>
                  <a:schemeClr val="dk1"/>
                </a:solidFill>
              </a:rPr>
              <a:t>rozvrhy, kalendáře, to-do listy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cs">
                <a:solidFill>
                  <a:schemeClr val="dk1"/>
                </a:solidFill>
              </a:rPr>
              <a:t>“správa” plánu, reakce na změny, průběžné hodnocení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</a:pPr>
            <a:r>
              <a:rPr lang="cs">
                <a:solidFill>
                  <a:schemeClr val="dk1"/>
                </a:solidFill>
              </a:rPr>
              <a:t>plánovací nástroje - tipy a inspirace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cs">
                <a:solidFill>
                  <a:schemeClr val="dk1"/>
                </a:solidFill>
              </a:rPr>
              <a:t>disciplína, návyky, produktivita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cs">
                <a:solidFill>
                  <a:schemeClr val="dk1"/>
                </a:solidFill>
              </a:rPr>
              <a:t>odpočinek, prokrastinace, digitální detox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závěr, reflexe (dozvěděl jsem se nějaké odpovědi/inspiraci - cokoli o co jsem na začátku stál?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Návyky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311700" y="1152475"/>
            <a:ext cx="4587900" cy="3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postupně zautomatizované činnosti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šetří energii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tendence podceňovat </a:t>
            </a:r>
            <a:r>
              <a:rPr b="1" lang="cs">
                <a:solidFill>
                  <a:schemeClr val="dk1"/>
                </a:solidFill>
              </a:rPr>
              <a:t>malé kroky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kumulativní efekt</a:t>
            </a:r>
            <a:r>
              <a:rPr lang="cs">
                <a:solidFill>
                  <a:schemeClr val="dk1"/>
                </a:solidFill>
              </a:rPr>
              <a:t> malých pokroků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návyky jako malé atomy, které nejsou vidět, ale vedou k potenciálnímu růstu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dnešními kroky vytváří mé </a:t>
            </a:r>
            <a:r>
              <a:rPr b="1" lang="cs">
                <a:solidFill>
                  <a:schemeClr val="dk1"/>
                </a:solidFill>
              </a:rPr>
              <a:t>budoucí já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Vedou moje každodenní drobné návyky správným směrem?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Když toto budu dělat dál, dojdu za 1-2-5 let tam, kam chci?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0" name="Google Shape;2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450" y="885775"/>
            <a:ext cx="3607625" cy="36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Návyky: cíle vs. systém</a:t>
            </a:r>
            <a:endParaRPr/>
          </a:p>
        </p:txBody>
      </p:sp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Cíle ukazují směr - výsledky, kterých chceme dosáhnout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Důležité je soustředit se na </a:t>
            </a:r>
            <a:r>
              <a:rPr b="1" lang="cs">
                <a:solidFill>
                  <a:schemeClr val="dk1"/>
                </a:solidFill>
              </a:rPr>
              <a:t>systém</a:t>
            </a:r>
            <a:r>
              <a:rPr lang="cs">
                <a:solidFill>
                  <a:schemeClr val="dk1"/>
                </a:solidFill>
              </a:rPr>
              <a:t>, jak se k nim dostat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Proč samotné cíle nefungují? 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cs" sz="1700">
                <a:solidFill>
                  <a:schemeClr val="dk1"/>
                </a:solidFill>
              </a:rPr>
              <a:t>krátkodobá odměna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cs" sz="1700">
                <a:solidFill>
                  <a:schemeClr val="dk1"/>
                </a:solidFill>
              </a:rPr>
              <a:t>po dosažení cíle se </a:t>
            </a:r>
            <a:br>
              <a:rPr lang="cs" sz="1700">
                <a:solidFill>
                  <a:schemeClr val="dk1"/>
                </a:solidFill>
              </a:rPr>
            </a:br>
            <a:r>
              <a:rPr lang="cs" sz="1700">
                <a:solidFill>
                  <a:schemeClr val="dk1"/>
                </a:solidFill>
              </a:rPr>
              <a:t>přestaneme snažit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Pokud chcete lepší výsledky,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zaměřte se na systém jejich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dosahování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409" y="2180400"/>
            <a:ext cx="4270015" cy="24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Budování návyků: tři úrovně</a:t>
            </a:r>
            <a:endParaRPr/>
          </a:p>
        </p:txBody>
      </p:sp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311700" y="1152475"/>
            <a:ext cx="85206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výsledky</a:t>
            </a:r>
            <a:r>
              <a:rPr lang="cs">
                <a:solidFill>
                  <a:schemeClr val="dk1"/>
                </a:solidFill>
              </a:rPr>
              <a:t>: naše cíle 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např. zhubnout, vyhrát závod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procesy</a:t>
            </a:r>
            <a:r>
              <a:rPr lang="cs">
                <a:solidFill>
                  <a:schemeClr val="dk1"/>
                </a:solidFill>
              </a:rPr>
              <a:t>: návyky a systémy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např. uklidit si stůl, vyzkoušet techniku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identita</a:t>
            </a:r>
            <a:r>
              <a:rPr lang="cs">
                <a:solidFill>
                  <a:schemeClr val="dk1"/>
                </a:solidFill>
              </a:rPr>
              <a:t>: názory, přesvědčení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např. změna pohledu na svět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návyk jako součást naší</a:t>
            </a:r>
            <a:r>
              <a:rPr b="1" lang="cs">
                <a:solidFill>
                  <a:schemeClr val="dk1"/>
                </a:solidFill>
              </a:rPr>
              <a:t> identity</a:t>
            </a:r>
            <a:r>
              <a:rPr lang="c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Kým chci být?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Směřují k tomu moje kroky?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trvalé změny, hlubší motivace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např. Cílem není přečíst si knihu, 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ale stát se čtenářem.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94" name="Google Shape;294;p44"/>
          <p:cNvPicPr preferRelativeResize="0"/>
          <p:nvPr/>
        </p:nvPicPr>
        <p:blipFill rotWithShape="1">
          <a:blip r:embed="rId3">
            <a:alphaModFix/>
          </a:blip>
          <a:srcRect b="17920" l="8388" r="25613" t="19789"/>
          <a:stretch/>
        </p:blipFill>
        <p:spPr>
          <a:xfrm>
            <a:off x="4975375" y="1400202"/>
            <a:ext cx="3666426" cy="26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4"/>
          <p:cNvSpPr txBox="1"/>
          <p:nvPr/>
        </p:nvSpPr>
        <p:spPr>
          <a:xfrm>
            <a:off x="5260350" y="4005575"/>
            <a:ext cx="40671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2"/>
                </a:solidFill>
              </a:rPr>
              <a:t>Clear, J. Atomové návyky</a:t>
            </a:r>
            <a:r>
              <a:rPr i="1" lang="cs" sz="900">
                <a:solidFill>
                  <a:srgbClr val="212529"/>
                </a:solidFill>
                <a:highlight>
                  <a:srgbClr val="FFFFFF"/>
                </a:highlight>
              </a:rPr>
              <a:t>.</a:t>
            </a:r>
            <a:r>
              <a:rPr lang="cs" sz="1500">
                <a:solidFill>
                  <a:schemeClr val="dk2"/>
                </a:solidFill>
              </a:rPr>
              <a:t> 2020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Fáze vývoje návyku</a:t>
            </a:r>
            <a:endParaRPr/>
          </a:p>
        </p:txBody>
      </p:sp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311700" y="1152475"/>
            <a:ext cx="8520600" cy="3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Podnět</a:t>
            </a:r>
            <a:endParaRPr b="1">
              <a:solidFill>
                <a:schemeClr val="dk1"/>
              </a:solidFill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informace, která nám predikuje odměnu (např. peníze, uznání, spokojenost)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Touha </a:t>
            </a:r>
            <a:endParaRPr b="1">
              <a:solidFill>
                <a:schemeClr val="dk1"/>
              </a:solidFill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hybná síla návyku, přirozeným důsledkem podnětu, důvod jednat</a:t>
            </a:r>
            <a:endParaRPr sz="1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Reakce</a:t>
            </a:r>
            <a:endParaRPr b="1">
              <a:solidFill>
                <a:schemeClr val="dk1"/>
              </a:solidFill>
            </a:endParaRPr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600">
                <a:solidFill>
                  <a:schemeClr val="dk1"/>
                </a:solidFill>
              </a:rPr>
              <a:t>realizace návyku ve formě myšlenky nebo akce</a:t>
            </a:r>
            <a:endParaRPr sz="1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Odměna</a:t>
            </a:r>
            <a:endParaRPr b="1">
              <a:solidFill>
                <a:schemeClr val="dk1"/>
              </a:solidFill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konečný cíl každého návyku</a:t>
            </a:r>
            <a:endParaRPr sz="1600">
              <a:solidFill>
                <a:schemeClr val="dk1"/>
              </a:solidFill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uspokojuje nás a zároveň učí výhodnému budoucímu chování (posiluje se)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Celý proces se děje neustále a často neuvědomovaně</a:t>
            </a:r>
            <a:endParaRPr>
              <a:solidFill>
                <a:schemeClr val="dk1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opakujeme to, co nám dříve fungovalo (zpětnovazební smyčka)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Mylná představa, že návyky = nuda, ubírají svobodu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Zásady budování návyků</a:t>
            </a:r>
            <a:endParaRPr/>
          </a:p>
        </p:txBody>
      </p:sp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Vědomá pozornost</a:t>
            </a:r>
            <a:r>
              <a:rPr lang="cs">
                <a:solidFill>
                  <a:schemeClr val="dk1"/>
                </a:solidFill>
              </a:rPr>
              <a:t> (pojmenování činností: “ukaž a řekni”) </a:t>
            </a:r>
            <a:endParaRPr>
              <a:solidFill>
                <a:schemeClr val="dk1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např. Chystám se dát si dnes třetí kávu. Budu pak nervóznější a bude se mi hůře usínat. To ovlivní kvalitu zítřka i moje další rozhodnutí. 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Určení přesného </a:t>
            </a:r>
            <a:r>
              <a:rPr b="1" lang="cs">
                <a:solidFill>
                  <a:schemeClr val="dk1"/>
                </a:solidFill>
              </a:rPr>
              <a:t>času a místa</a:t>
            </a:r>
            <a:r>
              <a:rPr lang="cs">
                <a:solidFill>
                  <a:schemeClr val="dk1"/>
                </a:solidFill>
              </a:rPr>
              <a:t> pro zařazení návyku</a:t>
            </a:r>
            <a:endParaRPr>
              <a:solidFill>
                <a:schemeClr val="dk1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např. Každý večer si v 18 hodin půjdu zaběhat do nejbližšího parku. 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Kumulace návyků</a:t>
            </a:r>
            <a:r>
              <a:rPr lang="cs">
                <a:solidFill>
                  <a:schemeClr val="dk1"/>
                </a:solidFill>
              </a:rPr>
              <a:t> (Diderotův efekt) </a:t>
            </a:r>
            <a:endParaRPr>
              <a:solidFill>
                <a:schemeClr val="dk1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spojení s jiným návykem, začlenění do systému (dalších denních rutin)</a:t>
            </a:r>
            <a:endParaRPr sz="1600">
              <a:solidFill>
                <a:schemeClr val="dk1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např. Každý večer poté, co přijdu z práce/ze školy si půjdu zaběhat. </a:t>
            </a:r>
            <a:br>
              <a:rPr lang="cs" sz="1600">
                <a:solidFill>
                  <a:schemeClr val="dk1"/>
                </a:solidFill>
              </a:rPr>
            </a:br>
            <a:r>
              <a:rPr lang="cs" sz="1600">
                <a:solidFill>
                  <a:schemeClr val="dk1"/>
                </a:solidFill>
              </a:rPr>
              <a:t>Každé ráno po snídani se budu hodinu věnovat angličtině. 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Soubor návyků</a:t>
            </a:r>
            <a:endParaRPr/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chemeClr val="dk1"/>
                </a:solidFill>
              </a:rPr>
              <a:t>Soubor ranních návyků pak může vypadat takto: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cs" sz="1700">
                <a:solidFill>
                  <a:schemeClr val="dk1"/>
                </a:solidFill>
              </a:rPr>
              <a:t>Až si ráno dopiju kafe, budu šedesát vteřin meditovat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cs" sz="1700">
                <a:solidFill>
                  <a:schemeClr val="dk1"/>
                </a:solidFill>
              </a:rPr>
              <a:t>Až skončím meditaci, sepíšu si, co mám ten den udělat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cs" sz="1700">
                <a:solidFill>
                  <a:schemeClr val="dk1"/>
                </a:solidFill>
              </a:rPr>
              <a:t>Až dopíšu, okamžitě začnu s prvním úkolem ze seznamu.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cs" sz="1700">
                <a:solidFill>
                  <a:schemeClr val="dk1"/>
                </a:solidFill>
              </a:rPr>
              <a:t>nové úkony tak můžeme vkládat do již existujících rutin</a:t>
            </a:r>
            <a:endParaRPr sz="17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vybrat ten správný podnět - kam přesně svůj nový návyk zařadíme, může mít velký vliv na výsledek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nezačínejte s novým návykem v takovou část dne, kdy na něj nemáte čas, prostor ani energii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Zásady budování návyků </a:t>
            </a:r>
            <a:endParaRPr/>
          </a:p>
        </p:txBody>
      </p:sp>
      <p:sp>
        <p:nvSpPr>
          <p:cNvPr id="319" name="Google Shape;319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prostředí </a:t>
            </a:r>
            <a:r>
              <a:rPr lang="cs">
                <a:solidFill>
                  <a:schemeClr val="dk1"/>
                </a:solidFill>
              </a:rPr>
              <a:t>důležitější než motivace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úprava prostředí tak, aby podněty dobrých návyků byly dostupnější (kontext chování)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cs" sz="1600">
                <a:solidFill>
                  <a:schemeClr val="dk1"/>
                </a:solidFill>
              </a:rPr>
              <a:t>např. Chcete-li častěji cvičit na kytaru, postavte kytaru doprostřed obýváku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 sz="1600">
                <a:solidFill>
                  <a:schemeClr val="dk1"/>
                </a:solidFill>
              </a:rPr>
              <a:t>nové návyky je snazší budovat v novém prostředí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přitažlivost </a:t>
            </a:r>
            <a:r>
              <a:rPr lang="cs">
                <a:solidFill>
                  <a:schemeClr val="dk1"/>
                </a:solidFill>
              </a:rPr>
              <a:t>návyku - spojení s něčím příjemným (očekávání odměny, dopamin)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nejúčinnější formou učení je </a:t>
            </a:r>
            <a:r>
              <a:rPr b="1" lang="cs">
                <a:solidFill>
                  <a:schemeClr val="dk1"/>
                </a:solidFill>
              </a:rPr>
              <a:t>trénink</a:t>
            </a:r>
            <a:r>
              <a:rPr lang="cs">
                <a:solidFill>
                  <a:schemeClr val="dk1"/>
                </a:solidFill>
              </a:rPr>
              <a:t>, nikoli plánování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má-li návyk vydržet, musí nám přinést nějaký okamžitý </a:t>
            </a:r>
            <a:r>
              <a:rPr b="1" lang="cs">
                <a:solidFill>
                  <a:schemeClr val="dk1"/>
                </a:solidFill>
              </a:rPr>
              <a:t>úspěch</a:t>
            </a:r>
            <a:r>
              <a:rPr lang="cs">
                <a:solidFill>
                  <a:schemeClr val="dk1"/>
                </a:solidFill>
              </a:rPr>
              <a:t>, třeba i podružný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cs">
                <a:solidFill>
                  <a:schemeClr val="dk1"/>
                </a:solidFill>
              </a:rPr>
              <a:t>sledování </a:t>
            </a:r>
            <a:r>
              <a:rPr lang="cs">
                <a:solidFill>
                  <a:schemeClr val="dk1"/>
                </a:solidFill>
              </a:rPr>
              <a:t>návyků (reflexe)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závazek (sdílení)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Návyky: přizpůsobení prostředí</a:t>
            </a:r>
            <a:endParaRPr/>
          </a:p>
        </p:txBody>
      </p:sp>
      <p:sp>
        <p:nvSpPr>
          <p:cNvPr id="325" name="Google Shape;325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zvýšení dostupnosti 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podněty, které nám pomohou začít s činností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vhodné prostředí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odstranění překážek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pravidlo 20 sekund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</a:rPr>
              <a:t>čím snazší je činnost začít, tím pravděpodobněji 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ji budeme dělat</a:t>
            </a:r>
            <a:endParaRPr sz="15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cs" sz="1700">
                <a:solidFill>
                  <a:schemeClr val="dk1"/>
                </a:solidFill>
              </a:rPr>
              <a:t>a také naopak při zlozvycích!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Jak můžu svému novému návyku přizpůsobit prostředí? Jak ho můžu udělat dostupnější? Jaké překážky mohu odstranit?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26" name="Google Shape;32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125" y="1236000"/>
            <a:ext cx="2983800" cy="21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Budování návyků</a:t>
            </a:r>
            <a:endParaRPr/>
          </a:p>
        </p:txBody>
      </p:sp>
      <p:sp>
        <p:nvSpPr>
          <p:cNvPr id="332" name="Google Shape;332;p50"/>
          <p:cNvSpPr txBox="1"/>
          <p:nvPr>
            <p:ph idx="1" type="body"/>
          </p:nvPr>
        </p:nvSpPr>
        <p:spPr>
          <a:xfrm>
            <a:off x="311700" y="1152475"/>
            <a:ext cx="370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obtížná fáze, kdy výsledky ještě nejsou viditelné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nejvýznamnější výsledky přicházejí se zpožděním (kumulativní efekt)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“odložená odměna”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33" name="Google Shape;333;p50"/>
          <p:cNvPicPr preferRelativeResize="0"/>
          <p:nvPr/>
        </p:nvPicPr>
        <p:blipFill rotWithShape="1">
          <a:blip r:embed="rId3">
            <a:alphaModFix/>
          </a:blip>
          <a:srcRect b="3357" l="18436" r="14449" t="16891"/>
          <a:stretch/>
        </p:blipFill>
        <p:spPr>
          <a:xfrm>
            <a:off x="4247600" y="708025"/>
            <a:ext cx="4584701" cy="410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Domácí úkol: analýza vlastního času</a:t>
            </a:r>
            <a:endParaRPr/>
          </a:p>
        </p:txBody>
      </p:sp>
      <p:sp>
        <p:nvSpPr>
          <p:cNvPr id="339" name="Google Shape;33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Zadání úkolu ve studijních materiálech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https://docs.google.com/document/d/1zo2XmUKiukA12Og0NFpzRf3I_rbpsrT6xLEOPhIcxSM/edit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mě vedlo k tomu zapsat si tento předmět?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jsem si zapsal předmět Základy plánování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zlepšení timemanagementu: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často si udělám plány, ale pak je nedodržuji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dělá mi obtíže odhadnout kolik času mám věnovat studijním povinnostem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rád/a pracuji průběžně a myslím, že dobrý plán mi s tím může pomoci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mám problémy s naplánováním svých povinností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osobní rozvoj: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chci získat nové znalosti ohledně plánování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nikdy jsem neplánoval/a a chtěl/a bych začít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získání praktických dovedností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snížení stresu: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mám obavy, jak zvládnu všechny studijní povinnosti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inspirace od vrstevníků: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zajímá mě, jak plánují ostatní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chci se inspirovat od ostatních, aby mé plánování bylo efektivnější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2044825"/>
            <a:ext cx="8520600" cy="25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>
                <a:solidFill>
                  <a:schemeClr val="dk1"/>
                </a:solidFill>
              </a:rPr>
              <a:t>Co bych se chtěl naučit, dozvědět?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600">
                <a:solidFill>
                  <a:schemeClr val="dk1"/>
                </a:solidFill>
              </a:rPr>
              <a:t>Jaké mám otázky ohledně organizace a plánování?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Já a plánování - pracovní list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Vaším úkolem je poznamenat si na pracovním listu/v následujících snímcích vše, co pro vás platí.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-&gt; každý si tvoří vlastní “profil” podle sebe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-&gt; pokud vám žádný navržený výrok nevyhovuje, formulujte si vlastní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odkaz na stažení: </a:t>
            </a:r>
            <a:r>
              <a:rPr b="1" lang="cs" sz="3600" u="sng">
                <a:solidFill>
                  <a:srgbClr val="4285F4"/>
                </a:solidFill>
                <a:highlight>
                  <a:srgbClr val="FBFBFB"/>
                </a:highlight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https://1url.cz/@PLZP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případně v ISu v studijních materiálech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Znalosti v oblasti plánování - který výrok pro mě platí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341709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2850">
                <a:solidFill>
                  <a:schemeClr val="dk1"/>
                </a:solidFill>
              </a:rPr>
              <a:t>nikdy jsem neplánoval/a a neznám teorii k plánování.</a:t>
            </a:r>
            <a:endParaRPr sz="2850">
              <a:solidFill>
                <a:schemeClr val="dk1"/>
              </a:solidFill>
            </a:endParaRPr>
          </a:p>
          <a:p>
            <a:pPr indent="-3417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2850">
                <a:solidFill>
                  <a:schemeClr val="dk1"/>
                </a:solidFill>
              </a:rPr>
              <a:t>známe různé metody a koncepty plánování, jako jsou SMART cíle, Ganttovy diagramy nebo time blocking, ale nikdy jsem nevyužíval/a</a:t>
            </a:r>
            <a:endParaRPr sz="2850">
              <a:solidFill>
                <a:schemeClr val="dk1"/>
              </a:solidFill>
            </a:endParaRPr>
          </a:p>
          <a:p>
            <a:pPr indent="-3417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2850">
                <a:solidFill>
                  <a:schemeClr val="dk1"/>
                </a:solidFill>
              </a:rPr>
              <a:t>mám povědomí o principech efektivního řízení času.</a:t>
            </a:r>
            <a:endParaRPr sz="2850">
              <a:solidFill>
                <a:schemeClr val="dk1"/>
              </a:solidFill>
            </a:endParaRPr>
          </a:p>
          <a:p>
            <a:pPr indent="-3417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2850">
                <a:solidFill>
                  <a:schemeClr val="dk1"/>
                </a:solidFill>
              </a:rPr>
              <a:t>znám mnoho teoretických koncepů, ale nedaří se mi z nich vybrat</a:t>
            </a:r>
            <a:endParaRPr sz="2850">
              <a:solidFill>
                <a:schemeClr val="dk1"/>
              </a:solidFill>
            </a:endParaRPr>
          </a:p>
          <a:p>
            <a:pPr indent="-3417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2850">
                <a:solidFill>
                  <a:schemeClr val="dk1"/>
                </a:solidFill>
              </a:rPr>
              <a:t>mám již svůj způsob plánování, ale ráda bych se dozvěděla něco nového</a:t>
            </a:r>
            <a:endParaRPr sz="2850">
              <a:solidFill>
                <a:schemeClr val="dk1"/>
              </a:solidFill>
            </a:endParaRPr>
          </a:p>
          <a:p>
            <a:pPr indent="-3417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" sz="2850">
                <a:solidFill>
                  <a:schemeClr val="dk1"/>
                </a:solidFill>
              </a:rPr>
              <a:t>neplatí pro mě žádný z nich, formuluji si vlastní výrok</a:t>
            </a:r>
            <a:endParaRPr sz="28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Dílčí dovednosti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000925"/>
            <a:ext cx="8520600" cy="3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plánovat krátkodobě v horizontu dnů a týdne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vytvořit plán úkolu/projektu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formulovat své cíle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říct, co jsou mé priority při plnění studijních povinností (na další týden)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upustit od plnění triviálních nebo nedůležitých úkolů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říct, na čem chci pracovat příští týden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plán upravovat dle aktuálních potřeb, dělat v něm změny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plán průběžně i finálně vyhodnotit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dokáži poměrně dobře odhadnout, jak dlouho mi mé povinnosti zaberou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