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4" r:id="rId3"/>
    <p:sldId id="291" r:id="rId4"/>
    <p:sldId id="296" r:id="rId5"/>
    <p:sldId id="295" r:id="rId6"/>
    <p:sldId id="292" r:id="rId7"/>
    <p:sldId id="293" r:id="rId8"/>
    <p:sldId id="294" r:id="rId9"/>
    <p:sldId id="297" r:id="rId10"/>
    <p:sldId id="285" r:id="rId11"/>
    <p:sldId id="288" r:id="rId12"/>
    <p:sldId id="289" r:id="rId13"/>
    <p:sldId id="290" r:id="rId14"/>
    <p:sldId id="286" r:id="rId15"/>
    <p:sldId id="287" r:id="rId1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E6E0FF7-F552-445D-AC1B-C3B5A140A788}">
          <p14:sldIdLst>
            <p14:sldId id="256"/>
            <p14:sldId id="284"/>
            <p14:sldId id="291"/>
            <p14:sldId id="296"/>
            <p14:sldId id="295"/>
            <p14:sldId id="292"/>
            <p14:sldId id="293"/>
            <p14:sldId id="294"/>
            <p14:sldId id="297"/>
            <p14:sldId id="285"/>
            <p14:sldId id="288"/>
            <p14:sldId id="289"/>
            <p14:sldId id="290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788" autoAdjust="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30T21:26:36.49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1,'8'1,"1"0,0 1,-1 0,1 0,-1 1,1 0,13 7,-12-5,0 0,0-1,1-1,-1 0,12 2,491 23,-342-31,260 10,-170 28,8 0,-141-23,157 36,-230-38,0-3,0-2,60-3,69 6,239 50,7 1,446 13,-712-66,94 8,-117-3,188-10,-145-4,-29 3,-126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30T21:26:39.2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27,'2460'0,"-1946"-13,-14-1,1785 15,-2258-1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30T21:26:42.98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1,'31'11,"-9"-1,100 21,2-5,196 16,-264-36,974 65,9-62,-637-42,-149 7,894 6,-745 22,-365-2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30T21:26:44.80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1 388,'108'-5,"145"-25,-60 5,1735-119,-587 44,299 17,-1426 84,-187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30T21:27:22.79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54,'209'1,"567"-18,-256-9,432 14,-586 15,584-3,-928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30T21:27:28.54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0,'66'17,"70"1,168 3,144-22,-180-2,1818 2,-2043 3,55 10,-55-6,58 2,-79-8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30T21:27:30.49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0,'3035'0,"-2963"0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30T21:27:31.98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0,'4710'0,"-4692"0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8423" y="6048047"/>
            <a:ext cx="851127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CJV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1619" y="2014647"/>
            <a:ext cx="4028761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rirucka.ujc.cas.cz/?id=730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jak-se-pise.cz/vyjmenovana-slova/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umime.to/BUC?source=shortcut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customXml" Target="../ink/ink6.xml"/><Relationship Id="rId18" Type="http://schemas.openxmlformats.org/officeDocument/2006/relationships/image" Target="../media/image17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14.png"/><Relationship Id="rId17" Type="http://schemas.openxmlformats.org/officeDocument/2006/relationships/customXml" Target="../ink/ink8.xml"/><Relationship Id="rId2" Type="http://schemas.openxmlformats.org/officeDocument/2006/relationships/image" Target="../media/image9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customXml" Target="../ink/ink4.xml"/><Relationship Id="rId1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mimecesky.cz/doplnovacka-psani-s-z-na-zacatku-slova-1-uroven" TargetMode="External"/><Relationship Id="rId7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umimecesky.cz/doplnovacka-psani-s-z-na-zacatku-slova-3-uroven" TargetMode="External"/><Relationship Id="rId5" Type="http://schemas.openxmlformats.org/officeDocument/2006/relationships/image" Target="../media/image19.png"/><Relationship Id="rId4" Type="http://schemas.openxmlformats.org/officeDocument/2006/relationships/hyperlink" Target="https://www.umimecesky.cz/rozrazovacka-psani-s-z-na-zacatku-slova-2-uroven?source=explicitKC&amp;topic=cviceni-psani-s-z-na-zacatku-slov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kolasnadhledem.cz/game/839" TargetMode="External"/><Relationship Id="rId2" Type="http://schemas.openxmlformats.org/officeDocument/2006/relationships/hyperlink" Target="https://www.skolasnadhledem.cz/game/532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FE76F2A2-1D6C-9740-82C1-5FCF91583C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Kateřina Frecerová</a:t>
            </a: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AC94386-BE34-D24D-B8DB-950F2ACA10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F83D02-9CC1-9F4B-8468-92A671E7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CST:CJVU_CP</a:t>
            </a:r>
            <a:r>
              <a:rPr lang="sk-SK" dirty="0"/>
              <a:t> Čeština - cvičení pravopis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6E3348C6-EB25-0BA7-C033-D24707A8D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Šestý týden</a:t>
            </a:r>
          </a:p>
          <a:p>
            <a:r>
              <a:rPr lang="cs-CZ" dirty="0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1438518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647990B-C0E0-46E5-84BA-18C1C2D619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1945" y="6228000"/>
            <a:ext cx="7920000" cy="252000"/>
          </a:xfrm>
        </p:spPr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0242EEC-E600-4AE5-8483-2771060A5D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6456890-9E94-4AE9-A533-698E41AFF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Délka vokálů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387FE452-9432-49BC-8980-68A16A7B7D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https://prirucka.ujc.cas.cz/?id=730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5403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1E76F61B-24DC-4430-9013-96A6E65FF9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7D9E3F7-1CE5-4E04-9FBF-F000EE8BE2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33B79065-3B0A-4F78-8416-59DA8300B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14538"/>
            <a:ext cx="10753200" cy="451576"/>
          </a:xfrm>
        </p:spPr>
        <p:txBody>
          <a:bodyPr/>
          <a:lstStyle/>
          <a:p>
            <a:r>
              <a:rPr lang="cs-CZ" dirty="0"/>
              <a:t>PODSTATNÁ JMÉNA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C685F26B-7C9B-4E14-8BEB-D00870571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666114"/>
            <a:ext cx="10753200" cy="4139998"/>
          </a:xfrm>
        </p:spPr>
        <p:txBody>
          <a:bodyPr/>
          <a:lstStyle/>
          <a:p>
            <a:r>
              <a:rPr lang="cs-CZ" sz="2000" dirty="0"/>
              <a:t>Í: pokud je možná alternace: děvče-dívka</a:t>
            </a:r>
          </a:p>
          <a:p>
            <a:r>
              <a:rPr lang="cs-CZ" sz="2000" dirty="0" err="1"/>
              <a:t>Ík</a:t>
            </a:r>
            <a:r>
              <a:rPr lang="cs-CZ" sz="2000" dirty="0"/>
              <a:t>: číšník, dělník, úředník </a:t>
            </a:r>
          </a:p>
          <a:p>
            <a:pPr marL="72000" indent="0">
              <a:buNone/>
            </a:pPr>
            <a:r>
              <a:rPr lang="cs-CZ" sz="2000" b="1" dirty="0"/>
              <a:t>VÝCHODISKEM JE SLOVESO</a:t>
            </a:r>
          </a:p>
          <a:p>
            <a:r>
              <a:rPr lang="cs-CZ" sz="2000" b="0" i="0" dirty="0">
                <a:solidFill>
                  <a:srgbClr val="000000"/>
                </a:solidFill>
                <a:effectLst/>
              </a:rPr>
              <a:t>odvozování ze sloves příponami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‑č, ‑tel, ‑</a:t>
            </a:r>
            <a:r>
              <a:rPr lang="cs-CZ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dlo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a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‑</a:t>
            </a:r>
            <a:r>
              <a:rPr lang="cs-CZ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tko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se krátí dlouhá samohláska v kořeni: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bít –⁠⁠⁠⁠⁠⁠⁠⁠⁠⁠⁠⁠⁠⁠⁠⁠⁠⁠⁠⁠⁠⁠⁠⁠⁠⁠⁠⁠⁠⁠⁠⁠⁠⁠⁠⁠⁠⁠⁠⁠⁠⁠⁠⁠⁠⁠⁠⁠⁠⁠⁠⁠⁠⁠ bi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č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řídit –⁠⁠⁠⁠⁠⁠⁠⁠⁠⁠⁠⁠⁠⁠⁠⁠⁠⁠⁠⁠⁠⁠⁠⁠⁠⁠⁠⁠⁠⁠⁠⁠⁠⁠⁠⁠⁠⁠⁠⁠⁠⁠⁠⁠⁠⁠⁠⁠⁠⁠⁠⁠⁠⁠ řidi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č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vysávat –⁠⁠⁠⁠⁠⁠⁠⁠⁠⁠⁠⁠⁠⁠⁠⁠⁠⁠⁠⁠⁠⁠⁠⁠⁠⁠⁠⁠⁠⁠⁠⁠⁠⁠⁠⁠⁠⁠⁠⁠⁠⁠⁠⁠⁠⁠⁠⁠⁠⁠⁠⁠⁠⁠ vysava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č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nakládat –⁠⁠⁠⁠⁠⁠⁠⁠⁠⁠⁠⁠⁠⁠⁠⁠⁠⁠⁠⁠⁠⁠⁠⁠⁠⁠⁠⁠⁠⁠⁠⁠⁠⁠⁠⁠⁠⁠⁠⁠⁠⁠⁠⁠⁠⁠⁠⁠⁠⁠⁠⁠⁠⁠ naklada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tel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pořádat –⁠⁠⁠⁠⁠⁠⁠⁠⁠⁠⁠⁠⁠⁠⁠⁠⁠⁠⁠⁠⁠⁠⁠⁠⁠⁠⁠⁠⁠⁠⁠⁠⁠⁠⁠⁠⁠⁠⁠⁠⁠⁠⁠⁠⁠⁠⁠⁠⁠⁠⁠⁠⁠⁠ pořadatel, chápat –⁠⁠⁠⁠⁠⁠⁠⁠⁠⁠⁠⁠⁠⁠⁠⁠⁠⁠⁠⁠⁠⁠⁠⁠⁠⁠⁠⁠⁠⁠⁠⁠⁠⁠⁠⁠⁠⁠⁠⁠⁠⁠⁠⁠⁠⁠⁠⁠⁠⁠⁠⁠⁠⁠ chapa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dlo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rýt –⁠⁠⁠⁠⁠⁠⁠⁠⁠⁠⁠⁠⁠⁠⁠⁠⁠⁠⁠⁠⁠⁠⁠⁠⁠⁠⁠⁠⁠⁠⁠⁠⁠⁠⁠⁠⁠⁠⁠⁠⁠⁠⁠⁠⁠⁠⁠⁠⁠⁠⁠⁠⁠⁠ ry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dlo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. 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</a:rPr>
              <a:t>Krácení se neobjevuje například v těchto slovech:</a:t>
            </a:r>
            <a:r>
              <a:rPr lang="cs-CZ" b="0" i="1" dirty="0">
                <a:solidFill>
                  <a:srgbClr val="000000"/>
                </a:solidFill>
                <a:effectLst/>
              </a:rPr>
              <a:t> srovnávat –⁠⁠⁠⁠⁠⁠⁠⁠⁠⁠⁠⁠⁠⁠⁠⁠⁠⁠⁠⁠⁠⁠⁠⁠⁠⁠⁠⁠⁠⁠⁠⁠⁠⁠⁠⁠⁠⁠⁠⁠⁠⁠⁠⁠⁠⁠⁠⁠⁠⁠⁠⁠⁠⁠ srovnávač, léčit –⁠⁠⁠⁠⁠⁠⁠⁠⁠⁠⁠⁠⁠⁠⁠⁠⁠⁠⁠⁠⁠⁠⁠⁠⁠⁠⁠⁠⁠⁠⁠⁠⁠⁠⁠⁠⁠⁠⁠⁠⁠⁠⁠⁠⁠⁠⁠⁠⁠⁠⁠⁠⁠⁠ léčitel, násobit –⁠⁠⁠⁠⁠⁠⁠⁠⁠⁠⁠⁠⁠⁠⁠⁠⁠⁠⁠⁠⁠⁠⁠⁠⁠⁠⁠⁠⁠⁠⁠⁠⁠⁠⁠⁠⁠⁠⁠⁠⁠⁠⁠⁠⁠⁠⁠⁠⁠⁠⁠⁠⁠⁠ násobitel, mýt –⁠⁠⁠⁠⁠⁠⁠⁠⁠⁠⁠⁠⁠⁠⁠⁠⁠⁠⁠⁠⁠⁠⁠⁠⁠⁠⁠⁠⁠⁠⁠⁠⁠⁠⁠⁠⁠⁠⁠⁠⁠⁠⁠⁠⁠⁠⁠⁠⁠⁠⁠⁠⁠⁠ mýdlo, párat –⁠⁠⁠⁠⁠⁠⁠⁠⁠⁠⁠⁠⁠⁠⁠⁠⁠⁠⁠⁠⁠⁠⁠⁠⁠⁠⁠⁠⁠⁠⁠⁠⁠⁠⁠⁠⁠⁠⁠⁠⁠⁠⁠⁠⁠⁠⁠⁠⁠⁠⁠⁠⁠⁠ párátko.</a:t>
            </a:r>
            <a:r>
              <a:rPr lang="cs-CZ" b="0" i="0" dirty="0">
                <a:solidFill>
                  <a:srgbClr val="000000"/>
                </a:solidFill>
                <a:effectLst/>
              </a:rPr>
              <a:t> </a:t>
            </a:r>
          </a:p>
          <a:p>
            <a:r>
              <a:rPr lang="cs-CZ" sz="2000" b="0" i="0" dirty="0">
                <a:solidFill>
                  <a:srgbClr val="000000"/>
                </a:solidFill>
                <a:effectLst/>
              </a:rPr>
              <a:t>v předponách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na‑, při‑, u‑, vy‑, za‑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: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nalézt –⁠⁠⁠⁠⁠⁠⁠⁠⁠⁠⁠⁠⁠⁠⁠⁠⁠⁠⁠⁠⁠⁠⁠⁠⁠⁠⁠⁠⁠⁠⁠⁠⁠⁠⁠⁠⁠⁠⁠⁠⁠⁠⁠⁠⁠⁠⁠⁠⁠⁠⁠⁠⁠⁠ 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ná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lez, přikázat –⁠⁠⁠⁠⁠⁠⁠⁠⁠⁠⁠⁠⁠⁠⁠⁠⁠⁠⁠⁠⁠⁠⁠⁠⁠⁠⁠⁠⁠⁠⁠⁠⁠⁠⁠⁠⁠⁠⁠⁠⁠⁠⁠⁠⁠⁠⁠⁠⁠⁠⁠⁠⁠⁠ příkaz, usilovat –⁠⁠⁠⁠⁠⁠⁠⁠⁠⁠⁠⁠⁠⁠⁠⁠⁠⁠⁠⁠⁠⁠⁠⁠⁠⁠⁠⁠⁠⁠⁠⁠⁠⁠⁠⁠⁠⁠⁠⁠⁠⁠⁠⁠⁠⁠⁠⁠⁠⁠⁠⁠⁠⁠ úsilí, vyzbrojit –⁠⁠⁠⁠⁠⁠⁠⁠⁠⁠⁠⁠⁠⁠⁠⁠⁠⁠⁠⁠⁠⁠⁠⁠⁠⁠⁠⁠⁠⁠⁠⁠⁠⁠⁠⁠⁠⁠⁠⁠⁠⁠⁠⁠⁠⁠⁠⁠⁠⁠⁠⁠⁠⁠ výzbroj, zaručit –⁠⁠⁠⁠⁠⁠⁠⁠⁠⁠⁠⁠⁠⁠⁠⁠⁠⁠⁠⁠⁠⁠⁠⁠⁠⁠⁠⁠⁠⁠⁠⁠⁠⁠⁠⁠⁠⁠⁠⁠⁠⁠⁠⁠⁠⁠⁠⁠⁠⁠⁠⁠⁠⁠ záruka. 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</a:rPr>
              <a:t>Samohláska v předponě se však obvykle nedlouží v případě dějových podstatných jmen na </a:t>
            </a:r>
            <a:r>
              <a:rPr lang="cs-CZ" b="0" i="1" dirty="0">
                <a:solidFill>
                  <a:srgbClr val="000000"/>
                </a:solidFill>
                <a:effectLst/>
              </a:rPr>
              <a:t>‑</a:t>
            </a:r>
            <a:r>
              <a:rPr lang="cs-CZ" b="0" i="1" dirty="0" err="1">
                <a:solidFill>
                  <a:srgbClr val="000000"/>
                </a:solidFill>
                <a:effectLst/>
              </a:rPr>
              <a:t>ka</a:t>
            </a:r>
            <a:r>
              <a:rPr lang="cs-CZ" b="0" i="0" dirty="0">
                <a:solidFill>
                  <a:srgbClr val="000000"/>
                </a:solidFill>
                <a:effectLst/>
              </a:rPr>
              <a:t>, pokud základové slovo obsahuje dlouhou samohlásku: </a:t>
            </a:r>
            <a:r>
              <a:rPr lang="cs-CZ" b="0" i="1" dirty="0">
                <a:solidFill>
                  <a:srgbClr val="000000"/>
                </a:solidFill>
                <a:effectLst/>
              </a:rPr>
              <a:t>nabízet</a:t>
            </a:r>
            <a:r>
              <a:rPr lang="cs-CZ" b="0" i="0" dirty="0">
                <a:solidFill>
                  <a:srgbClr val="000000"/>
                </a:solidFill>
                <a:effectLst/>
              </a:rPr>
              <a:t> </a:t>
            </a:r>
            <a:r>
              <a:rPr lang="cs-CZ" b="0" i="1" dirty="0">
                <a:solidFill>
                  <a:srgbClr val="000000"/>
                </a:solidFill>
                <a:effectLst/>
              </a:rPr>
              <a:t>–⁠⁠⁠⁠⁠⁠⁠⁠⁠⁠⁠⁠⁠⁠⁠⁠⁠⁠⁠⁠⁠⁠⁠⁠⁠⁠⁠⁠⁠⁠⁠⁠⁠⁠⁠⁠⁠⁠⁠⁠⁠⁠⁠⁠⁠⁠⁠⁠⁠⁠⁠⁠⁠⁠</a:t>
            </a:r>
            <a:r>
              <a:rPr lang="cs-CZ" b="0" i="0" dirty="0">
                <a:solidFill>
                  <a:srgbClr val="000000"/>
                </a:solidFill>
                <a:effectLst/>
              </a:rPr>
              <a:t> </a:t>
            </a:r>
            <a:r>
              <a:rPr lang="cs-CZ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na</a:t>
            </a:r>
            <a:r>
              <a:rPr lang="cs-CZ" b="0" i="1" dirty="0">
                <a:solidFill>
                  <a:srgbClr val="000000"/>
                </a:solidFill>
                <a:effectLst/>
              </a:rPr>
              <a:t>bídka, přihlásit –⁠⁠⁠⁠⁠⁠⁠⁠⁠⁠⁠⁠⁠⁠⁠⁠⁠⁠⁠⁠⁠⁠⁠⁠⁠⁠⁠⁠⁠⁠⁠⁠⁠⁠⁠⁠⁠⁠⁠⁠⁠⁠⁠⁠⁠⁠⁠⁠⁠⁠⁠⁠⁠⁠ </a:t>
            </a:r>
            <a:r>
              <a:rPr lang="cs-CZ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při</a:t>
            </a:r>
            <a:r>
              <a:rPr lang="cs-CZ" b="0" i="1" dirty="0">
                <a:solidFill>
                  <a:srgbClr val="000000"/>
                </a:solidFill>
                <a:effectLst/>
              </a:rPr>
              <a:t>hláška, ukázat –⁠⁠⁠⁠⁠⁠⁠⁠⁠⁠⁠⁠⁠⁠⁠⁠⁠⁠⁠⁠⁠⁠⁠⁠⁠⁠⁠⁠⁠⁠⁠⁠⁠⁠⁠⁠⁠⁠⁠⁠⁠⁠⁠⁠⁠⁠⁠⁠⁠⁠⁠⁠⁠⁠ </a:t>
            </a:r>
            <a:r>
              <a:rPr lang="cs-CZ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u</a:t>
            </a:r>
            <a:r>
              <a:rPr lang="cs-CZ" b="0" i="1" dirty="0">
                <a:solidFill>
                  <a:srgbClr val="000000"/>
                </a:solidFill>
                <a:effectLst/>
              </a:rPr>
              <a:t>kázka, vyhlížet –⁠⁠⁠⁠⁠⁠⁠⁠⁠⁠⁠⁠⁠⁠⁠⁠⁠⁠⁠⁠⁠⁠⁠⁠⁠⁠⁠⁠⁠⁠⁠⁠⁠⁠⁠⁠⁠⁠⁠⁠⁠⁠⁠⁠⁠⁠⁠⁠⁠⁠⁠⁠⁠⁠ vyhlídka, zatáčet –⁠⁠⁠⁠⁠⁠⁠⁠⁠⁠⁠⁠⁠⁠⁠⁠⁠⁠⁠⁠⁠⁠⁠⁠⁠⁠⁠⁠⁠⁠⁠⁠⁠⁠⁠⁠⁠⁠⁠⁠⁠⁠⁠⁠⁠⁠⁠⁠⁠⁠⁠⁠⁠⁠ zatáčka</a:t>
            </a:r>
            <a:r>
              <a:rPr lang="cs-CZ" b="0" i="0" dirty="0">
                <a:solidFill>
                  <a:srgbClr val="000000"/>
                </a:solidFill>
                <a:effectLst/>
              </a:rPr>
              <a:t> (ale např. </a:t>
            </a:r>
            <a:r>
              <a:rPr lang="cs-CZ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vypůjčit –⁠⁠⁠⁠⁠⁠⁠⁠⁠⁠⁠⁠⁠⁠⁠⁠⁠⁠⁠⁠⁠⁠⁠⁠⁠⁠⁠⁠⁠⁠⁠⁠⁠⁠⁠⁠⁠⁠⁠⁠⁠⁠⁠⁠⁠⁠⁠⁠⁠⁠⁠⁠⁠⁠ výpůjčka</a:t>
            </a:r>
            <a:r>
              <a:rPr lang="cs-CZ" b="0" i="1" dirty="0">
                <a:solidFill>
                  <a:srgbClr val="000000"/>
                </a:solidFill>
                <a:effectLst/>
              </a:rPr>
              <a:t>, </a:t>
            </a:r>
            <a:r>
              <a:rPr lang="cs-CZ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namítat –⁠⁠⁠⁠⁠⁠⁠⁠⁠⁠⁠⁠⁠⁠⁠⁠⁠⁠⁠⁠⁠⁠⁠⁠⁠⁠⁠⁠⁠⁠⁠⁠⁠⁠⁠⁠⁠⁠⁠⁠⁠⁠⁠⁠⁠⁠⁠⁠⁠⁠⁠⁠⁠⁠</a:t>
            </a:r>
            <a:r>
              <a:rPr lang="cs-CZ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</a:t>
            </a:r>
            <a:r>
              <a:rPr lang="cs-CZ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námitka</a:t>
            </a:r>
            <a:r>
              <a:rPr lang="cs-CZ" b="0" i="0" dirty="0">
                <a:solidFill>
                  <a:srgbClr val="000000"/>
                </a:solidFill>
                <a:effectLst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665690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45299EC-C49C-41E2-965C-0D6DA82749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94FDC56-A98B-4A49-8F97-C63F8B2DE1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F70063-97FE-4BAC-AE78-E6C857E1081E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sz="2000" b="0" i="0" dirty="0">
                <a:solidFill>
                  <a:srgbClr val="000000"/>
                </a:solidFill>
                <a:effectLst/>
              </a:rPr>
              <a:t>U dějových jmen zakončených na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‑</a:t>
            </a:r>
            <a:r>
              <a:rPr lang="cs-CZ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tí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dochází ke krácení vždy: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pít –⁠⁠⁠⁠⁠⁠⁠⁠⁠⁠⁠⁠⁠⁠⁠⁠⁠⁠⁠⁠⁠⁠⁠⁠⁠⁠⁠⁠⁠⁠⁠⁠⁠⁠⁠⁠⁠⁠⁠⁠⁠⁠⁠⁠⁠⁠⁠⁠⁠⁠⁠⁠⁠⁠ pití, rýt –⁠⁠⁠⁠⁠⁠⁠⁠⁠⁠⁠⁠⁠⁠⁠⁠⁠⁠⁠⁠⁠⁠⁠⁠⁠⁠⁠⁠⁠⁠⁠⁠⁠⁠⁠⁠⁠⁠⁠⁠⁠⁠⁠⁠⁠⁠⁠⁠⁠⁠⁠⁠⁠⁠ rytí, šít –⁠⁠⁠⁠⁠⁠⁠⁠⁠⁠⁠⁠⁠⁠⁠⁠⁠⁠⁠⁠⁠⁠⁠⁠⁠⁠⁠⁠⁠⁠⁠⁠⁠⁠⁠⁠⁠⁠⁠⁠⁠⁠⁠⁠⁠⁠⁠⁠⁠⁠⁠⁠⁠⁠ šití, vyplout –⁠⁠⁠⁠⁠⁠⁠⁠⁠⁠⁠⁠⁠⁠⁠⁠⁠⁠⁠⁠⁠⁠⁠⁠⁠⁠⁠⁠⁠⁠⁠⁠⁠⁠⁠⁠⁠⁠⁠⁠⁠⁠⁠⁠⁠⁠⁠⁠⁠⁠⁠⁠⁠⁠ vyplutí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. 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sz="2000" b="0" i="0" dirty="0">
                <a:solidFill>
                  <a:srgbClr val="000000"/>
                </a:solidFill>
                <a:effectLst/>
              </a:rPr>
              <a:t>Při odvozování dějových jmen na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‑ní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dochází ke krácení u </a:t>
            </a:r>
            <a:r>
              <a:rPr lang="cs-CZ" sz="2000" dirty="0">
                <a:solidFill>
                  <a:srgbClr val="000000"/>
                </a:solidFill>
              </a:rPr>
              <a:t>dvou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slabičných jmen: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hrát –⁠⁠⁠⁠⁠⁠⁠⁠⁠⁠⁠⁠⁠⁠⁠⁠⁠⁠⁠⁠⁠⁠⁠⁠⁠⁠⁠⁠⁠⁠⁠⁠⁠⁠⁠⁠⁠⁠⁠⁠⁠⁠⁠⁠⁠⁠⁠⁠⁠⁠⁠⁠⁠⁠ hraní, brát –⁠⁠⁠⁠⁠⁠⁠⁠⁠⁠⁠⁠⁠⁠⁠⁠⁠⁠⁠⁠⁠⁠⁠⁠⁠⁠⁠⁠⁠⁠⁠⁠⁠⁠⁠⁠⁠⁠⁠⁠⁠⁠⁠⁠⁠⁠⁠⁠⁠⁠⁠⁠⁠⁠ braní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(výjimkou jsou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zdát –⁠⁠⁠⁠⁠⁠⁠⁠⁠⁠⁠⁠⁠⁠⁠⁠⁠⁠⁠⁠⁠⁠⁠⁠⁠⁠⁠⁠⁠⁠⁠⁠⁠⁠⁠⁠⁠⁠⁠⁠⁠⁠⁠⁠⁠⁠⁠⁠⁠⁠⁠⁠⁠⁠ zdání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 a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ržát –⁠⁠⁠⁠⁠⁠⁠⁠⁠⁠⁠⁠⁠⁠⁠⁠⁠⁠⁠⁠⁠⁠⁠⁠⁠⁠⁠⁠⁠⁠⁠⁠⁠⁠⁠⁠⁠⁠⁠⁠⁠⁠⁠⁠⁠⁠⁠⁠⁠⁠⁠⁠⁠⁠ ržání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), u víceslabičných jmen ke změně nedochází: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prohrát –⁠⁠⁠⁠⁠⁠⁠⁠⁠⁠⁠⁠⁠⁠⁠⁠⁠⁠⁠⁠⁠⁠⁠⁠⁠⁠⁠⁠⁠⁠⁠⁠⁠⁠⁠⁠⁠⁠⁠⁠⁠⁠⁠⁠⁠⁠⁠⁠⁠⁠⁠⁠⁠⁠ prohrání, zasmát –⁠⁠⁠⁠⁠⁠⁠⁠⁠⁠⁠⁠⁠⁠⁠⁠⁠⁠⁠⁠⁠⁠⁠⁠⁠⁠⁠⁠⁠⁠⁠⁠⁠⁠⁠⁠⁠⁠⁠⁠⁠⁠⁠⁠⁠⁠⁠⁠⁠⁠⁠⁠⁠⁠ zasmání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. V některých případech může naopak docházet k dloužení samohlásky: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udat –⁠⁠⁠⁠⁠⁠⁠⁠⁠⁠⁠⁠⁠⁠⁠⁠⁠⁠⁠⁠⁠⁠⁠⁠⁠⁠⁠⁠⁠⁠⁠⁠⁠⁠⁠⁠⁠⁠⁠⁠⁠⁠⁠⁠⁠⁠⁠⁠⁠⁠⁠⁠⁠⁠ udání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. K řadě nepravidelných změn dochází též u dalších podstatných jmen dějových. Změny jsou často vázány jen na jednotlivá slova: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 loupit –⁠⁠⁠⁠⁠⁠⁠⁠⁠⁠⁠⁠⁠⁠⁠⁠⁠⁠⁠⁠⁠⁠⁠⁠⁠⁠⁠⁠⁠⁠⁠⁠⁠⁠⁠⁠⁠⁠⁠⁠⁠⁠⁠⁠⁠⁠⁠⁠⁠⁠⁠⁠⁠⁠ lup, získat –⁠⁠⁠⁠⁠⁠⁠⁠⁠⁠⁠⁠⁠⁠⁠⁠⁠⁠⁠⁠⁠⁠⁠⁠⁠⁠⁠⁠⁠⁠⁠⁠⁠⁠⁠⁠⁠⁠⁠⁠⁠⁠⁠⁠⁠⁠⁠⁠⁠⁠⁠⁠⁠⁠ zisk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07863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8B5A05A-B768-4712-AED8-8C3B99BF86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2A8761B-32C9-49AC-B901-CC445FE585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9949C87-9D4B-4F61-A2F7-AB19C2B962A1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720000" y="247534"/>
            <a:ext cx="10753200" cy="5139850"/>
          </a:xfrm>
        </p:spPr>
        <p:txBody>
          <a:bodyPr/>
          <a:lstStyle/>
          <a:p>
            <a:r>
              <a:rPr lang="cs-CZ" sz="2000" b="1" dirty="0"/>
              <a:t>VÝCHODISKEM JE PODSTATNÉ JMÉNO</a:t>
            </a:r>
          </a:p>
          <a:p>
            <a:pPr marL="414900" indent="-342900" algn="l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</a:rPr>
              <a:t>Zdrobněliny: 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‑</a:t>
            </a:r>
            <a:r>
              <a:rPr lang="cs-CZ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ek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, ‑</a:t>
            </a:r>
            <a:r>
              <a:rPr lang="cs-CZ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ka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, ‑</a:t>
            </a:r>
            <a:r>
              <a:rPr lang="cs-CZ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ko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: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 dar –⁠⁠⁠⁠⁠⁠⁠⁠⁠⁠⁠⁠⁠⁠⁠⁠⁠⁠⁠⁠⁠⁠⁠⁠⁠⁠⁠⁠⁠⁠⁠⁠⁠⁠⁠⁠⁠⁠⁠⁠⁠⁠⁠⁠⁠⁠⁠⁠⁠⁠⁠⁠⁠⁠ dárek, list –⁠⁠⁠⁠⁠⁠⁠⁠⁠⁠⁠⁠⁠⁠⁠⁠⁠⁠⁠⁠⁠⁠⁠⁠⁠⁠⁠⁠⁠⁠⁠⁠⁠⁠⁠⁠⁠⁠⁠⁠⁠⁠⁠⁠⁠⁠⁠⁠⁠⁠⁠⁠⁠⁠ lístek, jazyk –⁠⁠⁠⁠⁠⁠⁠⁠⁠⁠⁠⁠⁠⁠⁠⁠⁠⁠⁠⁠⁠⁠⁠⁠⁠⁠⁠⁠⁠⁠⁠⁠⁠⁠⁠⁠⁠⁠⁠⁠⁠⁠⁠⁠⁠⁠⁠⁠⁠⁠⁠⁠⁠⁠ jazýček, žába –⁠⁠⁠⁠⁠⁠⁠⁠⁠⁠⁠⁠⁠⁠⁠⁠⁠⁠⁠⁠⁠⁠⁠⁠⁠⁠⁠⁠⁠⁠⁠⁠⁠⁠⁠⁠⁠⁠⁠⁠⁠⁠⁠⁠⁠⁠⁠⁠⁠⁠⁠⁠⁠⁠ žabka, kniha –⁠⁠⁠⁠⁠⁠⁠⁠⁠⁠⁠⁠⁠⁠⁠⁠⁠⁠⁠⁠⁠⁠⁠⁠⁠⁠⁠⁠⁠⁠⁠⁠⁠⁠⁠⁠⁠⁠⁠⁠⁠⁠⁠⁠⁠⁠⁠⁠⁠⁠⁠⁠⁠⁠ knížka, břicho –⁠⁠⁠⁠⁠⁠⁠⁠⁠⁠⁠⁠⁠⁠⁠⁠⁠⁠⁠⁠⁠⁠⁠⁠⁠⁠⁠⁠⁠⁠⁠⁠⁠⁠⁠⁠⁠⁠⁠⁠⁠⁠⁠⁠⁠⁠⁠⁠⁠⁠⁠⁠⁠⁠ bř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íško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.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 Délka samohlásky se nemění například u těchto slov: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 ruka –⁠⁠⁠⁠⁠⁠⁠⁠⁠⁠⁠⁠⁠⁠⁠⁠⁠⁠⁠⁠⁠⁠⁠⁠⁠⁠⁠⁠⁠⁠⁠⁠⁠⁠⁠⁠⁠⁠⁠⁠⁠⁠⁠⁠⁠⁠⁠⁠⁠⁠⁠⁠⁠⁠ ručka, zajíc –⁠⁠⁠⁠⁠⁠⁠⁠⁠⁠⁠⁠⁠⁠⁠⁠⁠⁠⁠⁠⁠⁠⁠⁠⁠⁠⁠⁠⁠⁠⁠⁠⁠⁠⁠⁠⁠⁠⁠⁠⁠⁠⁠⁠⁠⁠⁠⁠⁠⁠⁠⁠⁠⁠ zaj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íček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zvíře –⁠⁠⁠⁠⁠⁠⁠⁠⁠⁠⁠⁠⁠⁠⁠⁠⁠⁠⁠⁠⁠⁠⁠⁠⁠⁠⁠⁠⁠⁠⁠⁠⁠⁠⁠⁠⁠⁠⁠⁠⁠⁠⁠⁠⁠⁠⁠⁠⁠⁠⁠⁠⁠⁠ zvíř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átko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.</a:t>
            </a:r>
            <a:endParaRPr lang="cs-CZ" sz="2000" b="0" i="0" dirty="0">
              <a:solidFill>
                <a:srgbClr val="000000"/>
              </a:solidFill>
              <a:effectLst/>
            </a:endParaRPr>
          </a:p>
          <a:p>
            <a:pPr marL="414900" indent="-342900" algn="l">
              <a:buFont typeface="Arial" panose="020B0604020202020204" pitchFamily="34" charset="0"/>
              <a:buChar char="•"/>
            </a:pPr>
            <a:r>
              <a:rPr lang="cs-CZ" sz="2000" b="0" i="0" dirty="0">
                <a:solidFill>
                  <a:srgbClr val="000000"/>
                </a:solidFill>
                <a:effectLst/>
              </a:rPr>
              <a:t>přípony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‑</a:t>
            </a:r>
            <a:r>
              <a:rPr lang="cs-CZ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ář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,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‑</a:t>
            </a:r>
            <a:r>
              <a:rPr lang="cs-CZ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árna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: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mlýn –⁠⁠⁠⁠⁠⁠⁠⁠⁠⁠⁠⁠⁠⁠⁠⁠⁠⁠⁠⁠⁠⁠⁠⁠⁠⁠⁠⁠⁠⁠⁠⁠⁠⁠⁠⁠⁠⁠⁠⁠⁠⁠⁠⁠⁠⁠⁠⁠⁠⁠⁠⁠⁠⁠ mlynář, 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krám –⁠⁠⁠⁠⁠⁠⁠⁠⁠⁠⁠⁠⁠⁠⁠⁠⁠⁠⁠⁠⁠⁠⁠⁠⁠⁠⁠⁠⁠⁠⁠⁠⁠⁠⁠⁠⁠⁠⁠⁠⁠⁠⁠⁠⁠⁠⁠⁠⁠⁠⁠⁠⁠⁠ kramář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káva –⁠⁠⁠⁠⁠⁠⁠⁠⁠⁠⁠⁠⁠⁠⁠⁠⁠⁠⁠⁠⁠⁠⁠⁠⁠⁠⁠⁠⁠⁠⁠⁠⁠⁠⁠⁠⁠⁠⁠⁠⁠⁠⁠⁠⁠⁠⁠⁠⁠⁠⁠⁠⁠⁠ kavárna, víno –⁠⁠⁠⁠⁠⁠⁠⁠⁠⁠⁠⁠⁠⁠⁠⁠⁠⁠⁠⁠⁠⁠⁠⁠⁠⁠⁠⁠⁠⁠⁠⁠⁠⁠⁠⁠⁠⁠⁠⁠⁠⁠⁠⁠⁠⁠⁠⁠⁠⁠⁠⁠⁠⁠ vinárna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, ale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bedna –⁠⁠⁠⁠⁠⁠⁠⁠⁠⁠⁠⁠⁠⁠⁠⁠⁠⁠⁠⁠⁠⁠⁠⁠⁠⁠⁠⁠⁠⁠⁠⁠⁠⁠⁠⁠⁠⁠⁠⁠⁠⁠⁠⁠⁠⁠⁠⁠⁠⁠⁠⁠⁠⁠ bednář, 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vozíček –⁠⁠⁠⁠⁠⁠⁠⁠⁠⁠⁠⁠⁠⁠⁠⁠⁠⁠⁠⁠⁠⁠⁠⁠⁠⁠⁠⁠⁠⁠⁠⁠⁠⁠⁠⁠⁠⁠⁠⁠⁠⁠⁠⁠⁠⁠⁠⁠⁠⁠⁠⁠⁠⁠ vozíčkář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beton –⁠⁠⁠⁠⁠⁠⁠⁠⁠⁠⁠⁠⁠⁠⁠⁠⁠⁠⁠⁠⁠⁠⁠⁠⁠⁠⁠⁠⁠⁠⁠⁠⁠⁠⁠⁠⁠⁠⁠⁠⁠⁠⁠⁠⁠⁠⁠⁠⁠⁠⁠⁠⁠⁠ betonárna.</a:t>
            </a:r>
          </a:p>
          <a:p>
            <a:pPr marL="846900" lvl="1" indent="-342900">
              <a:buFont typeface="Arial" panose="020B0604020202020204" pitchFamily="34" charset="0"/>
              <a:buChar char="•"/>
            </a:pPr>
            <a:r>
              <a:rPr lang="cs-CZ" sz="1200" i="1" dirty="0">
                <a:solidFill>
                  <a:srgbClr val="000000"/>
                </a:solidFill>
              </a:rPr>
              <a:t>Chata: chatař x chalupa: chalupář</a:t>
            </a:r>
            <a:endParaRPr lang="cs-CZ" sz="1200" b="0" i="0" dirty="0">
              <a:solidFill>
                <a:srgbClr val="000000"/>
              </a:solidFill>
              <a:effectLst/>
            </a:endParaRPr>
          </a:p>
          <a:p>
            <a:pPr marL="414900" indent="-342900" algn="l">
              <a:buFont typeface="Arial" panose="020B0604020202020204" pitchFamily="34" charset="0"/>
              <a:buChar char="•"/>
            </a:pPr>
            <a:r>
              <a:rPr lang="cs-CZ" sz="2000" b="0" i="0" dirty="0">
                <a:solidFill>
                  <a:srgbClr val="000000"/>
                </a:solidFill>
                <a:effectLst/>
              </a:rPr>
              <a:t>Pokud se odvozuje z podstatného jména, jehož kořenová samohláska mění délku při ohýbání (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mráz –⁠⁠⁠⁠⁠⁠⁠⁠⁠⁠⁠⁠⁠⁠⁠⁠⁠⁠⁠⁠⁠⁠⁠⁠⁠⁠⁠⁠⁠⁠⁠⁠⁠⁠⁠⁠⁠⁠⁠⁠⁠⁠⁠⁠⁠⁠⁠⁠⁠⁠⁠⁠⁠⁠ mrazu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), dochází ke změně délky hlásky též při odvozování: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mráz –⁠⁠⁠⁠⁠⁠⁠⁠⁠⁠⁠⁠⁠⁠⁠⁠⁠⁠⁠⁠⁠⁠⁠⁠⁠⁠⁠⁠⁠⁠⁠⁠⁠⁠⁠⁠⁠⁠⁠⁠⁠⁠⁠⁠⁠⁠⁠⁠⁠⁠⁠⁠⁠⁠ mrazík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chléb –⁠⁠⁠⁠⁠⁠⁠⁠⁠⁠⁠⁠⁠⁠⁠⁠⁠⁠⁠⁠⁠⁠⁠⁠⁠⁠⁠⁠⁠⁠⁠⁠⁠⁠⁠⁠⁠⁠⁠⁠⁠⁠⁠⁠⁠⁠⁠⁠⁠⁠⁠⁠⁠⁠ chl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e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ba - chl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e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bník, sníh –⁠⁠⁠⁠⁠⁠⁠⁠⁠⁠⁠⁠⁠⁠⁠⁠⁠⁠⁠⁠⁠⁠⁠⁠⁠⁠⁠⁠⁠⁠⁠⁠⁠⁠⁠⁠⁠⁠⁠⁠⁠⁠⁠⁠⁠⁠⁠⁠⁠⁠⁠⁠⁠⁠ sn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ě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hu - sn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ě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žnice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marL="414900" indent="-342900" algn="l">
              <a:buFont typeface="Arial" panose="020B0604020202020204" pitchFamily="34" charset="0"/>
              <a:buChar char="•"/>
            </a:pPr>
            <a:r>
              <a:rPr lang="cs-CZ" sz="2000" b="0" i="0" dirty="0">
                <a:solidFill>
                  <a:srgbClr val="000000"/>
                </a:solidFill>
                <a:effectLst/>
              </a:rPr>
              <a:t>Ke změně délky předpony dochází při tvoření podstatných jmen ze spojení předložky a podstatného jména: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na břehu –⁠⁠⁠⁠⁠⁠⁠⁠⁠⁠⁠⁠⁠⁠⁠⁠⁠⁠⁠⁠⁠⁠⁠⁠⁠⁠⁠⁠⁠⁠⁠⁠⁠⁠⁠⁠⁠⁠⁠⁠⁠⁠⁠⁠⁠⁠⁠⁠⁠⁠⁠⁠⁠⁠ nábřeží, při střeše –⁠⁠⁠⁠⁠⁠⁠⁠⁠⁠⁠⁠⁠⁠⁠⁠⁠⁠⁠⁠⁠⁠⁠⁠⁠⁠⁠⁠⁠⁠⁠⁠⁠⁠⁠⁠⁠⁠⁠⁠⁠⁠⁠⁠⁠⁠⁠⁠⁠⁠⁠⁠⁠⁠ přístřeší, u paty –⁠⁠⁠⁠⁠⁠⁠⁠⁠⁠⁠⁠⁠⁠⁠⁠⁠⁠⁠⁠⁠⁠⁠⁠⁠⁠⁠⁠⁠⁠⁠⁠⁠⁠⁠⁠⁠⁠⁠⁠⁠⁠⁠⁠⁠⁠⁠⁠⁠⁠⁠⁠⁠⁠ úpatí, za lesem –⁠⁠⁠⁠⁠⁠⁠⁠⁠⁠⁠⁠⁠⁠⁠⁠⁠⁠⁠⁠⁠⁠⁠⁠⁠⁠⁠⁠⁠⁠⁠⁠⁠⁠⁠⁠⁠⁠⁠⁠⁠⁠⁠⁠⁠⁠⁠⁠⁠⁠⁠⁠⁠⁠ zálesí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.</a:t>
            </a:r>
          </a:p>
          <a:p>
            <a:pPr marL="414900" indent="-342900" algn="l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highlight>
                  <a:srgbClr val="FFFF00"/>
                </a:highlight>
              </a:rPr>
              <a:t>Typ stavení! (křoví, nádraží, náměstí, …)</a:t>
            </a:r>
            <a:endParaRPr lang="cs-CZ" sz="2000" b="0" i="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  <a:p>
            <a:pPr marL="414900" indent="-342900">
              <a:buFont typeface="Arial" panose="020B0604020202020204" pitchFamily="34" charset="0"/>
              <a:buChar char="•"/>
            </a:pPr>
            <a:endParaRPr lang="cs-CZ" sz="2000" b="1" dirty="0"/>
          </a:p>
          <a:p>
            <a:pPr marL="414900" indent="-342900">
              <a:buFont typeface="Arial" panose="020B0604020202020204" pitchFamily="34" charset="0"/>
              <a:buChar char="•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201821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1C885EB-2D6C-4386-977B-082360AC72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1D24F69-AFA0-4909-BAF1-860E2F201E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9" name="Nadpis 8">
            <a:extLst>
              <a:ext uri="{FF2B5EF4-FFF2-40B4-BE49-F238E27FC236}">
                <a16:creationId xmlns:a16="http://schemas.microsoft.com/office/drawing/2014/main" id="{BDC8F164-1371-4C96-A861-61A74A650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SLOVESA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6F7621D-9AE6-41EA-B9B4-14F2EADAC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Jednoslabičná slovesa: hrát, spát, psát, číst, jíst, být, stát, 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Časování: á slovesa (X děl</a:t>
            </a:r>
            <a:r>
              <a:rPr lang="cs-CZ" dirty="0">
                <a:highlight>
                  <a:srgbClr val="FFFF00"/>
                </a:highlight>
              </a:rPr>
              <a:t>ají</a:t>
            </a:r>
            <a:r>
              <a:rPr lang="cs-CZ" dirty="0"/>
              <a:t>), í slovesa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</a:rPr>
              <a:t>   Při odvozování sloves ze sloves příponou </a:t>
            </a:r>
            <a:r>
              <a:rPr lang="cs-CZ" b="0" i="1" dirty="0">
                <a:solidFill>
                  <a:srgbClr val="000000"/>
                </a:solidFill>
                <a:effectLst/>
              </a:rPr>
              <a:t>‑vat</a:t>
            </a:r>
            <a:r>
              <a:rPr lang="cs-CZ" b="0" i="0" dirty="0">
                <a:solidFill>
                  <a:srgbClr val="000000"/>
                </a:solidFill>
                <a:effectLst/>
              </a:rPr>
              <a:t>:</a:t>
            </a:r>
            <a:r>
              <a:rPr lang="cs-CZ" b="0" i="1" dirty="0">
                <a:solidFill>
                  <a:srgbClr val="000000"/>
                </a:solidFill>
                <a:effectLst/>
              </a:rPr>
              <a:t> dělat –⁠⁠⁠⁠⁠⁠⁠⁠⁠⁠⁠⁠⁠⁠⁠⁠⁠⁠⁠⁠⁠⁠⁠⁠⁠⁠⁠⁠⁠⁠⁠⁠⁠⁠⁠⁠⁠⁠⁠⁠⁠⁠⁠⁠⁠⁠⁠⁠⁠⁠⁠⁠⁠⁠ dělávat,   prosit –⁠⁠⁠⁠⁠⁠⁠⁠⁠⁠⁠⁠⁠⁠⁠⁠⁠⁠⁠⁠⁠⁠⁠⁠⁠⁠⁠⁠⁠⁠⁠⁠⁠⁠⁠⁠⁠⁠⁠⁠⁠⁠⁠⁠⁠⁠⁠⁠⁠⁠⁠⁠⁠⁠ prosívat, trpět –⁠⁠⁠⁠⁠⁠⁠⁠⁠⁠⁠⁠⁠⁠⁠⁠⁠⁠⁠⁠⁠⁠⁠⁠⁠⁠⁠⁠⁠⁠⁠⁠⁠⁠⁠⁠⁠⁠⁠⁠⁠⁠⁠⁠⁠⁠⁠⁠⁠⁠⁠⁠⁠⁠ trpívat</a:t>
            </a:r>
            <a:endParaRPr lang="cs-CZ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1" dirty="0">
                <a:solidFill>
                  <a:srgbClr val="000000"/>
                </a:solidFill>
                <a:effectLst/>
              </a:rPr>
              <a:t>   s</a:t>
            </a:r>
            <a:r>
              <a:rPr lang="cs-CZ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ů</a:t>
            </a:r>
            <a:r>
              <a:rPr lang="cs-CZ" b="0" i="1" dirty="0">
                <a:solidFill>
                  <a:srgbClr val="000000"/>
                </a:solidFill>
                <a:effectLst/>
              </a:rPr>
              <a:t>l –⁠⁠⁠⁠⁠⁠⁠⁠⁠⁠⁠⁠⁠⁠⁠⁠⁠⁠⁠⁠⁠⁠⁠⁠⁠⁠⁠⁠⁠⁠⁠⁠⁠⁠⁠⁠⁠⁠⁠⁠⁠⁠⁠⁠⁠⁠⁠⁠⁠⁠⁠⁠⁠⁠ s</a:t>
            </a:r>
            <a:r>
              <a:rPr lang="cs-CZ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o</a:t>
            </a:r>
            <a:r>
              <a:rPr lang="cs-CZ" b="0" i="1" dirty="0">
                <a:solidFill>
                  <a:srgbClr val="000000"/>
                </a:solidFill>
                <a:effectLst/>
              </a:rPr>
              <a:t>lit</a:t>
            </a:r>
            <a:r>
              <a:rPr lang="cs-CZ" dirty="0">
                <a:solidFill>
                  <a:srgbClr val="000000"/>
                </a:solidFill>
              </a:rPr>
              <a:t> (alternace ů-o) (to samé jména: dům – domy, nůž – nože, stůl - stolek)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</a:rPr>
              <a:t>   </a:t>
            </a:r>
            <a:r>
              <a:rPr lang="cs-CZ" b="0" i="1" dirty="0">
                <a:solidFill>
                  <a:srgbClr val="000000"/>
                </a:solidFill>
                <a:effectLst/>
              </a:rPr>
              <a:t>nést – nosit, vést - vozit (é-o)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8774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0D8D583-1684-451C-A201-427A9B4DBD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EEAA330-92B0-45A9-B661-CC170DE081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67F62AC-0938-4D8A-8CC0-5CFC82ECD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152212"/>
            <a:ext cx="10753200" cy="451576"/>
          </a:xfrm>
        </p:spPr>
        <p:txBody>
          <a:bodyPr/>
          <a:lstStyle/>
          <a:p>
            <a:r>
              <a:rPr lang="cs-CZ" dirty="0"/>
              <a:t>ADJEKTIVA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315E76A-7857-40C1-9A57-ED1FFD90B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702101"/>
            <a:ext cx="10753200" cy="4139998"/>
          </a:xfrm>
        </p:spPr>
        <p:txBody>
          <a:bodyPr/>
          <a:lstStyle/>
          <a:p>
            <a:r>
              <a:rPr lang="cs-CZ" sz="2000" dirty="0"/>
              <a:t>mladý, jarní, krásný, cizí, …</a:t>
            </a:r>
          </a:p>
          <a:p>
            <a:pPr algn="l"/>
            <a:r>
              <a:rPr lang="cs-CZ" sz="2000" b="0" i="0" dirty="0">
                <a:solidFill>
                  <a:srgbClr val="000000"/>
                </a:solidFill>
                <a:effectLst/>
              </a:rPr>
              <a:t>Krácení 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‑</a:t>
            </a:r>
            <a:r>
              <a:rPr lang="cs-CZ" sz="2000" b="0" i="1" dirty="0" err="1">
                <a:solidFill>
                  <a:srgbClr val="000000"/>
                </a:solidFill>
                <a:effectLst/>
              </a:rPr>
              <a:t>telný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‑</a:t>
            </a:r>
            <a:r>
              <a:rPr lang="cs-CZ" sz="2000" b="0" i="1" dirty="0" err="1">
                <a:solidFill>
                  <a:srgbClr val="000000"/>
                </a:solidFill>
                <a:effectLst/>
              </a:rPr>
              <a:t>cí</a:t>
            </a:r>
            <a:r>
              <a:rPr lang="cs-CZ" sz="2000" dirty="0">
                <a:solidFill>
                  <a:srgbClr val="000000"/>
                </a:solidFill>
              </a:rPr>
              <a:t>: 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číst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–⁠⁠⁠⁠⁠⁠⁠⁠⁠⁠⁠⁠⁠⁠⁠⁠⁠⁠⁠⁠⁠⁠⁠⁠⁠⁠⁠⁠⁠⁠⁠⁠⁠⁠⁠⁠⁠⁠⁠⁠⁠⁠⁠⁠⁠⁠⁠⁠⁠⁠⁠⁠⁠⁠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čitelný, hrát –⁠⁠⁠⁠⁠⁠⁠⁠⁠⁠⁠⁠⁠⁠⁠⁠⁠⁠⁠⁠⁠⁠⁠⁠⁠⁠⁠⁠⁠⁠⁠⁠⁠⁠⁠⁠⁠⁠⁠⁠⁠⁠⁠⁠⁠⁠⁠⁠⁠⁠⁠⁠⁠⁠ hrací, zvát –⁠⁠⁠⁠⁠⁠⁠⁠⁠⁠⁠⁠⁠⁠⁠⁠⁠⁠⁠⁠⁠⁠⁠⁠⁠⁠⁠⁠⁠⁠⁠⁠⁠⁠⁠⁠⁠⁠⁠⁠⁠⁠⁠⁠⁠⁠⁠⁠⁠⁠⁠⁠⁠⁠ zvací, sát –⁠⁠⁠⁠⁠⁠⁠⁠⁠⁠⁠⁠⁠⁠⁠⁠⁠⁠⁠⁠⁠⁠⁠⁠⁠⁠⁠⁠⁠⁠⁠⁠⁠⁠⁠⁠⁠⁠⁠⁠⁠⁠⁠⁠⁠⁠⁠⁠⁠⁠⁠⁠⁠⁠ sací,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ráj 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–⁠⁠⁠⁠⁠⁠⁠⁠⁠⁠⁠⁠⁠⁠⁠⁠⁠⁠⁠⁠⁠⁠⁠⁠⁠⁠⁠⁠⁠⁠⁠⁠⁠⁠⁠⁠⁠⁠⁠⁠⁠⁠⁠⁠⁠⁠⁠⁠⁠⁠⁠⁠⁠⁠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rajský, básník –⁠⁠⁠⁠⁠⁠⁠⁠⁠⁠⁠⁠⁠⁠⁠⁠⁠⁠⁠⁠⁠⁠⁠⁠⁠⁠⁠⁠⁠⁠⁠⁠⁠⁠⁠⁠⁠⁠⁠⁠⁠⁠⁠⁠⁠⁠⁠⁠⁠⁠⁠⁠⁠⁠ básnický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. 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Délka samohlásky se nemění například u těchto slov: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vnímat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 –⁠⁠⁠⁠⁠⁠⁠⁠⁠⁠⁠⁠⁠⁠⁠⁠⁠⁠⁠⁠⁠⁠⁠⁠⁠⁠⁠⁠⁠⁠⁠⁠⁠⁠⁠⁠⁠⁠⁠⁠⁠⁠⁠⁠⁠⁠⁠⁠⁠⁠⁠⁠⁠⁠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vnímatelný, odmítat –⁠⁠⁠⁠⁠⁠⁠⁠⁠⁠⁠⁠⁠⁠⁠⁠⁠⁠⁠⁠⁠⁠⁠⁠⁠⁠⁠⁠⁠⁠⁠⁠⁠⁠⁠⁠⁠⁠⁠⁠⁠⁠⁠⁠⁠⁠⁠⁠⁠⁠⁠⁠⁠⁠ </a:t>
            </a:r>
            <a:r>
              <a:rPr lang="cs-CZ" sz="2000" b="0" i="1" dirty="0" err="1">
                <a:solidFill>
                  <a:srgbClr val="000000"/>
                </a:solidFill>
                <a:effectLst/>
              </a:rPr>
              <a:t>odmítnutelný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, přehlédnout –⁠⁠⁠⁠⁠⁠⁠⁠⁠⁠⁠⁠⁠⁠⁠⁠⁠⁠⁠⁠⁠⁠⁠⁠⁠⁠⁠⁠⁠⁠⁠⁠⁠⁠⁠⁠⁠⁠⁠⁠⁠⁠⁠⁠⁠⁠⁠⁠⁠⁠⁠⁠⁠⁠ přehlédnutelný, čekat –⁠⁠⁠⁠⁠⁠⁠⁠⁠⁠⁠⁠⁠⁠⁠⁠⁠⁠⁠⁠⁠⁠⁠⁠⁠⁠⁠⁠⁠⁠⁠⁠⁠⁠⁠⁠⁠⁠⁠⁠⁠⁠⁠⁠⁠⁠⁠⁠⁠⁠⁠⁠⁠⁠ čekací, čerpat –⁠⁠⁠⁠⁠⁠⁠⁠⁠⁠⁠⁠⁠⁠⁠⁠⁠⁠⁠⁠⁠⁠⁠⁠⁠⁠⁠⁠⁠⁠⁠⁠⁠⁠⁠⁠⁠⁠⁠⁠⁠⁠⁠⁠⁠⁠⁠⁠⁠⁠⁠⁠⁠⁠ čerpací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. </a:t>
            </a:r>
          </a:p>
          <a:p>
            <a:pPr algn="l"/>
            <a:r>
              <a:rPr lang="cs-CZ" sz="2000" b="0" i="0" dirty="0">
                <a:solidFill>
                  <a:srgbClr val="000000"/>
                </a:solidFill>
                <a:effectLst/>
              </a:rPr>
              <a:t>Zvláštním případem jsou přídavná jména </a:t>
            </a:r>
            <a:r>
              <a:rPr lang="cs-CZ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účelová a dějová</a:t>
            </a:r>
          </a:p>
          <a:p>
            <a:pPr algn="l"/>
            <a:r>
              <a:rPr lang="cs-CZ" sz="2000" b="0" i="0" dirty="0">
                <a:solidFill>
                  <a:srgbClr val="000000"/>
                </a:solidFill>
                <a:effectLst/>
              </a:rPr>
              <a:t>z předponových sloves se předpona dlouží, změna kořenové samohlásky: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nakou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pit –⁠⁠⁠⁠⁠⁠⁠⁠⁠⁠⁠⁠⁠⁠⁠⁠⁠⁠⁠⁠⁠⁠⁠⁠⁠⁠⁠⁠⁠⁠⁠⁠⁠⁠⁠⁠⁠⁠⁠⁠⁠⁠⁠⁠⁠⁠⁠⁠⁠⁠⁠⁠⁠⁠ 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nákup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ní, pr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oká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zat –⁠⁠⁠⁠⁠⁠⁠⁠⁠⁠⁠⁠⁠⁠⁠⁠⁠⁠⁠⁠⁠⁠⁠⁠⁠⁠⁠⁠⁠⁠⁠⁠⁠⁠⁠⁠⁠⁠⁠⁠⁠⁠⁠⁠⁠⁠⁠⁠⁠⁠⁠⁠⁠⁠ pr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ůka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zný, zachytit –⁠⁠⁠⁠⁠⁠⁠⁠⁠⁠⁠⁠⁠⁠⁠⁠⁠⁠⁠⁠⁠⁠⁠⁠⁠⁠⁠⁠⁠⁠⁠⁠⁠⁠⁠⁠⁠⁠⁠⁠⁠⁠⁠⁠⁠⁠⁠⁠⁠⁠⁠⁠⁠⁠ záchytný, připravit –⁠⁠⁠⁠⁠⁠⁠⁠⁠⁠⁠⁠⁠⁠⁠⁠⁠⁠⁠⁠⁠⁠⁠⁠⁠⁠⁠⁠⁠⁠⁠⁠⁠⁠⁠⁠⁠⁠⁠⁠⁠⁠⁠⁠⁠⁠⁠⁠⁠⁠⁠⁠⁠⁠ přípravný, 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u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ložit –⁠⁠⁠⁠⁠⁠⁠⁠⁠⁠⁠⁠⁠⁠⁠⁠⁠⁠⁠⁠⁠⁠⁠⁠⁠⁠⁠⁠⁠⁠⁠⁠⁠⁠⁠⁠⁠⁠⁠⁠⁠⁠⁠⁠⁠⁠⁠⁠⁠⁠⁠⁠⁠⁠ 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ú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ložný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algn="l"/>
            <a:r>
              <a:rPr lang="cs-CZ" sz="2000" b="0" i="0" dirty="0">
                <a:solidFill>
                  <a:srgbClr val="000000"/>
                </a:solidFill>
                <a:effectLst/>
              </a:rPr>
              <a:t>Derivace z podstatných jmen se odrážejí změny samohlásek projevující se při ohýbání podstatného jména: </a:t>
            </a:r>
            <a:r>
              <a:rPr lang="cs-CZ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déšť –⁠⁠⁠⁠⁠⁠⁠⁠⁠⁠⁠⁠⁠⁠⁠⁠⁠⁠⁠⁠⁠⁠⁠⁠⁠⁠⁠⁠⁠⁠⁠⁠⁠⁠⁠⁠⁠⁠⁠⁠⁠⁠⁠⁠⁠⁠⁠⁠⁠⁠⁠⁠⁠⁠ deště - deštivý</a:t>
            </a:r>
            <a:r>
              <a:rPr lang="cs-CZ" sz="20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algn="l"/>
            <a:r>
              <a:rPr lang="cs-CZ" sz="2000" b="0" i="0" dirty="0">
                <a:solidFill>
                  <a:srgbClr val="000000"/>
                </a:solidFill>
                <a:effectLst/>
              </a:rPr>
              <a:t>Při stupňování je změna délky samohlásky zcela výjimečná: </a:t>
            </a:r>
            <a:r>
              <a:rPr lang="cs-CZ" sz="2000" b="0" i="1" dirty="0">
                <a:solidFill>
                  <a:srgbClr val="000000"/>
                </a:solidFill>
                <a:effectLst/>
              </a:rPr>
              <a:t>krátký –⁠⁠⁠⁠⁠⁠⁠⁠⁠⁠⁠⁠⁠⁠⁠⁠⁠⁠⁠⁠⁠⁠⁠⁠⁠⁠⁠⁠⁠⁠⁠⁠⁠⁠⁠⁠⁠⁠⁠⁠⁠⁠⁠⁠⁠⁠⁠⁠⁠⁠⁠⁠⁠⁠ kratší, blízký –⁠⁠⁠⁠⁠⁠⁠⁠⁠⁠⁠⁠⁠⁠⁠⁠⁠⁠⁠⁠⁠⁠⁠⁠⁠⁠⁠⁠⁠⁠⁠⁠⁠⁠⁠⁠⁠⁠⁠⁠⁠⁠⁠⁠⁠⁠⁠⁠⁠⁠⁠⁠⁠⁠ bližší, úzký –⁠⁠⁠⁠⁠⁠⁠⁠⁠⁠⁠⁠⁠⁠⁠⁠⁠⁠⁠⁠⁠⁠⁠⁠⁠⁠⁠⁠⁠⁠⁠⁠⁠⁠⁠⁠⁠⁠⁠⁠⁠⁠⁠⁠⁠⁠⁠⁠⁠⁠⁠⁠⁠⁠ užší</a:t>
            </a:r>
            <a:endParaRPr lang="cs-CZ" sz="2000" b="0" i="0" dirty="0">
              <a:solidFill>
                <a:srgbClr val="000000"/>
              </a:solidFill>
              <a:effectLst/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4440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506FB6E-5909-A425-0C4C-DAD30BE6BA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4EC5840-C984-146F-D409-1354DA0F7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CFF6370F-5678-6DBA-07E0-EACA9AC4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Diktát na VS po </a:t>
            </a:r>
            <a:r>
              <a:rPr lang="cs-CZ"/>
              <a:t>M </a:t>
            </a:r>
            <a:r>
              <a:rPr lang="cs-CZ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3B8FB255-94CC-C788-626E-460A4FC8FF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Jak-se-pise.cz 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923C1A4-6B1B-073A-C54E-C4CD41A0E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9011" y="421773"/>
            <a:ext cx="2372056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5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3414922-ED16-16E2-E85E-A4CA9761FD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187C3D2-7D83-AAB4-7C49-06804D8134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C5E1F6D-75A8-701C-02A0-488562B7F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S/Z/</a:t>
            </a:r>
            <a:r>
              <a:rPr lang="cs-CZ" dirty="0" err="1"/>
              <a:t>VZ</a:t>
            </a:r>
            <a:endParaRPr lang="cs-CZ" dirty="0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8816927A-FFE6-057F-7B03-094DBFFB7C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ODKAZ VYSVĚTLENÍ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DE54EAF-9A78-6502-88E9-03C8925B49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7356" y="264753"/>
            <a:ext cx="3772999" cy="375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39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2EA6568-C397-28B8-1982-BF20DA482F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64D507C-BBF8-91EC-E082-339A665FE2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798344E4-AAE1-E4BC-4C4B-E31C96E07317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414000" y="0"/>
            <a:ext cx="5118286" cy="6858000"/>
          </a:xfr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DF4D5DE-F4DE-D894-7E37-D52260C4F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0"/>
            <a:ext cx="4980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285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6D81AA0-318B-867C-8DBA-ED46DF52E5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0EF8E72-A8C8-F305-7FC2-7B138D1871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pic>
        <p:nvPicPr>
          <p:cNvPr id="10" name="Zástupný obsah 9">
            <a:extLst>
              <a:ext uri="{FF2B5EF4-FFF2-40B4-BE49-F238E27FC236}">
                <a16:creationId xmlns:a16="http://schemas.microsoft.com/office/drawing/2014/main" id="{417B5FFD-BBB8-F6D1-B1C1-E066870643D5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2272602" y="0"/>
            <a:ext cx="8072125" cy="6886106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Rukopis 10">
                <a:extLst>
                  <a:ext uri="{FF2B5EF4-FFF2-40B4-BE49-F238E27FC236}">
                    <a16:creationId xmlns:a16="http://schemas.microsoft.com/office/drawing/2014/main" id="{35C24B4D-CA11-BB85-97D0-DCC8963D2157}"/>
                  </a:ext>
                </a:extLst>
              </p14:cNvPr>
              <p14:cNvContentPartPr/>
              <p14:nvPr/>
            </p14:nvContentPartPr>
            <p14:xfrm>
              <a:off x="2502684" y="2253167"/>
              <a:ext cx="2040120" cy="167400"/>
            </p14:xfrm>
          </p:contentPart>
        </mc:Choice>
        <mc:Fallback>
          <p:pic>
            <p:nvPicPr>
              <p:cNvPr id="11" name="Rukopis 10">
                <a:extLst>
                  <a:ext uri="{FF2B5EF4-FFF2-40B4-BE49-F238E27FC236}">
                    <a16:creationId xmlns:a16="http://schemas.microsoft.com/office/drawing/2014/main" id="{35C24B4D-CA11-BB85-97D0-DCC8963D215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49044" y="2145527"/>
                <a:ext cx="2147760" cy="38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2" name="Rukopis 11">
                <a:extLst>
                  <a:ext uri="{FF2B5EF4-FFF2-40B4-BE49-F238E27FC236}">
                    <a16:creationId xmlns:a16="http://schemas.microsoft.com/office/drawing/2014/main" id="{DB37DEA1-8D50-B3C7-80D8-2D3EC5DD32F5}"/>
                  </a:ext>
                </a:extLst>
              </p14:cNvPr>
              <p14:cNvContentPartPr/>
              <p14:nvPr/>
            </p14:nvContentPartPr>
            <p14:xfrm>
              <a:off x="6797484" y="2317607"/>
              <a:ext cx="2083320" cy="10080"/>
            </p14:xfrm>
          </p:contentPart>
        </mc:Choice>
        <mc:Fallback>
          <p:pic>
            <p:nvPicPr>
              <p:cNvPr id="12" name="Rukopis 11">
                <a:extLst>
                  <a:ext uri="{FF2B5EF4-FFF2-40B4-BE49-F238E27FC236}">
                    <a16:creationId xmlns:a16="http://schemas.microsoft.com/office/drawing/2014/main" id="{DB37DEA1-8D50-B3C7-80D8-2D3EC5DD32F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743844" y="2209607"/>
                <a:ext cx="2190960" cy="22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3" name="Rukopis 12">
                <a:extLst>
                  <a:ext uri="{FF2B5EF4-FFF2-40B4-BE49-F238E27FC236}">
                    <a16:creationId xmlns:a16="http://schemas.microsoft.com/office/drawing/2014/main" id="{9CC538C9-527D-4997-4661-A9856EDE2465}"/>
                  </a:ext>
                </a:extLst>
              </p14:cNvPr>
              <p14:cNvContentPartPr/>
              <p14:nvPr/>
            </p14:nvContentPartPr>
            <p14:xfrm>
              <a:off x="2548764" y="1089287"/>
              <a:ext cx="1794960" cy="74880"/>
            </p14:xfrm>
          </p:contentPart>
        </mc:Choice>
        <mc:Fallback>
          <p:pic>
            <p:nvPicPr>
              <p:cNvPr id="13" name="Rukopis 12">
                <a:extLst>
                  <a:ext uri="{FF2B5EF4-FFF2-40B4-BE49-F238E27FC236}">
                    <a16:creationId xmlns:a16="http://schemas.microsoft.com/office/drawing/2014/main" id="{9CC538C9-527D-4997-4661-A9856EDE246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495124" y="981647"/>
                <a:ext cx="1902600" cy="29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4" name="Rukopis 13">
                <a:extLst>
                  <a:ext uri="{FF2B5EF4-FFF2-40B4-BE49-F238E27FC236}">
                    <a16:creationId xmlns:a16="http://schemas.microsoft.com/office/drawing/2014/main" id="{C60A80A5-9D5F-792A-7968-87CD855ADC13}"/>
                  </a:ext>
                </a:extLst>
              </p14:cNvPr>
              <p14:cNvContentPartPr/>
              <p14:nvPr/>
            </p14:nvContentPartPr>
            <p14:xfrm>
              <a:off x="6788484" y="978047"/>
              <a:ext cx="2054160" cy="139680"/>
            </p14:xfrm>
          </p:contentPart>
        </mc:Choice>
        <mc:Fallback>
          <p:pic>
            <p:nvPicPr>
              <p:cNvPr id="14" name="Rukopis 13">
                <a:extLst>
                  <a:ext uri="{FF2B5EF4-FFF2-40B4-BE49-F238E27FC236}">
                    <a16:creationId xmlns:a16="http://schemas.microsoft.com/office/drawing/2014/main" id="{C60A80A5-9D5F-792A-7968-87CD855ADC1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734844" y="870407"/>
                <a:ext cx="2161800" cy="35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5" name="Rukopis 14">
                <a:extLst>
                  <a:ext uri="{FF2B5EF4-FFF2-40B4-BE49-F238E27FC236}">
                    <a16:creationId xmlns:a16="http://schemas.microsoft.com/office/drawing/2014/main" id="{80477BA5-D565-FA2B-90A3-8CCD712745DB}"/>
                  </a:ext>
                </a:extLst>
              </p14:cNvPr>
              <p14:cNvContentPartPr/>
              <p14:nvPr/>
            </p14:nvContentPartPr>
            <p14:xfrm>
              <a:off x="2872044" y="5272847"/>
              <a:ext cx="1366560" cy="20160"/>
            </p14:xfrm>
          </p:contentPart>
        </mc:Choice>
        <mc:Fallback>
          <p:pic>
            <p:nvPicPr>
              <p:cNvPr id="15" name="Rukopis 14">
                <a:extLst>
                  <a:ext uri="{FF2B5EF4-FFF2-40B4-BE49-F238E27FC236}">
                    <a16:creationId xmlns:a16="http://schemas.microsoft.com/office/drawing/2014/main" id="{80477BA5-D565-FA2B-90A3-8CCD712745D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818404" y="5164847"/>
                <a:ext cx="1474200" cy="23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6" name="Rukopis 15">
                <a:extLst>
                  <a:ext uri="{FF2B5EF4-FFF2-40B4-BE49-F238E27FC236}">
                    <a16:creationId xmlns:a16="http://schemas.microsoft.com/office/drawing/2014/main" id="{A33574B0-CF20-7B07-9760-43EEE5622F1C}"/>
                  </a:ext>
                </a:extLst>
              </p14:cNvPr>
              <p14:cNvContentPartPr/>
              <p14:nvPr/>
            </p14:nvContentPartPr>
            <p14:xfrm>
              <a:off x="2872044" y="5661647"/>
              <a:ext cx="1301760" cy="28800"/>
            </p14:xfrm>
          </p:contentPart>
        </mc:Choice>
        <mc:Fallback>
          <p:pic>
            <p:nvPicPr>
              <p:cNvPr id="16" name="Rukopis 15">
                <a:extLst>
                  <a:ext uri="{FF2B5EF4-FFF2-40B4-BE49-F238E27FC236}">
                    <a16:creationId xmlns:a16="http://schemas.microsoft.com/office/drawing/2014/main" id="{A33574B0-CF20-7B07-9760-43EEE5622F1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818404" y="5553647"/>
                <a:ext cx="1409400" cy="24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7" name="Rukopis 16">
                <a:extLst>
                  <a:ext uri="{FF2B5EF4-FFF2-40B4-BE49-F238E27FC236}">
                    <a16:creationId xmlns:a16="http://schemas.microsoft.com/office/drawing/2014/main" id="{E1AEB639-3050-3B1E-C8F4-B74C4B0D7180}"/>
                  </a:ext>
                </a:extLst>
              </p14:cNvPr>
              <p14:cNvContentPartPr/>
              <p14:nvPr/>
            </p14:nvContentPartPr>
            <p14:xfrm>
              <a:off x="2853684" y="6132887"/>
              <a:ext cx="1118880" cy="360"/>
            </p14:xfrm>
          </p:contentPart>
        </mc:Choice>
        <mc:Fallback>
          <p:pic>
            <p:nvPicPr>
              <p:cNvPr id="17" name="Rukopis 16">
                <a:extLst>
                  <a:ext uri="{FF2B5EF4-FFF2-40B4-BE49-F238E27FC236}">
                    <a16:creationId xmlns:a16="http://schemas.microsoft.com/office/drawing/2014/main" id="{E1AEB639-3050-3B1E-C8F4-B74C4B0D7180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799684" y="6024887"/>
                <a:ext cx="12265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8" name="Rukopis 17">
                <a:extLst>
                  <a:ext uri="{FF2B5EF4-FFF2-40B4-BE49-F238E27FC236}">
                    <a16:creationId xmlns:a16="http://schemas.microsoft.com/office/drawing/2014/main" id="{1A96A154-C343-DF4A-4A8D-D343043DCA9A}"/>
                  </a:ext>
                </a:extLst>
              </p14:cNvPr>
              <p14:cNvContentPartPr/>
              <p14:nvPr/>
            </p14:nvContentPartPr>
            <p14:xfrm>
              <a:off x="2834964" y="6557687"/>
              <a:ext cx="1702440" cy="360"/>
            </p14:xfrm>
          </p:contentPart>
        </mc:Choice>
        <mc:Fallback>
          <p:pic>
            <p:nvPicPr>
              <p:cNvPr id="18" name="Rukopis 17">
                <a:extLst>
                  <a:ext uri="{FF2B5EF4-FFF2-40B4-BE49-F238E27FC236}">
                    <a16:creationId xmlns:a16="http://schemas.microsoft.com/office/drawing/2014/main" id="{1A96A154-C343-DF4A-4A8D-D343043DCA9A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781324" y="6449687"/>
                <a:ext cx="1810080" cy="2160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9" name="Tabulka 18">
            <a:extLst>
              <a:ext uri="{FF2B5EF4-FFF2-40B4-BE49-F238E27FC236}">
                <a16:creationId xmlns:a16="http://schemas.microsoft.com/office/drawing/2014/main" id="{287F1B83-BA59-09B3-47F7-C1CD737329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133675"/>
              </p:ext>
            </p:extLst>
          </p:nvPr>
        </p:nvGraphicFramePr>
        <p:xfrm>
          <a:off x="5494431" y="5051913"/>
          <a:ext cx="4642265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2265">
                  <a:extLst>
                    <a:ext uri="{9D8B030D-6E8A-4147-A177-3AD203B41FA5}">
                      <a16:colId xmlns:a16="http://schemas.microsoft.com/office/drawing/2014/main" val="3080802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 SEDŘENÝ: dřením oddělený, odstraněný</a:t>
                      </a:r>
                    </a:p>
                    <a:p>
                      <a:r>
                        <a:rPr lang="cs-CZ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příklady: </a:t>
                      </a:r>
                      <a:r>
                        <a:rPr lang="cs-CZ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sedřená kůže</a:t>
                      </a:r>
                      <a:endParaRPr lang="cs-CZ" sz="1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162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946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BD67FC2-693B-CBD3-774C-FC3772313C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FFB2770-582A-3299-FFF6-FAC3CA59CB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B7614F35-51C9-91FA-0942-925DB8D6170D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116513" y="211822"/>
            <a:ext cx="2410161" cy="2591162"/>
          </a:xfr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D6414077-5E79-2042-3997-A9D8FF186DC8}"/>
              </a:ext>
            </a:extLst>
          </p:cNvPr>
          <p:cNvSpPr txBox="1"/>
          <p:nvPr/>
        </p:nvSpPr>
        <p:spPr>
          <a:xfrm>
            <a:off x="2872510" y="517236"/>
            <a:ext cx="412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800" dirty="0">
                <a:latin typeface="+mn-lt"/>
                <a:hlinkClick r:id="rId3"/>
              </a:rPr>
              <a:t>S/Z/</a:t>
            </a:r>
            <a:r>
              <a:rPr lang="cs-CZ" sz="2800" dirty="0" err="1">
                <a:latin typeface="+mn-lt"/>
                <a:hlinkClick r:id="rId3"/>
              </a:rPr>
              <a:t>VZ</a:t>
            </a:r>
            <a:r>
              <a:rPr lang="cs-CZ" sz="2800" dirty="0">
                <a:latin typeface="+mn-lt"/>
                <a:hlinkClick r:id="rId3"/>
              </a:rPr>
              <a:t> lehké</a:t>
            </a:r>
            <a:endParaRPr lang="cs-CZ" sz="2800" dirty="0">
              <a:latin typeface="+mn-l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22139BD-AEC6-85E9-13A6-1DE176935C55}"/>
              </a:ext>
            </a:extLst>
          </p:cNvPr>
          <p:cNvSpPr txBox="1"/>
          <p:nvPr/>
        </p:nvSpPr>
        <p:spPr>
          <a:xfrm>
            <a:off x="2618509" y="2951946"/>
            <a:ext cx="325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800" dirty="0">
                <a:latin typeface="+mn-lt"/>
                <a:hlinkClick r:id="rId4"/>
              </a:rPr>
              <a:t>S/Z/</a:t>
            </a:r>
            <a:r>
              <a:rPr lang="cs-CZ" sz="2800" dirty="0" err="1">
                <a:latin typeface="+mn-lt"/>
                <a:hlinkClick r:id="rId4"/>
              </a:rPr>
              <a:t>VZ</a:t>
            </a:r>
            <a:r>
              <a:rPr lang="cs-CZ" sz="2800" dirty="0">
                <a:latin typeface="+mn-lt"/>
                <a:hlinkClick r:id="rId4"/>
              </a:rPr>
              <a:t> střední</a:t>
            </a:r>
            <a:endParaRPr lang="cs-CZ" sz="2800" dirty="0">
              <a:latin typeface="+mn-lt"/>
            </a:endParaRP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15F88D03-5685-B43F-5E4B-BA886BCB0F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512" y="2749910"/>
            <a:ext cx="2410161" cy="2610214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5D19115C-E035-DB0D-A5C2-6BFC3C041C20}"/>
              </a:ext>
            </a:extLst>
          </p:cNvPr>
          <p:cNvSpPr txBox="1"/>
          <p:nvPr/>
        </p:nvSpPr>
        <p:spPr>
          <a:xfrm>
            <a:off x="7001164" y="452927"/>
            <a:ext cx="1724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800" dirty="0">
                <a:latin typeface="+mn-lt"/>
                <a:hlinkClick r:id="rId6"/>
              </a:rPr>
              <a:t>těžké</a:t>
            </a:r>
            <a:endParaRPr lang="cs-CZ" sz="2800" dirty="0">
              <a:latin typeface="+mn-lt"/>
            </a:endParaRP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20E1B97B-773C-DDFE-EDDB-960E491DEA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59633" y="63414"/>
            <a:ext cx="3116021" cy="313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848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C8FC4BA-167C-EA18-4C3F-2B9301D5C4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5603A32-4933-16C7-7ADF-B2E5C26FDD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6C091D8F-6545-5ED3-86A0-AD5362B42F32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1162881" y="692150"/>
            <a:ext cx="9867826" cy="5140325"/>
          </a:xfrm>
        </p:spPr>
      </p:pic>
    </p:spTree>
    <p:extLst>
      <p:ext uri="{BB962C8B-B14F-4D97-AF65-F5344CB8AC3E}">
        <p14:creationId xmlns:p14="http://schemas.microsoft.com/office/powerpoint/2010/main" val="2383938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58E996F-A4B0-3340-75C6-4456C74229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16C635B-A051-B5A2-43DC-D431CAF9C2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0383481-25F5-812D-8B5E-EE61E853D428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B99EA98-1BF8-7F39-4D91-F4484C183A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1137"/>
            <a:ext cx="12192000" cy="615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217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F4D490E-504A-3138-2F79-A8BF797B11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0E2F61F-F156-F3F7-8997-699AAAC0AB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A187187-5532-7C4A-3F79-064DA0FFA1E7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VĚTY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>
                <a:hlinkClick r:id="rId3"/>
              </a:rPr>
              <a:t>SLOVNÍ SPOJENÍ </a:t>
            </a: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09E9FEB-15F6-08A8-FA70-4597EBC039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9720" y="558997"/>
            <a:ext cx="2457793" cy="24387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48E4AE1-7329-68B3-A768-ABADF0EE2F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1034" y="3682151"/>
            <a:ext cx="2524477" cy="260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315505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5" id="{235DF30E-89F5-B547-981B-D43C338A25DC}" vid="{83DD0210-E652-914D-A3F1-7C72B2A74AC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1049</TotalTime>
  <Words>932</Words>
  <Application>Microsoft Office PowerPoint</Application>
  <PresentationFormat>Širokoúhlá obrazovka</PresentationFormat>
  <Paragraphs>83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Tahoma</vt:lpstr>
      <vt:lpstr>Wingdings</vt:lpstr>
      <vt:lpstr>Prezentace_MU_CZ</vt:lpstr>
      <vt:lpstr>CST:CJVU_CP Čeština - cvičení pravopis</vt:lpstr>
      <vt:lpstr>Diktát na VS po M </vt:lpstr>
      <vt:lpstr>S/Z/VZ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Délka vokálů</vt:lpstr>
      <vt:lpstr>PODSTATNÁ JMÉNA</vt:lpstr>
      <vt:lpstr>Prezentace aplikace PowerPoint</vt:lpstr>
      <vt:lpstr>Prezentace aplikace PowerPoint</vt:lpstr>
      <vt:lpstr>SLOVESA</vt:lpstr>
      <vt:lpstr>ADJEKTIVA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CST:CJVU_CP Čeština - cvičení pravopis</dc:title>
  <dc:creator>Kateřina Frecerová</dc:creator>
  <cp:lastModifiedBy>Kateřina Frecerová</cp:lastModifiedBy>
  <cp:revision>32</cp:revision>
  <cp:lastPrinted>1601-01-01T00:00:00Z</cp:lastPrinted>
  <dcterms:created xsi:type="dcterms:W3CDTF">2024-09-25T19:51:44Z</dcterms:created>
  <dcterms:modified xsi:type="dcterms:W3CDTF">2024-10-30T21:50:54Z</dcterms:modified>
</cp:coreProperties>
</file>