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374" r:id="rId3"/>
    <p:sldId id="345" r:id="rId4"/>
    <p:sldId id="348" r:id="rId5"/>
    <p:sldId id="375" r:id="rId6"/>
    <p:sldId id="355" r:id="rId7"/>
    <p:sldId id="352" r:id="rId8"/>
    <p:sldId id="351" r:id="rId9"/>
    <p:sldId id="365" r:id="rId10"/>
    <p:sldId id="364" r:id="rId11"/>
    <p:sldId id="354" r:id="rId12"/>
    <p:sldId id="366" r:id="rId13"/>
    <p:sldId id="327" r:id="rId14"/>
    <p:sldId id="367" r:id="rId15"/>
    <p:sldId id="368" r:id="rId16"/>
    <p:sldId id="358" r:id="rId17"/>
    <p:sldId id="359" r:id="rId18"/>
    <p:sldId id="373" r:id="rId19"/>
    <p:sldId id="376" r:id="rId20"/>
    <p:sldId id="346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A6D5737-7ADE-4019-A7C3-A7825DB04139}">
          <p14:sldIdLst>
            <p14:sldId id="256"/>
            <p14:sldId id="374"/>
            <p14:sldId id="345"/>
            <p14:sldId id="348"/>
            <p14:sldId id="375"/>
            <p14:sldId id="355"/>
            <p14:sldId id="352"/>
            <p14:sldId id="351"/>
            <p14:sldId id="365"/>
            <p14:sldId id="364"/>
            <p14:sldId id="354"/>
            <p14:sldId id="366"/>
            <p14:sldId id="327"/>
            <p14:sldId id="367"/>
            <p14:sldId id="368"/>
            <p14:sldId id="358"/>
            <p14:sldId id="359"/>
            <p14:sldId id="373"/>
            <p14:sldId id="376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6" autoAdjust="0"/>
    <p:restoredTop sz="95788" autoAdjust="0"/>
  </p:normalViewPr>
  <p:slideViewPr>
    <p:cSldViewPr snapToGrid="0">
      <p:cViewPr varScale="1">
        <p:scale>
          <a:sx n="62" d="100"/>
          <a:sy n="62" d="100"/>
        </p:scale>
        <p:origin x="82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Frecerová" userId="68233c8ba44d83d3" providerId="LiveId" clId="{DE42E290-394C-4279-87CF-BB9F566E00F7}"/>
    <pc:docChg chg="modSld">
      <pc:chgData name="Kateřina Frecerová" userId="68233c8ba44d83d3" providerId="LiveId" clId="{DE42E290-394C-4279-87CF-BB9F566E00F7}" dt="2024-09-22T15:21:28.627" v="12" actId="20577"/>
      <pc:docMkLst>
        <pc:docMk/>
      </pc:docMkLst>
      <pc:sldChg chg="modSp mod">
        <pc:chgData name="Kateřina Frecerová" userId="68233c8ba44d83d3" providerId="LiveId" clId="{DE42E290-394C-4279-87CF-BB9F566E00F7}" dt="2024-09-22T15:21:28.627" v="12" actId="20577"/>
        <pc:sldMkLst>
          <pc:docMk/>
          <pc:sldMk cId="2611918853" sldId="279"/>
        </pc:sldMkLst>
        <pc:spChg chg="mod">
          <ac:chgData name="Kateřina Frecerová" userId="68233c8ba44d83d3" providerId="LiveId" clId="{DE42E290-394C-4279-87CF-BB9F566E00F7}" dt="2024-09-22T15:21:28.627" v="12" actId="20577"/>
          <ac:spMkLst>
            <pc:docMk/>
            <pc:sldMk cId="2611918853" sldId="279"/>
            <ac:spMk id="7" creationId="{BCCB467B-6C47-FA62-D9C0-80081C7D9B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stepbystep.cz/coLm4dEPxQE9/uploads/2018/11/Track-31.mp3" TargetMode="Externa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heelofnames.com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k-SK"/>
              <a:t>Kateřina Frecerová</a:t>
            </a:r>
            <a:endParaRPr lang="sk-SK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sk-SK" dirty="0" err="1"/>
              <a:t>Devátý</a:t>
            </a:r>
            <a:r>
              <a:rPr lang="sk-SK" dirty="0"/>
              <a:t> </a:t>
            </a:r>
            <a:r>
              <a:rPr lang="sk-SK" dirty="0" err="1"/>
              <a:t>týden</a:t>
            </a:r>
            <a:br>
              <a:rPr lang="sk-SK" dirty="0"/>
            </a:br>
            <a:r>
              <a:rPr lang="en-US" dirty="0"/>
              <a:t>Czech for Foreign MU Staff: Beginners 1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A6CA557-2DEC-C749-887A-C7C410488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k-SK" dirty="0" err="1"/>
              <a:t>Ninth</a:t>
            </a:r>
            <a:r>
              <a:rPr lang="sk-SK" dirty="0"/>
              <a:t> </a:t>
            </a:r>
            <a:r>
              <a:rPr lang="sk-SK" dirty="0" err="1"/>
              <a:t>week</a:t>
            </a: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81C136-27A3-4A79-8982-3F78F52AB3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C80D99-7647-4D8A-ACE6-5820AD1A06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066FA0B-9274-4172-8A7B-1C2E30D9AC4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NOMINATIVE</a:t>
            </a:r>
          </a:p>
          <a:p>
            <a:r>
              <a:rPr lang="cs-CZ" dirty="0">
                <a:highlight>
                  <a:srgbClr val="FFFF00"/>
                </a:highlight>
              </a:rPr>
              <a:t>KDO? CO?</a:t>
            </a:r>
          </a:p>
          <a:p>
            <a:r>
              <a:rPr lang="cs-CZ" b="1" dirty="0"/>
              <a:t>Kdo</a:t>
            </a:r>
            <a:r>
              <a:rPr lang="cs-CZ" dirty="0"/>
              <a:t> je to? To je nová studentka.</a:t>
            </a:r>
          </a:p>
          <a:p>
            <a:r>
              <a:rPr lang="cs-CZ" b="1" dirty="0"/>
              <a:t>Co</a:t>
            </a:r>
            <a:r>
              <a:rPr lang="cs-CZ" dirty="0"/>
              <a:t> je to? To je kniha.</a:t>
            </a:r>
          </a:p>
          <a:p>
            <a:endParaRPr lang="cs-CZ" dirty="0"/>
          </a:p>
          <a:p>
            <a:r>
              <a:rPr lang="cs-CZ" dirty="0"/>
              <a:t>ACCUSATIVE</a:t>
            </a:r>
          </a:p>
          <a:p>
            <a:r>
              <a:rPr lang="cs-CZ" dirty="0">
                <a:highlight>
                  <a:srgbClr val="FFFF00"/>
                </a:highlight>
              </a:rPr>
              <a:t>KOHO? CO?</a:t>
            </a:r>
          </a:p>
          <a:p>
            <a:r>
              <a:rPr lang="cs-CZ" b="1" dirty="0"/>
              <a:t>Koho</a:t>
            </a:r>
            <a:r>
              <a:rPr lang="cs-CZ" dirty="0"/>
              <a:t> máš rád? Mám rád </a:t>
            </a:r>
            <a:r>
              <a:rPr lang="cs-CZ" dirty="0">
                <a:solidFill>
                  <a:srgbClr val="FF0000"/>
                </a:solidFill>
              </a:rPr>
              <a:t>maminku</a:t>
            </a:r>
            <a:r>
              <a:rPr lang="cs-CZ" dirty="0"/>
              <a:t>.</a:t>
            </a:r>
          </a:p>
          <a:p>
            <a:r>
              <a:rPr lang="cs-CZ" b="1" dirty="0"/>
              <a:t>Co</a:t>
            </a:r>
            <a:r>
              <a:rPr lang="cs-CZ" dirty="0"/>
              <a:t> jíš? Jím </a:t>
            </a:r>
            <a:r>
              <a:rPr lang="cs-CZ" dirty="0">
                <a:solidFill>
                  <a:srgbClr val="00B050"/>
                </a:solidFill>
              </a:rPr>
              <a:t>kuřecí maso </a:t>
            </a:r>
            <a:r>
              <a:rPr lang="cs-CZ" dirty="0"/>
              <a:t>a </a:t>
            </a:r>
            <a:r>
              <a:rPr lang="cs-CZ" dirty="0">
                <a:solidFill>
                  <a:srgbClr val="FF0000"/>
                </a:solidFill>
              </a:rPr>
              <a:t>rýži</a:t>
            </a:r>
            <a:r>
              <a:rPr lang="cs-CZ" dirty="0"/>
              <a:t>.</a:t>
            </a:r>
          </a:p>
          <a:p>
            <a:r>
              <a:rPr lang="cs-CZ" b="1" dirty="0"/>
              <a:t>Co</a:t>
            </a:r>
            <a:r>
              <a:rPr lang="cs-CZ" dirty="0"/>
              <a:t> piješ? Piju </a:t>
            </a:r>
            <a:r>
              <a:rPr lang="cs-CZ" dirty="0">
                <a:solidFill>
                  <a:srgbClr val="FF0000"/>
                </a:solidFill>
              </a:rPr>
              <a:t>kofolu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18632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C8AE09-8F96-49B5-BB5C-BFCE51976A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Kateřina Frecerová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617D2C-858A-4C4D-96D2-3D72E7B5C0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9E0AD3-8EB3-43AE-AB91-CF8098950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152212"/>
            <a:ext cx="10753200" cy="451576"/>
          </a:xfrm>
        </p:spPr>
        <p:txBody>
          <a:bodyPr/>
          <a:lstStyle/>
          <a:p>
            <a:r>
              <a:rPr lang="cs-CZ" dirty="0"/>
              <a:t>Co není akuzativ?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78EEE8B-FE62-41ED-BF60-FB3555D46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675415"/>
            <a:ext cx="10753200" cy="6030373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u="sng" dirty="0"/>
              <a:t>NOMINATIVE</a:t>
            </a:r>
            <a:r>
              <a:rPr lang="cs-CZ" dirty="0"/>
              <a:t> = SUBJECT</a:t>
            </a:r>
          </a:p>
          <a:p>
            <a:pPr>
              <a:lnSpc>
                <a:spcPct val="100000"/>
              </a:lnSpc>
            </a:pPr>
            <a:r>
              <a:rPr lang="cs-CZ" b="1" dirty="0"/>
              <a:t>Kdo</a:t>
            </a:r>
            <a:r>
              <a:rPr lang="cs-CZ" dirty="0"/>
              <a:t> je to? To je nový student. </a:t>
            </a:r>
            <a:r>
              <a:rPr lang="cs-CZ" i="1" dirty="0" err="1"/>
              <a:t>Who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? </a:t>
            </a:r>
            <a:r>
              <a:rPr lang="cs-CZ" i="1" dirty="0">
                <a:sym typeface="Wingdings" panose="05000000000000000000" pitchFamily="2" charset="2"/>
              </a:rPr>
              <a:t> nový student, </a:t>
            </a:r>
            <a:r>
              <a:rPr lang="cs-CZ" i="1" dirty="0" err="1">
                <a:sym typeface="Wingdings" panose="05000000000000000000" pitchFamily="2" charset="2"/>
              </a:rPr>
              <a:t>subject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b="1" dirty="0"/>
              <a:t>Co</a:t>
            </a:r>
            <a:r>
              <a:rPr lang="cs-CZ" dirty="0"/>
              <a:t> je to? To je kniha. </a:t>
            </a:r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? </a:t>
            </a:r>
            <a:r>
              <a:rPr lang="cs-CZ" i="1" dirty="0">
                <a:sym typeface="Wingdings" panose="05000000000000000000" pitchFamily="2" charset="2"/>
              </a:rPr>
              <a:t> kniha, </a:t>
            </a:r>
            <a:r>
              <a:rPr lang="cs-CZ" i="1" dirty="0" err="1">
                <a:sym typeface="Wingdings" panose="05000000000000000000" pitchFamily="2" charset="2"/>
              </a:rPr>
              <a:t>subject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b="1" dirty="0"/>
              <a:t>Banka</a:t>
            </a:r>
            <a:r>
              <a:rPr lang="cs-CZ" dirty="0"/>
              <a:t> je daleko. </a:t>
            </a:r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far? </a:t>
            </a:r>
            <a:r>
              <a:rPr lang="cs-CZ" i="1" dirty="0">
                <a:sym typeface="Wingdings" panose="05000000000000000000" pitchFamily="2" charset="2"/>
              </a:rPr>
              <a:t> Banka, </a:t>
            </a:r>
            <a:r>
              <a:rPr lang="cs-CZ" i="1" dirty="0" err="1">
                <a:sym typeface="Wingdings" panose="05000000000000000000" pitchFamily="2" charset="2"/>
              </a:rPr>
              <a:t>subject</a:t>
            </a:r>
            <a:endParaRPr lang="cs-CZ" i="1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r>
              <a:rPr lang="cs-CZ" b="1" dirty="0">
                <a:sym typeface="Wingdings" panose="05000000000000000000" pitchFamily="2" charset="2"/>
              </a:rPr>
              <a:t>Restaurace</a:t>
            </a:r>
            <a:r>
              <a:rPr lang="cs-CZ" dirty="0">
                <a:sym typeface="Wingdings" panose="05000000000000000000" pitchFamily="2" charset="2"/>
              </a:rPr>
              <a:t> je vlevo. </a:t>
            </a:r>
            <a:r>
              <a:rPr lang="cs-CZ" i="1" dirty="0" err="1">
                <a:sym typeface="Wingdings" panose="05000000000000000000" pitchFamily="2" charset="2"/>
              </a:rPr>
              <a:t>WHAT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is</a:t>
            </a:r>
            <a:r>
              <a:rPr lang="cs-CZ" i="1" dirty="0">
                <a:sym typeface="Wingdings" panose="05000000000000000000" pitchFamily="2" charset="2"/>
              </a:rPr>
              <a:t> on </a:t>
            </a:r>
            <a:r>
              <a:rPr lang="cs-CZ" i="1" dirty="0" err="1">
                <a:sym typeface="Wingdings" panose="05000000000000000000" pitchFamily="2" charset="2"/>
              </a:rPr>
              <a:t>the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left</a:t>
            </a:r>
            <a:r>
              <a:rPr lang="cs-CZ" i="1" dirty="0">
                <a:sym typeface="Wingdings" panose="05000000000000000000" pitchFamily="2" charset="2"/>
              </a:rPr>
              <a:t>?  Restaurace, </a:t>
            </a:r>
            <a:r>
              <a:rPr lang="cs-CZ" i="1" dirty="0" err="1">
                <a:sym typeface="Wingdings" panose="05000000000000000000" pitchFamily="2" charset="2"/>
              </a:rPr>
              <a:t>subject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sz="11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u="sng" dirty="0"/>
              <a:t>GENITIVE </a:t>
            </a:r>
          </a:p>
          <a:p>
            <a:pPr>
              <a:lnSpc>
                <a:spcPct val="100000"/>
              </a:lnSpc>
            </a:pPr>
            <a:r>
              <a:rPr lang="cs-CZ" dirty="0"/>
              <a:t>Odkud jsi? Jsem z </a:t>
            </a:r>
            <a:r>
              <a:rPr lang="cs-CZ" b="1" dirty="0"/>
              <a:t>Německa</a:t>
            </a:r>
            <a:r>
              <a:rPr lang="cs-CZ" dirty="0"/>
              <a:t>.</a:t>
            </a:r>
          </a:p>
          <a:p>
            <a:pPr>
              <a:lnSpc>
                <a:spcPct val="100000"/>
              </a:lnSpc>
            </a:pPr>
            <a:endParaRPr lang="cs-CZ" sz="11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u="sng" dirty="0"/>
              <a:t>LOCATIVE</a:t>
            </a:r>
            <a:r>
              <a:rPr lang="cs-CZ" dirty="0"/>
              <a:t>  </a:t>
            </a:r>
          </a:p>
          <a:p>
            <a:pPr>
              <a:lnSpc>
                <a:spcPct val="100000"/>
              </a:lnSpc>
            </a:pPr>
            <a:r>
              <a:rPr lang="cs-CZ" dirty="0"/>
              <a:t>Kde bydlíš? Bydlím </a:t>
            </a:r>
            <a:r>
              <a:rPr lang="cs-CZ" b="1" dirty="0"/>
              <a:t>v Brně</a:t>
            </a:r>
            <a:r>
              <a:rPr lang="cs-CZ" dirty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1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u="sng" dirty="0"/>
              <a:t>INSTRUMENTAL</a:t>
            </a:r>
            <a:r>
              <a:rPr lang="cs-CZ" dirty="0"/>
              <a:t> </a:t>
            </a:r>
          </a:p>
          <a:p>
            <a:pPr algn="ctr">
              <a:lnSpc>
                <a:spcPct val="100000"/>
              </a:lnSpc>
            </a:pPr>
            <a:r>
              <a:rPr lang="cs-CZ" dirty="0"/>
              <a:t>Musím jet </a:t>
            </a:r>
            <a:r>
              <a:rPr lang="cs-CZ" b="1" dirty="0"/>
              <a:t>s Petrem autobusem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76419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A4E22F-A933-0799-DF89-241F8F94D4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A3BB9E-913E-75D2-6859-8F8EE2D701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88D0416-6094-56F8-2C49-790F3D81AD86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Učebnice str. 24/5 + 75/18</a:t>
            </a:r>
          </a:p>
          <a:p>
            <a:endParaRPr lang="cs-CZ" dirty="0"/>
          </a:p>
          <a:p>
            <a:r>
              <a:rPr lang="cs-CZ" dirty="0"/>
              <a:t>Krok za krokem </a:t>
            </a:r>
            <a:r>
              <a:rPr lang="cs-CZ" dirty="0" err="1"/>
              <a:t>cv</a:t>
            </a:r>
            <a:r>
              <a:rPr lang="cs-CZ" dirty="0"/>
              <a:t>. 14 (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pl</a:t>
            </a:r>
            <a:r>
              <a:rPr lang="cs-CZ" dirty="0">
                <a:sym typeface="Wingdings" panose="05000000000000000000" pitchFamily="2" charset="2"/>
              </a:rPr>
              <a:t>. </a:t>
            </a:r>
            <a:r>
              <a:rPr lang="cs-CZ" dirty="0">
                <a:solidFill>
                  <a:schemeClr val="accent1"/>
                </a:solidFill>
                <a:sym typeface="Wingdings" panose="05000000000000000000" pitchFamily="2" charset="2"/>
              </a:rPr>
              <a:t>Mi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F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>
                <a:solidFill>
                  <a:schemeClr val="accent3"/>
                </a:solidFill>
                <a:sym typeface="Wingdings" panose="05000000000000000000" pitchFamily="2" charset="2"/>
              </a:rPr>
              <a:t>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stay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same</a:t>
            </a:r>
            <a:r>
              <a:rPr lang="cs-CZ" dirty="0">
                <a:sym typeface="Wingdings" panose="05000000000000000000" pitchFamily="2" charset="2"/>
              </a:rPr>
              <a:t>)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341EA1A-9188-4923-8784-7EA300AE6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725" y="2192675"/>
            <a:ext cx="10255734" cy="444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975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6B54FE-012E-0843-21AE-3193BC1438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21A412-2DAA-11A2-EC24-6B3ECDF9A4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EB7FBB2-5021-6A64-6822-EFCCF416E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Mluvení</a:t>
            </a:r>
            <a:br>
              <a:rPr lang="cs-CZ" dirty="0"/>
            </a:br>
            <a:r>
              <a:rPr lang="en-US" dirty="0"/>
              <a:t>Speaking</a:t>
            </a:r>
            <a:br>
              <a:rPr lang="en-US" dirty="0"/>
            </a:br>
            <a:br>
              <a:rPr lang="en-US" dirty="0"/>
            </a:b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F6313B20-CAE9-EB32-8E94-AECED2811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167677"/>
            <a:ext cx="11361600" cy="698497"/>
          </a:xfrm>
        </p:spPr>
        <p:txBody>
          <a:bodyPr/>
          <a:lstStyle/>
          <a:p>
            <a:r>
              <a:rPr lang="en-US" dirty="0"/>
              <a:t>Work in groups: make short dialogues - In a restaurant</a:t>
            </a:r>
            <a:endParaRPr lang="cs-CZ" dirty="0"/>
          </a:p>
          <a:p>
            <a:r>
              <a:rPr lang="cs-CZ" dirty="0"/>
              <a:t>Učebnice str. 24/2</a:t>
            </a:r>
          </a:p>
        </p:txBody>
      </p:sp>
    </p:spTree>
    <p:extLst>
      <p:ext uri="{BB962C8B-B14F-4D97-AF65-F5344CB8AC3E}">
        <p14:creationId xmlns:p14="http://schemas.microsoft.com/office/powerpoint/2010/main" val="2020056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0FBB3C-248B-DC8F-FCC4-1DBE36BD21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Kateřina Frecerová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25A12F-EB22-1F07-58E6-30DCA92B5C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3A5E2A-8A28-15F2-D45B-0509782B604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chemeClr val="accent1"/>
                </a:solidFill>
              </a:rPr>
              <a:t>ČÍŠNÍK                                                                                                                                HOST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Dobrý den. Co si dáte k pití?</a:t>
            </a:r>
          </a:p>
          <a:p>
            <a:pPr algn="r">
              <a:lnSpc>
                <a:spcPct val="100000"/>
              </a:lnSpc>
            </a:pPr>
            <a:r>
              <a:rPr lang="cs-CZ" sz="2000" dirty="0"/>
              <a:t>Dobrý den. Dám si…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A co si dáte k jídlu?</a:t>
            </a:r>
          </a:p>
          <a:p>
            <a:pPr algn="r">
              <a:lnSpc>
                <a:spcPct val="100000"/>
              </a:lnSpc>
            </a:pPr>
            <a:r>
              <a:rPr lang="cs-CZ" sz="2000" dirty="0"/>
              <a:t>Dám si…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Prosím, tady to je. Dobrou chuť!</a:t>
            </a:r>
          </a:p>
          <a:p>
            <a:pPr algn="ctr">
              <a:lnSpc>
                <a:spcPct val="100000"/>
              </a:lnSpc>
            </a:pPr>
            <a:r>
              <a:rPr lang="cs-CZ" sz="2000" dirty="0"/>
              <a:t>…………………………………………………………………………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Dáte si ještě něco?</a:t>
            </a:r>
          </a:p>
          <a:p>
            <a:pPr algn="r">
              <a:lnSpc>
                <a:spcPct val="100000"/>
              </a:lnSpc>
            </a:pPr>
            <a:r>
              <a:rPr lang="cs-CZ" sz="2000" dirty="0"/>
              <a:t>Ano, dám si… / Ne, děkuji. Zaplatím.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(Dohromady, nebo zvlášť?)</a:t>
            </a:r>
          </a:p>
          <a:p>
            <a:pPr algn="r">
              <a:lnSpc>
                <a:spcPct val="100000"/>
              </a:lnSpc>
            </a:pPr>
            <a:r>
              <a:rPr lang="cs-CZ" sz="2000" dirty="0"/>
              <a:t>(Dohromady/ zvlášť.)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highlight>
                  <a:srgbClr val="FFFF00"/>
                </a:highlight>
              </a:rPr>
              <a:t>Kartou nebo hotově</a:t>
            </a:r>
            <a:r>
              <a:rPr lang="cs-CZ" sz="2000" dirty="0"/>
              <a:t>?</a:t>
            </a:r>
          </a:p>
          <a:p>
            <a:pPr algn="r">
              <a:lnSpc>
                <a:spcPct val="100000"/>
              </a:lnSpc>
            </a:pPr>
            <a:r>
              <a:rPr lang="cs-CZ" sz="2000" dirty="0"/>
              <a:t>Kartou/hotově prosím.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(cena) korun. </a:t>
            </a:r>
          </a:p>
          <a:p>
            <a:pPr algn="r">
              <a:lnSpc>
                <a:spcPct val="100000"/>
              </a:lnSpc>
            </a:pPr>
            <a:r>
              <a:rPr lang="cs-CZ" sz="2000" dirty="0"/>
              <a:t>(cena + spropitné) korun. Děkuji.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Děkuji. Na shledanou.</a:t>
            </a:r>
          </a:p>
          <a:p>
            <a:pPr algn="r">
              <a:lnSpc>
                <a:spcPct val="100000"/>
              </a:lnSpc>
            </a:pPr>
            <a:r>
              <a:rPr lang="cs-CZ" sz="2000" dirty="0"/>
              <a:t>Na shledanou.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292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C1F6A2-5EC9-25A3-9A07-D9CD4B2932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71314-7ED5-A6B9-80C6-4FA5014A6B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020EC40E-285C-49A7-F78D-4412B59FE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Lekce 3: Mít rád, číst, pít, jíst</a:t>
            </a:r>
            <a:br>
              <a:rPr lang="cs-CZ" dirty="0"/>
            </a:br>
            <a:r>
              <a:rPr lang="cs-CZ" dirty="0"/>
              <a:t>E konjugace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ECBC0133-434C-F555-DF98-3FA4D14299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001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9A94B5-9B04-4D4C-8280-AF554BB10E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DB7282-AEA7-4571-8B3B-7CE0A1A104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C02D1E9-5B49-4E59-BD7F-BF92EE820EB9}"/>
              </a:ext>
            </a:extLst>
          </p:cNvPr>
          <p:cNvSpPr txBox="1"/>
          <p:nvPr/>
        </p:nvSpPr>
        <p:spPr>
          <a:xfrm>
            <a:off x="864066" y="503339"/>
            <a:ext cx="1045268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MÍT RÁD + </a:t>
            </a:r>
            <a:r>
              <a:rPr lang="cs-CZ" sz="2800" dirty="0" err="1">
                <a:latin typeface="+mn-lt"/>
              </a:rPr>
              <a:t>acc</a:t>
            </a:r>
            <a:r>
              <a:rPr lang="cs-CZ" sz="2800" dirty="0">
                <a:latin typeface="+mn-lt"/>
              </a:rPr>
              <a:t>. = </a:t>
            </a:r>
            <a:r>
              <a:rPr lang="cs-CZ" sz="2800" i="1" dirty="0">
                <a:latin typeface="+mn-lt"/>
              </a:rPr>
              <a:t>to </a:t>
            </a:r>
            <a:r>
              <a:rPr lang="cs-CZ" sz="2800" i="1" dirty="0" err="1">
                <a:latin typeface="+mn-lt"/>
              </a:rPr>
              <a:t>like</a:t>
            </a:r>
            <a:r>
              <a:rPr lang="cs-CZ" sz="2800" i="1" dirty="0">
                <a:latin typeface="+mn-lt"/>
              </a:rPr>
              <a:t>  </a:t>
            </a:r>
            <a:r>
              <a:rPr lang="cs-CZ" sz="2800" dirty="0">
                <a:latin typeface="+mn-lt"/>
              </a:rPr>
              <a:t>(long term, </a:t>
            </a:r>
            <a:r>
              <a:rPr lang="cs-CZ" sz="2800" dirty="0" err="1">
                <a:latin typeface="+mn-lt"/>
              </a:rPr>
              <a:t>appeals</a:t>
            </a:r>
            <a:r>
              <a:rPr lang="cs-CZ" sz="2800" dirty="0">
                <a:latin typeface="+mn-lt"/>
              </a:rPr>
              <a:t> to </a:t>
            </a:r>
            <a:r>
              <a:rPr lang="cs-CZ" sz="2800" dirty="0" err="1">
                <a:latin typeface="+mn-lt"/>
              </a:rPr>
              <a:t>our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heart</a:t>
            </a:r>
            <a:r>
              <a:rPr lang="cs-CZ" sz="2800" dirty="0">
                <a:latin typeface="+mn-lt"/>
              </a:rPr>
              <a:t>) </a:t>
            </a:r>
            <a:r>
              <a:rPr lang="cs-CZ" sz="2800" i="1" dirty="0" err="1">
                <a:latin typeface="+mn-lt"/>
              </a:rPr>
              <a:t>people</a:t>
            </a:r>
            <a:r>
              <a:rPr lang="cs-CZ" sz="2800" i="1" dirty="0">
                <a:latin typeface="+mn-lt"/>
              </a:rPr>
              <a:t> and </a:t>
            </a:r>
            <a:r>
              <a:rPr lang="cs-CZ" sz="2800" i="1" dirty="0" err="1">
                <a:latin typeface="+mn-lt"/>
              </a:rPr>
              <a:t>objects</a:t>
            </a:r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r>
              <a:rPr lang="cs-CZ" sz="2800" dirty="0">
                <a:latin typeface="+mn-lt"/>
              </a:rPr>
              <a:t>Učebnice str. 25/ 1 </a:t>
            </a:r>
            <a:r>
              <a:rPr lang="cs-CZ" sz="2800" dirty="0">
                <a:latin typeface="+mn-lt"/>
                <a:hlinkClick r:id="rId2"/>
              </a:rPr>
              <a:t>AUDIO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>
                <a:latin typeface="+mn-lt"/>
                <a:sym typeface="Wingdings" panose="05000000000000000000" pitchFamily="2" charset="2"/>
              </a:rPr>
              <a:t> mám dietu (?)</a:t>
            </a: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dirty="0">
              <a:latin typeface="+mn-lt"/>
            </a:endParaRPr>
          </a:p>
          <a:p>
            <a:pPr algn="l"/>
            <a:endParaRPr lang="cs-CZ" sz="2800" dirty="0">
              <a:latin typeface="+mn-lt"/>
            </a:endParaRPr>
          </a:p>
          <a:p>
            <a:pPr algn="l"/>
            <a:endParaRPr lang="cs-CZ" sz="2800" dirty="0">
              <a:latin typeface="+mn-lt"/>
            </a:endParaRPr>
          </a:p>
        </p:txBody>
      </p:sp>
      <p:graphicFrame>
        <p:nvGraphicFramePr>
          <p:cNvPr id="11" name="Zástupný obsah 6">
            <a:extLst>
              <a:ext uri="{FF2B5EF4-FFF2-40B4-BE49-F238E27FC236}">
                <a16:creationId xmlns:a16="http://schemas.microsoft.com/office/drawing/2014/main" id="{8E5DE114-ED51-4B14-BD87-89BD138D10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360031"/>
              </p:ext>
            </p:extLst>
          </p:nvPr>
        </p:nvGraphicFramePr>
        <p:xfrm>
          <a:off x="864066" y="2778592"/>
          <a:ext cx="1075213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034">
                  <a:extLst>
                    <a:ext uri="{9D8B030D-6E8A-4147-A177-3AD203B41FA5}">
                      <a16:colId xmlns:a16="http://schemas.microsoft.com/office/drawing/2014/main" val="3272381942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1538932485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3756101264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637554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Já MÁM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cs-CZ" dirty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r>
                        <a:rPr lang="cs-CZ" dirty="0">
                          <a:solidFill>
                            <a:schemeClr val="accent1"/>
                          </a:solidFill>
                        </a:rPr>
                        <a:t>RÁD</a:t>
                      </a:r>
                      <a:r>
                        <a:rPr lang="cs-CZ" dirty="0"/>
                        <a:t> 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cs-CZ" dirty="0"/>
                        <a:t> 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RÁDA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My MÁME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RÁDI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4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 MÁŠ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 MÁTE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827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On</a:t>
                      </a:r>
                      <a:r>
                        <a:rPr lang="cs-CZ" dirty="0"/>
                        <a:t> /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ona</a:t>
                      </a:r>
                      <a:r>
                        <a:rPr lang="cs-CZ" dirty="0"/>
                        <a:t> MÁ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Oni MAJÍ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450625"/>
                  </a:ext>
                </a:extLst>
              </a:tr>
            </a:tbl>
          </a:graphicData>
        </a:graphic>
      </p:graphicFrame>
      <p:graphicFrame>
        <p:nvGraphicFramePr>
          <p:cNvPr id="12" name="Zástupný obsah 6">
            <a:extLst>
              <a:ext uri="{FF2B5EF4-FFF2-40B4-BE49-F238E27FC236}">
                <a16:creationId xmlns:a16="http://schemas.microsoft.com/office/drawing/2014/main" id="{7BF3F7F4-6A01-474D-BF1A-75CA17DBC8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044335"/>
              </p:ext>
            </p:extLst>
          </p:nvPr>
        </p:nvGraphicFramePr>
        <p:xfrm>
          <a:off x="864066" y="4079408"/>
          <a:ext cx="1075213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034">
                  <a:extLst>
                    <a:ext uri="{9D8B030D-6E8A-4147-A177-3AD203B41FA5}">
                      <a16:colId xmlns:a16="http://schemas.microsoft.com/office/drawing/2014/main" val="3272381942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1538932485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3756101264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637554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Já NEMÁM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cs-CZ" dirty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r>
                        <a:rPr lang="cs-CZ" dirty="0">
                          <a:solidFill>
                            <a:schemeClr val="accent1"/>
                          </a:solidFill>
                        </a:rPr>
                        <a:t>RÁD</a:t>
                      </a:r>
                      <a:r>
                        <a:rPr lang="cs-CZ" dirty="0"/>
                        <a:t> 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cs-CZ" dirty="0"/>
                        <a:t> 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RÁDA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My NEMÁME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RÁDI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4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 NEMÁŠ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 NEMÁTE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827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On</a:t>
                      </a:r>
                      <a:r>
                        <a:rPr lang="cs-CZ" dirty="0"/>
                        <a:t> /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ona</a:t>
                      </a:r>
                      <a:r>
                        <a:rPr lang="cs-CZ" dirty="0"/>
                        <a:t> NEMÁ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Oni NEMAJÍ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450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569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9CD0AFA-9744-CF25-4ED6-24B13B1525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FB424-1451-ECE5-C99D-6056FA48E9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FDB68AC8-42F9-19F1-F8F7-05EA860B4A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1062" y="1225307"/>
            <a:ext cx="10752138" cy="271576"/>
          </a:xfrm>
        </p:spPr>
        <p:txBody>
          <a:bodyPr/>
          <a:lstStyle/>
          <a:p>
            <a:r>
              <a:rPr lang="cs-CZ" dirty="0"/>
              <a:t>Učebnice str. 25/ šedý box</a:t>
            </a:r>
          </a:p>
          <a:p>
            <a:r>
              <a:rPr lang="cs-CZ" dirty="0"/>
              <a:t>Str. 25/ </a:t>
            </a:r>
            <a:r>
              <a:rPr lang="cs-CZ" dirty="0" err="1"/>
              <a:t>cv</a:t>
            </a:r>
            <a:r>
              <a:rPr lang="cs-CZ" dirty="0"/>
              <a:t>. 3, 4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13F7DAC0-793A-97A2-5BB6-83000FCED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 </a:t>
            </a:r>
            <a:r>
              <a:rPr lang="cs-CZ" dirty="0" err="1"/>
              <a:t>verbs</a:t>
            </a:r>
            <a:endParaRPr lang="cs-CZ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6EB621DB-B1D5-F035-3A72-4EF853B5B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90002"/>
            <a:ext cx="10753200" cy="4139998"/>
          </a:xfrm>
        </p:spPr>
        <p:txBody>
          <a:bodyPr/>
          <a:lstStyle/>
          <a:p>
            <a:pPr marL="72000" indent="0">
              <a:buNone/>
            </a:pPr>
            <a:endParaRPr lang="cs-CZ" dirty="0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7F046633-0884-AB7B-FD41-4B343B9EB5A0}"/>
              </a:ext>
            </a:extLst>
          </p:cNvPr>
          <p:cNvSpPr/>
          <p:nvPr/>
        </p:nvSpPr>
        <p:spPr bwMode="auto">
          <a:xfrm>
            <a:off x="962673" y="1890003"/>
            <a:ext cx="3295224" cy="41399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ČÍST* = to </a:t>
            </a:r>
            <a:r>
              <a:rPr kumimoji="0" lang="cs-CZ" sz="2800" b="1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read</a:t>
            </a:r>
            <a:endParaRPr kumimoji="0" lang="cs-CZ" sz="2800" b="1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Já (ne)</a:t>
            </a:r>
            <a:r>
              <a:rPr lang="cs-CZ" sz="2800" b="1" dirty="0">
                <a:latin typeface="+mn-lt"/>
              </a:rPr>
              <a:t>čt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u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Ty (ne)</a:t>
            </a:r>
            <a:r>
              <a:rPr kumimoji="0" lang="cs-CZ" sz="28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čt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highlight>
                  <a:srgbClr val="FF00FF"/>
                </a:highlight>
                <a:latin typeface="+mn-lt"/>
              </a:rPr>
              <a:t>e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š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On (ne)</a:t>
            </a:r>
            <a:r>
              <a:rPr lang="cs-CZ" sz="2800" b="1" dirty="0">
                <a:latin typeface="+mn-lt"/>
              </a:rPr>
              <a:t>čt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My (ne)</a:t>
            </a:r>
            <a:r>
              <a:rPr kumimoji="0" lang="cs-CZ" sz="28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čt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highlight>
                  <a:srgbClr val="FF00FF"/>
                </a:highlight>
                <a:latin typeface="+mn-lt"/>
              </a:rPr>
              <a:t>e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me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Vy (ne)</a:t>
            </a:r>
            <a:r>
              <a:rPr lang="cs-CZ" sz="2800" b="1" dirty="0">
                <a:latin typeface="+mn-lt"/>
              </a:rPr>
              <a:t>čt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e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te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Oni (ne)</a:t>
            </a:r>
            <a:r>
              <a:rPr kumimoji="0" lang="cs-CZ" sz="28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čt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ou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accent6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latin typeface="+mn-lt"/>
              </a:rPr>
              <a:t>čt = </a:t>
            </a:r>
            <a:r>
              <a:rPr lang="cs-CZ" sz="1800" dirty="0" err="1">
                <a:latin typeface="+mn-lt"/>
              </a:rPr>
              <a:t>the</a:t>
            </a:r>
            <a:r>
              <a:rPr lang="cs-CZ" sz="1800" dirty="0">
                <a:latin typeface="+mn-lt"/>
              </a:rPr>
              <a:t> stem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err="1">
                <a:solidFill>
                  <a:schemeClr val="accent6"/>
                </a:solidFill>
                <a:latin typeface="+mn-lt"/>
              </a:rPr>
              <a:t>endings</a:t>
            </a:r>
            <a:endParaRPr lang="cs-CZ" sz="18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F198A148-DB3F-3296-8D53-F5EB16A870D2}"/>
              </a:ext>
            </a:extLst>
          </p:cNvPr>
          <p:cNvSpPr/>
          <p:nvPr/>
        </p:nvSpPr>
        <p:spPr bwMode="auto">
          <a:xfrm>
            <a:off x="7727426" y="1898484"/>
            <a:ext cx="3295224" cy="41399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b="1" dirty="0">
                <a:latin typeface="+mn-lt"/>
              </a:rPr>
              <a:t>PÍT*</a:t>
            </a:r>
            <a:r>
              <a:rPr kumimoji="0" lang="cs-CZ" sz="28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= to drink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Já (ne)</a:t>
            </a:r>
            <a:r>
              <a:rPr lang="cs-CZ" sz="2800" b="1" dirty="0">
                <a:latin typeface="+mn-lt"/>
              </a:rPr>
              <a:t>pij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u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Ty (ne)</a:t>
            </a:r>
            <a:r>
              <a:rPr lang="cs-CZ" sz="2800" b="1" dirty="0">
                <a:latin typeface="+mn-lt"/>
              </a:rPr>
              <a:t>pij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highlight>
                  <a:srgbClr val="FF00FF"/>
                </a:highlight>
                <a:latin typeface="+mn-lt"/>
              </a:rPr>
              <a:t>e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š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On (ne)</a:t>
            </a:r>
            <a:r>
              <a:rPr lang="cs-CZ" sz="2800" b="1" dirty="0">
                <a:latin typeface="+mn-lt"/>
              </a:rPr>
              <a:t>pij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My (ne)</a:t>
            </a:r>
            <a:r>
              <a:rPr lang="cs-CZ" sz="2800" b="1" dirty="0">
                <a:latin typeface="+mn-lt"/>
              </a:rPr>
              <a:t>pij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highlight>
                  <a:srgbClr val="FF00FF"/>
                </a:highlight>
                <a:latin typeface="+mn-lt"/>
              </a:rPr>
              <a:t>e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me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Vy (ne)</a:t>
            </a:r>
            <a:r>
              <a:rPr lang="cs-CZ" sz="2800" b="1" dirty="0">
                <a:latin typeface="+mn-lt"/>
              </a:rPr>
              <a:t>pij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e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te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Oni (ne)</a:t>
            </a:r>
            <a:r>
              <a:rPr lang="cs-CZ" sz="2800" b="1" dirty="0" err="1">
                <a:latin typeface="+mn-lt"/>
              </a:rPr>
              <a:t>pij</a:t>
            </a:r>
            <a:r>
              <a:rPr kumimoji="0" lang="cs-CZ" sz="2800" b="0" i="0" u="none" strike="noStrike" cap="none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ou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accent6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latin typeface="+mn-lt"/>
              </a:rPr>
              <a:t>pij = </a:t>
            </a:r>
            <a:r>
              <a:rPr lang="cs-CZ" sz="1800" dirty="0" err="1">
                <a:latin typeface="+mn-lt"/>
              </a:rPr>
              <a:t>the</a:t>
            </a:r>
            <a:r>
              <a:rPr lang="cs-CZ" sz="1800" dirty="0">
                <a:latin typeface="+mn-lt"/>
              </a:rPr>
              <a:t> stem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err="1">
                <a:solidFill>
                  <a:schemeClr val="accent6"/>
                </a:solidFill>
                <a:latin typeface="+mn-lt"/>
              </a:rPr>
              <a:t>endings</a:t>
            </a:r>
            <a:endParaRPr lang="cs-CZ" sz="1800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6021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EF5C70-F212-115E-1A42-34A9FABD60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B39CBA-C4E7-CF9F-A5E5-535B3B7722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D48BE74-CF50-703D-E165-F7ACF58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Appendix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6395F3-0F36-513F-1218-0BC7A3C38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err="1"/>
              <a:t>Ordering</a:t>
            </a:r>
            <a:r>
              <a:rPr lang="cs-CZ" dirty="0"/>
              <a:t> food</a:t>
            </a:r>
          </a:p>
          <a:p>
            <a:r>
              <a:rPr lang="cs-CZ" dirty="0">
                <a:solidFill>
                  <a:schemeClr val="accent1"/>
                </a:solidFill>
              </a:rPr>
              <a:t>Chtěl</a:t>
            </a:r>
            <a:r>
              <a:rPr lang="cs-CZ" dirty="0"/>
              <a:t> / </a:t>
            </a:r>
            <a:r>
              <a:rPr lang="cs-CZ" dirty="0">
                <a:solidFill>
                  <a:srgbClr val="FF0000"/>
                </a:solidFill>
              </a:rPr>
              <a:t>chtěla</a:t>
            </a:r>
            <a:r>
              <a:rPr lang="cs-CZ" dirty="0"/>
              <a:t> bych …. </a:t>
            </a:r>
            <a:r>
              <a:rPr lang="cs-CZ" i="1" dirty="0" err="1"/>
              <a:t>I´d</a:t>
            </a:r>
            <a:r>
              <a:rPr lang="cs-CZ" i="1" dirty="0"/>
              <a:t> </a:t>
            </a:r>
            <a:r>
              <a:rPr lang="cs-CZ" i="1" dirty="0" err="1"/>
              <a:t>like</a:t>
            </a:r>
            <a:r>
              <a:rPr lang="cs-CZ" i="1" dirty="0"/>
              <a:t> …</a:t>
            </a:r>
            <a:endParaRPr lang="cs-CZ" dirty="0"/>
          </a:p>
          <a:p>
            <a:r>
              <a:rPr lang="cs-CZ" dirty="0"/>
              <a:t>Já bych </a:t>
            </a:r>
            <a:r>
              <a:rPr lang="cs-CZ" dirty="0">
                <a:solidFill>
                  <a:schemeClr val="accent1"/>
                </a:solidFill>
              </a:rPr>
              <a:t>chtěl </a:t>
            </a:r>
            <a:r>
              <a:rPr lang="cs-CZ" dirty="0"/>
              <a:t>/ </a:t>
            </a:r>
            <a:r>
              <a:rPr lang="cs-CZ" dirty="0">
                <a:solidFill>
                  <a:schemeClr val="accent2"/>
                </a:solidFill>
              </a:rPr>
              <a:t>chtěla</a:t>
            </a:r>
            <a:r>
              <a:rPr lang="cs-CZ" dirty="0"/>
              <a:t> … </a:t>
            </a:r>
            <a:r>
              <a:rPr lang="cs-CZ" i="1" dirty="0" err="1"/>
              <a:t>I´d</a:t>
            </a:r>
            <a:r>
              <a:rPr lang="cs-CZ" i="1" dirty="0"/>
              <a:t> </a:t>
            </a:r>
            <a:r>
              <a:rPr lang="cs-CZ" i="1" dirty="0" err="1"/>
              <a:t>like</a:t>
            </a:r>
            <a:r>
              <a:rPr lang="cs-CZ" i="1" dirty="0"/>
              <a:t> …</a:t>
            </a:r>
            <a:endParaRPr lang="cs-CZ" dirty="0"/>
          </a:p>
          <a:p>
            <a:r>
              <a:rPr lang="cs-CZ" dirty="0"/>
              <a:t>Dám si … </a:t>
            </a:r>
            <a:r>
              <a:rPr lang="cs-CZ" i="1" dirty="0" err="1"/>
              <a:t>I´ll</a:t>
            </a:r>
            <a:r>
              <a:rPr lang="cs-CZ" i="1" dirty="0"/>
              <a:t> </a:t>
            </a:r>
            <a:r>
              <a:rPr lang="cs-CZ" i="1" dirty="0" err="1"/>
              <a:t>have</a:t>
            </a:r>
            <a:r>
              <a:rPr lang="cs-CZ" i="1" dirty="0"/>
              <a:t> … </a:t>
            </a:r>
          </a:p>
          <a:p>
            <a:endParaRPr lang="cs-CZ" i="1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783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BB53E9-A219-52E4-538D-5D686EDBB0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695ABE-29E0-3F33-F49E-23AF435F73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82E5FB-EC7F-AD5C-D4D5-02667F826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Appendix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E10DBA-ECD1-B4CC-B8C9-016131D59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err="1"/>
              <a:t>Tipping</a:t>
            </a:r>
            <a:endParaRPr lang="cs-CZ" dirty="0"/>
          </a:p>
          <a:p>
            <a:r>
              <a:rPr lang="cs-CZ" dirty="0"/>
              <a:t>It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okay</a:t>
            </a:r>
            <a:r>
              <a:rPr lang="cs-CZ" dirty="0"/>
              <a:t> to </a:t>
            </a:r>
            <a:r>
              <a:rPr lang="cs-CZ" dirty="0" err="1"/>
              <a:t>leave</a:t>
            </a:r>
            <a:r>
              <a:rPr lang="cs-CZ" dirty="0"/>
              <a:t> more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10 % tip. </a:t>
            </a:r>
          </a:p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: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pay</a:t>
            </a:r>
            <a:r>
              <a:rPr lang="cs-CZ" dirty="0"/>
              <a:t> 283,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round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up to 300 </a:t>
            </a:r>
            <a:r>
              <a:rPr lang="cs-CZ" dirty="0" err="1"/>
              <a:t>crowns</a:t>
            </a:r>
            <a:r>
              <a:rPr lang="cs-CZ" dirty="0"/>
              <a:t>. </a:t>
            </a:r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pay</a:t>
            </a:r>
            <a:r>
              <a:rPr lang="cs-CZ" dirty="0"/>
              <a:t> by cash,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hand 300 </a:t>
            </a:r>
            <a:r>
              <a:rPr lang="cs-CZ" dirty="0" err="1"/>
              <a:t>crowns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waiter</a:t>
            </a:r>
            <a:r>
              <a:rPr lang="cs-CZ" dirty="0"/>
              <a:t> and </a:t>
            </a:r>
            <a:r>
              <a:rPr lang="cs-CZ" dirty="0" err="1"/>
              <a:t>say</a:t>
            </a:r>
            <a:r>
              <a:rPr lang="cs-CZ" dirty="0"/>
              <a:t>: To je v pořádku / To je dobrý (</a:t>
            </a:r>
            <a:r>
              <a:rPr lang="cs-CZ" i="1" dirty="0"/>
              <a:t>It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okay</a:t>
            </a:r>
            <a:r>
              <a:rPr lang="cs-CZ" i="1" dirty="0"/>
              <a:t>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38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121705-D1E2-FECA-6E26-C95390BD1D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611B14-B707-9A39-C366-59216A96F3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76931C-1402-AECA-7D12-937AA5132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30A5D75-D1A9-C3FA-FF08-2756B5E863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74/7, 10,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983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FC9066-EC66-9488-4B7A-277AB2E900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D2D96A-153B-40DD-4B82-ED5D4E7F15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2F102C6-5B5E-65CD-9409-6F10A96C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KOLO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FAB77321-CD9F-F1E9-5255-89074EED6A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50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F6A316-5C07-43F6-9958-5723B675B7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D9281C-F3B7-474F-9604-4CF8371611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9F268857-2E92-4698-8706-48DAD2D9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2212"/>
            <a:ext cx="10753200" cy="451576"/>
          </a:xfrm>
        </p:spPr>
        <p:txBody>
          <a:bodyPr/>
          <a:lstStyle/>
          <a:p>
            <a:r>
              <a:rPr lang="cs-CZ" dirty="0"/>
              <a:t>DÁT SI (Á verb)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63011EC-889C-4C2D-80D2-569E6A79C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03787"/>
            <a:ext cx="10753200" cy="6174518"/>
          </a:xfrm>
        </p:spPr>
        <p:txBody>
          <a:bodyPr/>
          <a:lstStyle/>
          <a:p>
            <a:r>
              <a:rPr lang="cs-CZ" dirty="0"/>
              <a:t>Co </a:t>
            </a:r>
            <a:r>
              <a:rPr lang="cs-CZ" dirty="0">
                <a:highlight>
                  <a:srgbClr val="FFFF00"/>
                </a:highlight>
              </a:rPr>
              <a:t>si</a:t>
            </a:r>
            <a:r>
              <a:rPr lang="cs-CZ" dirty="0"/>
              <a:t> dáte? „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>
                <a:highlight>
                  <a:srgbClr val="FFFF00"/>
                </a:highlight>
              </a:rPr>
              <a:t>yourself</a:t>
            </a:r>
            <a:r>
              <a:rPr lang="cs-CZ" dirty="0"/>
              <a:t>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give</a:t>
            </a:r>
            <a:r>
              <a:rPr lang="cs-CZ" dirty="0"/>
              <a:t>?“ =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?</a:t>
            </a:r>
          </a:p>
          <a:p>
            <a:r>
              <a:rPr lang="cs-CZ" dirty="0"/>
              <a:t>Dám </a:t>
            </a:r>
            <a:r>
              <a:rPr lang="cs-CZ" dirty="0">
                <a:highlight>
                  <a:srgbClr val="FFFF00"/>
                </a:highlight>
              </a:rPr>
              <a:t>si</a:t>
            </a:r>
            <a:r>
              <a:rPr lang="cs-CZ" dirty="0"/>
              <a:t> pomerančový džus. „I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>
                <a:highlight>
                  <a:srgbClr val="FFFF00"/>
                </a:highlight>
              </a:rPr>
              <a:t>myself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/>
              <a:t>orange</a:t>
            </a:r>
            <a:r>
              <a:rPr lang="cs-CZ" dirty="0"/>
              <a:t> </a:t>
            </a:r>
            <a:r>
              <a:rPr lang="cs-CZ" dirty="0" err="1"/>
              <a:t>juice</a:t>
            </a:r>
            <a:r>
              <a:rPr lang="cs-CZ" dirty="0"/>
              <a:t>.“ = I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orange</a:t>
            </a:r>
            <a:r>
              <a:rPr lang="cs-CZ" dirty="0"/>
              <a:t> </a:t>
            </a:r>
            <a:r>
              <a:rPr lang="cs-CZ" dirty="0" err="1"/>
              <a:t>juice</a:t>
            </a:r>
            <a:r>
              <a:rPr lang="cs-CZ" dirty="0"/>
              <a:t>.</a:t>
            </a:r>
          </a:p>
          <a:p>
            <a:r>
              <a:rPr lang="cs-CZ" dirty="0"/>
              <a:t>Dát si = </a:t>
            </a:r>
            <a:r>
              <a:rPr lang="cs-CZ" dirty="0" err="1"/>
              <a:t>literally</a:t>
            </a:r>
            <a:r>
              <a:rPr lang="cs-CZ" dirty="0"/>
              <a:t> </a:t>
            </a:r>
            <a:r>
              <a:rPr lang="cs-CZ" i="1" dirty="0"/>
              <a:t>to </a:t>
            </a:r>
            <a:r>
              <a:rPr lang="cs-CZ" i="1" dirty="0" err="1"/>
              <a:t>give</a:t>
            </a:r>
            <a:r>
              <a:rPr lang="cs-CZ" i="1" dirty="0"/>
              <a:t> to </a:t>
            </a:r>
            <a:r>
              <a:rPr lang="cs-CZ" i="1" dirty="0" err="1"/>
              <a:t>oneself</a:t>
            </a:r>
            <a:r>
              <a:rPr lang="cs-CZ" dirty="0"/>
              <a:t>, in restaurant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translated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„to </a:t>
            </a:r>
            <a:r>
              <a:rPr lang="cs-CZ" dirty="0" err="1"/>
              <a:t>have</a:t>
            </a:r>
            <a:r>
              <a:rPr lang="cs-CZ" dirty="0"/>
              <a:t>/</a:t>
            </a:r>
            <a:r>
              <a:rPr lang="cs-CZ" dirty="0" err="1"/>
              <a:t>take</a:t>
            </a:r>
            <a:r>
              <a:rPr lang="cs-CZ" dirty="0"/>
              <a:t>“. </a:t>
            </a:r>
          </a:p>
          <a:p>
            <a:r>
              <a:rPr lang="cs-CZ" dirty="0"/>
              <a:t>It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reflexive</a:t>
            </a:r>
            <a:r>
              <a:rPr lang="cs-CZ" dirty="0"/>
              <a:t> verb,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goes</a:t>
            </a:r>
            <a:r>
              <a:rPr lang="cs-CZ" dirty="0"/>
              <a:t> </a:t>
            </a:r>
            <a:r>
              <a:rPr lang="cs-CZ" dirty="0" err="1"/>
              <a:t>together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reflexive</a:t>
            </a:r>
            <a:r>
              <a:rPr lang="cs-CZ" dirty="0"/>
              <a:t> </a:t>
            </a:r>
            <a:r>
              <a:rPr lang="cs-CZ" dirty="0" err="1"/>
              <a:t>pronouns</a:t>
            </a:r>
            <a:r>
              <a:rPr lang="cs-CZ" dirty="0"/>
              <a:t> </a:t>
            </a:r>
            <a:r>
              <a:rPr lang="cs-CZ" i="1" dirty="0"/>
              <a:t>si</a:t>
            </a:r>
            <a:r>
              <a:rPr lang="cs-CZ" dirty="0"/>
              <a:t> (</a:t>
            </a:r>
            <a:r>
              <a:rPr lang="cs-CZ" b="1" dirty="0"/>
              <a:t>DÁM SI, DÁŠ SI, DÁ SI, DÁME SI, DÁTE SI, DAJÍ SI</a:t>
            </a:r>
            <a:r>
              <a:rPr lang="cs-CZ" dirty="0"/>
              <a:t>).</a:t>
            </a:r>
          </a:p>
          <a:p>
            <a:r>
              <a:rPr lang="cs-CZ" dirty="0"/>
              <a:t>In </a:t>
            </a:r>
            <a:r>
              <a:rPr lang="cs-CZ" dirty="0" err="1"/>
              <a:t>czech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exists</a:t>
            </a:r>
            <a:r>
              <a:rPr lang="cs-CZ" dirty="0"/>
              <a:t> 2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reflexive</a:t>
            </a:r>
            <a:r>
              <a:rPr lang="cs-CZ" dirty="0"/>
              <a:t> </a:t>
            </a:r>
            <a:r>
              <a:rPr lang="cs-CZ" dirty="0" err="1"/>
              <a:t>pronouns</a:t>
            </a:r>
            <a:r>
              <a:rPr lang="cs-CZ" dirty="0"/>
              <a:t>: SI and SE</a:t>
            </a:r>
          </a:p>
          <a:p>
            <a:r>
              <a:rPr lang="cs-CZ" b="1" dirty="0"/>
              <a:t>SI/SE </a:t>
            </a:r>
            <a:r>
              <a:rPr lang="cs-CZ" b="1" dirty="0" err="1"/>
              <a:t>always</a:t>
            </a:r>
            <a:r>
              <a:rPr lang="cs-CZ" b="1" dirty="0"/>
              <a:t> </a:t>
            </a:r>
            <a:r>
              <a:rPr lang="cs-CZ" b="1" dirty="0" err="1"/>
              <a:t>takes</a:t>
            </a:r>
            <a:r>
              <a:rPr lang="cs-CZ" b="1" dirty="0"/>
              <a:t> second </a:t>
            </a:r>
            <a:r>
              <a:rPr lang="cs-CZ" b="1" dirty="0" err="1"/>
              <a:t>position</a:t>
            </a:r>
            <a:r>
              <a:rPr lang="cs-CZ" b="1" dirty="0"/>
              <a:t> in </a:t>
            </a:r>
            <a:r>
              <a:rPr lang="cs-CZ" b="1" dirty="0" err="1"/>
              <a:t>the</a:t>
            </a:r>
            <a:r>
              <a:rPr lang="cs-CZ" b="1" dirty="0"/>
              <a:t> sentence.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dirty="0"/>
              <a:t>OBSERVE</a:t>
            </a:r>
          </a:p>
          <a:p>
            <a:r>
              <a:rPr lang="cs-CZ" u="sng" dirty="0"/>
              <a:t>Co</a:t>
            </a:r>
            <a:r>
              <a:rPr lang="cs-CZ" dirty="0"/>
              <a:t> </a:t>
            </a:r>
            <a:r>
              <a:rPr lang="cs-CZ" b="1" dirty="0"/>
              <a:t>si</a:t>
            </a:r>
            <a:r>
              <a:rPr lang="cs-CZ" dirty="0"/>
              <a:t> dáte? </a:t>
            </a:r>
            <a:r>
              <a:rPr lang="cs-CZ" u="sng" dirty="0"/>
              <a:t>Dám</a:t>
            </a:r>
            <a:r>
              <a:rPr lang="cs-CZ" dirty="0"/>
              <a:t> </a:t>
            </a:r>
            <a:r>
              <a:rPr lang="cs-CZ" b="1" dirty="0"/>
              <a:t>si</a:t>
            </a:r>
            <a:r>
              <a:rPr lang="cs-CZ" dirty="0"/>
              <a:t> čaj. X </a:t>
            </a:r>
            <a:r>
              <a:rPr lang="cs-CZ" u="sng" dirty="0"/>
              <a:t>Já</a:t>
            </a:r>
            <a:r>
              <a:rPr lang="cs-CZ" dirty="0"/>
              <a:t> </a:t>
            </a:r>
            <a:r>
              <a:rPr lang="cs-CZ" b="1" dirty="0"/>
              <a:t>si</a:t>
            </a:r>
            <a:r>
              <a:rPr lang="cs-CZ" dirty="0"/>
              <a:t> dám čaj.</a:t>
            </a:r>
          </a:p>
          <a:p>
            <a:pPr algn="ctr"/>
            <a:r>
              <a:rPr lang="cs-CZ" u="sng" dirty="0"/>
              <a:t>Dana a Petr</a:t>
            </a:r>
            <a:r>
              <a:rPr lang="cs-CZ" dirty="0"/>
              <a:t> </a:t>
            </a:r>
            <a:r>
              <a:rPr lang="cs-CZ" b="1" dirty="0"/>
              <a:t>si</a:t>
            </a:r>
            <a:r>
              <a:rPr lang="cs-CZ" dirty="0"/>
              <a:t> dají čaj. </a:t>
            </a:r>
          </a:p>
        </p:txBody>
      </p:sp>
    </p:spTree>
    <p:extLst>
      <p:ext uri="{BB962C8B-B14F-4D97-AF65-F5344CB8AC3E}">
        <p14:creationId xmlns:p14="http://schemas.microsoft.com/office/powerpoint/2010/main" val="1675581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32733DE-AA18-161A-9A29-EF86E115B3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86BA0F6-076B-6F37-4520-06AF3E6068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59C66234-02F5-7D04-DCC6-F974BC2A0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Akuzativ singuláru</a:t>
            </a:r>
          </a:p>
        </p:txBody>
      </p:sp>
      <p:sp>
        <p:nvSpPr>
          <p:cNvPr id="11" name="Podnadpis 10">
            <a:extLst>
              <a:ext uri="{FF2B5EF4-FFF2-40B4-BE49-F238E27FC236}">
                <a16:creationId xmlns:a16="http://schemas.microsoft.com/office/drawing/2014/main" id="{78076455-F799-55B6-210D-640674DBE6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Accusative</a:t>
            </a:r>
            <a:r>
              <a:rPr lang="cs-CZ" dirty="0"/>
              <a:t> </a:t>
            </a:r>
            <a:r>
              <a:rPr lang="cs-CZ" dirty="0" err="1"/>
              <a:t>singular</a:t>
            </a:r>
            <a:endParaRPr lang="cs-CZ" dirty="0"/>
          </a:p>
          <a:p>
            <a:r>
              <a:rPr lang="cs-CZ" dirty="0"/>
              <a:t>Učebnice str. 24</a:t>
            </a:r>
          </a:p>
        </p:txBody>
      </p:sp>
    </p:spTree>
    <p:extLst>
      <p:ext uri="{BB962C8B-B14F-4D97-AF65-F5344CB8AC3E}">
        <p14:creationId xmlns:p14="http://schemas.microsoft.com/office/powerpoint/2010/main" val="693766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2BB347A-1157-0FC7-9E9F-E1A52DEFE0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D5293B-3C9D-801E-A216-1648D1B474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A579A8-BDE2-2DE7-8B32-07592B670FD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24/ </a:t>
            </a:r>
            <a:r>
              <a:rPr lang="cs-CZ" dirty="0" err="1"/>
              <a:t>grey</a:t>
            </a:r>
            <a:r>
              <a:rPr lang="cs-CZ" dirty="0"/>
              <a:t> box</a:t>
            </a:r>
          </a:p>
          <a:p>
            <a:r>
              <a:rPr lang="cs-CZ" dirty="0"/>
              <a:t>Fill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endings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objekt (akuzativ </a:t>
            </a:r>
            <a:r>
              <a:rPr lang="cs-CZ" dirty="0" err="1"/>
              <a:t>singular</a:t>
            </a:r>
            <a:r>
              <a:rPr lang="cs-CZ" dirty="0"/>
              <a:t>),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text 24/2</a:t>
            </a:r>
          </a:p>
        </p:txBody>
      </p:sp>
    </p:spTree>
    <p:extLst>
      <p:ext uri="{BB962C8B-B14F-4D97-AF65-F5344CB8AC3E}">
        <p14:creationId xmlns:p14="http://schemas.microsoft.com/office/powerpoint/2010/main" val="1055093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D8E3BC-E229-476B-A5DC-EC8D3D310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87BD4F-2E0F-4303-B346-A870605ACD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385CF2D-0C2E-4007-A177-A4F172590B20}"/>
              </a:ext>
            </a:extLst>
          </p:cNvPr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3717172474"/>
              </p:ext>
            </p:extLst>
          </p:nvPr>
        </p:nvGraphicFramePr>
        <p:xfrm>
          <a:off x="720000" y="19156"/>
          <a:ext cx="10855353" cy="5426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076">
                  <a:extLst>
                    <a:ext uri="{9D8B030D-6E8A-4147-A177-3AD203B41FA5}">
                      <a16:colId xmlns:a16="http://schemas.microsoft.com/office/drawing/2014/main" val="972795947"/>
                    </a:ext>
                  </a:extLst>
                </a:gridCol>
                <a:gridCol w="1795244">
                  <a:extLst>
                    <a:ext uri="{9D8B030D-6E8A-4147-A177-3AD203B41FA5}">
                      <a16:colId xmlns:a16="http://schemas.microsoft.com/office/drawing/2014/main" val="4089525956"/>
                    </a:ext>
                  </a:extLst>
                </a:gridCol>
                <a:gridCol w="2416030">
                  <a:extLst>
                    <a:ext uri="{9D8B030D-6E8A-4147-A177-3AD203B41FA5}">
                      <a16:colId xmlns:a16="http://schemas.microsoft.com/office/drawing/2014/main" val="2887453697"/>
                    </a:ext>
                  </a:extLst>
                </a:gridCol>
                <a:gridCol w="4874003">
                  <a:extLst>
                    <a:ext uri="{9D8B030D-6E8A-4147-A177-3AD203B41FA5}">
                      <a16:colId xmlns:a16="http://schemas.microsoft.com/office/drawing/2014/main" val="4106712952"/>
                    </a:ext>
                  </a:extLst>
                </a:gridCol>
              </a:tblGrid>
              <a:tr h="628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</a:t>
                      </a: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ADJEKTIVA</a:t>
                      </a: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SUBSTANTIVA (NOUNS)</a:t>
                      </a: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298841"/>
                  </a:ext>
                </a:extLst>
              </a:tr>
              <a:tr h="1088178">
                <a:tc>
                  <a:txBody>
                    <a:bodyPr/>
                    <a:lstStyle/>
                    <a:p>
                      <a:r>
                        <a:rPr lang="cs-CZ" dirty="0" err="1"/>
                        <a:t>MASCULINUM</a:t>
                      </a:r>
                      <a:endParaRPr lang="cs-CZ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INANIMATE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Ten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ten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Jeden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jeden</a:t>
                      </a: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DOBRÝ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 DOBRÝ</a:t>
                      </a: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KVALITNÍ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KVALITNÍ</a:t>
                      </a: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salát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salát (hard </a:t>
                      </a:r>
                      <a:r>
                        <a:rPr lang="cs-CZ" sz="180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consonant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446530" algn="l"/>
                        </a:tabLs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čaj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čaj (soft </a:t>
                      </a:r>
                      <a:r>
                        <a:rPr lang="cs-CZ" sz="180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consonant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302721"/>
                  </a:ext>
                </a:extLst>
              </a:tr>
              <a:tr h="18185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FEMININUM</a:t>
                      </a: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t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t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jedn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jedn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u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DOBR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DOBR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OU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KVALITNÍ  KVALITNÍ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káv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káv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u</a:t>
                      </a:r>
                      <a:r>
                        <a:rPr lang="cs-CZ" sz="1800" b="0" u="non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restaurac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e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restaurac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kancelář </a:t>
                      </a:r>
                      <a:r>
                        <a:rPr lang="cs-CZ" sz="1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 kancelář</a:t>
                      </a:r>
                      <a:endParaRPr lang="cs-CZ" sz="1800" b="0" u="non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 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353076"/>
                  </a:ext>
                </a:extLst>
              </a:tr>
              <a:tr h="18185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NEUTRUM</a:t>
                      </a:r>
                    </a:p>
                  </a:txBody>
                  <a:tcPr marL="44746" marR="44746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To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Jedno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jedno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DOBRÉ </a:t>
                      </a: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DOBRÉ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KVALITNÍ  KVALITNÍ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kuře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 kuře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letiště  letiště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pivo  pivo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zelí  zelí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 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873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704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FD36BB-75A3-49F9-BB6D-2B3C6A58DF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C6B648-9F8A-4127-86B6-FE2B5931BC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678C6E-2B7C-4E49-85F8-90971EB0225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692150"/>
            <a:ext cx="10753200" cy="6060988"/>
          </a:xfrm>
        </p:spPr>
        <p:txBody>
          <a:bodyPr/>
          <a:lstStyle/>
          <a:p>
            <a:pPr marL="0">
              <a:lnSpc>
                <a:spcPct val="100000"/>
              </a:lnSpc>
            </a:pPr>
            <a:r>
              <a:rPr lang="cs-CZ" dirty="0"/>
              <a:t>Akuzativ = </a:t>
            </a:r>
            <a:r>
              <a:rPr lang="cs-CZ" b="1" dirty="0"/>
              <a:t>direct </a:t>
            </a:r>
            <a:r>
              <a:rPr lang="cs-CZ" b="1" dirty="0" err="1"/>
              <a:t>object</a:t>
            </a:r>
            <a:r>
              <a:rPr lang="cs-CZ" b="1" dirty="0"/>
              <a:t>                                               KOHO? CO?</a:t>
            </a:r>
          </a:p>
          <a:p>
            <a:pPr marL="0">
              <a:lnSpc>
                <a:spcPct val="100000"/>
              </a:lnSpc>
            </a:pPr>
            <a:endParaRPr lang="cs-CZ" dirty="0"/>
          </a:p>
          <a:p>
            <a:pPr marL="0">
              <a:lnSpc>
                <a:spcPct val="100000"/>
              </a:lnSpc>
            </a:pPr>
            <a:endParaRPr lang="cs-CZ" sz="1100" dirty="0"/>
          </a:p>
          <a:p>
            <a:pPr marL="0">
              <a:lnSpc>
                <a:spcPct val="100000"/>
              </a:lnSpc>
            </a:pPr>
            <a:r>
              <a:rPr lang="cs-CZ" sz="2400" b="1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? </a:t>
            </a:r>
            <a:r>
              <a:rPr lang="cs-CZ" sz="2400" b="1" dirty="0"/>
              <a:t>Co</a:t>
            </a:r>
            <a:r>
              <a:rPr lang="cs-CZ" sz="2400" dirty="0"/>
              <a:t> si dáte?</a:t>
            </a:r>
          </a:p>
          <a:p>
            <a:pPr marL="0">
              <a:lnSpc>
                <a:spcPct val="100000"/>
              </a:lnSpc>
            </a:pP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some</a:t>
            </a:r>
            <a:r>
              <a:rPr lang="cs-CZ" sz="2400" dirty="0"/>
              <a:t> </a:t>
            </a:r>
            <a:r>
              <a:rPr lang="cs-CZ" sz="2400" b="1" dirty="0" err="1"/>
              <a:t>soup</a:t>
            </a:r>
            <a:r>
              <a:rPr lang="cs-CZ" sz="2400" dirty="0"/>
              <a:t>. My </a:t>
            </a:r>
            <a:r>
              <a:rPr lang="cs-CZ" sz="2400"/>
              <a:t>si dáme </a:t>
            </a:r>
            <a:r>
              <a:rPr lang="cs-CZ" sz="2400" b="1" dirty="0"/>
              <a:t>polévku</a:t>
            </a:r>
            <a:r>
              <a:rPr lang="cs-CZ" sz="2400" dirty="0"/>
              <a:t>. (my = </a:t>
            </a:r>
            <a:r>
              <a:rPr lang="cs-CZ" sz="2400" dirty="0" err="1"/>
              <a:t>subject</a:t>
            </a:r>
            <a:r>
              <a:rPr lang="cs-CZ" sz="2400" dirty="0"/>
              <a:t>, polévku = </a:t>
            </a:r>
            <a:r>
              <a:rPr lang="cs-CZ" sz="2400" dirty="0" err="1"/>
              <a:t>object</a:t>
            </a:r>
            <a:r>
              <a:rPr lang="cs-CZ" sz="2400" dirty="0"/>
              <a:t>)</a:t>
            </a:r>
          </a:p>
          <a:p>
            <a:pPr marL="0">
              <a:lnSpc>
                <a:spcPct val="100000"/>
              </a:lnSpc>
            </a:pPr>
            <a:endParaRPr lang="cs-CZ" sz="1100" dirty="0"/>
          </a:p>
          <a:p>
            <a:pPr marL="0">
              <a:lnSpc>
                <a:spcPct val="100000"/>
              </a:lnSpc>
            </a:pPr>
            <a:r>
              <a:rPr lang="cs-CZ" sz="2400" b="1" dirty="0" err="1"/>
              <a:t>What</a:t>
            </a:r>
            <a:r>
              <a:rPr lang="cs-CZ" sz="2400" dirty="0"/>
              <a:t> do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like</a:t>
            </a:r>
            <a:r>
              <a:rPr lang="cs-CZ" sz="2400" dirty="0"/>
              <a:t>? </a:t>
            </a:r>
            <a:r>
              <a:rPr lang="cs-CZ" sz="2400" b="1" dirty="0"/>
              <a:t>Co</a:t>
            </a:r>
            <a:r>
              <a:rPr lang="cs-CZ" sz="2400" dirty="0"/>
              <a:t> máš rád/a?</a:t>
            </a:r>
          </a:p>
          <a:p>
            <a:pPr marL="0">
              <a:lnSpc>
                <a:spcPct val="100000"/>
              </a:lnSpc>
            </a:pPr>
            <a:r>
              <a:rPr lang="cs-CZ" sz="2400" dirty="0"/>
              <a:t>I </a:t>
            </a:r>
            <a:r>
              <a:rPr lang="cs-CZ" sz="2400" dirty="0" err="1"/>
              <a:t>like</a:t>
            </a:r>
            <a:r>
              <a:rPr lang="cs-CZ" sz="2400" b="1" dirty="0"/>
              <a:t> </a:t>
            </a:r>
            <a:r>
              <a:rPr lang="cs-CZ" sz="2400" b="1" dirty="0" err="1"/>
              <a:t>dogs</a:t>
            </a:r>
            <a:r>
              <a:rPr lang="cs-CZ" sz="2400" dirty="0"/>
              <a:t>. Já mám ráda </a:t>
            </a:r>
            <a:r>
              <a:rPr lang="cs-CZ" sz="2400" b="1" dirty="0"/>
              <a:t>psy</a:t>
            </a:r>
            <a:r>
              <a:rPr lang="cs-CZ" sz="2400" dirty="0"/>
              <a:t>. (já = </a:t>
            </a:r>
            <a:r>
              <a:rPr lang="cs-CZ" sz="2400" dirty="0" err="1"/>
              <a:t>subject</a:t>
            </a:r>
            <a:r>
              <a:rPr lang="cs-CZ" sz="2400" dirty="0"/>
              <a:t>, psy = </a:t>
            </a:r>
            <a:r>
              <a:rPr lang="cs-CZ" sz="2400" dirty="0" err="1"/>
              <a:t>object</a:t>
            </a:r>
            <a:r>
              <a:rPr lang="cs-CZ" sz="2400" dirty="0"/>
              <a:t>)</a:t>
            </a:r>
          </a:p>
          <a:p>
            <a:pPr marL="0">
              <a:lnSpc>
                <a:spcPct val="100000"/>
              </a:lnSpc>
            </a:pPr>
            <a:endParaRPr lang="cs-CZ" sz="1100" dirty="0"/>
          </a:p>
          <a:p>
            <a:pPr marL="0">
              <a:lnSpc>
                <a:spcPct val="100000"/>
              </a:lnSpc>
            </a:pPr>
            <a:r>
              <a:rPr lang="cs-CZ" sz="2400" b="1" dirty="0" err="1"/>
              <a:t>Who</a:t>
            </a:r>
            <a:r>
              <a:rPr lang="cs-CZ" sz="2400" dirty="0"/>
              <a:t> do </a:t>
            </a:r>
            <a:r>
              <a:rPr lang="cs-CZ" sz="2400" dirty="0" err="1"/>
              <a:t>you</a:t>
            </a:r>
            <a:r>
              <a:rPr lang="cs-CZ" sz="2400" dirty="0"/>
              <a:t> love? </a:t>
            </a:r>
            <a:r>
              <a:rPr lang="cs-CZ" sz="2400" b="1" dirty="0"/>
              <a:t>Koho</a:t>
            </a:r>
            <a:r>
              <a:rPr lang="cs-CZ" sz="2400" dirty="0"/>
              <a:t> miluješ?</a:t>
            </a:r>
          </a:p>
          <a:p>
            <a:pPr marL="0">
              <a:lnSpc>
                <a:spcPct val="100000"/>
              </a:lnSpc>
            </a:pPr>
            <a:r>
              <a:rPr lang="cs-CZ" sz="2400" dirty="0"/>
              <a:t>I love Petr. Já miluju </a:t>
            </a:r>
            <a:r>
              <a:rPr lang="cs-CZ" sz="2400" b="1" dirty="0"/>
              <a:t>Petra</a:t>
            </a:r>
            <a:r>
              <a:rPr lang="cs-CZ" sz="2400" dirty="0"/>
              <a:t>. (já = </a:t>
            </a:r>
            <a:r>
              <a:rPr lang="cs-CZ" sz="2400" dirty="0" err="1"/>
              <a:t>subject</a:t>
            </a:r>
            <a:r>
              <a:rPr lang="cs-CZ" sz="2400" dirty="0"/>
              <a:t>, Petra = </a:t>
            </a:r>
            <a:r>
              <a:rPr lang="cs-CZ" sz="2400" dirty="0" err="1"/>
              <a:t>object</a:t>
            </a:r>
            <a:r>
              <a:rPr lang="cs-CZ" sz="2400" dirty="0"/>
              <a:t>)</a:t>
            </a:r>
          </a:p>
          <a:p>
            <a:pPr marL="0">
              <a:lnSpc>
                <a:spcPct val="100000"/>
              </a:lnSpc>
            </a:pPr>
            <a:endParaRPr lang="cs-CZ" sz="2400" dirty="0"/>
          </a:p>
          <a:p>
            <a:pPr marL="0">
              <a:lnSpc>
                <a:spcPct val="100000"/>
              </a:lnSpc>
            </a:pPr>
            <a:r>
              <a:rPr lang="cs-CZ" sz="2400" b="1" dirty="0" err="1"/>
              <a:t>What</a:t>
            </a:r>
            <a:r>
              <a:rPr lang="cs-CZ" sz="2400" dirty="0"/>
              <a:t> do </a:t>
            </a:r>
            <a:r>
              <a:rPr lang="cs-CZ" sz="2400" dirty="0" err="1"/>
              <a:t>you</a:t>
            </a:r>
            <a:r>
              <a:rPr lang="cs-CZ" sz="2400" dirty="0"/>
              <a:t> drink? </a:t>
            </a:r>
            <a:r>
              <a:rPr lang="cs-CZ" sz="2400" b="1" dirty="0"/>
              <a:t>Co</a:t>
            </a:r>
            <a:r>
              <a:rPr lang="cs-CZ" sz="2400" dirty="0"/>
              <a:t> piješ?</a:t>
            </a:r>
          </a:p>
          <a:p>
            <a:pPr marL="0">
              <a:lnSpc>
                <a:spcPct val="100000"/>
              </a:lnSpc>
            </a:pPr>
            <a:r>
              <a:rPr lang="cs-CZ" sz="2400" dirty="0"/>
              <a:t>I drink a </a:t>
            </a:r>
            <a:r>
              <a:rPr lang="cs-CZ" sz="2400" dirty="0" err="1"/>
              <a:t>beer</a:t>
            </a:r>
            <a:r>
              <a:rPr lang="cs-CZ" sz="2400" dirty="0"/>
              <a:t> / </a:t>
            </a:r>
            <a:r>
              <a:rPr lang="cs-CZ" sz="2400" dirty="0" err="1"/>
              <a:t>coke</a:t>
            </a:r>
            <a:r>
              <a:rPr lang="cs-CZ" sz="2400" dirty="0"/>
              <a:t> / </a:t>
            </a:r>
            <a:r>
              <a:rPr lang="cs-CZ" sz="2400" dirty="0" err="1"/>
              <a:t>juice</a:t>
            </a:r>
            <a:r>
              <a:rPr lang="cs-CZ" sz="2400" dirty="0"/>
              <a:t>. Piju </a:t>
            </a:r>
            <a:r>
              <a:rPr lang="cs-CZ" sz="2400" dirty="0">
                <a:solidFill>
                  <a:schemeClr val="accent3"/>
                </a:solidFill>
              </a:rPr>
              <a:t>pivo</a:t>
            </a:r>
            <a:r>
              <a:rPr lang="cs-CZ" sz="2400" dirty="0"/>
              <a:t> / </a:t>
            </a:r>
            <a:r>
              <a:rPr lang="cs-CZ" sz="2400" dirty="0">
                <a:solidFill>
                  <a:schemeClr val="accent2"/>
                </a:solidFill>
              </a:rPr>
              <a:t>kol</a:t>
            </a:r>
            <a:r>
              <a:rPr lang="cs-CZ" sz="2400" b="1" u="sng" dirty="0">
                <a:solidFill>
                  <a:schemeClr val="accent2"/>
                </a:solidFill>
              </a:rPr>
              <a:t>u</a:t>
            </a:r>
            <a:r>
              <a:rPr lang="cs-CZ" sz="2400" dirty="0"/>
              <a:t> / </a:t>
            </a:r>
            <a:r>
              <a:rPr lang="cs-CZ" sz="2400" dirty="0">
                <a:solidFill>
                  <a:schemeClr val="accent1"/>
                </a:solidFill>
              </a:rPr>
              <a:t>džus</a:t>
            </a:r>
            <a:r>
              <a:rPr lang="cs-CZ" sz="2400" dirty="0"/>
              <a:t>.</a:t>
            </a:r>
          </a:p>
          <a:p>
            <a:pPr marL="0">
              <a:lnSpc>
                <a:spcPct val="100000"/>
              </a:lnSpc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29832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1D7BFE-B71F-4F76-A87B-B687B0845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4E4B47-B380-44F3-A001-78DFDB7948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180C6E-EDAD-41D6-89B5-9F99F1F7C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52212"/>
            <a:ext cx="10753200" cy="451576"/>
          </a:xfrm>
        </p:spPr>
        <p:txBody>
          <a:bodyPr/>
          <a:lstStyle/>
          <a:p>
            <a:r>
              <a:rPr lang="cs-CZ" dirty="0" err="1"/>
              <a:t>Verbs</a:t>
            </a:r>
            <a:r>
              <a:rPr lang="cs-CZ" dirty="0"/>
              <a:t> </a:t>
            </a:r>
            <a:r>
              <a:rPr lang="cs-CZ" dirty="0" err="1"/>
              <a:t>associated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accusative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61177B-E461-4390-8B9B-D2DA44F8C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672081"/>
            <a:ext cx="10753200" cy="4742662"/>
          </a:xfrm>
        </p:spPr>
        <p:txBody>
          <a:bodyPr/>
          <a:lstStyle/>
          <a:p>
            <a:r>
              <a:rPr lang="cs-CZ" dirty="0"/>
              <a:t>DÁT SI (Dám si káv</a:t>
            </a:r>
            <a:r>
              <a:rPr lang="cs-CZ" dirty="0">
                <a:solidFill>
                  <a:schemeClr val="accent2"/>
                </a:solidFill>
              </a:rPr>
              <a:t>u</a:t>
            </a:r>
            <a:r>
              <a:rPr lang="cs-CZ" dirty="0"/>
              <a:t> / káv</a:t>
            </a:r>
            <a:r>
              <a:rPr lang="cs-CZ" dirty="0">
                <a:solidFill>
                  <a:schemeClr val="accent2"/>
                </a:solidFill>
              </a:rPr>
              <a:t>a</a:t>
            </a:r>
            <a:r>
              <a:rPr lang="cs-CZ" dirty="0"/>
              <a:t>). </a:t>
            </a:r>
          </a:p>
          <a:p>
            <a:r>
              <a:rPr lang="cs-CZ" dirty="0"/>
              <a:t>HLEDAT (Hledám restaurac</a:t>
            </a:r>
            <a:r>
              <a:rPr lang="cs-CZ" dirty="0">
                <a:solidFill>
                  <a:schemeClr val="accent2"/>
                </a:solidFill>
              </a:rPr>
              <a:t>i</a:t>
            </a:r>
            <a:r>
              <a:rPr lang="cs-CZ" dirty="0"/>
              <a:t> / restaurac</a:t>
            </a:r>
            <a:r>
              <a:rPr lang="cs-CZ" dirty="0">
                <a:solidFill>
                  <a:schemeClr val="accent2"/>
                </a:solidFill>
              </a:rPr>
              <a:t>e</a:t>
            </a:r>
            <a:r>
              <a:rPr lang="cs-CZ" dirty="0"/>
              <a:t>).</a:t>
            </a:r>
          </a:p>
          <a:p>
            <a:r>
              <a:rPr lang="cs-CZ" dirty="0"/>
              <a:t>MÍT (Mám sestr</a:t>
            </a:r>
            <a:r>
              <a:rPr lang="cs-CZ" dirty="0">
                <a:solidFill>
                  <a:schemeClr val="accent2"/>
                </a:solidFill>
              </a:rPr>
              <a:t>u</a:t>
            </a:r>
            <a:r>
              <a:rPr lang="cs-CZ" dirty="0"/>
              <a:t> / sestr</a:t>
            </a:r>
            <a:r>
              <a:rPr lang="cs-CZ" dirty="0">
                <a:solidFill>
                  <a:schemeClr val="accent2"/>
                </a:solidFill>
              </a:rPr>
              <a:t>a</a:t>
            </a:r>
            <a:r>
              <a:rPr lang="cs-CZ" dirty="0"/>
              <a:t> = a </a:t>
            </a:r>
            <a:r>
              <a:rPr lang="cs-CZ" dirty="0" err="1"/>
              <a:t>sister</a:t>
            </a:r>
            <a:r>
              <a:rPr lang="cs-CZ" dirty="0"/>
              <a:t>). (Mám dít</a:t>
            </a:r>
            <a:r>
              <a:rPr lang="cs-CZ" dirty="0">
                <a:solidFill>
                  <a:schemeClr val="accent3"/>
                </a:solidFill>
              </a:rPr>
              <a:t>ě</a:t>
            </a:r>
            <a:r>
              <a:rPr lang="cs-CZ" dirty="0"/>
              <a:t> / dít</a:t>
            </a:r>
            <a:r>
              <a:rPr lang="cs-CZ" dirty="0">
                <a:solidFill>
                  <a:schemeClr val="accent3"/>
                </a:solidFill>
              </a:rPr>
              <a:t>ě</a:t>
            </a:r>
            <a:r>
              <a:rPr lang="cs-CZ" dirty="0"/>
              <a:t>).</a:t>
            </a:r>
          </a:p>
          <a:p>
            <a:r>
              <a:rPr lang="cs-CZ" dirty="0"/>
              <a:t>CHTÍT (Chci čokolád</a:t>
            </a:r>
            <a:r>
              <a:rPr lang="cs-CZ" dirty="0">
                <a:solidFill>
                  <a:schemeClr val="accent2"/>
                </a:solidFill>
              </a:rPr>
              <a:t>u</a:t>
            </a:r>
            <a:r>
              <a:rPr lang="cs-CZ" dirty="0"/>
              <a:t> / čokolád</a:t>
            </a:r>
            <a:r>
              <a:rPr lang="cs-CZ" dirty="0">
                <a:solidFill>
                  <a:schemeClr val="accent2"/>
                </a:solidFill>
              </a:rPr>
              <a:t>a</a:t>
            </a:r>
            <a:r>
              <a:rPr lang="cs-CZ" dirty="0"/>
              <a:t>). (Chci salá</a:t>
            </a:r>
            <a:r>
              <a:rPr lang="cs-CZ" dirty="0">
                <a:solidFill>
                  <a:schemeClr val="accent1"/>
                </a:solidFill>
              </a:rPr>
              <a:t>t</a:t>
            </a:r>
            <a:r>
              <a:rPr lang="cs-CZ" dirty="0"/>
              <a:t> / salá</a:t>
            </a:r>
            <a:r>
              <a:rPr lang="cs-CZ" dirty="0">
                <a:solidFill>
                  <a:schemeClr val="accent1"/>
                </a:solidFill>
              </a:rPr>
              <a:t>t</a:t>
            </a:r>
            <a:r>
              <a:rPr lang="cs-CZ" dirty="0"/>
              <a:t>).</a:t>
            </a:r>
          </a:p>
          <a:p>
            <a:r>
              <a:rPr lang="cs-CZ" dirty="0"/>
              <a:t>JÍST (Jím sý</a:t>
            </a:r>
            <a:r>
              <a:rPr lang="cs-CZ" dirty="0">
                <a:solidFill>
                  <a:schemeClr val="tx2"/>
                </a:solidFill>
              </a:rPr>
              <a:t>r</a:t>
            </a:r>
            <a:r>
              <a:rPr lang="cs-CZ" dirty="0"/>
              <a:t> / sý</a:t>
            </a:r>
            <a:r>
              <a:rPr lang="cs-CZ" dirty="0">
                <a:solidFill>
                  <a:schemeClr val="tx2"/>
                </a:solidFill>
              </a:rPr>
              <a:t>r</a:t>
            </a:r>
            <a:r>
              <a:rPr lang="cs-CZ" dirty="0"/>
              <a:t>).</a:t>
            </a:r>
          </a:p>
          <a:p>
            <a:r>
              <a:rPr lang="cs-CZ" dirty="0"/>
              <a:t>PÍT (Piju kofol</a:t>
            </a:r>
            <a:r>
              <a:rPr lang="cs-CZ" dirty="0">
                <a:solidFill>
                  <a:schemeClr val="accent2"/>
                </a:solidFill>
              </a:rPr>
              <a:t>u</a:t>
            </a:r>
            <a:r>
              <a:rPr lang="cs-CZ" dirty="0"/>
              <a:t> / kofol</a:t>
            </a:r>
            <a:r>
              <a:rPr lang="cs-CZ" dirty="0">
                <a:solidFill>
                  <a:schemeClr val="accent2"/>
                </a:solidFill>
              </a:rPr>
              <a:t>a</a:t>
            </a:r>
            <a:r>
              <a:rPr lang="cs-CZ" dirty="0"/>
              <a:t>).</a:t>
            </a:r>
          </a:p>
          <a:p>
            <a:r>
              <a:rPr lang="cs-CZ" dirty="0"/>
              <a:t>MÍT RÁDA (Mám rád/a piv</a:t>
            </a:r>
            <a:r>
              <a:rPr lang="cs-CZ" dirty="0">
                <a:solidFill>
                  <a:schemeClr val="accent3"/>
                </a:solidFill>
              </a:rPr>
              <a:t>o</a:t>
            </a:r>
            <a:r>
              <a:rPr lang="cs-CZ" dirty="0"/>
              <a:t> / piv</a:t>
            </a:r>
            <a:r>
              <a:rPr lang="cs-CZ" dirty="0">
                <a:solidFill>
                  <a:schemeClr val="accent3"/>
                </a:solidFill>
              </a:rPr>
              <a:t>o</a:t>
            </a:r>
            <a:r>
              <a:rPr lang="cs-CZ" dirty="0"/>
              <a:t>).</a:t>
            </a:r>
          </a:p>
          <a:p>
            <a:r>
              <a:rPr lang="cs-CZ" dirty="0"/>
              <a:t>VIDĚT (Vidím studentk</a:t>
            </a:r>
            <a:r>
              <a:rPr lang="cs-CZ" dirty="0">
                <a:solidFill>
                  <a:schemeClr val="accent2"/>
                </a:solidFill>
              </a:rPr>
              <a:t>u</a:t>
            </a:r>
            <a:r>
              <a:rPr lang="cs-CZ" dirty="0"/>
              <a:t> / studentk</a:t>
            </a:r>
            <a:r>
              <a:rPr lang="cs-CZ" dirty="0">
                <a:solidFill>
                  <a:schemeClr val="accent2"/>
                </a:solidFill>
              </a:rPr>
              <a:t>a</a:t>
            </a:r>
            <a:r>
              <a:rPr lang="cs-CZ" dirty="0"/>
              <a:t>). (Vidím měst</a:t>
            </a:r>
            <a:r>
              <a:rPr lang="cs-CZ" dirty="0">
                <a:solidFill>
                  <a:schemeClr val="accent3"/>
                </a:solidFill>
              </a:rPr>
              <a:t>o</a:t>
            </a:r>
            <a:r>
              <a:rPr lang="cs-CZ" dirty="0"/>
              <a:t> / měst</a:t>
            </a:r>
            <a:r>
              <a:rPr lang="cs-CZ" dirty="0">
                <a:solidFill>
                  <a:schemeClr val="accent3"/>
                </a:solidFill>
              </a:rPr>
              <a:t>o</a:t>
            </a:r>
            <a:r>
              <a:rPr lang="cs-CZ" dirty="0"/>
              <a:t>)</a:t>
            </a:r>
          </a:p>
          <a:p>
            <a:r>
              <a:rPr lang="cs-CZ" dirty="0"/>
              <a:t>STUDOVAT (Studuju češtin</a:t>
            </a:r>
            <a:r>
              <a:rPr lang="cs-CZ" dirty="0">
                <a:solidFill>
                  <a:srgbClr val="FF0000"/>
                </a:solidFill>
              </a:rPr>
              <a:t>u</a:t>
            </a:r>
            <a:r>
              <a:rPr lang="cs-CZ" dirty="0"/>
              <a:t> / češtin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).</a:t>
            </a:r>
          </a:p>
          <a:p>
            <a:r>
              <a:rPr lang="cs-CZ" dirty="0"/>
              <a:t>UČIT SE (Učím se matematik</a:t>
            </a:r>
            <a:r>
              <a:rPr lang="cs-CZ" dirty="0">
                <a:solidFill>
                  <a:schemeClr val="accent2"/>
                </a:solidFill>
              </a:rPr>
              <a:t>u</a:t>
            </a:r>
            <a:r>
              <a:rPr lang="cs-CZ" dirty="0"/>
              <a:t> / matematik</a:t>
            </a:r>
            <a:r>
              <a:rPr lang="cs-CZ" dirty="0">
                <a:solidFill>
                  <a:schemeClr val="accent2"/>
                </a:solidFill>
              </a:rPr>
              <a:t>a</a:t>
            </a:r>
            <a:r>
              <a:rPr lang="cs-CZ" dirty="0"/>
              <a:t> = a </a:t>
            </a:r>
            <a:r>
              <a:rPr lang="cs-CZ" dirty="0" err="1"/>
              <a:t>math</a:t>
            </a:r>
            <a:r>
              <a:rPr lang="cs-CZ" dirty="0"/>
              <a:t>).</a:t>
            </a:r>
          </a:p>
          <a:p>
            <a:r>
              <a:rPr lang="cs-CZ" dirty="0"/>
              <a:t>KUPOVAT, POSLOUCHAT, OBĚDVAT, DĚLAT, UČIT, VAŘIT, PSÁT, ČÍST…</a:t>
            </a:r>
          </a:p>
        </p:txBody>
      </p:sp>
    </p:spTree>
    <p:extLst>
      <p:ext uri="{BB962C8B-B14F-4D97-AF65-F5344CB8AC3E}">
        <p14:creationId xmlns:p14="http://schemas.microsoft.com/office/powerpoint/2010/main" val="3844646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41BB16-2859-CCF4-D60A-A953594870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E95CB2-C9A0-EBF9-952F-94988FAF48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039BCE-7F68-F130-9999-867358D55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to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accusative</a:t>
            </a:r>
            <a:r>
              <a:rPr lang="cs-CZ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B8ECBF-8BDA-B01F-7B7F-E634C961C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learn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verbs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acc</a:t>
            </a:r>
            <a:r>
              <a:rPr lang="cs-CZ" dirty="0"/>
              <a:t>.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(dát si, hledat, …).</a:t>
            </a:r>
          </a:p>
          <a:p>
            <a:r>
              <a:rPr lang="cs-CZ" dirty="0"/>
              <a:t>These </a:t>
            </a:r>
            <a:r>
              <a:rPr lang="cs-CZ" dirty="0" err="1"/>
              <a:t>verbs</a:t>
            </a:r>
            <a:r>
              <a:rPr lang="cs-CZ" dirty="0"/>
              <a:t> are </a:t>
            </a:r>
            <a:r>
              <a:rPr lang="cs-CZ" b="1" dirty="0" err="1"/>
              <a:t>transitive</a:t>
            </a:r>
            <a:r>
              <a:rPr lang="cs-CZ" dirty="0"/>
              <a:t>.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use direct </a:t>
            </a:r>
            <a:r>
              <a:rPr lang="cs-CZ" dirty="0" err="1"/>
              <a:t>object</a:t>
            </a:r>
            <a:r>
              <a:rPr lang="cs-CZ" dirty="0"/>
              <a:t> in </a:t>
            </a:r>
            <a:r>
              <a:rPr lang="cs-CZ" dirty="0" err="1"/>
              <a:t>accusative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. </a:t>
            </a:r>
            <a:r>
              <a:rPr lang="cs-CZ" dirty="0" err="1"/>
              <a:t>WHY</a:t>
            </a:r>
            <a:r>
              <a:rPr lang="cs-CZ" dirty="0"/>
              <a:t>?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say</a:t>
            </a:r>
            <a:r>
              <a:rPr lang="cs-CZ" dirty="0"/>
              <a:t> </a:t>
            </a:r>
            <a:r>
              <a:rPr lang="cs-CZ" i="1" dirty="0"/>
              <a:t>I DRINK </a:t>
            </a:r>
            <a:r>
              <a:rPr lang="cs-CZ" i="1" dirty="0" err="1"/>
              <a:t>SOMETHING</a:t>
            </a:r>
            <a:r>
              <a:rPr lang="cs-CZ" i="1" dirty="0"/>
              <a:t>.</a:t>
            </a:r>
          </a:p>
          <a:p>
            <a:r>
              <a:rPr lang="cs-CZ" b="1" dirty="0" err="1"/>
              <a:t>Intransitive</a:t>
            </a:r>
            <a:r>
              <a:rPr lang="cs-CZ" dirty="0"/>
              <a:t> </a:t>
            </a:r>
            <a:r>
              <a:rPr lang="cs-CZ" dirty="0" err="1"/>
              <a:t>verbs</a:t>
            </a:r>
            <a:r>
              <a:rPr lang="cs-CZ" dirty="0"/>
              <a:t> are </a:t>
            </a:r>
            <a:r>
              <a:rPr lang="cs-CZ" dirty="0" err="1"/>
              <a:t>verbs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use a direct </a:t>
            </a:r>
            <a:r>
              <a:rPr lang="cs-CZ" dirty="0" err="1"/>
              <a:t>object</a:t>
            </a:r>
            <a:r>
              <a:rPr lang="cs-CZ" dirty="0"/>
              <a:t> in </a:t>
            </a:r>
            <a:r>
              <a:rPr lang="cs-CZ" dirty="0" err="1"/>
              <a:t>accusative</a:t>
            </a:r>
            <a:r>
              <a:rPr lang="cs-CZ" dirty="0"/>
              <a:t>: být, pracovat, spát. </a:t>
            </a:r>
            <a:r>
              <a:rPr lang="cs-CZ" dirty="0" err="1"/>
              <a:t>WHY</a:t>
            </a:r>
            <a:r>
              <a:rPr lang="cs-CZ" dirty="0"/>
              <a:t>?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not </a:t>
            </a:r>
            <a:r>
              <a:rPr lang="cs-CZ" dirty="0" err="1"/>
              <a:t>say</a:t>
            </a:r>
            <a:r>
              <a:rPr lang="cs-CZ" dirty="0"/>
              <a:t>: </a:t>
            </a:r>
            <a:r>
              <a:rPr lang="cs-CZ" i="1" dirty="0"/>
              <a:t>I </a:t>
            </a:r>
            <a:r>
              <a:rPr lang="cs-CZ" i="1" dirty="0" err="1"/>
              <a:t>SLEEP</a:t>
            </a:r>
            <a:r>
              <a:rPr lang="cs-CZ" i="1" dirty="0"/>
              <a:t> </a:t>
            </a:r>
            <a:r>
              <a:rPr lang="cs-CZ" i="1" dirty="0" err="1"/>
              <a:t>SOMETHING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intransitive</a:t>
            </a:r>
            <a:r>
              <a:rPr lang="cs-CZ" dirty="0"/>
              <a:t> verb).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en-US" dirty="0"/>
              <a:t>decide whether you should use accusative after a verb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966821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prezentace-cjv-cz-16-9 (1)</Template>
  <TotalTime>1496</TotalTime>
  <Words>1227</Words>
  <Application>Microsoft Office PowerPoint</Application>
  <PresentationFormat>Widescreen</PresentationFormat>
  <Paragraphs>237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Devátý týden Czech for Foreign MU Staff: Beginners 1</vt:lpstr>
      <vt:lpstr>Opakování</vt:lpstr>
      <vt:lpstr>DÁT SI (Á verb)</vt:lpstr>
      <vt:lpstr>Akuzativ singuláru</vt:lpstr>
      <vt:lpstr>PowerPoint Presentation</vt:lpstr>
      <vt:lpstr>PowerPoint Presentation</vt:lpstr>
      <vt:lpstr>PowerPoint Presentation</vt:lpstr>
      <vt:lpstr>Verbs associated with accusative</vt:lpstr>
      <vt:lpstr>How do we know when to use the accusative?</vt:lpstr>
      <vt:lpstr>PowerPoint Presentation</vt:lpstr>
      <vt:lpstr>Co není akuzativ?</vt:lpstr>
      <vt:lpstr>PowerPoint Presentation</vt:lpstr>
      <vt:lpstr>Mluvení Speaking  </vt:lpstr>
      <vt:lpstr>PowerPoint Presentation</vt:lpstr>
      <vt:lpstr>Lekce 3: Mít rád, číst, pít, jíst E konjugace</vt:lpstr>
      <vt:lpstr>PowerPoint Presentation</vt:lpstr>
      <vt:lpstr>E verbs</vt:lpstr>
      <vt:lpstr>Appendix</vt:lpstr>
      <vt:lpstr>Appendix</vt:lpstr>
      <vt:lpstr>KOLO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Třetí týden Czech for Foreign MU Staff: Beginners 1</dc:title>
  <dc:creator>Kateřina Frecerová</dc:creator>
  <cp:lastModifiedBy>Kateřina Frecerová</cp:lastModifiedBy>
  <cp:revision>45</cp:revision>
  <cp:lastPrinted>1601-01-01T00:00:00Z</cp:lastPrinted>
  <dcterms:created xsi:type="dcterms:W3CDTF">2024-09-22T12:03:40Z</dcterms:created>
  <dcterms:modified xsi:type="dcterms:W3CDTF">2024-11-18T18:50:16Z</dcterms:modified>
</cp:coreProperties>
</file>