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4" r:id="rId3"/>
    <p:sldId id="285" r:id="rId4"/>
    <p:sldId id="262" r:id="rId5"/>
    <p:sldId id="263" r:id="rId6"/>
    <p:sldId id="265" r:id="rId7"/>
    <p:sldId id="266" r:id="rId8"/>
    <p:sldId id="269" r:id="rId9"/>
    <p:sldId id="270" r:id="rId10"/>
    <p:sldId id="289" r:id="rId11"/>
    <p:sldId id="273" r:id="rId12"/>
    <p:sldId id="274" r:id="rId13"/>
    <p:sldId id="275" r:id="rId14"/>
    <p:sldId id="276" r:id="rId15"/>
    <p:sldId id="283" r:id="rId16"/>
  </p:sldIdLst>
  <p:sldSz cx="12192000" cy="6858000"/>
  <p:notesSz cx="6858000" cy="9144000"/>
  <p:embeddedFontLs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Garamond" panose="02020404030301010803" pitchFamily="18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hzUz6Nqyg/x41xAvZsVTpgHDZD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3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43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c1696310c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2c1696310c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c3cacc2f79_2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g2c3cacc2f79_2_1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g2c3cacc2f79_2_1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6341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2" name="Google Shape;3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0fae9b3fd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0" name="Google Shape;360;g20fae9b3f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bd1bc7bda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9" name="Google Shape;369;g2bd1bc7bd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1" name="Google Shape;3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6849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c843336287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2c843336287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g2c843336287_0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c843336287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g2c84333628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c843336287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g2c84333628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c843336287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Socrates: discussion with students, Plato: dialogue  with his teacher Socrates, Aristotle: While Plato's teacher Socrates discussed with his partners and sought to reach their agreement, Aristotle's writings already contain a binding argument for how to teach it to the pupils.</a:t>
            </a:r>
            <a:endParaRPr/>
          </a:p>
        </p:txBody>
      </p:sp>
      <p:sp>
        <p:nvSpPr>
          <p:cNvPr id="317" name="Google Shape;317;g2c84333628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image - inverse">
  <p:cSld name="Title slide with image - inverse">
    <p:bg>
      <p:bgPr>
        <a:solidFill>
          <a:srgbClr val="0000DC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ba5a7dc029_0_517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6" name="Google Shape;16;g2ba5a7dc029_0_517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52464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2ba5a7dc029_0_517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52464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g2ba5a7dc029_0_517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g2ba5a7dc029_0_517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49251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g2ba5a7dc029_0_5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10070" cy="1060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mparison">
  <p:cSld name="Heading and comparis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ba5a7dc029_0_524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2ba5a7dc029_0_52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9" name="Google Shape;79;g2ba5a7dc029_0_524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2ba5a7dc029_0_524"/>
          <p:cNvSpPr txBox="1">
            <a:spLocks noGrp="1"/>
          </p:cNvSpPr>
          <p:nvPr>
            <p:ph type="body" idx="1"/>
          </p:nvPr>
        </p:nvSpPr>
        <p:spPr>
          <a:xfrm>
            <a:off x="720000" y="1701505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g2ba5a7dc029_0_524"/>
          <p:cNvSpPr txBox="1">
            <a:spLocks noGrp="1"/>
          </p:cNvSpPr>
          <p:nvPr>
            <p:ph type="body" idx="2"/>
          </p:nvPr>
        </p:nvSpPr>
        <p:spPr>
          <a:xfrm>
            <a:off x="6251280" y="1701505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g2ba5a7dc029_0_5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2800" y="6048000"/>
            <a:ext cx="866656" cy="59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 1">
  <p:cSld name="OBJECT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ba5a7dc029_0_53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g2ba5a7dc029_0_5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2ba5a7dc029_0_53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g2ba5a7dc029_0_53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2ba5a7dc029_0_53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 2">
  <p:cSld name="TITLE_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ba5a7dc029_0_54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g2ba5a7dc029_0_54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2" name="Google Shape;92;g2ba5a7dc029_0_54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g2ba5a7dc029_0_54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2ba5a7dc029_0_54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inverse">
  <p:cSld name="Title slide - inverse">
    <p:bg>
      <p:bgPr>
        <a:solidFill>
          <a:srgbClr val="0000DC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ba5a7dc029_0_549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2ba5a7dc029_0_549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98" name="Google Shape;98;g2ba5a7dc029_0_549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2ba5a7dc029_0_549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00" name="Google Shape;100;g2ba5a7dc029_0_5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10070" cy="1060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ntent">
  <p:cSld name="Heading and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ba5a7dc029_0_555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2ba5a7dc029_0_55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04" name="Google Shape;104;g2ba5a7dc029_0_555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2ba5a7dc029_0_555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06" name="Google Shape;106;g2ba5a7dc029_0_5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2800" y="6048000"/>
            <a:ext cx="866656" cy="59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>
  <p:cSld name="Úvodní sníme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ba5a7dc029_0_561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2ba5a7dc029_0_56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0" name="Google Shape;110;g2ba5a7dc029_0_561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2ba5a7dc029_0_561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12" name="Google Shape;112;g2ba5a7dc029_0_5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47999" cy="1060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ext">
  <p:cSld name="Heading, subheading and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ba5a7dc029_0_567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2ba5a7dc029_0_567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6" name="Google Shape;116;g2ba5a7dc029_0_567"/>
          <p:cNvSpPr txBox="1">
            <a:spLocks noGrp="1"/>
          </p:cNvSpPr>
          <p:nvPr>
            <p:ph type="body" idx="1"/>
          </p:nvPr>
        </p:nvSpPr>
        <p:spPr>
          <a:xfrm>
            <a:off x="720725" y="1296001"/>
            <a:ext cx="107520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2ba5a7dc029_0_56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2ba5a7dc029_0_567"/>
          <p:cNvSpPr txBox="1">
            <a:spLocks noGrp="1"/>
          </p:cNvSpPr>
          <p:nvPr>
            <p:ph type="body" idx="2"/>
          </p:nvPr>
        </p:nvSpPr>
        <p:spPr>
          <a:xfrm>
            <a:off x="720000" y="1692002"/>
            <a:ext cx="107532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9" name="Google Shape;119;g2ba5a7dc029_0_5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2800" y="6048000"/>
            <a:ext cx="866656" cy="59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comparison">
  <p:cSld name="Heading, subheading and comparis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ba5a7dc029_0_574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2ba5a7dc029_0_57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23" name="Google Shape;123;g2ba5a7dc029_0_574"/>
          <p:cNvSpPr txBox="1">
            <a:spLocks noGrp="1"/>
          </p:cNvSpPr>
          <p:nvPr>
            <p:ph type="body" idx="1"/>
          </p:nvPr>
        </p:nvSpPr>
        <p:spPr>
          <a:xfrm>
            <a:off x="720725" y="1296001"/>
            <a:ext cx="52200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2ba5a7dc029_0_574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g2ba5a7dc029_0_574"/>
          <p:cNvSpPr txBox="1">
            <a:spLocks noGrp="1"/>
          </p:cNvSpPr>
          <p:nvPr>
            <p:ph type="body" idx="2"/>
          </p:nvPr>
        </p:nvSpPr>
        <p:spPr>
          <a:xfrm>
            <a:off x="6251278" y="1290515"/>
            <a:ext cx="52200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2ba5a7dc029_0_574"/>
          <p:cNvSpPr txBox="1">
            <a:spLocks noGrp="1"/>
          </p:cNvSpPr>
          <p:nvPr>
            <p:ph type="body" idx="3"/>
          </p:nvPr>
        </p:nvSpPr>
        <p:spPr>
          <a:xfrm>
            <a:off x="720000" y="1701505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2ba5a7dc029_0_574"/>
          <p:cNvSpPr txBox="1">
            <a:spLocks noGrp="1"/>
          </p:cNvSpPr>
          <p:nvPr>
            <p:ph type="body" idx="4"/>
          </p:nvPr>
        </p:nvSpPr>
        <p:spPr>
          <a:xfrm>
            <a:off x="6251280" y="1701505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8" name="Google Shape;128;g2ba5a7dc029_0_5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2800" y="6048000"/>
            <a:ext cx="866656" cy="59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, text and image">
  <p:cSld name="Heading, subheading, text and imag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ba5a7dc029_0_583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2ba5a7dc029_0_583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2ba5a7dc029_0_583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33" name="Google Shape;133;g2ba5a7dc029_0_583"/>
          <p:cNvSpPr txBox="1">
            <a:spLocks noGrp="1"/>
          </p:cNvSpPr>
          <p:nvPr>
            <p:ph type="body" idx="1"/>
          </p:nvPr>
        </p:nvSpPr>
        <p:spPr>
          <a:xfrm>
            <a:off x="7347735" y="2596845"/>
            <a:ext cx="4125600" cy="32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2ba5a7dc029_0_583"/>
          <p:cNvSpPr>
            <a:spLocks noGrp="1"/>
          </p:cNvSpPr>
          <p:nvPr>
            <p:ph type="pic" idx="2"/>
          </p:nvPr>
        </p:nvSpPr>
        <p:spPr>
          <a:xfrm>
            <a:off x="729509" y="1665288"/>
            <a:ext cx="6207900" cy="414000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g2ba5a7dc029_0_583"/>
          <p:cNvSpPr txBox="1">
            <a:spLocks noGrp="1"/>
          </p:cNvSpPr>
          <p:nvPr>
            <p:ph type="body" idx="3"/>
          </p:nvPr>
        </p:nvSpPr>
        <p:spPr>
          <a:xfrm>
            <a:off x="720725" y="1296001"/>
            <a:ext cx="107520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6" name="Google Shape;136;g2ba5a7dc029_0_5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2800" y="6048000"/>
            <a:ext cx="866656" cy="59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hree columns">
  <p:cSld name="Heading, subheading and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ba5a7dc029_0_591"/>
          <p:cNvSpPr txBox="1">
            <a:spLocks noGrp="1"/>
          </p:cNvSpPr>
          <p:nvPr>
            <p:ph type="body" idx="1"/>
          </p:nvPr>
        </p:nvSpPr>
        <p:spPr>
          <a:xfrm>
            <a:off x="4440000" y="1692002"/>
            <a:ext cx="3311400" cy="22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2ba5a7dc029_0_591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2ba5a7dc029_0_59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41" name="Google Shape;141;g2ba5a7dc029_0_591"/>
          <p:cNvSpPr txBox="1">
            <a:spLocks noGrp="1"/>
          </p:cNvSpPr>
          <p:nvPr>
            <p:ph type="body" idx="2"/>
          </p:nvPr>
        </p:nvSpPr>
        <p:spPr>
          <a:xfrm>
            <a:off x="719999" y="4414271"/>
            <a:ext cx="3312000" cy="14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ba5a7dc029_0_591"/>
          <p:cNvSpPr txBox="1">
            <a:spLocks noGrp="1"/>
          </p:cNvSpPr>
          <p:nvPr>
            <p:ph type="body" idx="3"/>
          </p:nvPr>
        </p:nvSpPr>
        <p:spPr>
          <a:xfrm>
            <a:off x="4440000" y="4414271"/>
            <a:ext cx="3312000" cy="14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2ba5a7dc029_0_591"/>
          <p:cNvSpPr txBox="1">
            <a:spLocks noGrp="1"/>
          </p:cNvSpPr>
          <p:nvPr>
            <p:ph type="body" idx="4"/>
          </p:nvPr>
        </p:nvSpPr>
        <p:spPr>
          <a:xfrm>
            <a:off x="8161200" y="4414270"/>
            <a:ext cx="3312000" cy="14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g2ba5a7dc029_0_591"/>
          <p:cNvSpPr txBox="1">
            <a:spLocks noGrp="1"/>
          </p:cNvSpPr>
          <p:nvPr>
            <p:ph type="body" idx="5"/>
          </p:nvPr>
        </p:nvSpPr>
        <p:spPr>
          <a:xfrm>
            <a:off x="720725" y="4025136"/>
            <a:ext cx="33114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2ba5a7dc029_0_591"/>
          <p:cNvSpPr txBox="1">
            <a:spLocks noGrp="1"/>
          </p:cNvSpPr>
          <p:nvPr>
            <p:ph type="body" idx="6"/>
          </p:nvPr>
        </p:nvSpPr>
        <p:spPr>
          <a:xfrm>
            <a:off x="4440475" y="4025136"/>
            <a:ext cx="33114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2ba5a7dc029_0_591"/>
          <p:cNvSpPr txBox="1">
            <a:spLocks noGrp="1"/>
          </p:cNvSpPr>
          <p:nvPr>
            <p:ph type="body" idx="7"/>
          </p:nvPr>
        </p:nvSpPr>
        <p:spPr>
          <a:xfrm>
            <a:off x="8161436" y="4025136"/>
            <a:ext cx="33114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2ba5a7dc029_0_591"/>
          <p:cNvSpPr txBox="1">
            <a:spLocks noGrp="1"/>
          </p:cNvSpPr>
          <p:nvPr>
            <p:ph type="body" idx="8"/>
          </p:nvPr>
        </p:nvSpPr>
        <p:spPr>
          <a:xfrm>
            <a:off x="719999" y="1692002"/>
            <a:ext cx="3311400" cy="22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2ba5a7dc029_0_591"/>
          <p:cNvSpPr txBox="1">
            <a:spLocks noGrp="1"/>
          </p:cNvSpPr>
          <p:nvPr>
            <p:ph type="body" idx="9"/>
          </p:nvPr>
        </p:nvSpPr>
        <p:spPr>
          <a:xfrm>
            <a:off x="8160001" y="1692002"/>
            <a:ext cx="3311400" cy="22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2ba5a7dc029_0_591"/>
          <p:cNvSpPr txBox="1">
            <a:spLocks noGrp="1"/>
          </p:cNvSpPr>
          <p:nvPr>
            <p:ph type="body" idx="13"/>
          </p:nvPr>
        </p:nvSpPr>
        <p:spPr>
          <a:xfrm>
            <a:off x="720725" y="1296001"/>
            <a:ext cx="107520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2ba5a7dc029_0_591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1" name="Google Shape;151;g2ba5a7dc029_0_5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2800" y="6048000"/>
            <a:ext cx="866656" cy="59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2ba5a7dc029_0_53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2ba5a7dc029_0_5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2ba5a7dc029_0_5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g2ba5a7dc029_0_5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2ba5a7dc029_0_5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out heading">
  <p:cSld name="Content without heading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ba5a7dc029_0_606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2ba5a7dc029_0_60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5" name="Google Shape;155;g2ba5a7dc029_0_606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56" name="Google Shape;156;g2ba5a7dc029_0_6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2800" y="6048000"/>
            <a:ext cx="866656" cy="59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heading">
  <p:cSld name="Only heading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a5a7dc029_0_611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2ba5a7dc029_0_61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60" name="Google Shape;160;g2ba5a7dc029_0_611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1" name="Google Shape;161;g2ba5a7dc029_0_6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2800" y="6048000"/>
            <a:ext cx="866656" cy="59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images, two columns">
  <p:cSld name="Text, images, two columns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ba5a7dc029_0_616"/>
          <p:cNvSpPr txBox="1">
            <a:spLocks noGrp="1"/>
          </p:cNvSpPr>
          <p:nvPr>
            <p:ph type="body" idx="1"/>
          </p:nvPr>
        </p:nvSpPr>
        <p:spPr>
          <a:xfrm>
            <a:off x="719997" y="718712"/>
            <a:ext cx="5220000" cy="3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g2ba5a7dc029_0_616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g2ba5a7dc029_0_61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66" name="Google Shape;166;g2ba5a7dc029_0_616"/>
          <p:cNvSpPr txBox="1">
            <a:spLocks noGrp="1"/>
          </p:cNvSpPr>
          <p:nvPr>
            <p:ph type="body" idx="2"/>
          </p:nvPr>
        </p:nvSpPr>
        <p:spPr>
          <a:xfrm>
            <a:off x="719999" y="4500000"/>
            <a:ext cx="5220000" cy="13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g2ba5a7dc029_0_616"/>
          <p:cNvSpPr txBox="1">
            <a:spLocks noGrp="1"/>
          </p:cNvSpPr>
          <p:nvPr>
            <p:ph type="body" idx="3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g2ba5a7dc029_0_616"/>
          <p:cNvSpPr txBox="1">
            <a:spLocks noGrp="1"/>
          </p:cNvSpPr>
          <p:nvPr>
            <p:ph type="body" idx="4"/>
          </p:nvPr>
        </p:nvSpPr>
        <p:spPr>
          <a:xfrm>
            <a:off x="6251278" y="4500000"/>
            <a:ext cx="5220000" cy="13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g2ba5a7dc029_0_616"/>
          <p:cNvSpPr txBox="1">
            <a:spLocks noGrp="1"/>
          </p:cNvSpPr>
          <p:nvPr>
            <p:ph type="body" idx="5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g2ba5a7dc029_0_616"/>
          <p:cNvSpPr txBox="1">
            <a:spLocks noGrp="1"/>
          </p:cNvSpPr>
          <p:nvPr>
            <p:ph type="body" idx="6"/>
          </p:nvPr>
        </p:nvSpPr>
        <p:spPr>
          <a:xfrm>
            <a:off x="6251278" y="718712"/>
            <a:ext cx="5220000" cy="3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71" name="Google Shape;171;g2ba5a7dc029_0_6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2800" y="6048000"/>
            <a:ext cx="866656" cy="59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Empt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ba5a7dc029_0_626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g2ba5a7dc029_0_62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75" name="Google Shape;175;g2ba5a7dc029_0_6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2800" y="6048000"/>
            <a:ext cx="866656" cy="59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image">
  <p:cSld name="Title slide with imag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ba5a7dc029_0_630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78" name="Google Shape;178;g2ba5a7dc029_0_630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52464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rgbClr val="0000D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g2ba5a7dc029_0_630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52464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b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0" name="Google Shape;180;g2ba5a7dc029_0_630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g2ba5a7dc029_0_630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49251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2" name="Google Shape;182;g2ba5a7dc029_0_6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47999" cy="1060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image">
  <p:cSld name="Inverse slide with image">
    <p:bg>
      <p:bgPr>
        <a:solidFill>
          <a:srgbClr val="0000DC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ba5a7dc029_0_637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5841900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g2ba5a7dc029_0_637"/>
          <p:cNvSpPr txBox="1">
            <a:spLocks noGrp="1"/>
          </p:cNvSpPr>
          <p:nvPr>
            <p:ph type="body" idx="1"/>
          </p:nvPr>
        </p:nvSpPr>
        <p:spPr>
          <a:xfrm>
            <a:off x="720000" y="6040795"/>
            <a:ext cx="8556000" cy="5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86" name="Google Shape;186;g2ba5a7dc029_0_6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2800" y="6048000"/>
            <a:ext cx="844793" cy="59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CJV slide">
  <p:cSld name="MUNI CJV slide">
    <p:bg>
      <p:bgPr>
        <a:solidFill>
          <a:srgbClr val="0000DC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2ba5a7dc029_0_6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78418" y="2012400"/>
            <a:ext cx="4035164" cy="2833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slide">
  <p:cSld name="MUNI slide">
    <p:bg>
      <p:bgPr>
        <a:solidFill>
          <a:schemeClr val="dk2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2ba5a7dc029_0_6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7242" y="2298933"/>
            <a:ext cx="8712447" cy="226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 1" type="title">
  <p:cSld name="TITL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ba5a7dc029_0_64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g2ba5a7dc029_0_64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4" name="Google Shape;194;g2ba5a7dc029_0_64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g2ba5a7dc029_0_64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g2ba5a7dc029_0_64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ing and comparison">
  <p:cSld name="1_Heading and comparison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ba5a7dc029_0_651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g2ba5a7dc029_0_65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00" name="Google Shape;200;g2ba5a7dc029_0_651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g2ba5a7dc029_0_651"/>
          <p:cNvSpPr txBox="1">
            <a:spLocks noGrp="1"/>
          </p:cNvSpPr>
          <p:nvPr>
            <p:ph type="body" idx="1"/>
          </p:nvPr>
        </p:nvSpPr>
        <p:spPr>
          <a:xfrm>
            <a:off x="720000" y="1701505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̶"/>
              <a:defRPr b="0"/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g2ba5a7dc029_0_651"/>
          <p:cNvSpPr txBox="1">
            <a:spLocks noGrp="1"/>
          </p:cNvSpPr>
          <p:nvPr>
            <p:ph type="body" idx="2"/>
          </p:nvPr>
        </p:nvSpPr>
        <p:spPr>
          <a:xfrm>
            <a:off x="6251280" y="1701505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Char char="̶"/>
              <a:defRPr b="0"/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̶"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03" name="Google Shape;203;g2ba5a7dc029_0_6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2800" y="6048000"/>
            <a:ext cx="866656" cy="59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g2ba5a7dc029_0_658"/>
          <p:cNvCxnSpPr/>
          <p:nvPr/>
        </p:nvCxnSpPr>
        <p:spPr>
          <a:xfrm>
            <a:off x="1396169" y="2421466"/>
            <a:ext cx="94074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g2ba5a7dc029_0_65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g2ba5a7dc029_0_658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400" cy="33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g2ba5a7dc029_0_658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400" cy="33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g2ba5a7dc029_0_65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g2ba5a7dc029_0_65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g2ba5a7dc029_0_65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c60da0d276_0_372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7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3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2c60da0d276_0_37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2c60da0d276_0_372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c60da0d276_0_37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g2c60da0d276_0_37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2" name="Google Shape;52;g2c60da0d276_0_37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3" name="Google Shape;53;g2c60da0d276_0_37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54" name="Google Shape;54;g2c60da0d276_0_376"/>
          <p:cNvCxnSpPr/>
          <p:nvPr/>
        </p:nvCxnSpPr>
        <p:spPr>
          <a:xfrm>
            <a:off x="1396169" y="2421466"/>
            <a:ext cx="94074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ázev a popisek">
  <p:cSld name="Název a popise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c60da0d276_0_382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800" cy="29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g2c60da0d276_0_382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800" cy="15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8" name="Google Shape;58;g2c60da0d276_0_38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9" name="Google Shape;59;g2c60da0d276_0_38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0" name="Google Shape;60;g2c60da0d276_0_38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61" name="Google Shape;61;g2c60da0d276_0_382"/>
          <p:cNvCxnSpPr/>
          <p:nvPr/>
        </p:nvCxnSpPr>
        <p:spPr>
          <a:xfrm>
            <a:off x="1396169" y="4140199"/>
            <a:ext cx="94074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c60da0d276_0_389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7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3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2c60da0d276_0_38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i="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None/>
              <a:defRPr sz="1600"/>
            </a:lvl6pPr>
            <a:lvl7pPr marL="3200400" lvl="6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None/>
              <a:defRPr sz="1600"/>
            </a:lvl7pPr>
            <a:lvl8pPr marL="3657600" lvl="7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None/>
              <a:defRPr sz="1600"/>
            </a:lvl8pPr>
            <a:lvl9pPr marL="4114800" lvl="8" indent="-2286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" name="Google Shape;65;g2c60da0d276_0_38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None/>
              <a:defRPr sz="1600"/>
            </a:lvl6pPr>
            <a:lvl7pPr marL="3200400" lvl="6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None/>
              <a:defRPr sz="1600"/>
            </a:lvl7pPr>
            <a:lvl8pPr marL="3657600" lvl="7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None/>
              <a:defRPr sz="1600"/>
            </a:lvl8pPr>
            <a:lvl9pPr marL="4114800" lvl="8" indent="-2286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6" name="Google Shape;66;g2c60da0d276_0_389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c60da0d276_0_394"/>
          <p:cNvSpPr txBox="1">
            <a:spLocks noGrp="1"/>
          </p:cNvSpPr>
          <p:nvPr>
            <p:ph type="title"/>
          </p:nvPr>
        </p:nvSpPr>
        <p:spPr>
          <a:xfrm>
            <a:off x="354000" y="1477267"/>
            <a:ext cx="5393700" cy="22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600"/>
              <a:buFont typeface="Century Gothic"/>
              <a:buNone/>
              <a:defRPr sz="5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69" name="Google Shape;69;g2c60da0d276_0_394"/>
          <p:cNvSpPr txBox="1">
            <a:spLocks noGrp="1"/>
          </p:cNvSpPr>
          <p:nvPr>
            <p:ph type="subTitle" idx="1"/>
          </p:nvPr>
        </p:nvSpPr>
        <p:spPr>
          <a:xfrm>
            <a:off x="354000" y="3793600"/>
            <a:ext cx="53937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g2c60da0d276_0_394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g2c60da0d276_0_394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entury Gothic"/>
              <a:buNone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entury Gothic"/>
              <a:buNone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entury Gothic"/>
              <a:buNone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entury Gothic"/>
              <a:buNone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entury Gothic"/>
              <a:buNone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entury Gothic"/>
              <a:buNone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entury Gothic"/>
              <a:buNone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entury Gothic"/>
              <a:buNone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entury Gothic"/>
              <a:buNone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c60da0d276_0_39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4" name="Google Shape;74;g2c60da0d276_0_39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5" name="Google Shape;75;g2c60da0d276_0_39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ba5a7dc029_0_512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g2ba5a7dc029_0_512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2" name="Google Shape;12;g2ba5a7dc029_0_512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g2ba5a7dc029_0_512"/>
          <p:cNvSpPr txBox="1"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8haKZhEqcg&amp;t=185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c1696310c5_1_0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  <p:sp>
        <p:nvSpPr>
          <p:cNvPr id="209" name="Google Shape;209;g2c1696310c5_1_0"/>
          <p:cNvSpPr txBox="1">
            <a:spLocks noGrp="1"/>
          </p:cNvSpPr>
          <p:nvPr>
            <p:ph type="title"/>
          </p:nvPr>
        </p:nvSpPr>
        <p:spPr>
          <a:xfrm>
            <a:off x="180683" y="2238320"/>
            <a:ext cx="58395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3600" dirty="0" err="1">
                <a:latin typeface="Arial"/>
                <a:ea typeface="Arial"/>
                <a:cs typeface="Arial"/>
                <a:sym typeface="Arial"/>
              </a:rPr>
              <a:t>Pluricultural</a:t>
            </a: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cs-CZ" sz="3600" dirty="0">
                <a:latin typeface="Arial"/>
                <a:ea typeface="Arial"/>
                <a:cs typeface="Arial"/>
                <a:sym typeface="Arial"/>
              </a:rPr>
            </a:br>
            <a:r>
              <a:rPr lang="cs-CZ" sz="3600" dirty="0" err="1">
                <a:latin typeface="Arial"/>
                <a:ea typeface="Arial"/>
                <a:cs typeface="Arial"/>
                <a:sym typeface="Arial"/>
              </a:rPr>
              <a:t>Competences</a:t>
            </a:r>
            <a:br>
              <a:rPr lang="cs-CZ" sz="3600" dirty="0">
                <a:latin typeface="Arial"/>
                <a:ea typeface="Arial"/>
                <a:cs typeface="Arial"/>
                <a:sym typeface="Arial"/>
              </a:rPr>
            </a:b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cs-CZ" sz="3600" dirty="0" err="1">
                <a:latin typeface="Arial"/>
                <a:ea typeface="Arial"/>
                <a:cs typeface="Arial"/>
                <a:sym typeface="Arial"/>
              </a:rPr>
              <a:t>Action</a:t>
            </a:r>
            <a:r>
              <a:rPr lang="cs-CZ" sz="3600" dirty="0">
                <a:latin typeface="Arial"/>
                <a:ea typeface="Arial"/>
                <a:cs typeface="Arial"/>
                <a:sym typeface="Arial"/>
              </a:rPr>
              <a:t> III</a:t>
            </a:r>
            <a:endParaRPr lang="en-US" sz="3600" dirty="0"/>
          </a:p>
        </p:txBody>
      </p:sp>
      <p:sp>
        <p:nvSpPr>
          <p:cNvPr id="210" name="Google Shape;210;g2c1696310c5_1_0"/>
          <p:cNvSpPr txBox="1">
            <a:spLocks noGrp="1"/>
          </p:cNvSpPr>
          <p:nvPr>
            <p:ph type="subTitle" idx="1"/>
          </p:nvPr>
        </p:nvSpPr>
        <p:spPr>
          <a:xfrm>
            <a:off x="333751" y="4850552"/>
            <a:ext cx="56976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endParaRPr sz="7200"/>
          </a:p>
          <a:p>
            <a:pPr marL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rPr lang="cs-CZ" sz="7200"/>
              <a:t>Athena Alchazidu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</a:pPr>
            <a:endParaRPr sz="7200"/>
          </a:p>
        </p:txBody>
      </p:sp>
      <p:pic>
        <p:nvPicPr>
          <p:cNvPr id="3" name="Grafický objekt 2" descr="Evropa se souvislou výplní">
            <a:extLst>
              <a:ext uri="{FF2B5EF4-FFF2-40B4-BE49-F238E27FC236}">
                <a16:creationId xmlns:a16="http://schemas.microsoft.com/office/drawing/2014/main" id="{A6E37C66-F56B-2569-6DC1-55227CB09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00524" y="1313375"/>
            <a:ext cx="5425449" cy="5425449"/>
          </a:xfrm>
          <a:prstGeom prst="rect">
            <a:avLst/>
          </a:prstGeom>
        </p:spPr>
      </p:pic>
      <p:pic>
        <p:nvPicPr>
          <p:cNvPr id="5" name="Grafický objekt 4" descr="Hlava s ozubenými koly se souvislou výplní">
            <a:extLst>
              <a:ext uri="{FF2B5EF4-FFF2-40B4-BE49-F238E27FC236}">
                <a16:creationId xmlns:a16="http://schemas.microsoft.com/office/drawing/2014/main" id="{B0EC64E0-941D-5D84-C764-993FE8D5A6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70406" y="548381"/>
            <a:ext cx="1878752" cy="1878752"/>
          </a:xfrm>
          <a:prstGeom prst="rect">
            <a:avLst/>
          </a:prstGeom>
        </p:spPr>
      </p:pic>
      <p:pic>
        <p:nvPicPr>
          <p:cNvPr id="7" name="Grafický objekt 6" descr="Hlava s ozubenými koly obrys">
            <a:extLst>
              <a:ext uri="{FF2B5EF4-FFF2-40B4-BE49-F238E27FC236}">
                <a16:creationId xmlns:a16="http://schemas.microsoft.com/office/drawing/2014/main" id="{6748CB4B-35A2-0830-7251-1611D48D19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0152467" y="548381"/>
            <a:ext cx="2039533" cy="1894414"/>
          </a:xfrm>
          <a:prstGeom prst="rect">
            <a:avLst/>
          </a:prstGeom>
        </p:spPr>
      </p:pic>
      <p:pic>
        <p:nvPicPr>
          <p:cNvPr id="8" name="Obrázek 7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B2849077-31E9-AEAD-A9FA-9198EECEE7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  <p:sp>
        <p:nvSpPr>
          <p:cNvPr id="2" name="Vývojový diagram: spojnice 1">
            <a:extLst>
              <a:ext uri="{FF2B5EF4-FFF2-40B4-BE49-F238E27FC236}">
                <a16:creationId xmlns:a16="http://schemas.microsoft.com/office/drawing/2014/main" id="{B66DAE82-5F57-BE1D-5FCB-E02B5041C4AD}"/>
              </a:ext>
            </a:extLst>
          </p:cNvPr>
          <p:cNvSpPr/>
          <p:nvPr/>
        </p:nvSpPr>
        <p:spPr>
          <a:xfrm>
            <a:off x="8647111" y="4563928"/>
            <a:ext cx="534784" cy="573247"/>
          </a:xfrm>
          <a:prstGeom prst="flowChartConnector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c3cacc2f79_2_17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dirty="0"/>
              <a:t>Workshop</a:t>
            </a:r>
            <a:endParaRPr dirty="0"/>
          </a:p>
        </p:txBody>
      </p:sp>
      <p:sp>
        <p:nvSpPr>
          <p:cNvPr id="342" name="Google Shape;342;g2c3cacc2f79_2_178"/>
          <p:cNvSpPr txBox="1">
            <a:spLocks noGrp="1"/>
          </p:cNvSpPr>
          <p:nvPr>
            <p:ph type="body" idx="1"/>
          </p:nvPr>
        </p:nvSpPr>
        <p:spPr>
          <a:xfrm>
            <a:off x="838200" y="17417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" name="Google Shape;280;g2c843336287_0_30">
            <a:extLst>
              <a:ext uri="{FF2B5EF4-FFF2-40B4-BE49-F238E27FC236}">
                <a16:creationId xmlns:a16="http://schemas.microsoft.com/office/drawing/2014/main" id="{22FBFE4F-CD02-22CD-6468-D89067A7CB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61615"/>
            <a:ext cx="1779141" cy="61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B83F9294-2A37-A54F-CE04-138AD70BD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  <p:sp>
        <p:nvSpPr>
          <p:cNvPr id="4" name="Google Shape;329;p4">
            <a:extLst>
              <a:ext uri="{FF2B5EF4-FFF2-40B4-BE49-F238E27FC236}">
                <a16:creationId xmlns:a16="http://schemas.microsoft.com/office/drawing/2014/main" id="{5686ECB9-B7D3-3F46-6984-AA9BC09C3EE6}"/>
              </a:ext>
            </a:extLst>
          </p:cNvPr>
          <p:cNvSpPr txBox="1">
            <a:spLocks/>
          </p:cNvSpPr>
          <p:nvPr/>
        </p:nvSpPr>
        <p:spPr>
          <a:xfrm>
            <a:off x="412108" y="2790034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ts val="0"/>
              </a:spcBef>
              <a:buSzPts val="2760"/>
              <a:buFont typeface="Arial"/>
              <a:buChar char="•"/>
            </a:pPr>
            <a:r>
              <a:rPr lang="cs-CZ" b="1" dirty="0"/>
              <a:t>Use </a:t>
            </a:r>
            <a:r>
              <a:rPr lang="cs-CZ" b="1" dirty="0" err="1"/>
              <a:t>worksheets</a:t>
            </a:r>
            <a:endParaRPr lang="cs-CZ" b="1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ts val="2760"/>
              <a:buFont typeface="Arial"/>
              <a:buChar char="•"/>
            </a:pPr>
            <a:r>
              <a:rPr lang="cs-CZ" b="1" dirty="0"/>
              <a:t> </a:t>
            </a:r>
            <a:r>
              <a:rPr lang="cs-CZ" b="1" dirty="0" err="1"/>
              <a:t>see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Syllabus</a:t>
            </a:r>
            <a:r>
              <a:rPr lang="cs-CZ" b="1" dirty="0"/>
              <a:t>, </a:t>
            </a:r>
            <a:r>
              <a:rPr lang="cs-CZ" b="1" dirty="0" err="1"/>
              <a:t>please</a:t>
            </a:r>
            <a:endParaRPr lang="en-US" sz="2400" dirty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6" name="Grafický objekt 5" descr="Podrobný plán se souvislou výplní">
            <a:extLst>
              <a:ext uri="{FF2B5EF4-FFF2-40B4-BE49-F238E27FC236}">
                <a16:creationId xmlns:a16="http://schemas.microsoft.com/office/drawing/2014/main" id="{091D6196-32CC-ABCC-FA82-1ECA80D38D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8390" y="1319561"/>
            <a:ext cx="4218878" cy="4218878"/>
          </a:xfrm>
          <a:prstGeom prst="rect">
            <a:avLst/>
          </a:prstGeom>
        </p:spPr>
      </p:pic>
      <p:sp>
        <p:nvSpPr>
          <p:cNvPr id="5" name="Vývojový diagram: spojnice 4">
            <a:extLst>
              <a:ext uri="{FF2B5EF4-FFF2-40B4-BE49-F238E27FC236}">
                <a16:creationId xmlns:a16="http://schemas.microsoft.com/office/drawing/2014/main" id="{57E95E21-2B02-E63B-7AE8-66A17F8BD6E0}"/>
              </a:ext>
            </a:extLst>
          </p:cNvPr>
          <p:cNvSpPr/>
          <p:nvPr/>
        </p:nvSpPr>
        <p:spPr>
          <a:xfrm>
            <a:off x="9468556" y="3509026"/>
            <a:ext cx="544748" cy="486383"/>
          </a:xfrm>
          <a:prstGeom prst="flowChartConnector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67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9"/>
          <p:cNvSpPr txBox="1">
            <a:spLocks noGrp="1"/>
          </p:cNvSpPr>
          <p:nvPr>
            <p:ph type="title"/>
          </p:nvPr>
        </p:nvSpPr>
        <p:spPr>
          <a:xfrm>
            <a:off x="1295398" y="50259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3339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760"/>
              <a:buFont typeface="Garamond"/>
              <a:buNone/>
            </a:pPr>
            <a:r>
              <a:rPr lang="cs-CZ" b="1"/>
              <a:t>Questions &amp; Answers. Discussion.</a:t>
            </a:r>
            <a:endParaRPr/>
          </a:p>
        </p:txBody>
      </p:sp>
      <p:sp>
        <p:nvSpPr>
          <p:cNvPr id="355" name="Google Shape;355;p9"/>
          <p:cNvSpPr txBox="1">
            <a:spLocks noGrp="1"/>
          </p:cNvSpPr>
          <p:nvPr>
            <p:ph type="body" idx="1"/>
          </p:nvPr>
        </p:nvSpPr>
        <p:spPr>
          <a:xfrm>
            <a:off x="1295402" y="2418347"/>
            <a:ext cx="5270575" cy="337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39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</a:pPr>
            <a:endParaRPr b="1"/>
          </a:p>
        </p:txBody>
      </p:sp>
      <p:pic>
        <p:nvPicPr>
          <p:cNvPr id="356" name="Google Shape;35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4728" y="-109538"/>
            <a:ext cx="1779141" cy="61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9" descr="Do you sell Alarms? And other Questions, Answered! - Firstline Securities  Limi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7687" y="1693309"/>
            <a:ext cx="6556625" cy="4097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80;g2c843336287_0_30">
            <a:extLst>
              <a:ext uri="{FF2B5EF4-FFF2-40B4-BE49-F238E27FC236}">
                <a16:creationId xmlns:a16="http://schemas.microsoft.com/office/drawing/2014/main" id="{1CC16755-3E80-D7C7-AB42-B49F66EA94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61615"/>
            <a:ext cx="1779141" cy="61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219252BD-8FDC-5D41-3737-BAE7FA81C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0fae9b3fda_0_0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cs-CZ"/>
              <a:t>Exit ticket</a:t>
            </a:r>
            <a:endParaRPr/>
          </a:p>
        </p:txBody>
      </p:sp>
      <p:sp>
        <p:nvSpPr>
          <p:cNvPr id="363" name="Google Shape;363;g20fae9b3fda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cs-CZ"/>
              <a:t>Socrative</a:t>
            </a:r>
            <a:endParaRPr/>
          </a:p>
          <a:p>
            <a: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cs-CZ"/>
              <a:t>Interpret</a:t>
            </a:r>
            <a:endParaRPr/>
          </a:p>
        </p:txBody>
      </p:sp>
      <p:pic>
        <p:nvPicPr>
          <p:cNvPr id="364" name="Google Shape;364;g20fae9b3fda_0_0" descr="Using video as an 'exit ticket' to promote engagement – A Nurse's Notes on  Teaching &amp; Lear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5763" y="2909834"/>
            <a:ext cx="4487024" cy="224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g20fae9b3fda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3596"/>
            <a:ext cx="1779141" cy="61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g20fae9b3fda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6672" y="892322"/>
            <a:ext cx="9558181" cy="501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80;g2c843336287_0_30">
            <a:extLst>
              <a:ext uri="{FF2B5EF4-FFF2-40B4-BE49-F238E27FC236}">
                <a16:creationId xmlns:a16="http://schemas.microsoft.com/office/drawing/2014/main" id="{F2B84674-DCC7-97D5-43B0-F5B2194E2DB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161615"/>
            <a:ext cx="1779141" cy="61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2C7F3E0D-460D-2A95-199B-9EDEF7C61F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bd1bc7bda2_0_0"/>
          <p:cNvSpPr txBox="1">
            <a:spLocks noGrp="1"/>
          </p:cNvSpPr>
          <p:nvPr>
            <p:ph type="title"/>
          </p:nvPr>
        </p:nvSpPr>
        <p:spPr>
          <a:xfrm>
            <a:off x="1829850" y="335175"/>
            <a:ext cx="9468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cs-CZ" sz="3300"/>
              <a:t>Which part of the seminar have you enjoyed most today and why? </a:t>
            </a:r>
            <a:endParaRPr sz="33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cs-CZ" sz="3300"/>
              <a:t>Have you missed anything? </a:t>
            </a:r>
            <a:endParaRPr sz="33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cs-CZ" sz="3300"/>
              <a:t>If so, what is it</a:t>
            </a:r>
            <a:endParaRPr sz="3300"/>
          </a:p>
        </p:txBody>
      </p:sp>
      <p:sp>
        <p:nvSpPr>
          <p:cNvPr id="372" name="Google Shape;372;g2bd1bc7bda2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cs-CZ"/>
              <a:t>Socrative</a:t>
            </a:r>
            <a:endParaRPr/>
          </a:p>
          <a:p>
            <a: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cs-CZ"/>
              <a:t>Interpreto</a:t>
            </a:r>
            <a:endParaRPr/>
          </a:p>
        </p:txBody>
      </p:sp>
      <p:pic>
        <p:nvPicPr>
          <p:cNvPr id="373" name="Google Shape;373;g2bd1bc7bda2_0_0" descr="Using video as an 'exit ticket' to promote engagement – A Nurse's Notes on  Teaching &amp; Lear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5763" y="2909834"/>
            <a:ext cx="4487024" cy="224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2bd1bc7bda2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3596"/>
            <a:ext cx="1779141" cy="61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2bd1bc7bda2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1690" y="1528784"/>
            <a:ext cx="11760485" cy="5888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g2bd1bc7bda2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22405" y="4134628"/>
            <a:ext cx="250368" cy="411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g2bd1bc7bda2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00089" y="1545565"/>
            <a:ext cx="5172075" cy="497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g2bd1bc7bda2_0_0"/>
          <p:cNvPicPr preferRelativeResize="0"/>
          <p:nvPr/>
        </p:nvPicPr>
        <p:blipFill rotWithShape="1">
          <a:blip r:embed="rId8">
            <a:alphaModFix/>
          </a:blip>
          <a:srcRect l="38889" t="14249" r="36827" b="48730"/>
          <a:stretch/>
        </p:blipFill>
        <p:spPr>
          <a:xfrm>
            <a:off x="838188" y="1740791"/>
            <a:ext cx="6061901" cy="5199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0554FD56-5A15-D279-5B01-1E847C097F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  <p:pic>
        <p:nvPicPr>
          <p:cNvPr id="3" name="Google Shape;385;p10">
            <a:extLst>
              <a:ext uri="{FF2B5EF4-FFF2-40B4-BE49-F238E27FC236}">
                <a16:creationId xmlns:a16="http://schemas.microsoft.com/office/drawing/2014/main" id="{13891F12-B102-C743-D609-05C2A2770C0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07" y="6245870"/>
            <a:ext cx="1779141" cy="612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0"/>
          <p:cNvSpPr txBox="1">
            <a:spLocks noGrp="1"/>
          </p:cNvSpPr>
          <p:nvPr>
            <p:ph type="title"/>
          </p:nvPr>
        </p:nvSpPr>
        <p:spPr>
          <a:xfrm>
            <a:off x="1295400" y="50259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3339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760"/>
              <a:buFont typeface="Garamond"/>
              <a:buNone/>
            </a:pPr>
            <a:r>
              <a:rPr lang="cs-CZ" b="1" dirty="0" err="1"/>
              <a:t>Final</a:t>
            </a:r>
            <a:r>
              <a:rPr lang="cs-CZ" b="1" dirty="0"/>
              <a:t> slide</a:t>
            </a:r>
            <a:r>
              <a:rPr lang="cs-CZ" dirty="0"/>
              <a:t>: </a:t>
            </a:r>
            <a:r>
              <a:rPr lang="cs-CZ" dirty="0" err="1"/>
              <a:t>Reflection</a:t>
            </a:r>
            <a:endParaRPr dirty="0"/>
          </a:p>
        </p:txBody>
      </p:sp>
      <p:sp>
        <p:nvSpPr>
          <p:cNvPr id="384" name="Google Shape;384;p10"/>
          <p:cNvSpPr txBox="1">
            <a:spLocks noGrp="1"/>
          </p:cNvSpPr>
          <p:nvPr>
            <p:ph type="body" idx="1"/>
          </p:nvPr>
        </p:nvSpPr>
        <p:spPr>
          <a:xfrm>
            <a:off x="791852" y="1974715"/>
            <a:ext cx="6591442" cy="381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37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760"/>
              <a:buFont typeface="Arial"/>
              <a:buNone/>
            </a:pPr>
            <a:r>
              <a:rPr lang="en-US" sz="3600" b="0" i="0" dirty="0">
                <a:solidFill>
                  <a:srgbClr val="040C28"/>
                </a:solidFill>
                <a:effectLst/>
                <a:latin typeface="Google Sans"/>
              </a:rPr>
              <a:t>Cultural differences should not separate us from each other,</a:t>
            </a:r>
            <a:r>
              <a:rPr lang="en-US" sz="36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 </a:t>
            </a:r>
            <a:r>
              <a:rPr lang="en-US" sz="3600" b="0" i="0" dirty="0">
                <a:solidFill>
                  <a:srgbClr val="040C28"/>
                </a:solidFill>
                <a:effectLst/>
                <a:latin typeface="Google Sans"/>
              </a:rPr>
              <a:t>but rather cultural diversity brings a collective strength that can benefit all of humanity</a:t>
            </a:r>
            <a:r>
              <a:rPr lang="cs-CZ" sz="36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.</a:t>
            </a:r>
            <a:endParaRPr lang="cs-CZ" sz="3600" b="0" i="0" dirty="0">
              <a:solidFill>
                <a:srgbClr val="202124"/>
              </a:solidFill>
              <a:effectLst/>
              <a:highlight>
                <a:srgbClr val="FFFFFF"/>
              </a:highlight>
              <a:latin typeface="Google Sans"/>
            </a:endParaRPr>
          </a:p>
          <a:p>
            <a:pPr marL="53337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760"/>
              <a:buFont typeface="Arial"/>
              <a:buNone/>
            </a:pPr>
            <a:endParaRPr lang="cs-CZ" sz="3600" dirty="0">
              <a:solidFill>
                <a:srgbClr val="202124"/>
              </a:solidFill>
              <a:highlight>
                <a:srgbClr val="FFFFFF"/>
              </a:highlight>
              <a:latin typeface="Google Sans"/>
            </a:endParaRPr>
          </a:p>
          <a:p>
            <a:pPr marL="53337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760"/>
              <a:buFont typeface="Arial"/>
              <a:buNone/>
            </a:pPr>
            <a:r>
              <a:rPr lang="en-US" sz="36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 Robert Alan</a:t>
            </a:r>
            <a:endParaRPr sz="3600" b="1" dirty="0"/>
          </a:p>
        </p:txBody>
      </p:sp>
      <p:pic>
        <p:nvPicPr>
          <p:cNvPr id="385" name="Google Shape;38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07" y="6245870"/>
            <a:ext cx="1779141" cy="61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cký objekt 4" descr="Dobrý nápad se souvislou výplní">
            <a:extLst>
              <a:ext uri="{FF2B5EF4-FFF2-40B4-BE49-F238E27FC236}">
                <a16:creationId xmlns:a16="http://schemas.microsoft.com/office/drawing/2014/main" id="{D638B4EA-160D-8824-3130-E3934FA197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383294" y="1709960"/>
            <a:ext cx="4299626" cy="4345996"/>
          </a:xfrm>
          <a:prstGeom prst="rect">
            <a:avLst/>
          </a:prstGeom>
        </p:spPr>
      </p:pic>
      <p:pic>
        <p:nvPicPr>
          <p:cNvPr id="6" name="Obrázek 5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54CE9235-414B-28FF-F1ED-A1BF332335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155C1-8BB1-E8A7-C1E2-D08AFC8E7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442" y="2349569"/>
            <a:ext cx="10515600" cy="1325700"/>
          </a:xfrm>
        </p:spPr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BBDA62-8ABA-04F1-5D27-625039931D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Grafický objekt 6" descr="Clona se souvislou výplní">
            <a:extLst>
              <a:ext uri="{FF2B5EF4-FFF2-40B4-BE49-F238E27FC236}">
                <a16:creationId xmlns:a16="http://schemas.microsoft.com/office/drawing/2014/main" id="{076336C3-A96B-4188-9FF6-4C98E8475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9276" y="3385760"/>
            <a:ext cx="2694562" cy="2694562"/>
          </a:xfrm>
          <a:prstGeom prst="rect">
            <a:avLst/>
          </a:prstGeom>
        </p:spPr>
      </p:pic>
      <p:pic>
        <p:nvPicPr>
          <p:cNvPr id="385" name="Google Shape;38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07" y="6245870"/>
            <a:ext cx="1779141" cy="61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3C1CB18F-0E47-9F24-E042-D90202550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  <p:sp>
        <p:nvSpPr>
          <p:cNvPr id="4" name="Vývojový diagram: spojnice 3">
            <a:extLst>
              <a:ext uri="{FF2B5EF4-FFF2-40B4-BE49-F238E27FC236}">
                <a16:creationId xmlns:a16="http://schemas.microsoft.com/office/drawing/2014/main" id="{D9FAAFA5-2992-2CF1-AE8B-E132438C81CA}"/>
              </a:ext>
            </a:extLst>
          </p:cNvPr>
          <p:cNvSpPr/>
          <p:nvPr/>
        </p:nvSpPr>
        <p:spPr>
          <a:xfrm>
            <a:off x="5749165" y="4424836"/>
            <a:ext cx="534784" cy="573247"/>
          </a:xfrm>
          <a:prstGeom prst="flowChartConnector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38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dirty="0" err="1"/>
              <a:t>Warm</a:t>
            </a:r>
            <a:r>
              <a:rPr lang="cs-CZ" dirty="0"/>
              <a:t>-up</a:t>
            </a:r>
            <a:endParaRPr dirty="0"/>
          </a:p>
        </p:txBody>
      </p:sp>
      <p:sp>
        <p:nvSpPr>
          <p:cNvPr id="240" name="Google Shape;240;p36"/>
          <p:cNvSpPr txBox="1">
            <a:spLocks noGrp="1"/>
          </p:cNvSpPr>
          <p:nvPr>
            <p:ph type="body" idx="1"/>
          </p:nvPr>
        </p:nvSpPr>
        <p:spPr>
          <a:xfrm>
            <a:off x="1489285" y="2391124"/>
            <a:ext cx="5174165" cy="43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342900">
              <a:lnSpc>
                <a:spcPct val="100000"/>
              </a:lnSpc>
              <a:spcBef>
                <a:spcPts val="480"/>
              </a:spcBef>
              <a:buClr>
                <a:srgbClr val="1F1F1F"/>
              </a:buClr>
              <a:buChar char="•"/>
            </a:pP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speak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cultural</a:t>
            </a:r>
            <a:r>
              <a:rPr lang="cs-CZ" dirty="0"/>
              <a:t> </a:t>
            </a:r>
            <a:r>
              <a:rPr lang="cs-CZ" dirty="0" err="1"/>
              <a:t>differences</a:t>
            </a:r>
            <a:r>
              <a:rPr lang="cs-CZ" dirty="0"/>
              <a:t>, </a:t>
            </a:r>
            <a:r>
              <a:rPr lang="cs-CZ" dirty="0" err="1"/>
              <a:t>what</a:t>
            </a:r>
            <a:r>
              <a:rPr lang="cs-CZ" dirty="0"/>
              <a:t> st </a:t>
            </a:r>
            <a:r>
              <a:rPr lang="cs-CZ" dirty="0" err="1"/>
              <a:t>things</a:t>
            </a:r>
            <a:r>
              <a:rPr lang="cs-CZ" dirty="0"/>
              <a:t> </a:t>
            </a:r>
            <a:r>
              <a:rPr lang="cs-CZ" dirty="0" err="1"/>
              <a:t>come</a:t>
            </a:r>
            <a:r>
              <a:rPr lang="cs-CZ" dirty="0"/>
              <a:t> to </a:t>
            </a:r>
            <a:r>
              <a:rPr lang="cs-CZ" dirty="0" err="1"/>
              <a:t>your</a:t>
            </a:r>
            <a:r>
              <a:rPr lang="cs-CZ" dirty="0"/>
              <a:t> mind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?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F1F1F"/>
              </a:buClr>
              <a:buSzPts val="1800"/>
              <a:buChar char="•"/>
            </a:pPr>
            <a:endParaRPr dirty="0">
              <a:solidFill>
                <a:srgbClr val="1F1F1F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b="1" dirty="0">
              <a:solidFill>
                <a:srgbClr val="1F1F1F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241" name="Google Shape;241;p36" descr="Odznak, otazník se souvislou výplní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8692" y="749775"/>
            <a:ext cx="5528550" cy="552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56;g2bc83295f1d_0_0">
            <a:extLst>
              <a:ext uri="{FF2B5EF4-FFF2-40B4-BE49-F238E27FC236}">
                <a16:creationId xmlns:a16="http://schemas.microsoft.com/office/drawing/2014/main" id="{B0E9A0F9-72B3-D67D-DCA9-81623399C04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513" y="6049224"/>
            <a:ext cx="2099925" cy="7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801F44A2-57F7-A126-1453-ABCD18191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dirty="0" err="1"/>
              <a:t>Braim</a:t>
            </a:r>
            <a:r>
              <a:rPr lang="cs-CZ" dirty="0"/>
              <a:t> </a:t>
            </a:r>
            <a:r>
              <a:rPr lang="cs-CZ" dirty="0" err="1"/>
              <a:t>storm</a:t>
            </a:r>
            <a:endParaRPr dirty="0"/>
          </a:p>
        </p:txBody>
      </p:sp>
      <p:sp>
        <p:nvSpPr>
          <p:cNvPr id="240" name="Google Shape;240;p36"/>
          <p:cNvSpPr txBox="1">
            <a:spLocks noGrp="1"/>
          </p:cNvSpPr>
          <p:nvPr>
            <p:ph type="body" idx="1"/>
          </p:nvPr>
        </p:nvSpPr>
        <p:spPr>
          <a:xfrm>
            <a:off x="675870" y="2877261"/>
            <a:ext cx="6840000" cy="43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342900">
              <a:lnSpc>
                <a:spcPct val="100000"/>
              </a:lnSpc>
              <a:spcBef>
                <a:spcPts val="480"/>
              </a:spcBef>
              <a:buClr>
                <a:srgbClr val="1F1F1F"/>
              </a:buClr>
              <a:buChar char="•"/>
            </a:pPr>
            <a:r>
              <a:rPr lang="en-US" dirty="0"/>
              <a:t>When we talk about cultural differences, what are the first things that come to your mind</a:t>
            </a:r>
            <a:r>
              <a:rPr lang="cs-CZ" dirty="0"/>
              <a:t>?</a:t>
            </a:r>
            <a:endParaRPr dirty="0">
              <a:solidFill>
                <a:srgbClr val="1F1F1F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b="1" dirty="0">
              <a:solidFill>
                <a:srgbClr val="1F1F1F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2" name="Google Shape;256;g2bc83295f1d_0_0">
            <a:extLst>
              <a:ext uri="{FF2B5EF4-FFF2-40B4-BE49-F238E27FC236}">
                <a16:creationId xmlns:a16="http://schemas.microsoft.com/office/drawing/2014/main" id="{B0E9A0F9-72B3-D67D-DCA9-81623399C0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3" y="6049224"/>
            <a:ext cx="2099925" cy="7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801F44A2-57F7-A126-1453-ABCD18191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  <p:pic>
        <p:nvPicPr>
          <p:cNvPr id="5" name="Grafický objekt 4" descr="Bublina chatu se souvislou výplní">
            <a:extLst>
              <a:ext uri="{FF2B5EF4-FFF2-40B4-BE49-F238E27FC236}">
                <a16:creationId xmlns:a16="http://schemas.microsoft.com/office/drawing/2014/main" id="{BA6F49E5-5674-F7E7-6A8B-5617F29036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81216" y="1551561"/>
            <a:ext cx="4215319" cy="421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34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"/>
          <p:cNvSpPr txBox="1">
            <a:spLocks noGrp="1"/>
          </p:cNvSpPr>
          <p:nvPr>
            <p:ph type="title"/>
          </p:nvPr>
        </p:nvSpPr>
        <p:spPr>
          <a:xfrm>
            <a:off x="1295400" y="502600"/>
            <a:ext cx="108966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3337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760"/>
              <a:buFont typeface="Garamond"/>
              <a:buNone/>
            </a:pPr>
            <a:r>
              <a:rPr lang="cs-CZ" dirty="0" err="1"/>
              <a:t>Cultural</a:t>
            </a:r>
            <a:r>
              <a:rPr lang="cs-CZ" dirty="0"/>
              <a:t> </a:t>
            </a:r>
            <a:r>
              <a:rPr lang="cs-CZ" dirty="0" err="1"/>
              <a:t>differences</a:t>
            </a:r>
            <a:r>
              <a:rPr lang="cs-CZ" dirty="0"/>
              <a:t>. </a:t>
            </a:r>
            <a:endParaRPr dirty="0"/>
          </a:p>
          <a:p>
            <a:pPr marL="53337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760"/>
              <a:buFont typeface="Garamond"/>
              <a:buNone/>
            </a:pPr>
            <a:r>
              <a:rPr lang="cs-CZ" dirty="0"/>
              <a:t>                    </a:t>
            </a:r>
            <a:endParaRPr dirty="0"/>
          </a:p>
        </p:txBody>
      </p:sp>
      <p:sp>
        <p:nvSpPr>
          <p:cNvPr id="263" name="Google Shape;263;p7"/>
          <p:cNvSpPr txBox="1">
            <a:spLocks noGrp="1"/>
          </p:cNvSpPr>
          <p:nvPr>
            <p:ph type="body" idx="1"/>
          </p:nvPr>
        </p:nvSpPr>
        <p:spPr>
          <a:xfrm>
            <a:off x="1295402" y="2418347"/>
            <a:ext cx="5270575" cy="337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0539" lvl="0" indent="-457200">
              <a:lnSpc>
                <a:spcPct val="100000"/>
              </a:lnSpc>
              <a:spcBef>
                <a:spcPts val="480"/>
              </a:spcBef>
              <a:buSzPts val="2760"/>
              <a:buFont typeface="Arial" panose="020B0604020202020204" pitchFamily="34" charset="0"/>
              <a:buChar char="•"/>
            </a:pPr>
            <a:r>
              <a:rPr lang="cs-CZ" dirty="0" err="1"/>
              <a:t>History</a:t>
            </a:r>
            <a:endParaRPr lang="cs-CZ" dirty="0"/>
          </a:p>
          <a:p>
            <a:pPr marL="510539" lvl="0" indent="-457200">
              <a:lnSpc>
                <a:spcPct val="100000"/>
              </a:lnSpc>
              <a:spcBef>
                <a:spcPts val="480"/>
              </a:spcBef>
              <a:buSzPts val="2760"/>
              <a:buFont typeface="Arial" panose="020B0604020202020204" pitchFamily="34" charset="0"/>
              <a:buChar char="•"/>
            </a:pPr>
            <a:r>
              <a:rPr lang="cs-CZ" dirty="0"/>
              <a:t>Society</a:t>
            </a:r>
          </a:p>
          <a:p>
            <a:pPr marL="510539" lvl="0" indent="-457200">
              <a:lnSpc>
                <a:spcPct val="100000"/>
              </a:lnSpc>
              <a:spcBef>
                <a:spcPts val="480"/>
              </a:spcBef>
              <a:buSzPts val="2760"/>
              <a:buFont typeface="Arial" panose="020B0604020202020204" pitchFamily="34" charset="0"/>
              <a:buChar char="•"/>
            </a:pPr>
            <a:r>
              <a:rPr lang="cs-CZ" dirty="0" err="1"/>
              <a:t>Language</a:t>
            </a:r>
            <a:r>
              <a:rPr lang="cs-CZ" dirty="0"/>
              <a:t> and </a:t>
            </a:r>
            <a:r>
              <a:rPr lang="cs-CZ" dirty="0" err="1"/>
              <a:t>Communication</a:t>
            </a:r>
            <a:endParaRPr lang="cs-CZ" dirty="0"/>
          </a:p>
          <a:p>
            <a:pPr marL="967739" lvl="1" indent="-457200">
              <a:lnSpc>
                <a:spcPct val="100000"/>
              </a:lnSpc>
              <a:spcBef>
                <a:spcPts val="480"/>
              </a:spcBef>
              <a:buSzPts val="2760"/>
              <a:buFont typeface="Arial" panose="020B0604020202020204" pitchFamily="34" charset="0"/>
              <a:buChar char="•"/>
            </a:pPr>
            <a:r>
              <a:rPr lang="cs-CZ" dirty="0"/>
              <a:t>Body </a:t>
            </a:r>
            <a:r>
              <a:rPr lang="cs-CZ" dirty="0" err="1"/>
              <a:t>Language</a:t>
            </a:r>
            <a:r>
              <a:rPr lang="cs-CZ" dirty="0"/>
              <a:t>. </a:t>
            </a:r>
          </a:p>
          <a:p>
            <a:pPr marL="967739" lvl="1" indent="-457200">
              <a:lnSpc>
                <a:spcPct val="100000"/>
              </a:lnSpc>
              <a:spcBef>
                <a:spcPts val="480"/>
              </a:spcBef>
              <a:buSzPts val="2760"/>
              <a:buFont typeface="Arial" panose="020B0604020202020204" pitchFamily="34" charset="0"/>
              <a:buChar char="•"/>
            </a:pPr>
            <a:r>
              <a:rPr lang="cs-CZ" dirty="0" err="1"/>
              <a:t>Gestures</a:t>
            </a:r>
            <a:endParaRPr lang="cs-CZ" dirty="0"/>
          </a:p>
          <a:p>
            <a:pPr marL="967739" lvl="1" indent="-457200">
              <a:lnSpc>
                <a:spcPct val="100000"/>
              </a:lnSpc>
              <a:spcBef>
                <a:spcPts val="480"/>
              </a:spcBef>
              <a:buSzPts val="2760"/>
              <a:buFont typeface="Arial" panose="020B0604020202020204" pitchFamily="34" charset="0"/>
              <a:buChar char="•"/>
            </a:pPr>
            <a:r>
              <a:rPr lang="cs-CZ" dirty="0" err="1"/>
              <a:t>Eye</a:t>
            </a:r>
            <a:r>
              <a:rPr lang="cs-CZ" dirty="0"/>
              <a:t> </a:t>
            </a:r>
            <a:r>
              <a:rPr lang="cs-CZ" dirty="0" err="1"/>
              <a:t>contact</a:t>
            </a:r>
            <a:r>
              <a:rPr lang="cs-CZ" dirty="0"/>
              <a:t>.</a:t>
            </a:r>
          </a:p>
        </p:txBody>
      </p:sp>
      <p:pic>
        <p:nvPicPr>
          <p:cNvPr id="264" name="Google Shape;26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779141" cy="61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cký objekt 2" descr="Zmatený člověk se souvislou výplní">
            <a:extLst>
              <a:ext uri="{FF2B5EF4-FFF2-40B4-BE49-F238E27FC236}">
                <a16:creationId xmlns:a16="http://schemas.microsoft.com/office/drawing/2014/main" id="{9114907C-98EA-9540-E129-4AF45208B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01774" y="1644804"/>
            <a:ext cx="3806283" cy="3806283"/>
          </a:xfrm>
          <a:prstGeom prst="rect">
            <a:avLst/>
          </a:prstGeom>
        </p:spPr>
      </p:pic>
      <p:pic>
        <p:nvPicPr>
          <p:cNvPr id="4" name="Google Shape;280;g2c843336287_0_30">
            <a:extLst>
              <a:ext uri="{FF2B5EF4-FFF2-40B4-BE49-F238E27FC236}">
                <a16:creationId xmlns:a16="http://schemas.microsoft.com/office/drawing/2014/main" id="{8E8428FF-8373-AC7E-EF66-95817762288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61615"/>
            <a:ext cx="1779141" cy="61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801F44A2-57F7-A126-1453-ABCD181913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c843336287_0_5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 dirty="0" err="1"/>
              <a:t>Listening</a:t>
            </a:r>
            <a:endParaRPr dirty="0"/>
          </a:p>
        </p:txBody>
      </p:sp>
      <p:sp>
        <p:nvSpPr>
          <p:cNvPr id="272" name="Google Shape;272;g2c843336287_0_57"/>
          <p:cNvSpPr txBox="1">
            <a:spLocks noGrp="1"/>
          </p:cNvSpPr>
          <p:nvPr>
            <p:ph type="body" idx="1"/>
          </p:nvPr>
        </p:nvSpPr>
        <p:spPr>
          <a:xfrm>
            <a:off x="1295399" y="2556925"/>
            <a:ext cx="9451200" cy="3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</a:pPr>
            <a:r>
              <a:rPr lang="cs-CZ"/>
              <a:t>Cultural differences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</a:pPr>
            <a:r>
              <a:rPr lang="cs-CZ"/>
              <a:t>Me vs We Culture</a:t>
            </a:r>
            <a:br>
              <a:rPr lang="cs-CZ"/>
            </a:br>
            <a:r>
              <a:rPr lang="cs-CZ" u="sng">
                <a:solidFill>
                  <a:schemeClr val="hlink"/>
                </a:solidFill>
                <a:hlinkClick r:id="rId3"/>
              </a:rPr>
              <a:t>VIDEO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https://www.youtube.com/watch?v=78haKZhEqcg&amp;t=185s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</a:pPr>
            <a:endParaRPr/>
          </a:p>
        </p:txBody>
      </p:sp>
      <p:pic>
        <p:nvPicPr>
          <p:cNvPr id="273" name="Google Shape;273;g2c843336287_0_57"/>
          <p:cNvPicPr preferRelativeResize="0"/>
          <p:nvPr/>
        </p:nvPicPr>
        <p:blipFill rotWithShape="1">
          <a:blip r:embed="rId4">
            <a:alphaModFix/>
          </a:blip>
          <a:srcRect b="25722"/>
          <a:stretch/>
        </p:blipFill>
        <p:spPr>
          <a:xfrm>
            <a:off x="5886050" y="2624500"/>
            <a:ext cx="5715000" cy="318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80;g2c843336287_0_30">
            <a:extLst>
              <a:ext uri="{FF2B5EF4-FFF2-40B4-BE49-F238E27FC236}">
                <a16:creationId xmlns:a16="http://schemas.microsoft.com/office/drawing/2014/main" id="{1FD50586-C4BB-384C-AD66-C108D00F14C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161615"/>
            <a:ext cx="1779141" cy="61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4C1B09FE-1669-D04B-352E-3B5640F1F5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c843336287_0_3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endParaRPr/>
          </a:p>
        </p:txBody>
      </p:sp>
      <p:sp>
        <p:nvSpPr>
          <p:cNvPr id="288" name="Google Shape;288;g2c843336287_0_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Char char="•"/>
            </a:pPr>
            <a:r>
              <a:rPr lang="cs-CZ" b="1" i="0" dirty="0" err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Geert</a:t>
            </a:r>
            <a:r>
              <a:rPr lang="cs-CZ" b="1" i="0" dirty="0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cs-CZ" b="1" i="0" dirty="0" err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Hendrik</a:t>
            </a:r>
            <a:r>
              <a:rPr lang="cs-CZ" b="1" i="0" dirty="0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cs-CZ" b="1" i="0" dirty="0" err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Hofstede</a:t>
            </a:r>
            <a:r>
              <a:rPr lang="cs-CZ" b="0" i="0" dirty="0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  <a:endParaRPr b="0" i="0" dirty="0">
              <a:solidFill>
                <a:srgbClr val="22222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Char char="•"/>
            </a:pPr>
            <a:r>
              <a:rPr lang="cs-CZ" b="0" i="0" dirty="0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model </a:t>
            </a:r>
            <a:r>
              <a:rPr lang="cs-CZ" b="0" i="0" dirty="0" err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of</a:t>
            </a:r>
            <a:r>
              <a:rPr lang="cs-CZ" b="0" i="0" dirty="0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the</a:t>
            </a:r>
            <a:r>
              <a:rPr lang="cs-CZ" b="0" i="0" dirty="0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 „</a:t>
            </a:r>
            <a:r>
              <a:rPr lang="cs-CZ" b="0" i="0" dirty="0" err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Cultural</a:t>
            </a:r>
            <a:r>
              <a:rPr lang="cs-CZ" b="0" i="0" dirty="0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Onion</a:t>
            </a:r>
            <a:r>
              <a:rPr lang="cs-CZ" b="0" i="0" dirty="0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“</a:t>
            </a:r>
            <a:endParaRPr b="0" i="0" dirty="0">
              <a:solidFill>
                <a:srgbClr val="22222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</a:pPr>
            <a:endParaRPr dirty="0">
              <a:solidFill>
                <a:srgbClr val="22222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</a:pPr>
            <a:endParaRPr dirty="0">
              <a:solidFill>
                <a:srgbClr val="22222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</a:pPr>
            <a:endParaRPr dirty="0">
              <a:solidFill>
                <a:srgbClr val="22222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</a:pPr>
            <a:endParaRPr dirty="0">
              <a:solidFill>
                <a:srgbClr val="22222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</a:pPr>
            <a:r>
              <a:rPr lang="cs-CZ" dirty="0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cs-CZ" dirty="0" err="1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Hofstede</a:t>
            </a:r>
            <a:r>
              <a:rPr lang="cs-CZ" dirty="0">
                <a:solidFill>
                  <a:srgbClr val="222222"/>
                </a:solidFill>
                <a:latin typeface="Cambria"/>
                <a:ea typeface="Cambria"/>
                <a:cs typeface="Cambria"/>
                <a:sym typeface="Cambria"/>
              </a:rPr>
              <a:t>, 2012)</a:t>
            </a:r>
            <a:endParaRPr dirty="0">
              <a:solidFill>
                <a:srgbClr val="22222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5334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</a:pPr>
            <a:br>
              <a:rPr lang="cs-CZ" dirty="0">
                <a:latin typeface="Cambria"/>
                <a:ea typeface="Cambria"/>
                <a:cs typeface="Cambria"/>
                <a:sym typeface="Cambria"/>
              </a:rPr>
            </a:b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89" name="Google Shape;289;g2c843336287_0_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5961" y="1142175"/>
            <a:ext cx="5325406" cy="4733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80;g2c843336287_0_30">
            <a:extLst>
              <a:ext uri="{FF2B5EF4-FFF2-40B4-BE49-F238E27FC236}">
                <a16:creationId xmlns:a16="http://schemas.microsoft.com/office/drawing/2014/main" id="{308FD4CC-1FB7-214C-7893-F93E77020F9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161615"/>
            <a:ext cx="1779141" cy="61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7356790F-D041-E6BF-4963-4562782EB7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c843336287_0_4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endParaRPr/>
          </a:p>
        </p:txBody>
      </p:sp>
      <p:sp>
        <p:nvSpPr>
          <p:cNvPr id="295" name="Google Shape;295;g2c843336287_0_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endParaRPr/>
          </a:p>
        </p:txBody>
      </p:sp>
      <p:pic>
        <p:nvPicPr>
          <p:cNvPr id="296" name="Google Shape;296;g2c843336287_0_44"/>
          <p:cNvPicPr preferRelativeResize="0"/>
          <p:nvPr/>
        </p:nvPicPr>
        <p:blipFill rotWithShape="1">
          <a:blip r:embed="rId3">
            <a:alphaModFix/>
          </a:blip>
          <a:srcRect b="2694"/>
          <a:stretch/>
        </p:blipFill>
        <p:spPr>
          <a:xfrm>
            <a:off x="675518" y="365126"/>
            <a:ext cx="10840964" cy="5672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4D245DCE-E85D-9103-9A6C-541726854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  <p:pic>
        <p:nvPicPr>
          <p:cNvPr id="280" name="Google Shape;280;g2c843336287_0_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161615"/>
            <a:ext cx="1779141" cy="612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c843336287_0_22"/>
          <p:cNvSpPr txBox="1">
            <a:spLocks noGrp="1"/>
          </p:cNvSpPr>
          <p:nvPr>
            <p:ph type="title"/>
          </p:nvPr>
        </p:nvSpPr>
        <p:spPr>
          <a:xfrm>
            <a:off x="796247" y="881237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 b="1" dirty="0" err="1"/>
              <a:t>Topics</a:t>
            </a:r>
            <a:endParaRPr dirty="0"/>
          </a:p>
        </p:txBody>
      </p:sp>
      <p:sp>
        <p:nvSpPr>
          <p:cNvPr id="321" name="Google Shape;321;g2c843336287_0_22"/>
          <p:cNvSpPr txBox="1">
            <a:spLocks noGrp="1"/>
          </p:cNvSpPr>
          <p:nvPr>
            <p:ph type="body" idx="1"/>
          </p:nvPr>
        </p:nvSpPr>
        <p:spPr>
          <a:xfrm>
            <a:off x="1346295" y="2418347"/>
            <a:ext cx="5270700" cy="33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0538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Font typeface="Arial" panose="020B0604020202020204" pitchFamily="34" charset="0"/>
              <a:buChar char="•"/>
            </a:pPr>
            <a:r>
              <a:rPr lang="cs-CZ" b="1" dirty="0" err="1"/>
              <a:t>Cultural</a:t>
            </a:r>
            <a:r>
              <a:rPr lang="cs-CZ" b="1" dirty="0"/>
              <a:t> </a:t>
            </a:r>
            <a:r>
              <a:rPr lang="cs-CZ" b="1" dirty="0" err="1"/>
              <a:t>differences</a:t>
            </a:r>
            <a:endParaRPr b="1" dirty="0"/>
          </a:p>
          <a:p>
            <a:pPr marL="396238" lvl="0" indent="-16763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</a:pPr>
            <a:endParaRPr b="1" dirty="0"/>
          </a:p>
          <a:p>
            <a:pPr marL="396238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Char char="•"/>
            </a:pPr>
            <a:r>
              <a:rPr lang="cs-CZ" b="1" dirty="0" err="1"/>
              <a:t>Personal</a:t>
            </a:r>
            <a:r>
              <a:rPr lang="cs-CZ" b="1" dirty="0"/>
              <a:t> </a:t>
            </a:r>
            <a:r>
              <a:rPr lang="cs-CZ" b="1" dirty="0" err="1"/>
              <a:t>space</a:t>
            </a:r>
            <a:r>
              <a:rPr lang="cs-CZ" b="1" dirty="0"/>
              <a:t> - </a:t>
            </a:r>
            <a:r>
              <a:rPr lang="cs-CZ" b="1" dirty="0" err="1"/>
              <a:t>proximity</a:t>
            </a:r>
            <a:endParaRPr b="1" dirty="0"/>
          </a:p>
          <a:p>
            <a:pPr marL="53338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</a:pPr>
            <a:endParaRPr b="1" dirty="0"/>
          </a:p>
          <a:p>
            <a:pPr marL="396238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Char char="•"/>
            </a:pPr>
            <a:r>
              <a:rPr lang="cs-CZ" b="1" dirty="0" err="1"/>
              <a:t>Eye</a:t>
            </a:r>
            <a:r>
              <a:rPr lang="cs-CZ" b="1" dirty="0"/>
              <a:t> </a:t>
            </a:r>
            <a:r>
              <a:rPr lang="cs-CZ" b="1" dirty="0" err="1"/>
              <a:t>Contact</a:t>
            </a:r>
            <a:endParaRPr b="1" dirty="0"/>
          </a:p>
          <a:p>
            <a:pPr marL="510538" lvl="0" indent="-2819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Font typeface="Arial"/>
              <a:buNone/>
            </a:pPr>
            <a:endParaRPr b="1" dirty="0"/>
          </a:p>
        </p:txBody>
      </p:sp>
      <p:pic>
        <p:nvPicPr>
          <p:cNvPr id="322" name="Google Shape;322;g2c843336287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1371"/>
            <a:ext cx="1592494" cy="547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80;g2c843336287_0_30">
            <a:extLst>
              <a:ext uri="{FF2B5EF4-FFF2-40B4-BE49-F238E27FC236}">
                <a16:creationId xmlns:a16="http://schemas.microsoft.com/office/drawing/2014/main" id="{F350D14C-8BEE-716F-A113-79332B8393B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61615"/>
            <a:ext cx="1779141" cy="61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9A8E5FBB-6A0F-2531-712D-4EC1D6D24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cs-CZ"/>
              <a:t>Workshop</a:t>
            </a:r>
            <a:endParaRPr sz="4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29" name="Google Shape;329;p4"/>
          <p:cNvSpPr txBox="1">
            <a:spLocks noGrp="1"/>
          </p:cNvSpPr>
          <p:nvPr>
            <p:ph type="body" idx="1"/>
          </p:nvPr>
        </p:nvSpPr>
        <p:spPr>
          <a:xfrm>
            <a:off x="501317" y="2476899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cs-CZ" b="1"/>
              <a:t>Activities  </a:t>
            </a:r>
            <a:r>
              <a:rPr lang="cs-CZ"/>
              <a:t>    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cs-CZ"/>
              <a:t>1) Individual 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760"/>
              <a:buChar char="•"/>
            </a:pPr>
            <a:r>
              <a:rPr lang="cs-CZ"/>
              <a:t>2) In pairs  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760"/>
              <a:buChar char="•"/>
            </a:pPr>
            <a:r>
              <a:rPr lang="cs-CZ"/>
              <a:t>3) In groups</a:t>
            </a:r>
            <a:endParaRPr sz="2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30" name="Google Shape;330;p4"/>
          <p:cNvSpPr/>
          <p:nvPr/>
        </p:nvSpPr>
        <p:spPr>
          <a:xfrm>
            <a:off x="6923495" y="5795835"/>
            <a:ext cx="46069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22222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31" name="Google Shape;33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1388" y="2438735"/>
            <a:ext cx="954474" cy="95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"/>
          <p:cNvPicPr preferRelativeResize="0"/>
          <p:nvPr/>
        </p:nvPicPr>
        <p:blipFill rotWithShape="1">
          <a:blip r:embed="rId4">
            <a:alphaModFix/>
          </a:blip>
          <a:srcRect l="24605" t="16268" r="24611" b="10826"/>
          <a:stretch/>
        </p:blipFill>
        <p:spPr>
          <a:xfrm>
            <a:off x="6051388" y="3545945"/>
            <a:ext cx="919904" cy="878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0" y="4657418"/>
            <a:ext cx="966328" cy="96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534886" cy="528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"/>
          <p:cNvPicPr preferRelativeResize="0"/>
          <p:nvPr/>
        </p:nvPicPr>
        <p:blipFill rotWithShape="1">
          <a:blip r:embed="rId7">
            <a:alphaModFix/>
          </a:blip>
          <a:srcRect b="8903"/>
          <a:stretch/>
        </p:blipFill>
        <p:spPr>
          <a:xfrm>
            <a:off x="7524997" y="2526625"/>
            <a:ext cx="3613854" cy="3555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80;g2c843336287_0_30">
            <a:extLst>
              <a:ext uri="{FF2B5EF4-FFF2-40B4-BE49-F238E27FC236}">
                <a16:creationId xmlns:a16="http://schemas.microsoft.com/office/drawing/2014/main" id="{F8C1B7EF-20FF-5206-848C-EC3E71E0EB8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6161615"/>
            <a:ext cx="1779141" cy="61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2597EFE9-682D-C055-0C77-A76DA40B98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1790" y="6108970"/>
            <a:ext cx="6020210" cy="786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</TotalTime>
  <Words>260</Words>
  <Application>Microsoft Office PowerPoint</Application>
  <PresentationFormat>Širokoúhlá obrazovka</PresentationFormat>
  <Paragraphs>65</Paragraphs>
  <Slides>15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Century Gothic</vt:lpstr>
      <vt:lpstr>Garamond</vt:lpstr>
      <vt:lpstr>Google Sans</vt:lpstr>
      <vt:lpstr>Cambria</vt:lpstr>
      <vt:lpstr>Arial</vt:lpstr>
      <vt:lpstr>Calibri</vt:lpstr>
      <vt:lpstr>Presentation_MU_EN</vt:lpstr>
      <vt:lpstr>Pluricultural  Competences in Action III</vt:lpstr>
      <vt:lpstr>Warm-up</vt:lpstr>
      <vt:lpstr>Braim storm</vt:lpstr>
      <vt:lpstr>Cultural differences.                      </vt:lpstr>
      <vt:lpstr>Listening</vt:lpstr>
      <vt:lpstr>Prezentace aplikace PowerPoint</vt:lpstr>
      <vt:lpstr>Prezentace aplikace PowerPoint</vt:lpstr>
      <vt:lpstr>Topics</vt:lpstr>
      <vt:lpstr>Workshop</vt:lpstr>
      <vt:lpstr>Workshop</vt:lpstr>
      <vt:lpstr>Questions &amp; Answers. Discussion.</vt:lpstr>
      <vt:lpstr>Exit ticket</vt:lpstr>
      <vt:lpstr>Which part of the seminar have you enjoyed most today and why?  Have you missed anything?  If so, what is it</vt:lpstr>
      <vt:lpstr>Final slide: Reflection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Athena Alchazidu</dc:creator>
  <cp:lastModifiedBy>Athena Alchazidu</cp:lastModifiedBy>
  <cp:revision>15</cp:revision>
  <dcterms:modified xsi:type="dcterms:W3CDTF">2024-07-06T11:19:25Z</dcterms:modified>
</cp:coreProperties>
</file>