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5" r:id="rId3"/>
    <p:sldId id="287" r:id="rId4"/>
    <p:sldId id="288" r:id="rId5"/>
    <p:sldId id="262" r:id="rId6"/>
    <p:sldId id="270" r:id="rId7"/>
    <p:sldId id="286" r:id="rId8"/>
    <p:sldId id="273" r:id="rId9"/>
    <p:sldId id="274" r:id="rId10"/>
    <p:sldId id="275" r:id="rId11"/>
    <p:sldId id="276" r:id="rId12"/>
    <p:sldId id="283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zUz6Nqyg/x41xAvZsVTpgHDZD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91" autoAdjust="0"/>
  </p:normalViewPr>
  <p:slideViewPr>
    <p:cSldViewPr snapToGrid="0">
      <p:cViewPr varScale="1">
        <p:scale>
          <a:sx n="63" d="100"/>
          <a:sy n="63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c1696310c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2c1696310c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bd1bc7bda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g2bd1bc7bd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8489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843336287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https://bit.ly/3aK5Osn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2c84333628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419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843336287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https://bit.ly/3aK5Osn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2c84333628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85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c3cacc2f79_2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2c3cacc2f79_2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c3cacc2f79_2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34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0fae9b3f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g20fae9b3f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 - inverse">
  <p:cSld name="Title slide with image - inverse">
    <p:bg>
      <p:bgPr>
        <a:solidFill>
          <a:srgbClr val="0000DC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ba5a7dc029_0_51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" name="Google Shape;16;g2ba5a7dc029_0_517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52464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2ba5a7dc029_0_517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52464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g2ba5a7dc029_0_51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g2ba5a7dc029_0_517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49251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g2ba5a7dc029_0_5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0070" cy="106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a5a7dc029_0_52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ba5a7dc029_0_5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9" name="Google Shape;79;g2ba5a7dc029_0_52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ba5a7dc029_0_524"/>
          <p:cNvSpPr txBox="1">
            <a:spLocks noGrp="1"/>
          </p:cNvSpPr>
          <p:nvPr>
            <p:ph type="body" idx="1"/>
          </p:nvPr>
        </p:nvSpPr>
        <p:spPr>
          <a:xfrm>
            <a:off x="720000" y="1701505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ba5a7dc029_0_524"/>
          <p:cNvSpPr txBox="1">
            <a:spLocks noGrp="1"/>
          </p:cNvSpPr>
          <p:nvPr>
            <p:ph type="body" idx="2"/>
          </p:nvPr>
        </p:nvSpPr>
        <p:spPr>
          <a:xfrm>
            <a:off x="6251280" y="1701505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g2ba5a7dc029_0_5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 1">
  <p:cSld name="OBJECT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a5a7dc029_0_53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2ba5a7dc029_0_5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ba5a7dc029_0_5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2ba5a7dc029_0_53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ba5a7dc029_0_5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 2">
  <p:cSld name="TITLE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a5a7dc029_0_5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2ba5a7dc029_0_5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g2ba5a7dc029_0_54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g2ba5a7dc029_0_54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ba5a7dc029_0_5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inverse">
  <p:cSld name="Title slide - inverse">
    <p:bg>
      <p:bgPr>
        <a:solidFill>
          <a:srgbClr val="0000DC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a5a7dc029_0_54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ba5a7dc029_0_54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8" name="Google Shape;98;g2ba5a7dc029_0_549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ba5a7dc029_0_549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0" name="Google Shape;100;g2ba5a7dc029_0_5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0070" cy="106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a5a7dc029_0_56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ba5a7dc029_0_56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0" name="Google Shape;110;g2ba5a7dc029_0_561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ba5a7dc029_0_561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2" name="Google Shape;112;g2ba5a7dc029_0_5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47999" cy="1060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a5a7dc029_0_567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ba5a7dc029_0_56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6" name="Google Shape;116;g2ba5a7dc029_0_567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107520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ba5a7dc029_0_56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ba5a7dc029_0_567"/>
          <p:cNvSpPr txBox="1">
            <a:spLocks noGrp="1"/>
          </p:cNvSpPr>
          <p:nvPr>
            <p:ph type="body" idx="2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9" name="Google Shape;119;g2ba5a7dc029_0_5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comparison">
  <p:cSld name="Heading, subheading and comparis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a5a7dc029_0_57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ba5a7dc029_0_57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3" name="Google Shape;123;g2ba5a7dc029_0_574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52200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ba5a7dc029_0_57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ba5a7dc029_0_574"/>
          <p:cNvSpPr txBox="1">
            <a:spLocks noGrp="1"/>
          </p:cNvSpPr>
          <p:nvPr>
            <p:ph type="body" idx="2"/>
          </p:nvPr>
        </p:nvSpPr>
        <p:spPr>
          <a:xfrm>
            <a:off x="6251278" y="1290515"/>
            <a:ext cx="52200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ba5a7dc029_0_574"/>
          <p:cNvSpPr txBox="1">
            <a:spLocks noGrp="1"/>
          </p:cNvSpPr>
          <p:nvPr>
            <p:ph type="body" idx="3"/>
          </p:nvPr>
        </p:nvSpPr>
        <p:spPr>
          <a:xfrm>
            <a:off x="720000" y="1701505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ba5a7dc029_0_574"/>
          <p:cNvSpPr txBox="1">
            <a:spLocks noGrp="1"/>
          </p:cNvSpPr>
          <p:nvPr>
            <p:ph type="body" idx="4"/>
          </p:nvPr>
        </p:nvSpPr>
        <p:spPr>
          <a:xfrm>
            <a:off x="6251280" y="1701505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g2ba5a7dc029_0_5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, text and image">
  <p:cSld name="Heading, subheading, text and imag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a5a7dc029_0_58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ba5a7dc029_0_58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ba5a7dc029_0_58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3" name="Google Shape;133;g2ba5a7dc029_0_583"/>
          <p:cNvSpPr txBox="1">
            <a:spLocks noGrp="1"/>
          </p:cNvSpPr>
          <p:nvPr>
            <p:ph type="body" idx="1"/>
          </p:nvPr>
        </p:nvSpPr>
        <p:spPr>
          <a:xfrm>
            <a:off x="7347735" y="2596845"/>
            <a:ext cx="4125600" cy="3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ba5a7dc029_0_583"/>
          <p:cNvSpPr>
            <a:spLocks noGrp="1"/>
          </p:cNvSpPr>
          <p:nvPr>
            <p:ph type="pic" idx="2"/>
          </p:nvPr>
        </p:nvSpPr>
        <p:spPr>
          <a:xfrm>
            <a:off x="729509" y="1665288"/>
            <a:ext cx="6207900" cy="414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g2ba5a7dc029_0_583"/>
          <p:cNvSpPr txBox="1">
            <a:spLocks noGrp="1"/>
          </p:cNvSpPr>
          <p:nvPr>
            <p:ph type="body" idx="3"/>
          </p:nvPr>
        </p:nvSpPr>
        <p:spPr>
          <a:xfrm>
            <a:off x="720725" y="1296001"/>
            <a:ext cx="107520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g2ba5a7dc029_0_5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a5a7dc029_0_591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4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ba5a7dc029_0_59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2ba5a7dc029_0_59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1" name="Google Shape;141;g2ba5a7dc029_0_591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ba5a7dc029_0_591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2ba5a7dc029_0_591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2ba5a7dc029_0_591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ba5a7dc029_0_591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ba5a7dc029_0_591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ba5a7dc029_0_591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4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ba5a7dc029_0_591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4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ba5a7dc029_0_591"/>
          <p:cNvSpPr txBox="1">
            <a:spLocks noGrp="1"/>
          </p:cNvSpPr>
          <p:nvPr>
            <p:ph type="body" idx="13"/>
          </p:nvPr>
        </p:nvSpPr>
        <p:spPr>
          <a:xfrm>
            <a:off x="720725" y="1296001"/>
            <a:ext cx="107520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ba5a7dc029_0_59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g2ba5a7dc029_0_5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a5a7dc029_0_60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ba5a7dc029_0_60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5" name="Google Shape;155;g2ba5a7dc029_0_606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6" name="Google Shape;156;g2ba5a7dc029_0_6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ba5a7dc029_0_53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2ba5a7dc029_0_5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2ba5a7dc029_0_5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g2ba5a7dc029_0_5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ba5a7dc029_0_5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heading">
  <p:cSld name="Only heading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a5a7dc029_0_61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ba5a7dc029_0_61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0" name="Google Shape;160;g2ba5a7dc029_0_61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1" name="Google Shape;161;g2ba5a7dc029_0_6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images, two columns">
  <p:cSld name="Text, images, two column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a5a7dc029_0_616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2ba5a7dc029_0_61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ba5a7dc029_0_61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6" name="Google Shape;166;g2ba5a7dc029_0_616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2ba5a7dc029_0_616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2ba5a7dc029_0_616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2ba5a7dc029_0_616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2ba5a7dc029_0_616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1" name="Google Shape;171;g2ba5a7dc029_0_6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a5a7dc029_0_62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2ba5a7dc029_0_6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75" name="Google Shape;175;g2ba5a7dc029_0_6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a5a7dc029_0_63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8" name="Google Shape;178;g2ba5a7dc029_0_630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52464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00D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2ba5a7dc029_0_630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52464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0" name="Google Shape;180;g2ba5a7dc029_0_63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g2ba5a7dc029_0_63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49251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2" name="Google Shape;182;g2ba5a7dc029_0_6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47999" cy="1060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image">
  <p:cSld name="Inverse slide with image">
    <p:bg>
      <p:bgPr>
        <a:solidFill>
          <a:srgbClr val="0000DC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a5a7dc029_0_637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841900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g2ba5a7dc029_0_637"/>
          <p:cNvSpPr txBox="1">
            <a:spLocks noGrp="1"/>
          </p:cNvSpPr>
          <p:nvPr>
            <p:ph type="body" idx="1"/>
          </p:nvPr>
        </p:nvSpPr>
        <p:spPr>
          <a:xfrm>
            <a:off x="720000" y="6040795"/>
            <a:ext cx="85560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86" name="Google Shape;186;g2ba5a7dc029_0_6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44793" cy="59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2ba5a7dc029_0_6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8418" y="2012400"/>
            <a:ext cx="4035164" cy="283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2ba5a7dc029_0_6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7242" y="2298933"/>
            <a:ext cx="8712447" cy="226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 1" type="title">
  <p:cSld name="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a5a7dc029_0_6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2ba5a7dc029_0_6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g2ba5a7dc029_0_64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g2ba5a7dc029_0_64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2ba5a7dc029_0_64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ing and comparison">
  <p:cSld name="1_Heading and comparis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a5a7dc029_0_65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g2ba5a7dc029_0_65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00" name="Google Shape;200;g2ba5a7dc029_0_65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2ba5a7dc029_0_651"/>
          <p:cNvSpPr txBox="1">
            <a:spLocks noGrp="1"/>
          </p:cNvSpPr>
          <p:nvPr>
            <p:ph type="body" idx="1"/>
          </p:nvPr>
        </p:nvSpPr>
        <p:spPr>
          <a:xfrm>
            <a:off x="720000" y="1701505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2ba5a7dc029_0_651"/>
          <p:cNvSpPr txBox="1">
            <a:spLocks noGrp="1"/>
          </p:cNvSpPr>
          <p:nvPr>
            <p:ph type="body" idx="2"/>
          </p:nvPr>
        </p:nvSpPr>
        <p:spPr>
          <a:xfrm>
            <a:off x="6251280" y="1701505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03" name="Google Shape;203;g2ba5a7dc029_0_6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g2ba5a7dc029_0_658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g2ba5a7dc029_0_65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2ba5a7dc029_0_658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400" cy="3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g2ba5a7dc029_0_658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400" cy="3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g2ba5a7dc029_0_65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2ba5a7dc029_0_65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2ba5a7dc029_0_65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c60da0d276_0_372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c60da0d276_0_37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2c60da0d276_0_37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c60da0d276_0_37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2c60da0d276_0_37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2" name="Google Shape;52;g2c60da0d276_0_37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Google Shape;53;g2c60da0d276_0_37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54" name="Google Shape;54;g2c60da0d276_0_376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 popisek">
  <p:cSld name="Název a popise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60da0d276_0_38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800" cy="29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g2c60da0d276_0_38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800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Google Shape;58;g2c60da0d276_0_38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9" name="Google Shape;59;g2c60da0d276_0_38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Google Shape;60;g2c60da0d276_0_38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61" name="Google Shape;61;g2c60da0d276_0_382"/>
          <p:cNvCxnSpPr/>
          <p:nvPr/>
        </p:nvCxnSpPr>
        <p:spPr>
          <a:xfrm>
            <a:off x="1396169" y="4140199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60da0d276_0_389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2c60da0d276_0_38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i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g2c60da0d276_0_38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g2c60da0d276_0_38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60da0d276_0_394"/>
          <p:cNvSpPr txBox="1">
            <a:spLocks noGrp="1"/>
          </p:cNvSpPr>
          <p:nvPr>
            <p:ph type="title"/>
          </p:nvPr>
        </p:nvSpPr>
        <p:spPr>
          <a:xfrm>
            <a:off x="354000" y="1477267"/>
            <a:ext cx="5393700" cy="22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600"/>
              <a:buFont typeface="Century Gothic"/>
              <a:buNone/>
              <a:defRPr sz="5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69" name="Google Shape;69;g2c60da0d276_0_394"/>
          <p:cNvSpPr txBox="1">
            <a:spLocks noGrp="1"/>
          </p:cNvSpPr>
          <p:nvPr>
            <p:ph type="subTitle" idx="1"/>
          </p:nvPr>
        </p:nvSpPr>
        <p:spPr>
          <a:xfrm>
            <a:off x="354000" y="3793600"/>
            <a:ext cx="53937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g2c60da0d276_0_394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g2c60da0d276_0_39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60da0d276_0_39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Google Shape;74;g2c60da0d276_0_39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Google Shape;75;g2c60da0d276_0_39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ba5a7dc029_0_51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g2ba5a7dc029_0_51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g2ba5a7dc029_0_51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g2ba5a7dc029_0_512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hyperlink" Target="https://www.merriam-webster.com/dictionary/conven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rriam-webster.com/dictionary/culture?pronunciation&amp;lang=en_us&amp;dir=c&amp;file=cultur04" TargetMode="External"/><Relationship Id="rId5" Type="http://schemas.openxmlformats.org/officeDocument/2006/relationships/hyperlink" Target="https://www.merriam-webster.com/dictionary/noun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rriam-webster.com/dictionary/cultivation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merriam-webster.com/dictionary/medium#h1" TargetMode="External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rriam-webster.com/dictionary/aesthetic#h1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merriam-webster.com/dictionary/integrate" TargetMode="External"/><Relationship Id="rId10" Type="http://schemas.openxmlformats.org/officeDocument/2006/relationships/hyperlink" Target="https://www.merriam-webster.com/dictionary/faculty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merriam-webster.com/dictionary/till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1696310c5_1_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209" name="Google Shape;209;g2c1696310c5_1_0"/>
          <p:cNvSpPr txBox="1">
            <a:spLocks noGrp="1"/>
          </p:cNvSpPr>
          <p:nvPr>
            <p:ph type="title"/>
          </p:nvPr>
        </p:nvSpPr>
        <p:spPr>
          <a:xfrm>
            <a:off x="180683" y="2238320"/>
            <a:ext cx="58395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3600" dirty="0" err="1">
                <a:latin typeface="Arial"/>
                <a:ea typeface="Arial"/>
                <a:cs typeface="Arial"/>
                <a:sym typeface="Arial"/>
              </a:rPr>
              <a:t>Pluricultural</a:t>
            </a: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cs-CZ" sz="3600" dirty="0"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 err="1">
                <a:latin typeface="Arial"/>
                <a:ea typeface="Arial"/>
                <a:cs typeface="Arial"/>
                <a:sym typeface="Arial"/>
              </a:rPr>
              <a:t>Competences</a:t>
            </a:r>
            <a:br>
              <a:rPr lang="cs-CZ" sz="3600" dirty="0"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cs-CZ" sz="3600" dirty="0" err="1"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 I</a:t>
            </a:r>
            <a:br>
              <a:rPr lang="cs-CZ" sz="3600" dirty="0">
                <a:latin typeface="Arial"/>
                <a:ea typeface="Arial"/>
                <a:cs typeface="Arial"/>
                <a:sym typeface="Arial"/>
              </a:rPr>
            </a:br>
            <a:endParaRPr lang="en-US" sz="3600" dirty="0"/>
          </a:p>
        </p:txBody>
      </p:sp>
      <p:sp>
        <p:nvSpPr>
          <p:cNvPr id="210" name="Google Shape;210;g2c1696310c5_1_0"/>
          <p:cNvSpPr txBox="1">
            <a:spLocks noGrp="1"/>
          </p:cNvSpPr>
          <p:nvPr>
            <p:ph type="subTitle" idx="1"/>
          </p:nvPr>
        </p:nvSpPr>
        <p:spPr>
          <a:xfrm>
            <a:off x="191052" y="5410570"/>
            <a:ext cx="5697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endParaRPr sz="7200" dirty="0"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cs-CZ" sz="7200" dirty="0"/>
              <a:t>Athena Alchazidu, Kateřina Sedláčková</a:t>
            </a:r>
            <a:endParaRPr dirty="0"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</a:pPr>
            <a:endParaRPr sz="7200" dirty="0"/>
          </a:p>
        </p:txBody>
      </p:sp>
      <p:pic>
        <p:nvPicPr>
          <p:cNvPr id="3" name="Grafický objekt 2" descr="Evropa se souvislou výplní">
            <a:extLst>
              <a:ext uri="{FF2B5EF4-FFF2-40B4-BE49-F238E27FC236}">
                <a16:creationId xmlns:a16="http://schemas.microsoft.com/office/drawing/2014/main" id="{A6E37C66-F56B-2569-6DC1-55227CB09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0524" y="1313375"/>
            <a:ext cx="5425449" cy="5425449"/>
          </a:xfrm>
          <a:prstGeom prst="rect">
            <a:avLst/>
          </a:prstGeom>
        </p:spPr>
      </p:pic>
      <p:pic>
        <p:nvPicPr>
          <p:cNvPr id="5" name="Grafický objekt 4" descr="Hlava s ozubenými koly se souvislou výplní">
            <a:extLst>
              <a:ext uri="{FF2B5EF4-FFF2-40B4-BE49-F238E27FC236}">
                <a16:creationId xmlns:a16="http://schemas.microsoft.com/office/drawing/2014/main" id="{B0EC64E0-941D-5D84-C764-993FE8D5A6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0406" y="548381"/>
            <a:ext cx="1878752" cy="1878752"/>
          </a:xfrm>
          <a:prstGeom prst="rect">
            <a:avLst/>
          </a:prstGeom>
        </p:spPr>
      </p:pic>
      <p:pic>
        <p:nvPicPr>
          <p:cNvPr id="7" name="Grafický objekt 6" descr="Hlava s ozubenými koly obrys">
            <a:extLst>
              <a:ext uri="{FF2B5EF4-FFF2-40B4-BE49-F238E27FC236}">
                <a16:creationId xmlns:a16="http://schemas.microsoft.com/office/drawing/2014/main" id="{6748CB4B-35A2-0830-7251-1611D48D19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152467" y="548381"/>
            <a:ext cx="2039533" cy="1894414"/>
          </a:xfrm>
          <a:prstGeom prst="rect">
            <a:avLst/>
          </a:prstGeom>
        </p:spPr>
      </p:pic>
      <p:pic>
        <p:nvPicPr>
          <p:cNvPr id="8" name="Obrázek 7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B2849077-31E9-AEAD-A9FA-9198EECEE7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sp>
        <p:nvSpPr>
          <p:cNvPr id="2" name="Vývojový diagram: spojnice 1">
            <a:extLst>
              <a:ext uri="{FF2B5EF4-FFF2-40B4-BE49-F238E27FC236}">
                <a16:creationId xmlns:a16="http://schemas.microsoft.com/office/drawing/2014/main" id="{92D8B2DF-B05E-29B2-C6F3-C7761F96769B}"/>
              </a:ext>
            </a:extLst>
          </p:cNvPr>
          <p:cNvSpPr/>
          <p:nvPr/>
        </p:nvSpPr>
        <p:spPr>
          <a:xfrm>
            <a:off x="6684243" y="902208"/>
            <a:ext cx="251078" cy="254174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DB18629C-86D8-AED5-9698-AFA2DF6DBFB2}"/>
              </a:ext>
            </a:extLst>
          </p:cNvPr>
          <p:cNvSpPr/>
          <p:nvPr/>
        </p:nvSpPr>
        <p:spPr>
          <a:xfrm>
            <a:off x="11329949" y="1271839"/>
            <a:ext cx="251078" cy="254174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213F5E52-CC3C-6B97-FEEC-96378BDDD847}"/>
              </a:ext>
            </a:extLst>
          </p:cNvPr>
          <p:cNvSpPr/>
          <p:nvPr/>
        </p:nvSpPr>
        <p:spPr>
          <a:xfrm>
            <a:off x="7942429" y="4871696"/>
            <a:ext cx="251078" cy="254174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bd1bc7bda2_0_0"/>
          <p:cNvSpPr txBox="1">
            <a:spLocks noGrp="1"/>
          </p:cNvSpPr>
          <p:nvPr>
            <p:ph type="title"/>
          </p:nvPr>
        </p:nvSpPr>
        <p:spPr>
          <a:xfrm>
            <a:off x="1829850" y="335175"/>
            <a:ext cx="9468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 sz="3300"/>
              <a:t>Which part of the seminar have you enjoyed most today and why? </a:t>
            </a:r>
            <a:endParaRPr sz="3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 sz="3300"/>
              <a:t>Have you missed anything? </a:t>
            </a:r>
            <a:endParaRPr sz="3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 sz="3300"/>
              <a:t>If so, what is it</a:t>
            </a:r>
            <a:endParaRPr sz="3300"/>
          </a:p>
        </p:txBody>
      </p:sp>
      <p:sp>
        <p:nvSpPr>
          <p:cNvPr id="372" name="Google Shape;372;g2bd1bc7bda2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cs-CZ"/>
              <a:t>Socrative</a:t>
            </a:r>
            <a:endParaRPr/>
          </a:p>
          <a:p>
            <a: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cs-CZ"/>
              <a:t>Interpreto</a:t>
            </a:r>
            <a:endParaRPr/>
          </a:p>
        </p:txBody>
      </p:sp>
      <p:pic>
        <p:nvPicPr>
          <p:cNvPr id="373" name="Google Shape;373;g2bd1bc7bda2_0_0" descr="Using video as an 'exit ticket' to promote engagement – A Nurse's Notes on  Teaching &amp; Lear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763" y="2909834"/>
            <a:ext cx="4487024" cy="224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bd1bc7bda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596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bd1bc7bda2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690" y="1528784"/>
            <a:ext cx="11760485" cy="588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2bd1bc7bda2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2405" y="4134628"/>
            <a:ext cx="250368" cy="41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bd1bc7bda2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00089" y="1545565"/>
            <a:ext cx="5172075" cy="49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2bd1bc7bda2_0_0"/>
          <p:cNvPicPr preferRelativeResize="0"/>
          <p:nvPr/>
        </p:nvPicPr>
        <p:blipFill rotWithShape="1">
          <a:blip r:embed="rId8">
            <a:alphaModFix/>
          </a:blip>
          <a:srcRect l="38889" t="14249" r="36827" b="48730"/>
          <a:stretch/>
        </p:blipFill>
        <p:spPr>
          <a:xfrm>
            <a:off x="838188" y="1740791"/>
            <a:ext cx="6061901" cy="5199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0554FD56-5A15-D279-5B01-1E847C097F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pic>
        <p:nvPicPr>
          <p:cNvPr id="3" name="Google Shape;385;p10">
            <a:extLst>
              <a:ext uri="{FF2B5EF4-FFF2-40B4-BE49-F238E27FC236}">
                <a16:creationId xmlns:a16="http://schemas.microsoft.com/office/drawing/2014/main" id="{13891F12-B102-C743-D609-05C2A2770C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07" y="6245870"/>
            <a:ext cx="1779141" cy="61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0"/>
          <p:cNvSpPr txBox="1">
            <a:spLocks noGrp="1"/>
          </p:cNvSpPr>
          <p:nvPr>
            <p:ph type="title"/>
          </p:nvPr>
        </p:nvSpPr>
        <p:spPr>
          <a:xfrm>
            <a:off x="1295400" y="50259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339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760"/>
              <a:buFont typeface="Garamond"/>
              <a:buNone/>
            </a:pPr>
            <a:r>
              <a:rPr lang="cs-CZ" b="1" dirty="0" err="1"/>
              <a:t>Final</a:t>
            </a:r>
            <a:r>
              <a:rPr lang="cs-CZ" b="1" dirty="0"/>
              <a:t> slide</a:t>
            </a:r>
            <a:r>
              <a:rPr lang="cs-CZ" dirty="0"/>
              <a:t>: </a:t>
            </a:r>
            <a:r>
              <a:rPr lang="cs-CZ" dirty="0" err="1"/>
              <a:t>Reflection</a:t>
            </a:r>
            <a:endParaRPr dirty="0"/>
          </a:p>
        </p:txBody>
      </p:sp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791852" y="1974715"/>
            <a:ext cx="6384452" cy="381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None/>
            </a:pPr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Cultural differences should not separate us from each other,</a:t>
            </a:r>
            <a:r>
              <a:rPr lang="en-US" sz="36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 </a:t>
            </a:r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but rather cultural diversity brings a collective strength that can benefit all of humanity</a:t>
            </a:r>
            <a:r>
              <a:rPr lang="cs-CZ" sz="36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.</a:t>
            </a:r>
            <a:endParaRPr lang="cs-CZ" sz="36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None/>
            </a:pPr>
            <a:endParaRPr lang="cs-CZ" sz="3600" dirty="0">
              <a:solidFill>
                <a:srgbClr val="202124"/>
              </a:solidFill>
              <a:highlight>
                <a:srgbClr val="FFFFFF"/>
              </a:highlight>
              <a:latin typeface="Google Sans"/>
            </a:endParaRPr>
          </a:p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None/>
            </a:pPr>
            <a:r>
              <a:rPr lang="en-US" sz="36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 Robert Alan</a:t>
            </a:r>
            <a:endParaRPr sz="3600" b="1" dirty="0"/>
          </a:p>
        </p:txBody>
      </p:sp>
      <p:pic>
        <p:nvPicPr>
          <p:cNvPr id="385" name="Google Shape;3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07" y="6245870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cký objekt 4" descr="Dobrý nápad se souvislou výplní">
            <a:extLst>
              <a:ext uri="{FF2B5EF4-FFF2-40B4-BE49-F238E27FC236}">
                <a16:creationId xmlns:a16="http://schemas.microsoft.com/office/drawing/2014/main" id="{D638B4EA-160D-8824-3130-E3934FA19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383294" y="1709960"/>
            <a:ext cx="4299626" cy="4345996"/>
          </a:xfrm>
          <a:prstGeom prst="rect">
            <a:avLst/>
          </a:prstGeom>
        </p:spPr>
      </p:pic>
      <p:pic>
        <p:nvPicPr>
          <p:cNvPr id="6" name="Obrázek 5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54CE9235-414B-28FF-F1ED-A1BF33233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sp>
        <p:nvSpPr>
          <p:cNvPr id="2" name="Vývojový diagram: spojnice 1">
            <a:extLst>
              <a:ext uri="{FF2B5EF4-FFF2-40B4-BE49-F238E27FC236}">
                <a16:creationId xmlns:a16="http://schemas.microsoft.com/office/drawing/2014/main" id="{687C9942-EE84-006C-1FEB-0756E631F417}"/>
              </a:ext>
            </a:extLst>
          </p:cNvPr>
          <p:cNvSpPr/>
          <p:nvPr/>
        </p:nvSpPr>
        <p:spPr>
          <a:xfrm>
            <a:off x="9394512" y="2769243"/>
            <a:ext cx="673610" cy="659757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155C1-8BB1-E8A7-C1E2-D08AFC8E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442" y="2349569"/>
            <a:ext cx="10515600" cy="1325700"/>
          </a:xfrm>
        </p:spPr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BBDA62-8ABA-04F1-5D27-625039931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Grafický objekt 6" descr="Clona se souvislou výplní">
            <a:extLst>
              <a:ext uri="{FF2B5EF4-FFF2-40B4-BE49-F238E27FC236}">
                <a16:creationId xmlns:a16="http://schemas.microsoft.com/office/drawing/2014/main" id="{076336C3-A96B-4188-9FF6-4C98E8475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9276" y="3385760"/>
            <a:ext cx="2694562" cy="2694562"/>
          </a:xfrm>
          <a:prstGeom prst="rect">
            <a:avLst/>
          </a:prstGeom>
        </p:spPr>
      </p:pic>
      <p:pic>
        <p:nvPicPr>
          <p:cNvPr id="385" name="Google Shape;38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07" y="6245870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3C1CB18F-0E47-9F24-E042-D90202550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B17DCB3A-346B-29C9-92C2-BD564DC0C8F8}"/>
              </a:ext>
            </a:extLst>
          </p:cNvPr>
          <p:cNvSpPr/>
          <p:nvPr/>
        </p:nvSpPr>
        <p:spPr>
          <a:xfrm>
            <a:off x="5669316" y="4381581"/>
            <a:ext cx="673610" cy="659757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38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dirty="0" err="1"/>
              <a:t>Warm</a:t>
            </a:r>
            <a:r>
              <a:rPr lang="cs-CZ" dirty="0"/>
              <a:t>-up</a:t>
            </a:r>
            <a:endParaRPr dirty="0"/>
          </a:p>
        </p:txBody>
      </p:sp>
      <p:sp>
        <p:nvSpPr>
          <p:cNvPr id="240" name="Google Shape;240;p36"/>
          <p:cNvSpPr txBox="1">
            <a:spLocks noGrp="1"/>
          </p:cNvSpPr>
          <p:nvPr>
            <p:ph type="body" idx="1"/>
          </p:nvPr>
        </p:nvSpPr>
        <p:spPr>
          <a:xfrm>
            <a:off x="838200" y="2391124"/>
            <a:ext cx="6840000" cy="4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1F1F"/>
              </a:buClr>
              <a:buSzPts val="1800"/>
              <a:buChar char="•"/>
            </a:pPr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culture</a:t>
            </a:r>
            <a:r>
              <a:rPr lang="cs-CZ" b="1" dirty="0"/>
              <a:t>?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1F1F"/>
              </a:buClr>
              <a:buSzPts val="1800"/>
              <a:buChar char="•"/>
            </a:pPr>
            <a:r>
              <a:rPr lang="cs-CZ" b="1" dirty="0" err="1"/>
              <a:t>How</a:t>
            </a:r>
            <a:r>
              <a:rPr lang="cs-CZ" b="1" dirty="0"/>
              <a:t> do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understand</a:t>
            </a:r>
            <a:r>
              <a:rPr lang="cs-CZ" b="1" dirty="0"/>
              <a:t> </a:t>
            </a:r>
            <a:r>
              <a:rPr lang="cs-CZ" b="1" dirty="0" err="1"/>
              <a:t>this</a:t>
            </a:r>
            <a:r>
              <a:rPr lang="cs-CZ" b="1" dirty="0"/>
              <a:t> </a:t>
            </a:r>
            <a:r>
              <a:rPr lang="cs-CZ" b="1" dirty="0" err="1"/>
              <a:t>concept</a:t>
            </a:r>
            <a:r>
              <a:rPr lang="cs-CZ" b="1" dirty="0"/>
              <a:t>?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F1F1F"/>
              </a:buClr>
              <a:buSzPts val="1800"/>
              <a:buChar char="•"/>
            </a:pPr>
            <a:endParaRPr dirty="0">
              <a:solidFill>
                <a:srgbClr val="1F1F1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b="1" dirty="0">
              <a:solidFill>
                <a:srgbClr val="1F1F1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41" name="Google Shape;241;p36" descr="Odznak, otazník se souvislou výpln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8692" y="749775"/>
            <a:ext cx="5528550" cy="55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56;g2bc83295f1d_0_0">
            <a:extLst>
              <a:ext uri="{FF2B5EF4-FFF2-40B4-BE49-F238E27FC236}">
                <a16:creationId xmlns:a16="http://schemas.microsoft.com/office/drawing/2014/main" id="{B0E9A0F9-72B3-D67D-DCA9-81623399C0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513" y="6049224"/>
            <a:ext cx="2099925" cy="7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801F44A2-57F7-A126-1453-ABCD18191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CCA43BD8-414A-E50F-4B13-914703CB9133}"/>
              </a:ext>
            </a:extLst>
          </p:cNvPr>
          <p:cNvSpPr/>
          <p:nvPr/>
        </p:nvSpPr>
        <p:spPr>
          <a:xfrm>
            <a:off x="9360657" y="4376928"/>
            <a:ext cx="417327" cy="43891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75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c843336287_0_30"/>
          <p:cNvSpPr txBox="1">
            <a:spLocks noGrp="1"/>
          </p:cNvSpPr>
          <p:nvPr>
            <p:ph type="title"/>
          </p:nvPr>
        </p:nvSpPr>
        <p:spPr>
          <a:xfrm>
            <a:off x="1295400" y="954655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338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br>
              <a:rPr lang="cs-CZ" b="1" dirty="0"/>
            </a:br>
            <a:endParaRPr b="1" dirty="0"/>
          </a:p>
        </p:txBody>
      </p:sp>
      <p:pic>
        <p:nvPicPr>
          <p:cNvPr id="280" name="Google Shape;280;g2c843336287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c843336287_0_30"/>
          <p:cNvSpPr txBox="1"/>
          <p:nvPr/>
        </p:nvSpPr>
        <p:spPr>
          <a:xfrm>
            <a:off x="1716706" y="0"/>
            <a:ext cx="8630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4000" b="0" i="0" u="none" strike="noStrike" cap="none" dirty="0">
                <a:solidFill>
                  <a:schemeClr val="bg2"/>
                </a:solidFill>
                <a:latin typeface="+mj-lt"/>
                <a:ea typeface="Garamond"/>
                <a:cs typeface="Garamond"/>
                <a:sym typeface="Garamond"/>
              </a:rPr>
              <a:t>Basic </a:t>
            </a:r>
            <a:r>
              <a:rPr lang="cs-CZ" sz="4000" b="0" i="0" u="none" strike="noStrike" cap="none" dirty="0" err="1">
                <a:solidFill>
                  <a:schemeClr val="bg2"/>
                </a:solidFill>
                <a:latin typeface="+mj-lt"/>
                <a:ea typeface="Garamond"/>
                <a:cs typeface="Garamond"/>
                <a:sym typeface="Garamond"/>
              </a:rPr>
              <a:t>Concepts</a:t>
            </a:r>
            <a:endParaRPr sz="4000" b="0" i="0" u="none" strike="noStrike" cap="none" dirty="0">
              <a:solidFill>
                <a:schemeClr val="bg2"/>
              </a:solidFill>
              <a:latin typeface="+mj-lt"/>
              <a:ea typeface="Garamond"/>
              <a:cs typeface="Garamond"/>
              <a:sym typeface="Garamond"/>
            </a:endParaRPr>
          </a:p>
        </p:txBody>
      </p:sp>
      <p:pic>
        <p:nvPicPr>
          <p:cNvPr id="2" name="Obrázek 1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443CC8C3-CDC6-08FB-FF48-CF37FC9CC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74256"/>
            <a:ext cx="6020210" cy="78684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9970052-2857-4487-18C8-84EE83D12880}"/>
              </a:ext>
            </a:extLst>
          </p:cNvPr>
          <p:cNvSpPr txBox="1"/>
          <p:nvPr/>
        </p:nvSpPr>
        <p:spPr>
          <a:xfrm>
            <a:off x="363510" y="612844"/>
            <a:ext cx="87425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culture</a:t>
            </a:r>
          </a:p>
          <a:p>
            <a:pPr algn="l" fontAlgn="base"/>
            <a:r>
              <a:rPr lang="en-US" sz="2000" b="0" i="0" dirty="0">
                <a:solidFill>
                  <a:srgbClr val="0A1B27"/>
                </a:solidFill>
                <a:effectLst/>
                <a:highlight>
                  <a:srgbClr val="F4F4F4"/>
                </a:highlight>
                <a:latin typeface="+mn-lt"/>
              </a:rPr>
              <a:t>1 of 2</a:t>
            </a:r>
            <a:r>
              <a:rPr lang="cs-CZ" sz="2000" b="0" i="0" dirty="0">
                <a:solidFill>
                  <a:srgbClr val="0A1B27"/>
                </a:solidFill>
                <a:effectLst/>
                <a:highlight>
                  <a:srgbClr val="F4F4F4"/>
                </a:highlight>
                <a:latin typeface="+mn-lt"/>
              </a:rPr>
              <a:t> </a:t>
            </a:r>
            <a:r>
              <a:rPr lang="en-US" sz="2000" b="1" i="0" u="none" strike="noStrike" dirty="0">
                <a:solidFill>
                  <a:srgbClr val="4A7D95"/>
                </a:solidFill>
                <a:effectLst/>
                <a:highlight>
                  <a:srgbClr val="FFFFFF"/>
                </a:highlight>
                <a:latin typeface="+mn-lt"/>
                <a:hlinkClick r:id="rId5"/>
              </a:rPr>
              <a:t>noun</a:t>
            </a:r>
            <a:r>
              <a:rPr lang="cs-CZ" sz="2000" b="1" i="0" u="none" strike="noStrike" dirty="0">
                <a:solidFill>
                  <a:srgbClr val="4A7D95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en-US" sz="2000" b="0" i="0" dirty="0" err="1">
                <a:solidFill>
                  <a:srgbClr val="757575"/>
                </a:solidFill>
                <a:effectLst/>
                <a:highlight>
                  <a:srgbClr val="FFFFFF"/>
                </a:highlight>
                <a:latin typeface="+mn-lt"/>
              </a:rPr>
              <a:t>cul</a:t>
            </a:r>
            <a:r>
              <a:rPr lang="en-US" sz="2000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+mn-lt"/>
              </a:rPr>
              <a:t>·​</a:t>
            </a:r>
            <a:r>
              <a:rPr lang="en-US" sz="2000" b="0" i="0" dirty="0" err="1">
                <a:solidFill>
                  <a:srgbClr val="757575"/>
                </a:solidFill>
                <a:effectLst/>
                <a:highlight>
                  <a:srgbClr val="FFFFFF"/>
                </a:highlight>
                <a:latin typeface="+mn-lt"/>
              </a:rPr>
              <a:t>ture</a:t>
            </a:r>
            <a:r>
              <a:rPr lang="en-US" sz="2000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+mn-lt"/>
              </a:rPr>
              <a:t> </a:t>
            </a:r>
            <a:r>
              <a:rPr lang="en-US" sz="2000" b="0" i="0" u="none" strike="noStrike" dirty="0">
                <a:solidFill>
                  <a:srgbClr val="0074CC"/>
                </a:solidFill>
                <a:effectLst/>
                <a:highlight>
                  <a:srgbClr val="FFFFFF"/>
                </a:highlight>
                <a:latin typeface="+mn-lt"/>
                <a:hlinkClick r:id="rId6" tooltip="How to pronounce culture (audio)"/>
              </a:rPr>
              <a:t>ˈ</a:t>
            </a:r>
            <a:r>
              <a:rPr lang="en-US" sz="2000" b="0" i="0" u="none" strike="noStrike" dirty="0" err="1">
                <a:solidFill>
                  <a:srgbClr val="0074CC"/>
                </a:solidFill>
                <a:effectLst/>
                <a:highlight>
                  <a:srgbClr val="FFFFFF"/>
                </a:highlight>
                <a:latin typeface="+mn-lt"/>
                <a:hlinkClick r:id="rId6" tooltip="How to pronounce culture (audio)"/>
              </a:rPr>
              <a:t>kəl-chər</a:t>
            </a:r>
            <a:r>
              <a:rPr lang="en-US" sz="2000" b="0" i="0" u="none" strike="noStrike" dirty="0">
                <a:solidFill>
                  <a:srgbClr val="0074CC"/>
                </a:solidFill>
                <a:effectLst/>
                <a:highlight>
                  <a:srgbClr val="FFFFFF"/>
                </a:highlight>
                <a:latin typeface="+mn-lt"/>
                <a:hlinkClick r:id="rId6" tooltip="How to pronounce culture (audio)"/>
              </a:rPr>
              <a:t> </a:t>
            </a:r>
            <a:endParaRPr lang="en-US" sz="2000" b="0" i="0" dirty="0">
              <a:solidFill>
                <a:srgbClr val="757575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algn="ctr" fontAlgn="base"/>
            <a:r>
              <a:rPr lang="en-US" sz="2000" b="1" i="0" dirty="0">
                <a:solidFill>
                  <a:srgbClr val="303336"/>
                </a:solidFill>
                <a:effectLst/>
                <a:highlight>
                  <a:srgbClr val="FFFFFF"/>
                </a:highlight>
                <a:latin typeface="+mn-lt"/>
              </a:rPr>
              <a:t>1</a:t>
            </a:r>
          </a:p>
          <a:p>
            <a:pPr algn="l" fontAlgn="base"/>
            <a:r>
              <a:rPr lang="en-US" sz="2000" b="1" i="0" dirty="0">
                <a:solidFill>
                  <a:srgbClr val="303336"/>
                </a:solidFill>
                <a:effectLst/>
                <a:highlight>
                  <a:srgbClr val="FFFFFF"/>
                </a:highlight>
                <a:latin typeface="+mn-lt"/>
              </a:rPr>
              <a:t>a</a:t>
            </a:r>
            <a:r>
              <a:rPr 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: 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the customary beliefs, social forms, and material traits of a racial, religious, or social </a:t>
            </a:r>
            <a:r>
              <a:rPr 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group</a:t>
            </a:r>
            <a:r>
              <a:rPr lang="en-US" sz="2000" b="0" i="1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also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 </a:t>
            </a:r>
            <a:r>
              <a:rPr 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: 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the characteristic features of everyday existence (such as diversions or a way of life) shared by people in a place or </a:t>
            </a:r>
            <a:r>
              <a:rPr 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time</a:t>
            </a:r>
            <a:r>
              <a:rPr lang="en-US" sz="2000" b="0" i="0" dirty="0" err="1">
                <a:solidFill>
                  <a:srgbClr val="8A8D91"/>
                </a:solidFill>
                <a:effectLst/>
                <a:highlight>
                  <a:srgbClr val="FFFFFF"/>
                </a:highlight>
                <a:latin typeface="+mn-lt"/>
              </a:rPr>
              <a:t>popular</a:t>
            </a:r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+mn-lt"/>
              </a:rPr>
              <a:t> </a:t>
            </a:r>
            <a:r>
              <a:rPr lang="en-US" sz="2000" b="0" i="1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+mn-lt"/>
              </a:rPr>
              <a:t>culture</a:t>
            </a:r>
            <a:endParaRPr lang="en-US" sz="20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algn="l" fontAlgn="base"/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+mn-lt"/>
              </a:rPr>
              <a:t>Southern </a:t>
            </a:r>
            <a:r>
              <a:rPr lang="en-US" sz="2000" b="0" i="1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+mn-lt"/>
              </a:rPr>
              <a:t>culture</a:t>
            </a:r>
            <a:endParaRPr lang="en-US" sz="20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algn="l" fontAlgn="base"/>
            <a:r>
              <a:rPr lang="en-US" sz="2000" b="1" i="0" dirty="0">
                <a:solidFill>
                  <a:srgbClr val="303336"/>
                </a:solidFill>
                <a:effectLst/>
                <a:highlight>
                  <a:srgbClr val="FFFFFF"/>
                </a:highlight>
                <a:latin typeface="+mn-lt"/>
              </a:rPr>
              <a:t>b</a:t>
            </a:r>
            <a:r>
              <a:rPr 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: 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the set of shared attitudes, values, goals, and practices that characterizes an institution or </a:t>
            </a:r>
            <a:r>
              <a:rPr 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organization</a:t>
            </a:r>
            <a:r>
              <a:rPr lang="en-US" sz="2000" b="0" i="0" dirty="0" err="1">
                <a:solidFill>
                  <a:srgbClr val="8A8D91"/>
                </a:solidFill>
                <a:effectLst/>
                <a:highlight>
                  <a:srgbClr val="FFFFFF"/>
                </a:highlight>
                <a:latin typeface="+mn-lt"/>
              </a:rPr>
              <a:t>a</a:t>
            </a:r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+mn-lt"/>
              </a:rPr>
              <a:t> corporate </a:t>
            </a:r>
            <a:r>
              <a:rPr lang="en-US" sz="2000" b="0" i="1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+mn-lt"/>
              </a:rPr>
              <a:t>culture</a:t>
            </a:r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+mn-lt"/>
              </a:rPr>
              <a:t> focused on the bottom line</a:t>
            </a:r>
            <a:endParaRPr lang="cs-CZ" sz="2000" b="0" i="0" dirty="0">
              <a:solidFill>
                <a:srgbClr val="8A8D91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algn="l" fontAlgn="base"/>
            <a:r>
              <a:rPr lang="en-US" sz="2000" b="1" i="0" dirty="0">
                <a:solidFill>
                  <a:srgbClr val="30333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</a:t>
            </a:r>
            <a:r>
              <a:rPr 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inherit"/>
              </a:rPr>
              <a:t>: 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 set of values, </a:t>
            </a:r>
            <a:r>
              <a:rPr lang="en-US" sz="2000" b="0" i="0" u="none" strike="noStrike" dirty="0">
                <a:solidFill>
                  <a:srgbClr val="0074CC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7"/>
              </a:rPr>
              <a:t>conventions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or social practices associated with a particular field, activity, or societal </a:t>
            </a:r>
            <a:r>
              <a:rPr 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characteristic</a:t>
            </a:r>
            <a:r>
              <a:rPr lang="en-US" sz="2000" b="0" i="0" dirty="0" err="1">
                <a:solidFill>
                  <a:srgbClr val="8A8D91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studying</a:t>
            </a:r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the effect of computers on print </a:t>
            </a:r>
            <a:r>
              <a:rPr lang="en-US" sz="2000" b="0" i="1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inherit"/>
              </a:rPr>
              <a:t>culture</a:t>
            </a:r>
            <a:r>
              <a:rPr lang="cs-CZ" sz="2000" b="0" i="1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inherit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0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 fontAlgn="base"/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Changing the </a:t>
            </a:r>
            <a:r>
              <a:rPr lang="en-US" sz="2000" b="0" i="1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inherit"/>
              </a:rPr>
              <a:t>culture</a:t>
            </a:r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of materialism will take time …</a:t>
            </a:r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inherit"/>
              </a:rPr>
              <a:t>—</a:t>
            </a:r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Peggy O'Mara</a:t>
            </a:r>
            <a:endParaRPr lang="en-US" sz="20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 fontAlgn="base"/>
            <a:endParaRPr lang="en-US" sz="20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fontAlgn="base"/>
            <a:endParaRPr lang="cs-CZ" sz="2000" i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fontAlgn="base"/>
            <a:r>
              <a:rPr lang="cs-CZ" sz="2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Source: </a:t>
            </a:r>
            <a:r>
              <a:rPr lang="cs-CZ" sz="2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Merriam-Webster</a:t>
            </a:r>
            <a:r>
              <a:rPr lang="cs-CZ" sz="2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Dictionary</a:t>
            </a:r>
            <a:endParaRPr lang="en-US" sz="2000" b="0" i="0" dirty="0">
              <a:solidFill>
                <a:schemeClr val="tx1"/>
              </a:solidFill>
              <a:effectLst/>
              <a:highlight>
                <a:srgbClr val="FFFFFF"/>
              </a:highlight>
              <a:latin typeface="+mn-lt"/>
            </a:endParaRPr>
          </a:p>
        </p:txBody>
      </p:sp>
      <p:pic>
        <p:nvPicPr>
          <p:cNvPr id="5" name="Grafický objekt 4" descr="Šipky ve tvaru V se souvislou výplní">
            <a:extLst>
              <a:ext uri="{FF2B5EF4-FFF2-40B4-BE49-F238E27FC236}">
                <a16:creationId xmlns:a16="http://schemas.microsoft.com/office/drawing/2014/main" id="{9C1E2EDC-10FD-81C8-A5EB-5B560D70B1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29472" y="1594656"/>
            <a:ext cx="2995630" cy="2995630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63ACC25-B3B6-1739-C83F-6A31C5AE2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C3B12F1F-6519-A5AC-02DA-0B39C81C84C8}"/>
              </a:ext>
            </a:extLst>
          </p:cNvPr>
          <p:cNvSpPr/>
          <p:nvPr/>
        </p:nvSpPr>
        <p:spPr>
          <a:xfrm>
            <a:off x="10010601" y="2762592"/>
            <a:ext cx="673610" cy="659757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69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c843336287_0_30"/>
          <p:cNvSpPr txBox="1">
            <a:spLocks noGrp="1"/>
          </p:cNvSpPr>
          <p:nvPr>
            <p:ph type="title"/>
          </p:nvPr>
        </p:nvSpPr>
        <p:spPr>
          <a:xfrm>
            <a:off x="1295400" y="954655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338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br>
              <a:rPr lang="cs-CZ" b="1" dirty="0"/>
            </a:br>
            <a:endParaRPr b="1" dirty="0"/>
          </a:p>
        </p:txBody>
      </p:sp>
      <p:sp>
        <p:nvSpPr>
          <p:cNvPr id="279" name="Google Shape;279;g2c843336287_0_30"/>
          <p:cNvSpPr txBox="1">
            <a:spLocks noGrp="1"/>
          </p:cNvSpPr>
          <p:nvPr>
            <p:ph type="body" idx="1"/>
          </p:nvPr>
        </p:nvSpPr>
        <p:spPr>
          <a:xfrm>
            <a:off x="680056" y="2315184"/>
            <a:ext cx="5352000" cy="3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38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b="1" dirty="0"/>
          </a:p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r>
              <a:rPr lang="cs-CZ" b="1" dirty="0"/>
              <a:t>    </a:t>
            </a:r>
            <a:endParaRPr b="1" dirty="0"/>
          </a:p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b="1" dirty="0"/>
          </a:p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b="1" dirty="0"/>
          </a:p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b="1" dirty="0"/>
          </a:p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b="1" dirty="0"/>
          </a:p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sz="1800" b="1" dirty="0"/>
          </a:p>
          <a:p>
            <a:pPr marL="53338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r>
              <a:rPr lang="cs-CZ" sz="1200" dirty="0"/>
              <a:t>Source: Mindtools.com</a:t>
            </a:r>
            <a:endParaRPr sz="1200" dirty="0"/>
          </a:p>
        </p:txBody>
      </p:sp>
      <p:pic>
        <p:nvPicPr>
          <p:cNvPr id="280" name="Google Shape;280;g2c843336287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c843336287_0_30"/>
          <p:cNvSpPr txBox="1"/>
          <p:nvPr/>
        </p:nvSpPr>
        <p:spPr>
          <a:xfrm>
            <a:off x="1716706" y="0"/>
            <a:ext cx="8630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4000" b="0" i="0" u="none" strike="noStrike" cap="none" dirty="0">
                <a:solidFill>
                  <a:schemeClr val="bg2"/>
                </a:solidFill>
                <a:latin typeface="+mj-lt"/>
                <a:ea typeface="Garamond"/>
                <a:cs typeface="Garamond"/>
                <a:sym typeface="Garamond"/>
              </a:rPr>
              <a:t>Basic </a:t>
            </a:r>
            <a:r>
              <a:rPr lang="cs-CZ" sz="4000" b="0" i="0" u="none" strike="noStrike" cap="none" dirty="0" err="1">
                <a:solidFill>
                  <a:schemeClr val="bg2"/>
                </a:solidFill>
                <a:latin typeface="+mj-lt"/>
                <a:ea typeface="Garamond"/>
                <a:cs typeface="Garamond"/>
                <a:sym typeface="Garamond"/>
              </a:rPr>
              <a:t>Concepts</a:t>
            </a:r>
            <a:endParaRPr sz="4000" b="0" i="0" u="none" strike="noStrike" cap="none" dirty="0">
              <a:solidFill>
                <a:schemeClr val="bg2"/>
              </a:solidFill>
              <a:latin typeface="+mj-lt"/>
              <a:ea typeface="Garamond"/>
              <a:cs typeface="Garamond"/>
              <a:sym typeface="Garamond"/>
            </a:endParaRPr>
          </a:p>
        </p:txBody>
      </p:sp>
      <p:pic>
        <p:nvPicPr>
          <p:cNvPr id="2" name="Obrázek 1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443CC8C3-CDC6-08FB-FF48-CF37FC9CC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74256"/>
            <a:ext cx="6020210" cy="78684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9970052-2857-4487-18C8-84EE83D12880}"/>
              </a:ext>
            </a:extLst>
          </p:cNvPr>
          <p:cNvSpPr txBox="1"/>
          <p:nvPr/>
        </p:nvSpPr>
        <p:spPr>
          <a:xfrm>
            <a:off x="-13124" y="569925"/>
            <a:ext cx="1068112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1" i="0" dirty="0">
                <a:solidFill>
                  <a:srgbClr val="30333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</a:t>
            </a:r>
            <a:r>
              <a:rPr 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inherit"/>
              </a:rPr>
              <a:t>: 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 </a:t>
            </a:r>
            <a:r>
              <a:rPr lang="en-US" sz="2000" b="0" i="0" u="none" strike="noStrike" dirty="0">
                <a:solidFill>
                  <a:srgbClr val="0074CC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5"/>
              </a:rPr>
              <a:t>integrated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pattern of human knowledge, belief, and behavior that depends upon the capacity for learning and transmitting knowledge to succeeding generations</a:t>
            </a:r>
          </a:p>
          <a:p>
            <a:pPr algn="ctr" fontAlgn="base"/>
            <a:r>
              <a:rPr lang="en-US" sz="2000" b="1" i="0" dirty="0">
                <a:solidFill>
                  <a:srgbClr val="30333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2</a:t>
            </a:r>
          </a:p>
          <a:p>
            <a:pPr algn="l" fontAlgn="base"/>
            <a:r>
              <a:rPr lang="en-US" sz="2000" b="1" i="0" dirty="0">
                <a:solidFill>
                  <a:srgbClr val="30333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</a:t>
            </a:r>
            <a:r>
              <a:rPr 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inherit"/>
              </a:rPr>
              <a:t>: 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enlightenment and excellence of taste acquired by intellectual and </a:t>
            </a:r>
            <a:r>
              <a:rPr lang="en-US" sz="2000" b="0" i="0" u="none" strike="noStrike" dirty="0">
                <a:solidFill>
                  <a:srgbClr val="0074CC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6"/>
              </a:rPr>
              <a:t>aesthetic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training</a:t>
            </a:r>
          </a:p>
          <a:p>
            <a:pPr algn="l" fontAlgn="base"/>
            <a:r>
              <a:rPr lang="en-US" sz="2000" b="1" i="0" dirty="0">
                <a:solidFill>
                  <a:srgbClr val="30333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</a:t>
            </a:r>
            <a:r>
              <a:rPr 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inherit"/>
              </a:rPr>
              <a:t>: 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acquaintance with and taste in fine arts, humanities, and broad aspects of science as distinguished from vocational and technical </a:t>
            </a:r>
            <a:r>
              <a:rPr 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skills</a:t>
            </a:r>
            <a:r>
              <a:rPr lang="en-US" sz="2000" b="0" i="0" dirty="0" err="1">
                <a:solidFill>
                  <a:srgbClr val="8A8D91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</a:t>
            </a:r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person of </a:t>
            </a:r>
            <a:r>
              <a:rPr lang="en-US" sz="2000" b="0" i="1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inherit"/>
              </a:rPr>
              <a:t>culture</a:t>
            </a:r>
            <a:endParaRPr lang="en-US" sz="20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ctr" fontAlgn="base"/>
            <a:r>
              <a:rPr lang="en-US" sz="2000" b="1" i="0" dirty="0">
                <a:solidFill>
                  <a:srgbClr val="30333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3</a:t>
            </a:r>
          </a:p>
          <a:p>
            <a:pPr algn="l" fontAlgn="base"/>
            <a:r>
              <a:rPr 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inherit"/>
              </a:rPr>
              <a:t>: 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 act or process of cultivating living material (such as bacteria or viruses) </a:t>
            </a:r>
            <a:endParaRPr lang="cs-CZ" sz="20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 fontAlgn="base"/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in prepared nutrient </a:t>
            </a:r>
            <a:r>
              <a:rPr lang="en-US" sz="2000" b="0" i="0" u="none" strike="noStrike" dirty="0" err="1">
                <a:solidFill>
                  <a:srgbClr val="0074CC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7"/>
              </a:rPr>
              <a:t>media</a:t>
            </a:r>
            <a:r>
              <a:rPr lang="en-US" sz="2000" b="0" i="1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inherit"/>
              </a:rPr>
              <a:t>also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inherit"/>
              </a:rPr>
              <a:t>: 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 product of such cultivation</a:t>
            </a:r>
          </a:p>
          <a:p>
            <a:pPr algn="ctr" fontAlgn="base"/>
            <a:r>
              <a:rPr lang="en-US" sz="2000" b="1" i="0" dirty="0">
                <a:solidFill>
                  <a:srgbClr val="30333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4</a:t>
            </a:r>
          </a:p>
          <a:p>
            <a:pPr algn="l" fontAlgn="base"/>
            <a:r>
              <a:rPr 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inherit"/>
              </a:rPr>
              <a:t>: </a:t>
            </a:r>
            <a:r>
              <a:rPr lang="en-US" sz="2000" b="1" i="0" u="none" strike="noStrike" cap="all" dirty="0">
                <a:solidFill>
                  <a:srgbClr val="0074CC"/>
                </a:solidFill>
                <a:effectLst/>
                <a:highlight>
                  <a:srgbClr val="FFFFFF"/>
                </a:highlight>
                <a:latin typeface="inherit"/>
                <a:hlinkClick r:id="rId8"/>
              </a:rPr>
              <a:t>CULTIVATION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 </a:t>
            </a:r>
            <a:r>
              <a:rPr lang="en-US" sz="2000" b="1" i="0" u="none" strike="noStrike" cap="all" dirty="0" err="1">
                <a:solidFill>
                  <a:srgbClr val="0074CC"/>
                </a:solidFill>
                <a:effectLst/>
                <a:highlight>
                  <a:srgbClr val="FFFFFF"/>
                </a:highlight>
                <a:latin typeface="inherit"/>
                <a:hlinkClick r:id="rId9"/>
              </a:rPr>
              <a:t>TILLAGE</a:t>
            </a:r>
            <a:r>
              <a:rPr lang="en-US" sz="2000" b="0" i="0" dirty="0" err="1">
                <a:solidFill>
                  <a:srgbClr val="8A8D91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We</a:t>
            </a:r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ought to blame the </a:t>
            </a:r>
            <a:r>
              <a:rPr lang="en-US" sz="2000" b="0" i="1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inherit"/>
              </a:rPr>
              <a:t>culture</a:t>
            </a:r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not the soil.</a:t>
            </a:r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inherit"/>
              </a:rPr>
              <a:t>—</a:t>
            </a:r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Alexander Pope</a:t>
            </a:r>
            <a:endParaRPr lang="en-US" sz="20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ctr" fontAlgn="base"/>
            <a:r>
              <a:rPr lang="en-US" sz="2000" b="1" i="0" dirty="0">
                <a:solidFill>
                  <a:srgbClr val="30333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5</a:t>
            </a:r>
          </a:p>
          <a:p>
            <a:pPr algn="l" fontAlgn="base"/>
            <a:r>
              <a:rPr 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inherit"/>
              </a:rPr>
              <a:t>: 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 act of developing the intellectual and moral </a:t>
            </a:r>
            <a:r>
              <a:rPr lang="en-US" sz="2000" b="0" i="0" u="none" strike="noStrike" dirty="0">
                <a:solidFill>
                  <a:srgbClr val="0074CC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10"/>
              </a:rPr>
              <a:t>faculties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especially by education</a:t>
            </a:r>
          </a:p>
          <a:p>
            <a:pPr algn="ctr" fontAlgn="base"/>
            <a:r>
              <a:rPr lang="en-US" sz="2000" b="1" i="0" dirty="0">
                <a:solidFill>
                  <a:srgbClr val="30333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6</a:t>
            </a:r>
          </a:p>
          <a:p>
            <a:pPr algn="l" fontAlgn="base"/>
            <a:r>
              <a:rPr 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inherit"/>
              </a:rPr>
              <a:t>: </a:t>
            </a: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expert care and </a:t>
            </a:r>
            <a:r>
              <a:rPr 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training</a:t>
            </a:r>
            <a:r>
              <a:rPr lang="en-US" sz="2000" b="0" i="0" dirty="0" err="1">
                <a:solidFill>
                  <a:srgbClr val="8A8D91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beauty</a:t>
            </a:r>
            <a:r>
              <a:rPr lang="en-US" sz="2000" b="0" i="0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en-US" sz="2000" b="0" i="1" dirty="0">
                <a:solidFill>
                  <a:srgbClr val="8A8D91"/>
                </a:solidFill>
                <a:effectLst/>
                <a:highlight>
                  <a:srgbClr val="FFFFFF"/>
                </a:highlight>
                <a:latin typeface="inherit"/>
              </a:rPr>
              <a:t>culture</a:t>
            </a:r>
            <a:endParaRPr lang="en-US" sz="20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fontAlgn="base"/>
            <a:endParaRPr lang="cs-CZ" sz="2000" i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fontAlgn="base"/>
            <a:r>
              <a:rPr lang="cs-CZ" sz="2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Source: </a:t>
            </a:r>
            <a:r>
              <a:rPr lang="cs-CZ" sz="2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Merriam-Webster</a:t>
            </a:r>
            <a:r>
              <a:rPr lang="cs-CZ" sz="2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Dictionary</a:t>
            </a:r>
            <a:endParaRPr lang="en-US" sz="2000" b="0" i="0" dirty="0">
              <a:solidFill>
                <a:schemeClr val="tx1"/>
              </a:solidFill>
              <a:effectLst/>
              <a:highlight>
                <a:srgbClr val="FFFFFF"/>
              </a:highlight>
              <a:latin typeface="+mn-lt"/>
            </a:endParaRPr>
          </a:p>
        </p:txBody>
      </p:sp>
      <p:pic>
        <p:nvPicPr>
          <p:cNvPr id="5" name="Grafický objekt 4" descr="Šipky ve tvaru V se souvislou výplní">
            <a:extLst>
              <a:ext uri="{FF2B5EF4-FFF2-40B4-BE49-F238E27FC236}">
                <a16:creationId xmlns:a16="http://schemas.microsoft.com/office/drawing/2014/main" id="{9C1E2EDC-10FD-81C8-A5EB-5B560D70B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63473" y="1606555"/>
            <a:ext cx="2995630" cy="2995630"/>
          </a:xfrm>
          <a:prstGeom prst="rect">
            <a:avLst/>
          </a:prstGeom>
        </p:spPr>
      </p:pic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0651D303-2BC3-5ED7-8D83-0FDABCCB7DBD}"/>
              </a:ext>
            </a:extLst>
          </p:cNvPr>
          <p:cNvSpPr/>
          <p:nvPr/>
        </p:nvSpPr>
        <p:spPr>
          <a:xfrm>
            <a:off x="10687569" y="2770562"/>
            <a:ext cx="673610" cy="659757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13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"/>
          <p:cNvSpPr txBox="1">
            <a:spLocks noGrp="1"/>
          </p:cNvSpPr>
          <p:nvPr>
            <p:ph type="title"/>
          </p:nvPr>
        </p:nvSpPr>
        <p:spPr>
          <a:xfrm>
            <a:off x="1295400" y="502600"/>
            <a:ext cx="10896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760"/>
              <a:buFont typeface="Garamond"/>
              <a:buNone/>
            </a:pPr>
            <a:r>
              <a:rPr lang="cs-CZ" dirty="0" err="1"/>
              <a:t>Culture</a:t>
            </a:r>
            <a:r>
              <a:rPr lang="cs-CZ" dirty="0"/>
              <a:t> </a:t>
            </a:r>
            <a:endParaRPr dirty="0"/>
          </a:p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760"/>
              <a:buFont typeface="Garamond"/>
              <a:buNone/>
            </a:pPr>
            <a:r>
              <a:rPr lang="cs-CZ" dirty="0"/>
              <a:t>                    </a:t>
            </a:r>
            <a:endParaRPr dirty="0"/>
          </a:p>
        </p:txBody>
      </p: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1295402" y="2418347"/>
            <a:ext cx="5270575" cy="337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39" lvl="0" indent="0">
              <a:lnSpc>
                <a:spcPct val="100000"/>
              </a:lnSpc>
              <a:spcBef>
                <a:spcPts val="480"/>
              </a:spcBef>
              <a:buSzPts val="2760"/>
            </a:pP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manifestations</a:t>
            </a:r>
            <a:r>
              <a:rPr lang="cs-CZ" dirty="0"/>
              <a:t>:</a:t>
            </a:r>
          </a:p>
          <a:p>
            <a:pPr marL="510539" lvl="0" indent="-457200">
              <a:lnSpc>
                <a:spcPct val="100000"/>
              </a:lnSpc>
              <a:spcBef>
                <a:spcPts val="480"/>
              </a:spcBef>
              <a:buSzPts val="2760"/>
              <a:buFont typeface="Arial" panose="020B0604020202020204" pitchFamily="34" charset="0"/>
              <a:buChar char="•"/>
            </a:pPr>
            <a:r>
              <a:rPr lang="cs-CZ" dirty="0"/>
              <a:t>In </a:t>
            </a:r>
            <a:r>
              <a:rPr lang="cs-CZ" dirty="0" err="1"/>
              <a:t>your</a:t>
            </a:r>
            <a:r>
              <a:rPr lang="cs-CZ" dirty="0"/>
              <a:t> country</a:t>
            </a:r>
          </a:p>
          <a:p>
            <a:pPr marL="510539" lvl="0" indent="-457200">
              <a:lnSpc>
                <a:spcPct val="100000"/>
              </a:lnSpc>
              <a:spcBef>
                <a:spcPts val="480"/>
              </a:spcBef>
              <a:buSzPts val="2760"/>
              <a:buFont typeface="Arial" panose="020B0604020202020204" pitchFamily="34" charset="0"/>
              <a:buChar char="•"/>
            </a:pPr>
            <a:r>
              <a:rPr lang="cs-CZ" dirty="0"/>
              <a:t>In a </a:t>
            </a:r>
            <a:r>
              <a:rPr lang="cs-CZ"/>
              <a:t>neighbouring </a:t>
            </a:r>
            <a:r>
              <a:rPr lang="cs-CZ" dirty="0"/>
              <a:t>country</a:t>
            </a:r>
          </a:p>
          <a:p>
            <a:pPr marL="510539" lvl="0" indent="-457200">
              <a:lnSpc>
                <a:spcPct val="100000"/>
              </a:lnSpc>
              <a:spcBef>
                <a:spcPts val="480"/>
              </a:spcBef>
              <a:buSzPts val="2760"/>
              <a:buFont typeface="Arial" panose="020B0604020202020204" pitchFamily="34" charset="0"/>
              <a:buChar char="•"/>
            </a:pPr>
            <a:r>
              <a:rPr lang="cs-CZ" dirty="0"/>
              <a:t>In a country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continent</a:t>
            </a:r>
            <a:endParaRPr lang="cs-CZ" dirty="0"/>
          </a:p>
          <a:p>
            <a:pPr marL="510539" lvl="0" indent="-457200">
              <a:lnSpc>
                <a:spcPct val="100000"/>
              </a:lnSpc>
              <a:spcBef>
                <a:spcPts val="480"/>
              </a:spcBef>
              <a:buSzPts val="2760"/>
              <a:buFont typeface="Arial" panose="020B0604020202020204" pitchFamily="34" charset="0"/>
              <a:buChar char="•"/>
            </a:pPr>
            <a:endParaRPr lang="cs-CZ" dirty="0"/>
          </a:p>
          <a:p>
            <a:pPr marL="510539" lvl="0" indent="-457200">
              <a:lnSpc>
                <a:spcPct val="100000"/>
              </a:lnSpc>
              <a:spcBef>
                <a:spcPts val="480"/>
              </a:spcBef>
              <a:buSzPts val="2760"/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264" name="Google Shape;26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cký objekt 2" descr="Zmatený člověk se souvislou výplní">
            <a:extLst>
              <a:ext uri="{FF2B5EF4-FFF2-40B4-BE49-F238E27FC236}">
                <a16:creationId xmlns:a16="http://schemas.microsoft.com/office/drawing/2014/main" id="{9114907C-98EA-9540-E129-4AF45208B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1774" y="1644804"/>
            <a:ext cx="3806283" cy="3806283"/>
          </a:xfrm>
          <a:prstGeom prst="rect">
            <a:avLst/>
          </a:prstGeom>
        </p:spPr>
      </p:pic>
      <p:pic>
        <p:nvPicPr>
          <p:cNvPr id="4" name="Google Shape;280;g2c843336287_0_30">
            <a:extLst>
              <a:ext uri="{FF2B5EF4-FFF2-40B4-BE49-F238E27FC236}">
                <a16:creationId xmlns:a16="http://schemas.microsoft.com/office/drawing/2014/main" id="{8E8428FF-8373-AC7E-EF66-9581776228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801F44A2-57F7-A126-1453-ABCD18191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sp>
        <p:nvSpPr>
          <p:cNvPr id="2" name="Vývojový diagram: spojnice 1">
            <a:extLst>
              <a:ext uri="{FF2B5EF4-FFF2-40B4-BE49-F238E27FC236}">
                <a16:creationId xmlns:a16="http://schemas.microsoft.com/office/drawing/2014/main" id="{C3B12F1F-6519-A5AC-02DA-0B39C81C84C8}"/>
              </a:ext>
            </a:extLst>
          </p:cNvPr>
          <p:cNvSpPr/>
          <p:nvPr/>
        </p:nvSpPr>
        <p:spPr>
          <a:xfrm>
            <a:off x="9268110" y="2769243"/>
            <a:ext cx="673610" cy="659757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/>
              <a:t>Workshop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9" name="Google Shape;329;p4"/>
          <p:cNvSpPr txBox="1">
            <a:spLocks noGrp="1"/>
          </p:cNvSpPr>
          <p:nvPr>
            <p:ph type="body" idx="1"/>
          </p:nvPr>
        </p:nvSpPr>
        <p:spPr>
          <a:xfrm>
            <a:off x="501317" y="2476899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cs-CZ" b="1" dirty="0" err="1"/>
              <a:t>Activities</a:t>
            </a:r>
            <a:r>
              <a:rPr lang="cs-CZ" b="1" dirty="0"/>
              <a:t>  </a:t>
            </a:r>
            <a:r>
              <a:rPr lang="cs-CZ" dirty="0"/>
              <a:t>   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cs-CZ" dirty="0"/>
              <a:t>1) </a:t>
            </a:r>
            <a:r>
              <a:rPr lang="cs-CZ" dirty="0" err="1"/>
              <a:t>Individual</a:t>
            </a:r>
            <a:r>
              <a:rPr lang="cs-CZ" dirty="0"/>
              <a:t>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760"/>
              <a:buChar char="•"/>
            </a:pPr>
            <a:r>
              <a:rPr lang="cs-CZ" dirty="0"/>
              <a:t>2) In </a:t>
            </a:r>
            <a:r>
              <a:rPr lang="cs-CZ" dirty="0" err="1"/>
              <a:t>pairs</a:t>
            </a:r>
            <a:r>
              <a:rPr lang="cs-CZ" dirty="0"/>
              <a:t> 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760"/>
              <a:buChar char="•"/>
            </a:pPr>
            <a:r>
              <a:rPr lang="cs-CZ" dirty="0"/>
              <a:t>3) In </a:t>
            </a:r>
            <a:r>
              <a:rPr lang="cs-CZ" dirty="0" err="1"/>
              <a:t>groups</a:t>
            </a:r>
            <a:endParaRPr sz="240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30" name="Google Shape;330;p4"/>
          <p:cNvSpPr/>
          <p:nvPr/>
        </p:nvSpPr>
        <p:spPr>
          <a:xfrm>
            <a:off x="6923495" y="5795835"/>
            <a:ext cx="46069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22222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31" name="Google Shape;3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1388" y="2438735"/>
            <a:ext cx="954474" cy="95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"/>
          <p:cNvPicPr preferRelativeResize="0"/>
          <p:nvPr/>
        </p:nvPicPr>
        <p:blipFill rotWithShape="1">
          <a:blip r:embed="rId4">
            <a:alphaModFix/>
          </a:blip>
          <a:srcRect l="24605" t="16268" r="24611" b="10826"/>
          <a:stretch/>
        </p:blipFill>
        <p:spPr>
          <a:xfrm>
            <a:off x="6051388" y="3545945"/>
            <a:ext cx="919904" cy="87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4657418"/>
            <a:ext cx="966328" cy="96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534886" cy="52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"/>
          <p:cNvPicPr preferRelativeResize="0"/>
          <p:nvPr/>
        </p:nvPicPr>
        <p:blipFill rotWithShape="1">
          <a:blip r:embed="rId7">
            <a:alphaModFix/>
          </a:blip>
          <a:srcRect b="8903"/>
          <a:stretch/>
        </p:blipFill>
        <p:spPr>
          <a:xfrm>
            <a:off x="7524997" y="2526625"/>
            <a:ext cx="3613854" cy="355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F8C1B7EF-20FF-5206-848C-EC3E71E0EB8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2597EFE9-682D-C055-0C77-A76DA40B98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c3cacc2f79_2_17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dirty="0"/>
              <a:t>Workshop</a:t>
            </a:r>
            <a:endParaRPr dirty="0"/>
          </a:p>
        </p:txBody>
      </p:sp>
      <p:sp>
        <p:nvSpPr>
          <p:cNvPr id="342" name="Google Shape;342;g2c3cacc2f79_2_178"/>
          <p:cNvSpPr txBox="1">
            <a:spLocks noGrp="1"/>
          </p:cNvSpPr>
          <p:nvPr>
            <p:ph type="body" idx="1"/>
          </p:nvPr>
        </p:nvSpPr>
        <p:spPr>
          <a:xfrm>
            <a:off x="838200" y="17417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22FBFE4F-CD02-22CD-6468-D89067A7CB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B83F9294-2A37-A54F-CE04-138AD70BD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sp>
        <p:nvSpPr>
          <p:cNvPr id="4" name="Google Shape;329;p4">
            <a:extLst>
              <a:ext uri="{FF2B5EF4-FFF2-40B4-BE49-F238E27FC236}">
                <a16:creationId xmlns:a16="http://schemas.microsoft.com/office/drawing/2014/main" id="{5686ECB9-B7D3-3F46-6984-AA9BC09C3EE6}"/>
              </a:ext>
            </a:extLst>
          </p:cNvPr>
          <p:cNvSpPr txBox="1">
            <a:spLocks/>
          </p:cNvSpPr>
          <p:nvPr/>
        </p:nvSpPr>
        <p:spPr>
          <a:xfrm>
            <a:off x="412108" y="2790034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SzPts val="2760"/>
              <a:buFont typeface="Arial"/>
              <a:buChar char="•"/>
            </a:pPr>
            <a:r>
              <a:rPr lang="cs-CZ" b="1" dirty="0"/>
              <a:t>Use </a:t>
            </a:r>
            <a:r>
              <a:rPr lang="cs-CZ" b="1" dirty="0" err="1"/>
              <a:t>worksheets</a:t>
            </a:r>
            <a:endParaRPr lang="cs-CZ" b="1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2760"/>
              <a:buFont typeface="Arial"/>
              <a:buChar char="•"/>
            </a:pPr>
            <a:r>
              <a:rPr lang="cs-CZ" b="1" dirty="0"/>
              <a:t> </a:t>
            </a:r>
            <a:r>
              <a:rPr lang="cs-CZ" b="1" dirty="0" err="1"/>
              <a:t>see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Syllabus</a:t>
            </a:r>
            <a:r>
              <a:rPr lang="cs-CZ" b="1" dirty="0"/>
              <a:t>, </a:t>
            </a:r>
            <a:r>
              <a:rPr lang="cs-CZ" b="1" dirty="0" err="1"/>
              <a:t>please</a:t>
            </a:r>
            <a:endParaRPr lang="en-US" sz="2400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" name="Grafický objekt 5" descr="Podrobný plán se souvislou výplní">
            <a:extLst>
              <a:ext uri="{FF2B5EF4-FFF2-40B4-BE49-F238E27FC236}">
                <a16:creationId xmlns:a16="http://schemas.microsoft.com/office/drawing/2014/main" id="{091D6196-32CC-ABCC-FA82-1ECA80D38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8390" y="1319561"/>
            <a:ext cx="4218878" cy="4218878"/>
          </a:xfrm>
          <a:prstGeom prst="rect">
            <a:avLst/>
          </a:prstGeom>
        </p:spPr>
      </p:pic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57E95E21-2B02-E63B-7AE8-66A17F8BD6E0}"/>
              </a:ext>
            </a:extLst>
          </p:cNvPr>
          <p:cNvSpPr/>
          <p:nvPr/>
        </p:nvSpPr>
        <p:spPr>
          <a:xfrm>
            <a:off x="9468556" y="3509026"/>
            <a:ext cx="544748" cy="486383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6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1295398" y="50259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339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760"/>
              <a:buFont typeface="Garamond"/>
              <a:buNone/>
            </a:pPr>
            <a:r>
              <a:rPr lang="cs-CZ" b="1"/>
              <a:t>Questions &amp; Answers. Discussion.</a:t>
            </a:r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body" idx="1"/>
          </p:nvPr>
        </p:nvSpPr>
        <p:spPr>
          <a:xfrm>
            <a:off x="1295402" y="2418347"/>
            <a:ext cx="5270575" cy="337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39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b="1"/>
          </a:p>
        </p:txBody>
      </p:sp>
      <p:pic>
        <p:nvPicPr>
          <p:cNvPr id="356" name="Google Shape;3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728" y="-109538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9" descr="Do you sell Alarms? And other Questions, Answered! - Firstline Securities  Limi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7687" y="1693309"/>
            <a:ext cx="6556625" cy="409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1CC16755-3E80-D7C7-AB42-B49F66EA94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219252BD-8FDC-5D41-3737-BAE7FA81C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0fae9b3fda_0_0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/>
              <a:t>Exit ticket</a:t>
            </a:r>
            <a:endParaRPr/>
          </a:p>
        </p:txBody>
      </p:sp>
      <p:sp>
        <p:nvSpPr>
          <p:cNvPr id="363" name="Google Shape;363;g20fae9b3fda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cs-CZ"/>
              <a:t>Socrative</a:t>
            </a:r>
            <a:endParaRPr/>
          </a:p>
          <a:p>
            <a: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cs-CZ"/>
              <a:t>Interpret</a:t>
            </a:r>
            <a:endParaRPr/>
          </a:p>
        </p:txBody>
      </p:sp>
      <p:pic>
        <p:nvPicPr>
          <p:cNvPr id="364" name="Google Shape;364;g20fae9b3fda_0_0" descr="Using video as an 'exit ticket' to promote engagement – A Nurse's Notes on  Teaching &amp; Lear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763" y="2909834"/>
            <a:ext cx="4487024" cy="224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0fae9b3fda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596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0fae9b3fda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672" y="892322"/>
            <a:ext cx="9558181" cy="501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F2B84674-DCC7-97D5-43B0-F5B2194E2D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2C7F3E0D-460D-2A95-199B-9EDEF7C61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438</Words>
  <Application>Microsoft Office PowerPoint</Application>
  <PresentationFormat>Širokoúhlá obrazovka</PresentationFormat>
  <Paragraphs>80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Century Gothic</vt:lpstr>
      <vt:lpstr>Garamond</vt:lpstr>
      <vt:lpstr>Google Sans</vt:lpstr>
      <vt:lpstr>inherit</vt:lpstr>
      <vt:lpstr>Arial</vt:lpstr>
      <vt:lpstr>Calibri</vt:lpstr>
      <vt:lpstr>Open Sans</vt:lpstr>
      <vt:lpstr>Presentation_MU_EN</vt:lpstr>
      <vt:lpstr>Pluricultural  Competences in Action I </vt:lpstr>
      <vt:lpstr>Warm-up</vt:lpstr>
      <vt:lpstr> </vt:lpstr>
      <vt:lpstr> </vt:lpstr>
      <vt:lpstr>Culture                      </vt:lpstr>
      <vt:lpstr>Workshop</vt:lpstr>
      <vt:lpstr>Workshop</vt:lpstr>
      <vt:lpstr>Questions &amp; Answers. Discussion.</vt:lpstr>
      <vt:lpstr>Exit ticket</vt:lpstr>
      <vt:lpstr>Which part of the seminar have you enjoyed most today and why?  Have you missed anything?  If so, what is it</vt:lpstr>
      <vt:lpstr>Final slide: Reflection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Athena Alchazidu</dc:creator>
  <cp:lastModifiedBy>Athena Alchazidu</cp:lastModifiedBy>
  <cp:revision>13</cp:revision>
  <dcterms:modified xsi:type="dcterms:W3CDTF">2024-07-06T10:59:29Z</dcterms:modified>
</cp:coreProperties>
</file>