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0"/>
  </p:notesMasterIdLst>
  <p:handoutMasterIdLst>
    <p:handoutMasterId r:id="rId21"/>
  </p:handoutMasterIdLst>
  <p:sldIdLst>
    <p:sldId id="256" r:id="rId5"/>
    <p:sldId id="390" r:id="rId6"/>
    <p:sldId id="409" r:id="rId7"/>
    <p:sldId id="406" r:id="rId8"/>
    <p:sldId id="391" r:id="rId9"/>
    <p:sldId id="408" r:id="rId10"/>
    <p:sldId id="270" r:id="rId11"/>
    <p:sldId id="286" r:id="rId12"/>
    <p:sldId id="273" r:id="rId13"/>
    <p:sldId id="274" r:id="rId14"/>
    <p:sldId id="275" r:id="rId15"/>
    <p:sldId id="401" r:id="rId16"/>
    <p:sldId id="402" r:id="rId17"/>
    <p:sldId id="403" r:id="rId18"/>
    <p:sldId id="410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481" autoAdjust="0"/>
    <p:restoredTop sz="95768" autoAdjust="0"/>
  </p:normalViewPr>
  <p:slideViewPr>
    <p:cSldViewPr snapToGrid="0">
      <p:cViewPr varScale="1">
        <p:scale>
          <a:sx n="57" d="100"/>
          <a:sy n="57" d="100"/>
        </p:scale>
        <p:origin x="82" y="418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71D063-A8E2-4564-A091-B43C76285565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7BDFF7B2-6886-4B1E-B9EC-A6707D0E0139}">
      <dgm:prSet phldrT="[Text]" custT="1"/>
      <dgm:spPr/>
      <dgm:t>
        <a:bodyPr/>
        <a:lstStyle/>
        <a:p>
          <a:r>
            <a:rPr lang="cs-CZ" sz="2400" dirty="0" err="1"/>
            <a:t>Translation</a:t>
          </a:r>
          <a:endParaRPr lang="cs-CZ" sz="2400" dirty="0"/>
        </a:p>
      </dgm:t>
    </dgm:pt>
    <dgm:pt modelId="{949B2EEB-D3CB-4E54-A83C-5E1795D8EB75}" type="parTrans" cxnId="{55070247-1C9F-45AA-90AD-39120CE371B2}">
      <dgm:prSet/>
      <dgm:spPr/>
      <dgm:t>
        <a:bodyPr/>
        <a:lstStyle/>
        <a:p>
          <a:endParaRPr lang="cs-CZ"/>
        </a:p>
      </dgm:t>
    </dgm:pt>
    <dgm:pt modelId="{4D5AE270-93A7-4855-86AB-D3E4A41EBBB0}" type="sibTrans" cxnId="{55070247-1C9F-45AA-90AD-39120CE371B2}">
      <dgm:prSet/>
      <dgm:spPr/>
      <dgm:t>
        <a:bodyPr/>
        <a:lstStyle/>
        <a:p>
          <a:endParaRPr lang="cs-CZ"/>
        </a:p>
      </dgm:t>
    </dgm:pt>
    <dgm:pt modelId="{78511709-5C37-4347-A36D-7FA509C89464}">
      <dgm:prSet phldrT="[Text]" custT="1"/>
      <dgm:spPr/>
      <dgm:t>
        <a:bodyPr/>
        <a:lstStyle/>
        <a:p>
          <a:r>
            <a:rPr lang="cs-CZ" sz="2400" dirty="0" err="1"/>
            <a:t>Pluril</a:t>
          </a:r>
          <a:r>
            <a:rPr lang="cs-CZ" sz="2400" dirty="0"/>
            <a:t>-</a:t>
          </a:r>
        </a:p>
        <a:p>
          <a:r>
            <a:rPr lang="cs-CZ" sz="2400" dirty="0" err="1"/>
            <a:t>ingual</a:t>
          </a:r>
          <a:endParaRPr lang="cs-CZ" sz="2400" dirty="0"/>
        </a:p>
      </dgm:t>
    </dgm:pt>
    <dgm:pt modelId="{0AD60E6D-F89B-480E-B587-471A32333AFE}" type="parTrans" cxnId="{A43ABE4E-4E3C-470D-B725-5B3E8F243274}">
      <dgm:prSet/>
      <dgm:spPr/>
      <dgm:t>
        <a:bodyPr/>
        <a:lstStyle/>
        <a:p>
          <a:endParaRPr lang="cs-CZ"/>
        </a:p>
      </dgm:t>
    </dgm:pt>
    <dgm:pt modelId="{0EC31F36-AAC5-42D6-ACFD-0E1A37CE53AE}" type="sibTrans" cxnId="{A43ABE4E-4E3C-470D-B725-5B3E8F243274}">
      <dgm:prSet/>
      <dgm:spPr/>
      <dgm:t>
        <a:bodyPr/>
        <a:lstStyle/>
        <a:p>
          <a:endParaRPr lang="cs-CZ"/>
        </a:p>
      </dgm:t>
    </dgm:pt>
    <dgm:pt modelId="{4C31F03A-01D0-4C51-A9F2-30CB9ED3B9CB}">
      <dgm:prSet phldrT="[Text]" custT="1"/>
      <dgm:spPr/>
      <dgm:t>
        <a:bodyPr/>
        <a:lstStyle/>
        <a:p>
          <a:r>
            <a:rPr lang="cs-CZ" sz="2400" dirty="0" err="1"/>
            <a:t>Pluri</a:t>
          </a:r>
          <a:r>
            <a:rPr lang="cs-CZ" sz="2400" dirty="0"/>
            <a:t>-</a:t>
          </a:r>
        </a:p>
        <a:p>
          <a:r>
            <a:rPr lang="cs-CZ" sz="2400" dirty="0" err="1"/>
            <a:t>cultural</a:t>
          </a:r>
          <a:endParaRPr lang="cs-CZ" sz="2400" dirty="0"/>
        </a:p>
      </dgm:t>
    </dgm:pt>
    <dgm:pt modelId="{9B637032-0454-4A95-8D67-3C37F2871663}" type="parTrans" cxnId="{4F7F4271-CB1D-4D7A-A5DC-14FDAC625E1F}">
      <dgm:prSet/>
      <dgm:spPr/>
      <dgm:t>
        <a:bodyPr/>
        <a:lstStyle/>
        <a:p>
          <a:endParaRPr lang="cs-CZ"/>
        </a:p>
      </dgm:t>
    </dgm:pt>
    <dgm:pt modelId="{CBDF82D6-4B04-4868-8F23-ACC491294775}" type="sibTrans" cxnId="{4F7F4271-CB1D-4D7A-A5DC-14FDAC625E1F}">
      <dgm:prSet/>
      <dgm:spPr/>
      <dgm:t>
        <a:bodyPr/>
        <a:lstStyle/>
        <a:p>
          <a:endParaRPr lang="cs-CZ"/>
        </a:p>
      </dgm:t>
    </dgm:pt>
    <dgm:pt modelId="{377C02E3-0B37-4156-9842-CB319B97C581}" type="pres">
      <dgm:prSet presAssocID="{AE71D063-A8E2-4564-A091-B43C7628556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10EFD4A-B3E1-4A4C-AC68-856751B62EF5}" type="pres">
      <dgm:prSet presAssocID="{7BDFF7B2-6886-4B1E-B9EC-A6707D0E0139}" presName="gear1" presStyleLbl="node1" presStyleIdx="0" presStyleCnt="3">
        <dgm:presLayoutVars>
          <dgm:chMax val="1"/>
          <dgm:bulletEnabled val="1"/>
        </dgm:presLayoutVars>
      </dgm:prSet>
      <dgm:spPr/>
    </dgm:pt>
    <dgm:pt modelId="{7348F388-B4A3-470B-B96B-0B8038BA8ED5}" type="pres">
      <dgm:prSet presAssocID="{7BDFF7B2-6886-4B1E-B9EC-A6707D0E0139}" presName="gear1srcNode" presStyleLbl="node1" presStyleIdx="0" presStyleCnt="3"/>
      <dgm:spPr/>
    </dgm:pt>
    <dgm:pt modelId="{0B74DD63-FC2C-4227-BA17-A02EE3CB8A03}" type="pres">
      <dgm:prSet presAssocID="{7BDFF7B2-6886-4B1E-B9EC-A6707D0E0139}" presName="gear1dstNode" presStyleLbl="node1" presStyleIdx="0" presStyleCnt="3"/>
      <dgm:spPr/>
    </dgm:pt>
    <dgm:pt modelId="{4A67E38F-4596-4C33-90D8-FC8196BF8467}" type="pres">
      <dgm:prSet presAssocID="{78511709-5C37-4347-A36D-7FA509C89464}" presName="gear2" presStyleLbl="node1" presStyleIdx="1" presStyleCnt="3">
        <dgm:presLayoutVars>
          <dgm:chMax val="1"/>
          <dgm:bulletEnabled val="1"/>
        </dgm:presLayoutVars>
      </dgm:prSet>
      <dgm:spPr/>
    </dgm:pt>
    <dgm:pt modelId="{6C94285E-F41E-4A8A-BC91-110C2FD566B1}" type="pres">
      <dgm:prSet presAssocID="{78511709-5C37-4347-A36D-7FA509C89464}" presName="gear2srcNode" presStyleLbl="node1" presStyleIdx="1" presStyleCnt="3"/>
      <dgm:spPr/>
    </dgm:pt>
    <dgm:pt modelId="{17F0921F-5865-46B1-AC28-AE08B1F89605}" type="pres">
      <dgm:prSet presAssocID="{78511709-5C37-4347-A36D-7FA509C89464}" presName="gear2dstNode" presStyleLbl="node1" presStyleIdx="1" presStyleCnt="3"/>
      <dgm:spPr/>
    </dgm:pt>
    <dgm:pt modelId="{61F89A6D-B682-4889-B2DA-E4611C81DC38}" type="pres">
      <dgm:prSet presAssocID="{4C31F03A-01D0-4C51-A9F2-30CB9ED3B9CB}" presName="gear3" presStyleLbl="node1" presStyleIdx="2" presStyleCnt="3"/>
      <dgm:spPr/>
    </dgm:pt>
    <dgm:pt modelId="{D95B259F-EB50-4A75-8ED9-2E450A027F73}" type="pres">
      <dgm:prSet presAssocID="{4C31F03A-01D0-4C51-A9F2-30CB9ED3B9CB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454F6B6A-CAAE-4563-B428-B1E82B6F94B1}" type="pres">
      <dgm:prSet presAssocID="{4C31F03A-01D0-4C51-A9F2-30CB9ED3B9CB}" presName="gear3srcNode" presStyleLbl="node1" presStyleIdx="2" presStyleCnt="3"/>
      <dgm:spPr/>
    </dgm:pt>
    <dgm:pt modelId="{B5C86C1C-5ADC-4690-BF75-89CD6E52C958}" type="pres">
      <dgm:prSet presAssocID="{4C31F03A-01D0-4C51-A9F2-30CB9ED3B9CB}" presName="gear3dstNode" presStyleLbl="node1" presStyleIdx="2" presStyleCnt="3"/>
      <dgm:spPr/>
    </dgm:pt>
    <dgm:pt modelId="{84796430-C1CE-4E4F-8840-CCA567A59A1A}" type="pres">
      <dgm:prSet presAssocID="{4D5AE270-93A7-4855-86AB-D3E4A41EBBB0}" presName="connector1" presStyleLbl="sibTrans2D1" presStyleIdx="0" presStyleCnt="3"/>
      <dgm:spPr/>
    </dgm:pt>
    <dgm:pt modelId="{DE55D348-CFAD-4518-BC05-A6CD951C77D3}" type="pres">
      <dgm:prSet presAssocID="{0EC31F36-AAC5-42D6-ACFD-0E1A37CE53AE}" presName="connector2" presStyleLbl="sibTrans2D1" presStyleIdx="1" presStyleCnt="3"/>
      <dgm:spPr/>
    </dgm:pt>
    <dgm:pt modelId="{35AC5A67-86F9-4F5C-8BE4-87E333D08C90}" type="pres">
      <dgm:prSet presAssocID="{CBDF82D6-4B04-4868-8F23-ACC491294775}" presName="connector3" presStyleLbl="sibTrans2D1" presStyleIdx="2" presStyleCnt="3"/>
      <dgm:spPr/>
    </dgm:pt>
  </dgm:ptLst>
  <dgm:cxnLst>
    <dgm:cxn modelId="{7F470B0F-5727-4E13-BAD8-6CE26262BAB2}" type="presOf" srcId="{7BDFF7B2-6886-4B1E-B9EC-A6707D0E0139}" destId="{0B74DD63-FC2C-4227-BA17-A02EE3CB8A03}" srcOrd="2" destOrd="0" presId="urn:microsoft.com/office/officeart/2005/8/layout/gear1"/>
    <dgm:cxn modelId="{BFC09B12-A022-4E91-9C01-A6A70BB75863}" type="presOf" srcId="{4C31F03A-01D0-4C51-A9F2-30CB9ED3B9CB}" destId="{454F6B6A-CAAE-4563-B428-B1E82B6F94B1}" srcOrd="2" destOrd="0" presId="urn:microsoft.com/office/officeart/2005/8/layout/gear1"/>
    <dgm:cxn modelId="{EA014417-0DDD-48B7-AB41-0C9EA40F3F99}" type="presOf" srcId="{0EC31F36-AAC5-42D6-ACFD-0E1A37CE53AE}" destId="{DE55D348-CFAD-4518-BC05-A6CD951C77D3}" srcOrd="0" destOrd="0" presId="urn:microsoft.com/office/officeart/2005/8/layout/gear1"/>
    <dgm:cxn modelId="{F6AD111C-5A96-4CE9-82CE-20EBDF689BC2}" type="presOf" srcId="{78511709-5C37-4347-A36D-7FA509C89464}" destId="{6C94285E-F41E-4A8A-BC91-110C2FD566B1}" srcOrd="1" destOrd="0" presId="urn:microsoft.com/office/officeart/2005/8/layout/gear1"/>
    <dgm:cxn modelId="{55070247-1C9F-45AA-90AD-39120CE371B2}" srcId="{AE71D063-A8E2-4564-A091-B43C76285565}" destId="{7BDFF7B2-6886-4B1E-B9EC-A6707D0E0139}" srcOrd="0" destOrd="0" parTransId="{949B2EEB-D3CB-4E54-A83C-5E1795D8EB75}" sibTransId="{4D5AE270-93A7-4855-86AB-D3E4A41EBBB0}"/>
    <dgm:cxn modelId="{A43ABE4E-4E3C-470D-B725-5B3E8F243274}" srcId="{AE71D063-A8E2-4564-A091-B43C76285565}" destId="{78511709-5C37-4347-A36D-7FA509C89464}" srcOrd="1" destOrd="0" parTransId="{0AD60E6D-F89B-480E-B587-471A32333AFE}" sibTransId="{0EC31F36-AAC5-42D6-ACFD-0E1A37CE53AE}"/>
    <dgm:cxn modelId="{4F7F4271-CB1D-4D7A-A5DC-14FDAC625E1F}" srcId="{AE71D063-A8E2-4564-A091-B43C76285565}" destId="{4C31F03A-01D0-4C51-A9F2-30CB9ED3B9CB}" srcOrd="2" destOrd="0" parTransId="{9B637032-0454-4A95-8D67-3C37F2871663}" sibTransId="{CBDF82D6-4B04-4868-8F23-ACC491294775}"/>
    <dgm:cxn modelId="{E18D5872-809B-43C3-843F-74A20F65CD61}" type="presOf" srcId="{4C31F03A-01D0-4C51-A9F2-30CB9ED3B9CB}" destId="{B5C86C1C-5ADC-4690-BF75-89CD6E52C958}" srcOrd="3" destOrd="0" presId="urn:microsoft.com/office/officeart/2005/8/layout/gear1"/>
    <dgm:cxn modelId="{401A427C-0570-4D7B-A7BD-FDF18D0DBCB7}" type="presOf" srcId="{4C31F03A-01D0-4C51-A9F2-30CB9ED3B9CB}" destId="{D95B259F-EB50-4A75-8ED9-2E450A027F73}" srcOrd="1" destOrd="0" presId="urn:microsoft.com/office/officeart/2005/8/layout/gear1"/>
    <dgm:cxn modelId="{2B702899-08B4-4B9A-925C-6778970D8206}" type="presOf" srcId="{4D5AE270-93A7-4855-86AB-D3E4A41EBBB0}" destId="{84796430-C1CE-4E4F-8840-CCA567A59A1A}" srcOrd="0" destOrd="0" presId="urn:microsoft.com/office/officeart/2005/8/layout/gear1"/>
    <dgm:cxn modelId="{2F01E49E-F656-4E46-A17E-9B55F7A7DF4E}" type="presOf" srcId="{CBDF82D6-4B04-4868-8F23-ACC491294775}" destId="{35AC5A67-86F9-4F5C-8BE4-87E333D08C90}" srcOrd="0" destOrd="0" presId="urn:microsoft.com/office/officeart/2005/8/layout/gear1"/>
    <dgm:cxn modelId="{059338A1-1BE4-4FE2-B06B-29DA56FF3C7C}" type="presOf" srcId="{78511709-5C37-4347-A36D-7FA509C89464}" destId="{17F0921F-5865-46B1-AC28-AE08B1F89605}" srcOrd="2" destOrd="0" presId="urn:microsoft.com/office/officeart/2005/8/layout/gear1"/>
    <dgm:cxn modelId="{53D960AA-7458-4945-A537-B6897E19E29E}" type="presOf" srcId="{7BDFF7B2-6886-4B1E-B9EC-A6707D0E0139}" destId="{7348F388-B4A3-470B-B96B-0B8038BA8ED5}" srcOrd="1" destOrd="0" presId="urn:microsoft.com/office/officeart/2005/8/layout/gear1"/>
    <dgm:cxn modelId="{86F606C3-F60C-426C-BDA8-416CAF4A0DA0}" type="presOf" srcId="{4C31F03A-01D0-4C51-A9F2-30CB9ED3B9CB}" destId="{61F89A6D-B682-4889-B2DA-E4611C81DC38}" srcOrd="0" destOrd="0" presId="urn:microsoft.com/office/officeart/2005/8/layout/gear1"/>
    <dgm:cxn modelId="{A3D6A9C7-865A-4F4E-91C3-9F8A9E49BBDA}" type="presOf" srcId="{AE71D063-A8E2-4564-A091-B43C76285565}" destId="{377C02E3-0B37-4156-9842-CB319B97C581}" srcOrd="0" destOrd="0" presId="urn:microsoft.com/office/officeart/2005/8/layout/gear1"/>
    <dgm:cxn modelId="{9B55D8CC-F783-426A-B8C2-83C423FE899F}" type="presOf" srcId="{7BDFF7B2-6886-4B1E-B9EC-A6707D0E0139}" destId="{D10EFD4A-B3E1-4A4C-AC68-856751B62EF5}" srcOrd="0" destOrd="0" presId="urn:microsoft.com/office/officeart/2005/8/layout/gear1"/>
    <dgm:cxn modelId="{75941DD3-4F70-498A-BD1D-084220BC1A22}" type="presOf" srcId="{78511709-5C37-4347-A36D-7FA509C89464}" destId="{4A67E38F-4596-4C33-90D8-FC8196BF8467}" srcOrd="0" destOrd="0" presId="urn:microsoft.com/office/officeart/2005/8/layout/gear1"/>
    <dgm:cxn modelId="{FAF99FE5-3A43-47C4-9A91-F023B8384098}" type="presParOf" srcId="{377C02E3-0B37-4156-9842-CB319B97C581}" destId="{D10EFD4A-B3E1-4A4C-AC68-856751B62EF5}" srcOrd="0" destOrd="0" presId="urn:microsoft.com/office/officeart/2005/8/layout/gear1"/>
    <dgm:cxn modelId="{A566EFE2-006F-40CA-96D5-707A7ACF1B84}" type="presParOf" srcId="{377C02E3-0B37-4156-9842-CB319B97C581}" destId="{7348F388-B4A3-470B-B96B-0B8038BA8ED5}" srcOrd="1" destOrd="0" presId="urn:microsoft.com/office/officeart/2005/8/layout/gear1"/>
    <dgm:cxn modelId="{EA03698D-C358-48C9-BA6E-AE0D7E99153B}" type="presParOf" srcId="{377C02E3-0B37-4156-9842-CB319B97C581}" destId="{0B74DD63-FC2C-4227-BA17-A02EE3CB8A03}" srcOrd="2" destOrd="0" presId="urn:microsoft.com/office/officeart/2005/8/layout/gear1"/>
    <dgm:cxn modelId="{BABCCCC8-BF87-428B-BEBA-A47C604EAF3E}" type="presParOf" srcId="{377C02E3-0B37-4156-9842-CB319B97C581}" destId="{4A67E38F-4596-4C33-90D8-FC8196BF8467}" srcOrd="3" destOrd="0" presId="urn:microsoft.com/office/officeart/2005/8/layout/gear1"/>
    <dgm:cxn modelId="{8ED24D36-7004-4093-A268-CFB45B64A0E7}" type="presParOf" srcId="{377C02E3-0B37-4156-9842-CB319B97C581}" destId="{6C94285E-F41E-4A8A-BC91-110C2FD566B1}" srcOrd="4" destOrd="0" presId="urn:microsoft.com/office/officeart/2005/8/layout/gear1"/>
    <dgm:cxn modelId="{E0480F32-A1F1-4CAC-B1C6-5D97404FA163}" type="presParOf" srcId="{377C02E3-0B37-4156-9842-CB319B97C581}" destId="{17F0921F-5865-46B1-AC28-AE08B1F89605}" srcOrd="5" destOrd="0" presId="urn:microsoft.com/office/officeart/2005/8/layout/gear1"/>
    <dgm:cxn modelId="{EA5FF6D0-EC20-4D5D-8AE0-C879614B9B8E}" type="presParOf" srcId="{377C02E3-0B37-4156-9842-CB319B97C581}" destId="{61F89A6D-B682-4889-B2DA-E4611C81DC38}" srcOrd="6" destOrd="0" presId="urn:microsoft.com/office/officeart/2005/8/layout/gear1"/>
    <dgm:cxn modelId="{B8652919-E0A0-49A1-996C-126FC3C1E3AD}" type="presParOf" srcId="{377C02E3-0B37-4156-9842-CB319B97C581}" destId="{D95B259F-EB50-4A75-8ED9-2E450A027F73}" srcOrd="7" destOrd="0" presId="urn:microsoft.com/office/officeart/2005/8/layout/gear1"/>
    <dgm:cxn modelId="{71979728-4754-4407-9365-304CCBD98EF5}" type="presParOf" srcId="{377C02E3-0B37-4156-9842-CB319B97C581}" destId="{454F6B6A-CAAE-4563-B428-B1E82B6F94B1}" srcOrd="8" destOrd="0" presId="urn:microsoft.com/office/officeart/2005/8/layout/gear1"/>
    <dgm:cxn modelId="{A5A5F475-279C-4BDD-A359-1C89CB20FF2C}" type="presParOf" srcId="{377C02E3-0B37-4156-9842-CB319B97C581}" destId="{B5C86C1C-5ADC-4690-BF75-89CD6E52C958}" srcOrd="9" destOrd="0" presId="urn:microsoft.com/office/officeart/2005/8/layout/gear1"/>
    <dgm:cxn modelId="{5D40B474-8E51-497E-8F13-8964C2C903BD}" type="presParOf" srcId="{377C02E3-0B37-4156-9842-CB319B97C581}" destId="{84796430-C1CE-4E4F-8840-CCA567A59A1A}" srcOrd="10" destOrd="0" presId="urn:microsoft.com/office/officeart/2005/8/layout/gear1"/>
    <dgm:cxn modelId="{12DD7804-8FA3-4E78-AA47-EF9CF0A6A363}" type="presParOf" srcId="{377C02E3-0B37-4156-9842-CB319B97C581}" destId="{DE55D348-CFAD-4518-BC05-A6CD951C77D3}" srcOrd="11" destOrd="0" presId="urn:microsoft.com/office/officeart/2005/8/layout/gear1"/>
    <dgm:cxn modelId="{4461C213-720C-40D6-B962-B354F6CDAFCF}" type="presParOf" srcId="{377C02E3-0B37-4156-9842-CB319B97C581}" destId="{35AC5A67-86F9-4F5C-8BE4-87E333D08C9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EFD4A-B3E1-4A4C-AC68-856751B62EF5}">
      <dsp:nvSpPr>
        <dsp:cNvPr id="0" name=""/>
        <dsp:cNvSpPr/>
      </dsp:nvSpPr>
      <dsp:spPr>
        <a:xfrm>
          <a:off x="3350702" y="2180445"/>
          <a:ext cx="2664989" cy="266498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Translation</a:t>
          </a:r>
          <a:endParaRPr lang="cs-CZ" sz="2400" kern="1200" dirty="0"/>
        </a:p>
      </dsp:txBody>
      <dsp:txXfrm>
        <a:off x="3886483" y="2804706"/>
        <a:ext cx="1593427" cy="1369859"/>
      </dsp:txXfrm>
    </dsp:sp>
    <dsp:sp modelId="{4A67E38F-4596-4C33-90D8-FC8196BF8467}">
      <dsp:nvSpPr>
        <dsp:cNvPr id="0" name=""/>
        <dsp:cNvSpPr/>
      </dsp:nvSpPr>
      <dsp:spPr>
        <a:xfrm>
          <a:off x="1800163" y="1550539"/>
          <a:ext cx="1938174" cy="193817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Pluril</a:t>
          </a:r>
          <a:r>
            <a:rPr lang="cs-CZ" sz="2400" kern="1200" dirty="0"/>
            <a:t>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ingual</a:t>
          </a:r>
          <a:endParaRPr lang="cs-CZ" sz="2400" kern="1200" dirty="0"/>
        </a:p>
      </dsp:txBody>
      <dsp:txXfrm>
        <a:off x="2288104" y="2041429"/>
        <a:ext cx="962292" cy="956394"/>
      </dsp:txXfrm>
    </dsp:sp>
    <dsp:sp modelId="{61F89A6D-B682-4889-B2DA-E4611C81DC38}">
      <dsp:nvSpPr>
        <dsp:cNvPr id="0" name=""/>
        <dsp:cNvSpPr/>
      </dsp:nvSpPr>
      <dsp:spPr>
        <a:xfrm rot="20700000">
          <a:off x="2885738" y="213396"/>
          <a:ext cx="1899014" cy="189901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Pluri</a:t>
          </a:r>
          <a:r>
            <a:rPr lang="cs-CZ" sz="2400" kern="1200" dirty="0"/>
            <a:t>-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cultural</a:t>
          </a:r>
          <a:endParaRPr lang="cs-CZ" sz="2400" kern="1200" dirty="0"/>
        </a:p>
      </dsp:txBody>
      <dsp:txXfrm rot="-20700000">
        <a:off x="3302248" y="629906"/>
        <a:ext cx="1065995" cy="1065995"/>
      </dsp:txXfrm>
    </dsp:sp>
    <dsp:sp modelId="{84796430-C1CE-4E4F-8840-CCA567A59A1A}">
      <dsp:nvSpPr>
        <dsp:cNvPr id="0" name=""/>
        <dsp:cNvSpPr/>
      </dsp:nvSpPr>
      <dsp:spPr>
        <a:xfrm>
          <a:off x="3152995" y="1774189"/>
          <a:ext cx="3411186" cy="3411186"/>
        </a:xfrm>
        <a:prstGeom prst="circularArrow">
          <a:avLst>
            <a:gd name="adj1" fmla="val 4687"/>
            <a:gd name="adj2" fmla="val 299029"/>
            <a:gd name="adj3" fmla="val 2529789"/>
            <a:gd name="adj4" fmla="val 1583223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55D348-CFAD-4518-BC05-A6CD951C77D3}">
      <dsp:nvSpPr>
        <dsp:cNvPr id="0" name=""/>
        <dsp:cNvSpPr/>
      </dsp:nvSpPr>
      <dsp:spPr>
        <a:xfrm>
          <a:off x="1456916" y="1118900"/>
          <a:ext cx="2478440" cy="247844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C5A67-86F9-4F5C-8BE4-87E333D08C90}">
      <dsp:nvSpPr>
        <dsp:cNvPr id="0" name=""/>
        <dsp:cNvSpPr/>
      </dsp:nvSpPr>
      <dsp:spPr>
        <a:xfrm>
          <a:off x="2446477" y="-205353"/>
          <a:ext cx="2672257" cy="267225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16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2bd1bc7bda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9" name="Google Shape;369;g2bd1bc7bd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26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47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5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708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795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584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728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6F3A102E-355C-942C-C844-28A4761FEF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D888C1-0FE2-4BD5-8590-B8A8ED88548B}" type="slidenum">
              <a:rPr lang="cs-CZ" altLang="cs-CZ"/>
              <a:pPr eaLnBrk="1" hangingPunct="1"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2E092901-D6E1-3152-1917-A434771D16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1B298AF0-3206-B1ED-90C8-1E1495944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713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26" name="Google Shape;3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2c3cacc2f79_2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8" name="Google Shape;338;g2c3cacc2f79_2_17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9" name="Google Shape;339;g2c3cacc2f79_2_17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6341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52" name="Google Shape;35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20fae9b3fda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60" name="Google Shape;360;g20fae9b3fd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35A0B36-414F-C448-93E9-CB16E93E1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8000" cy="106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6F2162ED-E4A4-1C45-8BB6-31155918E8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BDABE0B1-8B3F-9645-8D6C-F6B5AD84A7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17E62B59-98E5-8C49-8C7B-A968741D28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8000" cy="106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0F4FBAD-6FFB-444B-AC68-48BB2F4167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889C5ED-F14B-774D-AB3E-9D4367CCCC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AA276A31-823F-7B4E-864D-DF68370268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BB4EB3C3-4781-9B41-9B48-7F62C49CC0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8418" y="2012400"/>
            <a:ext cx="4035163" cy="283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A834B5-FBFA-E3C7-D7D9-2BCC8FD04B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9D3921-C1FE-516F-E48D-B7A3DBA562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C7C810-64F7-D69F-E987-57A62DC009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7EED8-260A-4BDC-9186-CE3114544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9341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39506AA-A633-1F42-8CF4-4BA96F3705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38EF3C2E-707F-1042-AEE1-9C0704B307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Obrázek 1">
            <a:extLst>
              <a:ext uri="{FF2B5EF4-FFF2-40B4-BE49-F238E27FC236}">
                <a16:creationId xmlns:a16="http://schemas.microsoft.com/office/drawing/2014/main" id="{84E758BF-C8D9-5B4D-91A6-B822498473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CF651608-D864-A740-8A91-C374235C7F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B09FAD4F-1442-7248-A11B-758A1EFB58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7" name="Obrázek 1">
            <a:extLst>
              <a:ext uri="{FF2B5EF4-FFF2-40B4-BE49-F238E27FC236}">
                <a16:creationId xmlns:a16="http://schemas.microsoft.com/office/drawing/2014/main" id="{FCF6BE15-C2C4-4F40-81FF-2C81F9840B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EB2C09AD-3988-824A-9297-77AE3F544B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087DA5B0-E29F-4C4E-954F-8EDF4937B7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66657" cy="5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2.jp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hyperlink" Target="http://www.est-translationstudies.org/" TargetMode="External"/><Relationship Id="rId4" Type="http://schemas.openxmlformats.org/officeDocument/2006/relationships/hyperlink" Target="http://usuaris.tinet.cat/apym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28.sv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7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7.png"/><Relationship Id="rId5" Type="http://schemas.openxmlformats.org/officeDocument/2006/relationships/image" Target="../media/image10.png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5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2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1442412"/>
            <a:ext cx="7890733" cy="117158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5400" dirty="0" err="1"/>
              <a:t>Plurilingual</a:t>
            </a:r>
            <a:r>
              <a:rPr lang="cs-CZ" sz="5400" dirty="0"/>
              <a:t> </a:t>
            </a:r>
            <a:br>
              <a:rPr lang="cs-CZ" sz="5400" dirty="0"/>
            </a:br>
            <a:r>
              <a:rPr lang="cs-CZ" sz="5400" dirty="0" err="1"/>
              <a:t>Approach</a:t>
            </a:r>
            <a:r>
              <a:rPr lang="cs-CZ" sz="5400" dirty="0"/>
              <a:t> to </a:t>
            </a:r>
            <a:r>
              <a:rPr lang="cs-CZ" sz="5400" dirty="0" err="1"/>
              <a:t>Translation</a:t>
            </a:r>
            <a:r>
              <a:rPr lang="cs-CZ" sz="5400" dirty="0"/>
              <a:t>.</a:t>
            </a:r>
            <a:br>
              <a:rPr lang="cs-CZ" sz="5400" dirty="0"/>
            </a:br>
            <a:r>
              <a:rPr lang="cs-CZ" sz="5400" dirty="0" err="1"/>
              <a:t>Key</a:t>
            </a:r>
            <a:r>
              <a:rPr lang="cs-CZ" sz="5400" dirty="0"/>
              <a:t> </a:t>
            </a:r>
            <a:r>
              <a:rPr lang="cs-CZ" sz="5400" dirty="0" err="1"/>
              <a:t>Concepts</a:t>
            </a:r>
            <a:r>
              <a:rPr lang="cs-CZ" sz="5400" dirty="0"/>
              <a:t> I</a:t>
            </a:r>
            <a:endParaRPr lang="en-GB" sz="54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227817"/>
            <a:ext cx="11361600" cy="698497"/>
          </a:xfrm>
        </p:spPr>
        <p:txBody>
          <a:bodyPr/>
          <a:lstStyle/>
          <a:p>
            <a:r>
              <a:rPr lang="cs-CZ" dirty="0"/>
              <a:t>Athena Alchazidu</a:t>
            </a:r>
          </a:p>
          <a:p>
            <a:r>
              <a:rPr lang="cs-CZ" dirty="0" err="1"/>
              <a:t>Spring</a:t>
            </a:r>
            <a:r>
              <a:rPr lang="cs-CZ" dirty="0"/>
              <a:t> 2024</a:t>
            </a:r>
            <a:endParaRPr lang="en-GB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C064148-6EE3-315B-247C-9C4A0778028D}"/>
              </a:ext>
            </a:extLst>
          </p:cNvPr>
          <p:cNvSpPr/>
          <p:nvPr/>
        </p:nvSpPr>
        <p:spPr bwMode="auto">
          <a:xfrm>
            <a:off x="6039973" y="0"/>
            <a:ext cx="6096000" cy="6858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pic>
        <p:nvPicPr>
          <p:cNvPr id="9" name="Grafický objekt 8" descr="Brainstorming obrys">
            <a:extLst>
              <a:ext uri="{FF2B5EF4-FFF2-40B4-BE49-F238E27FC236}">
                <a16:creationId xmlns:a16="http://schemas.microsoft.com/office/drawing/2014/main" id="{44FD5CC7-D5D2-64FE-6F80-76C45004DB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5983946" y="696359"/>
            <a:ext cx="6208054" cy="5329966"/>
          </a:xfrm>
          <a:prstGeom prst="rect">
            <a:avLst/>
          </a:prstGeom>
        </p:spPr>
      </p:pic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4FFB5AB-7F8D-6B06-96CB-FD9BC1B9F8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6056403"/>
            <a:ext cx="6096000" cy="796753"/>
          </a:xfrm>
          <a:prstGeom prst="rect">
            <a:avLst/>
          </a:prstGeom>
        </p:spPr>
      </p:pic>
      <p:sp>
        <p:nvSpPr>
          <p:cNvPr id="6" name="Vývojový diagram: spojnice 5">
            <a:extLst>
              <a:ext uri="{FF2B5EF4-FFF2-40B4-BE49-F238E27FC236}">
                <a16:creationId xmlns:a16="http://schemas.microsoft.com/office/drawing/2014/main" id="{DE37D642-FECD-4B82-097E-305BDB58EB3D}"/>
              </a:ext>
            </a:extLst>
          </p:cNvPr>
          <p:cNvSpPr/>
          <p:nvPr/>
        </p:nvSpPr>
        <p:spPr bwMode="auto">
          <a:xfrm>
            <a:off x="8740588" y="1840561"/>
            <a:ext cx="1358153" cy="1171579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0fae9b3fda_0_0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1325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</a:pPr>
            <a:r>
              <a:rPr lang="cs-CZ" dirty="0">
                <a:solidFill>
                  <a:schemeClr val="bg1"/>
                </a:solidFill>
              </a:rPr>
              <a:t>Exit ticket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63" name="Google Shape;363;g20fae9b3fda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760"/>
              <a:buFont typeface="Arial"/>
              <a:buChar char="•"/>
            </a:pPr>
            <a:r>
              <a:rPr lang="cs-CZ"/>
              <a:t>Socrative</a:t>
            </a:r>
            <a:endParaRPr/>
          </a:p>
          <a:p>
            <a:pPr marL="4572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760"/>
              <a:buFont typeface="Arial"/>
              <a:buChar char="•"/>
            </a:pPr>
            <a:r>
              <a:rPr lang="cs-CZ"/>
              <a:t>Interpret</a:t>
            </a:r>
            <a:endParaRPr/>
          </a:p>
        </p:txBody>
      </p:sp>
      <p:pic>
        <p:nvPicPr>
          <p:cNvPr id="364" name="Google Shape;364;g20fae9b3fda_0_0" descr="Using video as an 'exit ticket' to promote engagement – A Nurse's Notes on  Teaching &amp; Lear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35763" y="2909834"/>
            <a:ext cx="4487024" cy="2243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0fae9b3fda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6672" y="1325701"/>
            <a:ext cx="9558181" cy="496079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F2B84674-DCC7-97D5-43B0-F5B2194E2DB2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C7F3E0D-460D-2A95-199B-9EDEF7C61F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g2bd1bc7bda2_0_0"/>
          <p:cNvSpPr txBox="1">
            <a:spLocks noGrp="1"/>
          </p:cNvSpPr>
          <p:nvPr>
            <p:ph type="title"/>
          </p:nvPr>
        </p:nvSpPr>
        <p:spPr>
          <a:xfrm>
            <a:off x="0" y="110490"/>
            <a:ext cx="12192000" cy="155038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</a:pP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 err="1">
                <a:solidFill>
                  <a:schemeClr val="bg1"/>
                </a:solidFill>
              </a:rPr>
              <a:t>Which</a:t>
            </a:r>
            <a:r>
              <a:rPr lang="cs-CZ" sz="2800" dirty="0">
                <a:solidFill>
                  <a:schemeClr val="bg1"/>
                </a:solidFill>
              </a:rPr>
              <a:t> part </a:t>
            </a:r>
            <a:r>
              <a:rPr lang="cs-CZ" sz="2800" dirty="0" err="1">
                <a:solidFill>
                  <a:schemeClr val="bg1"/>
                </a:solidFill>
              </a:rPr>
              <a:t>of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the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seminar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br>
              <a:rPr lang="cs-CZ" sz="2800" dirty="0">
                <a:solidFill>
                  <a:schemeClr val="bg1"/>
                </a:solidFill>
              </a:rPr>
            </a:br>
            <a:r>
              <a:rPr lang="cs-CZ" sz="2800" dirty="0" err="1">
                <a:solidFill>
                  <a:schemeClr val="bg1"/>
                </a:solidFill>
              </a:rPr>
              <a:t>have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you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enjoyed</a:t>
            </a:r>
            <a:r>
              <a:rPr lang="cs-CZ" sz="2800" dirty="0">
                <a:solidFill>
                  <a:schemeClr val="bg1"/>
                </a:solidFill>
              </a:rPr>
              <a:t> most </a:t>
            </a:r>
            <a:r>
              <a:rPr lang="cs-CZ" sz="2800" dirty="0" err="1">
                <a:solidFill>
                  <a:schemeClr val="bg1"/>
                </a:solidFill>
              </a:rPr>
              <a:t>today</a:t>
            </a:r>
            <a:r>
              <a:rPr lang="cs-CZ" sz="2800" dirty="0">
                <a:solidFill>
                  <a:schemeClr val="bg1"/>
                </a:solidFill>
              </a:rPr>
              <a:t> and </a:t>
            </a:r>
            <a:r>
              <a:rPr lang="cs-CZ" sz="2800" dirty="0" err="1">
                <a:solidFill>
                  <a:schemeClr val="bg1"/>
                </a:solidFill>
              </a:rPr>
              <a:t>why</a:t>
            </a:r>
            <a:r>
              <a:rPr lang="cs-CZ" sz="2800" dirty="0">
                <a:solidFill>
                  <a:schemeClr val="bg1"/>
                </a:solidFill>
              </a:rPr>
              <a:t>? </a:t>
            </a:r>
            <a:endParaRPr sz="2800"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</a:pPr>
            <a:r>
              <a:rPr lang="cs-CZ" sz="2800" dirty="0" err="1">
                <a:solidFill>
                  <a:schemeClr val="bg1"/>
                </a:solidFill>
              </a:rPr>
              <a:t>Have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you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missed</a:t>
            </a:r>
            <a:r>
              <a:rPr lang="cs-CZ" sz="2800" dirty="0">
                <a:solidFill>
                  <a:schemeClr val="bg1"/>
                </a:solidFill>
              </a:rPr>
              <a:t> </a:t>
            </a:r>
            <a:r>
              <a:rPr lang="cs-CZ" sz="2800" dirty="0" err="1">
                <a:solidFill>
                  <a:schemeClr val="bg1"/>
                </a:solidFill>
              </a:rPr>
              <a:t>anything</a:t>
            </a:r>
            <a:r>
              <a:rPr lang="cs-CZ" sz="2800" dirty="0">
                <a:solidFill>
                  <a:schemeClr val="bg1"/>
                </a:solidFill>
              </a:rPr>
              <a:t>?</a:t>
            </a:r>
            <a:r>
              <a:rPr lang="cs-CZ" sz="3300" dirty="0">
                <a:solidFill>
                  <a:schemeClr val="bg1"/>
                </a:solidFill>
              </a:rPr>
              <a:t> </a:t>
            </a:r>
            <a:endParaRPr sz="3300"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</a:pPr>
            <a:r>
              <a:rPr lang="cs-CZ" sz="3300" dirty="0" err="1"/>
              <a:t>If</a:t>
            </a:r>
            <a:r>
              <a:rPr lang="cs-CZ" sz="3300" dirty="0"/>
              <a:t> so, </a:t>
            </a:r>
            <a:r>
              <a:rPr lang="cs-CZ" sz="3300" dirty="0" err="1"/>
              <a:t>what</a:t>
            </a:r>
            <a:r>
              <a:rPr lang="cs-CZ" sz="3300" dirty="0"/>
              <a:t> </a:t>
            </a:r>
            <a:r>
              <a:rPr lang="cs-CZ" sz="3300" dirty="0" err="1"/>
              <a:t>is</a:t>
            </a:r>
            <a:r>
              <a:rPr lang="cs-CZ" sz="3300" dirty="0"/>
              <a:t> </a:t>
            </a:r>
            <a:r>
              <a:rPr lang="cs-CZ" sz="3300" dirty="0" err="1"/>
              <a:t>it</a:t>
            </a:r>
            <a:endParaRPr sz="3300" dirty="0"/>
          </a:p>
        </p:txBody>
      </p:sp>
      <p:sp>
        <p:nvSpPr>
          <p:cNvPr id="372" name="Google Shape;372;g2bd1bc7bda2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760"/>
              <a:buFont typeface="Arial"/>
              <a:buChar char="•"/>
            </a:pPr>
            <a:r>
              <a:rPr lang="cs-CZ"/>
              <a:t>Socrative</a:t>
            </a:r>
            <a:endParaRPr/>
          </a:p>
          <a:p>
            <a:pPr marL="457200" marR="0" lvl="0" indent="-40386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760"/>
              <a:buFont typeface="Arial"/>
              <a:buChar char="•"/>
            </a:pPr>
            <a:r>
              <a:rPr lang="cs-CZ"/>
              <a:t>Interpreto</a:t>
            </a:r>
            <a:endParaRPr/>
          </a:p>
        </p:txBody>
      </p:sp>
      <p:pic>
        <p:nvPicPr>
          <p:cNvPr id="373" name="Google Shape;373;g2bd1bc7bda2_0_0" descr="Using video as an 'exit ticket' to promote engagement – A Nurse's Notes on  Teaching &amp; Lear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35763" y="2909834"/>
            <a:ext cx="4487024" cy="224351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g2bd1bc7bda2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1690" y="1528784"/>
            <a:ext cx="11760485" cy="588838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g2bd1bc7bda2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22405" y="4134628"/>
            <a:ext cx="250368" cy="411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g2bd1bc7bda2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00089" y="1545565"/>
            <a:ext cx="5172075" cy="4972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g2bd1bc7bda2_0_0"/>
          <p:cNvPicPr preferRelativeResize="0"/>
          <p:nvPr/>
        </p:nvPicPr>
        <p:blipFill rotWithShape="1">
          <a:blip r:embed="rId7">
            <a:alphaModFix/>
          </a:blip>
          <a:srcRect l="38889" t="14249" r="36827" b="53675"/>
          <a:stretch/>
        </p:blipFill>
        <p:spPr>
          <a:xfrm>
            <a:off x="804611" y="1714758"/>
            <a:ext cx="6061901" cy="45050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554FD56-5A15-D279-5B01-1E847C097F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pic>
        <p:nvPicPr>
          <p:cNvPr id="3" name="Google Shape;385;p10">
            <a:extLst>
              <a:ext uri="{FF2B5EF4-FFF2-40B4-BE49-F238E27FC236}">
                <a16:creationId xmlns:a16="http://schemas.microsoft.com/office/drawing/2014/main" id="{13891F12-B102-C743-D609-05C2A2770C0F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9007" y="6245870"/>
            <a:ext cx="1779141" cy="612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References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A1A77D-9265-0995-743B-00BE8D0C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785" y="1390650"/>
            <a:ext cx="8229600" cy="50879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b="1" noProof="1"/>
              <a:t>	</a:t>
            </a:r>
          </a:p>
          <a:p>
            <a:pPr algn="ctr">
              <a:buFontTx/>
              <a:buNone/>
            </a:pPr>
            <a:r>
              <a:rPr lang="cs-CZ" altLang="cs-CZ" sz="3600" b="1" noProof="1"/>
              <a:t>	</a:t>
            </a:r>
            <a:endParaRPr lang="cs-CZ" altLang="cs-CZ" sz="3600" noProof="1"/>
          </a:p>
          <a:p>
            <a:pPr algn="ctr">
              <a:buFontTx/>
              <a:buNone/>
            </a:pPr>
            <a:endParaRPr lang="cs-CZ" altLang="cs-CZ" sz="1400" noProof="1"/>
          </a:p>
          <a:p>
            <a:pPr algn="ctr">
              <a:buFontTx/>
              <a:buNone/>
            </a:pPr>
            <a:endParaRPr lang="cs-CZ" altLang="cs-CZ" noProof="1"/>
          </a:p>
          <a:p>
            <a:pPr algn="ctr">
              <a:buFontTx/>
              <a:buNone/>
            </a:pPr>
            <a:endParaRPr lang="cs-CZ" altLang="cs-CZ" noProof="1"/>
          </a:p>
          <a:p>
            <a:pPr eaLnBrk="1" hangingPunct="1"/>
            <a:endParaRPr lang="cs-CZ" altLang="cs-CZ" sz="3600" b="1" i="1" noProof="1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B6755C-8E58-B1EE-5804-4BA38BF80F4A}"/>
              </a:ext>
            </a:extLst>
          </p:cNvPr>
          <p:cNvSpPr txBox="1">
            <a:spLocks noChangeArrowheads="1"/>
          </p:cNvSpPr>
          <p:nvPr/>
        </p:nvSpPr>
        <p:spPr>
          <a:xfrm>
            <a:off x="280555" y="1169989"/>
            <a:ext cx="11621885" cy="469646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n-GB" altLang="cs-CZ" sz="2400" kern="0" dirty="0"/>
          </a:p>
          <a:p>
            <a:pPr marL="609600" indent="-609600">
              <a:defRPr/>
            </a:pPr>
            <a:r>
              <a:rPr lang="cs-CZ" sz="2400" dirty="0" err="1"/>
              <a:t>Beacco</a:t>
            </a:r>
            <a:r>
              <a:rPr lang="cs-CZ" sz="2400" dirty="0"/>
              <a:t>, J.-C., &amp; </a:t>
            </a:r>
            <a:r>
              <a:rPr lang="cs-CZ" sz="2400" dirty="0" err="1"/>
              <a:t>Byram</a:t>
            </a:r>
            <a:r>
              <a:rPr lang="cs-CZ" sz="2400" dirty="0"/>
              <a:t>, M. (2007).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cs-CZ" sz="2400" dirty="0" err="1"/>
              <a:t>linguistic</a:t>
            </a:r>
            <a:r>
              <a:rPr lang="cs-CZ" sz="2400" dirty="0"/>
              <a:t> diversity to </a:t>
            </a:r>
            <a:r>
              <a:rPr lang="cs-CZ" sz="2400" dirty="0" err="1"/>
              <a:t>plurilingual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: </a:t>
            </a:r>
            <a:r>
              <a:rPr lang="cs-CZ" sz="2400" dirty="0" err="1"/>
              <a:t>Guide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development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language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 </a:t>
            </a:r>
            <a:r>
              <a:rPr lang="cs-CZ" sz="2400" dirty="0" err="1"/>
              <a:t>policies</a:t>
            </a:r>
            <a:r>
              <a:rPr lang="cs-CZ" sz="2400" dirty="0"/>
              <a:t> in </a:t>
            </a:r>
            <a:r>
              <a:rPr lang="cs-CZ" sz="2400" dirty="0" err="1"/>
              <a:t>Europe</a:t>
            </a:r>
            <a:r>
              <a:rPr lang="cs-CZ" sz="2400" dirty="0"/>
              <a:t>. </a:t>
            </a:r>
            <a:r>
              <a:rPr lang="cs-CZ" sz="2400" dirty="0" err="1"/>
              <a:t>Strasbourg</a:t>
            </a:r>
            <a:r>
              <a:rPr lang="cs-CZ" sz="2400" dirty="0"/>
              <a:t>: </a:t>
            </a:r>
            <a:r>
              <a:rPr lang="cs-CZ" sz="2400" dirty="0" err="1"/>
              <a:t>Council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Europe</a:t>
            </a:r>
            <a:r>
              <a:rPr lang="cs-CZ" sz="2400" dirty="0"/>
              <a:t>. rm.coe.int/</a:t>
            </a:r>
            <a:r>
              <a:rPr lang="cs-CZ" sz="2400" dirty="0" err="1"/>
              <a:t>CoERMPublicCommonSearchServices</a:t>
            </a:r>
            <a:r>
              <a:rPr lang="cs-CZ" sz="2400" dirty="0"/>
              <a:t>/ </a:t>
            </a:r>
            <a:r>
              <a:rPr lang="cs-CZ" sz="2400" dirty="0" err="1"/>
              <a:t>DisplayDCTMContent?documentId</a:t>
            </a:r>
            <a:r>
              <a:rPr lang="cs-CZ" sz="2400" dirty="0"/>
              <a:t>=09000016802fc1c4</a:t>
            </a:r>
          </a:p>
          <a:p>
            <a:pPr marL="609600" indent="-609600">
              <a:defRPr/>
            </a:pPr>
            <a:endParaRPr lang="cs-CZ" sz="2400" dirty="0"/>
          </a:p>
          <a:p>
            <a:pPr marL="609600" indent="-609600">
              <a:defRPr/>
            </a:pPr>
            <a:r>
              <a:rPr lang="cs-CZ" sz="2400" dirty="0"/>
              <a:t> </a:t>
            </a:r>
            <a:r>
              <a:rPr lang="cs-CZ" sz="2400" dirty="0" err="1"/>
              <a:t>Beacco</a:t>
            </a:r>
            <a:r>
              <a:rPr lang="cs-CZ" sz="2400" dirty="0"/>
              <a:t> J.-C., </a:t>
            </a:r>
            <a:r>
              <a:rPr lang="cs-CZ" sz="2400" dirty="0" err="1"/>
              <a:t>Byram</a:t>
            </a:r>
            <a:r>
              <a:rPr lang="cs-CZ" sz="2400" dirty="0"/>
              <a:t>, M., </a:t>
            </a:r>
            <a:r>
              <a:rPr lang="cs-CZ" sz="2400" dirty="0" err="1"/>
              <a:t>Cavalli</a:t>
            </a:r>
            <a:r>
              <a:rPr lang="cs-CZ" sz="2400" dirty="0"/>
              <a:t>, M., </a:t>
            </a:r>
            <a:r>
              <a:rPr lang="cs-CZ" sz="2400" dirty="0" err="1"/>
              <a:t>Coste</a:t>
            </a:r>
            <a:r>
              <a:rPr lang="cs-CZ" sz="2400" dirty="0"/>
              <a:t>, D., </a:t>
            </a:r>
            <a:r>
              <a:rPr lang="cs-CZ" sz="2400" dirty="0" err="1"/>
              <a:t>Egli</a:t>
            </a:r>
            <a:r>
              <a:rPr lang="cs-CZ" sz="2400" dirty="0"/>
              <a:t> </a:t>
            </a:r>
            <a:r>
              <a:rPr lang="cs-CZ" sz="2400" dirty="0" err="1"/>
              <a:t>Cuenat</a:t>
            </a:r>
            <a:r>
              <a:rPr lang="cs-CZ" sz="2400" dirty="0"/>
              <a:t>, M., </a:t>
            </a:r>
            <a:r>
              <a:rPr lang="cs-CZ" sz="2400" dirty="0" err="1"/>
              <a:t>Goullier</a:t>
            </a:r>
            <a:r>
              <a:rPr lang="cs-CZ" sz="2400" dirty="0"/>
              <a:t>, F., &amp; </a:t>
            </a:r>
            <a:r>
              <a:rPr lang="cs-CZ" sz="2400" dirty="0" err="1"/>
              <a:t>Panthier</a:t>
            </a:r>
            <a:r>
              <a:rPr lang="cs-CZ" sz="2400" dirty="0"/>
              <a:t>, J. (2016) </a:t>
            </a:r>
            <a:r>
              <a:rPr lang="cs-CZ" sz="2400" dirty="0" err="1"/>
              <a:t>Guide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development and </a:t>
            </a:r>
            <a:r>
              <a:rPr lang="cs-CZ" sz="2400" dirty="0" err="1"/>
              <a:t>implementation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curricula</a:t>
            </a:r>
            <a:r>
              <a:rPr lang="cs-CZ" sz="2400" dirty="0"/>
              <a:t> </a:t>
            </a: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cs-CZ" sz="2400" dirty="0" err="1"/>
              <a:t>plurilingual</a:t>
            </a:r>
            <a:r>
              <a:rPr lang="cs-CZ" sz="2400" dirty="0"/>
              <a:t> and </a:t>
            </a:r>
            <a:r>
              <a:rPr lang="cs-CZ" sz="2400" dirty="0" err="1"/>
              <a:t>intercultural</a:t>
            </a:r>
            <a:r>
              <a:rPr lang="cs-CZ" sz="2400" dirty="0"/>
              <a:t> </a:t>
            </a:r>
            <a:r>
              <a:rPr lang="cs-CZ" sz="2400" dirty="0" err="1"/>
              <a:t>education</a:t>
            </a:r>
            <a:r>
              <a:rPr lang="cs-CZ" sz="2400" dirty="0"/>
              <a:t>. </a:t>
            </a:r>
            <a:r>
              <a:rPr lang="cs-CZ" sz="2400" dirty="0" err="1"/>
              <a:t>Strasbourg</a:t>
            </a:r>
            <a:r>
              <a:rPr lang="cs-CZ" sz="2400" dirty="0"/>
              <a:t>: </a:t>
            </a:r>
            <a:r>
              <a:rPr lang="cs-CZ" sz="2400" dirty="0" err="1"/>
              <a:t>Council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Europe</a:t>
            </a:r>
            <a:r>
              <a:rPr lang="cs-CZ" sz="2400" dirty="0"/>
              <a:t>. rm.coe.int/</a:t>
            </a:r>
            <a:r>
              <a:rPr lang="cs-CZ" sz="2400" dirty="0" err="1"/>
              <a:t>CoERMPublicCommonSearchServices</a:t>
            </a:r>
            <a:r>
              <a:rPr lang="cs-CZ" sz="2400" dirty="0"/>
              <a:t>/</a:t>
            </a:r>
            <a:r>
              <a:rPr lang="cs-CZ" sz="2400" dirty="0" err="1"/>
              <a:t>DisplayDCTMContent</a:t>
            </a:r>
            <a:r>
              <a:rPr lang="cs-CZ" sz="2400" dirty="0"/>
              <a:t>? </a:t>
            </a:r>
            <a:r>
              <a:rPr lang="cs-CZ" sz="2400" dirty="0" err="1"/>
              <a:t>documentId</a:t>
            </a:r>
            <a:r>
              <a:rPr lang="cs-CZ" sz="2400" dirty="0"/>
              <a:t>=09000016806ae621 </a:t>
            </a:r>
            <a:endParaRPr lang="en-GB" altLang="cs-CZ" sz="2400" noProof="1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GB" altLang="cs-CZ" sz="5400" noProof="1">
                <a:latin typeface="Arial Unicode MS" pitchFamily="34" charset="-128"/>
              </a:rPr>
              <a:t>	</a:t>
            </a:r>
            <a:endParaRPr lang="cs-CZ" altLang="cs-CZ" sz="4000" kern="0" dirty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cs-CZ" altLang="cs-CZ" sz="4000" kern="0" dirty="0">
                <a:latin typeface="Arial Unicode MS" pitchFamily="34" charset="-128"/>
              </a:rPr>
              <a:t>	</a:t>
            </a:r>
            <a:endParaRPr lang="en-GB" altLang="cs-CZ" sz="3600" b="1" i="1" kern="0" dirty="0"/>
          </a:p>
        </p:txBody>
      </p:sp>
      <p:pic>
        <p:nvPicPr>
          <p:cNvPr id="2" name="Google Shape;385;p10">
            <a:extLst>
              <a:ext uri="{FF2B5EF4-FFF2-40B4-BE49-F238E27FC236}">
                <a16:creationId xmlns:a16="http://schemas.microsoft.com/office/drawing/2014/main" id="{2544794A-EAC3-6C85-79CD-F23627E93A1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007" y="6245870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5BB2741-FD8F-10AE-BA2D-140B602514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530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References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A1A77D-9265-0995-743B-00BE8D0C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785" y="1390650"/>
            <a:ext cx="8229600" cy="50879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b="1" noProof="1"/>
              <a:t>	</a:t>
            </a:r>
          </a:p>
          <a:p>
            <a:pPr algn="ctr">
              <a:buFontTx/>
              <a:buNone/>
            </a:pPr>
            <a:r>
              <a:rPr lang="cs-CZ" altLang="cs-CZ" sz="3600" b="1" noProof="1"/>
              <a:t>	</a:t>
            </a:r>
            <a:endParaRPr lang="cs-CZ" altLang="cs-CZ" sz="3600" noProof="1"/>
          </a:p>
          <a:p>
            <a:pPr algn="ctr">
              <a:buFontTx/>
              <a:buNone/>
            </a:pPr>
            <a:endParaRPr lang="cs-CZ" altLang="cs-CZ" sz="1400" noProof="1"/>
          </a:p>
          <a:p>
            <a:pPr algn="ctr">
              <a:buFontTx/>
              <a:buNone/>
            </a:pPr>
            <a:endParaRPr lang="cs-CZ" altLang="cs-CZ" noProof="1"/>
          </a:p>
          <a:p>
            <a:pPr algn="ctr">
              <a:buFontTx/>
              <a:buNone/>
            </a:pPr>
            <a:endParaRPr lang="cs-CZ" altLang="cs-CZ" noProof="1"/>
          </a:p>
          <a:p>
            <a:pPr eaLnBrk="1" hangingPunct="1"/>
            <a:endParaRPr lang="cs-CZ" altLang="cs-CZ" sz="3600" b="1" i="1" noProof="1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B6755C-8E58-B1EE-5804-4BA38BF80F4A}"/>
              </a:ext>
            </a:extLst>
          </p:cNvPr>
          <p:cNvSpPr txBox="1">
            <a:spLocks noChangeArrowheads="1"/>
          </p:cNvSpPr>
          <p:nvPr/>
        </p:nvSpPr>
        <p:spPr>
          <a:xfrm>
            <a:off x="511534" y="1409700"/>
            <a:ext cx="9426851" cy="5087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n-GB" altLang="cs-CZ" sz="2600" kern="0" dirty="0"/>
          </a:p>
          <a:p>
            <a:pPr marL="609600" indent="-609600">
              <a:defRPr/>
            </a:pPr>
            <a:r>
              <a:rPr lang="cs-CZ" altLang="cs-CZ" sz="4000" kern="0" dirty="0">
                <a:latin typeface="Arial Unicode MS" pitchFamily="34" charset="-128"/>
              </a:rPr>
              <a:t>	</a:t>
            </a:r>
            <a:r>
              <a:rPr lang="en-US" sz="2800" dirty="0"/>
              <a:t>Berthoud, A-C., Grin, F., &amp; </a:t>
            </a:r>
            <a:r>
              <a:rPr lang="en-US" sz="2800" dirty="0" err="1"/>
              <a:t>Lüdi</a:t>
            </a:r>
            <a:r>
              <a:rPr lang="en-US" sz="2800" dirty="0"/>
              <a:t>, G. (2013) Exploring the dynamics of multilingualism: The DYLAN project. Amsterdam: John Benjamins.</a:t>
            </a:r>
            <a:endParaRPr lang="cs-CZ" altLang="cs-CZ" sz="4000" kern="0" dirty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cs-CZ" altLang="cs-CZ" sz="4000" kern="0" dirty="0">
                <a:latin typeface="Arial Unicode MS" pitchFamily="34" charset="-128"/>
              </a:rPr>
              <a:t>	</a:t>
            </a:r>
            <a:endParaRPr lang="en-GB" altLang="cs-CZ" sz="3600" b="1" i="1" kern="0" dirty="0"/>
          </a:p>
        </p:txBody>
      </p:sp>
      <p:pic>
        <p:nvPicPr>
          <p:cNvPr id="2" name="Google Shape;385;p10">
            <a:extLst>
              <a:ext uri="{FF2B5EF4-FFF2-40B4-BE49-F238E27FC236}">
                <a16:creationId xmlns:a16="http://schemas.microsoft.com/office/drawing/2014/main" id="{D58DAA17-FC57-6743-C1D9-F5444EBB8CB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007" y="6245870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3D813FF-B801-8125-4342-9A5D1C6D0D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77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190244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References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A1A77D-9265-0995-743B-00BE8D0C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785" y="1390650"/>
            <a:ext cx="8229600" cy="50879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b="1" noProof="1"/>
              <a:t>	</a:t>
            </a:r>
          </a:p>
          <a:p>
            <a:pPr algn="ctr">
              <a:buFontTx/>
              <a:buNone/>
            </a:pPr>
            <a:r>
              <a:rPr lang="cs-CZ" altLang="cs-CZ" sz="3600" b="1" noProof="1"/>
              <a:t>	</a:t>
            </a:r>
            <a:endParaRPr lang="cs-CZ" altLang="cs-CZ" sz="3600" noProof="1"/>
          </a:p>
          <a:p>
            <a:pPr algn="ctr">
              <a:buFontTx/>
              <a:buNone/>
            </a:pPr>
            <a:endParaRPr lang="cs-CZ" altLang="cs-CZ" sz="1400" noProof="1"/>
          </a:p>
          <a:p>
            <a:pPr algn="ctr">
              <a:buFontTx/>
              <a:buNone/>
            </a:pPr>
            <a:endParaRPr lang="cs-CZ" altLang="cs-CZ" noProof="1"/>
          </a:p>
          <a:p>
            <a:pPr algn="ctr">
              <a:buFontTx/>
              <a:buNone/>
            </a:pPr>
            <a:endParaRPr lang="cs-CZ" altLang="cs-CZ" noProof="1"/>
          </a:p>
          <a:p>
            <a:pPr eaLnBrk="1" hangingPunct="1"/>
            <a:endParaRPr lang="cs-CZ" altLang="cs-CZ" sz="3600" b="1" i="1" noProof="1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B6755C-8E58-B1EE-5804-4BA38BF80F4A}"/>
              </a:ext>
            </a:extLst>
          </p:cNvPr>
          <p:cNvSpPr txBox="1">
            <a:spLocks noChangeArrowheads="1"/>
          </p:cNvSpPr>
          <p:nvPr/>
        </p:nvSpPr>
        <p:spPr>
          <a:xfrm>
            <a:off x="1952625" y="1428750"/>
            <a:ext cx="8229600" cy="5087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n-GB" altLang="cs-CZ" sz="2400" kern="0" dirty="0"/>
          </a:p>
          <a:p>
            <a:pPr marL="609600" indent="-609600">
              <a:defRPr/>
            </a:pPr>
            <a:r>
              <a:rPr lang="cs-CZ" altLang="cs-CZ" kern="0" dirty="0" err="1">
                <a:latin typeface="Arial Unicode MS" pitchFamily="34" charset="-128"/>
              </a:rPr>
              <a:t>Spanish</a:t>
            </a:r>
            <a:r>
              <a:rPr lang="cs-CZ" altLang="cs-CZ" kern="0" dirty="0">
                <a:latin typeface="Arial Unicode MS" pitchFamily="34" charset="-128"/>
              </a:rPr>
              <a:t> </a:t>
            </a:r>
            <a:r>
              <a:rPr lang="cs-CZ" altLang="cs-CZ" kern="0" dirty="0" err="1">
                <a:latin typeface="Arial Unicode MS" pitchFamily="34" charset="-128"/>
              </a:rPr>
              <a:t>resources</a:t>
            </a:r>
            <a:r>
              <a:rPr lang="cs-CZ" altLang="cs-CZ" kern="0" dirty="0">
                <a:latin typeface="Arial Unicode MS" pitchFamily="34" charset="-128"/>
              </a:rPr>
              <a:t>	</a:t>
            </a:r>
            <a:r>
              <a:rPr lang="cs-CZ" altLang="cs-CZ" noProof="1">
                <a:latin typeface="Arial Unicode MS" pitchFamily="34" charset="-128"/>
              </a:rPr>
              <a:t> </a:t>
            </a:r>
          </a:p>
          <a:p>
            <a:pPr marL="609600" indent="-609600">
              <a:defRPr/>
            </a:pPr>
            <a:r>
              <a:rPr lang="cs-CZ" altLang="cs-CZ" sz="2400" noProof="1">
                <a:latin typeface="Arial Unicode MS" pitchFamily="34" charset="-128"/>
              </a:rPr>
              <a:t>Anthony Pym</a:t>
            </a:r>
            <a:r>
              <a:rPr lang="en-GB" altLang="cs-CZ" sz="2400" noProof="1">
                <a:latin typeface="Arial Unicode MS" pitchFamily="34" charset="-128"/>
              </a:rPr>
              <a:t> </a:t>
            </a:r>
            <a:endParaRPr lang="cs-CZ" altLang="cs-CZ" sz="2400" noProof="1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cs-CZ" altLang="cs-CZ" sz="2400" noProof="1">
                <a:latin typeface="Arial Unicode MS" pitchFamily="34" charset="-128"/>
              </a:rPr>
              <a:t>	Univerzita v Tarragoně</a:t>
            </a:r>
          </a:p>
          <a:p>
            <a:pPr marL="609600" indent="-609600">
              <a:defRPr/>
            </a:pPr>
            <a:r>
              <a:rPr lang="cs-CZ" altLang="cs-CZ" sz="2400" noProof="1">
                <a:latin typeface="Arial Unicode MS" pitchFamily="34" charset="-128"/>
              </a:rPr>
              <a:t>	a Intercultural Studies Group </a:t>
            </a:r>
            <a:r>
              <a:rPr lang="cs-CZ" altLang="cs-CZ" sz="2400" noProof="1">
                <a:latin typeface="Arial Unicode MS" pitchFamily="34" charset="-128"/>
                <a:hlinkClick r:id="rId4"/>
              </a:rPr>
              <a:t>LINK</a:t>
            </a:r>
            <a:endParaRPr lang="en-GB" altLang="cs-CZ" sz="2400" noProof="1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en-GB" altLang="cs-CZ" sz="2400" noProof="1">
                <a:latin typeface="Arial Unicode MS" pitchFamily="34" charset="-128"/>
              </a:rPr>
              <a:t>	</a:t>
            </a:r>
            <a:endParaRPr lang="cs-CZ" sz="2400" dirty="0"/>
          </a:p>
          <a:p>
            <a:pPr>
              <a:defRPr/>
            </a:pPr>
            <a:r>
              <a:rPr lang="cs-CZ" sz="2400" i="1" dirty="0"/>
              <a:t>       </a:t>
            </a:r>
            <a:r>
              <a:rPr lang="es-ES" sz="2400" i="1" dirty="0"/>
              <a:t>Teorías contemporáneas de la traducción </a:t>
            </a:r>
            <a:endParaRPr lang="cs-CZ" sz="2400" i="1" dirty="0"/>
          </a:p>
          <a:p>
            <a:pPr>
              <a:defRPr/>
            </a:pPr>
            <a:r>
              <a:rPr lang="cs-CZ" sz="2400" i="1" dirty="0"/>
              <a:t>	</a:t>
            </a:r>
            <a:r>
              <a:rPr lang="es-ES" sz="2400" dirty="0"/>
              <a:t>(</a:t>
            </a:r>
            <a:r>
              <a:rPr lang="cs-CZ" sz="2400" dirty="0"/>
              <a:t>online</a:t>
            </a:r>
            <a:r>
              <a:rPr lang="es-ES" sz="2400" dirty="0"/>
              <a:t>) (2012)</a:t>
            </a:r>
            <a:r>
              <a:rPr lang="cs-CZ" sz="2400" dirty="0"/>
              <a:t> – a další zdroje </a:t>
            </a:r>
            <a:r>
              <a:rPr lang="cs-CZ" altLang="cs-CZ" sz="2400" kern="0" dirty="0">
                <a:latin typeface="Arial Unicode MS" pitchFamily="34" charset="-128"/>
                <a:hlinkClick r:id="rId5"/>
              </a:rPr>
              <a:t>LINK</a:t>
            </a:r>
            <a:endParaRPr lang="en-GB" altLang="cs-CZ" sz="2400" kern="0" dirty="0">
              <a:latin typeface="Arial Unicode MS" pitchFamily="34" charset="-128"/>
            </a:endParaRPr>
          </a:p>
          <a:p>
            <a:pPr marL="609600" indent="-609600">
              <a:defRPr/>
            </a:pPr>
            <a:endParaRPr lang="cs-CZ" altLang="cs-CZ" sz="4000" kern="0" dirty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cs-CZ" altLang="cs-CZ" sz="4000" kern="0" dirty="0">
                <a:latin typeface="Arial Unicode MS" pitchFamily="34" charset="-128"/>
              </a:rPr>
              <a:t>	</a:t>
            </a:r>
            <a:endParaRPr lang="en-GB" altLang="cs-CZ" sz="3600" b="1" i="1" kern="0" dirty="0"/>
          </a:p>
        </p:txBody>
      </p:sp>
      <p:pic>
        <p:nvPicPr>
          <p:cNvPr id="2" name="Google Shape;385;p10">
            <a:extLst>
              <a:ext uri="{FF2B5EF4-FFF2-40B4-BE49-F238E27FC236}">
                <a16:creationId xmlns:a16="http://schemas.microsoft.com/office/drawing/2014/main" id="{357499F1-0467-A2CF-0D8C-EDC14CA472CA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9007" y="6245870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67A75FD-8D55-260C-85EC-5E8D9C981B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552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A1A77D-9265-0995-743B-00BE8D0C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785" y="1390650"/>
            <a:ext cx="8229600" cy="50879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b="1" noProof="1"/>
              <a:t>	</a:t>
            </a:r>
          </a:p>
          <a:p>
            <a:pPr algn="ctr">
              <a:buFontTx/>
              <a:buNone/>
            </a:pPr>
            <a:r>
              <a:rPr lang="cs-CZ" altLang="cs-CZ" sz="3600" b="1" noProof="1"/>
              <a:t>	</a:t>
            </a:r>
            <a:endParaRPr lang="cs-CZ" altLang="cs-CZ" sz="3600" noProof="1"/>
          </a:p>
          <a:p>
            <a:pPr algn="ctr">
              <a:buFontTx/>
              <a:buNone/>
            </a:pPr>
            <a:endParaRPr lang="cs-CZ" altLang="cs-CZ" sz="1400" noProof="1"/>
          </a:p>
          <a:p>
            <a:pPr algn="ctr">
              <a:buFontTx/>
              <a:buNone/>
            </a:pPr>
            <a:endParaRPr lang="cs-CZ" altLang="cs-CZ" noProof="1"/>
          </a:p>
          <a:p>
            <a:pPr algn="ctr">
              <a:buFontTx/>
              <a:buNone/>
            </a:pPr>
            <a:endParaRPr lang="cs-CZ" altLang="cs-CZ" noProof="1"/>
          </a:p>
          <a:p>
            <a:pPr eaLnBrk="1" hangingPunct="1"/>
            <a:endParaRPr lang="cs-CZ" altLang="cs-CZ" sz="3600" b="1" i="1" noProof="1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B6755C-8E58-B1EE-5804-4BA38BF80F4A}"/>
              </a:ext>
            </a:extLst>
          </p:cNvPr>
          <p:cNvSpPr txBox="1">
            <a:spLocks noChangeArrowheads="1"/>
          </p:cNvSpPr>
          <p:nvPr/>
        </p:nvSpPr>
        <p:spPr>
          <a:xfrm>
            <a:off x="511534" y="1409700"/>
            <a:ext cx="9426851" cy="5087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endParaRPr lang="en-GB" altLang="cs-CZ" sz="2600" kern="0" dirty="0"/>
          </a:p>
          <a:p>
            <a:pPr marL="609600" indent="-609600" algn="ctr">
              <a:defRPr/>
            </a:pPr>
            <a:r>
              <a:rPr lang="cs-CZ" altLang="cs-CZ" sz="4000" kern="0" dirty="0">
                <a:latin typeface="Arial Unicode MS" pitchFamily="34" charset="-128"/>
              </a:rPr>
              <a:t>	</a:t>
            </a:r>
          </a:p>
          <a:p>
            <a:pPr marL="609600" indent="-609600" algn="ctr">
              <a:defRPr/>
            </a:pPr>
            <a:endParaRPr lang="cs-CZ" sz="4000" kern="0" dirty="0"/>
          </a:p>
          <a:p>
            <a:pPr marL="609600" indent="-609600" algn="ctr">
              <a:defRPr/>
            </a:pPr>
            <a:r>
              <a:rPr lang="cs-CZ" sz="4800" dirty="0" err="1"/>
              <a:t>Thank</a:t>
            </a:r>
            <a:r>
              <a:rPr lang="cs-CZ" sz="4800" dirty="0"/>
              <a:t> </a:t>
            </a:r>
            <a:r>
              <a:rPr lang="cs-CZ" sz="4800" dirty="0" err="1"/>
              <a:t>you</a:t>
            </a:r>
            <a:r>
              <a:rPr lang="cs-CZ" sz="4800" dirty="0"/>
              <a:t> </a:t>
            </a:r>
            <a:r>
              <a:rPr lang="cs-CZ" sz="4800" dirty="0" err="1"/>
              <a:t>for</a:t>
            </a:r>
            <a:r>
              <a:rPr lang="cs-CZ" sz="4800" dirty="0"/>
              <a:t> </a:t>
            </a:r>
            <a:r>
              <a:rPr lang="cs-CZ" sz="4800" dirty="0" err="1"/>
              <a:t>your</a:t>
            </a:r>
            <a:r>
              <a:rPr lang="cs-CZ" sz="4800" dirty="0"/>
              <a:t> </a:t>
            </a:r>
            <a:r>
              <a:rPr lang="cs-CZ" sz="4800" dirty="0" err="1"/>
              <a:t>attention</a:t>
            </a:r>
            <a:endParaRPr lang="cs-CZ" altLang="cs-CZ" sz="4800" kern="0" dirty="0">
              <a:latin typeface="Arial Unicode MS" pitchFamily="34" charset="-128"/>
            </a:endParaRPr>
          </a:p>
          <a:p>
            <a:pPr marL="609600" indent="-609600">
              <a:defRPr/>
            </a:pPr>
            <a:r>
              <a:rPr lang="cs-CZ" altLang="cs-CZ" sz="4000" kern="0" dirty="0">
                <a:latin typeface="Arial Unicode MS" pitchFamily="34" charset="-128"/>
              </a:rPr>
              <a:t>	</a:t>
            </a:r>
            <a:endParaRPr lang="en-GB" altLang="cs-CZ" sz="3600" b="1" i="1" kern="0" dirty="0"/>
          </a:p>
        </p:txBody>
      </p:sp>
      <p:pic>
        <p:nvPicPr>
          <p:cNvPr id="2" name="Google Shape;385;p10">
            <a:extLst>
              <a:ext uri="{FF2B5EF4-FFF2-40B4-BE49-F238E27FC236}">
                <a16:creationId xmlns:a16="http://schemas.microsoft.com/office/drawing/2014/main" id="{D58DAA17-FC57-6743-C1D9-F5444EBB8CB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007" y="6245870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3D813FF-B801-8125-4342-9A5D1C6D0D2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pic>
        <p:nvPicPr>
          <p:cNvPr id="6" name="Grafický objekt 5" descr="Clona se souvislou výplní">
            <a:extLst>
              <a:ext uri="{FF2B5EF4-FFF2-40B4-BE49-F238E27FC236}">
                <a16:creationId xmlns:a16="http://schemas.microsoft.com/office/drawing/2014/main" id="{EA6BF880-8044-9E31-E6E6-D65177902C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69327" y="4139172"/>
            <a:ext cx="2202463" cy="2202463"/>
          </a:xfrm>
          <a:prstGeom prst="rect">
            <a:avLst/>
          </a:prstGeom>
        </p:spPr>
      </p:pic>
      <p:sp>
        <p:nvSpPr>
          <p:cNvPr id="7" name="Vývojový diagram: spojnice 6">
            <a:extLst>
              <a:ext uri="{FF2B5EF4-FFF2-40B4-BE49-F238E27FC236}">
                <a16:creationId xmlns:a16="http://schemas.microsoft.com/office/drawing/2014/main" id="{0BE66F7F-E458-F10C-DF1B-43CEEBB181DC}"/>
              </a:ext>
            </a:extLst>
          </p:cNvPr>
          <p:cNvSpPr/>
          <p:nvPr/>
        </p:nvSpPr>
        <p:spPr bwMode="auto">
          <a:xfrm>
            <a:off x="4804530" y="4974050"/>
            <a:ext cx="528181" cy="493300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02175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8549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Key</a:t>
            </a:r>
            <a:r>
              <a:rPr lang="cs-CZ" altLang="cs-CZ" sz="5400" b="1" dirty="0">
                <a:solidFill>
                  <a:schemeClr val="bg1"/>
                </a:solidFill>
              </a:rPr>
              <a:t> </a:t>
            </a:r>
            <a:r>
              <a:rPr lang="cs-CZ" altLang="cs-CZ" sz="5400" b="1" dirty="0" err="1">
                <a:solidFill>
                  <a:schemeClr val="bg1"/>
                </a:solidFill>
              </a:rPr>
              <a:t>Concepts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3F42AC-9D5D-B022-A61C-889016079535}"/>
              </a:ext>
            </a:extLst>
          </p:cNvPr>
          <p:cNvSpPr txBox="1">
            <a:spLocks noChangeArrowheads="1"/>
          </p:cNvSpPr>
          <p:nvPr/>
        </p:nvSpPr>
        <p:spPr>
          <a:xfrm>
            <a:off x="749552" y="2820863"/>
            <a:ext cx="9149822" cy="4255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dirty="0"/>
              <a:t>„</a:t>
            </a:r>
            <a:r>
              <a:rPr lang="en-US" sz="4000" dirty="0"/>
              <a:t>We are all (potential) </a:t>
            </a:r>
            <a:r>
              <a:rPr lang="en-US" sz="4000" dirty="0" err="1"/>
              <a:t>plurilinguals</a:t>
            </a:r>
            <a:r>
              <a:rPr lang="en-US" sz="4000" dirty="0"/>
              <a:t>”</a:t>
            </a:r>
            <a:endParaRPr lang="cs-CZ" altLang="cs-CZ" sz="4000" kern="0" dirty="0"/>
          </a:p>
          <a:p>
            <a:r>
              <a:rPr lang="cs-CZ" altLang="cs-CZ" sz="4000" kern="0" dirty="0"/>
              <a:t>Enrica </a:t>
            </a:r>
            <a:r>
              <a:rPr lang="cs-CZ" altLang="cs-CZ" sz="4000" kern="0" dirty="0" err="1"/>
              <a:t>Piccardo</a:t>
            </a:r>
            <a:r>
              <a:rPr lang="cs-CZ" altLang="cs-CZ" sz="4000" kern="0" dirty="0"/>
              <a:t> (2019)</a:t>
            </a:r>
          </a:p>
          <a:p>
            <a:r>
              <a:rPr lang="cs-CZ" altLang="cs-CZ" sz="4000" kern="0" dirty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6" name="Grafický objekt 5" descr="Bublina chatu se souvislou výplní">
            <a:extLst>
              <a:ext uri="{FF2B5EF4-FFF2-40B4-BE49-F238E27FC236}">
                <a16:creationId xmlns:a16="http://schemas.microsoft.com/office/drawing/2014/main" id="{0B74AEA1-D247-9526-A395-EA4C40307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1350" y="2246745"/>
            <a:ext cx="3071090" cy="3071090"/>
          </a:xfrm>
          <a:prstGeom prst="rect">
            <a:avLst/>
          </a:prstGeom>
        </p:spPr>
      </p:pic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03FE49BD-2660-C00F-1C20-1D77353D771B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E6D3C04-EF84-D0BD-1132-B52B407C7E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EEF83405-7B76-272F-5E6B-8CEFC0F6F271}"/>
              </a:ext>
            </a:extLst>
          </p:cNvPr>
          <p:cNvSpPr/>
          <p:nvPr/>
        </p:nvSpPr>
        <p:spPr bwMode="auto">
          <a:xfrm>
            <a:off x="10159077" y="3377045"/>
            <a:ext cx="415636" cy="405245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804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8549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Warmer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3F42AC-9D5D-B022-A61C-889016079535}"/>
              </a:ext>
            </a:extLst>
          </p:cNvPr>
          <p:cNvSpPr txBox="1">
            <a:spLocks noChangeArrowheads="1"/>
          </p:cNvSpPr>
          <p:nvPr/>
        </p:nvSpPr>
        <p:spPr>
          <a:xfrm>
            <a:off x="749552" y="2820863"/>
            <a:ext cx="9149822" cy="42557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4000" dirty="0"/>
              <a:t>W</a:t>
            </a:r>
            <a:r>
              <a:rPr lang="cs-CZ" sz="4000" dirty="0" err="1"/>
              <a:t>hat</a:t>
            </a:r>
            <a:r>
              <a:rPr lang="cs-CZ" sz="4000" dirty="0"/>
              <a:t> </a:t>
            </a:r>
            <a:r>
              <a:rPr lang="cs-CZ" sz="4000" dirty="0" err="1"/>
              <a:t>is</a:t>
            </a:r>
            <a:r>
              <a:rPr lang="cs-CZ" sz="4000" dirty="0"/>
              <a:t> </a:t>
            </a:r>
            <a:r>
              <a:rPr lang="cs-CZ" sz="4000" dirty="0" err="1"/>
              <a:t>plurilingualism</a:t>
            </a:r>
            <a:r>
              <a:rPr lang="cs-CZ" sz="4000" dirty="0"/>
              <a:t>?</a:t>
            </a:r>
            <a:endParaRPr lang="cs-CZ" altLang="cs-CZ" sz="4000" kern="0" dirty="0"/>
          </a:p>
          <a:p>
            <a:r>
              <a:rPr lang="cs-CZ" altLang="cs-CZ" sz="4000" kern="0" dirty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03FE49BD-2660-C00F-1C20-1D77353D771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E6D3C04-EF84-D0BD-1132-B52B407C7E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pic>
        <p:nvPicPr>
          <p:cNvPr id="7" name="Grafický objekt 6" descr="Odznak, otazník se souvislou výplní">
            <a:extLst>
              <a:ext uri="{FF2B5EF4-FFF2-40B4-BE49-F238E27FC236}">
                <a16:creationId xmlns:a16="http://schemas.microsoft.com/office/drawing/2014/main" id="{A621CD3F-1963-A657-EB5A-8DE1A7D3D1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38555" y="1572492"/>
            <a:ext cx="3990109" cy="3990109"/>
          </a:xfrm>
          <a:prstGeom prst="rect">
            <a:avLst/>
          </a:prstGeom>
        </p:spPr>
      </p:pic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EEF83405-7B76-272F-5E6B-8CEFC0F6F271}"/>
              </a:ext>
            </a:extLst>
          </p:cNvPr>
          <p:cNvSpPr/>
          <p:nvPr/>
        </p:nvSpPr>
        <p:spPr bwMode="auto">
          <a:xfrm>
            <a:off x="8925791" y="4112486"/>
            <a:ext cx="415636" cy="405245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568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Plurilingualism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3F42AC-9D5D-B022-A61C-889016079535}"/>
              </a:ext>
            </a:extLst>
          </p:cNvPr>
          <p:cNvSpPr txBox="1">
            <a:spLocks noChangeArrowheads="1"/>
          </p:cNvSpPr>
          <p:nvPr/>
        </p:nvSpPr>
        <p:spPr>
          <a:xfrm>
            <a:off x="244262" y="1372110"/>
            <a:ext cx="9138729" cy="45873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/>
              <a:t>The term “plurilingualism” describes a process of dynamic, creative “</a:t>
            </a:r>
            <a:r>
              <a:rPr lang="en-US" dirty="0" err="1"/>
              <a:t>languaging</a:t>
            </a:r>
            <a:r>
              <a:rPr lang="en-US" dirty="0"/>
              <a:t>” across the boundaries of language varieties. It also refers to the theory underlying this process, as well as the relevant language policy aims and related methodological approaches. I discuss below the distinction between plurilingualism and multilingualism. Plurilingualism represents a complex phenomenon that transcends language boundaries both in language use </a:t>
            </a:r>
            <a:endParaRPr lang="cs-CZ" dirty="0"/>
          </a:p>
          <a:p>
            <a:pPr algn="just"/>
            <a:r>
              <a:rPr lang="en-US" dirty="0"/>
              <a:t>(</a:t>
            </a:r>
            <a:r>
              <a:rPr lang="cs-CZ" dirty="0"/>
              <a:t>E. </a:t>
            </a:r>
            <a:r>
              <a:rPr lang="cs-CZ" dirty="0" err="1"/>
              <a:t>Piccardo</a:t>
            </a:r>
            <a:r>
              <a:rPr lang="cs-CZ" dirty="0"/>
              <a:t>, 2019)</a:t>
            </a:r>
            <a:r>
              <a:rPr lang="cs-CZ" altLang="cs-CZ" kern="0" dirty="0">
                <a:solidFill>
                  <a:srgbClr val="FF0000"/>
                </a:solidFill>
              </a:rPr>
              <a:t>	</a:t>
            </a:r>
          </a:p>
        </p:txBody>
      </p:sp>
      <p:pic>
        <p:nvPicPr>
          <p:cNvPr id="6" name="Grafický objekt 5" descr="Bublina chatu se souvislou výplní">
            <a:extLst>
              <a:ext uri="{FF2B5EF4-FFF2-40B4-BE49-F238E27FC236}">
                <a16:creationId xmlns:a16="http://schemas.microsoft.com/office/drawing/2014/main" id="{0B74AEA1-D247-9526-A395-EA4C403071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44609" y="1893455"/>
            <a:ext cx="3071090" cy="3071090"/>
          </a:xfrm>
          <a:prstGeom prst="rect">
            <a:avLst/>
          </a:prstGeom>
        </p:spPr>
      </p:pic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5BA338E3-0D44-7981-D49A-208300098B93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DA3046E-3EA7-798A-8AB3-B5CAFAD309B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1C365E5E-FCA1-0062-2489-A269FC58D45F}"/>
              </a:ext>
            </a:extLst>
          </p:cNvPr>
          <p:cNvSpPr/>
          <p:nvPr/>
        </p:nvSpPr>
        <p:spPr bwMode="auto">
          <a:xfrm>
            <a:off x="10372336" y="3023755"/>
            <a:ext cx="415636" cy="405245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7732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219200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Approaches</a:t>
            </a:r>
            <a:r>
              <a:rPr lang="cs-CZ" altLang="cs-CZ" sz="5400" b="1" dirty="0">
                <a:solidFill>
                  <a:schemeClr val="bg1"/>
                </a:solidFill>
              </a:rPr>
              <a:t> to </a:t>
            </a:r>
            <a:r>
              <a:rPr lang="cs-CZ" altLang="cs-CZ" sz="5400" b="1" dirty="0" err="1">
                <a:solidFill>
                  <a:schemeClr val="bg1"/>
                </a:solidFill>
              </a:rPr>
              <a:t>Translation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A1A77D-9265-0995-743B-00BE8D0C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785" y="1390650"/>
            <a:ext cx="8229600" cy="50879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b="1" noProof="1"/>
              <a:t>	</a:t>
            </a:r>
          </a:p>
          <a:p>
            <a:pPr algn="ctr">
              <a:buFontTx/>
              <a:buNone/>
            </a:pPr>
            <a:r>
              <a:rPr lang="cs-CZ" altLang="cs-CZ" sz="3600" b="1" noProof="1"/>
              <a:t>	</a:t>
            </a:r>
            <a:endParaRPr lang="cs-CZ" altLang="cs-CZ" sz="3600" noProof="1"/>
          </a:p>
          <a:p>
            <a:pPr algn="ctr">
              <a:buFontTx/>
              <a:buNone/>
            </a:pPr>
            <a:endParaRPr lang="cs-CZ" altLang="cs-CZ" sz="1400" noProof="1"/>
          </a:p>
          <a:p>
            <a:pPr algn="ctr">
              <a:buFontTx/>
              <a:buNone/>
            </a:pPr>
            <a:endParaRPr lang="cs-CZ" altLang="cs-CZ" noProof="1"/>
          </a:p>
          <a:p>
            <a:pPr algn="ctr">
              <a:buFontTx/>
              <a:buNone/>
            </a:pPr>
            <a:endParaRPr lang="cs-CZ" altLang="cs-CZ" noProof="1"/>
          </a:p>
          <a:p>
            <a:pPr eaLnBrk="1" hangingPunct="1"/>
            <a:endParaRPr lang="cs-CZ" altLang="cs-CZ" sz="3600" b="1" i="1" noProof="1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30218045-4663-306C-9981-EEB5D6302A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9426781"/>
              </p:ext>
            </p:extLst>
          </p:nvPr>
        </p:nvGraphicFramePr>
        <p:xfrm>
          <a:off x="1557423" y="1353415"/>
          <a:ext cx="7185949" cy="4845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BCC25588-3A1D-F7FC-60DA-C2D66BAA4775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12C4EE7-1EEF-7D7B-DB38-268F9B64868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FE2DD9B5-11DF-0A9A-65D8-F505FF24214B}"/>
              </a:ext>
            </a:extLst>
          </p:cNvPr>
          <p:cNvSpPr/>
          <p:nvPr/>
        </p:nvSpPr>
        <p:spPr bwMode="auto">
          <a:xfrm>
            <a:off x="5963972" y="5062105"/>
            <a:ext cx="415636" cy="405245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271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722EA97-BA57-6515-91D9-A3CD87D7E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914"/>
            <a:ext cx="11902440" cy="981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5400" b="1" dirty="0" err="1">
                <a:solidFill>
                  <a:schemeClr val="bg1"/>
                </a:solidFill>
              </a:rPr>
              <a:t>Plurilingualism</a:t>
            </a:r>
            <a:r>
              <a:rPr lang="cs-CZ" altLang="cs-CZ" sz="5400" b="1" dirty="0">
                <a:solidFill>
                  <a:schemeClr val="bg1"/>
                </a:solidFill>
              </a:rPr>
              <a:t> and </a:t>
            </a:r>
            <a:r>
              <a:rPr lang="cs-CZ" altLang="cs-CZ" sz="5400" b="1" dirty="0" err="1">
                <a:solidFill>
                  <a:schemeClr val="bg1"/>
                </a:solidFill>
              </a:rPr>
              <a:t>Pluriculturalism</a:t>
            </a:r>
            <a:endParaRPr lang="en-GB" altLang="cs-CZ" sz="5400" dirty="0">
              <a:solidFill>
                <a:schemeClr val="bg1"/>
              </a:solidFill>
            </a:endParaRP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2A1A77D-9265-0995-743B-00BE8D0C6C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8785" y="1390650"/>
            <a:ext cx="8229600" cy="5087938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3600" b="1" noProof="1"/>
              <a:t>	</a:t>
            </a:r>
          </a:p>
          <a:p>
            <a:pPr algn="ctr">
              <a:buFontTx/>
              <a:buNone/>
            </a:pPr>
            <a:r>
              <a:rPr lang="cs-CZ" altLang="cs-CZ" sz="3600" b="1" noProof="1"/>
              <a:t>	</a:t>
            </a:r>
            <a:endParaRPr lang="cs-CZ" altLang="cs-CZ" sz="3600" noProof="1"/>
          </a:p>
          <a:p>
            <a:pPr algn="ctr">
              <a:buFontTx/>
              <a:buNone/>
            </a:pPr>
            <a:endParaRPr lang="cs-CZ" altLang="cs-CZ" sz="1400" noProof="1"/>
          </a:p>
          <a:p>
            <a:pPr algn="ctr">
              <a:buFontTx/>
              <a:buNone/>
            </a:pPr>
            <a:endParaRPr lang="cs-CZ" altLang="cs-CZ" noProof="1"/>
          </a:p>
          <a:p>
            <a:pPr algn="ctr">
              <a:buFontTx/>
              <a:buNone/>
            </a:pPr>
            <a:endParaRPr lang="cs-CZ" altLang="cs-CZ" noProof="1"/>
          </a:p>
          <a:p>
            <a:pPr eaLnBrk="1" hangingPunct="1"/>
            <a:endParaRPr lang="cs-CZ" altLang="cs-CZ" sz="3600" b="1" i="1" noProof="1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F5E10C1-D4D8-0AFE-03E2-461FCF532A7F}"/>
              </a:ext>
            </a:extLst>
          </p:cNvPr>
          <p:cNvSpPr txBox="1"/>
          <p:nvPr/>
        </p:nvSpPr>
        <p:spPr>
          <a:xfrm>
            <a:off x="697229" y="2111427"/>
            <a:ext cx="6972299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Plurilingualism is closely linked to </a:t>
            </a:r>
            <a:r>
              <a:rPr lang="en-US" sz="2800" dirty="0" err="1"/>
              <a:t>pluriculturalism</a:t>
            </a:r>
            <a:r>
              <a:rPr lang="en-US" sz="2800" dirty="0"/>
              <a:t>, and in the CEFR they in fact appear together throughout under the term “plurilingual and pluricultural competence”. This is seen as a dynamically developing, unbalanced, partial competence that should also be a major educational aim (</a:t>
            </a:r>
            <a:r>
              <a:rPr lang="en-US" sz="2800" dirty="0" err="1"/>
              <a:t>Beacco</a:t>
            </a:r>
            <a:r>
              <a:rPr lang="en-US" sz="2800" dirty="0"/>
              <a:t> &amp; Byram, 2007).</a:t>
            </a:r>
            <a:endParaRPr lang="cs-CZ" sz="2800" dirty="0"/>
          </a:p>
        </p:txBody>
      </p:sp>
      <p:pic>
        <p:nvPicPr>
          <p:cNvPr id="8" name="Grafický objekt 7" descr="Origami obrys">
            <a:extLst>
              <a:ext uri="{FF2B5EF4-FFF2-40B4-BE49-F238E27FC236}">
                <a16:creationId xmlns:a16="http://schemas.microsoft.com/office/drawing/2014/main" id="{E18D8A27-3866-20E0-2F2D-3523C14C67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58407" y="2111427"/>
            <a:ext cx="2635146" cy="2635146"/>
          </a:xfrm>
          <a:prstGeom prst="rect">
            <a:avLst/>
          </a:prstGeom>
        </p:spPr>
      </p:pic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B03244A6-2CC8-5D0B-799B-7E1BF38EEA1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5B878BF-AAE6-B930-A70B-A430BE392D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C2C8C7CB-B494-DB16-0F55-90C8AFF7EA6C}"/>
              </a:ext>
            </a:extLst>
          </p:cNvPr>
          <p:cNvSpPr/>
          <p:nvPr/>
        </p:nvSpPr>
        <p:spPr bwMode="auto">
          <a:xfrm>
            <a:off x="10168162" y="3678519"/>
            <a:ext cx="415636" cy="405245"/>
          </a:xfrm>
          <a:prstGeom prst="flowChartConnector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525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"/>
          <p:cNvSpPr txBox="1">
            <a:spLocks noGrp="1"/>
          </p:cNvSpPr>
          <p:nvPr>
            <p:ph type="title"/>
          </p:nvPr>
        </p:nvSpPr>
        <p:spPr>
          <a:xfrm>
            <a:off x="0" y="365126"/>
            <a:ext cx="12192000" cy="1325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400"/>
              <a:buFont typeface="Garamond"/>
              <a:buNone/>
            </a:pPr>
            <a:r>
              <a:rPr lang="cs-CZ" dirty="0">
                <a:solidFill>
                  <a:schemeClr val="bg1"/>
                </a:solidFill>
              </a:rPr>
              <a:t>Workshop</a:t>
            </a:r>
            <a:endParaRPr sz="4400" b="0" i="0" u="none" strike="noStrike" cap="none" dirty="0">
              <a:solidFill>
                <a:schemeClr val="bg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29" name="Google Shape;329;p4"/>
          <p:cNvSpPr txBox="1">
            <a:spLocks noGrp="1"/>
          </p:cNvSpPr>
          <p:nvPr>
            <p:ph type="body" idx="1"/>
          </p:nvPr>
        </p:nvSpPr>
        <p:spPr>
          <a:xfrm>
            <a:off x="501317" y="2476899"/>
            <a:ext cx="9601196" cy="3318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60"/>
              <a:buChar char="•"/>
            </a:pPr>
            <a:r>
              <a:rPr lang="cs-CZ" b="1" dirty="0" err="1"/>
              <a:t>Activities</a:t>
            </a:r>
            <a:r>
              <a:rPr lang="cs-CZ" b="1" dirty="0"/>
              <a:t>  </a:t>
            </a:r>
            <a:r>
              <a:rPr lang="cs-CZ" dirty="0"/>
              <a:t>   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760"/>
              <a:buChar char="•"/>
            </a:pPr>
            <a:r>
              <a:rPr lang="cs-CZ" dirty="0"/>
              <a:t>1) </a:t>
            </a:r>
            <a:r>
              <a:rPr lang="cs-CZ" dirty="0" err="1"/>
              <a:t>Individual</a:t>
            </a:r>
            <a:r>
              <a:rPr lang="cs-CZ" dirty="0"/>
              <a:t>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760"/>
              <a:buChar char="•"/>
            </a:pPr>
            <a:r>
              <a:rPr lang="cs-CZ" dirty="0"/>
              <a:t>2) In </a:t>
            </a:r>
            <a:r>
              <a:rPr lang="cs-CZ" dirty="0" err="1"/>
              <a:t>pairs</a:t>
            </a:r>
            <a:r>
              <a:rPr lang="cs-CZ" dirty="0"/>
              <a:t>  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760"/>
              <a:buChar char="•"/>
            </a:pPr>
            <a:r>
              <a:rPr lang="cs-CZ" dirty="0"/>
              <a:t>3) In </a:t>
            </a:r>
            <a:r>
              <a:rPr lang="cs-CZ" dirty="0" err="1"/>
              <a:t>groups</a:t>
            </a:r>
            <a:endParaRPr sz="2400" b="0" i="0" u="none" strike="noStrike" cap="none" dirty="0">
              <a:solidFill>
                <a:srgbClr val="262626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30" name="Google Shape;330;p4"/>
          <p:cNvSpPr/>
          <p:nvPr/>
        </p:nvSpPr>
        <p:spPr>
          <a:xfrm>
            <a:off x="6923495" y="5795835"/>
            <a:ext cx="460690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rgbClr val="222222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331" name="Google Shape;331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51388" y="2438735"/>
            <a:ext cx="954474" cy="954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4"/>
          <p:cNvPicPr preferRelativeResize="0"/>
          <p:nvPr/>
        </p:nvPicPr>
        <p:blipFill rotWithShape="1">
          <a:blip r:embed="rId4">
            <a:alphaModFix/>
          </a:blip>
          <a:srcRect l="24605" t="16268" r="24611" b="10826"/>
          <a:stretch/>
        </p:blipFill>
        <p:spPr>
          <a:xfrm>
            <a:off x="6051388" y="3545945"/>
            <a:ext cx="919904" cy="878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96000" y="4657418"/>
            <a:ext cx="966328" cy="966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4"/>
          <p:cNvPicPr preferRelativeResize="0"/>
          <p:nvPr/>
        </p:nvPicPr>
        <p:blipFill rotWithShape="1">
          <a:blip r:embed="rId6">
            <a:alphaModFix/>
          </a:blip>
          <a:srcRect b="8903"/>
          <a:stretch/>
        </p:blipFill>
        <p:spPr>
          <a:xfrm>
            <a:off x="7524997" y="2526625"/>
            <a:ext cx="3613854" cy="35553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F8C1B7EF-20FF-5206-848C-EC3E71E0EB8A}"/>
              </a:ext>
            </a:extLst>
          </p:cNvPr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597EFE9-682D-C055-0C77-A76DA40B98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c3cacc2f79_2_178"/>
          <p:cNvSpPr txBox="1">
            <a:spLocks noGrp="1"/>
          </p:cNvSpPr>
          <p:nvPr>
            <p:ph type="title"/>
          </p:nvPr>
        </p:nvSpPr>
        <p:spPr>
          <a:xfrm>
            <a:off x="72736" y="365126"/>
            <a:ext cx="11281064" cy="13257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dirty="0">
                <a:solidFill>
                  <a:schemeClr val="bg1"/>
                </a:solidFill>
              </a:rPr>
              <a:t>Workshop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42" name="Google Shape;342;g2c3cacc2f79_2_178"/>
          <p:cNvSpPr txBox="1">
            <a:spLocks noGrp="1"/>
          </p:cNvSpPr>
          <p:nvPr>
            <p:ph type="body" idx="1"/>
          </p:nvPr>
        </p:nvSpPr>
        <p:spPr>
          <a:xfrm>
            <a:off x="838200" y="17417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22FBFE4F-CD02-22CD-6468-D89067A7CBE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83F9294-2A37-A54F-CE04-138AD70BD3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  <p:sp>
        <p:nvSpPr>
          <p:cNvPr id="4" name="Google Shape;329;p4">
            <a:extLst>
              <a:ext uri="{FF2B5EF4-FFF2-40B4-BE49-F238E27FC236}">
                <a16:creationId xmlns:a16="http://schemas.microsoft.com/office/drawing/2014/main" id="{5686ECB9-B7D3-3F46-6984-AA9BC09C3EE6}"/>
              </a:ext>
            </a:extLst>
          </p:cNvPr>
          <p:cNvSpPr txBox="1">
            <a:spLocks/>
          </p:cNvSpPr>
          <p:nvPr/>
        </p:nvSpPr>
        <p:spPr>
          <a:xfrm>
            <a:off x="412108" y="2790034"/>
            <a:ext cx="9601196" cy="3318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0"/>
              </a:spcBef>
              <a:buSzPts val="2760"/>
              <a:buFont typeface="Arial"/>
              <a:buChar char="•"/>
            </a:pPr>
            <a:r>
              <a:rPr lang="cs-CZ" b="1" dirty="0"/>
              <a:t>Use </a:t>
            </a:r>
            <a:r>
              <a:rPr lang="cs-CZ" b="1" dirty="0" err="1"/>
              <a:t>worksheets</a:t>
            </a:r>
            <a:endParaRPr lang="cs-CZ" b="1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SzPts val="2760"/>
              <a:buFont typeface="Arial"/>
              <a:buChar char="•"/>
            </a:pPr>
            <a:r>
              <a:rPr lang="cs-CZ" b="1" dirty="0"/>
              <a:t> </a:t>
            </a:r>
            <a:r>
              <a:rPr lang="cs-CZ" b="1" dirty="0" err="1"/>
              <a:t>see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Syllabus</a:t>
            </a:r>
            <a:r>
              <a:rPr lang="cs-CZ" b="1" dirty="0"/>
              <a:t>, </a:t>
            </a:r>
            <a:r>
              <a:rPr lang="cs-CZ" b="1" dirty="0" err="1"/>
              <a:t>please</a:t>
            </a:r>
            <a:endParaRPr lang="en-US" sz="2400" dirty="0">
              <a:solidFill>
                <a:srgbClr val="262626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pic>
        <p:nvPicPr>
          <p:cNvPr id="6" name="Grafický objekt 5" descr="Podrobný plán se souvislou výplní">
            <a:extLst>
              <a:ext uri="{FF2B5EF4-FFF2-40B4-BE49-F238E27FC236}">
                <a16:creationId xmlns:a16="http://schemas.microsoft.com/office/drawing/2014/main" id="{091D6196-32CC-ABCC-FA82-1ECA80D38D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378390" y="1319561"/>
            <a:ext cx="4218878" cy="4218878"/>
          </a:xfrm>
          <a:prstGeom prst="rect">
            <a:avLst/>
          </a:prstGeom>
        </p:spPr>
      </p:pic>
      <p:sp>
        <p:nvSpPr>
          <p:cNvPr id="5" name="Vývojový diagram: spojnice 4">
            <a:extLst>
              <a:ext uri="{FF2B5EF4-FFF2-40B4-BE49-F238E27FC236}">
                <a16:creationId xmlns:a16="http://schemas.microsoft.com/office/drawing/2014/main" id="{57E95E21-2B02-E63B-7AE8-66A17F8BD6E0}"/>
              </a:ext>
            </a:extLst>
          </p:cNvPr>
          <p:cNvSpPr/>
          <p:nvPr/>
        </p:nvSpPr>
        <p:spPr>
          <a:xfrm>
            <a:off x="9468556" y="3509026"/>
            <a:ext cx="544748" cy="486383"/>
          </a:xfrm>
          <a:prstGeom prst="flowChartConnec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6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9"/>
          <p:cNvSpPr txBox="1">
            <a:spLocks noGrp="1"/>
          </p:cNvSpPr>
          <p:nvPr>
            <p:ph type="title"/>
          </p:nvPr>
        </p:nvSpPr>
        <p:spPr>
          <a:xfrm>
            <a:off x="0" y="502592"/>
            <a:ext cx="12192000" cy="1303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53339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62626"/>
              </a:buClr>
              <a:buSzPts val="2760"/>
              <a:buFont typeface="Garamond"/>
              <a:buNone/>
            </a:pPr>
            <a:r>
              <a:rPr lang="cs-CZ" b="1" dirty="0" err="1">
                <a:solidFill>
                  <a:schemeClr val="bg1"/>
                </a:solidFill>
              </a:rPr>
              <a:t>Questions</a:t>
            </a:r>
            <a:r>
              <a:rPr lang="cs-CZ" b="1" dirty="0">
                <a:solidFill>
                  <a:schemeClr val="bg1"/>
                </a:solidFill>
              </a:rPr>
              <a:t> &amp; </a:t>
            </a:r>
            <a:r>
              <a:rPr lang="cs-CZ" b="1" dirty="0" err="1">
                <a:solidFill>
                  <a:schemeClr val="bg1"/>
                </a:solidFill>
              </a:rPr>
              <a:t>Answers</a:t>
            </a:r>
            <a:r>
              <a:rPr lang="cs-CZ" b="1" dirty="0">
                <a:solidFill>
                  <a:schemeClr val="bg1"/>
                </a:solidFill>
              </a:rPr>
              <a:t>. </a:t>
            </a:r>
            <a:r>
              <a:rPr lang="cs-CZ" b="1" dirty="0" err="1">
                <a:solidFill>
                  <a:schemeClr val="bg1"/>
                </a:solidFill>
              </a:rPr>
              <a:t>Discussion</a:t>
            </a:r>
            <a:r>
              <a:rPr lang="cs-CZ" b="1" dirty="0">
                <a:solidFill>
                  <a:schemeClr val="bg1"/>
                </a:solidFill>
              </a:rPr>
              <a:t>.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355" name="Google Shape;355;p9"/>
          <p:cNvSpPr txBox="1">
            <a:spLocks noGrp="1"/>
          </p:cNvSpPr>
          <p:nvPr>
            <p:ph type="body" idx="1"/>
          </p:nvPr>
        </p:nvSpPr>
        <p:spPr>
          <a:xfrm>
            <a:off x="1295402" y="2418347"/>
            <a:ext cx="5270575" cy="3372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339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760"/>
              <a:buNone/>
            </a:pPr>
            <a:endParaRPr b="1" dirty="0"/>
          </a:p>
        </p:txBody>
      </p:sp>
      <p:pic>
        <p:nvPicPr>
          <p:cNvPr id="356" name="Google Shape;35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14728" y="-109538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9" descr="Do you sell Alarms? And other Questions, Answered! - Firstline Securities  Limited"/>
          <p:cNvPicPr preferRelativeResize="0"/>
          <p:nvPr/>
        </p:nvPicPr>
        <p:blipFill rotWithShape="1">
          <a:blip r:embed="rId4">
            <a:alphaModFix/>
          </a:blip>
          <a:srcRect t="2760" b="3127"/>
          <a:stretch/>
        </p:blipFill>
        <p:spPr>
          <a:xfrm>
            <a:off x="2893477" y="2029354"/>
            <a:ext cx="6556625" cy="38566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280;g2c843336287_0_30">
            <a:extLst>
              <a:ext uri="{FF2B5EF4-FFF2-40B4-BE49-F238E27FC236}">
                <a16:creationId xmlns:a16="http://schemas.microsoft.com/office/drawing/2014/main" id="{1CC16755-3E80-D7C7-AB42-B49F66EA945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6161615"/>
            <a:ext cx="1779141" cy="612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219252BD-8FDC-5D41-3737-BAE7FA81CA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1790" y="6108970"/>
            <a:ext cx="6020210" cy="7868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cjv-prezentace-16-9-en-v10.potx" id="{BC3EE8AA-1241-40D4-84AC-4B4B49148105}" vid="{2F1A5585-128D-49C5-8314-B5B61E8D65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3" ma:contentTypeDescription="Create a new document." ma:contentTypeScope="" ma:versionID="7cc93f0a522376ee8e1dfd73dde5ccd3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87b369375febcfc6bb418894800f5d14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815A7A-98DD-4817-AE3B-A66293C9B0F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09AEF2B-B32C-473F-B8F9-3A53D4362A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7533DB-6C2A-40D5-A891-2E456C96D2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muni-cjv-prezentace-16-9-en-v10</Template>
  <TotalTime>2920</TotalTime>
  <Words>461</Words>
  <Application>Microsoft Office PowerPoint</Application>
  <PresentationFormat>Širokoúhlá obrazovka</PresentationFormat>
  <Paragraphs>102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Arial Unicode MS</vt:lpstr>
      <vt:lpstr>Calibri</vt:lpstr>
      <vt:lpstr>Garamond</vt:lpstr>
      <vt:lpstr>Tahoma</vt:lpstr>
      <vt:lpstr>Wingdings</vt:lpstr>
      <vt:lpstr>Presentation_MU_EN</vt:lpstr>
      <vt:lpstr>Plurilingual  Approach to Translation. Key Concepts 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Workshop</vt:lpstr>
      <vt:lpstr>Workshop</vt:lpstr>
      <vt:lpstr>Questions &amp; Answers. Discussion.</vt:lpstr>
      <vt:lpstr>Exit ticket</vt:lpstr>
      <vt:lpstr> Which part of the seminar  have you enjoyed most today and why?  Have you missed anything?  If so, what is it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Athena Alchazidu</dc:creator>
  <cp:lastModifiedBy>Athena Alchazidu</cp:lastModifiedBy>
  <cp:revision>11</cp:revision>
  <cp:lastPrinted>1601-01-01T00:00:00Z</cp:lastPrinted>
  <dcterms:created xsi:type="dcterms:W3CDTF">2024-07-01T10:21:45Z</dcterms:created>
  <dcterms:modified xsi:type="dcterms:W3CDTF">2024-07-06T19:31:04Z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