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0"/>
  </p:notesMasterIdLst>
  <p:handoutMasterIdLst>
    <p:handoutMasterId r:id="rId21"/>
  </p:handoutMasterIdLst>
  <p:sldIdLst>
    <p:sldId id="256" r:id="rId5"/>
    <p:sldId id="406" r:id="rId6"/>
    <p:sldId id="387" r:id="rId7"/>
    <p:sldId id="388" r:id="rId8"/>
    <p:sldId id="405" r:id="rId9"/>
    <p:sldId id="270" r:id="rId10"/>
    <p:sldId id="286" r:id="rId11"/>
    <p:sldId id="273" r:id="rId12"/>
    <p:sldId id="274" r:id="rId13"/>
    <p:sldId id="275" r:id="rId14"/>
    <p:sldId id="401" r:id="rId15"/>
    <p:sldId id="407" r:id="rId16"/>
    <p:sldId id="402" r:id="rId17"/>
    <p:sldId id="403" r:id="rId18"/>
    <p:sldId id="283"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810" autoAdjust="0"/>
    <p:restoredTop sz="95768" autoAdjust="0"/>
  </p:normalViewPr>
  <p:slideViewPr>
    <p:cSldViewPr snapToGrid="0">
      <p:cViewPr varScale="1">
        <p:scale>
          <a:sx n="83" d="100"/>
          <a:sy n="83" d="100"/>
        </p:scale>
        <p:origin x="192" y="77"/>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FB818782-1268-D769-AF90-4A1BA61F79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58E1A50-3926-4503-A183-605434C793EA}" type="slidenum">
              <a:rPr lang="cs-CZ" altLang="cs-CZ"/>
              <a:pPr eaLnBrk="1" hangingPunct="1">
                <a:spcBef>
                  <a:spcPct val="0"/>
                </a:spcBef>
              </a:pPr>
              <a:t>3</a:t>
            </a:fld>
            <a:endParaRPr lang="cs-CZ" altLang="cs-CZ"/>
          </a:p>
        </p:txBody>
      </p:sp>
      <p:sp>
        <p:nvSpPr>
          <p:cNvPr id="58371" name="Rectangle 2">
            <a:extLst>
              <a:ext uri="{FF2B5EF4-FFF2-40B4-BE49-F238E27FC236}">
                <a16:creationId xmlns:a16="http://schemas.microsoft.com/office/drawing/2014/main" id="{49D70628-035F-A066-C4B2-A429B5CDE3D4}"/>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7583A61-3E18-57C2-674D-89F2D9095B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94910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12</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18946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13</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58094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14</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647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FB818782-1268-D769-AF90-4A1BA61F79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58E1A50-3926-4503-A183-605434C793EA}" type="slidenum">
              <a:rPr lang="cs-CZ" altLang="cs-CZ"/>
              <a:pPr eaLnBrk="1" hangingPunct="1">
                <a:spcBef>
                  <a:spcPct val="0"/>
                </a:spcBef>
              </a:pPr>
              <a:t>4</a:t>
            </a:fld>
            <a:endParaRPr lang="cs-CZ" altLang="cs-CZ"/>
          </a:p>
        </p:txBody>
      </p:sp>
      <p:sp>
        <p:nvSpPr>
          <p:cNvPr id="58371" name="Rectangle 2">
            <a:extLst>
              <a:ext uri="{FF2B5EF4-FFF2-40B4-BE49-F238E27FC236}">
                <a16:creationId xmlns:a16="http://schemas.microsoft.com/office/drawing/2014/main" id="{49D70628-035F-A066-C4B2-A429B5CDE3D4}"/>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7583A61-3E18-57C2-674D-89F2D9095B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566720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FB818782-1268-D769-AF90-4A1BA61F79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58E1A50-3926-4503-A183-605434C793EA}" type="slidenum">
              <a:rPr lang="cs-CZ" altLang="cs-CZ"/>
              <a:pPr eaLnBrk="1" hangingPunct="1">
                <a:spcBef>
                  <a:spcPct val="0"/>
                </a:spcBef>
              </a:pPr>
              <a:t>5</a:t>
            </a:fld>
            <a:endParaRPr lang="cs-CZ" altLang="cs-CZ"/>
          </a:p>
        </p:txBody>
      </p:sp>
      <p:sp>
        <p:nvSpPr>
          <p:cNvPr id="58371" name="Rectangle 2">
            <a:extLst>
              <a:ext uri="{FF2B5EF4-FFF2-40B4-BE49-F238E27FC236}">
                <a16:creationId xmlns:a16="http://schemas.microsoft.com/office/drawing/2014/main" id="{49D70628-035F-A066-C4B2-A429B5CDE3D4}"/>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7583A61-3E18-57C2-674D-89F2D9095B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06497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6" name="Google Shape;32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2c3cacc2f79_2_1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g2c3cacc2f79_2_17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9" name="Google Shape;339;g2c3cacc2f79_2_17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1200"/>
              <a:buFont typeface="Calibri"/>
              <a:buNone/>
            </a:pPr>
            <a:fld id="{00000000-1234-1234-1234-123412341234}" type="slidenum">
              <a:rPr lang="cs-CZ"/>
              <a:t>7</a:t>
            </a:fld>
            <a:endParaRPr/>
          </a:p>
        </p:txBody>
      </p:sp>
    </p:spTree>
    <p:extLst>
      <p:ext uri="{BB962C8B-B14F-4D97-AF65-F5344CB8AC3E}">
        <p14:creationId xmlns:p14="http://schemas.microsoft.com/office/powerpoint/2010/main" val="3496341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2" name="Google Shape;35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20fae9b3fd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0" name="Google Shape;360;g20fae9b3fd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2bd1bc7bda2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9" name="Google Shape;369;g2bd1bc7bda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F3A102E-355C-942C-C844-28A4761FEF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4D888C1-0FE2-4BD5-8590-B8A8ED88548B}" type="slidenum">
              <a:rPr lang="cs-CZ" altLang="cs-CZ"/>
              <a:pPr eaLnBrk="1" hangingPunct="1">
                <a:spcBef>
                  <a:spcPct val="0"/>
                </a:spcBef>
              </a:pPr>
              <a:t>11</a:t>
            </a:fld>
            <a:endParaRPr lang="cs-CZ" altLang="cs-CZ"/>
          </a:p>
        </p:txBody>
      </p:sp>
      <p:sp>
        <p:nvSpPr>
          <p:cNvPr id="64515" name="Rectangle 2">
            <a:extLst>
              <a:ext uri="{FF2B5EF4-FFF2-40B4-BE49-F238E27FC236}">
                <a16:creationId xmlns:a16="http://schemas.microsoft.com/office/drawing/2014/main" id="{2E092901-D6E1-3152-1917-A434771D160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B298AF0-3206-B1ED-90C8-1E1495944D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044626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pic>
        <p:nvPicPr>
          <p:cNvPr id="9" name="Obrázek 8">
            <a:extLst>
              <a:ext uri="{FF2B5EF4-FFF2-40B4-BE49-F238E27FC236}">
                <a16:creationId xmlns:a16="http://schemas.microsoft.com/office/drawing/2014/main" id="{935A0B36-414F-C448-93E9-CB16E93E11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8000" cy="106098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
            <a:extLst>
              <a:ext uri="{FF2B5EF4-FFF2-40B4-BE49-F238E27FC236}">
                <a16:creationId xmlns:a16="http://schemas.microsoft.com/office/drawing/2014/main" id="{6F2162ED-E4A4-1C45-8BB6-31155918E86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1">
            <a:extLst>
              <a:ext uri="{FF2B5EF4-FFF2-40B4-BE49-F238E27FC236}">
                <a16:creationId xmlns:a16="http://schemas.microsoft.com/office/drawing/2014/main" id="{BDABE0B1-8B3F-9645-8D6C-F6B5AD84A7F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8">
            <a:extLst>
              <a:ext uri="{FF2B5EF4-FFF2-40B4-BE49-F238E27FC236}">
                <a16:creationId xmlns:a16="http://schemas.microsoft.com/office/drawing/2014/main" id="{17E62B59-98E5-8C49-8C7B-A968741D28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8000" cy="1060988"/>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8">
            <a:extLst>
              <a:ext uri="{FF2B5EF4-FFF2-40B4-BE49-F238E27FC236}">
                <a16:creationId xmlns:a16="http://schemas.microsoft.com/office/drawing/2014/main" id="{30F4FBAD-6FFB-444B-AC68-48BB2F4167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1007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9" name="Obrázek 8">
            <a:extLst>
              <a:ext uri="{FF2B5EF4-FFF2-40B4-BE49-F238E27FC236}">
                <a16:creationId xmlns:a16="http://schemas.microsoft.com/office/drawing/2014/main" id="{8889C5ED-F14B-774D-AB3E-9D4367CCCC0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1007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Obrázek 1">
            <a:extLst>
              <a:ext uri="{FF2B5EF4-FFF2-40B4-BE49-F238E27FC236}">
                <a16:creationId xmlns:a16="http://schemas.microsoft.com/office/drawing/2014/main" id="{AA276A31-823F-7B4E-864D-DF68370268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44792" cy="59315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CJV slide">
    <p:bg>
      <p:bgPr>
        <a:solidFill>
          <a:srgbClr val="0000DC"/>
        </a:solidFill>
        <a:effectLst/>
      </p:bgPr>
    </p:bg>
    <p:spTree>
      <p:nvGrpSpPr>
        <p:cNvPr id="1" name=""/>
        <p:cNvGrpSpPr/>
        <p:nvPr/>
      </p:nvGrpSpPr>
      <p:grpSpPr>
        <a:xfrm>
          <a:off x="0" y="0"/>
          <a:ext cx="0" cy="0"/>
          <a:chOff x="0" y="0"/>
          <a:chExt cx="0" cy="0"/>
        </a:xfrm>
      </p:grpSpPr>
      <p:pic>
        <p:nvPicPr>
          <p:cNvPr id="4" name="Grafický objekt 5">
            <a:extLst>
              <a:ext uri="{FF2B5EF4-FFF2-40B4-BE49-F238E27FC236}">
                <a16:creationId xmlns:a16="http://schemas.microsoft.com/office/drawing/2014/main" id="{BB4EB3C3-4781-9B41-9B48-7F62C49CC0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78418" y="2012400"/>
            <a:ext cx="4035163" cy="28331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CDA834B5-FBFA-E3C7-D7D9-2BCC8FD04B89}"/>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6A9D3921-C1FE-516F-E48D-B7A3DBA56288}"/>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C8C7C810-64F7-D69F-E987-57A62DC00988}"/>
              </a:ext>
            </a:extLst>
          </p:cNvPr>
          <p:cNvSpPr>
            <a:spLocks noGrp="1" noChangeArrowheads="1"/>
          </p:cNvSpPr>
          <p:nvPr>
            <p:ph type="sldNum" sz="quarter" idx="12"/>
          </p:nvPr>
        </p:nvSpPr>
        <p:spPr>
          <a:ln/>
        </p:spPr>
        <p:txBody>
          <a:bodyPr/>
          <a:lstStyle>
            <a:lvl1pPr>
              <a:defRPr/>
            </a:lvl1pPr>
          </a:lstStyle>
          <a:p>
            <a:fld id="{8317EED8-260A-4BDC-9186-CE31145443DA}" type="slidenum">
              <a:rPr lang="cs-CZ" altLang="cs-CZ"/>
              <a:pPr/>
              <a:t>‹#›</a:t>
            </a:fld>
            <a:endParaRPr lang="cs-CZ" altLang="cs-CZ"/>
          </a:p>
        </p:txBody>
      </p:sp>
    </p:spTree>
    <p:extLst>
      <p:ext uri="{BB962C8B-B14F-4D97-AF65-F5344CB8AC3E}">
        <p14:creationId xmlns:p14="http://schemas.microsoft.com/office/powerpoint/2010/main" val="2109341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039506AA-A633-1F42-8CF4-4BA96F3705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38EF3C2E-707F-1042-AEE1-9C0704B307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84E758BF-C8D9-5B4D-91A6-B822498473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651608-D864-A740-8A91-C374235C7F8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B09FAD4F-1442-7248-A11B-758A1EFB58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FCF6BE15-C2C4-4F40-81FF-2C81F9840B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EB2C09AD-3988-824A-9297-77AE3F544B6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087DA5B0-E29F-4C4E-954F-8EDF4937B7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66657" cy="59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2.jpg"/><Relationship Id="rId7"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hyperlink" Target="http://www.est-translationstudies.org/" TargetMode="External"/><Relationship Id="rId4" Type="http://schemas.openxmlformats.org/officeDocument/2006/relationships/hyperlink" Target="https://aplicacionesua.cpd.ua.es/tra_int/usu/buscar.asp?idioma=e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hyperlink" Target="http://www.est-translationstudies.org/" TargetMode="External"/><Relationship Id="rId4" Type="http://schemas.openxmlformats.org/officeDocument/2006/relationships/hyperlink" Target="http://usuaris.tinet.cat/apy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18.xml"/><Relationship Id="rId5" Type="http://schemas.openxmlformats.org/officeDocument/2006/relationships/image" Target="../media/image5.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12.sv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14.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5.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image" Target="../media/image5.png"/><Relationship Id="rId4" Type="http://schemas.openxmlformats.org/officeDocument/2006/relationships/image" Target="../media/image21.jpg"/></Relationships>
</file>

<file path=ppt/slides/_rels/slide9.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415200" y="2365678"/>
            <a:ext cx="6711746" cy="1171580"/>
          </a:xfrm>
        </p:spPr>
        <p:txBody>
          <a:bodyPr/>
          <a:lstStyle/>
          <a:p>
            <a:r>
              <a:rPr lang="cs-CZ" sz="3600" dirty="0" err="1"/>
              <a:t>Introduction</a:t>
            </a:r>
            <a:r>
              <a:rPr lang="cs-CZ" sz="3600" dirty="0"/>
              <a:t> </a:t>
            </a:r>
            <a:br>
              <a:rPr lang="cs-CZ" sz="3600" dirty="0"/>
            </a:br>
            <a:r>
              <a:rPr lang="cs-CZ" sz="3600" dirty="0"/>
              <a:t>to </a:t>
            </a:r>
            <a:r>
              <a:rPr lang="cs-CZ" sz="3600" dirty="0" err="1"/>
              <a:t>Plurilingual</a:t>
            </a:r>
            <a:r>
              <a:rPr lang="cs-CZ" sz="3600" dirty="0"/>
              <a:t> </a:t>
            </a:r>
            <a:br>
              <a:rPr lang="cs-CZ" sz="3600" dirty="0"/>
            </a:br>
            <a:r>
              <a:rPr lang="cs-CZ" sz="3600" dirty="0" err="1"/>
              <a:t>Approaches</a:t>
            </a:r>
            <a:r>
              <a:rPr lang="cs-CZ" sz="3600" dirty="0"/>
              <a:t> </a:t>
            </a:r>
            <a:br>
              <a:rPr lang="cs-CZ" sz="3600" dirty="0"/>
            </a:br>
            <a:r>
              <a:rPr lang="cs-CZ" sz="3600" dirty="0"/>
              <a:t>to </a:t>
            </a:r>
            <a:r>
              <a:rPr lang="cs-CZ" sz="3600" dirty="0" err="1"/>
              <a:t>Translation</a:t>
            </a:r>
            <a:r>
              <a:rPr lang="cs-CZ" sz="3600" dirty="0"/>
              <a:t> II</a:t>
            </a:r>
            <a:endParaRPr lang="en-GB" sz="3600"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400710" y="5048416"/>
            <a:ext cx="11361600" cy="698497"/>
          </a:xfrm>
        </p:spPr>
        <p:txBody>
          <a:bodyPr/>
          <a:lstStyle/>
          <a:p>
            <a:r>
              <a:rPr lang="cs-CZ" dirty="0"/>
              <a:t>Athena Alchazidu</a:t>
            </a:r>
          </a:p>
          <a:p>
            <a:endParaRPr lang="cs-CZ" dirty="0"/>
          </a:p>
          <a:p>
            <a:r>
              <a:rPr lang="cs-CZ" dirty="0" err="1"/>
              <a:t>Spring</a:t>
            </a:r>
            <a:r>
              <a:rPr lang="cs-CZ" dirty="0"/>
              <a:t> 2024</a:t>
            </a:r>
            <a:endParaRPr lang="en-GB" dirty="0"/>
          </a:p>
        </p:txBody>
      </p:sp>
      <p:pic>
        <p:nvPicPr>
          <p:cNvPr id="2" name="Obrázek 1" descr="Obsah obrázku text, Písmo, snímek obrazovky, Elektricky modrá&#10;&#10;Popis byl vytvořen automaticky">
            <a:extLst>
              <a:ext uri="{FF2B5EF4-FFF2-40B4-BE49-F238E27FC236}">
                <a16:creationId xmlns:a16="http://schemas.microsoft.com/office/drawing/2014/main" id="{B054BD4C-1A5B-94B9-4726-9C5A6EA8035F}"/>
              </a:ext>
            </a:extLst>
          </p:cNvPr>
          <p:cNvPicPr>
            <a:picLocks noChangeAspect="1"/>
          </p:cNvPicPr>
          <p:nvPr/>
        </p:nvPicPr>
        <p:blipFill>
          <a:blip r:embed="rId2"/>
          <a:stretch>
            <a:fillRect/>
          </a:stretch>
        </p:blipFill>
        <p:spPr>
          <a:xfrm>
            <a:off x="6162044" y="6061965"/>
            <a:ext cx="6090504" cy="796034"/>
          </a:xfrm>
          <a:prstGeom prst="rect">
            <a:avLst/>
          </a:prstGeom>
        </p:spPr>
      </p:pic>
      <p:sp>
        <p:nvSpPr>
          <p:cNvPr id="3" name="Obdélník 2">
            <a:extLst>
              <a:ext uri="{FF2B5EF4-FFF2-40B4-BE49-F238E27FC236}">
                <a16:creationId xmlns:a16="http://schemas.microsoft.com/office/drawing/2014/main" id="{FC9ACAAD-5EE0-4317-F6A9-20E7AD8F4A8C}"/>
              </a:ext>
            </a:extLst>
          </p:cNvPr>
          <p:cNvSpPr/>
          <p:nvPr/>
        </p:nvSpPr>
        <p:spPr bwMode="auto">
          <a:xfrm>
            <a:off x="6310206" y="156023"/>
            <a:ext cx="5837499" cy="5905942"/>
          </a:xfrm>
          <a:prstGeom prst="rect">
            <a:avLst/>
          </a:prstGeom>
          <a:solidFill>
            <a:schemeClr val="bg1"/>
          </a:solidFill>
          <a:ln w="76200" cap="flat" cmpd="sng" algn="ctr">
            <a:solidFill>
              <a:schemeClr val="tx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pic>
        <p:nvPicPr>
          <p:cNvPr id="7" name="Grafický objekt 6" descr="Brainstorming obrys">
            <a:extLst>
              <a:ext uri="{FF2B5EF4-FFF2-40B4-BE49-F238E27FC236}">
                <a16:creationId xmlns:a16="http://schemas.microsoft.com/office/drawing/2014/main" id="{8297CDA6-3DB7-6468-10B1-57799C6402D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767598" y="312046"/>
            <a:ext cx="5585228" cy="5593897"/>
          </a:xfrm>
          <a:prstGeom prst="rect">
            <a:avLst/>
          </a:prstGeom>
        </p:spPr>
      </p:pic>
      <p:sp>
        <p:nvSpPr>
          <p:cNvPr id="6" name="Vývojový diagram: spojnice 5">
            <a:extLst>
              <a:ext uri="{FF2B5EF4-FFF2-40B4-BE49-F238E27FC236}">
                <a16:creationId xmlns:a16="http://schemas.microsoft.com/office/drawing/2014/main" id="{710EB332-9DF2-E887-1641-922C1FD6C553}"/>
              </a:ext>
            </a:extLst>
          </p:cNvPr>
          <p:cNvSpPr/>
          <p:nvPr/>
        </p:nvSpPr>
        <p:spPr bwMode="auto">
          <a:xfrm>
            <a:off x="9357360" y="1659151"/>
            <a:ext cx="1051560" cy="1021080"/>
          </a:xfrm>
          <a:prstGeom prst="flowChartConnector">
            <a:avLst/>
          </a:prstGeom>
          <a:solidFill>
            <a:schemeClr val="accent5"/>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g2bd1bc7bda2_0_0"/>
          <p:cNvSpPr txBox="1">
            <a:spLocks noGrp="1"/>
          </p:cNvSpPr>
          <p:nvPr>
            <p:ph type="title"/>
          </p:nvPr>
        </p:nvSpPr>
        <p:spPr>
          <a:xfrm>
            <a:off x="0" y="110490"/>
            <a:ext cx="12192000" cy="1550385"/>
          </a:xfrm>
          <a:prstGeom prst="rect">
            <a:avLst/>
          </a:prstGeom>
          <a:solidFill>
            <a:schemeClr val="tx2"/>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262626"/>
              </a:buClr>
              <a:buSzPts val="4400"/>
              <a:buFont typeface="Garamond"/>
              <a:buNone/>
            </a:pPr>
            <a:br>
              <a:rPr lang="cs-CZ" sz="2800" dirty="0">
                <a:solidFill>
                  <a:schemeClr val="bg1"/>
                </a:solidFill>
              </a:rPr>
            </a:br>
            <a:r>
              <a:rPr lang="cs-CZ" sz="2800" dirty="0" err="1">
                <a:solidFill>
                  <a:schemeClr val="bg1"/>
                </a:solidFill>
              </a:rPr>
              <a:t>Which</a:t>
            </a:r>
            <a:r>
              <a:rPr lang="cs-CZ" sz="2800" dirty="0">
                <a:solidFill>
                  <a:schemeClr val="bg1"/>
                </a:solidFill>
              </a:rPr>
              <a:t> part </a:t>
            </a:r>
            <a:r>
              <a:rPr lang="cs-CZ" sz="2800" dirty="0" err="1">
                <a:solidFill>
                  <a:schemeClr val="bg1"/>
                </a:solidFill>
              </a:rPr>
              <a:t>of</a:t>
            </a:r>
            <a:r>
              <a:rPr lang="cs-CZ" sz="2800" dirty="0">
                <a:solidFill>
                  <a:schemeClr val="bg1"/>
                </a:solidFill>
              </a:rPr>
              <a:t> </a:t>
            </a:r>
            <a:r>
              <a:rPr lang="cs-CZ" sz="2800" dirty="0" err="1">
                <a:solidFill>
                  <a:schemeClr val="bg1"/>
                </a:solidFill>
              </a:rPr>
              <a:t>the</a:t>
            </a:r>
            <a:r>
              <a:rPr lang="cs-CZ" sz="2800" dirty="0">
                <a:solidFill>
                  <a:schemeClr val="bg1"/>
                </a:solidFill>
              </a:rPr>
              <a:t> </a:t>
            </a:r>
            <a:r>
              <a:rPr lang="cs-CZ" sz="2800" dirty="0" err="1">
                <a:solidFill>
                  <a:schemeClr val="bg1"/>
                </a:solidFill>
              </a:rPr>
              <a:t>seminar</a:t>
            </a:r>
            <a:r>
              <a:rPr lang="cs-CZ" sz="2800" dirty="0">
                <a:solidFill>
                  <a:schemeClr val="bg1"/>
                </a:solidFill>
              </a:rPr>
              <a:t> </a:t>
            </a:r>
            <a:br>
              <a:rPr lang="cs-CZ" sz="2800" dirty="0">
                <a:solidFill>
                  <a:schemeClr val="bg1"/>
                </a:solidFill>
              </a:rPr>
            </a:br>
            <a:r>
              <a:rPr lang="cs-CZ" sz="2800" dirty="0" err="1">
                <a:solidFill>
                  <a:schemeClr val="bg1"/>
                </a:solidFill>
              </a:rPr>
              <a:t>have</a:t>
            </a:r>
            <a:r>
              <a:rPr lang="cs-CZ" sz="2800" dirty="0">
                <a:solidFill>
                  <a:schemeClr val="bg1"/>
                </a:solidFill>
              </a:rPr>
              <a:t> </a:t>
            </a:r>
            <a:r>
              <a:rPr lang="cs-CZ" sz="2800" dirty="0" err="1">
                <a:solidFill>
                  <a:schemeClr val="bg1"/>
                </a:solidFill>
              </a:rPr>
              <a:t>you</a:t>
            </a:r>
            <a:r>
              <a:rPr lang="cs-CZ" sz="2800" dirty="0">
                <a:solidFill>
                  <a:schemeClr val="bg1"/>
                </a:solidFill>
              </a:rPr>
              <a:t> </a:t>
            </a:r>
            <a:r>
              <a:rPr lang="cs-CZ" sz="2800" dirty="0" err="1">
                <a:solidFill>
                  <a:schemeClr val="bg1"/>
                </a:solidFill>
              </a:rPr>
              <a:t>enjoyed</a:t>
            </a:r>
            <a:r>
              <a:rPr lang="cs-CZ" sz="2800" dirty="0">
                <a:solidFill>
                  <a:schemeClr val="bg1"/>
                </a:solidFill>
              </a:rPr>
              <a:t> most </a:t>
            </a:r>
            <a:r>
              <a:rPr lang="cs-CZ" sz="2800" dirty="0" err="1">
                <a:solidFill>
                  <a:schemeClr val="bg1"/>
                </a:solidFill>
              </a:rPr>
              <a:t>today</a:t>
            </a:r>
            <a:r>
              <a:rPr lang="cs-CZ" sz="2800" dirty="0">
                <a:solidFill>
                  <a:schemeClr val="bg1"/>
                </a:solidFill>
              </a:rPr>
              <a:t> and </a:t>
            </a:r>
            <a:r>
              <a:rPr lang="cs-CZ" sz="2800" dirty="0" err="1">
                <a:solidFill>
                  <a:schemeClr val="bg1"/>
                </a:solidFill>
              </a:rPr>
              <a:t>why</a:t>
            </a:r>
            <a:r>
              <a:rPr lang="cs-CZ" sz="2800" dirty="0">
                <a:solidFill>
                  <a:schemeClr val="bg1"/>
                </a:solidFill>
              </a:rPr>
              <a:t>? </a:t>
            </a:r>
            <a:endParaRPr sz="2800" dirty="0">
              <a:solidFill>
                <a:schemeClr val="bg1"/>
              </a:solidFill>
            </a:endParaRPr>
          </a:p>
          <a:p>
            <a:pPr marL="0" lvl="0" indent="0" algn="ctr" rtl="0">
              <a:lnSpc>
                <a:spcPct val="100000"/>
              </a:lnSpc>
              <a:spcBef>
                <a:spcPts val="0"/>
              </a:spcBef>
              <a:spcAft>
                <a:spcPts val="0"/>
              </a:spcAft>
              <a:buClr>
                <a:srgbClr val="262626"/>
              </a:buClr>
              <a:buSzPts val="4400"/>
              <a:buFont typeface="Garamond"/>
              <a:buNone/>
            </a:pPr>
            <a:r>
              <a:rPr lang="cs-CZ" sz="2800" dirty="0" err="1">
                <a:solidFill>
                  <a:schemeClr val="bg1"/>
                </a:solidFill>
              </a:rPr>
              <a:t>Have</a:t>
            </a:r>
            <a:r>
              <a:rPr lang="cs-CZ" sz="2800" dirty="0">
                <a:solidFill>
                  <a:schemeClr val="bg1"/>
                </a:solidFill>
              </a:rPr>
              <a:t> </a:t>
            </a:r>
            <a:r>
              <a:rPr lang="cs-CZ" sz="2800" dirty="0" err="1">
                <a:solidFill>
                  <a:schemeClr val="bg1"/>
                </a:solidFill>
              </a:rPr>
              <a:t>you</a:t>
            </a:r>
            <a:r>
              <a:rPr lang="cs-CZ" sz="2800" dirty="0">
                <a:solidFill>
                  <a:schemeClr val="bg1"/>
                </a:solidFill>
              </a:rPr>
              <a:t> </a:t>
            </a:r>
            <a:r>
              <a:rPr lang="cs-CZ" sz="2800" dirty="0" err="1">
                <a:solidFill>
                  <a:schemeClr val="bg1"/>
                </a:solidFill>
              </a:rPr>
              <a:t>missed</a:t>
            </a:r>
            <a:r>
              <a:rPr lang="cs-CZ" sz="2800" dirty="0">
                <a:solidFill>
                  <a:schemeClr val="bg1"/>
                </a:solidFill>
              </a:rPr>
              <a:t> </a:t>
            </a:r>
            <a:r>
              <a:rPr lang="cs-CZ" sz="2800" dirty="0" err="1">
                <a:solidFill>
                  <a:schemeClr val="bg1"/>
                </a:solidFill>
              </a:rPr>
              <a:t>anything</a:t>
            </a:r>
            <a:r>
              <a:rPr lang="cs-CZ" sz="2800" dirty="0">
                <a:solidFill>
                  <a:schemeClr val="bg1"/>
                </a:solidFill>
              </a:rPr>
              <a:t>?</a:t>
            </a:r>
            <a:r>
              <a:rPr lang="cs-CZ" sz="3300" dirty="0">
                <a:solidFill>
                  <a:schemeClr val="bg1"/>
                </a:solidFill>
              </a:rPr>
              <a:t> </a:t>
            </a:r>
            <a:endParaRPr sz="3300" dirty="0">
              <a:solidFill>
                <a:schemeClr val="bg1"/>
              </a:solidFill>
            </a:endParaRPr>
          </a:p>
          <a:p>
            <a:pPr marL="0" lvl="0" indent="0" algn="ctr" rtl="0">
              <a:lnSpc>
                <a:spcPct val="100000"/>
              </a:lnSpc>
              <a:spcBef>
                <a:spcPts val="0"/>
              </a:spcBef>
              <a:spcAft>
                <a:spcPts val="0"/>
              </a:spcAft>
              <a:buClr>
                <a:srgbClr val="262626"/>
              </a:buClr>
              <a:buSzPts val="4400"/>
              <a:buFont typeface="Garamond"/>
              <a:buNone/>
            </a:pPr>
            <a:r>
              <a:rPr lang="cs-CZ" sz="3300" dirty="0" err="1"/>
              <a:t>If</a:t>
            </a:r>
            <a:r>
              <a:rPr lang="cs-CZ" sz="3300" dirty="0"/>
              <a:t> so, </a:t>
            </a:r>
            <a:r>
              <a:rPr lang="cs-CZ" sz="3300" dirty="0" err="1"/>
              <a:t>what</a:t>
            </a:r>
            <a:r>
              <a:rPr lang="cs-CZ" sz="3300" dirty="0"/>
              <a:t> </a:t>
            </a:r>
            <a:r>
              <a:rPr lang="cs-CZ" sz="3300" dirty="0" err="1"/>
              <a:t>is</a:t>
            </a:r>
            <a:r>
              <a:rPr lang="cs-CZ" sz="3300" dirty="0"/>
              <a:t> </a:t>
            </a:r>
            <a:r>
              <a:rPr lang="cs-CZ" sz="3300" dirty="0" err="1"/>
              <a:t>it</a:t>
            </a:r>
            <a:endParaRPr sz="3300" dirty="0"/>
          </a:p>
        </p:txBody>
      </p:sp>
      <p:sp>
        <p:nvSpPr>
          <p:cNvPr id="372" name="Google Shape;372;g2bd1bc7bda2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marR="0" lvl="0" indent="-403860" algn="l" rtl="0">
              <a:lnSpc>
                <a:spcPct val="100000"/>
              </a:lnSpc>
              <a:spcBef>
                <a:spcPts val="480"/>
              </a:spcBef>
              <a:spcAft>
                <a:spcPts val="0"/>
              </a:spcAft>
              <a:buClr>
                <a:schemeClr val="accent1"/>
              </a:buClr>
              <a:buSzPts val="2760"/>
              <a:buFont typeface="Arial"/>
              <a:buChar char="•"/>
            </a:pPr>
            <a:r>
              <a:rPr lang="cs-CZ"/>
              <a:t>Socrative</a:t>
            </a:r>
            <a:endParaRPr/>
          </a:p>
          <a:p>
            <a:pPr marL="457200" marR="0" lvl="0" indent="-403860" algn="l" rtl="0">
              <a:lnSpc>
                <a:spcPct val="100000"/>
              </a:lnSpc>
              <a:spcBef>
                <a:spcPts val="480"/>
              </a:spcBef>
              <a:spcAft>
                <a:spcPts val="0"/>
              </a:spcAft>
              <a:buClr>
                <a:schemeClr val="accent1"/>
              </a:buClr>
              <a:buSzPts val="2760"/>
              <a:buFont typeface="Arial"/>
              <a:buChar char="•"/>
            </a:pPr>
            <a:r>
              <a:rPr lang="cs-CZ"/>
              <a:t>Interpreto</a:t>
            </a:r>
            <a:endParaRPr/>
          </a:p>
        </p:txBody>
      </p:sp>
      <p:pic>
        <p:nvPicPr>
          <p:cNvPr id="373" name="Google Shape;373;g2bd1bc7bda2_0_0" descr="Using video as an 'exit ticket' to promote engagement – A Nurse's Notes on  Teaching &amp; Learning"/>
          <p:cNvPicPr preferRelativeResize="0"/>
          <p:nvPr/>
        </p:nvPicPr>
        <p:blipFill rotWithShape="1">
          <a:blip r:embed="rId3">
            <a:alphaModFix/>
          </a:blip>
          <a:srcRect/>
          <a:stretch/>
        </p:blipFill>
        <p:spPr>
          <a:xfrm>
            <a:off x="5735763" y="2909834"/>
            <a:ext cx="4487024" cy="2243512"/>
          </a:xfrm>
          <a:prstGeom prst="rect">
            <a:avLst/>
          </a:prstGeom>
          <a:noFill/>
          <a:ln>
            <a:noFill/>
          </a:ln>
        </p:spPr>
      </p:pic>
      <p:pic>
        <p:nvPicPr>
          <p:cNvPr id="375" name="Google Shape;375;g2bd1bc7bda2_0_0"/>
          <p:cNvPicPr preferRelativeResize="0"/>
          <p:nvPr/>
        </p:nvPicPr>
        <p:blipFill rotWithShape="1">
          <a:blip r:embed="rId4">
            <a:alphaModFix/>
          </a:blip>
          <a:srcRect/>
          <a:stretch/>
        </p:blipFill>
        <p:spPr>
          <a:xfrm>
            <a:off x="311690" y="1528784"/>
            <a:ext cx="11760485" cy="5888387"/>
          </a:xfrm>
          <a:prstGeom prst="rect">
            <a:avLst/>
          </a:prstGeom>
          <a:noFill/>
          <a:ln>
            <a:noFill/>
          </a:ln>
        </p:spPr>
      </p:pic>
      <p:pic>
        <p:nvPicPr>
          <p:cNvPr id="376" name="Google Shape;376;g2bd1bc7bda2_0_0"/>
          <p:cNvPicPr preferRelativeResize="0"/>
          <p:nvPr/>
        </p:nvPicPr>
        <p:blipFill rotWithShape="1">
          <a:blip r:embed="rId5">
            <a:alphaModFix/>
          </a:blip>
          <a:srcRect/>
          <a:stretch/>
        </p:blipFill>
        <p:spPr>
          <a:xfrm>
            <a:off x="4922405" y="4134628"/>
            <a:ext cx="250368" cy="411896"/>
          </a:xfrm>
          <a:prstGeom prst="rect">
            <a:avLst/>
          </a:prstGeom>
          <a:noFill/>
          <a:ln>
            <a:noFill/>
          </a:ln>
        </p:spPr>
      </p:pic>
      <p:pic>
        <p:nvPicPr>
          <p:cNvPr id="377" name="Google Shape;377;g2bd1bc7bda2_0_0"/>
          <p:cNvPicPr preferRelativeResize="0"/>
          <p:nvPr/>
        </p:nvPicPr>
        <p:blipFill rotWithShape="1">
          <a:blip r:embed="rId6">
            <a:alphaModFix/>
          </a:blip>
          <a:srcRect/>
          <a:stretch/>
        </p:blipFill>
        <p:spPr>
          <a:xfrm>
            <a:off x="6900089" y="1545565"/>
            <a:ext cx="5172075" cy="4972050"/>
          </a:xfrm>
          <a:prstGeom prst="rect">
            <a:avLst/>
          </a:prstGeom>
          <a:noFill/>
          <a:ln>
            <a:noFill/>
          </a:ln>
        </p:spPr>
      </p:pic>
      <p:pic>
        <p:nvPicPr>
          <p:cNvPr id="378" name="Google Shape;378;g2bd1bc7bda2_0_0"/>
          <p:cNvPicPr preferRelativeResize="0"/>
          <p:nvPr/>
        </p:nvPicPr>
        <p:blipFill rotWithShape="1">
          <a:blip r:embed="rId7">
            <a:alphaModFix/>
          </a:blip>
          <a:srcRect l="38889" t="14249" r="36827" b="53675"/>
          <a:stretch/>
        </p:blipFill>
        <p:spPr>
          <a:xfrm>
            <a:off x="804611" y="1714758"/>
            <a:ext cx="6061901" cy="4505079"/>
          </a:xfrm>
          <a:prstGeom prst="rect">
            <a:avLst/>
          </a:prstGeom>
          <a:noFill/>
          <a:ln>
            <a:noFill/>
          </a:ln>
        </p:spPr>
      </p:pic>
      <p:pic>
        <p:nvPicPr>
          <p:cNvPr id="2" name="Obrázek 1" descr="Obsah obrázku text, Písmo, snímek obrazovky, Elektricky modrá&#10;&#10;Popis byl vytvořen automaticky">
            <a:extLst>
              <a:ext uri="{FF2B5EF4-FFF2-40B4-BE49-F238E27FC236}">
                <a16:creationId xmlns:a16="http://schemas.microsoft.com/office/drawing/2014/main" id="{0554FD56-5A15-D279-5B01-1E847C097F8D}"/>
              </a:ext>
            </a:extLst>
          </p:cNvPr>
          <p:cNvPicPr>
            <a:picLocks noChangeAspect="1"/>
          </p:cNvPicPr>
          <p:nvPr/>
        </p:nvPicPr>
        <p:blipFill>
          <a:blip r:embed="rId8"/>
          <a:stretch>
            <a:fillRect/>
          </a:stretch>
        </p:blipFill>
        <p:spPr>
          <a:xfrm>
            <a:off x="6171790" y="6108970"/>
            <a:ext cx="6020210" cy="786847"/>
          </a:xfrm>
          <a:prstGeom prst="rect">
            <a:avLst/>
          </a:prstGeom>
        </p:spPr>
      </p:pic>
      <p:pic>
        <p:nvPicPr>
          <p:cNvPr id="3" name="Google Shape;385;p10">
            <a:extLst>
              <a:ext uri="{FF2B5EF4-FFF2-40B4-BE49-F238E27FC236}">
                <a16:creationId xmlns:a16="http://schemas.microsoft.com/office/drawing/2014/main" id="{13891F12-B102-C743-D609-05C2A2770C0F}"/>
              </a:ext>
            </a:extLst>
          </p:cNvPr>
          <p:cNvPicPr preferRelativeResize="0"/>
          <p:nvPr/>
        </p:nvPicPr>
        <p:blipFill rotWithShape="1">
          <a:blip r:embed="rId9">
            <a:alphaModFix/>
          </a:blip>
          <a:srcRect/>
          <a:stretch/>
        </p:blipFill>
        <p:spPr>
          <a:xfrm>
            <a:off x="109007" y="6245870"/>
            <a:ext cx="1779141" cy="61213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5"/>
                                        </p:tgtEl>
                                        <p:attrNameLst>
                                          <p:attrName>style.visibility</p:attrName>
                                        </p:attrNameLst>
                                      </p:cBhvr>
                                      <p:to>
                                        <p:strVal val="visible"/>
                                      </p:to>
                                    </p:set>
                                    <p:animEffect transition="in" filter="fade">
                                      <p:cBhvr>
                                        <p:cTn id="7" dur="1000"/>
                                        <p:tgtEl>
                                          <p:spTgt spid="3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6"/>
                                        </p:tgtEl>
                                        <p:attrNameLst>
                                          <p:attrName>style.visibility</p:attrName>
                                        </p:attrNameLst>
                                      </p:cBhvr>
                                      <p:to>
                                        <p:strVal val="visible"/>
                                      </p:to>
                                    </p:set>
                                    <p:animEffect transition="in" filter="fade">
                                      <p:cBhvr>
                                        <p:cTn id="12" dur="1000"/>
                                        <p:tgtEl>
                                          <p:spTgt spid="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724311" y="1685807"/>
            <a:ext cx="10591800"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09600" indent="-609600">
              <a:defRPr/>
            </a:pPr>
            <a:r>
              <a:rPr lang="en-US" dirty="0"/>
              <a:t>Pintado Gutiérrez, Lucía. 2019. “Mapping Translation in Foreign Language Teaching: Demystifying the Construct.” In Translating and Language Teaching. Continuing the </a:t>
            </a:r>
            <a:endParaRPr lang="cs-CZ" dirty="0"/>
          </a:p>
          <a:p>
            <a:pPr marL="609600" indent="-609600">
              <a:defRPr/>
            </a:pPr>
            <a:endParaRPr lang="cs-CZ" altLang="cs-CZ" kern="0" dirty="0">
              <a:latin typeface="Arial Unicode MS" pitchFamily="34" charset="-128"/>
            </a:endParaRPr>
          </a:p>
          <a:p>
            <a:pPr marL="609600" indent="-609600">
              <a:defRPr/>
            </a:pPr>
            <a:r>
              <a:rPr lang="cs-CZ" dirty="0" err="1"/>
              <a:t>Dialogue</a:t>
            </a:r>
            <a:r>
              <a:rPr lang="cs-CZ" dirty="0"/>
              <a:t>, </a:t>
            </a:r>
            <a:r>
              <a:rPr lang="cs-CZ" dirty="0" err="1"/>
              <a:t>ed</a:t>
            </a:r>
            <a:r>
              <a:rPr lang="cs-CZ" dirty="0"/>
              <a:t>. by Melita </a:t>
            </a:r>
            <a:r>
              <a:rPr lang="cs-CZ" dirty="0" err="1"/>
              <a:t>Koletnik</a:t>
            </a:r>
            <a:r>
              <a:rPr lang="cs-CZ" dirty="0"/>
              <a:t>, and Nicolas </a:t>
            </a:r>
            <a:r>
              <a:rPr lang="cs-CZ" dirty="0" err="1"/>
              <a:t>Frœliger</a:t>
            </a:r>
            <a:r>
              <a:rPr lang="cs-CZ" dirty="0"/>
              <a:t>, 23-38. Newcastle </a:t>
            </a:r>
            <a:r>
              <a:rPr lang="cs-CZ" dirty="0" err="1"/>
              <a:t>Upon</a:t>
            </a:r>
            <a:r>
              <a:rPr lang="cs-CZ" dirty="0"/>
              <a:t> </a:t>
            </a:r>
            <a:r>
              <a:rPr lang="cs-CZ" dirty="0" err="1"/>
              <a:t>Tyne</a:t>
            </a:r>
            <a:r>
              <a:rPr lang="cs-CZ" dirty="0"/>
              <a:t>: Cambridge </a:t>
            </a:r>
            <a:r>
              <a:rPr lang="cs-CZ" dirty="0" err="1"/>
              <a:t>Scholars</a:t>
            </a:r>
            <a:r>
              <a:rPr lang="cs-CZ" dirty="0"/>
              <a:t> </a:t>
            </a:r>
            <a:r>
              <a:rPr lang="cs-CZ" dirty="0" err="1"/>
              <a:t>Publishing</a:t>
            </a:r>
            <a:r>
              <a:rPr lang="cs-CZ" dirty="0"/>
              <a:t>. </a:t>
            </a:r>
          </a:p>
          <a:p>
            <a:pPr marL="609600" indent="-609600">
              <a:defRPr/>
            </a:pPr>
            <a:endParaRPr lang="cs-CZ" sz="2400" dirty="0"/>
          </a:p>
          <a:p>
            <a:pPr marL="609600" indent="-609600">
              <a:defRPr/>
            </a:pPr>
            <a:r>
              <a:rPr lang="cs-CZ" altLang="cs-CZ" sz="4000" kern="0" dirty="0">
                <a:latin typeface="Arial Unicode MS" pitchFamily="34" charset="-128"/>
              </a:rPr>
              <a:t>	</a:t>
            </a:r>
            <a:endParaRPr lang="en-GB" altLang="cs-CZ" sz="3600" b="1" i="1" kern="0" dirty="0"/>
          </a:p>
        </p:txBody>
      </p:sp>
      <p:pic>
        <p:nvPicPr>
          <p:cNvPr id="2" name="Obrázek 1" descr="Obsah obrázku text, Písmo, snímek obrazovky, Elektricky modrá&#10;&#10;Popis byl vytvořen automaticky">
            <a:extLst>
              <a:ext uri="{FF2B5EF4-FFF2-40B4-BE49-F238E27FC236}">
                <a16:creationId xmlns:a16="http://schemas.microsoft.com/office/drawing/2014/main" id="{3EBE3A79-6E55-8B18-575A-BAE8E8EE1E98}"/>
              </a:ext>
            </a:extLst>
          </p:cNvPr>
          <p:cNvPicPr>
            <a:picLocks noChangeAspect="1"/>
          </p:cNvPicPr>
          <p:nvPr/>
        </p:nvPicPr>
        <p:blipFill>
          <a:blip r:embed="rId4"/>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775F0DCC-C2A6-7F57-B023-B27B7594C4CB}"/>
              </a:ext>
            </a:extLst>
          </p:cNvPr>
          <p:cNvPicPr preferRelativeResize="0"/>
          <p:nvPr/>
        </p:nvPicPr>
        <p:blipFill rotWithShape="1">
          <a:blip r:embed="rId5">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353853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609601" y="1333500"/>
            <a:ext cx="10652760"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09600" indent="-609600">
              <a:defRPr/>
            </a:pPr>
            <a:endParaRPr lang="cs-CZ" sz="2400" dirty="0"/>
          </a:p>
          <a:p>
            <a:pPr marL="609600" indent="-609600">
              <a:defRPr/>
            </a:pPr>
            <a:r>
              <a:rPr lang="cs-CZ" dirty="0" err="1"/>
              <a:t>Pym</a:t>
            </a:r>
            <a:r>
              <a:rPr lang="cs-CZ" dirty="0"/>
              <a:t>, Anthony. 2018. “</a:t>
            </a:r>
            <a:r>
              <a:rPr lang="cs-CZ" dirty="0" err="1"/>
              <a:t>Where</a:t>
            </a:r>
            <a:r>
              <a:rPr lang="cs-CZ" dirty="0"/>
              <a:t> </a:t>
            </a:r>
            <a:r>
              <a:rPr lang="cs-CZ" dirty="0" err="1"/>
              <a:t>Translation</a:t>
            </a:r>
            <a:r>
              <a:rPr lang="cs-CZ" dirty="0"/>
              <a:t> </a:t>
            </a:r>
            <a:r>
              <a:rPr lang="cs-CZ" dirty="0" err="1"/>
              <a:t>Studies</a:t>
            </a:r>
            <a:r>
              <a:rPr lang="cs-CZ" dirty="0"/>
              <a:t> </a:t>
            </a:r>
            <a:r>
              <a:rPr lang="cs-CZ" dirty="0" err="1"/>
              <a:t>Lost</a:t>
            </a:r>
            <a:r>
              <a:rPr lang="cs-CZ" dirty="0"/>
              <a:t> </a:t>
            </a:r>
            <a:r>
              <a:rPr lang="cs-CZ" dirty="0" err="1"/>
              <a:t>the</a:t>
            </a:r>
            <a:r>
              <a:rPr lang="cs-CZ" dirty="0"/>
              <a:t> Plot: Relations </a:t>
            </a:r>
            <a:r>
              <a:rPr lang="cs-CZ" dirty="0" err="1"/>
              <a:t>with</a:t>
            </a:r>
            <a:r>
              <a:rPr lang="cs-CZ" dirty="0"/>
              <a:t> </a:t>
            </a:r>
            <a:r>
              <a:rPr lang="cs-CZ" dirty="0" err="1"/>
              <a:t>Language</a:t>
            </a:r>
            <a:r>
              <a:rPr lang="cs-CZ" dirty="0"/>
              <a:t> </a:t>
            </a:r>
            <a:r>
              <a:rPr lang="cs-CZ" dirty="0" err="1"/>
              <a:t>Teaching</a:t>
            </a:r>
            <a:r>
              <a:rPr lang="cs-CZ" dirty="0"/>
              <a:t>.” </a:t>
            </a:r>
            <a:r>
              <a:rPr lang="cs-CZ" dirty="0" err="1"/>
              <a:t>Translation</a:t>
            </a:r>
            <a:r>
              <a:rPr lang="cs-CZ" dirty="0"/>
              <a:t> and </a:t>
            </a:r>
            <a:r>
              <a:rPr lang="cs-CZ" dirty="0" err="1"/>
              <a:t>Translanguaging</a:t>
            </a:r>
            <a:r>
              <a:rPr lang="cs-CZ" dirty="0"/>
              <a:t> in </a:t>
            </a:r>
            <a:r>
              <a:rPr lang="cs-CZ" dirty="0" err="1"/>
              <a:t>Multilingual</a:t>
            </a:r>
            <a:r>
              <a:rPr lang="cs-CZ" dirty="0"/>
              <a:t> </a:t>
            </a:r>
            <a:r>
              <a:rPr lang="cs-CZ" dirty="0" err="1"/>
              <a:t>Contexts</a:t>
            </a:r>
            <a:r>
              <a:rPr lang="cs-CZ" dirty="0"/>
              <a:t> 4 (2): 204-222. </a:t>
            </a:r>
          </a:p>
          <a:p>
            <a:pPr marL="609600" indent="-609600">
              <a:defRPr/>
            </a:pPr>
            <a:endParaRPr lang="cs-CZ" dirty="0"/>
          </a:p>
          <a:p>
            <a:pPr marL="609600" indent="-609600">
              <a:defRPr/>
            </a:pPr>
            <a:r>
              <a:rPr lang="cs-CZ" dirty="0" err="1"/>
              <a:t>Pym</a:t>
            </a:r>
            <a:r>
              <a:rPr lang="cs-CZ" dirty="0"/>
              <a:t>, Anthony, </a:t>
            </a:r>
            <a:r>
              <a:rPr lang="cs-CZ" dirty="0" err="1"/>
              <a:t>Kirsten</a:t>
            </a:r>
            <a:r>
              <a:rPr lang="cs-CZ" dirty="0"/>
              <a:t> </a:t>
            </a:r>
            <a:r>
              <a:rPr lang="cs-CZ" dirty="0" err="1"/>
              <a:t>Malmkjær</a:t>
            </a:r>
            <a:r>
              <a:rPr lang="cs-CZ" dirty="0"/>
              <a:t>, and María </a:t>
            </a:r>
            <a:r>
              <a:rPr lang="cs-CZ" dirty="0" err="1"/>
              <a:t>del</a:t>
            </a:r>
            <a:r>
              <a:rPr lang="cs-CZ" dirty="0"/>
              <a:t> Mar </a:t>
            </a:r>
            <a:r>
              <a:rPr lang="cs-CZ" dirty="0" err="1"/>
              <a:t>Gutiérrez</a:t>
            </a:r>
            <a:r>
              <a:rPr lang="cs-CZ" dirty="0"/>
              <a:t>-Colón Plana. 2013. </a:t>
            </a:r>
            <a:r>
              <a:rPr lang="cs-CZ" dirty="0" err="1"/>
              <a:t>Translation</a:t>
            </a:r>
            <a:r>
              <a:rPr lang="cs-CZ" dirty="0"/>
              <a:t> and </a:t>
            </a:r>
            <a:r>
              <a:rPr lang="cs-CZ" dirty="0" err="1"/>
              <a:t>Language</a:t>
            </a:r>
            <a:r>
              <a:rPr lang="cs-CZ" dirty="0"/>
              <a:t> Learning: </a:t>
            </a:r>
            <a:r>
              <a:rPr lang="cs-CZ" dirty="0" err="1"/>
              <a:t>The</a:t>
            </a:r>
            <a:r>
              <a:rPr lang="cs-CZ" dirty="0"/>
              <a:t> Role </a:t>
            </a:r>
            <a:r>
              <a:rPr lang="cs-CZ" dirty="0" err="1"/>
              <a:t>of</a:t>
            </a:r>
            <a:r>
              <a:rPr lang="cs-CZ" dirty="0"/>
              <a:t> </a:t>
            </a:r>
            <a:r>
              <a:rPr lang="cs-CZ" dirty="0" err="1"/>
              <a:t>Translation</a:t>
            </a:r>
            <a:r>
              <a:rPr lang="cs-CZ" dirty="0"/>
              <a:t> in </a:t>
            </a:r>
            <a:r>
              <a:rPr lang="cs-CZ" dirty="0" err="1"/>
              <a:t>the</a:t>
            </a:r>
            <a:r>
              <a:rPr lang="cs-CZ" dirty="0"/>
              <a:t> </a:t>
            </a:r>
            <a:r>
              <a:rPr lang="cs-CZ" dirty="0" err="1"/>
              <a:t>Teaching</a:t>
            </a:r>
            <a:r>
              <a:rPr lang="cs-CZ" dirty="0"/>
              <a:t> </a:t>
            </a:r>
            <a:r>
              <a:rPr lang="cs-CZ" dirty="0" err="1"/>
              <a:t>of</a:t>
            </a:r>
            <a:r>
              <a:rPr lang="cs-CZ" dirty="0"/>
              <a:t> </a:t>
            </a:r>
            <a:r>
              <a:rPr lang="cs-CZ" dirty="0" err="1"/>
              <a:t>Languages</a:t>
            </a:r>
            <a:r>
              <a:rPr lang="cs-CZ" dirty="0"/>
              <a:t> in </a:t>
            </a:r>
            <a:r>
              <a:rPr lang="cs-CZ" dirty="0" err="1"/>
              <a:t>the</a:t>
            </a:r>
            <a:r>
              <a:rPr lang="cs-CZ" dirty="0"/>
              <a:t> </a:t>
            </a:r>
            <a:r>
              <a:rPr lang="cs-CZ" dirty="0" err="1"/>
              <a:t>European</a:t>
            </a:r>
            <a:r>
              <a:rPr lang="cs-CZ" dirty="0"/>
              <a:t> Union. A Study. </a:t>
            </a:r>
            <a:r>
              <a:rPr lang="cs-CZ" dirty="0" err="1"/>
              <a:t>Luxembourg</a:t>
            </a:r>
            <a:r>
              <a:rPr lang="cs-CZ" dirty="0"/>
              <a:t>: </a:t>
            </a:r>
            <a:r>
              <a:rPr lang="cs-CZ" dirty="0" err="1"/>
              <a:t>Publications</a:t>
            </a:r>
            <a:r>
              <a:rPr lang="cs-CZ" dirty="0"/>
              <a:t> Office </a:t>
            </a:r>
            <a:r>
              <a:rPr lang="cs-CZ" dirty="0" err="1"/>
              <a:t>of</a:t>
            </a:r>
            <a:r>
              <a:rPr lang="cs-CZ" dirty="0"/>
              <a:t> </a:t>
            </a:r>
            <a:r>
              <a:rPr lang="cs-CZ" dirty="0" err="1"/>
              <a:t>the</a:t>
            </a:r>
            <a:r>
              <a:rPr lang="cs-CZ" dirty="0"/>
              <a:t> </a:t>
            </a:r>
            <a:r>
              <a:rPr lang="cs-CZ" dirty="0" err="1"/>
              <a:t>European</a:t>
            </a:r>
            <a:r>
              <a:rPr lang="cs-CZ" dirty="0"/>
              <a:t> Union.</a:t>
            </a:r>
            <a:r>
              <a:rPr lang="en-US" dirty="0"/>
              <a:t> </a:t>
            </a:r>
            <a:endParaRPr lang="cs-CZ" dirty="0"/>
          </a:p>
          <a:p>
            <a:pPr marL="609600" indent="-609600">
              <a:defRPr/>
            </a:pPr>
            <a:r>
              <a:rPr lang="cs-CZ" altLang="cs-CZ" sz="4000" kern="0" dirty="0">
                <a:latin typeface="Arial Unicode MS" pitchFamily="34" charset="-128"/>
              </a:rPr>
              <a:t>	</a:t>
            </a:r>
            <a:endParaRPr lang="en-GB" altLang="cs-CZ" sz="3600" b="1" i="1" kern="0" dirty="0"/>
          </a:p>
        </p:txBody>
      </p:sp>
      <p:pic>
        <p:nvPicPr>
          <p:cNvPr id="2" name="Obrázek 1" descr="Obsah obrázku text, Písmo, snímek obrazovky, Elektricky modrá&#10;&#10;Popis byl vytvořen automaticky">
            <a:extLst>
              <a:ext uri="{FF2B5EF4-FFF2-40B4-BE49-F238E27FC236}">
                <a16:creationId xmlns:a16="http://schemas.microsoft.com/office/drawing/2014/main" id="{3EBE3A79-6E55-8B18-575A-BAE8E8EE1E98}"/>
              </a:ext>
            </a:extLst>
          </p:cNvPr>
          <p:cNvPicPr>
            <a:picLocks noChangeAspect="1"/>
          </p:cNvPicPr>
          <p:nvPr/>
        </p:nvPicPr>
        <p:blipFill>
          <a:blip r:embed="rId4"/>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775F0DCC-C2A6-7F57-B023-B27B7594C4CB}"/>
              </a:ext>
            </a:extLst>
          </p:cNvPr>
          <p:cNvPicPr preferRelativeResize="0"/>
          <p:nvPr/>
        </p:nvPicPr>
        <p:blipFill rotWithShape="1">
          <a:blip r:embed="rId5">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1739828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1952625" y="1428750"/>
            <a:ext cx="8229600"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600" kern="0" dirty="0"/>
          </a:p>
          <a:p>
            <a:pPr marL="609600" indent="-609600">
              <a:defRPr/>
            </a:pPr>
            <a:r>
              <a:rPr lang="cs-CZ" altLang="cs-CZ" sz="4000" kern="0" dirty="0">
                <a:latin typeface="Arial Unicode MS" pitchFamily="34" charset="-128"/>
              </a:rPr>
              <a:t>	</a:t>
            </a:r>
            <a:r>
              <a:rPr lang="en-GB" altLang="cs-CZ" noProof="1">
                <a:latin typeface="Arial Unicode MS" pitchFamily="34" charset="-128"/>
              </a:rPr>
              <a:t>BITRA </a:t>
            </a:r>
            <a:endParaRPr lang="cs-CZ" altLang="cs-CZ" noProof="1">
              <a:latin typeface="Arial Unicode MS" pitchFamily="34" charset="-128"/>
            </a:endParaRPr>
          </a:p>
          <a:p>
            <a:pPr marL="609600" indent="-609600">
              <a:defRPr/>
            </a:pPr>
            <a:r>
              <a:rPr lang="cs-CZ" altLang="cs-CZ" noProof="1">
                <a:latin typeface="Arial Unicode MS" pitchFamily="34" charset="-128"/>
              </a:rPr>
              <a:t>	</a:t>
            </a:r>
            <a:r>
              <a:rPr lang="en-GB" altLang="cs-CZ" noProof="1">
                <a:latin typeface="Arial Unicode MS" pitchFamily="34" charset="-128"/>
              </a:rPr>
              <a:t>Bibliography of Translation and Interpreting</a:t>
            </a:r>
            <a:r>
              <a:rPr lang="cs-CZ" altLang="cs-CZ" noProof="1">
                <a:latin typeface="Arial Unicode MS" pitchFamily="34" charset="-128"/>
              </a:rPr>
              <a:t> </a:t>
            </a:r>
            <a:r>
              <a:rPr lang="cs-CZ" altLang="cs-CZ" noProof="1">
                <a:latin typeface="Arial Unicode MS" pitchFamily="34" charset="-128"/>
                <a:hlinkClick r:id="rId4"/>
              </a:rPr>
              <a:t>LINK</a:t>
            </a:r>
            <a:endParaRPr lang="cs-CZ" altLang="cs-CZ" noProof="1">
              <a:latin typeface="Arial Unicode MS" pitchFamily="34" charset="-128"/>
            </a:endParaRPr>
          </a:p>
          <a:p>
            <a:pPr marL="609600" indent="-609600">
              <a:defRPr/>
            </a:pPr>
            <a:endParaRPr lang="en-GB" altLang="cs-CZ" noProof="1">
              <a:latin typeface="Arial Unicode MS" pitchFamily="34" charset="-128"/>
            </a:endParaRPr>
          </a:p>
          <a:p>
            <a:pPr marL="609600" indent="-609600">
              <a:defRPr/>
            </a:pPr>
            <a:r>
              <a:rPr lang="cs-CZ" altLang="cs-CZ" kern="0" dirty="0">
                <a:latin typeface="Arial Unicode MS" pitchFamily="34" charset="-128"/>
              </a:rPr>
              <a:t>    </a:t>
            </a:r>
            <a:r>
              <a:rPr lang="en-GB" altLang="cs-CZ" kern="0" dirty="0">
                <a:latin typeface="Arial Unicode MS" pitchFamily="34" charset="-128"/>
              </a:rPr>
              <a:t>EST </a:t>
            </a:r>
            <a:endParaRPr lang="cs-CZ" altLang="cs-CZ" kern="0" dirty="0">
              <a:latin typeface="Arial Unicode MS" pitchFamily="34" charset="-128"/>
            </a:endParaRPr>
          </a:p>
          <a:p>
            <a:pPr marL="609600" indent="-609600">
              <a:defRPr/>
            </a:pPr>
            <a:r>
              <a:rPr lang="cs-CZ" altLang="cs-CZ" kern="0" dirty="0">
                <a:latin typeface="Arial Unicode MS" pitchFamily="34" charset="-128"/>
              </a:rPr>
              <a:t>	</a:t>
            </a:r>
            <a:r>
              <a:rPr lang="en-GB" altLang="cs-CZ" kern="0" dirty="0">
                <a:latin typeface="Arial Unicode MS" pitchFamily="34" charset="-128"/>
              </a:rPr>
              <a:t>European Society for Translation Studies</a:t>
            </a:r>
            <a:r>
              <a:rPr lang="cs-CZ" altLang="cs-CZ" kern="0" dirty="0">
                <a:latin typeface="Arial Unicode MS" pitchFamily="34" charset="-128"/>
              </a:rPr>
              <a:t> </a:t>
            </a:r>
            <a:r>
              <a:rPr lang="cs-CZ" altLang="cs-CZ" kern="0" dirty="0">
                <a:latin typeface="Arial Unicode MS" pitchFamily="34" charset="-128"/>
                <a:hlinkClick r:id="rId5"/>
              </a:rPr>
              <a:t>LINK</a:t>
            </a:r>
            <a:endParaRPr lang="en-GB" altLang="cs-CZ" kern="0" dirty="0">
              <a:latin typeface="Arial Unicode MS" pitchFamily="34" charset="-128"/>
            </a:endParaRPr>
          </a:p>
          <a:p>
            <a:pPr marL="609600" indent="-609600">
              <a:defRPr/>
            </a:pPr>
            <a:endParaRPr lang="cs-CZ" altLang="cs-CZ" sz="40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Obrázek 1" descr="Obsah obrázku text, Písmo, snímek obrazovky, Elektricky modrá&#10;&#10;Popis byl vytvořen automaticky">
            <a:extLst>
              <a:ext uri="{FF2B5EF4-FFF2-40B4-BE49-F238E27FC236}">
                <a16:creationId xmlns:a16="http://schemas.microsoft.com/office/drawing/2014/main" id="{AC7D7219-DB84-0EB0-4964-A92FA0D3013D}"/>
              </a:ext>
            </a:extLst>
          </p:cNvPr>
          <p:cNvPicPr>
            <a:picLocks noChangeAspect="1"/>
          </p:cNvPicPr>
          <p:nvPr/>
        </p:nvPicPr>
        <p:blipFill>
          <a:blip r:embed="rId6"/>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775F0DCC-C2A6-7F57-B023-B27B7594C4CB}"/>
              </a:ext>
            </a:extLst>
          </p:cNvPr>
          <p:cNvPicPr preferRelativeResize="0"/>
          <p:nvPr/>
        </p:nvPicPr>
        <p:blipFill rotWithShape="1">
          <a:blip r:embed="rId7">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379677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6722EA97-BA57-6515-91D9-A3CD87D7E99C}"/>
              </a:ext>
            </a:extLst>
          </p:cNvPr>
          <p:cNvSpPr>
            <a:spLocks noChangeArrowheads="1"/>
          </p:cNvSpPr>
          <p:nvPr/>
        </p:nvSpPr>
        <p:spPr bwMode="auto">
          <a:xfrm>
            <a:off x="0" y="188914"/>
            <a:ext cx="12192000" cy="981075"/>
          </a:xfrm>
          <a:prstGeom prst="rect">
            <a:avLst/>
          </a:prstGeom>
          <a:solidFill>
            <a:schemeClr val="tx2"/>
          </a:solidFill>
          <a:ln>
            <a:noFill/>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References</a:t>
            </a:r>
            <a:endParaRPr lang="en-GB" altLang="cs-CZ" sz="5400" dirty="0">
              <a:solidFill>
                <a:schemeClr val="bg1"/>
              </a:solidFill>
            </a:endParaRPr>
          </a:p>
        </p:txBody>
      </p:sp>
      <p:sp>
        <p:nvSpPr>
          <p:cNvPr id="12292" name="Rectangle 4">
            <a:extLst>
              <a:ext uri="{FF2B5EF4-FFF2-40B4-BE49-F238E27FC236}">
                <a16:creationId xmlns:a16="http://schemas.microsoft.com/office/drawing/2014/main" id="{A2A1A77D-9265-0995-743B-00BE8D0C6C6D}"/>
              </a:ext>
            </a:extLst>
          </p:cNvPr>
          <p:cNvSpPr>
            <a:spLocks noGrp="1" noChangeArrowheads="1"/>
          </p:cNvSpPr>
          <p:nvPr>
            <p:ph type="body" idx="1"/>
          </p:nvPr>
        </p:nvSpPr>
        <p:spPr>
          <a:xfrm>
            <a:off x="1708785" y="1390650"/>
            <a:ext cx="8229600" cy="5087938"/>
          </a:xfrm>
        </p:spPr>
        <p:txBody>
          <a:bodyPr/>
          <a:lstStyle/>
          <a:p>
            <a:pPr>
              <a:buFontTx/>
              <a:buNone/>
            </a:pPr>
            <a:r>
              <a:rPr lang="cs-CZ" altLang="cs-CZ" sz="3600" b="1" noProof="1"/>
              <a:t>	</a:t>
            </a:r>
          </a:p>
          <a:p>
            <a:pPr algn="ctr">
              <a:buFontTx/>
              <a:buNone/>
            </a:pPr>
            <a:r>
              <a:rPr lang="cs-CZ" altLang="cs-CZ" sz="3600" b="1" noProof="1"/>
              <a:t>	</a:t>
            </a:r>
            <a:endParaRPr lang="cs-CZ" altLang="cs-CZ" sz="3600" noProof="1"/>
          </a:p>
          <a:p>
            <a:pPr algn="ctr">
              <a:buFontTx/>
              <a:buNone/>
            </a:pPr>
            <a:endParaRPr lang="cs-CZ" altLang="cs-CZ" sz="1400" noProof="1"/>
          </a:p>
          <a:p>
            <a:pPr algn="ctr">
              <a:buFontTx/>
              <a:buNone/>
            </a:pPr>
            <a:endParaRPr lang="cs-CZ" altLang="cs-CZ" noProof="1"/>
          </a:p>
          <a:p>
            <a:pPr algn="ctr">
              <a:buFontTx/>
              <a:buNone/>
            </a:pPr>
            <a:endParaRPr lang="cs-CZ" altLang="cs-CZ" noProof="1"/>
          </a:p>
          <a:p>
            <a:pPr eaLnBrk="1" hangingPunct="1"/>
            <a:endParaRPr lang="cs-CZ" altLang="cs-CZ" sz="3600" b="1" i="1" noProof="1"/>
          </a:p>
        </p:txBody>
      </p:sp>
      <p:sp>
        <p:nvSpPr>
          <p:cNvPr id="3" name="Rectangle 4">
            <a:extLst>
              <a:ext uri="{FF2B5EF4-FFF2-40B4-BE49-F238E27FC236}">
                <a16:creationId xmlns:a16="http://schemas.microsoft.com/office/drawing/2014/main" id="{C1B6755C-8E58-B1EE-5804-4BA38BF80F4A}"/>
              </a:ext>
            </a:extLst>
          </p:cNvPr>
          <p:cNvSpPr txBox="1">
            <a:spLocks noChangeArrowheads="1"/>
          </p:cNvSpPr>
          <p:nvPr/>
        </p:nvSpPr>
        <p:spPr>
          <a:xfrm>
            <a:off x="394138" y="1428750"/>
            <a:ext cx="9788087" cy="5087938"/>
          </a:xfrm>
          <a:prstGeom prst="rect">
            <a:avLst/>
          </a:prstGeom>
        </p:spPr>
        <p:txBody>
          <a:bodyPr vert="horz" lIns="0" tIns="0" rIns="0" bIns="0" rtlCol="0">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defRPr/>
            </a:pPr>
            <a:endParaRPr lang="en-GB" altLang="cs-CZ" sz="2400" kern="0" dirty="0"/>
          </a:p>
          <a:p>
            <a:pPr marL="609600" indent="-609600">
              <a:defRPr/>
            </a:pPr>
            <a:r>
              <a:rPr lang="cs-CZ" altLang="cs-CZ" kern="0" dirty="0" err="1">
                <a:latin typeface="Arial Unicode MS" pitchFamily="34" charset="-128"/>
              </a:rPr>
              <a:t>Spanish</a:t>
            </a:r>
            <a:r>
              <a:rPr lang="cs-CZ" altLang="cs-CZ" kern="0" dirty="0">
                <a:latin typeface="Arial Unicode MS" pitchFamily="34" charset="-128"/>
              </a:rPr>
              <a:t> </a:t>
            </a:r>
            <a:r>
              <a:rPr lang="cs-CZ" altLang="cs-CZ" kern="0" dirty="0" err="1">
                <a:latin typeface="Arial Unicode MS" pitchFamily="34" charset="-128"/>
              </a:rPr>
              <a:t>resources</a:t>
            </a:r>
            <a:r>
              <a:rPr lang="cs-CZ" altLang="cs-CZ" kern="0" dirty="0">
                <a:latin typeface="Arial Unicode MS" pitchFamily="34" charset="-128"/>
              </a:rPr>
              <a:t>	</a:t>
            </a:r>
            <a:r>
              <a:rPr lang="cs-CZ" altLang="cs-CZ" noProof="1">
                <a:latin typeface="Arial Unicode MS" pitchFamily="34" charset="-128"/>
              </a:rPr>
              <a:t> </a:t>
            </a:r>
          </a:p>
          <a:p>
            <a:pPr marL="609600" indent="-609600">
              <a:defRPr/>
            </a:pPr>
            <a:r>
              <a:rPr lang="cs-CZ" altLang="cs-CZ" sz="2400" noProof="1">
                <a:latin typeface="Arial Unicode MS" pitchFamily="34" charset="-128"/>
              </a:rPr>
              <a:t>Anthony Pym</a:t>
            </a:r>
            <a:r>
              <a:rPr lang="en-GB" altLang="cs-CZ" sz="2400" noProof="1">
                <a:latin typeface="Arial Unicode MS" pitchFamily="34" charset="-128"/>
              </a:rPr>
              <a:t> </a:t>
            </a:r>
            <a:endParaRPr lang="cs-CZ" altLang="cs-CZ" sz="2400" noProof="1">
              <a:latin typeface="Arial Unicode MS" pitchFamily="34" charset="-128"/>
            </a:endParaRPr>
          </a:p>
          <a:p>
            <a:pPr marL="609600" indent="-609600">
              <a:defRPr/>
            </a:pPr>
            <a:r>
              <a:rPr lang="cs-CZ" altLang="cs-CZ" sz="2400" noProof="1">
                <a:latin typeface="Arial Unicode MS" pitchFamily="34" charset="-128"/>
              </a:rPr>
              <a:t>	Univerrsidad de Tarragona</a:t>
            </a:r>
          </a:p>
          <a:p>
            <a:pPr marL="609600" indent="-609600">
              <a:defRPr/>
            </a:pPr>
            <a:r>
              <a:rPr lang="cs-CZ" altLang="cs-CZ" sz="2400" noProof="1">
                <a:latin typeface="Arial Unicode MS" pitchFamily="34" charset="-128"/>
              </a:rPr>
              <a:t> Intercultural Studies Group </a:t>
            </a:r>
            <a:r>
              <a:rPr lang="cs-CZ" altLang="cs-CZ" sz="2400" noProof="1">
                <a:latin typeface="Arial Unicode MS" pitchFamily="34" charset="-128"/>
                <a:hlinkClick r:id="rId4"/>
              </a:rPr>
              <a:t>LINK</a:t>
            </a:r>
            <a:endParaRPr lang="en-GB" altLang="cs-CZ" sz="2400" noProof="1">
              <a:latin typeface="Arial Unicode MS" pitchFamily="34" charset="-128"/>
            </a:endParaRPr>
          </a:p>
          <a:p>
            <a:pPr marL="609600" indent="-609600">
              <a:defRPr/>
            </a:pPr>
            <a:r>
              <a:rPr lang="en-GB" altLang="cs-CZ" sz="2400" noProof="1">
                <a:latin typeface="Arial Unicode MS" pitchFamily="34" charset="-128"/>
              </a:rPr>
              <a:t>	</a:t>
            </a:r>
            <a:endParaRPr lang="cs-CZ" sz="2400" dirty="0"/>
          </a:p>
          <a:p>
            <a:pPr>
              <a:defRPr/>
            </a:pPr>
            <a:r>
              <a:rPr lang="es-ES" sz="2400" i="1" dirty="0"/>
              <a:t>Teorías contemporáneas de la traducción </a:t>
            </a:r>
            <a:endParaRPr lang="cs-CZ" sz="2400" i="1" dirty="0"/>
          </a:p>
          <a:p>
            <a:pPr>
              <a:defRPr/>
            </a:pPr>
            <a:r>
              <a:rPr lang="cs-CZ" sz="2400" i="1" dirty="0"/>
              <a:t>	</a:t>
            </a:r>
            <a:r>
              <a:rPr lang="es-ES" sz="2400" dirty="0"/>
              <a:t>(</a:t>
            </a:r>
            <a:r>
              <a:rPr lang="cs-CZ" sz="2400" dirty="0"/>
              <a:t>online</a:t>
            </a:r>
            <a:r>
              <a:rPr lang="es-ES" sz="2400" dirty="0"/>
              <a:t>) (2012)</a:t>
            </a:r>
            <a:r>
              <a:rPr lang="cs-CZ" sz="2400" dirty="0"/>
              <a:t> – a další zdroje </a:t>
            </a:r>
            <a:r>
              <a:rPr lang="cs-CZ" altLang="cs-CZ" sz="2400" kern="0" dirty="0">
                <a:latin typeface="Arial Unicode MS" pitchFamily="34" charset="-128"/>
                <a:hlinkClick r:id="rId5"/>
              </a:rPr>
              <a:t>LINK</a:t>
            </a:r>
            <a:endParaRPr lang="en-GB" altLang="cs-CZ" sz="2400" kern="0" dirty="0">
              <a:latin typeface="Arial Unicode MS" pitchFamily="34" charset="-128"/>
            </a:endParaRPr>
          </a:p>
          <a:p>
            <a:pPr marL="609600" indent="-609600">
              <a:defRPr/>
            </a:pPr>
            <a:endParaRPr lang="cs-CZ" altLang="cs-CZ" sz="4000" kern="0" dirty="0">
              <a:latin typeface="Arial Unicode MS" pitchFamily="34" charset="-128"/>
            </a:endParaRPr>
          </a:p>
          <a:p>
            <a:pPr marL="609600" indent="-609600">
              <a:defRPr/>
            </a:pPr>
            <a:r>
              <a:rPr lang="cs-CZ" altLang="cs-CZ" sz="4000" kern="0" dirty="0">
                <a:latin typeface="Arial Unicode MS" pitchFamily="34" charset="-128"/>
              </a:rPr>
              <a:t>	</a:t>
            </a:r>
            <a:endParaRPr lang="en-GB" altLang="cs-CZ" sz="3600" b="1" i="1" kern="0" dirty="0"/>
          </a:p>
        </p:txBody>
      </p:sp>
      <p:pic>
        <p:nvPicPr>
          <p:cNvPr id="2" name="Obrázek 1" descr="Obsah obrázku text, Písmo, snímek obrazovky, Elektricky modrá&#10;&#10;Popis byl vytvořen automaticky">
            <a:extLst>
              <a:ext uri="{FF2B5EF4-FFF2-40B4-BE49-F238E27FC236}">
                <a16:creationId xmlns:a16="http://schemas.microsoft.com/office/drawing/2014/main" id="{3D51B833-3DD6-CB97-25EB-38B7A45032E3}"/>
              </a:ext>
            </a:extLst>
          </p:cNvPr>
          <p:cNvPicPr>
            <a:picLocks noChangeAspect="1"/>
          </p:cNvPicPr>
          <p:nvPr/>
        </p:nvPicPr>
        <p:blipFill>
          <a:blip r:embed="rId6"/>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9622E7B1-57E2-2AB1-9739-D8DB2FCAEF29}"/>
              </a:ext>
            </a:extLst>
          </p:cNvPr>
          <p:cNvPicPr preferRelativeResize="0"/>
          <p:nvPr/>
        </p:nvPicPr>
        <p:blipFill rotWithShape="1">
          <a:blip r:embed="rId7">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2230552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3155C1-8BB1-E8A7-C1E2-D08AFC8E7ADF}"/>
              </a:ext>
            </a:extLst>
          </p:cNvPr>
          <p:cNvSpPr>
            <a:spLocks noGrp="1"/>
          </p:cNvSpPr>
          <p:nvPr>
            <p:ph type="title"/>
          </p:nvPr>
        </p:nvSpPr>
        <p:spPr>
          <a:xfrm>
            <a:off x="2365442" y="2349569"/>
            <a:ext cx="10515600" cy="1325700"/>
          </a:xfrm>
        </p:spPr>
        <p:txBody>
          <a:bodyPr/>
          <a:lstStyle/>
          <a:p>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dirty="0" err="1"/>
              <a:t>attention</a:t>
            </a:r>
            <a:endParaRPr lang="cs-CZ" dirty="0"/>
          </a:p>
        </p:txBody>
      </p:sp>
      <p:sp>
        <p:nvSpPr>
          <p:cNvPr id="3" name="Zástupný text 2">
            <a:extLst>
              <a:ext uri="{FF2B5EF4-FFF2-40B4-BE49-F238E27FC236}">
                <a16:creationId xmlns:a16="http://schemas.microsoft.com/office/drawing/2014/main" id="{D7BBDA62-8ABA-04F1-5D27-625039931D23}"/>
              </a:ext>
            </a:extLst>
          </p:cNvPr>
          <p:cNvSpPr>
            <a:spLocks noGrp="1"/>
          </p:cNvSpPr>
          <p:nvPr>
            <p:ph type="body" idx="1"/>
          </p:nvPr>
        </p:nvSpPr>
        <p:spPr/>
        <p:txBody>
          <a:bodyPr/>
          <a:lstStyle/>
          <a:p>
            <a:endParaRPr lang="cs-CZ" dirty="0"/>
          </a:p>
        </p:txBody>
      </p:sp>
      <p:pic>
        <p:nvPicPr>
          <p:cNvPr id="7" name="Grafický objekt 6" descr="Clona se souvislou výplní">
            <a:extLst>
              <a:ext uri="{FF2B5EF4-FFF2-40B4-BE49-F238E27FC236}">
                <a16:creationId xmlns:a16="http://schemas.microsoft.com/office/drawing/2014/main" id="{076336C3-A96B-4188-9FF6-4C98E8475F0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69276" y="3385760"/>
            <a:ext cx="2694562" cy="2694562"/>
          </a:xfrm>
          <a:prstGeom prst="rect">
            <a:avLst/>
          </a:prstGeom>
        </p:spPr>
      </p:pic>
      <p:pic>
        <p:nvPicPr>
          <p:cNvPr id="385" name="Google Shape;385;p10"/>
          <p:cNvPicPr preferRelativeResize="0"/>
          <p:nvPr/>
        </p:nvPicPr>
        <p:blipFill rotWithShape="1">
          <a:blip r:embed="rId4">
            <a:alphaModFix/>
          </a:blip>
          <a:srcRect/>
          <a:stretch/>
        </p:blipFill>
        <p:spPr>
          <a:xfrm>
            <a:off x="109007" y="6245870"/>
            <a:ext cx="1779141" cy="612130"/>
          </a:xfrm>
          <a:prstGeom prst="rect">
            <a:avLst/>
          </a:prstGeom>
          <a:noFill/>
          <a:ln>
            <a:noFill/>
          </a:ln>
        </p:spPr>
      </p:pic>
      <p:pic>
        <p:nvPicPr>
          <p:cNvPr id="8" name="Obrázek 7" descr="Obsah obrázku text, Písmo, snímek obrazovky, Elektricky modrá&#10;&#10;Popis byl vytvořen automaticky">
            <a:extLst>
              <a:ext uri="{FF2B5EF4-FFF2-40B4-BE49-F238E27FC236}">
                <a16:creationId xmlns:a16="http://schemas.microsoft.com/office/drawing/2014/main" id="{3C1CB18F-0E47-9F24-E042-D90202550417}"/>
              </a:ext>
            </a:extLst>
          </p:cNvPr>
          <p:cNvPicPr>
            <a:picLocks noChangeAspect="1"/>
          </p:cNvPicPr>
          <p:nvPr/>
        </p:nvPicPr>
        <p:blipFill>
          <a:blip r:embed="rId5"/>
          <a:stretch>
            <a:fillRect/>
          </a:stretch>
        </p:blipFill>
        <p:spPr>
          <a:xfrm>
            <a:off x="6171790" y="6108970"/>
            <a:ext cx="6020210" cy="786847"/>
          </a:xfrm>
          <a:prstGeom prst="rect">
            <a:avLst/>
          </a:prstGeom>
        </p:spPr>
      </p:pic>
      <p:sp>
        <p:nvSpPr>
          <p:cNvPr id="4" name="Vývojový diagram: spojnice 3">
            <a:extLst>
              <a:ext uri="{FF2B5EF4-FFF2-40B4-BE49-F238E27FC236}">
                <a16:creationId xmlns:a16="http://schemas.microsoft.com/office/drawing/2014/main" id="{B17DCB3A-346B-29C9-92C2-BD564DC0C8F8}"/>
              </a:ext>
            </a:extLst>
          </p:cNvPr>
          <p:cNvSpPr/>
          <p:nvPr/>
        </p:nvSpPr>
        <p:spPr>
          <a:xfrm>
            <a:off x="5669316" y="4381581"/>
            <a:ext cx="673610" cy="659757"/>
          </a:xfrm>
          <a:prstGeom prst="flowChartConnector">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20038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6FAEEA4-A35F-9892-4575-20A3FAE4B4CD}"/>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5A6A9BA2-0060-A460-AE4B-6377738A7DFD}"/>
              </a:ext>
            </a:extLst>
          </p:cNvPr>
          <p:cNvSpPr>
            <a:spLocks noGrp="1"/>
          </p:cNvSpPr>
          <p:nvPr>
            <p:ph type="title"/>
          </p:nvPr>
        </p:nvSpPr>
        <p:spPr/>
        <p:txBody>
          <a:bodyPr/>
          <a:lstStyle/>
          <a:p>
            <a:r>
              <a:rPr lang="cs-CZ" dirty="0" err="1"/>
              <a:t>Warmer</a:t>
            </a:r>
            <a:endParaRPr lang="cs-CZ" dirty="0"/>
          </a:p>
        </p:txBody>
      </p:sp>
      <p:sp>
        <p:nvSpPr>
          <p:cNvPr id="5" name="Zástupný obsah 4">
            <a:extLst>
              <a:ext uri="{FF2B5EF4-FFF2-40B4-BE49-F238E27FC236}">
                <a16:creationId xmlns:a16="http://schemas.microsoft.com/office/drawing/2014/main" id="{2516D09B-617D-8122-E05A-18F257454144}"/>
              </a:ext>
            </a:extLst>
          </p:cNvPr>
          <p:cNvSpPr>
            <a:spLocks noGrp="1"/>
          </p:cNvSpPr>
          <p:nvPr>
            <p:ph idx="1"/>
          </p:nvPr>
        </p:nvSpPr>
        <p:spPr>
          <a:xfrm>
            <a:off x="888182" y="2718002"/>
            <a:ext cx="4210815" cy="4139998"/>
          </a:xfrm>
        </p:spPr>
        <p:txBody>
          <a:bodyPr/>
          <a:lstStyle/>
          <a:p>
            <a:r>
              <a:rPr lang="cs-CZ" dirty="0" err="1"/>
              <a:t>What</a:t>
            </a:r>
            <a:r>
              <a:rPr lang="cs-CZ" dirty="0"/>
              <a:t> are </a:t>
            </a:r>
            <a:r>
              <a:rPr lang="cs-CZ" dirty="0" err="1"/>
              <a:t>the</a:t>
            </a:r>
            <a:r>
              <a:rPr lang="cs-CZ" dirty="0"/>
              <a:t> most </a:t>
            </a:r>
            <a:r>
              <a:rPr lang="cs-CZ" dirty="0" err="1"/>
              <a:t>common</a:t>
            </a:r>
            <a:r>
              <a:rPr lang="cs-CZ" dirty="0"/>
              <a:t> </a:t>
            </a:r>
            <a:r>
              <a:rPr lang="cs-CZ" dirty="0" err="1"/>
              <a:t>translation</a:t>
            </a:r>
            <a:r>
              <a:rPr lang="cs-CZ" dirty="0"/>
              <a:t> </a:t>
            </a:r>
            <a:r>
              <a:rPr lang="cs-CZ" dirty="0" err="1"/>
              <a:t>strategies</a:t>
            </a:r>
            <a:r>
              <a:rPr lang="cs-CZ" dirty="0"/>
              <a:t>?</a:t>
            </a:r>
          </a:p>
        </p:txBody>
      </p:sp>
      <p:pic>
        <p:nvPicPr>
          <p:cNvPr id="6" name="Google Shape;280;g2c843336287_0_30">
            <a:extLst>
              <a:ext uri="{FF2B5EF4-FFF2-40B4-BE49-F238E27FC236}">
                <a16:creationId xmlns:a16="http://schemas.microsoft.com/office/drawing/2014/main" id="{37A417B3-FFA3-A63E-4946-A4BA6EF1FDDD}"/>
              </a:ext>
            </a:extLst>
          </p:cNvPr>
          <p:cNvPicPr preferRelativeResize="0"/>
          <p:nvPr/>
        </p:nvPicPr>
        <p:blipFill rotWithShape="1">
          <a:blip r:embed="rId2">
            <a:alphaModFix/>
          </a:blip>
          <a:srcRect/>
          <a:stretch/>
        </p:blipFill>
        <p:spPr>
          <a:xfrm>
            <a:off x="0" y="6161615"/>
            <a:ext cx="1779141" cy="612130"/>
          </a:xfrm>
          <a:prstGeom prst="rect">
            <a:avLst/>
          </a:prstGeom>
          <a:noFill/>
          <a:ln>
            <a:noFill/>
          </a:ln>
        </p:spPr>
      </p:pic>
      <p:pic>
        <p:nvPicPr>
          <p:cNvPr id="8" name="Obrázek 7" descr="Obsah obrázku text, Písmo, snímek obrazovky, Elektricky modrá&#10;&#10;Popis byl vytvořen automaticky">
            <a:extLst>
              <a:ext uri="{FF2B5EF4-FFF2-40B4-BE49-F238E27FC236}">
                <a16:creationId xmlns:a16="http://schemas.microsoft.com/office/drawing/2014/main" id="{E1064780-4AC7-016D-4276-14627FB565AF}"/>
              </a:ext>
            </a:extLst>
          </p:cNvPr>
          <p:cNvPicPr>
            <a:picLocks noChangeAspect="1"/>
          </p:cNvPicPr>
          <p:nvPr/>
        </p:nvPicPr>
        <p:blipFill>
          <a:blip r:embed="rId3"/>
          <a:stretch>
            <a:fillRect/>
          </a:stretch>
        </p:blipFill>
        <p:spPr>
          <a:xfrm>
            <a:off x="6096000" y="5986898"/>
            <a:ext cx="6020210" cy="786847"/>
          </a:xfrm>
          <a:prstGeom prst="rect">
            <a:avLst/>
          </a:prstGeom>
        </p:spPr>
      </p:pic>
      <p:pic>
        <p:nvPicPr>
          <p:cNvPr id="9" name="Grafický objekt 8" descr="Odznak, otazník se souvislou výplní">
            <a:extLst>
              <a:ext uri="{FF2B5EF4-FFF2-40B4-BE49-F238E27FC236}">
                <a16:creationId xmlns:a16="http://schemas.microsoft.com/office/drawing/2014/main" id="{7A1903B7-DE29-16FB-0434-985D33881A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46270" y="1050635"/>
            <a:ext cx="4583547" cy="4583547"/>
          </a:xfrm>
          <a:prstGeom prst="rect">
            <a:avLst/>
          </a:prstGeom>
        </p:spPr>
      </p:pic>
    </p:spTree>
    <p:extLst>
      <p:ext uri="{BB962C8B-B14F-4D97-AF65-F5344CB8AC3E}">
        <p14:creationId xmlns:p14="http://schemas.microsoft.com/office/powerpoint/2010/main" val="875487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B4508DE2-6706-62F0-63DD-6D84C000E13D}"/>
              </a:ext>
            </a:extLst>
          </p:cNvPr>
          <p:cNvSpPr>
            <a:spLocks noChangeArrowheads="1"/>
          </p:cNvSpPr>
          <p:nvPr/>
        </p:nvSpPr>
        <p:spPr bwMode="auto">
          <a:xfrm>
            <a:off x="0" y="178564"/>
            <a:ext cx="12192000" cy="981075"/>
          </a:xfrm>
          <a:prstGeom prst="rect">
            <a:avLst/>
          </a:prstGeom>
          <a:solidFill>
            <a:schemeClr val="tx2"/>
          </a:solidFill>
          <a:ln w="9525">
            <a:solidFill>
              <a:srgbClr val="000000"/>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Theoretical</a:t>
            </a:r>
            <a:r>
              <a:rPr lang="cs-CZ" altLang="cs-CZ" sz="5400" b="1" dirty="0">
                <a:solidFill>
                  <a:schemeClr val="bg1"/>
                </a:solidFill>
              </a:rPr>
              <a:t> Framework</a:t>
            </a:r>
            <a:endParaRPr lang="en-GB" altLang="cs-CZ" sz="5400" b="1" dirty="0">
              <a:solidFill>
                <a:schemeClr val="bg1"/>
              </a:solidFill>
            </a:endParaRPr>
          </a:p>
        </p:txBody>
      </p:sp>
      <p:sp>
        <p:nvSpPr>
          <p:cNvPr id="4100" name="Rectangle 4">
            <a:extLst>
              <a:ext uri="{FF2B5EF4-FFF2-40B4-BE49-F238E27FC236}">
                <a16:creationId xmlns:a16="http://schemas.microsoft.com/office/drawing/2014/main" id="{83660C7D-3F0A-1C2F-58F8-598DB2758451}"/>
              </a:ext>
            </a:extLst>
          </p:cNvPr>
          <p:cNvSpPr>
            <a:spLocks noGrp="1" noChangeArrowheads="1"/>
          </p:cNvSpPr>
          <p:nvPr>
            <p:ph type="body" idx="1"/>
          </p:nvPr>
        </p:nvSpPr>
        <p:spPr>
          <a:xfrm>
            <a:off x="530579" y="1860373"/>
            <a:ext cx="7495822" cy="5087938"/>
          </a:xfrm>
        </p:spPr>
        <p:txBody>
          <a:bodyPr/>
          <a:lstStyle/>
          <a:p>
            <a:pPr algn="just">
              <a:buFontTx/>
              <a:buNone/>
              <a:defRPr/>
            </a:pPr>
            <a:r>
              <a:rPr lang="en-GB" altLang="cs-CZ" sz="2400" b="1" noProof="1"/>
              <a:t>	</a:t>
            </a:r>
          </a:p>
          <a:p>
            <a:pPr algn="just">
              <a:spcBef>
                <a:spcPct val="0"/>
              </a:spcBef>
              <a:defRPr/>
            </a:pPr>
            <a:r>
              <a:rPr lang="en-US" sz="2400" dirty="0"/>
              <a:t>In additional language learning the educational goal is to expand learners’ multilingual repertoires and develop </a:t>
            </a:r>
            <a:r>
              <a:rPr lang="en-US" sz="2400" dirty="0" err="1"/>
              <a:t>multilinguality</a:t>
            </a:r>
            <a:r>
              <a:rPr lang="en-US" sz="2400" dirty="0"/>
              <a:t> and interculturality. We take the position that </a:t>
            </a:r>
            <a:r>
              <a:rPr lang="en-US" sz="2400" dirty="0" err="1"/>
              <a:t>multilinguality</a:t>
            </a:r>
            <a:r>
              <a:rPr lang="en-US" sz="2400" dirty="0"/>
              <a:t> is inherently intercultural as it involves constant movement between languages and cultures in which both language and culture are constituent parts of meaning making and interpretation (Liddicoat and </a:t>
            </a:r>
            <a:r>
              <a:rPr lang="en-US" sz="2400" dirty="0" err="1"/>
              <a:t>Scarino</a:t>
            </a:r>
            <a:r>
              <a:rPr lang="en-US" sz="2400" dirty="0"/>
              <a:t>, 2013). </a:t>
            </a:r>
            <a:endParaRPr lang="cs-CZ" altLang="cs-CZ" sz="2400" noProof="1">
              <a:cs typeface="Times New Roman" pitchFamily="18" charset="0"/>
            </a:endParaRPr>
          </a:p>
          <a:p>
            <a:pPr algn="just">
              <a:buFontTx/>
              <a:buNone/>
              <a:defRPr/>
            </a:pPr>
            <a:endParaRPr lang="en-GB" altLang="cs-CZ" sz="2400" noProof="1"/>
          </a:p>
          <a:p>
            <a:pPr algn="just" eaLnBrk="1" hangingPunct="1">
              <a:defRPr/>
            </a:pPr>
            <a:endParaRPr lang="en-GB" altLang="cs-CZ" sz="2400" b="1" i="1" noProof="1"/>
          </a:p>
        </p:txBody>
      </p:sp>
      <p:pic>
        <p:nvPicPr>
          <p:cNvPr id="3" name="Grafický objekt 2" descr="Vodnář se souvislou výplní">
            <a:extLst>
              <a:ext uri="{FF2B5EF4-FFF2-40B4-BE49-F238E27FC236}">
                <a16:creationId xmlns:a16="http://schemas.microsoft.com/office/drawing/2014/main" id="{62C51CC8-C9E7-568A-5AE0-5242EA6D364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4711" y="2063045"/>
            <a:ext cx="3200400" cy="3200400"/>
          </a:xfrm>
          <a:prstGeom prst="rect">
            <a:avLst/>
          </a:prstGeom>
        </p:spPr>
      </p:pic>
      <p:pic>
        <p:nvPicPr>
          <p:cNvPr id="2" name="Obrázek 1" descr="Obsah obrázku text, Písmo, snímek obrazovky, Elektricky modrá&#10;&#10;Popis byl vytvořen automaticky">
            <a:extLst>
              <a:ext uri="{FF2B5EF4-FFF2-40B4-BE49-F238E27FC236}">
                <a16:creationId xmlns:a16="http://schemas.microsoft.com/office/drawing/2014/main" id="{4D395683-C396-F70E-B9A4-A6609EB90C16}"/>
              </a:ext>
            </a:extLst>
          </p:cNvPr>
          <p:cNvPicPr>
            <a:picLocks noChangeAspect="1"/>
          </p:cNvPicPr>
          <p:nvPr/>
        </p:nvPicPr>
        <p:blipFill>
          <a:blip r:embed="rId5"/>
          <a:stretch>
            <a:fillRect/>
          </a:stretch>
        </p:blipFill>
        <p:spPr>
          <a:xfrm>
            <a:off x="6171790" y="6108970"/>
            <a:ext cx="6020210" cy="786847"/>
          </a:xfrm>
          <a:prstGeom prst="rect">
            <a:avLst/>
          </a:prstGeom>
        </p:spPr>
      </p:pic>
      <p:pic>
        <p:nvPicPr>
          <p:cNvPr id="5" name="Google Shape;280;g2c843336287_0_30">
            <a:extLst>
              <a:ext uri="{FF2B5EF4-FFF2-40B4-BE49-F238E27FC236}">
                <a16:creationId xmlns:a16="http://schemas.microsoft.com/office/drawing/2014/main" id="{06363B96-C38A-2D04-762F-9088CBB35E8A}"/>
              </a:ext>
            </a:extLst>
          </p:cNvPr>
          <p:cNvPicPr preferRelativeResize="0"/>
          <p:nvPr/>
        </p:nvPicPr>
        <p:blipFill rotWithShape="1">
          <a:blip r:embed="rId6">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29929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B4508DE2-6706-62F0-63DD-6D84C000E13D}"/>
              </a:ext>
            </a:extLst>
          </p:cNvPr>
          <p:cNvSpPr>
            <a:spLocks noChangeArrowheads="1"/>
          </p:cNvSpPr>
          <p:nvPr/>
        </p:nvSpPr>
        <p:spPr bwMode="auto">
          <a:xfrm>
            <a:off x="0" y="225860"/>
            <a:ext cx="12192000" cy="981075"/>
          </a:xfrm>
          <a:prstGeom prst="rect">
            <a:avLst/>
          </a:prstGeom>
          <a:solidFill>
            <a:schemeClr val="tx2"/>
          </a:solidFill>
          <a:ln w="9525">
            <a:solidFill>
              <a:srgbClr val="000000"/>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Theoretical</a:t>
            </a:r>
            <a:r>
              <a:rPr lang="cs-CZ" altLang="cs-CZ" sz="5400" b="1" dirty="0">
                <a:solidFill>
                  <a:schemeClr val="bg1"/>
                </a:solidFill>
              </a:rPr>
              <a:t> Framework</a:t>
            </a:r>
            <a:endParaRPr lang="en-GB" altLang="cs-CZ" sz="5400" b="1" dirty="0">
              <a:solidFill>
                <a:schemeClr val="bg1"/>
              </a:solidFill>
            </a:endParaRPr>
          </a:p>
        </p:txBody>
      </p:sp>
      <p:sp>
        <p:nvSpPr>
          <p:cNvPr id="4100" name="Rectangle 4">
            <a:extLst>
              <a:ext uri="{FF2B5EF4-FFF2-40B4-BE49-F238E27FC236}">
                <a16:creationId xmlns:a16="http://schemas.microsoft.com/office/drawing/2014/main" id="{83660C7D-3F0A-1C2F-58F8-598DB2758451}"/>
              </a:ext>
            </a:extLst>
          </p:cNvPr>
          <p:cNvSpPr>
            <a:spLocks noGrp="1" noChangeArrowheads="1"/>
          </p:cNvSpPr>
          <p:nvPr>
            <p:ph type="body" idx="1"/>
          </p:nvPr>
        </p:nvSpPr>
        <p:spPr>
          <a:xfrm>
            <a:off x="524933" y="2049639"/>
            <a:ext cx="6874933" cy="5087938"/>
          </a:xfrm>
        </p:spPr>
        <p:txBody>
          <a:bodyPr/>
          <a:lstStyle/>
          <a:p>
            <a:pPr marL="457200" indent="-457200">
              <a:spcBef>
                <a:spcPct val="0"/>
              </a:spcBef>
              <a:buFont typeface="Arial" panose="020B0604020202020204" pitchFamily="34" charset="0"/>
              <a:buChar char="•"/>
              <a:defRPr/>
            </a:pPr>
            <a:r>
              <a:rPr lang="en-US" sz="2400" dirty="0"/>
              <a:t>observation, description, analysis and interpretation of phenomena shared when communicating and interacting; </a:t>
            </a:r>
            <a:endParaRPr lang="cs-CZ" sz="2400" dirty="0"/>
          </a:p>
          <a:p>
            <a:pPr>
              <a:spcBef>
                <a:spcPct val="0"/>
              </a:spcBef>
              <a:defRPr/>
            </a:pPr>
            <a:endParaRPr lang="cs-CZ" sz="2400" dirty="0"/>
          </a:p>
          <a:p>
            <a:pPr marL="457200" indent="-457200">
              <a:spcBef>
                <a:spcPct val="0"/>
              </a:spcBef>
              <a:buFont typeface="Arial" panose="020B0604020202020204" pitchFamily="34" charset="0"/>
              <a:buChar char="•"/>
              <a:defRPr/>
            </a:pPr>
            <a:r>
              <a:rPr lang="en-US" sz="2400" dirty="0"/>
              <a:t>active engagement with the interpretation of self (</a:t>
            </a:r>
            <a:r>
              <a:rPr lang="en-US" sz="2400" dirty="0" err="1"/>
              <a:t>intraculturality</a:t>
            </a:r>
            <a:r>
              <a:rPr lang="en-US" sz="2400" dirty="0"/>
              <a:t>) and ‘other’ (interculturality) in diverse contexts of social exchange;</a:t>
            </a:r>
            <a:endParaRPr lang="cs-CZ" sz="2400" dirty="0"/>
          </a:p>
          <a:p>
            <a:pPr marL="457200" indent="-457200">
              <a:spcBef>
                <a:spcPct val="0"/>
              </a:spcBef>
              <a:buFont typeface="Arial" panose="020B0604020202020204" pitchFamily="34" charset="0"/>
              <a:buChar char="•"/>
              <a:defRPr/>
            </a:pPr>
            <a:r>
              <a:rPr lang="en-US" sz="2400" dirty="0"/>
              <a:t>(Liddicoat &amp; </a:t>
            </a:r>
            <a:r>
              <a:rPr lang="en-US" sz="2400" dirty="0" err="1"/>
              <a:t>Scarino</a:t>
            </a:r>
            <a:r>
              <a:rPr lang="en-US" sz="2400" dirty="0"/>
              <a:t>, 2013</a:t>
            </a:r>
            <a:r>
              <a:rPr lang="cs-CZ" sz="2400" dirty="0"/>
              <a:t>)</a:t>
            </a:r>
            <a:endParaRPr lang="cs-CZ" altLang="cs-CZ" sz="2400" noProof="1">
              <a:cs typeface="Times New Roman" pitchFamily="18" charset="0"/>
            </a:endParaRPr>
          </a:p>
          <a:p>
            <a:pPr>
              <a:buFontTx/>
              <a:buNone/>
              <a:defRPr/>
            </a:pPr>
            <a:endParaRPr lang="en-GB" altLang="cs-CZ" sz="3600" noProof="1"/>
          </a:p>
          <a:p>
            <a:pPr eaLnBrk="1" hangingPunct="1">
              <a:defRPr/>
            </a:pPr>
            <a:endParaRPr lang="en-GB" altLang="cs-CZ" sz="3600" b="1" i="1" noProof="1"/>
          </a:p>
        </p:txBody>
      </p:sp>
      <p:pic>
        <p:nvPicPr>
          <p:cNvPr id="3" name="Grafický objekt 2" descr="Šipky ve tvaru V se souvislou výplní">
            <a:extLst>
              <a:ext uri="{FF2B5EF4-FFF2-40B4-BE49-F238E27FC236}">
                <a16:creationId xmlns:a16="http://schemas.microsoft.com/office/drawing/2014/main" id="{2EE6D8A3-D97A-9CD4-4588-33BB869439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58577" y="2468474"/>
            <a:ext cx="3008490" cy="3008490"/>
          </a:xfrm>
          <a:prstGeom prst="rect">
            <a:avLst/>
          </a:prstGeom>
        </p:spPr>
      </p:pic>
      <p:pic>
        <p:nvPicPr>
          <p:cNvPr id="2" name="Obrázek 1" descr="Obsah obrázku text, Písmo, snímek obrazovky, Elektricky modrá&#10;&#10;Popis byl vytvořen automaticky">
            <a:extLst>
              <a:ext uri="{FF2B5EF4-FFF2-40B4-BE49-F238E27FC236}">
                <a16:creationId xmlns:a16="http://schemas.microsoft.com/office/drawing/2014/main" id="{D95D1DB0-4BF0-C00B-82F7-12FDB64CA65B}"/>
              </a:ext>
            </a:extLst>
          </p:cNvPr>
          <p:cNvPicPr>
            <a:picLocks noChangeAspect="1"/>
          </p:cNvPicPr>
          <p:nvPr/>
        </p:nvPicPr>
        <p:blipFill>
          <a:blip r:embed="rId5"/>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FE28CA09-3E67-58A0-B438-FA32A3D29870}"/>
              </a:ext>
            </a:extLst>
          </p:cNvPr>
          <p:cNvPicPr preferRelativeResize="0"/>
          <p:nvPr/>
        </p:nvPicPr>
        <p:blipFill rotWithShape="1">
          <a:blip r:embed="rId6">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220804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B4508DE2-6706-62F0-63DD-6D84C000E13D}"/>
              </a:ext>
            </a:extLst>
          </p:cNvPr>
          <p:cNvSpPr>
            <a:spLocks noChangeArrowheads="1"/>
          </p:cNvSpPr>
          <p:nvPr/>
        </p:nvSpPr>
        <p:spPr bwMode="auto">
          <a:xfrm>
            <a:off x="0" y="225860"/>
            <a:ext cx="12192000" cy="981075"/>
          </a:xfrm>
          <a:prstGeom prst="rect">
            <a:avLst/>
          </a:prstGeom>
          <a:solidFill>
            <a:schemeClr val="tx2"/>
          </a:solidFill>
          <a:ln w="9525">
            <a:solidFill>
              <a:srgbClr val="000000"/>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5400" b="1" dirty="0" err="1">
                <a:solidFill>
                  <a:schemeClr val="bg1"/>
                </a:solidFill>
              </a:rPr>
              <a:t>Theoretical</a:t>
            </a:r>
            <a:r>
              <a:rPr lang="cs-CZ" altLang="cs-CZ" sz="5400" b="1" dirty="0">
                <a:solidFill>
                  <a:schemeClr val="bg1"/>
                </a:solidFill>
              </a:rPr>
              <a:t> Framework</a:t>
            </a:r>
            <a:endParaRPr lang="en-GB" altLang="cs-CZ" sz="5400" b="1" dirty="0">
              <a:solidFill>
                <a:schemeClr val="bg1"/>
              </a:solidFill>
            </a:endParaRPr>
          </a:p>
        </p:txBody>
      </p:sp>
      <p:sp>
        <p:nvSpPr>
          <p:cNvPr id="4100" name="Rectangle 4">
            <a:extLst>
              <a:ext uri="{FF2B5EF4-FFF2-40B4-BE49-F238E27FC236}">
                <a16:creationId xmlns:a16="http://schemas.microsoft.com/office/drawing/2014/main" id="{83660C7D-3F0A-1C2F-58F8-598DB2758451}"/>
              </a:ext>
            </a:extLst>
          </p:cNvPr>
          <p:cNvSpPr>
            <a:spLocks noGrp="1" noChangeArrowheads="1"/>
          </p:cNvSpPr>
          <p:nvPr>
            <p:ph type="body" idx="1"/>
          </p:nvPr>
        </p:nvSpPr>
        <p:spPr>
          <a:xfrm>
            <a:off x="326598" y="1538398"/>
            <a:ext cx="8634521" cy="5087938"/>
          </a:xfrm>
        </p:spPr>
        <p:txBody>
          <a:bodyPr/>
          <a:lstStyle/>
          <a:p>
            <a:pPr marL="457200" indent="-457200">
              <a:spcBef>
                <a:spcPct val="0"/>
              </a:spcBef>
              <a:buFont typeface="Arial" panose="020B0604020202020204" pitchFamily="34" charset="0"/>
              <a:buChar char="•"/>
              <a:defRPr/>
            </a:pPr>
            <a:r>
              <a:rPr lang="en-US" sz="2400" dirty="0"/>
              <a:t> understanding the ways in which language and culture come into play in interpreting, creating and exchanging meaning, and the recognition and integration into communicating of an understanding of the self (and others) as already situated in one’s own language and culture when communicating with others</a:t>
            </a:r>
            <a:r>
              <a:rPr lang="cs-CZ" sz="2400" dirty="0"/>
              <a:t>;</a:t>
            </a:r>
          </a:p>
          <a:p>
            <a:pPr marL="457200" indent="-457200">
              <a:spcBef>
                <a:spcPct val="0"/>
              </a:spcBef>
              <a:buFont typeface="Arial" panose="020B0604020202020204" pitchFamily="34" charset="0"/>
              <a:buChar char="•"/>
              <a:defRPr/>
            </a:pPr>
            <a:r>
              <a:rPr lang="en-US" sz="2400" dirty="0"/>
              <a:t>understanding that interpretation can occur only through the evolving frame of reference developed by each individual: learning a new language becomes a part of the process</a:t>
            </a:r>
            <a:r>
              <a:rPr lang="cs-CZ" sz="2400" dirty="0"/>
              <a:t>.</a:t>
            </a:r>
            <a:r>
              <a:rPr lang="en-US" sz="2400" dirty="0"/>
              <a:t> </a:t>
            </a:r>
            <a:endParaRPr lang="cs-CZ" sz="2400" dirty="0"/>
          </a:p>
          <a:p>
            <a:pPr>
              <a:spcBef>
                <a:spcPct val="0"/>
              </a:spcBef>
              <a:defRPr/>
            </a:pPr>
            <a:r>
              <a:rPr lang="cs-CZ" sz="2400" dirty="0"/>
              <a:t>      </a:t>
            </a:r>
            <a:r>
              <a:rPr lang="en-US" sz="2400" dirty="0"/>
              <a:t>(Liddicoat &amp; </a:t>
            </a:r>
            <a:r>
              <a:rPr lang="en-US" sz="2400" dirty="0" err="1"/>
              <a:t>Scarino</a:t>
            </a:r>
            <a:r>
              <a:rPr lang="en-US" sz="2400" dirty="0"/>
              <a:t>, 2013</a:t>
            </a:r>
            <a:r>
              <a:rPr lang="cs-CZ" sz="2400" dirty="0"/>
              <a:t>)</a:t>
            </a:r>
            <a:endParaRPr lang="cs-CZ" altLang="cs-CZ" sz="2400" noProof="1">
              <a:cs typeface="Times New Roman" pitchFamily="18" charset="0"/>
            </a:endParaRPr>
          </a:p>
          <a:p>
            <a:pPr>
              <a:buFontTx/>
              <a:buNone/>
              <a:defRPr/>
            </a:pPr>
            <a:endParaRPr lang="en-GB" altLang="cs-CZ" sz="3600" noProof="1"/>
          </a:p>
          <a:p>
            <a:pPr eaLnBrk="1" hangingPunct="1">
              <a:defRPr/>
            </a:pPr>
            <a:endParaRPr lang="en-GB" altLang="cs-CZ" sz="3600" b="1" i="1" noProof="1"/>
          </a:p>
        </p:txBody>
      </p:sp>
      <p:pic>
        <p:nvPicPr>
          <p:cNvPr id="2" name="Grafický objekt 1" descr="Šipky ve tvaru V se souvislou výplní">
            <a:extLst>
              <a:ext uri="{FF2B5EF4-FFF2-40B4-BE49-F238E27FC236}">
                <a16:creationId xmlns:a16="http://schemas.microsoft.com/office/drawing/2014/main" id="{2B8B92B7-D2C6-68B1-3C02-AD3A095A1F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58577" y="2468474"/>
            <a:ext cx="3008490" cy="3008490"/>
          </a:xfrm>
          <a:prstGeom prst="rect">
            <a:avLst/>
          </a:prstGeom>
        </p:spPr>
      </p:pic>
      <p:pic>
        <p:nvPicPr>
          <p:cNvPr id="3" name="Obrázek 2" descr="Obsah obrázku text, Písmo, snímek obrazovky, Elektricky modrá&#10;&#10;Popis byl vytvořen automaticky">
            <a:extLst>
              <a:ext uri="{FF2B5EF4-FFF2-40B4-BE49-F238E27FC236}">
                <a16:creationId xmlns:a16="http://schemas.microsoft.com/office/drawing/2014/main" id="{D159A5F5-B20C-3A50-FFE2-134B4871CC57}"/>
              </a:ext>
            </a:extLst>
          </p:cNvPr>
          <p:cNvPicPr>
            <a:picLocks noChangeAspect="1"/>
          </p:cNvPicPr>
          <p:nvPr/>
        </p:nvPicPr>
        <p:blipFill>
          <a:blip r:embed="rId5"/>
          <a:stretch>
            <a:fillRect/>
          </a:stretch>
        </p:blipFill>
        <p:spPr>
          <a:xfrm>
            <a:off x="6171790" y="6108970"/>
            <a:ext cx="6020210" cy="786847"/>
          </a:xfrm>
          <a:prstGeom prst="rect">
            <a:avLst/>
          </a:prstGeom>
        </p:spPr>
      </p:pic>
      <p:pic>
        <p:nvPicPr>
          <p:cNvPr id="4" name="Google Shape;280;g2c843336287_0_30">
            <a:extLst>
              <a:ext uri="{FF2B5EF4-FFF2-40B4-BE49-F238E27FC236}">
                <a16:creationId xmlns:a16="http://schemas.microsoft.com/office/drawing/2014/main" id="{7F33BA15-34A8-647B-FBBC-6FCEC9CEF625}"/>
              </a:ext>
            </a:extLst>
          </p:cNvPr>
          <p:cNvPicPr preferRelativeResize="0"/>
          <p:nvPr/>
        </p:nvPicPr>
        <p:blipFill rotWithShape="1">
          <a:blip r:embed="rId6">
            <a:alphaModFix/>
          </a:blip>
          <a:srcRect/>
          <a:stretch/>
        </p:blipFill>
        <p:spPr>
          <a:xfrm>
            <a:off x="0" y="6161615"/>
            <a:ext cx="1779141" cy="612130"/>
          </a:xfrm>
          <a:prstGeom prst="rect">
            <a:avLst/>
          </a:prstGeom>
          <a:noFill/>
          <a:ln>
            <a:noFill/>
          </a:ln>
        </p:spPr>
      </p:pic>
    </p:spTree>
    <p:extLst>
      <p:ext uri="{BB962C8B-B14F-4D97-AF65-F5344CB8AC3E}">
        <p14:creationId xmlns:p14="http://schemas.microsoft.com/office/powerpoint/2010/main" val="110074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
          <p:cNvSpPr txBox="1">
            <a:spLocks noGrp="1"/>
          </p:cNvSpPr>
          <p:nvPr>
            <p:ph type="title"/>
          </p:nvPr>
        </p:nvSpPr>
        <p:spPr>
          <a:xfrm>
            <a:off x="0" y="365126"/>
            <a:ext cx="12192000" cy="1325700"/>
          </a:xfrm>
          <a:prstGeom prst="rect">
            <a:avLst/>
          </a:prstGeom>
          <a:solidFill>
            <a:schemeClr val="tx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4400"/>
              <a:buFont typeface="Garamond"/>
              <a:buNone/>
            </a:pPr>
            <a:r>
              <a:rPr lang="cs-CZ" dirty="0">
                <a:solidFill>
                  <a:schemeClr val="bg1"/>
                </a:solidFill>
              </a:rPr>
              <a:t>Workshop</a:t>
            </a:r>
            <a:endParaRPr sz="4400" b="0" i="0" u="none" strike="noStrike" cap="none" dirty="0">
              <a:solidFill>
                <a:schemeClr val="bg1"/>
              </a:solidFill>
              <a:latin typeface="Garamond"/>
              <a:ea typeface="Garamond"/>
              <a:cs typeface="Garamond"/>
              <a:sym typeface="Garamond"/>
            </a:endParaRPr>
          </a:p>
        </p:txBody>
      </p:sp>
      <p:sp>
        <p:nvSpPr>
          <p:cNvPr id="329" name="Google Shape;329;p4"/>
          <p:cNvSpPr txBox="1">
            <a:spLocks noGrp="1"/>
          </p:cNvSpPr>
          <p:nvPr>
            <p:ph type="body" idx="1"/>
          </p:nvPr>
        </p:nvSpPr>
        <p:spPr>
          <a:xfrm>
            <a:off x="501317" y="2476899"/>
            <a:ext cx="9601196" cy="3318936"/>
          </a:xfrm>
          <a:prstGeom prst="rect">
            <a:avLst/>
          </a:prstGeom>
          <a:noFill/>
          <a:ln>
            <a:noFill/>
          </a:ln>
        </p:spPr>
        <p:txBody>
          <a:bodyPr spcFirstLastPara="1" wrap="square" lIns="91425" tIns="45700" rIns="91425" bIns="45700" anchor="t" anchorCtr="0">
            <a:noAutofit/>
          </a:bodyPr>
          <a:lstStyle/>
          <a:p>
            <a:pPr marL="342900" lvl="0" indent="-342900" algn="l" rtl="0">
              <a:lnSpc>
                <a:spcPct val="150000"/>
              </a:lnSpc>
              <a:spcBef>
                <a:spcPts val="0"/>
              </a:spcBef>
              <a:spcAft>
                <a:spcPts val="0"/>
              </a:spcAft>
              <a:buSzPts val="2760"/>
              <a:buChar char="•"/>
            </a:pPr>
            <a:r>
              <a:rPr lang="cs-CZ" b="1" dirty="0" err="1"/>
              <a:t>Activities</a:t>
            </a:r>
            <a:r>
              <a:rPr lang="cs-CZ" b="1" dirty="0"/>
              <a:t>  </a:t>
            </a:r>
            <a:r>
              <a:rPr lang="cs-CZ" dirty="0"/>
              <a:t>    </a:t>
            </a:r>
            <a:endParaRPr dirty="0"/>
          </a:p>
          <a:p>
            <a:pPr marL="342900" lvl="0" indent="-342900" algn="l" rtl="0">
              <a:lnSpc>
                <a:spcPct val="150000"/>
              </a:lnSpc>
              <a:spcBef>
                <a:spcPts val="0"/>
              </a:spcBef>
              <a:spcAft>
                <a:spcPts val="0"/>
              </a:spcAft>
              <a:buSzPts val="2760"/>
              <a:buChar char="•"/>
            </a:pPr>
            <a:r>
              <a:rPr lang="cs-CZ" dirty="0"/>
              <a:t>1) </a:t>
            </a:r>
            <a:r>
              <a:rPr lang="cs-CZ" dirty="0" err="1"/>
              <a:t>Individual</a:t>
            </a:r>
            <a:r>
              <a:rPr lang="cs-CZ" dirty="0"/>
              <a:t> </a:t>
            </a:r>
            <a:endParaRPr dirty="0"/>
          </a:p>
          <a:p>
            <a:pPr marL="342900" lvl="0" indent="-342900" algn="l" rtl="0">
              <a:lnSpc>
                <a:spcPct val="150000"/>
              </a:lnSpc>
              <a:spcBef>
                <a:spcPts val="600"/>
              </a:spcBef>
              <a:spcAft>
                <a:spcPts val="0"/>
              </a:spcAft>
              <a:buSzPts val="2760"/>
              <a:buChar char="•"/>
            </a:pPr>
            <a:r>
              <a:rPr lang="cs-CZ" dirty="0"/>
              <a:t>2) In </a:t>
            </a:r>
            <a:r>
              <a:rPr lang="cs-CZ" dirty="0" err="1"/>
              <a:t>pairs</a:t>
            </a:r>
            <a:r>
              <a:rPr lang="cs-CZ" dirty="0"/>
              <a:t>  </a:t>
            </a:r>
            <a:endParaRPr dirty="0"/>
          </a:p>
          <a:p>
            <a:pPr marL="342900" lvl="0" indent="-342900" algn="l" rtl="0">
              <a:lnSpc>
                <a:spcPct val="150000"/>
              </a:lnSpc>
              <a:spcBef>
                <a:spcPts val="600"/>
              </a:spcBef>
              <a:spcAft>
                <a:spcPts val="0"/>
              </a:spcAft>
              <a:buSzPts val="2760"/>
              <a:buChar char="•"/>
            </a:pPr>
            <a:r>
              <a:rPr lang="cs-CZ" dirty="0"/>
              <a:t>3) In </a:t>
            </a:r>
            <a:r>
              <a:rPr lang="cs-CZ" dirty="0" err="1"/>
              <a:t>groups</a:t>
            </a:r>
            <a:endParaRPr sz="2400" b="0" i="0" u="none" strike="noStrike" cap="none" dirty="0">
              <a:solidFill>
                <a:srgbClr val="262626"/>
              </a:solidFill>
              <a:latin typeface="Garamond"/>
              <a:ea typeface="Garamond"/>
              <a:cs typeface="Garamond"/>
              <a:sym typeface="Garamond"/>
            </a:endParaRPr>
          </a:p>
        </p:txBody>
      </p:sp>
      <p:sp>
        <p:nvSpPr>
          <p:cNvPr id="330" name="Google Shape;330;p4"/>
          <p:cNvSpPr/>
          <p:nvPr/>
        </p:nvSpPr>
        <p:spPr>
          <a:xfrm>
            <a:off x="6923495" y="5795835"/>
            <a:ext cx="4606905" cy="64633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222222"/>
              </a:solidFill>
              <a:latin typeface="Garamond"/>
              <a:ea typeface="Garamond"/>
              <a:cs typeface="Garamond"/>
              <a:sym typeface="Garamond"/>
            </a:endParaRPr>
          </a:p>
        </p:txBody>
      </p:sp>
      <p:pic>
        <p:nvPicPr>
          <p:cNvPr id="331" name="Google Shape;331;p4"/>
          <p:cNvPicPr preferRelativeResize="0"/>
          <p:nvPr/>
        </p:nvPicPr>
        <p:blipFill rotWithShape="1">
          <a:blip r:embed="rId3">
            <a:alphaModFix/>
          </a:blip>
          <a:srcRect/>
          <a:stretch/>
        </p:blipFill>
        <p:spPr>
          <a:xfrm>
            <a:off x="6051388" y="2438735"/>
            <a:ext cx="954474" cy="954474"/>
          </a:xfrm>
          <a:prstGeom prst="rect">
            <a:avLst/>
          </a:prstGeom>
          <a:noFill/>
          <a:ln>
            <a:noFill/>
          </a:ln>
        </p:spPr>
      </p:pic>
      <p:pic>
        <p:nvPicPr>
          <p:cNvPr id="332" name="Google Shape;332;p4"/>
          <p:cNvPicPr preferRelativeResize="0"/>
          <p:nvPr/>
        </p:nvPicPr>
        <p:blipFill rotWithShape="1">
          <a:blip r:embed="rId4">
            <a:alphaModFix/>
          </a:blip>
          <a:srcRect l="24605" t="16268" r="24611" b="10826"/>
          <a:stretch/>
        </p:blipFill>
        <p:spPr>
          <a:xfrm>
            <a:off x="6051388" y="3545945"/>
            <a:ext cx="919904" cy="878835"/>
          </a:xfrm>
          <a:prstGeom prst="rect">
            <a:avLst/>
          </a:prstGeom>
          <a:noFill/>
          <a:ln>
            <a:noFill/>
          </a:ln>
        </p:spPr>
      </p:pic>
      <p:pic>
        <p:nvPicPr>
          <p:cNvPr id="333" name="Google Shape;333;p4"/>
          <p:cNvPicPr preferRelativeResize="0"/>
          <p:nvPr/>
        </p:nvPicPr>
        <p:blipFill rotWithShape="1">
          <a:blip r:embed="rId5">
            <a:alphaModFix/>
          </a:blip>
          <a:srcRect/>
          <a:stretch/>
        </p:blipFill>
        <p:spPr>
          <a:xfrm>
            <a:off x="6096000" y="4657418"/>
            <a:ext cx="966328" cy="966328"/>
          </a:xfrm>
          <a:prstGeom prst="rect">
            <a:avLst/>
          </a:prstGeom>
          <a:noFill/>
          <a:ln>
            <a:noFill/>
          </a:ln>
        </p:spPr>
      </p:pic>
      <p:pic>
        <p:nvPicPr>
          <p:cNvPr id="335" name="Google Shape;335;p4"/>
          <p:cNvPicPr preferRelativeResize="0"/>
          <p:nvPr/>
        </p:nvPicPr>
        <p:blipFill rotWithShape="1">
          <a:blip r:embed="rId6">
            <a:alphaModFix/>
          </a:blip>
          <a:srcRect b="8903"/>
          <a:stretch/>
        </p:blipFill>
        <p:spPr>
          <a:xfrm>
            <a:off x="7524997" y="2526625"/>
            <a:ext cx="3613854" cy="3555330"/>
          </a:xfrm>
          <a:prstGeom prst="rect">
            <a:avLst/>
          </a:prstGeom>
          <a:noFill/>
          <a:ln>
            <a:noFill/>
          </a:ln>
        </p:spPr>
      </p:pic>
      <p:pic>
        <p:nvPicPr>
          <p:cNvPr id="2" name="Google Shape;280;g2c843336287_0_30">
            <a:extLst>
              <a:ext uri="{FF2B5EF4-FFF2-40B4-BE49-F238E27FC236}">
                <a16:creationId xmlns:a16="http://schemas.microsoft.com/office/drawing/2014/main" id="{F8C1B7EF-20FF-5206-848C-EC3E71E0EB8A}"/>
              </a:ext>
            </a:extLst>
          </p:cNvPr>
          <p:cNvPicPr preferRelativeResize="0"/>
          <p:nvPr/>
        </p:nvPicPr>
        <p:blipFill rotWithShape="1">
          <a:blip r:embed="rId7">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597EFE9-682D-C055-0C77-A76DA40B9869}"/>
              </a:ext>
            </a:extLst>
          </p:cNvPr>
          <p:cNvPicPr>
            <a:picLocks noChangeAspect="1"/>
          </p:cNvPicPr>
          <p:nvPr/>
        </p:nvPicPr>
        <p:blipFill>
          <a:blip r:embed="rId8"/>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animEffect transition="in" filter="fade">
                                      <p:cBhvr>
                                        <p:cTn id="7" dur="500"/>
                                        <p:tgtEl>
                                          <p:spTgt spid="3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9">
                                            <p:txEl>
                                              <p:pRg st="1" end="1"/>
                                            </p:txEl>
                                          </p:spTgt>
                                        </p:tgtEl>
                                        <p:attrNameLst>
                                          <p:attrName>style.visibility</p:attrName>
                                        </p:attrNameLst>
                                      </p:cBhvr>
                                      <p:to>
                                        <p:strVal val="visible"/>
                                      </p:to>
                                    </p:set>
                                    <p:animEffect transition="in" filter="fade">
                                      <p:cBhvr>
                                        <p:cTn id="12" dur="500"/>
                                        <p:tgtEl>
                                          <p:spTgt spid="3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9">
                                            <p:txEl>
                                              <p:pRg st="2" end="2"/>
                                            </p:txEl>
                                          </p:spTgt>
                                        </p:tgtEl>
                                        <p:attrNameLst>
                                          <p:attrName>style.visibility</p:attrName>
                                        </p:attrNameLst>
                                      </p:cBhvr>
                                      <p:to>
                                        <p:strVal val="visible"/>
                                      </p:to>
                                    </p:set>
                                    <p:animEffect transition="in" filter="fade">
                                      <p:cBhvr>
                                        <p:cTn id="17" dur="500"/>
                                        <p:tgtEl>
                                          <p:spTgt spid="3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9">
                                            <p:txEl>
                                              <p:pRg st="3" end="3"/>
                                            </p:txEl>
                                          </p:spTgt>
                                        </p:tgtEl>
                                        <p:attrNameLst>
                                          <p:attrName>style.visibility</p:attrName>
                                        </p:attrNameLst>
                                      </p:cBhvr>
                                      <p:to>
                                        <p:strVal val="visible"/>
                                      </p:to>
                                    </p:set>
                                    <p:animEffect transition="in" filter="fade">
                                      <p:cBhvr>
                                        <p:cTn id="22" dur="500"/>
                                        <p:tgtEl>
                                          <p:spTgt spid="3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1"/>
                                        </p:tgtEl>
                                        <p:attrNameLst>
                                          <p:attrName>style.visibility</p:attrName>
                                        </p:attrNameLst>
                                      </p:cBhvr>
                                      <p:to>
                                        <p:strVal val="visible"/>
                                      </p:to>
                                    </p:set>
                                    <p:animEffect transition="in" filter="fade">
                                      <p:cBhvr>
                                        <p:cTn id="27" dur="1000"/>
                                        <p:tgtEl>
                                          <p:spTgt spid="33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32"/>
                                        </p:tgtEl>
                                        <p:attrNameLst>
                                          <p:attrName>style.visibility</p:attrName>
                                        </p:attrNameLst>
                                      </p:cBhvr>
                                      <p:to>
                                        <p:strVal val="visible"/>
                                      </p:to>
                                    </p:set>
                                    <p:anim calcmode="lin" valueType="num">
                                      <p:cBhvr additive="base">
                                        <p:cTn id="32" dur="500"/>
                                        <p:tgtEl>
                                          <p:spTgt spid="33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33"/>
                                        </p:tgtEl>
                                        <p:attrNameLst>
                                          <p:attrName>style.visibility</p:attrName>
                                        </p:attrNameLst>
                                      </p:cBhvr>
                                      <p:to>
                                        <p:strVal val="visible"/>
                                      </p:to>
                                    </p:set>
                                    <p:anim calcmode="lin" valueType="num">
                                      <p:cBhvr additive="base">
                                        <p:cTn id="37" dur="500"/>
                                        <p:tgtEl>
                                          <p:spTgt spid="3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g2c3cacc2f79_2_178"/>
          <p:cNvSpPr txBox="1">
            <a:spLocks noGrp="1"/>
          </p:cNvSpPr>
          <p:nvPr>
            <p:ph type="title"/>
          </p:nvPr>
        </p:nvSpPr>
        <p:spPr>
          <a:xfrm>
            <a:off x="72736" y="365126"/>
            <a:ext cx="11281064" cy="1325700"/>
          </a:xfrm>
          <a:prstGeom prst="rect">
            <a:avLst/>
          </a:prstGeom>
          <a:solidFill>
            <a:schemeClr val="tx2"/>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1800"/>
              <a:buNone/>
            </a:pPr>
            <a:r>
              <a:rPr lang="cs-CZ" dirty="0">
                <a:solidFill>
                  <a:schemeClr val="bg1"/>
                </a:solidFill>
              </a:rPr>
              <a:t>Workshop</a:t>
            </a:r>
            <a:endParaRPr dirty="0">
              <a:solidFill>
                <a:schemeClr val="bg1"/>
              </a:solidFill>
            </a:endParaRPr>
          </a:p>
        </p:txBody>
      </p:sp>
      <p:sp>
        <p:nvSpPr>
          <p:cNvPr id="342" name="Google Shape;342;g2c3cacc2f79_2_178"/>
          <p:cNvSpPr txBox="1">
            <a:spLocks noGrp="1"/>
          </p:cNvSpPr>
          <p:nvPr>
            <p:ph type="body" idx="1"/>
          </p:nvPr>
        </p:nvSpPr>
        <p:spPr>
          <a:xfrm>
            <a:off x="838200" y="1741750"/>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a:p>
            <a:pPr marL="0" lvl="0" indent="0" algn="l" rtl="0">
              <a:lnSpc>
                <a:spcPct val="90000"/>
              </a:lnSpc>
              <a:spcBef>
                <a:spcPts val="750"/>
              </a:spcBef>
              <a:spcAft>
                <a:spcPts val="0"/>
              </a:spcAft>
              <a:buSzPts val="1800"/>
              <a:buNone/>
            </a:pPr>
            <a:endParaRPr/>
          </a:p>
        </p:txBody>
      </p:sp>
      <p:pic>
        <p:nvPicPr>
          <p:cNvPr id="2" name="Google Shape;280;g2c843336287_0_30">
            <a:extLst>
              <a:ext uri="{FF2B5EF4-FFF2-40B4-BE49-F238E27FC236}">
                <a16:creationId xmlns:a16="http://schemas.microsoft.com/office/drawing/2014/main" id="{22FBFE4F-CD02-22CD-6468-D89067A7CBE0}"/>
              </a:ext>
            </a:extLst>
          </p:cNvPr>
          <p:cNvPicPr preferRelativeResize="0"/>
          <p:nvPr/>
        </p:nvPicPr>
        <p:blipFill rotWithShape="1">
          <a:blip r:embed="rId3">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B83F9294-2A37-A54F-CE04-138AD70BD345}"/>
              </a:ext>
            </a:extLst>
          </p:cNvPr>
          <p:cNvPicPr>
            <a:picLocks noChangeAspect="1"/>
          </p:cNvPicPr>
          <p:nvPr/>
        </p:nvPicPr>
        <p:blipFill>
          <a:blip r:embed="rId4"/>
          <a:stretch>
            <a:fillRect/>
          </a:stretch>
        </p:blipFill>
        <p:spPr>
          <a:xfrm>
            <a:off x="6171790" y="6108970"/>
            <a:ext cx="6020210" cy="786847"/>
          </a:xfrm>
          <a:prstGeom prst="rect">
            <a:avLst/>
          </a:prstGeom>
        </p:spPr>
      </p:pic>
      <p:sp>
        <p:nvSpPr>
          <p:cNvPr id="4" name="Google Shape;329;p4">
            <a:extLst>
              <a:ext uri="{FF2B5EF4-FFF2-40B4-BE49-F238E27FC236}">
                <a16:creationId xmlns:a16="http://schemas.microsoft.com/office/drawing/2014/main" id="{5686ECB9-B7D3-3F46-6984-AA9BC09C3EE6}"/>
              </a:ext>
            </a:extLst>
          </p:cNvPr>
          <p:cNvSpPr txBox="1">
            <a:spLocks/>
          </p:cNvSpPr>
          <p:nvPr/>
        </p:nvSpPr>
        <p:spPr>
          <a:xfrm>
            <a:off x="412108" y="2790034"/>
            <a:ext cx="9601196" cy="331893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750"/>
              </a:spcBef>
              <a:spcAft>
                <a:spcPts val="0"/>
              </a:spcAft>
              <a:buClr>
                <a:schemeClr val="dk1"/>
              </a:buClr>
              <a:buSzPts val="1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1800"/>
              <a:buFont typeface="Arial"/>
              <a:buNone/>
              <a:defRPr sz="1500" b="0" i="0" u="none" strike="noStrike" cap="none">
                <a:solidFill>
                  <a:schemeClr val="dk1"/>
                </a:solidFill>
                <a:latin typeface="Arial"/>
                <a:ea typeface="Arial"/>
                <a:cs typeface="Arial"/>
                <a:sym typeface="Arial"/>
              </a:defRPr>
            </a:lvl5pPr>
            <a:lvl6pPr marL="2743200" marR="0" lvl="5" indent="-342900" algn="l" rtl="0">
              <a:lnSpc>
                <a:spcPct val="90000"/>
              </a:lnSpc>
              <a:spcBef>
                <a:spcPts val="375"/>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pPr marL="342900" indent="-342900">
              <a:lnSpc>
                <a:spcPct val="150000"/>
              </a:lnSpc>
              <a:spcBef>
                <a:spcPts val="0"/>
              </a:spcBef>
              <a:buSzPts val="2760"/>
              <a:buFont typeface="Arial"/>
              <a:buChar char="•"/>
            </a:pPr>
            <a:r>
              <a:rPr lang="cs-CZ" b="1" dirty="0"/>
              <a:t>Use </a:t>
            </a:r>
            <a:r>
              <a:rPr lang="cs-CZ" b="1" dirty="0" err="1"/>
              <a:t>worksheets</a:t>
            </a:r>
            <a:endParaRPr lang="cs-CZ" b="1" dirty="0"/>
          </a:p>
          <a:p>
            <a:pPr marL="342900" indent="-342900">
              <a:lnSpc>
                <a:spcPct val="150000"/>
              </a:lnSpc>
              <a:spcBef>
                <a:spcPts val="0"/>
              </a:spcBef>
              <a:buSzPts val="2760"/>
              <a:buFont typeface="Arial"/>
              <a:buChar char="•"/>
            </a:pPr>
            <a:r>
              <a:rPr lang="cs-CZ" b="1" dirty="0"/>
              <a:t> </a:t>
            </a:r>
            <a:r>
              <a:rPr lang="cs-CZ" b="1" dirty="0" err="1"/>
              <a:t>see</a:t>
            </a:r>
            <a:r>
              <a:rPr lang="cs-CZ" b="1" dirty="0"/>
              <a:t> </a:t>
            </a:r>
            <a:r>
              <a:rPr lang="cs-CZ" b="1" dirty="0" err="1"/>
              <a:t>the</a:t>
            </a:r>
            <a:r>
              <a:rPr lang="cs-CZ" b="1" dirty="0"/>
              <a:t> </a:t>
            </a:r>
            <a:r>
              <a:rPr lang="cs-CZ" b="1" dirty="0" err="1"/>
              <a:t>Syllabus</a:t>
            </a:r>
            <a:r>
              <a:rPr lang="cs-CZ" b="1" dirty="0"/>
              <a:t>, </a:t>
            </a:r>
            <a:r>
              <a:rPr lang="cs-CZ" b="1" dirty="0" err="1"/>
              <a:t>please</a:t>
            </a:r>
            <a:endParaRPr lang="en-US" sz="2400" dirty="0">
              <a:solidFill>
                <a:srgbClr val="262626"/>
              </a:solidFill>
              <a:latin typeface="Garamond"/>
              <a:ea typeface="Garamond"/>
              <a:cs typeface="Garamond"/>
              <a:sym typeface="Garamond"/>
            </a:endParaRPr>
          </a:p>
        </p:txBody>
      </p:sp>
      <p:pic>
        <p:nvPicPr>
          <p:cNvPr id="6" name="Grafický objekt 5" descr="Podrobný plán se souvislou výplní">
            <a:extLst>
              <a:ext uri="{FF2B5EF4-FFF2-40B4-BE49-F238E27FC236}">
                <a16:creationId xmlns:a16="http://schemas.microsoft.com/office/drawing/2014/main" id="{091D6196-32CC-ABCC-FA82-1ECA80D38DD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78390" y="1319561"/>
            <a:ext cx="4218878" cy="4218878"/>
          </a:xfrm>
          <a:prstGeom prst="rect">
            <a:avLst/>
          </a:prstGeom>
        </p:spPr>
      </p:pic>
      <p:sp>
        <p:nvSpPr>
          <p:cNvPr id="5" name="Vývojový diagram: spojnice 4">
            <a:extLst>
              <a:ext uri="{FF2B5EF4-FFF2-40B4-BE49-F238E27FC236}">
                <a16:creationId xmlns:a16="http://schemas.microsoft.com/office/drawing/2014/main" id="{57E95E21-2B02-E63B-7AE8-66A17F8BD6E0}"/>
              </a:ext>
            </a:extLst>
          </p:cNvPr>
          <p:cNvSpPr/>
          <p:nvPr/>
        </p:nvSpPr>
        <p:spPr>
          <a:xfrm>
            <a:off x="9468556" y="3509026"/>
            <a:ext cx="544748" cy="486383"/>
          </a:xfrm>
          <a:prstGeom prst="flowChartConnector">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8867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9"/>
          <p:cNvSpPr txBox="1">
            <a:spLocks noGrp="1"/>
          </p:cNvSpPr>
          <p:nvPr>
            <p:ph type="title"/>
          </p:nvPr>
        </p:nvSpPr>
        <p:spPr>
          <a:xfrm>
            <a:off x="0" y="502592"/>
            <a:ext cx="12192000" cy="1303800"/>
          </a:xfrm>
          <a:prstGeom prst="rect">
            <a:avLst/>
          </a:prstGeom>
          <a:solidFill>
            <a:schemeClr val="tx2"/>
          </a:solidFill>
          <a:ln>
            <a:noFill/>
          </a:ln>
        </p:spPr>
        <p:txBody>
          <a:bodyPr spcFirstLastPara="1" wrap="square" lIns="91425" tIns="45700" rIns="91425" bIns="45700" anchor="ctr" anchorCtr="0">
            <a:noAutofit/>
          </a:bodyPr>
          <a:lstStyle/>
          <a:p>
            <a:pPr marL="53339" lvl="0" indent="0" algn="l" rtl="0">
              <a:lnSpc>
                <a:spcPct val="100000"/>
              </a:lnSpc>
              <a:spcBef>
                <a:spcPts val="480"/>
              </a:spcBef>
              <a:spcAft>
                <a:spcPts val="0"/>
              </a:spcAft>
              <a:buClr>
                <a:srgbClr val="262626"/>
              </a:buClr>
              <a:buSzPts val="2760"/>
              <a:buFont typeface="Garamond"/>
              <a:buNone/>
            </a:pPr>
            <a:r>
              <a:rPr lang="cs-CZ" b="1" dirty="0" err="1">
                <a:solidFill>
                  <a:schemeClr val="bg1"/>
                </a:solidFill>
              </a:rPr>
              <a:t>Questions</a:t>
            </a:r>
            <a:r>
              <a:rPr lang="cs-CZ" b="1" dirty="0">
                <a:solidFill>
                  <a:schemeClr val="bg1"/>
                </a:solidFill>
              </a:rPr>
              <a:t> &amp; </a:t>
            </a:r>
            <a:r>
              <a:rPr lang="cs-CZ" b="1" dirty="0" err="1">
                <a:solidFill>
                  <a:schemeClr val="bg1"/>
                </a:solidFill>
              </a:rPr>
              <a:t>Answers</a:t>
            </a:r>
            <a:r>
              <a:rPr lang="cs-CZ" b="1" dirty="0">
                <a:solidFill>
                  <a:schemeClr val="bg1"/>
                </a:solidFill>
              </a:rPr>
              <a:t>. </a:t>
            </a:r>
            <a:r>
              <a:rPr lang="cs-CZ" b="1" dirty="0" err="1">
                <a:solidFill>
                  <a:schemeClr val="bg1"/>
                </a:solidFill>
              </a:rPr>
              <a:t>Discussion</a:t>
            </a:r>
            <a:r>
              <a:rPr lang="cs-CZ" b="1" dirty="0">
                <a:solidFill>
                  <a:schemeClr val="bg1"/>
                </a:solidFill>
              </a:rPr>
              <a:t>.</a:t>
            </a:r>
            <a:endParaRPr dirty="0">
              <a:solidFill>
                <a:schemeClr val="bg1"/>
              </a:solidFill>
            </a:endParaRPr>
          </a:p>
        </p:txBody>
      </p:sp>
      <p:sp>
        <p:nvSpPr>
          <p:cNvPr id="355" name="Google Shape;355;p9"/>
          <p:cNvSpPr txBox="1">
            <a:spLocks noGrp="1"/>
          </p:cNvSpPr>
          <p:nvPr>
            <p:ph type="body" idx="1"/>
          </p:nvPr>
        </p:nvSpPr>
        <p:spPr>
          <a:xfrm>
            <a:off x="1295402" y="2418347"/>
            <a:ext cx="5270575" cy="3372853"/>
          </a:xfrm>
          <a:prstGeom prst="rect">
            <a:avLst/>
          </a:prstGeom>
          <a:noFill/>
          <a:ln>
            <a:noFill/>
          </a:ln>
        </p:spPr>
        <p:txBody>
          <a:bodyPr spcFirstLastPara="1" wrap="square" lIns="91425" tIns="45700" rIns="91425" bIns="45700" anchor="t" anchorCtr="0">
            <a:noAutofit/>
          </a:bodyPr>
          <a:lstStyle/>
          <a:p>
            <a:pPr marL="53339" lvl="0" indent="0" algn="l" rtl="0">
              <a:lnSpc>
                <a:spcPct val="100000"/>
              </a:lnSpc>
              <a:spcBef>
                <a:spcPts val="480"/>
              </a:spcBef>
              <a:spcAft>
                <a:spcPts val="0"/>
              </a:spcAft>
              <a:buSzPts val="2760"/>
              <a:buNone/>
            </a:pPr>
            <a:endParaRPr b="1" dirty="0"/>
          </a:p>
        </p:txBody>
      </p:sp>
      <p:pic>
        <p:nvPicPr>
          <p:cNvPr id="356" name="Google Shape;356;p9"/>
          <p:cNvPicPr preferRelativeResize="0"/>
          <p:nvPr/>
        </p:nvPicPr>
        <p:blipFill rotWithShape="1">
          <a:blip r:embed="rId3">
            <a:alphaModFix/>
          </a:blip>
          <a:srcRect/>
          <a:stretch/>
        </p:blipFill>
        <p:spPr>
          <a:xfrm>
            <a:off x="-114728" y="-109538"/>
            <a:ext cx="1779141" cy="612130"/>
          </a:xfrm>
          <a:prstGeom prst="rect">
            <a:avLst/>
          </a:prstGeom>
          <a:noFill/>
          <a:ln>
            <a:noFill/>
          </a:ln>
        </p:spPr>
      </p:pic>
      <p:pic>
        <p:nvPicPr>
          <p:cNvPr id="357" name="Google Shape;357;p9" descr="Do you sell Alarms? And other Questions, Answered! - Firstline Securities  Limited"/>
          <p:cNvPicPr preferRelativeResize="0"/>
          <p:nvPr/>
        </p:nvPicPr>
        <p:blipFill rotWithShape="1">
          <a:blip r:embed="rId4">
            <a:alphaModFix/>
          </a:blip>
          <a:srcRect t="2760" b="3127"/>
          <a:stretch/>
        </p:blipFill>
        <p:spPr>
          <a:xfrm>
            <a:off x="2893477" y="2029354"/>
            <a:ext cx="6556625" cy="3856653"/>
          </a:xfrm>
          <a:prstGeom prst="rect">
            <a:avLst/>
          </a:prstGeom>
          <a:noFill/>
          <a:ln>
            <a:noFill/>
          </a:ln>
        </p:spPr>
      </p:pic>
      <p:pic>
        <p:nvPicPr>
          <p:cNvPr id="2" name="Google Shape;280;g2c843336287_0_30">
            <a:extLst>
              <a:ext uri="{FF2B5EF4-FFF2-40B4-BE49-F238E27FC236}">
                <a16:creationId xmlns:a16="http://schemas.microsoft.com/office/drawing/2014/main" id="{1CC16755-3E80-D7C7-AB42-B49F66EA9456}"/>
              </a:ext>
            </a:extLst>
          </p:cNvPr>
          <p:cNvPicPr preferRelativeResize="0"/>
          <p:nvPr/>
        </p:nvPicPr>
        <p:blipFill rotWithShape="1">
          <a:blip r:embed="rId3">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19252BD-8FDC-5D41-3737-BAE7FA81CA88}"/>
              </a:ext>
            </a:extLst>
          </p:cNvPr>
          <p:cNvPicPr>
            <a:picLocks noChangeAspect="1"/>
          </p:cNvPicPr>
          <p:nvPr/>
        </p:nvPicPr>
        <p:blipFill>
          <a:blip r:embed="rId5"/>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5">
                                            <p:txEl>
                                              <p:pRg st="0" end="0"/>
                                            </p:txEl>
                                          </p:spTgt>
                                        </p:tgtEl>
                                        <p:attrNameLst>
                                          <p:attrName>style.visibility</p:attrName>
                                        </p:attrNameLst>
                                      </p:cBhvr>
                                      <p:to>
                                        <p:strVal val="visible"/>
                                      </p:to>
                                    </p:set>
                                    <p:animEffect transition="in" filter="fade">
                                      <p:cBhvr>
                                        <p:cTn id="7" dur="1000"/>
                                        <p:tgtEl>
                                          <p:spTgt spid="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g20fae9b3fda_0_0"/>
          <p:cNvSpPr txBox="1">
            <a:spLocks noGrp="1"/>
          </p:cNvSpPr>
          <p:nvPr>
            <p:ph type="title"/>
          </p:nvPr>
        </p:nvSpPr>
        <p:spPr>
          <a:xfrm>
            <a:off x="0" y="1"/>
            <a:ext cx="12192000" cy="1325700"/>
          </a:xfrm>
          <a:prstGeom prst="rect">
            <a:avLst/>
          </a:prstGeom>
          <a:solidFill>
            <a:schemeClr val="tx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4400"/>
              <a:buFont typeface="Garamond"/>
              <a:buNone/>
            </a:pPr>
            <a:r>
              <a:rPr lang="cs-CZ" dirty="0">
                <a:solidFill>
                  <a:schemeClr val="bg1"/>
                </a:solidFill>
              </a:rPr>
              <a:t>Exit ticket</a:t>
            </a:r>
            <a:endParaRPr dirty="0">
              <a:solidFill>
                <a:schemeClr val="bg1"/>
              </a:solidFill>
            </a:endParaRPr>
          </a:p>
        </p:txBody>
      </p:sp>
      <p:sp>
        <p:nvSpPr>
          <p:cNvPr id="363" name="Google Shape;363;g20fae9b3fda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marR="0" lvl="0" indent="-403860" algn="l" rtl="0">
              <a:lnSpc>
                <a:spcPct val="100000"/>
              </a:lnSpc>
              <a:spcBef>
                <a:spcPts val="480"/>
              </a:spcBef>
              <a:spcAft>
                <a:spcPts val="0"/>
              </a:spcAft>
              <a:buClr>
                <a:schemeClr val="accent1"/>
              </a:buClr>
              <a:buSzPts val="2760"/>
              <a:buFont typeface="Arial"/>
              <a:buChar char="•"/>
            </a:pPr>
            <a:r>
              <a:rPr lang="cs-CZ"/>
              <a:t>Socrative</a:t>
            </a:r>
            <a:endParaRPr/>
          </a:p>
          <a:p>
            <a:pPr marL="457200" marR="0" lvl="0" indent="-403860" algn="l" rtl="0">
              <a:lnSpc>
                <a:spcPct val="100000"/>
              </a:lnSpc>
              <a:spcBef>
                <a:spcPts val="480"/>
              </a:spcBef>
              <a:spcAft>
                <a:spcPts val="0"/>
              </a:spcAft>
              <a:buClr>
                <a:schemeClr val="accent1"/>
              </a:buClr>
              <a:buSzPts val="2760"/>
              <a:buFont typeface="Arial"/>
              <a:buChar char="•"/>
            </a:pPr>
            <a:r>
              <a:rPr lang="cs-CZ"/>
              <a:t>Interpret</a:t>
            </a:r>
            <a:endParaRPr/>
          </a:p>
        </p:txBody>
      </p:sp>
      <p:pic>
        <p:nvPicPr>
          <p:cNvPr id="364" name="Google Shape;364;g20fae9b3fda_0_0" descr="Using video as an 'exit ticket' to promote engagement – A Nurse's Notes on  Teaching &amp; Learning"/>
          <p:cNvPicPr preferRelativeResize="0"/>
          <p:nvPr/>
        </p:nvPicPr>
        <p:blipFill rotWithShape="1">
          <a:blip r:embed="rId3">
            <a:alphaModFix/>
          </a:blip>
          <a:srcRect/>
          <a:stretch/>
        </p:blipFill>
        <p:spPr>
          <a:xfrm>
            <a:off x="5735763" y="2909834"/>
            <a:ext cx="4487024" cy="2243512"/>
          </a:xfrm>
          <a:prstGeom prst="rect">
            <a:avLst/>
          </a:prstGeom>
          <a:noFill/>
          <a:ln>
            <a:noFill/>
          </a:ln>
        </p:spPr>
      </p:pic>
      <p:pic>
        <p:nvPicPr>
          <p:cNvPr id="366" name="Google Shape;366;g20fae9b3fda_0_0"/>
          <p:cNvPicPr preferRelativeResize="0"/>
          <p:nvPr/>
        </p:nvPicPr>
        <p:blipFill rotWithShape="1">
          <a:blip r:embed="rId4">
            <a:alphaModFix/>
          </a:blip>
          <a:srcRect/>
          <a:stretch/>
        </p:blipFill>
        <p:spPr>
          <a:xfrm>
            <a:off x="956672" y="1325701"/>
            <a:ext cx="9558181" cy="4960799"/>
          </a:xfrm>
          <a:prstGeom prst="rect">
            <a:avLst/>
          </a:prstGeom>
          <a:noFill/>
          <a:ln>
            <a:noFill/>
          </a:ln>
        </p:spPr>
      </p:pic>
      <p:pic>
        <p:nvPicPr>
          <p:cNvPr id="2" name="Google Shape;280;g2c843336287_0_30">
            <a:extLst>
              <a:ext uri="{FF2B5EF4-FFF2-40B4-BE49-F238E27FC236}">
                <a16:creationId xmlns:a16="http://schemas.microsoft.com/office/drawing/2014/main" id="{F2B84674-DCC7-97D5-43B0-F5B2194E2DB2}"/>
              </a:ext>
            </a:extLst>
          </p:cNvPr>
          <p:cNvPicPr preferRelativeResize="0"/>
          <p:nvPr/>
        </p:nvPicPr>
        <p:blipFill rotWithShape="1">
          <a:blip r:embed="rId5">
            <a:alphaModFix/>
          </a:blip>
          <a:srcRect/>
          <a:stretch/>
        </p:blipFill>
        <p:spPr>
          <a:xfrm>
            <a:off x="0" y="6161615"/>
            <a:ext cx="1779141" cy="612130"/>
          </a:xfrm>
          <a:prstGeom prst="rect">
            <a:avLst/>
          </a:prstGeom>
          <a:noFill/>
          <a:ln>
            <a:noFill/>
          </a:ln>
        </p:spPr>
      </p:pic>
      <p:pic>
        <p:nvPicPr>
          <p:cNvPr id="3" name="Obrázek 2" descr="Obsah obrázku text, Písmo, snímek obrazovky, Elektricky modrá&#10;&#10;Popis byl vytvořen automaticky">
            <a:extLst>
              <a:ext uri="{FF2B5EF4-FFF2-40B4-BE49-F238E27FC236}">
                <a16:creationId xmlns:a16="http://schemas.microsoft.com/office/drawing/2014/main" id="{2C7F3E0D-460D-2A95-199B-9EDEF7C61FDF}"/>
              </a:ext>
            </a:extLst>
          </p:cNvPr>
          <p:cNvPicPr>
            <a:picLocks noChangeAspect="1"/>
          </p:cNvPicPr>
          <p:nvPr/>
        </p:nvPicPr>
        <p:blipFill>
          <a:blip r:embed="rId6"/>
          <a:stretch>
            <a:fillRect/>
          </a:stretch>
        </p:blipFill>
        <p:spPr>
          <a:xfrm>
            <a:off x="6171790" y="6108970"/>
            <a:ext cx="6020210" cy="7868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cjv-prezentace-16-9-en-v10.potx" id="{BC3EE8AA-1241-40D4-84AC-4B4B49148105}" vid="{2F1A5585-128D-49C5-8314-B5B61E8D65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3" ma:contentTypeDescription="Create a new document." ma:contentTypeScope="" ma:versionID="7cc93f0a522376ee8e1dfd73dde5ccd3">
  <xsd:schema xmlns:xsd="http://www.w3.org/2001/XMLSchema" xmlns:xs="http://www.w3.org/2001/XMLSchema" xmlns:p="http://schemas.microsoft.com/office/2006/metadata/properties" xmlns:ns2="76d5652a-9cd3-465f-98c7-aa8090bd65c7" targetNamespace="http://schemas.microsoft.com/office/2006/metadata/properties" ma:root="true" ma:fieldsID="87b369375febcfc6bb418894800f5d14" ns2:_="">
    <xsd:import namespace="76d5652a-9cd3-465f-98c7-aa8090bd65c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815A7A-98DD-4817-AE3B-A66293C9B0F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09AEF2B-B32C-473F-B8F9-3A53D4362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7533DB-6C2A-40D5-A891-2E456C96D2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muni-cjv-prezentace-16-9-en-v10</Template>
  <TotalTime>3406</TotalTime>
  <Words>490</Words>
  <Application>Microsoft Office PowerPoint</Application>
  <PresentationFormat>Širokoúhlá obrazovka</PresentationFormat>
  <Paragraphs>96</Paragraphs>
  <Slides>15</Slides>
  <Notes>12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15</vt:i4>
      </vt:variant>
    </vt:vector>
  </HeadingPairs>
  <TitlesOfParts>
    <vt:vector size="23" baseType="lpstr">
      <vt:lpstr>Arial</vt:lpstr>
      <vt:lpstr>Arial Unicode MS</vt:lpstr>
      <vt:lpstr>Calibri</vt:lpstr>
      <vt:lpstr>Garamond</vt:lpstr>
      <vt:lpstr>Tahoma</vt:lpstr>
      <vt:lpstr>Times New Roman</vt:lpstr>
      <vt:lpstr>Wingdings</vt:lpstr>
      <vt:lpstr>Presentation_MU_EN</vt:lpstr>
      <vt:lpstr>Introduction  to Plurilingual  Approaches  to Translation II</vt:lpstr>
      <vt:lpstr>Warmer</vt:lpstr>
      <vt:lpstr>Prezentace aplikace PowerPoint</vt:lpstr>
      <vt:lpstr>Prezentace aplikace PowerPoint</vt:lpstr>
      <vt:lpstr>Prezentace aplikace PowerPoint</vt:lpstr>
      <vt:lpstr>Workshop</vt:lpstr>
      <vt:lpstr>Workshop</vt:lpstr>
      <vt:lpstr>Questions &amp; Answers. Discussion.</vt:lpstr>
      <vt:lpstr>Exit ticket</vt:lpstr>
      <vt:lpstr> Which part of the seminar  have you enjoyed most today and why?  Have you missed anything?  If so, what is it</vt:lpstr>
      <vt:lpstr>Prezentace aplikace PowerPoint</vt:lpstr>
      <vt:lpstr>Prezentace aplikace PowerPoint</vt:lpstr>
      <vt:lpstr>Prezentace aplikace PowerPoint</vt:lpstr>
      <vt:lpstr>Prezentace aplikace PowerPoint</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Athena Alchazidu</dc:creator>
  <cp:lastModifiedBy>Athena Alchazidu</cp:lastModifiedBy>
  <cp:revision>20</cp:revision>
  <cp:lastPrinted>1601-01-01T00:00:00Z</cp:lastPrinted>
  <dcterms:created xsi:type="dcterms:W3CDTF">2024-07-01T10:21:45Z</dcterms:created>
  <dcterms:modified xsi:type="dcterms:W3CDTF">2024-07-06T19:44:31Z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