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2"/>
  </p:notesMasterIdLst>
  <p:handoutMasterIdLst>
    <p:handoutMasterId r:id="rId23"/>
  </p:handoutMasterIdLst>
  <p:sldIdLst>
    <p:sldId id="256" r:id="rId5"/>
    <p:sldId id="406" r:id="rId6"/>
    <p:sldId id="389" r:id="rId7"/>
    <p:sldId id="371" r:id="rId8"/>
    <p:sldId id="390" r:id="rId9"/>
    <p:sldId id="391" r:id="rId10"/>
    <p:sldId id="392" r:id="rId11"/>
    <p:sldId id="270" r:id="rId12"/>
    <p:sldId id="286" r:id="rId13"/>
    <p:sldId id="273" r:id="rId14"/>
    <p:sldId id="274" r:id="rId15"/>
    <p:sldId id="275" r:id="rId16"/>
    <p:sldId id="401" r:id="rId17"/>
    <p:sldId id="407" r:id="rId18"/>
    <p:sldId id="402" r:id="rId19"/>
    <p:sldId id="403" r:id="rId20"/>
    <p:sldId id="283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10" autoAdjust="0"/>
    <p:restoredTop sz="95768" autoAdjust="0"/>
  </p:normalViewPr>
  <p:slideViewPr>
    <p:cSldViewPr snapToGrid="0">
      <p:cViewPr varScale="1">
        <p:scale>
          <a:sx n="83" d="100"/>
          <a:sy n="83" d="100"/>
        </p:scale>
        <p:origin x="192" y="77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DE9FC-94DC-498F-A7C3-39320164126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AAA71FF-0380-42E6-B105-DDA841D88CF4}">
      <dgm:prSet phldrT="[Text]" custT="1"/>
      <dgm:spPr/>
      <dgm:t>
        <a:bodyPr/>
        <a:lstStyle/>
        <a:p>
          <a:pPr>
            <a:buFontTx/>
            <a:buNone/>
          </a:pPr>
          <a:r>
            <a:rPr lang="en-GB" altLang="cs-CZ" sz="2800" dirty="0">
              <a:solidFill>
                <a:schemeClr val="bg1"/>
              </a:solidFill>
            </a:rPr>
            <a:t>James S. Holmes</a:t>
          </a:r>
          <a:r>
            <a:rPr lang="cs-CZ" altLang="cs-CZ" sz="2800" dirty="0">
              <a:solidFill>
                <a:schemeClr val="bg1"/>
              </a:solidFill>
            </a:rPr>
            <a:t>,</a:t>
          </a:r>
        </a:p>
        <a:p>
          <a:pPr>
            <a:buFontTx/>
            <a:buNone/>
          </a:pPr>
          <a:r>
            <a:rPr lang="en-GB" altLang="cs-CZ" sz="2800" i="1" dirty="0">
              <a:solidFill>
                <a:schemeClr val="bg1"/>
              </a:solidFill>
            </a:rPr>
            <a:t>The Name and Nature </a:t>
          </a:r>
          <a:endParaRPr lang="cs-CZ" altLang="cs-CZ" sz="2800" i="1" dirty="0">
            <a:solidFill>
              <a:schemeClr val="bg1"/>
            </a:solidFill>
          </a:endParaRPr>
        </a:p>
        <a:p>
          <a:pPr>
            <a:buFontTx/>
            <a:buNone/>
          </a:pPr>
          <a:r>
            <a:rPr lang="en-GB" altLang="cs-CZ" sz="2800" i="1" dirty="0">
              <a:solidFill>
                <a:schemeClr val="bg1"/>
              </a:solidFill>
            </a:rPr>
            <a:t>of Translation Studies</a:t>
          </a:r>
          <a:r>
            <a:rPr lang="cs-CZ" altLang="cs-CZ" sz="2800" dirty="0">
              <a:solidFill>
                <a:schemeClr val="bg1"/>
              </a:solidFill>
            </a:rPr>
            <a:t>, </a:t>
          </a:r>
          <a:r>
            <a:rPr lang="en-GB" altLang="cs-CZ" sz="2800" dirty="0">
              <a:solidFill>
                <a:schemeClr val="bg1"/>
              </a:solidFill>
            </a:rPr>
            <a:t>(1972)</a:t>
          </a:r>
          <a:endParaRPr lang="cs-CZ" sz="2800" dirty="0">
            <a:solidFill>
              <a:schemeClr val="bg1"/>
            </a:solidFill>
          </a:endParaRPr>
        </a:p>
      </dgm:t>
    </dgm:pt>
    <dgm:pt modelId="{F7BF71AD-402F-4E18-95EC-141BFC360808}" type="parTrans" cxnId="{C5AF9A9F-6855-4563-B416-2F31EB153C80}">
      <dgm:prSet/>
      <dgm:spPr/>
      <dgm:t>
        <a:bodyPr/>
        <a:lstStyle/>
        <a:p>
          <a:endParaRPr lang="cs-CZ"/>
        </a:p>
      </dgm:t>
    </dgm:pt>
    <dgm:pt modelId="{85C41821-73DE-43E4-8E14-C444CBE1FDF3}" type="sibTrans" cxnId="{C5AF9A9F-6855-4563-B416-2F31EB153C80}">
      <dgm:prSet/>
      <dgm:spPr/>
      <dgm:t>
        <a:bodyPr/>
        <a:lstStyle/>
        <a:p>
          <a:endParaRPr lang="cs-CZ"/>
        </a:p>
      </dgm:t>
    </dgm:pt>
    <dgm:pt modelId="{532603AB-903C-4097-8AF6-9DDEE3A9591E}" type="pres">
      <dgm:prSet presAssocID="{3BBDE9FC-94DC-498F-A7C3-393201641260}" presName="Name0" presStyleCnt="0">
        <dgm:presLayoutVars>
          <dgm:dir/>
          <dgm:animLvl val="lvl"/>
          <dgm:resizeHandles val="exact"/>
        </dgm:presLayoutVars>
      </dgm:prSet>
      <dgm:spPr/>
    </dgm:pt>
    <dgm:pt modelId="{885D9E5D-32F1-4ADF-A542-993794E5689A}" type="pres">
      <dgm:prSet presAssocID="{3BBDE9FC-94DC-498F-A7C3-393201641260}" presName="dummy" presStyleCnt="0"/>
      <dgm:spPr/>
    </dgm:pt>
    <dgm:pt modelId="{43461EB9-9FD9-4EC9-9322-78D217D5CBDD}" type="pres">
      <dgm:prSet presAssocID="{3BBDE9FC-94DC-498F-A7C3-393201641260}" presName="linH" presStyleCnt="0"/>
      <dgm:spPr/>
    </dgm:pt>
    <dgm:pt modelId="{C10AA168-E9E1-4B67-A2BB-0259375ACBDF}" type="pres">
      <dgm:prSet presAssocID="{3BBDE9FC-94DC-498F-A7C3-393201641260}" presName="padding1" presStyleCnt="0"/>
      <dgm:spPr/>
    </dgm:pt>
    <dgm:pt modelId="{3E83543C-8F90-4EFC-9829-73237B9F5D8E}" type="pres">
      <dgm:prSet presAssocID="{FAAA71FF-0380-42E6-B105-DDA841D88CF4}" presName="linV" presStyleCnt="0"/>
      <dgm:spPr/>
    </dgm:pt>
    <dgm:pt modelId="{B25FC60E-EE9E-4CB8-9718-1FD32E91BB85}" type="pres">
      <dgm:prSet presAssocID="{FAAA71FF-0380-42E6-B105-DDA841D88CF4}" presName="spVertical1" presStyleCnt="0"/>
      <dgm:spPr/>
    </dgm:pt>
    <dgm:pt modelId="{2A31E8A2-C67C-4E88-A88F-1448F02C721F}" type="pres">
      <dgm:prSet presAssocID="{FAAA71FF-0380-42E6-B105-DDA841D88CF4}" presName="parTx" presStyleLbl="revTx" presStyleIdx="0" presStyleCnt="1" custScaleX="329275" custLinFactNeighborX="-23678">
        <dgm:presLayoutVars>
          <dgm:chMax val="0"/>
          <dgm:chPref val="0"/>
          <dgm:bulletEnabled val="1"/>
        </dgm:presLayoutVars>
      </dgm:prSet>
      <dgm:spPr/>
    </dgm:pt>
    <dgm:pt modelId="{210D082B-5910-49B9-B13F-88344F98BBF3}" type="pres">
      <dgm:prSet presAssocID="{FAAA71FF-0380-42E6-B105-DDA841D88CF4}" presName="spVertical2" presStyleCnt="0"/>
      <dgm:spPr/>
    </dgm:pt>
    <dgm:pt modelId="{3CE4794B-FD99-4CEC-AEEA-7DD5D2BC90D5}" type="pres">
      <dgm:prSet presAssocID="{FAAA71FF-0380-42E6-B105-DDA841D88CF4}" presName="spVertical3" presStyleCnt="0"/>
      <dgm:spPr/>
    </dgm:pt>
    <dgm:pt modelId="{2FDC15EB-915A-4D1F-978B-CD8858F83270}" type="pres">
      <dgm:prSet presAssocID="{3BBDE9FC-94DC-498F-A7C3-393201641260}" presName="padding2" presStyleCnt="0"/>
      <dgm:spPr/>
    </dgm:pt>
    <dgm:pt modelId="{78ED12E5-FF50-4387-AF3D-7CA578F632BD}" type="pres">
      <dgm:prSet presAssocID="{3BBDE9FC-94DC-498F-A7C3-393201641260}" presName="negArrow" presStyleCnt="0"/>
      <dgm:spPr/>
    </dgm:pt>
    <dgm:pt modelId="{B4B44C28-81A0-4EC6-A646-FBAC60F25A8D}" type="pres">
      <dgm:prSet presAssocID="{3BBDE9FC-94DC-498F-A7C3-393201641260}" presName="backgroundArrow" presStyleLbl="node1" presStyleIdx="0" presStyleCnt="1"/>
      <dgm:spPr/>
    </dgm:pt>
  </dgm:ptLst>
  <dgm:cxnLst>
    <dgm:cxn modelId="{5DF5670C-643E-499E-B8E1-56B2794E2D7C}" type="presOf" srcId="{FAAA71FF-0380-42E6-B105-DDA841D88CF4}" destId="{2A31E8A2-C67C-4E88-A88F-1448F02C721F}" srcOrd="0" destOrd="0" presId="urn:microsoft.com/office/officeart/2005/8/layout/hProcess3"/>
    <dgm:cxn modelId="{02DD4E11-92E0-4693-B2F2-983765448CAE}" type="presOf" srcId="{3BBDE9FC-94DC-498F-A7C3-393201641260}" destId="{532603AB-903C-4097-8AF6-9DDEE3A9591E}" srcOrd="0" destOrd="0" presId="urn:microsoft.com/office/officeart/2005/8/layout/hProcess3"/>
    <dgm:cxn modelId="{C5AF9A9F-6855-4563-B416-2F31EB153C80}" srcId="{3BBDE9FC-94DC-498F-A7C3-393201641260}" destId="{FAAA71FF-0380-42E6-B105-DDA841D88CF4}" srcOrd="0" destOrd="0" parTransId="{F7BF71AD-402F-4E18-95EC-141BFC360808}" sibTransId="{85C41821-73DE-43E4-8E14-C444CBE1FDF3}"/>
    <dgm:cxn modelId="{16AEA482-58BD-4B63-986C-6DB54B6C646D}" type="presParOf" srcId="{532603AB-903C-4097-8AF6-9DDEE3A9591E}" destId="{885D9E5D-32F1-4ADF-A542-993794E5689A}" srcOrd="0" destOrd="0" presId="urn:microsoft.com/office/officeart/2005/8/layout/hProcess3"/>
    <dgm:cxn modelId="{50298ABB-864A-464D-9FB3-8A0B396ED3F8}" type="presParOf" srcId="{532603AB-903C-4097-8AF6-9DDEE3A9591E}" destId="{43461EB9-9FD9-4EC9-9322-78D217D5CBDD}" srcOrd="1" destOrd="0" presId="urn:microsoft.com/office/officeart/2005/8/layout/hProcess3"/>
    <dgm:cxn modelId="{D099B0FA-4A9A-4996-A8BA-C3846DD9B153}" type="presParOf" srcId="{43461EB9-9FD9-4EC9-9322-78D217D5CBDD}" destId="{C10AA168-E9E1-4B67-A2BB-0259375ACBDF}" srcOrd="0" destOrd="0" presId="urn:microsoft.com/office/officeart/2005/8/layout/hProcess3"/>
    <dgm:cxn modelId="{346A2CB3-D28A-4C3D-9E22-A66FB9D18EBD}" type="presParOf" srcId="{43461EB9-9FD9-4EC9-9322-78D217D5CBDD}" destId="{3E83543C-8F90-4EFC-9829-73237B9F5D8E}" srcOrd="1" destOrd="0" presId="urn:microsoft.com/office/officeart/2005/8/layout/hProcess3"/>
    <dgm:cxn modelId="{0DEAF867-065E-4525-9703-D35CE717FC4D}" type="presParOf" srcId="{3E83543C-8F90-4EFC-9829-73237B9F5D8E}" destId="{B25FC60E-EE9E-4CB8-9718-1FD32E91BB85}" srcOrd="0" destOrd="0" presId="urn:microsoft.com/office/officeart/2005/8/layout/hProcess3"/>
    <dgm:cxn modelId="{0C7439A3-EDD3-4DDE-87AF-69452686DB96}" type="presParOf" srcId="{3E83543C-8F90-4EFC-9829-73237B9F5D8E}" destId="{2A31E8A2-C67C-4E88-A88F-1448F02C721F}" srcOrd="1" destOrd="0" presId="urn:microsoft.com/office/officeart/2005/8/layout/hProcess3"/>
    <dgm:cxn modelId="{DFB0CE58-B472-4D01-83F1-113541FA6942}" type="presParOf" srcId="{3E83543C-8F90-4EFC-9829-73237B9F5D8E}" destId="{210D082B-5910-49B9-B13F-88344F98BBF3}" srcOrd="2" destOrd="0" presId="urn:microsoft.com/office/officeart/2005/8/layout/hProcess3"/>
    <dgm:cxn modelId="{62699826-CBBC-4BB9-8096-7E6D715DBFFB}" type="presParOf" srcId="{3E83543C-8F90-4EFC-9829-73237B9F5D8E}" destId="{3CE4794B-FD99-4CEC-AEEA-7DD5D2BC90D5}" srcOrd="3" destOrd="0" presId="urn:microsoft.com/office/officeart/2005/8/layout/hProcess3"/>
    <dgm:cxn modelId="{B4BFCD71-BC33-44E6-98B5-6F67297A2000}" type="presParOf" srcId="{43461EB9-9FD9-4EC9-9322-78D217D5CBDD}" destId="{2FDC15EB-915A-4D1F-978B-CD8858F83270}" srcOrd="2" destOrd="0" presId="urn:microsoft.com/office/officeart/2005/8/layout/hProcess3"/>
    <dgm:cxn modelId="{0918480D-7E93-41E8-AAF6-311FDBF1A0FA}" type="presParOf" srcId="{43461EB9-9FD9-4EC9-9322-78D217D5CBDD}" destId="{78ED12E5-FF50-4387-AF3D-7CA578F632BD}" srcOrd="3" destOrd="0" presId="urn:microsoft.com/office/officeart/2005/8/layout/hProcess3"/>
    <dgm:cxn modelId="{43593DEC-0A76-4FA1-8E29-1A008A9DBE20}" type="presParOf" srcId="{43461EB9-9FD9-4EC9-9322-78D217D5CBDD}" destId="{B4B44C28-81A0-4EC6-A646-FBAC60F25A8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6B4522-CE01-40BE-B83A-877E196A25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41CFA4B-2CE4-4FE3-8991-11E27E0C2FD5}">
      <dgm:prSet phldrT="[Text]" custT="1"/>
      <dgm:spPr/>
      <dgm:t>
        <a:bodyPr/>
        <a:lstStyle/>
        <a:p>
          <a:r>
            <a:rPr lang="cs-CZ" altLang="cs-CZ" sz="2800" noProof="1"/>
            <a:t>The Cultural Turn in Translation Studies</a:t>
          </a:r>
          <a:endParaRPr lang="cs-CZ" sz="2800" dirty="0"/>
        </a:p>
      </dgm:t>
    </dgm:pt>
    <dgm:pt modelId="{4E69F5F3-00E3-4B39-96AC-2C454183B686}" type="parTrans" cxnId="{E85FA717-54B1-448E-B3E2-1D681547C63E}">
      <dgm:prSet/>
      <dgm:spPr/>
      <dgm:t>
        <a:bodyPr/>
        <a:lstStyle/>
        <a:p>
          <a:endParaRPr lang="cs-CZ"/>
        </a:p>
      </dgm:t>
    </dgm:pt>
    <dgm:pt modelId="{5FB8DED0-5DD3-4016-BF1D-AD6599D20F68}" type="sibTrans" cxnId="{E85FA717-54B1-448E-B3E2-1D681547C63E}">
      <dgm:prSet/>
      <dgm:spPr/>
      <dgm:t>
        <a:bodyPr/>
        <a:lstStyle/>
        <a:p>
          <a:endParaRPr lang="cs-CZ"/>
        </a:p>
      </dgm:t>
    </dgm:pt>
    <dgm:pt modelId="{FC2DFC50-0012-4B49-9836-2C1909885E9D}">
      <dgm:prSet phldrT="[Text]" phldr="1"/>
      <dgm:spPr/>
      <dgm:t>
        <a:bodyPr/>
        <a:lstStyle/>
        <a:p>
          <a:endParaRPr lang="cs-CZ" dirty="0"/>
        </a:p>
      </dgm:t>
    </dgm:pt>
    <dgm:pt modelId="{62817844-56AE-4FB5-B96F-FA7209E839BD}" type="parTrans" cxnId="{0889787B-2CC6-4FE9-8DCD-242BF32E3B9F}">
      <dgm:prSet/>
      <dgm:spPr/>
      <dgm:t>
        <a:bodyPr/>
        <a:lstStyle/>
        <a:p>
          <a:endParaRPr lang="cs-CZ"/>
        </a:p>
      </dgm:t>
    </dgm:pt>
    <dgm:pt modelId="{E624316F-F49D-45FB-8E50-FD978C632CCD}" type="sibTrans" cxnId="{0889787B-2CC6-4FE9-8DCD-242BF32E3B9F}">
      <dgm:prSet/>
      <dgm:spPr/>
      <dgm:t>
        <a:bodyPr/>
        <a:lstStyle/>
        <a:p>
          <a:endParaRPr lang="cs-CZ"/>
        </a:p>
      </dgm:t>
    </dgm:pt>
    <dgm:pt modelId="{0F7901FD-A29E-490D-8AE9-608C457F9EE0}">
      <dgm:prSet phldrT="[Text]"/>
      <dgm:spPr/>
      <dgm:t>
        <a:bodyPr/>
        <a:lstStyle/>
        <a:p>
          <a:pPr>
            <a:buFontTx/>
            <a:buNone/>
          </a:pPr>
          <a:r>
            <a:rPr lang="cs-CZ" altLang="cs-CZ" noProof="1"/>
            <a:t>Chapter in: </a:t>
          </a:r>
        </a:p>
        <a:p>
          <a:pPr>
            <a:buFontTx/>
            <a:buNone/>
          </a:pPr>
          <a:r>
            <a:rPr lang="cs-CZ" altLang="cs-CZ" noProof="1"/>
            <a:t>Susan Bassnett and André Lefevere</a:t>
          </a:r>
        </a:p>
        <a:p>
          <a:pPr>
            <a:buFontTx/>
            <a:buNone/>
          </a:pPr>
          <a:r>
            <a:rPr lang="cs-CZ" altLang="cs-CZ" i="1" noProof="1"/>
            <a:t>Translation, History and Culture </a:t>
          </a:r>
          <a:r>
            <a:rPr lang="cs-CZ" altLang="cs-CZ" noProof="1"/>
            <a:t>(1990)</a:t>
          </a:r>
        </a:p>
        <a:p>
          <a:pPr>
            <a:buFontTx/>
            <a:buNone/>
          </a:pPr>
          <a:endParaRPr lang="cs-CZ" dirty="0"/>
        </a:p>
      </dgm:t>
    </dgm:pt>
    <dgm:pt modelId="{4618B044-C319-4D0C-8529-7A16DC1FC1FA}" type="parTrans" cxnId="{0CFE0DCF-FE63-4910-AFCF-1C631D4A8892}">
      <dgm:prSet/>
      <dgm:spPr/>
      <dgm:t>
        <a:bodyPr/>
        <a:lstStyle/>
        <a:p>
          <a:endParaRPr lang="cs-CZ"/>
        </a:p>
      </dgm:t>
    </dgm:pt>
    <dgm:pt modelId="{FD92EFD0-5063-4A1C-A36E-8F1F0AD0EB62}" type="sibTrans" cxnId="{0CFE0DCF-FE63-4910-AFCF-1C631D4A8892}">
      <dgm:prSet/>
      <dgm:spPr/>
      <dgm:t>
        <a:bodyPr/>
        <a:lstStyle/>
        <a:p>
          <a:endParaRPr lang="cs-CZ"/>
        </a:p>
      </dgm:t>
    </dgm:pt>
    <dgm:pt modelId="{83B88033-7BD7-4EAC-9DD3-07B1F6228481}" type="pres">
      <dgm:prSet presAssocID="{046B4522-CE01-40BE-B83A-877E196A2533}" presName="linear" presStyleCnt="0">
        <dgm:presLayoutVars>
          <dgm:animLvl val="lvl"/>
          <dgm:resizeHandles val="exact"/>
        </dgm:presLayoutVars>
      </dgm:prSet>
      <dgm:spPr/>
    </dgm:pt>
    <dgm:pt modelId="{C670787F-9849-418F-B575-A41155B1B1B0}" type="pres">
      <dgm:prSet presAssocID="{741CFA4B-2CE4-4FE3-8991-11E27E0C2FD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E8F56E3-373F-4F07-B665-33DC59D19641}" type="pres">
      <dgm:prSet presAssocID="{741CFA4B-2CE4-4FE3-8991-11E27E0C2FD5}" presName="childText" presStyleLbl="revTx" presStyleIdx="0" presStyleCnt="1">
        <dgm:presLayoutVars>
          <dgm:bulletEnabled val="1"/>
        </dgm:presLayoutVars>
      </dgm:prSet>
      <dgm:spPr/>
    </dgm:pt>
    <dgm:pt modelId="{9B7BB150-DCF2-4B8F-AD0D-29D52241C397}" type="pres">
      <dgm:prSet presAssocID="{0F7901FD-A29E-490D-8AE9-608C457F9EE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B318207-44BE-4792-93E2-D5662DC74F08}" type="presOf" srcId="{FC2DFC50-0012-4B49-9836-2C1909885E9D}" destId="{0E8F56E3-373F-4F07-B665-33DC59D19641}" srcOrd="0" destOrd="0" presId="urn:microsoft.com/office/officeart/2005/8/layout/vList2"/>
    <dgm:cxn modelId="{E85FA717-54B1-448E-B3E2-1D681547C63E}" srcId="{046B4522-CE01-40BE-B83A-877E196A2533}" destId="{741CFA4B-2CE4-4FE3-8991-11E27E0C2FD5}" srcOrd="0" destOrd="0" parTransId="{4E69F5F3-00E3-4B39-96AC-2C454183B686}" sibTransId="{5FB8DED0-5DD3-4016-BF1D-AD6599D20F68}"/>
    <dgm:cxn modelId="{4D1E396E-7EBA-46D3-8EE9-82FCCC40D7E4}" type="presOf" srcId="{046B4522-CE01-40BE-B83A-877E196A2533}" destId="{83B88033-7BD7-4EAC-9DD3-07B1F6228481}" srcOrd="0" destOrd="0" presId="urn:microsoft.com/office/officeart/2005/8/layout/vList2"/>
    <dgm:cxn modelId="{0889787B-2CC6-4FE9-8DCD-242BF32E3B9F}" srcId="{741CFA4B-2CE4-4FE3-8991-11E27E0C2FD5}" destId="{FC2DFC50-0012-4B49-9836-2C1909885E9D}" srcOrd="0" destOrd="0" parTransId="{62817844-56AE-4FB5-B96F-FA7209E839BD}" sibTransId="{E624316F-F49D-45FB-8E50-FD978C632CCD}"/>
    <dgm:cxn modelId="{FE2BE082-32F9-4601-A726-7952713589F8}" type="presOf" srcId="{741CFA4B-2CE4-4FE3-8991-11E27E0C2FD5}" destId="{C670787F-9849-418F-B575-A41155B1B1B0}" srcOrd="0" destOrd="0" presId="urn:microsoft.com/office/officeart/2005/8/layout/vList2"/>
    <dgm:cxn modelId="{0CFE0DCF-FE63-4910-AFCF-1C631D4A8892}" srcId="{046B4522-CE01-40BE-B83A-877E196A2533}" destId="{0F7901FD-A29E-490D-8AE9-608C457F9EE0}" srcOrd="1" destOrd="0" parTransId="{4618B044-C319-4D0C-8529-7A16DC1FC1FA}" sibTransId="{FD92EFD0-5063-4A1C-A36E-8F1F0AD0EB62}"/>
    <dgm:cxn modelId="{B2BA0FDF-2F78-4B26-A2ED-C5415147CAF4}" type="presOf" srcId="{0F7901FD-A29E-490D-8AE9-608C457F9EE0}" destId="{9B7BB150-DCF2-4B8F-AD0D-29D52241C397}" srcOrd="0" destOrd="0" presId="urn:microsoft.com/office/officeart/2005/8/layout/vList2"/>
    <dgm:cxn modelId="{657849E5-4185-43E0-825A-5836C1E115B9}" type="presParOf" srcId="{83B88033-7BD7-4EAC-9DD3-07B1F6228481}" destId="{C670787F-9849-418F-B575-A41155B1B1B0}" srcOrd="0" destOrd="0" presId="urn:microsoft.com/office/officeart/2005/8/layout/vList2"/>
    <dgm:cxn modelId="{86B05D15-FB33-4074-813C-561F8A89BBFC}" type="presParOf" srcId="{83B88033-7BD7-4EAC-9DD3-07B1F6228481}" destId="{0E8F56E3-373F-4F07-B665-33DC59D19641}" srcOrd="1" destOrd="0" presId="urn:microsoft.com/office/officeart/2005/8/layout/vList2"/>
    <dgm:cxn modelId="{8F652EE6-C5EC-4444-B2D3-A61D4EA70A50}" type="presParOf" srcId="{83B88033-7BD7-4EAC-9DD3-07B1F6228481}" destId="{9B7BB150-DCF2-4B8F-AD0D-29D52241C39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6B4522-CE01-40BE-B83A-877E196A25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41CFA4B-2CE4-4FE3-8991-11E27E0C2FD5}">
      <dgm:prSet phldrT="[Text]" custT="1"/>
      <dgm:spPr/>
      <dgm:t>
        <a:bodyPr/>
        <a:lstStyle/>
        <a:p>
          <a:r>
            <a:rPr lang="cs-CZ" altLang="cs-CZ" sz="2800" noProof="1"/>
            <a:t>The Translation Turn in Cultural Studies</a:t>
          </a:r>
          <a:endParaRPr lang="cs-CZ" sz="2800" dirty="0"/>
        </a:p>
      </dgm:t>
    </dgm:pt>
    <dgm:pt modelId="{4E69F5F3-00E3-4B39-96AC-2C454183B686}" type="parTrans" cxnId="{E85FA717-54B1-448E-B3E2-1D681547C63E}">
      <dgm:prSet/>
      <dgm:spPr/>
      <dgm:t>
        <a:bodyPr/>
        <a:lstStyle/>
        <a:p>
          <a:endParaRPr lang="cs-CZ"/>
        </a:p>
      </dgm:t>
    </dgm:pt>
    <dgm:pt modelId="{5FB8DED0-5DD3-4016-BF1D-AD6599D20F68}" type="sibTrans" cxnId="{E85FA717-54B1-448E-B3E2-1D681547C63E}">
      <dgm:prSet/>
      <dgm:spPr/>
      <dgm:t>
        <a:bodyPr/>
        <a:lstStyle/>
        <a:p>
          <a:endParaRPr lang="cs-CZ"/>
        </a:p>
      </dgm:t>
    </dgm:pt>
    <dgm:pt modelId="{FC2DFC50-0012-4B49-9836-2C1909885E9D}">
      <dgm:prSet phldrT="[Text]" phldr="1"/>
      <dgm:spPr/>
      <dgm:t>
        <a:bodyPr/>
        <a:lstStyle/>
        <a:p>
          <a:endParaRPr lang="cs-CZ" dirty="0"/>
        </a:p>
      </dgm:t>
    </dgm:pt>
    <dgm:pt modelId="{62817844-56AE-4FB5-B96F-FA7209E839BD}" type="parTrans" cxnId="{0889787B-2CC6-4FE9-8DCD-242BF32E3B9F}">
      <dgm:prSet/>
      <dgm:spPr/>
      <dgm:t>
        <a:bodyPr/>
        <a:lstStyle/>
        <a:p>
          <a:endParaRPr lang="cs-CZ"/>
        </a:p>
      </dgm:t>
    </dgm:pt>
    <dgm:pt modelId="{E624316F-F49D-45FB-8E50-FD978C632CCD}" type="sibTrans" cxnId="{0889787B-2CC6-4FE9-8DCD-242BF32E3B9F}">
      <dgm:prSet/>
      <dgm:spPr/>
      <dgm:t>
        <a:bodyPr/>
        <a:lstStyle/>
        <a:p>
          <a:endParaRPr lang="cs-CZ"/>
        </a:p>
      </dgm:t>
    </dgm:pt>
    <dgm:pt modelId="{0F7901FD-A29E-490D-8AE9-608C457F9EE0}">
      <dgm:prSet phldrT="[Text]"/>
      <dgm:spPr/>
      <dgm:t>
        <a:bodyPr/>
        <a:lstStyle/>
        <a:p>
          <a:pPr>
            <a:buFontTx/>
            <a:buNone/>
          </a:pPr>
          <a:r>
            <a:rPr lang="cs-CZ" altLang="cs-CZ" noProof="1"/>
            <a:t>Chapter in: </a:t>
          </a:r>
        </a:p>
        <a:p>
          <a:pPr>
            <a:buFontTx/>
            <a:buNone/>
          </a:pPr>
          <a:r>
            <a:rPr lang="cs-CZ" altLang="cs-CZ" noProof="1"/>
            <a:t>Susan Bassnett</a:t>
          </a:r>
        </a:p>
        <a:p>
          <a:pPr>
            <a:buFontTx/>
            <a:buNone/>
          </a:pPr>
          <a:r>
            <a:rPr lang="cs-CZ" altLang="cs-CZ" i="1" noProof="1"/>
            <a:t>Constructing Culture. Essays on Literary Translation </a:t>
          </a:r>
          <a:r>
            <a:rPr lang="cs-CZ" altLang="cs-CZ" noProof="1"/>
            <a:t>(1998), eds. Bassnett and Lefevere</a:t>
          </a:r>
        </a:p>
        <a:p>
          <a:pPr>
            <a:buFontTx/>
            <a:buNone/>
          </a:pPr>
          <a:endParaRPr lang="cs-CZ" dirty="0"/>
        </a:p>
      </dgm:t>
    </dgm:pt>
    <dgm:pt modelId="{4618B044-C319-4D0C-8529-7A16DC1FC1FA}" type="parTrans" cxnId="{0CFE0DCF-FE63-4910-AFCF-1C631D4A8892}">
      <dgm:prSet/>
      <dgm:spPr/>
      <dgm:t>
        <a:bodyPr/>
        <a:lstStyle/>
        <a:p>
          <a:endParaRPr lang="cs-CZ"/>
        </a:p>
      </dgm:t>
    </dgm:pt>
    <dgm:pt modelId="{FD92EFD0-5063-4A1C-A36E-8F1F0AD0EB62}" type="sibTrans" cxnId="{0CFE0DCF-FE63-4910-AFCF-1C631D4A8892}">
      <dgm:prSet/>
      <dgm:spPr/>
      <dgm:t>
        <a:bodyPr/>
        <a:lstStyle/>
        <a:p>
          <a:endParaRPr lang="cs-CZ"/>
        </a:p>
      </dgm:t>
    </dgm:pt>
    <dgm:pt modelId="{83B88033-7BD7-4EAC-9DD3-07B1F6228481}" type="pres">
      <dgm:prSet presAssocID="{046B4522-CE01-40BE-B83A-877E196A2533}" presName="linear" presStyleCnt="0">
        <dgm:presLayoutVars>
          <dgm:animLvl val="lvl"/>
          <dgm:resizeHandles val="exact"/>
        </dgm:presLayoutVars>
      </dgm:prSet>
      <dgm:spPr/>
    </dgm:pt>
    <dgm:pt modelId="{C670787F-9849-418F-B575-A41155B1B1B0}" type="pres">
      <dgm:prSet presAssocID="{741CFA4B-2CE4-4FE3-8991-11E27E0C2FD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E8F56E3-373F-4F07-B665-33DC59D19641}" type="pres">
      <dgm:prSet presAssocID="{741CFA4B-2CE4-4FE3-8991-11E27E0C2FD5}" presName="childText" presStyleLbl="revTx" presStyleIdx="0" presStyleCnt="1">
        <dgm:presLayoutVars>
          <dgm:bulletEnabled val="1"/>
        </dgm:presLayoutVars>
      </dgm:prSet>
      <dgm:spPr/>
    </dgm:pt>
    <dgm:pt modelId="{9B7BB150-DCF2-4B8F-AD0D-29D52241C397}" type="pres">
      <dgm:prSet presAssocID="{0F7901FD-A29E-490D-8AE9-608C457F9EE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B318207-44BE-4792-93E2-D5662DC74F08}" type="presOf" srcId="{FC2DFC50-0012-4B49-9836-2C1909885E9D}" destId="{0E8F56E3-373F-4F07-B665-33DC59D19641}" srcOrd="0" destOrd="0" presId="urn:microsoft.com/office/officeart/2005/8/layout/vList2"/>
    <dgm:cxn modelId="{E85FA717-54B1-448E-B3E2-1D681547C63E}" srcId="{046B4522-CE01-40BE-B83A-877E196A2533}" destId="{741CFA4B-2CE4-4FE3-8991-11E27E0C2FD5}" srcOrd="0" destOrd="0" parTransId="{4E69F5F3-00E3-4B39-96AC-2C454183B686}" sibTransId="{5FB8DED0-5DD3-4016-BF1D-AD6599D20F68}"/>
    <dgm:cxn modelId="{4D1E396E-7EBA-46D3-8EE9-82FCCC40D7E4}" type="presOf" srcId="{046B4522-CE01-40BE-B83A-877E196A2533}" destId="{83B88033-7BD7-4EAC-9DD3-07B1F6228481}" srcOrd="0" destOrd="0" presId="urn:microsoft.com/office/officeart/2005/8/layout/vList2"/>
    <dgm:cxn modelId="{0889787B-2CC6-4FE9-8DCD-242BF32E3B9F}" srcId="{741CFA4B-2CE4-4FE3-8991-11E27E0C2FD5}" destId="{FC2DFC50-0012-4B49-9836-2C1909885E9D}" srcOrd="0" destOrd="0" parTransId="{62817844-56AE-4FB5-B96F-FA7209E839BD}" sibTransId="{E624316F-F49D-45FB-8E50-FD978C632CCD}"/>
    <dgm:cxn modelId="{FE2BE082-32F9-4601-A726-7952713589F8}" type="presOf" srcId="{741CFA4B-2CE4-4FE3-8991-11E27E0C2FD5}" destId="{C670787F-9849-418F-B575-A41155B1B1B0}" srcOrd="0" destOrd="0" presId="urn:microsoft.com/office/officeart/2005/8/layout/vList2"/>
    <dgm:cxn modelId="{0CFE0DCF-FE63-4910-AFCF-1C631D4A8892}" srcId="{046B4522-CE01-40BE-B83A-877E196A2533}" destId="{0F7901FD-A29E-490D-8AE9-608C457F9EE0}" srcOrd="1" destOrd="0" parTransId="{4618B044-C319-4D0C-8529-7A16DC1FC1FA}" sibTransId="{FD92EFD0-5063-4A1C-A36E-8F1F0AD0EB62}"/>
    <dgm:cxn modelId="{B2BA0FDF-2F78-4B26-A2ED-C5415147CAF4}" type="presOf" srcId="{0F7901FD-A29E-490D-8AE9-608C457F9EE0}" destId="{9B7BB150-DCF2-4B8F-AD0D-29D52241C397}" srcOrd="0" destOrd="0" presId="urn:microsoft.com/office/officeart/2005/8/layout/vList2"/>
    <dgm:cxn modelId="{657849E5-4185-43E0-825A-5836C1E115B9}" type="presParOf" srcId="{83B88033-7BD7-4EAC-9DD3-07B1F6228481}" destId="{C670787F-9849-418F-B575-A41155B1B1B0}" srcOrd="0" destOrd="0" presId="urn:microsoft.com/office/officeart/2005/8/layout/vList2"/>
    <dgm:cxn modelId="{86B05D15-FB33-4074-813C-561F8A89BBFC}" type="presParOf" srcId="{83B88033-7BD7-4EAC-9DD3-07B1F6228481}" destId="{0E8F56E3-373F-4F07-B665-33DC59D19641}" srcOrd="1" destOrd="0" presId="urn:microsoft.com/office/officeart/2005/8/layout/vList2"/>
    <dgm:cxn modelId="{8F652EE6-C5EC-4444-B2D3-A61D4EA70A50}" type="presParOf" srcId="{83B88033-7BD7-4EAC-9DD3-07B1F6228481}" destId="{9B7BB150-DCF2-4B8F-AD0D-29D52241C397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6B4522-CE01-40BE-B83A-877E196A25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41CFA4B-2CE4-4FE3-8991-11E27E0C2FD5}">
      <dgm:prSet phldrT="[Text]" custT="1"/>
      <dgm:spPr/>
      <dgm:t>
        <a:bodyPr/>
        <a:lstStyle/>
        <a:p>
          <a:pPr algn="ctr"/>
          <a:r>
            <a:rPr lang="cs-CZ" altLang="cs-CZ" sz="5400" noProof="1"/>
            <a:t>?</a:t>
          </a:r>
        </a:p>
        <a:p>
          <a:pPr algn="ctr"/>
          <a:r>
            <a:rPr lang="cs-CZ" altLang="cs-CZ" sz="2800" noProof="1"/>
            <a:t>Sociological Turn</a:t>
          </a:r>
          <a:endParaRPr lang="cs-CZ" sz="2800" dirty="0"/>
        </a:p>
      </dgm:t>
    </dgm:pt>
    <dgm:pt modelId="{4E69F5F3-00E3-4B39-96AC-2C454183B686}" type="parTrans" cxnId="{E85FA717-54B1-448E-B3E2-1D681547C63E}">
      <dgm:prSet/>
      <dgm:spPr/>
      <dgm:t>
        <a:bodyPr/>
        <a:lstStyle/>
        <a:p>
          <a:endParaRPr lang="cs-CZ"/>
        </a:p>
      </dgm:t>
    </dgm:pt>
    <dgm:pt modelId="{5FB8DED0-5DD3-4016-BF1D-AD6599D20F68}" type="sibTrans" cxnId="{E85FA717-54B1-448E-B3E2-1D681547C63E}">
      <dgm:prSet/>
      <dgm:spPr/>
      <dgm:t>
        <a:bodyPr/>
        <a:lstStyle/>
        <a:p>
          <a:endParaRPr lang="cs-CZ"/>
        </a:p>
      </dgm:t>
    </dgm:pt>
    <dgm:pt modelId="{FC2DFC50-0012-4B49-9836-2C1909885E9D}">
      <dgm:prSet phldrT="[Text]" phldr="1"/>
      <dgm:spPr/>
      <dgm:t>
        <a:bodyPr/>
        <a:lstStyle/>
        <a:p>
          <a:endParaRPr lang="cs-CZ" dirty="0"/>
        </a:p>
      </dgm:t>
    </dgm:pt>
    <dgm:pt modelId="{62817844-56AE-4FB5-B96F-FA7209E839BD}" type="parTrans" cxnId="{0889787B-2CC6-4FE9-8DCD-242BF32E3B9F}">
      <dgm:prSet/>
      <dgm:spPr/>
      <dgm:t>
        <a:bodyPr/>
        <a:lstStyle/>
        <a:p>
          <a:endParaRPr lang="cs-CZ"/>
        </a:p>
      </dgm:t>
    </dgm:pt>
    <dgm:pt modelId="{E624316F-F49D-45FB-8E50-FD978C632CCD}" type="sibTrans" cxnId="{0889787B-2CC6-4FE9-8DCD-242BF32E3B9F}">
      <dgm:prSet/>
      <dgm:spPr/>
      <dgm:t>
        <a:bodyPr/>
        <a:lstStyle/>
        <a:p>
          <a:endParaRPr lang="cs-CZ"/>
        </a:p>
      </dgm:t>
    </dgm:pt>
    <dgm:pt modelId="{0F7901FD-A29E-490D-8AE9-608C457F9EE0}">
      <dgm:prSet phldrT="[Text]"/>
      <dgm:spPr/>
      <dgm:t>
        <a:bodyPr/>
        <a:lstStyle/>
        <a:p>
          <a:pPr>
            <a:buFontTx/>
            <a:buNone/>
          </a:pPr>
          <a:r>
            <a:rPr lang="cs-CZ" altLang="cs-CZ" noProof="1"/>
            <a:t>Turn towards creativity</a:t>
          </a:r>
        </a:p>
        <a:p>
          <a:pPr>
            <a:buFontTx/>
            <a:buNone/>
          </a:pPr>
          <a:r>
            <a:rPr lang="cs-CZ" altLang="cs-CZ" noProof="1"/>
            <a:t>Hypothetic turn towards linguistics</a:t>
          </a:r>
        </a:p>
        <a:p>
          <a:pPr>
            <a:buFontTx/>
            <a:buNone/>
          </a:pPr>
          <a:r>
            <a:rPr lang="cs-CZ" altLang="cs-CZ" noProof="1"/>
            <a:t>Technological turn</a:t>
          </a:r>
        </a:p>
        <a:p>
          <a:pPr>
            <a:buFontTx/>
            <a:buNone/>
          </a:pPr>
          <a:endParaRPr lang="cs-CZ" dirty="0"/>
        </a:p>
      </dgm:t>
    </dgm:pt>
    <dgm:pt modelId="{4618B044-C319-4D0C-8529-7A16DC1FC1FA}" type="parTrans" cxnId="{0CFE0DCF-FE63-4910-AFCF-1C631D4A8892}">
      <dgm:prSet/>
      <dgm:spPr/>
      <dgm:t>
        <a:bodyPr/>
        <a:lstStyle/>
        <a:p>
          <a:endParaRPr lang="cs-CZ"/>
        </a:p>
      </dgm:t>
    </dgm:pt>
    <dgm:pt modelId="{FD92EFD0-5063-4A1C-A36E-8F1F0AD0EB62}" type="sibTrans" cxnId="{0CFE0DCF-FE63-4910-AFCF-1C631D4A8892}">
      <dgm:prSet/>
      <dgm:spPr/>
      <dgm:t>
        <a:bodyPr/>
        <a:lstStyle/>
        <a:p>
          <a:endParaRPr lang="cs-CZ"/>
        </a:p>
      </dgm:t>
    </dgm:pt>
    <dgm:pt modelId="{83B88033-7BD7-4EAC-9DD3-07B1F6228481}" type="pres">
      <dgm:prSet presAssocID="{046B4522-CE01-40BE-B83A-877E196A2533}" presName="linear" presStyleCnt="0">
        <dgm:presLayoutVars>
          <dgm:animLvl val="lvl"/>
          <dgm:resizeHandles val="exact"/>
        </dgm:presLayoutVars>
      </dgm:prSet>
      <dgm:spPr/>
    </dgm:pt>
    <dgm:pt modelId="{C670787F-9849-418F-B575-A41155B1B1B0}" type="pres">
      <dgm:prSet presAssocID="{741CFA4B-2CE4-4FE3-8991-11E27E0C2FD5}" presName="parentText" presStyleLbl="node1" presStyleIdx="0" presStyleCnt="2" custLinFactNeighborY="-6364">
        <dgm:presLayoutVars>
          <dgm:chMax val="0"/>
          <dgm:bulletEnabled val="1"/>
        </dgm:presLayoutVars>
      </dgm:prSet>
      <dgm:spPr/>
    </dgm:pt>
    <dgm:pt modelId="{0E8F56E3-373F-4F07-B665-33DC59D19641}" type="pres">
      <dgm:prSet presAssocID="{741CFA4B-2CE4-4FE3-8991-11E27E0C2FD5}" presName="childText" presStyleLbl="revTx" presStyleIdx="0" presStyleCnt="1">
        <dgm:presLayoutVars>
          <dgm:bulletEnabled val="1"/>
        </dgm:presLayoutVars>
      </dgm:prSet>
      <dgm:spPr/>
    </dgm:pt>
    <dgm:pt modelId="{9B7BB150-DCF2-4B8F-AD0D-29D52241C397}" type="pres">
      <dgm:prSet presAssocID="{0F7901FD-A29E-490D-8AE9-608C457F9EE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B318207-44BE-4792-93E2-D5662DC74F08}" type="presOf" srcId="{FC2DFC50-0012-4B49-9836-2C1909885E9D}" destId="{0E8F56E3-373F-4F07-B665-33DC59D19641}" srcOrd="0" destOrd="0" presId="urn:microsoft.com/office/officeart/2005/8/layout/vList2"/>
    <dgm:cxn modelId="{E85FA717-54B1-448E-B3E2-1D681547C63E}" srcId="{046B4522-CE01-40BE-B83A-877E196A2533}" destId="{741CFA4B-2CE4-4FE3-8991-11E27E0C2FD5}" srcOrd="0" destOrd="0" parTransId="{4E69F5F3-00E3-4B39-96AC-2C454183B686}" sibTransId="{5FB8DED0-5DD3-4016-BF1D-AD6599D20F68}"/>
    <dgm:cxn modelId="{4D1E396E-7EBA-46D3-8EE9-82FCCC40D7E4}" type="presOf" srcId="{046B4522-CE01-40BE-B83A-877E196A2533}" destId="{83B88033-7BD7-4EAC-9DD3-07B1F6228481}" srcOrd="0" destOrd="0" presId="urn:microsoft.com/office/officeart/2005/8/layout/vList2"/>
    <dgm:cxn modelId="{0889787B-2CC6-4FE9-8DCD-242BF32E3B9F}" srcId="{741CFA4B-2CE4-4FE3-8991-11E27E0C2FD5}" destId="{FC2DFC50-0012-4B49-9836-2C1909885E9D}" srcOrd="0" destOrd="0" parTransId="{62817844-56AE-4FB5-B96F-FA7209E839BD}" sibTransId="{E624316F-F49D-45FB-8E50-FD978C632CCD}"/>
    <dgm:cxn modelId="{FE2BE082-32F9-4601-A726-7952713589F8}" type="presOf" srcId="{741CFA4B-2CE4-4FE3-8991-11E27E0C2FD5}" destId="{C670787F-9849-418F-B575-A41155B1B1B0}" srcOrd="0" destOrd="0" presId="urn:microsoft.com/office/officeart/2005/8/layout/vList2"/>
    <dgm:cxn modelId="{0CFE0DCF-FE63-4910-AFCF-1C631D4A8892}" srcId="{046B4522-CE01-40BE-B83A-877E196A2533}" destId="{0F7901FD-A29E-490D-8AE9-608C457F9EE0}" srcOrd="1" destOrd="0" parTransId="{4618B044-C319-4D0C-8529-7A16DC1FC1FA}" sibTransId="{FD92EFD0-5063-4A1C-A36E-8F1F0AD0EB62}"/>
    <dgm:cxn modelId="{B2BA0FDF-2F78-4B26-A2ED-C5415147CAF4}" type="presOf" srcId="{0F7901FD-A29E-490D-8AE9-608C457F9EE0}" destId="{9B7BB150-DCF2-4B8F-AD0D-29D52241C397}" srcOrd="0" destOrd="0" presId="urn:microsoft.com/office/officeart/2005/8/layout/vList2"/>
    <dgm:cxn modelId="{657849E5-4185-43E0-825A-5836C1E115B9}" type="presParOf" srcId="{83B88033-7BD7-4EAC-9DD3-07B1F6228481}" destId="{C670787F-9849-418F-B575-A41155B1B1B0}" srcOrd="0" destOrd="0" presId="urn:microsoft.com/office/officeart/2005/8/layout/vList2"/>
    <dgm:cxn modelId="{86B05D15-FB33-4074-813C-561F8A89BBFC}" type="presParOf" srcId="{83B88033-7BD7-4EAC-9DD3-07B1F6228481}" destId="{0E8F56E3-373F-4F07-B665-33DC59D19641}" srcOrd="1" destOrd="0" presId="urn:microsoft.com/office/officeart/2005/8/layout/vList2"/>
    <dgm:cxn modelId="{8F652EE6-C5EC-4444-B2D3-A61D4EA70A50}" type="presParOf" srcId="{83B88033-7BD7-4EAC-9DD3-07B1F6228481}" destId="{9B7BB150-DCF2-4B8F-AD0D-29D52241C39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6B4522-CE01-40BE-B83A-877E196A25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41CFA4B-2CE4-4FE3-8991-11E27E0C2FD5}">
      <dgm:prSet phldrT="[Text]" custT="1"/>
      <dgm:spPr/>
      <dgm:t>
        <a:bodyPr/>
        <a:lstStyle/>
        <a:p>
          <a:pPr algn="ctr"/>
          <a:r>
            <a:rPr lang="cs-CZ" altLang="cs-CZ" sz="5400" noProof="1"/>
            <a:t>?</a:t>
          </a:r>
        </a:p>
        <a:p>
          <a:pPr algn="ctr"/>
          <a:r>
            <a:rPr lang="cs-CZ" altLang="cs-CZ" sz="2800" noProof="1"/>
            <a:t>Linguistic Turns</a:t>
          </a:r>
          <a:endParaRPr lang="cs-CZ" sz="2800" dirty="0"/>
        </a:p>
      </dgm:t>
    </dgm:pt>
    <dgm:pt modelId="{4E69F5F3-00E3-4B39-96AC-2C454183B686}" type="parTrans" cxnId="{E85FA717-54B1-448E-B3E2-1D681547C63E}">
      <dgm:prSet/>
      <dgm:spPr/>
      <dgm:t>
        <a:bodyPr/>
        <a:lstStyle/>
        <a:p>
          <a:endParaRPr lang="cs-CZ"/>
        </a:p>
      </dgm:t>
    </dgm:pt>
    <dgm:pt modelId="{5FB8DED0-5DD3-4016-BF1D-AD6599D20F68}" type="sibTrans" cxnId="{E85FA717-54B1-448E-B3E2-1D681547C63E}">
      <dgm:prSet/>
      <dgm:spPr/>
      <dgm:t>
        <a:bodyPr/>
        <a:lstStyle/>
        <a:p>
          <a:endParaRPr lang="cs-CZ"/>
        </a:p>
      </dgm:t>
    </dgm:pt>
    <dgm:pt modelId="{FC2DFC50-0012-4B49-9836-2C1909885E9D}">
      <dgm:prSet phldrT="[Text]" phldr="1"/>
      <dgm:spPr/>
      <dgm:t>
        <a:bodyPr/>
        <a:lstStyle/>
        <a:p>
          <a:endParaRPr lang="cs-CZ" dirty="0"/>
        </a:p>
      </dgm:t>
    </dgm:pt>
    <dgm:pt modelId="{62817844-56AE-4FB5-B96F-FA7209E839BD}" type="parTrans" cxnId="{0889787B-2CC6-4FE9-8DCD-242BF32E3B9F}">
      <dgm:prSet/>
      <dgm:spPr/>
      <dgm:t>
        <a:bodyPr/>
        <a:lstStyle/>
        <a:p>
          <a:endParaRPr lang="cs-CZ"/>
        </a:p>
      </dgm:t>
    </dgm:pt>
    <dgm:pt modelId="{E624316F-F49D-45FB-8E50-FD978C632CCD}" type="sibTrans" cxnId="{0889787B-2CC6-4FE9-8DCD-242BF32E3B9F}">
      <dgm:prSet/>
      <dgm:spPr/>
      <dgm:t>
        <a:bodyPr/>
        <a:lstStyle/>
        <a:p>
          <a:endParaRPr lang="cs-CZ"/>
        </a:p>
      </dgm:t>
    </dgm:pt>
    <dgm:pt modelId="{0F7901FD-A29E-490D-8AE9-608C457F9EE0}">
      <dgm:prSet phldrT="[Text]"/>
      <dgm:spPr/>
      <dgm:t>
        <a:bodyPr/>
        <a:lstStyle/>
        <a:p>
          <a:pPr>
            <a:buFontTx/>
            <a:buNone/>
          </a:pPr>
          <a:endParaRPr lang="cs-CZ" altLang="cs-CZ" noProof="1"/>
        </a:p>
        <a:p>
          <a:pPr>
            <a:buFontTx/>
            <a:buNone/>
          </a:pPr>
          <a:r>
            <a:rPr lang="cs-CZ" altLang="cs-CZ" noProof="1"/>
            <a:t>     Bilingual - Multilingual -Plurilingual</a:t>
          </a:r>
        </a:p>
        <a:p>
          <a:pPr>
            <a:buFontTx/>
            <a:buNone/>
          </a:pPr>
          <a:endParaRPr lang="cs-CZ" dirty="0"/>
        </a:p>
      </dgm:t>
    </dgm:pt>
    <dgm:pt modelId="{4618B044-C319-4D0C-8529-7A16DC1FC1FA}" type="parTrans" cxnId="{0CFE0DCF-FE63-4910-AFCF-1C631D4A8892}">
      <dgm:prSet/>
      <dgm:spPr/>
      <dgm:t>
        <a:bodyPr/>
        <a:lstStyle/>
        <a:p>
          <a:endParaRPr lang="cs-CZ"/>
        </a:p>
      </dgm:t>
    </dgm:pt>
    <dgm:pt modelId="{FD92EFD0-5063-4A1C-A36E-8F1F0AD0EB62}" type="sibTrans" cxnId="{0CFE0DCF-FE63-4910-AFCF-1C631D4A8892}">
      <dgm:prSet/>
      <dgm:spPr/>
      <dgm:t>
        <a:bodyPr/>
        <a:lstStyle/>
        <a:p>
          <a:endParaRPr lang="cs-CZ"/>
        </a:p>
      </dgm:t>
    </dgm:pt>
    <dgm:pt modelId="{83B88033-7BD7-4EAC-9DD3-07B1F6228481}" type="pres">
      <dgm:prSet presAssocID="{046B4522-CE01-40BE-B83A-877E196A2533}" presName="linear" presStyleCnt="0">
        <dgm:presLayoutVars>
          <dgm:animLvl val="lvl"/>
          <dgm:resizeHandles val="exact"/>
        </dgm:presLayoutVars>
      </dgm:prSet>
      <dgm:spPr/>
    </dgm:pt>
    <dgm:pt modelId="{C670787F-9849-418F-B575-A41155B1B1B0}" type="pres">
      <dgm:prSet presAssocID="{741CFA4B-2CE4-4FE3-8991-11E27E0C2FD5}" presName="parentText" presStyleLbl="node1" presStyleIdx="0" presStyleCnt="2" custLinFactNeighborX="164" custLinFactNeighborY="-4719">
        <dgm:presLayoutVars>
          <dgm:chMax val="0"/>
          <dgm:bulletEnabled val="1"/>
        </dgm:presLayoutVars>
      </dgm:prSet>
      <dgm:spPr/>
    </dgm:pt>
    <dgm:pt modelId="{0E8F56E3-373F-4F07-B665-33DC59D19641}" type="pres">
      <dgm:prSet presAssocID="{741CFA4B-2CE4-4FE3-8991-11E27E0C2FD5}" presName="childText" presStyleLbl="revTx" presStyleIdx="0" presStyleCnt="1">
        <dgm:presLayoutVars>
          <dgm:bulletEnabled val="1"/>
        </dgm:presLayoutVars>
      </dgm:prSet>
      <dgm:spPr/>
    </dgm:pt>
    <dgm:pt modelId="{9B7BB150-DCF2-4B8F-AD0D-29D52241C397}" type="pres">
      <dgm:prSet presAssocID="{0F7901FD-A29E-490D-8AE9-608C457F9EE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B318207-44BE-4792-93E2-D5662DC74F08}" type="presOf" srcId="{FC2DFC50-0012-4B49-9836-2C1909885E9D}" destId="{0E8F56E3-373F-4F07-B665-33DC59D19641}" srcOrd="0" destOrd="0" presId="urn:microsoft.com/office/officeart/2005/8/layout/vList2"/>
    <dgm:cxn modelId="{E85FA717-54B1-448E-B3E2-1D681547C63E}" srcId="{046B4522-CE01-40BE-B83A-877E196A2533}" destId="{741CFA4B-2CE4-4FE3-8991-11E27E0C2FD5}" srcOrd="0" destOrd="0" parTransId="{4E69F5F3-00E3-4B39-96AC-2C454183B686}" sibTransId="{5FB8DED0-5DD3-4016-BF1D-AD6599D20F68}"/>
    <dgm:cxn modelId="{4D1E396E-7EBA-46D3-8EE9-82FCCC40D7E4}" type="presOf" srcId="{046B4522-CE01-40BE-B83A-877E196A2533}" destId="{83B88033-7BD7-4EAC-9DD3-07B1F6228481}" srcOrd="0" destOrd="0" presId="urn:microsoft.com/office/officeart/2005/8/layout/vList2"/>
    <dgm:cxn modelId="{0889787B-2CC6-4FE9-8DCD-242BF32E3B9F}" srcId="{741CFA4B-2CE4-4FE3-8991-11E27E0C2FD5}" destId="{FC2DFC50-0012-4B49-9836-2C1909885E9D}" srcOrd="0" destOrd="0" parTransId="{62817844-56AE-4FB5-B96F-FA7209E839BD}" sibTransId="{E624316F-F49D-45FB-8E50-FD978C632CCD}"/>
    <dgm:cxn modelId="{FE2BE082-32F9-4601-A726-7952713589F8}" type="presOf" srcId="{741CFA4B-2CE4-4FE3-8991-11E27E0C2FD5}" destId="{C670787F-9849-418F-B575-A41155B1B1B0}" srcOrd="0" destOrd="0" presId="urn:microsoft.com/office/officeart/2005/8/layout/vList2"/>
    <dgm:cxn modelId="{0CFE0DCF-FE63-4910-AFCF-1C631D4A8892}" srcId="{046B4522-CE01-40BE-B83A-877E196A2533}" destId="{0F7901FD-A29E-490D-8AE9-608C457F9EE0}" srcOrd="1" destOrd="0" parTransId="{4618B044-C319-4D0C-8529-7A16DC1FC1FA}" sibTransId="{FD92EFD0-5063-4A1C-A36E-8F1F0AD0EB62}"/>
    <dgm:cxn modelId="{B2BA0FDF-2F78-4B26-A2ED-C5415147CAF4}" type="presOf" srcId="{0F7901FD-A29E-490D-8AE9-608C457F9EE0}" destId="{9B7BB150-DCF2-4B8F-AD0D-29D52241C397}" srcOrd="0" destOrd="0" presId="urn:microsoft.com/office/officeart/2005/8/layout/vList2"/>
    <dgm:cxn modelId="{657849E5-4185-43E0-825A-5836C1E115B9}" type="presParOf" srcId="{83B88033-7BD7-4EAC-9DD3-07B1F6228481}" destId="{C670787F-9849-418F-B575-A41155B1B1B0}" srcOrd="0" destOrd="0" presId="urn:microsoft.com/office/officeart/2005/8/layout/vList2"/>
    <dgm:cxn modelId="{86B05D15-FB33-4074-813C-561F8A89BBFC}" type="presParOf" srcId="{83B88033-7BD7-4EAC-9DD3-07B1F6228481}" destId="{0E8F56E3-373F-4F07-B665-33DC59D19641}" srcOrd="1" destOrd="0" presId="urn:microsoft.com/office/officeart/2005/8/layout/vList2"/>
    <dgm:cxn modelId="{8F652EE6-C5EC-4444-B2D3-A61D4EA70A50}" type="presParOf" srcId="{83B88033-7BD7-4EAC-9DD3-07B1F6228481}" destId="{9B7BB150-DCF2-4B8F-AD0D-29D52241C397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44C28-81A0-4EC6-A646-FBAC60F25A8D}">
      <dsp:nvSpPr>
        <dsp:cNvPr id="0" name=""/>
        <dsp:cNvSpPr/>
      </dsp:nvSpPr>
      <dsp:spPr>
        <a:xfrm>
          <a:off x="0" y="21991"/>
          <a:ext cx="6842760" cy="3888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1E8A2-C67C-4E88-A88F-1448F02C721F}">
      <dsp:nvSpPr>
        <dsp:cNvPr id="0" name=""/>
        <dsp:cNvSpPr/>
      </dsp:nvSpPr>
      <dsp:spPr>
        <a:xfrm>
          <a:off x="144137" y="993992"/>
          <a:ext cx="5610871" cy="19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altLang="cs-CZ" sz="2800" kern="1200" dirty="0">
              <a:solidFill>
                <a:schemeClr val="bg1"/>
              </a:solidFill>
            </a:rPr>
            <a:t>James S. Holmes</a:t>
          </a:r>
          <a:r>
            <a:rPr lang="cs-CZ" altLang="cs-CZ" sz="2800" kern="1200" dirty="0">
              <a:solidFill>
                <a:schemeClr val="bg1"/>
              </a:solidFill>
            </a:rPr>
            <a:t>,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altLang="cs-CZ" sz="2800" i="1" kern="1200" dirty="0">
              <a:solidFill>
                <a:schemeClr val="bg1"/>
              </a:solidFill>
            </a:rPr>
            <a:t>The Name and Nature </a:t>
          </a:r>
          <a:endParaRPr lang="cs-CZ" altLang="cs-CZ" sz="2800" i="1" kern="1200" dirty="0">
            <a:solidFill>
              <a:schemeClr val="bg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altLang="cs-CZ" sz="2800" i="1" kern="1200" dirty="0">
              <a:solidFill>
                <a:schemeClr val="bg1"/>
              </a:solidFill>
            </a:rPr>
            <a:t>of Translation Studies</a:t>
          </a:r>
          <a:r>
            <a:rPr lang="cs-CZ" altLang="cs-CZ" sz="2800" kern="1200" dirty="0">
              <a:solidFill>
                <a:schemeClr val="bg1"/>
              </a:solidFill>
            </a:rPr>
            <a:t>, </a:t>
          </a:r>
          <a:r>
            <a:rPr lang="en-GB" altLang="cs-CZ" sz="2800" kern="1200" dirty="0">
              <a:solidFill>
                <a:schemeClr val="bg1"/>
              </a:solidFill>
            </a:rPr>
            <a:t>(1972)</a:t>
          </a:r>
          <a:endParaRPr lang="cs-CZ" sz="2800" kern="1200" dirty="0">
            <a:solidFill>
              <a:schemeClr val="bg1"/>
            </a:solidFill>
          </a:endParaRPr>
        </a:p>
      </dsp:txBody>
      <dsp:txXfrm>
        <a:off x="144137" y="993992"/>
        <a:ext cx="5610871" cy="194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0787F-9849-418F-B575-A41155B1B1B0}">
      <dsp:nvSpPr>
        <dsp:cNvPr id="0" name=""/>
        <dsp:cNvSpPr/>
      </dsp:nvSpPr>
      <dsp:spPr>
        <a:xfrm>
          <a:off x="0" y="57869"/>
          <a:ext cx="7130473" cy="201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800" kern="1200" noProof="1"/>
            <a:t>The Cultural Turn in Translation Studies</a:t>
          </a:r>
          <a:endParaRPr lang="cs-CZ" sz="2800" kern="1200" dirty="0"/>
        </a:p>
      </dsp:txBody>
      <dsp:txXfrm>
        <a:off x="98523" y="156392"/>
        <a:ext cx="6933427" cy="1821203"/>
      </dsp:txXfrm>
    </dsp:sp>
    <dsp:sp modelId="{0E8F56E3-373F-4F07-B665-33DC59D19641}">
      <dsp:nvSpPr>
        <dsp:cNvPr id="0" name=""/>
        <dsp:cNvSpPr/>
      </dsp:nvSpPr>
      <dsp:spPr>
        <a:xfrm>
          <a:off x="0" y="2076119"/>
          <a:ext cx="713047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9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1900" kern="1200" dirty="0"/>
        </a:p>
      </dsp:txBody>
      <dsp:txXfrm>
        <a:off x="0" y="2076119"/>
        <a:ext cx="7130473" cy="397440"/>
      </dsp:txXfrm>
    </dsp:sp>
    <dsp:sp modelId="{9B7BB150-DCF2-4B8F-AD0D-29D52241C397}">
      <dsp:nvSpPr>
        <dsp:cNvPr id="0" name=""/>
        <dsp:cNvSpPr/>
      </dsp:nvSpPr>
      <dsp:spPr>
        <a:xfrm>
          <a:off x="0" y="2473559"/>
          <a:ext cx="7130473" cy="201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s-CZ" altLang="cs-CZ" sz="2400" kern="1200" noProof="1"/>
            <a:t>Chapter in: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s-CZ" altLang="cs-CZ" sz="2400" kern="1200" noProof="1"/>
            <a:t>Susan Bassnett and André Lefevere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s-CZ" altLang="cs-CZ" sz="2400" i="1" kern="1200" noProof="1"/>
            <a:t>Translation, History and Culture </a:t>
          </a:r>
          <a:r>
            <a:rPr lang="cs-CZ" altLang="cs-CZ" sz="2400" kern="1200" noProof="1"/>
            <a:t>(1990)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cs-CZ" sz="2400" kern="1200" dirty="0"/>
        </a:p>
      </dsp:txBody>
      <dsp:txXfrm>
        <a:off x="98523" y="2572082"/>
        <a:ext cx="6933427" cy="1821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0787F-9849-418F-B575-A41155B1B1B0}">
      <dsp:nvSpPr>
        <dsp:cNvPr id="0" name=""/>
        <dsp:cNvSpPr/>
      </dsp:nvSpPr>
      <dsp:spPr>
        <a:xfrm>
          <a:off x="0" y="25561"/>
          <a:ext cx="7130473" cy="2075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800" kern="1200" noProof="1"/>
            <a:t>The Translation Turn in Cultural Studies</a:t>
          </a:r>
          <a:endParaRPr lang="cs-CZ" sz="2800" kern="1200" dirty="0"/>
        </a:p>
      </dsp:txBody>
      <dsp:txXfrm>
        <a:off x="101313" y="126874"/>
        <a:ext cx="6927847" cy="1872771"/>
      </dsp:txXfrm>
    </dsp:sp>
    <dsp:sp modelId="{0E8F56E3-373F-4F07-B665-33DC59D19641}">
      <dsp:nvSpPr>
        <dsp:cNvPr id="0" name=""/>
        <dsp:cNvSpPr/>
      </dsp:nvSpPr>
      <dsp:spPr>
        <a:xfrm>
          <a:off x="0" y="2100959"/>
          <a:ext cx="7130473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9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1600" kern="1200" dirty="0"/>
        </a:p>
      </dsp:txBody>
      <dsp:txXfrm>
        <a:off x="0" y="2100959"/>
        <a:ext cx="7130473" cy="347760"/>
      </dsp:txXfrm>
    </dsp:sp>
    <dsp:sp modelId="{9B7BB150-DCF2-4B8F-AD0D-29D52241C397}">
      <dsp:nvSpPr>
        <dsp:cNvPr id="0" name=""/>
        <dsp:cNvSpPr/>
      </dsp:nvSpPr>
      <dsp:spPr>
        <a:xfrm>
          <a:off x="0" y="2448719"/>
          <a:ext cx="7130473" cy="2075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s-CZ" altLang="cs-CZ" sz="2100" kern="1200" noProof="1"/>
            <a:t>Chapter in: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s-CZ" altLang="cs-CZ" sz="2100" kern="1200" noProof="1"/>
            <a:t>Susan Bassnett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s-CZ" altLang="cs-CZ" sz="2100" i="1" kern="1200" noProof="1"/>
            <a:t>Constructing Culture. Essays on Literary Translation </a:t>
          </a:r>
          <a:r>
            <a:rPr lang="cs-CZ" altLang="cs-CZ" sz="2100" kern="1200" noProof="1"/>
            <a:t>(1998), eds. Bassnett and Lefevere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cs-CZ" sz="2100" kern="1200" dirty="0"/>
        </a:p>
      </dsp:txBody>
      <dsp:txXfrm>
        <a:off x="101313" y="2550032"/>
        <a:ext cx="6927847" cy="18727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0787F-9849-418F-B575-A41155B1B1B0}">
      <dsp:nvSpPr>
        <dsp:cNvPr id="0" name=""/>
        <dsp:cNvSpPr/>
      </dsp:nvSpPr>
      <dsp:spPr>
        <a:xfrm>
          <a:off x="0" y="23800"/>
          <a:ext cx="7130473" cy="2027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5400" kern="1200" noProof="1"/>
            <a:t>?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800" kern="1200" noProof="1"/>
            <a:t>Sociological Turn</a:t>
          </a:r>
          <a:endParaRPr lang="cs-CZ" sz="2800" kern="1200" dirty="0"/>
        </a:p>
      </dsp:txBody>
      <dsp:txXfrm>
        <a:off x="98951" y="122751"/>
        <a:ext cx="6932571" cy="1829123"/>
      </dsp:txXfrm>
    </dsp:sp>
    <dsp:sp modelId="{0E8F56E3-373F-4F07-B665-33DC59D19641}">
      <dsp:nvSpPr>
        <dsp:cNvPr id="0" name=""/>
        <dsp:cNvSpPr/>
      </dsp:nvSpPr>
      <dsp:spPr>
        <a:xfrm>
          <a:off x="0" y="2076119"/>
          <a:ext cx="713047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9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1900" kern="1200" dirty="0"/>
        </a:p>
      </dsp:txBody>
      <dsp:txXfrm>
        <a:off x="0" y="2076119"/>
        <a:ext cx="7130473" cy="397440"/>
      </dsp:txXfrm>
    </dsp:sp>
    <dsp:sp modelId="{9B7BB150-DCF2-4B8F-AD0D-29D52241C397}">
      <dsp:nvSpPr>
        <dsp:cNvPr id="0" name=""/>
        <dsp:cNvSpPr/>
      </dsp:nvSpPr>
      <dsp:spPr>
        <a:xfrm>
          <a:off x="0" y="2473559"/>
          <a:ext cx="7130473" cy="2027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s-CZ" altLang="cs-CZ" sz="2400" kern="1200" noProof="1"/>
            <a:t>Turn towards creativity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s-CZ" altLang="cs-CZ" sz="2400" kern="1200" noProof="1"/>
            <a:t>Hypothetic turn towards linguistics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s-CZ" altLang="cs-CZ" sz="2400" kern="1200" noProof="1"/>
            <a:t>Technological turn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cs-CZ" sz="2400" kern="1200" dirty="0"/>
        </a:p>
      </dsp:txBody>
      <dsp:txXfrm>
        <a:off x="98951" y="2572510"/>
        <a:ext cx="6932571" cy="18291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0787F-9849-418F-B575-A41155B1B1B0}">
      <dsp:nvSpPr>
        <dsp:cNvPr id="0" name=""/>
        <dsp:cNvSpPr/>
      </dsp:nvSpPr>
      <dsp:spPr>
        <a:xfrm>
          <a:off x="0" y="37395"/>
          <a:ext cx="7130473" cy="196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5400" kern="1200" noProof="1"/>
            <a:t>?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800" kern="1200" noProof="1"/>
            <a:t>Linguistic Turns</a:t>
          </a:r>
          <a:endParaRPr lang="cs-CZ" sz="2800" kern="1200" dirty="0"/>
        </a:p>
      </dsp:txBody>
      <dsp:txXfrm>
        <a:off x="95953" y="133348"/>
        <a:ext cx="6938567" cy="1773694"/>
      </dsp:txXfrm>
    </dsp:sp>
    <dsp:sp modelId="{0E8F56E3-373F-4F07-B665-33DC59D19641}">
      <dsp:nvSpPr>
        <dsp:cNvPr id="0" name=""/>
        <dsp:cNvSpPr/>
      </dsp:nvSpPr>
      <dsp:spPr>
        <a:xfrm>
          <a:off x="0" y="2026439"/>
          <a:ext cx="7130473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9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2300" kern="1200" dirty="0"/>
        </a:p>
      </dsp:txBody>
      <dsp:txXfrm>
        <a:off x="0" y="2026439"/>
        <a:ext cx="7130473" cy="496800"/>
      </dsp:txXfrm>
    </dsp:sp>
    <dsp:sp modelId="{9B7BB150-DCF2-4B8F-AD0D-29D52241C397}">
      <dsp:nvSpPr>
        <dsp:cNvPr id="0" name=""/>
        <dsp:cNvSpPr/>
      </dsp:nvSpPr>
      <dsp:spPr>
        <a:xfrm>
          <a:off x="0" y="2523239"/>
          <a:ext cx="7130473" cy="196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cs-CZ" altLang="cs-CZ" sz="3000" kern="1200" noProof="1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s-CZ" altLang="cs-CZ" sz="3000" kern="1200" noProof="1"/>
            <a:t>     Bilingual - Multilingual -Plurilingual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cs-CZ" sz="3000" kern="1200" dirty="0"/>
        </a:p>
      </dsp:txBody>
      <dsp:txXfrm>
        <a:off x="95953" y="2619192"/>
        <a:ext cx="6938567" cy="177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FB818782-1268-D769-AF90-4A1BA61F79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8E1A50-3926-4503-A183-605434C793EA}" type="slidenum">
              <a:rPr lang="cs-CZ" altLang="cs-CZ"/>
              <a:pPr eaLnBrk="1" hangingPunct="1"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9D70628-035F-A066-C4B2-A429B5CDE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7583A61-3E18-57C2-674D-89F2D9095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99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bd1bc7bda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g2bd1bc7bd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1664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F3A102E-355C-942C-C844-28A4761FE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D888C1-0FE2-4BD5-8590-B8A8ED88548B}" type="slidenum">
              <a:rPr lang="cs-CZ" altLang="cs-CZ"/>
              <a:pPr eaLnBrk="1" hangingPunct="1"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E092901-D6E1-3152-1917-A434771D1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B298AF0-3206-B1ED-90C8-1E1495944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26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F3A102E-355C-942C-C844-28A4761FE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D888C1-0FE2-4BD5-8590-B8A8ED88548B}" type="slidenum">
              <a:rPr lang="cs-CZ" altLang="cs-CZ"/>
              <a:pPr eaLnBrk="1" hangingPunct="1"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E092901-D6E1-3152-1917-A434771D1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B298AF0-3206-B1ED-90C8-1E1495944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6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F3A102E-355C-942C-C844-28A4761FE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D888C1-0FE2-4BD5-8590-B8A8ED88548B}" type="slidenum">
              <a:rPr lang="cs-CZ" altLang="cs-CZ"/>
              <a:pPr eaLnBrk="1" hangingPunct="1"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E092901-D6E1-3152-1917-A434771D1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B298AF0-3206-B1ED-90C8-1E1495944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47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F3A102E-355C-942C-C844-28A4761FE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D888C1-0FE2-4BD5-8590-B8A8ED88548B}" type="slidenum">
              <a:rPr lang="cs-CZ" altLang="cs-CZ"/>
              <a:pPr eaLnBrk="1" hangingPunct="1"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E092901-D6E1-3152-1917-A434771D1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B298AF0-3206-B1ED-90C8-1E1495944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F3A102E-355C-942C-C844-28A4761FE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D888C1-0FE2-4BD5-8590-B8A8ED88548B}" type="slidenum">
              <a:rPr lang="cs-CZ" altLang="cs-CZ"/>
              <a:pPr eaLnBrk="1" hangingPunct="1"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E092901-D6E1-3152-1917-A434771D1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B298AF0-3206-B1ED-90C8-1E1495944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F3A102E-355C-942C-C844-28A4761FE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D888C1-0FE2-4BD5-8590-B8A8ED88548B}" type="slidenum">
              <a:rPr lang="cs-CZ" altLang="cs-CZ"/>
              <a:pPr eaLnBrk="1" hangingPunct="1"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E092901-D6E1-3152-1917-A434771D1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B298AF0-3206-B1ED-90C8-1E1495944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1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F3A102E-355C-942C-C844-28A4761FE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D888C1-0FE2-4BD5-8590-B8A8ED88548B}" type="slidenum">
              <a:rPr lang="cs-CZ" altLang="cs-CZ"/>
              <a:pPr eaLnBrk="1" hangingPunct="1"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E092901-D6E1-3152-1917-A434771D1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B298AF0-3206-B1ED-90C8-1E1495944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2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F3A102E-355C-942C-C844-28A4761FE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D888C1-0FE2-4BD5-8590-B8A8ED88548B}" type="slidenum">
              <a:rPr lang="cs-CZ" altLang="cs-CZ"/>
              <a:pPr eaLnBrk="1" hangingPunct="1"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E092901-D6E1-3152-1917-A434771D1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B298AF0-3206-B1ED-90C8-1E1495944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5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2090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c3cacc2f79_2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2c3cacc2f79_2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2c3cacc2f79_2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542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7883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0fae9b3fd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g20fae9b3f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528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35A0B36-414F-C448-93E9-CB16E93E1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8000" cy="106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6F2162ED-E4A4-1C45-8BB6-31155918E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BDABE0B1-8B3F-9645-8D6C-F6B5AD84A7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17E62B59-98E5-8C49-8C7B-A968741D2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8000" cy="106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0F4FBAD-6FFB-444B-AC68-48BB2F416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1007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889C5ED-F14B-774D-AB3E-9D4367CCCC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1007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AA276A31-823F-7B4E-864D-DF68370268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CJV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BB4EB3C3-4781-9B41-9B48-7F62C49CC0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8418" y="2012400"/>
            <a:ext cx="4035163" cy="28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A834B5-FBFA-E3C7-D7D9-2BCC8FD04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9D3921-C1FE-516F-E48D-B7A3DBA562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C7C810-64F7-D69F-E987-57A62DC00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7EED8-260A-4BDC-9186-CE31145443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934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039506AA-A633-1F42-8CF4-4BA96F370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38EF3C2E-707F-1042-AEE1-9C0704B30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84E758BF-C8D9-5B4D-91A6-B82249847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CF651608-D864-A740-8A91-C374235C7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B09FAD4F-1442-7248-A11B-758A1EFB5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FCF6BE15-C2C4-4F40-81FF-2C81F9840B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EB2C09AD-3988-824A-9297-77AE3F544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087DA5B0-E29F-4C4E-954F-8EDF4937B7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hyperlink" Target="http://www.est-translationstudies.org/" TargetMode="External"/><Relationship Id="rId4" Type="http://schemas.openxmlformats.org/officeDocument/2006/relationships/hyperlink" Target="https://aplicacionesua.cpd.ua.es/tra_int/usu/buscar.asp?idioma=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hyperlink" Target="http://www.est-translationstudies.org/" TargetMode="External"/><Relationship Id="rId4" Type="http://schemas.openxmlformats.org/officeDocument/2006/relationships/hyperlink" Target="http://usuaris.tinet.cat/apy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2365678"/>
            <a:ext cx="6711746" cy="1171580"/>
          </a:xfrm>
        </p:spPr>
        <p:txBody>
          <a:bodyPr/>
          <a:lstStyle/>
          <a:p>
            <a:r>
              <a:rPr lang="cs-CZ" sz="3600" dirty="0" err="1"/>
              <a:t>Introduction</a:t>
            </a:r>
            <a:r>
              <a:rPr lang="cs-CZ" sz="3600" dirty="0"/>
              <a:t> </a:t>
            </a:r>
            <a:br>
              <a:rPr lang="cs-CZ" sz="3600" dirty="0"/>
            </a:br>
            <a:r>
              <a:rPr lang="cs-CZ" sz="3600" dirty="0"/>
              <a:t>to </a:t>
            </a:r>
            <a:r>
              <a:rPr lang="cs-CZ" sz="3600" dirty="0" err="1"/>
              <a:t>Plurilingual</a:t>
            </a:r>
            <a:r>
              <a:rPr lang="cs-CZ" sz="3600" dirty="0"/>
              <a:t> </a:t>
            </a:r>
            <a:br>
              <a:rPr lang="cs-CZ" sz="3600" dirty="0"/>
            </a:br>
            <a:r>
              <a:rPr lang="cs-CZ" sz="3600" dirty="0" err="1"/>
              <a:t>Approaches</a:t>
            </a:r>
            <a:r>
              <a:rPr lang="cs-CZ" sz="3600" dirty="0"/>
              <a:t> </a:t>
            </a:r>
            <a:br>
              <a:rPr lang="cs-CZ" sz="3600" dirty="0"/>
            </a:br>
            <a:r>
              <a:rPr lang="cs-CZ" sz="3600" dirty="0"/>
              <a:t>to </a:t>
            </a:r>
            <a:r>
              <a:rPr lang="cs-CZ" sz="3600" dirty="0" err="1"/>
              <a:t>Translation</a:t>
            </a:r>
            <a:r>
              <a:rPr lang="cs-CZ" sz="3600" dirty="0"/>
              <a:t> III</a:t>
            </a:r>
            <a:endParaRPr lang="en-GB" sz="36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710" y="5048416"/>
            <a:ext cx="11361600" cy="698497"/>
          </a:xfrm>
        </p:spPr>
        <p:txBody>
          <a:bodyPr/>
          <a:lstStyle/>
          <a:p>
            <a:r>
              <a:rPr lang="cs-CZ" dirty="0"/>
              <a:t>Athena Alchazidu</a:t>
            </a:r>
          </a:p>
          <a:p>
            <a:endParaRPr lang="cs-CZ" dirty="0"/>
          </a:p>
          <a:p>
            <a:r>
              <a:rPr lang="cs-CZ" dirty="0" err="1"/>
              <a:t>Spring</a:t>
            </a:r>
            <a:r>
              <a:rPr lang="cs-CZ" dirty="0"/>
              <a:t> 2024</a:t>
            </a:r>
            <a:endParaRPr lang="en-GB" dirty="0"/>
          </a:p>
        </p:txBody>
      </p:sp>
      <p:pic>
        <p:nvPicPr>
          <p:cNvPr id="2" name="Obrázek 1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B054BD4C-1A5B-94B9-4726-9C5A6EA8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044" y="6061965"/>
            <a:ext cx="6090504" cy="79603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C9ACAAD-5EE0-4317-F6A9-20E7AD8F4A8C}"/>
              </a:ext>
            </a:extLst>
          </p:cNvPr>
          <p:cNvSpPr/>
          <p:nvPr/>
        </p:nvSpPr>
        <p:spPr bwMode="auto">
          <a:xfrm>
            <a:off x="6310206" y="156023"/>
            <a:ext cx="5837499" cy="590594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Grafický objekt 6" descr="Brainstorming obrys">
            <a:extLst>
              <a:ext uri="{FF2B5EF4-FFF2-40B4-BE49-F238E27FC236}">
                <a16:creationId xmlns:a16="http://schemas.microsoft.com/office/drawing/2014/main" id="{8297CDA6-3DB7-6468-10B1-57799C640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767598" y="312046"/>
            <a:ext cx="5585228" cy="5593897"/>
          </a:xfrm>
          <a:prstGeom prst="rect">
            <a:avLst/>
          </a:prstGeom>
        </p:spPr>
      </p:pic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710EB332-9DF2-E887-1641-922C1FD6C553}"/>
              </a:ext>
            </a:extLst>
          </p:cNvPr>
          <p:cNvSpPr/>
          <p:nvPr/>
        </p:nvSpPr>
        <p:spPr bwMode="auto">
          <a:xfrm>
            <a:off x="9357360" y="1659151"/>
            <a:ext cx="1051560" cy="1021080"/>
          </a:xfrm>
          <a:prstGeom prst="flowChartConnector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0" y="502592"/>
            <a:ext cx="12192000" cy="130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339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760"/>
              <a:buFont typeface="Garamond"/>
              <a:buNone/>
            </a:pPr>
            <a:r>
              <a:rPr lang="cs-CZ" b="1" dirty="0" err="1">
                <a:solidFill>
                  <a:schemeClr val="bg1"/>
                </a:solidFill>
              </a:rPr>
              <a:t>Questions</a:t>
            </a:r>
            <a:r>
              <a:rPr lang="cs-CZ" b="1" dirty="0">
                <a:solidFill>
                  <a:schemeClr val="bg1"/>
                </a:solidFill>
              </a:rPr>
              <a:t> &amp; </a:t>
            </a:r>
            <a:r>
              <a:rPr lang="cs-CZ" b="1" dirty="0" err="1">
                <a:solidFill>
                  <a:schemeClr val="bg1"/>
                </a:solidFill>
              </a:rPr>
              <a:t>Answers</a:t>
            </a:r>
            <a:r>
              <a:rPr lang="cs-CZ" b="1" dirty="0">
                <a:solidFill>
                  <a:schemeClr val="bg1"/>
                </a:solidFill>
              </a:rPr>
              <a:t>. </a:t>
            </a:r>
            <a:r>
              <a:rPr lang="cs-CZ" b="1" dirty="0" err="1">
                <a:solidFill>
                  <a:schemeClr val="bg1"/>
                </a:solidFill>
              </a:rPr>
              <a:t>Discussion</a:t>
            </a:r>
            <a:r>
              <a:rPr lang="cs-CZ" b="1" dirty="0">
                <a:solidFill>
                  <a:schemeClr val="bg1"/>
                </a:solidFill>
              </a:rPr>
              <a:t>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55" name="Google Shape;355;p9"/>
          <p:cNvSpPr txBox="1">
            <a:spLocks noGrp="1"/>
          </p:cNvSpPr>
          <p:nvPr>
            <p:ph type="body" idx="1"/>
          </p:nvPr>
        </p:nvSpPr>
        <p:spPr>
          <a:xfrm>
            <a:off x="1295402" y="2418347"/>
            <a:ext cx="5270575" cy="337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39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b="1" dirty="0"/>
          </a:p>
        </p:txBody>
      </p:sp>
      <p:pic>
        <p:nvPicPr>
          <p:cNvPr id="356" name="Google Shape;3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4728" y="-109538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9" descr="Do you sell Alarms? And other Questions, Answered! - Firstline Securities  Limited"/>
          <p:cNvPicPr preferRelativeResize="0"/>
          <p:nvPr/>
        </p:nvPicPr>
        <p:blipFill rotWithShape="1">
          <a:blip r:embed="rId4">
            <a:alphaModFix/>
          </a:blip>
          <a:srcRect t="2760" b="3127"/>
          <a:stretch/>
        </p:blipFill>
        <p:spPr>
          <a:xfrm>
            <a:off x="2893477" y="2029354"/>
            <a:ext cx="6556625" cy="3856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80;g2c843336287_0_30">
            <a:extLst>
              <a:ext uri="{FF2B5EF4-FFF2-40B4-BE49-F238E27FC236}">
                <a16:creationId xmlns:a16="http://schemas.microsoft.com/office/drawing/2014/main" id="{1CC16755-3E80-D7C7-AB42-B49F66EA94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219252BD-8FDC-5D41-3737-BAE7FA81C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4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0fae9b3fda_0_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25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cs-CZ" dirty="0">
                <a:solidFill>
                  <a:schemeClr val="bg1"/>
                </a:solidFill>
              </a:rPr>
              <a:t>Exit ticket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63" name="Google Shape;363;g20fae9b3fda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cs-CZ"/>
              <a:t>Socrative</a:t>
            </a:r>
            <a:endParaRPr/>
          </a:p>
          <a:p>
            <a: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cs-CZ"/>
              <a:t>Interpret</a:t>
            </a:r>
            <a:endParaRPr/>
          </a:p>
        </p:txBody>
      </p:sp>
      <p:pic>
        <p:nvPicPr>
          <p:cNvPr id="364" name="Google Shape;364;g20fae9b3fda_0_0" descr="Using video as an 'exit ticket' to promote engagement – A Nurse's Notes on  Teaching &amp; Lear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5763" y="2909834"/>
            <a:ext cx="4487024" cy="224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20fae9b3fda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6672" y="1325701"/>
            <a:ext cx="9558181" cy="496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80;g2c843336287_0_30">
            <a:extLst>
              <a:ext uri="{FF2B5EF4-FFF2-40B4-BE49-F238E27FC236}">
                <a16:creationId xmlns:a16="http://schemas.microsoft.com/office/drawing/2014/main" id="{F2B84674-DCC7-97D5-43B0-F5B2194E2DB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2C7F3E0D-460D-2A95-199B-9EDEF7C61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9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bd1bc7bda2_0_0"/>
          <p:cNvSpPr txBox="1">
            <a:spLocks noGrp="1"/>
          </p:cNvSpPr>
          <p:nvPr>
            <p:ph type="title"/>
          </p:nvPr>
        </p:nvSpPr>
        <p:spPr>
          <a:xfrm>
            <a:off x="0" y="110490"/>
            <a:ext cx="12192000" cy="15503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 err="1">
                <a:solidFill>
                  <a:schemeClr val="bg1"/>
                </a:solidFill>
              </a:rPr>
              <a:t>Which</a:t>
            </a:r>
            <a:r>
              <a:rPr lang="cs-CZ" sz="2800" dirty="0">
                <a:solidFill>
                  <a:schemeClr val="bg1"/>
                </a:solidFill>
              </a:rPr>
              <a:t> part </a:t>
            </a:r>
            <a:r>
              <a:rPr lang="cs-CZ" sz="2800" dirty="0" err="1">
                <a:solidFill>
                  <a:schemeClr val="bg1"/>
                </a:solidFill>
              </a:rPr>
              <a:t>of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the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seminar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 err="1">
                <a:solidFill>
                  <a:schemeClr val="bg1"/>
                </a:solidFill>
              </a:rPr>
              <a:t>have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you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enjoyed</a:t>
            </a:r>
            <a:r>
              <a:rPr lang="cs-CZ" sz="2800" dirty="0">
                <a:solidFill>
                  <a:schemeClr val="bg1"/>
                </a:solidFill>
              </a:rPr>
              <a:t> most </a:t>
            </a:r>
            <a:r>
              <a:rPr lang="cs-CZ" sz="2800" dirty="0" err="1">
                <a:solidFill>
                  <a:schemeClr val="bg1"/>
                </a:solidFill>
              </a:rPr>
              <a:t>today</a:t>
            </a:r>
            <a:r>
              <a:rPr lang="cs-CZ" sz="2800" dirty="0">
                <a:solidFill>
                  <a:schemeClr val="bg1"/>
                </a:solidFill>
              </a:rPr>
              <a:t> and </a:t>
            </a:r>
            <a:r>
              <a:rPr lang="cs-CZ" sz="2800" dirty="0" err="1">
                <a:solidFill>
                  <a:schemeClr val="bg1"/>
                </a:solidFill>
              </a:rPr>
              <a:t>why</a:t>
            </a:r>
            <a:r>
              <a:rPr lang="cs-CZ" sz="2800" dirty="0">
                <a:solidFill>
                  <a:schemeClr val="bg1"/>
                </a:solidFill>
              </a:rPr>
              <a:t>? </a:t>
            </a:r>
            <a:endParaRPr sz="2800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cs-CZ" sz="2800" dirty="0" err="1">
                <a:solidFill>
                  <a:schemeClr val="bg1"/>
                </a:solidFill>
              </a:rPr>
              <a:t>Have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you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missed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anything</a:t>
            </a:r>
            <a:r>
              <a:rPr lang="cs-CZ" sz="2800" dirty="0">
                <a:solidFill>
                  <a:schemeClr val="bg1"/>
                </a:solidFill>
              </a:rPr>
              <a:t>?</a:t>
            </a:r>
            <a:r>
              <a:rPr lang="cs-CZ" sz="3300" dirty="0">
                <a:solidFill>
                  <a:schemeClr val="bg1"/>
                </a:solidFill>
              </a:rPr>
              <a:t> </a:t>
            </a:r>
            <a:endParaRPr sz="3300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cs-CZ" sz="3300" dirty="0" err="1"/>
              <a:t>If</a:t>
            </a:r>
            <a:r>
              <a:rPr lang="cs-CZ" sz="3300" dirty="0"/>
              <a:t> so, </a:t>
            </a:r>
            <a:r>
              <a:rPr lang="cs-CZ" sz="3300" dirty="0" err="1"/>
              <a:t>what</a:t>
            </a:r>
            <a:r>
              <a:rPr lang="cs-CZ" sz="3300" dirty="0"/>
              <a:t> </a:t>
            </a:r>
            <a:r>
              <a:rPr lang="cs-CZ" sz="3300" dirty="0" err="1"/>
              <a:t>is</a:t>
            </a:r>
            <a:r>
              <a:rPr lang="cs-CZ" sz="3300" dirty="0"/>
              <a:t> </a:t>
            </a:r>
            <a:r>
              <a:rPr lang="cs-CZ" sz="3300" dirty="0" err="1"/>
              <a:t>it</a:t>
            </a:r>
            <a:endParaRPr sz="3300" dirty="0"/>
          </a:p>
        </p:txBody>
      </p:sp>
      <p:sp>
        <p:nvSpPr>
          <p:cNvPr id="372" name="Google Shape;372;g2bd1bc7bda2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cs-CZ"/>
              <a:t>Socrative</a:t>
            </a:r>
            <a:endParaRPr/>
          </a:p>
          <a:p>
            <a: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cs-CZ"/>
              <a:t>Interpreto</a:t>
            </a:r>
            <a:endParaRPr/>
          </a:p>
        </p:txBody>
      </p:sp>
      <p:pic>
        <p:nvPicPr>
          <p:cNvPr id="373" name="Google Shape;373;g2bd1bc7bda2_0_0" descr="Using video as an 'exit ticket' to promote engagement – A Nurse's Notes on  Teaching &amp; Lear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5763" y="2909834"/>
            <a:ext cx="4487024" cy="224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bd1bc7bda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0" y="1528784"/>
            <a:ext cx="11760485" cy="588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2bd1bc7bda2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2405" y="4134628"/>
            <a:ext cx="250368" cy="41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2bd1bc7bda2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00089" y="1545565"/>
            <a:ext cx="5172075" cy="49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2bd1bc7bda2_0_0"/>
          <p:cNvPicPr preferRelativeResize="0"/>
          <p:nvPr/>
        </p:nvPicPr>
        <p:blipFill rotWithShape="1">
          <a:blip r:embed="rId7">
            <a:alphaModFix/>
          </a:blip>
          <a:srcRect l="38889" t="14249" r="36827" b="53675"/>
          <a:stretch/>
        </p:blipFill>
        <p:spPr>
          <a:xfrm>
            <a:off x="804611" y="1714758"/>
            <a:ext cx="6061901" cy="450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0554FD56-5A15-D279-5B01-1E847C097F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pic>
        <p:nvPicPr>
          <p:cNvPr id="3" name="Google Shape;385;p10">
            <a:extLst>
              <a:ext uri="{FF2B5EF4-FFF2-40B4-BE49-F238E27FC236}">
                <a16:creationId xmlns:a16="http://schemas.microsoft.com/office/drawing/2014/main" id="{13891F12-B102-C743-D609-05C2A2770C0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9007" y="6245870"/>
            <a:ext cx="1779141" cy="612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67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6722EA97-BA57-6515-91D9-A3CD87D7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4"/>
            <a:ext cx="12192000" cy="981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400" b="1" dirty="0" err="1">
                <a:solidFill>
                  <a:schemeClr val="bg1"/>
                </a:solidFill>
              </a:rPr>
              <a:t>References</a:t>
            </a:r>
            <a:endParaRPr lang="en-GB" altLang="cs-CZ" sz="5400" dirty="0">
              <a:solidFill>
                <a:schemeClr val="bg1"/>
              </a:solidFill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2A1A77D-9265-0995-743B-00BE8D0C6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8785" y="1390650"/>
            <a:ext cx="8229600" cy="508793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3600" b="1" noProof="1"/>
              <a:t>	</a:t>
            </a:r>
          </a:p>
          <a:p>
            <a:pPr algn="ctr">
              <a:buFontTx/>
              <a:buNone/>
            </a:pPr>
            <a:r>
              <a:rPr lang="cs-CZ" altLang="cs-CZ" sz="3600" b="1" noProof="1"/>
              <a:t>	</a:t>
            </a:r>
            <a:endParaRPr lang="cs-CZ" altLang="cs-CZ" sz="3600" noProof="1"/>
          </a:p>
          <a:p>
            <a:pPr algn="ctr">
              <a:buFontTx/>
              <a:buNone/>
            </a:pPr>
            <a:endParaRPr lang="cs-CZ" altLang="cs-CZ" sz="1400" noProof="1"/>
          </a:p>
          <a:p>
            <a:pPr algn="ctr">
              <a:buFontTx/>
              <a:buNone/>
            </a:pPr>
            <a:endParaRPr lang="cs-CZ" altLang="cs-CZ" noProof="1"/>
          </a:p>
          <a:p>
            <a:pPr algn="ctr">
              <a:buFontTx/>
              <a:buNone/>
            </a:pPr>
            <a:endParaRPr lang="cs-CZ" altLang="cs-CZ" noProof="1"/>
          </a:p>
          <a:p>
            <a:pPr eaLnBrk="1" hangingPunct="1"/>
            <a:endParaRPr lang="cs-CZ" altLang="cs-CZ" sz="3600" b="1" i="1" noProof="1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B6755C-8E58-B1EE-5804-4BA38BF80F4A}"/>
              </a:ext>
            </a:extLst>
          </p:cNvPr>
          <p:cNvSpPr txBox="1">
            <a:spLocks noChangeArrowheads="1"/>
          </p:cNvSpPr>
          <p:nvPr/>
        </p:nvSpPr>
        <p:spPr>
          <a:xfrm>
            <a:off x="724311" y="1685807"/>
            <a:ext cx="10591800" cy="5087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defRPr/>
            </a:pPr>
            <a:r>
              <a:rPr lang="en-US" dirty="0"/>
              <a:t>Pintado Gutiérrez, Lucía. 2019. “Mapping Translation in Foreign Language Teaching: Demystifying the Construct.” In Translating and Language Teaching. Continuing the </a:t>
            </a:r>
            <a:endParaRPr lang="cs-CZ" dirty="0"/>
          </a:p>
          <a:p>
            <a:pPr marL="609600" indent="-609600">
              <a:defRPr/>
            </a:pPr>
            <a:endParaRPr lang="cs-CZ" altLang="cs-CZ" kern="0" dirty="0">
              <a:latin typeface="Arial Unicode MS" pitchFamily="34" charset="-128"/>
            </a:endParaRPr>
          </a:p>
          <a:p>
            <a:pPr marL="609600" indent="-609600">
              <a:defRPr/>
            </a:pPr>
            <a:r>
              <a:rPr lang="cs-CZ" dirty="0" err="1"/>
              <a:t>Dialogue</a:t>
            </a:r>
            <a:r>
              <a:rPr lang="cs-CZ" dirty="0"/>
              <a:t>, </a:t>
            </a:r>
            <a:r>
              <a:rPr lang="cs-CZ" dirty="0" err="1"/>
              <a:t>ed</a:t>
            </a:r>
            <a:r>
              <a:rPr lang="cs-CZ" dirty="0"/>
              <a:t>. by Melita </a:t>
            </a:r>
            <a:r>
              <a:rPr lang="cs-CZ" dirty="0" err="1"/>
              <a:t>Koletnik</a:t>
            </a:r>
            <a:r>
              <a:rPr lang="cs-CZ" dirty="0"/>
              <a:t>, and Nicolas </a:t>
            </a:r>
            <a:r>
              <a:rPr lang="cs-CZ" dirty="0" err="1"/>
              <a:t>Frœliger</a:t>
            </a:r>
            <a:r>
              <a:rPr lang="cs-CZ" dirty="0"/>
              <a:t>, 23-38. Newcastle </a:t>
            </a:r>
            <a:r>
              <a:rPr lang="cs-CZ" dirty="0" err="1"/>
              <a:t>Upon</a:t>
            </a:r>
            <a:r>
              <a:rPr lang="cs-CZ" dirty="0"/>
              <a:t> </a:t>
            </a:r>
            <a:r>
              <a:rPr lang="cs-CZ" dirty="0" err="1"/>
              <a:t>Tyne</a:t>
            </a:r>
            <a:r>
              <a:rPr lang="cs-CZ" dirty="0"/>
              <a:t>: Cambridge </a:t>
            </a:r>
            <a:r>
              <a:rPr lang="cs-CZ" dirty="0" err="1"/>
              <a:t>Scholars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. </a:t>
            </a:r>
          </a:p>
          <a:p>
            <a:pPr marL="609600" indent="-609600">
              <a:defRPr/>
            </a:pPr>
            <a:endParaRPr lang="cs-CZ" sz="2400" dirty="0"/>
          </a:p>
          <a:p>
            <a:pPr marL="609600" indent="-609600">
              <a:defRPr/>
            </a:pPr>
            <a:r>
              <a:rPr lang="cs-CZ" altLang="cs-CZ" sz="4000" kern="0" dirty="0">
                <a:latin typeface="Arial Unicode MS" pitchFamily="34" charset="-128"/>
              </a:rPr>
              <a:t>	</a:t>
            </a:r>
            <a:endParaRPr lang="en-GB" altLang="cs-CZ" sz="3600" b="1" i="1" kern="0" dirty="0"/>
          </a:p>
        </p:txBody>
      </p:sp>
      <p:pic>
        <p:nvPicPr>
          <p:cNvPr id="2" name="Obrázek 1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3EBE3A79-6E55-8B18-575A-BAE8E8EE1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pic>
        <p:nvPicPr>
          <p:cNvPr id="4" name="Google Shape;280;g2c843336287_0_30">
            <a:extLst>
              <a:ext uri="{FF2B5EF4-FFF2-40B4-BE49-F238E27FC236}">
                <a16:creationId xmlns:a16="http://schemas.microsoft.com/office/drawing/2014/main" id="{775F0DCC-C2A6-7F57-B023-B27B7594C4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53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6722EA97-BA57-6515-91D9-A3CD87D7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4"/>
            <a:ext cx="12192000" cy="981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400" b="1" dirty="0" err="1">
                <a:solidFill>
                  <a:schemeClr val="bg1"/>
                </a:solidFill>
              </a:rPr>
              <a:t>References</a:t>
            </a:r>
            <a:endParaRPr lang="en-GB" altLang="cs-CZ" sz="5400" dirty="0">
              <a:solidFill>
                <a:schemeClr val="bg1"/>
              </a:solidFill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2A1A77D-9265-0995-743B-00BE8D0C6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8785" y="1390650"/>
            <a:ext cx="8229600" cy="508793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3600" b="1" noProof="1"/>
              <a:t>	</a:t>
            </a:r>
          </a:p>
          <a:p>
            <a:pPr algn="ctr">
              <a:buFontTx/>
              <a:buNone/>
            </a:pPr>
            <a:r>
              <a:rPr lang="cs-CZ" altLang="cs-CZ" sz="3600" b="1" noProof="1"/>
              <a:t>	</a:t>
            </a:r>
            <a:endParaRPr lang="cs-CZ" altLang="cs-CZ" sz="3600" noProof="1"/>
          </a:p>
          <a:p>
            <a:pPr algn="ctr">
              <a:buFontTx/>
              <a:buNone/>
            </a:pPr>
            <a:endParaRPr lang="cs-CZ" altLang="cs-CZ" sz="1400" noProof="1"/>
          </a:p>
          <a:p>
            <a:pPr algn="ctr">
              <a:buFontTx/>
              <a:buNone/>
            </a:pPr>
            <a:endParaRPr lang="cs-CZ" altLang="cs-CZ" noProof="1"/>
          </a:p>
          <a:p>
            <a:pPr algn="ctr">
              <a:buFontTx/>
              <a:buNone/>
            </a:pPr>
            <a:endParaRPr lang="cs-CZ" altLang="cs-CZ" noProof="1"/>
          </a:p>
          <a:p>
            <a:pPr eaLnBrk="1" hangingPunct="1"/>
            <a:endParaRPr lang="cs-CZ" altLang="cs-CZ" sz="3600" b="1" i="1" noProof="1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B6755C-8E58-B1EE-5804-4BA38BF80F4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1333500"/>
            <a:ext cx="10652760" cy="5087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defRPr/>
            </a:pPr>
            <a:endParaRPr lang="cs-CZ" sz="2400" dirty="0"/>
          </a:p>
          <a:p>
            <a:pPr marL="609600" indent="-609600">
              <a:defRPr/>
            </a:pPr>
            <a:r>
              <a:rPr lang="cs-CZ" dirty="0" err="1"/>
              <a:t>Pym</a:t>
            </a:r>
            <a:r>
              <a:rPr lang="cs-CZ" dirty="0"/>
              <a:t>, Anthony. 2018. “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Lost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Plot: Relations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.” </a:t>
            </a:r>
            <a:r>
              <a:rPr lang="cs-CZ" dirty="0" err="1"/>
              <a:t>Translation</a:t>
            </a:r>
            <a:r>
              <a:rPr lang="cs-CZ" dirty="0"/>
              <a:t> and </a:t>
            </a:r>
            <a:r>
              <a:rPr lang="cs-CZ" dirty="0" err="1"/>
              <a:t>Translanguaging</a:t>
            </a:r>
            <a:r>
              <a:rPr lang="cs-CZ" dirty="0"/>
              <a:t> in </a:t>
            </a:r>
            <a:r>
              <a:rPr lang="cs-CZ" dirty="0" err="1"/>
              <a:t>Multilingual</a:t>
            </a:r>
            <a:r>
              <a:rPr lang="cs-CZ" dirty="0"/>
              <a:t> </a:t>
            </a:r>
            <a:r>
              <a:rPr lang="cs-CZ" dirty="0" err="1"/>
              <a:t>Contexts</a:t>
            </a:r>
            <a:r>
              <a:rPr lang="cs-CZ" dirty="0"/>
              <a:t> 4 (2): 204-222. </a:t>
            </a:r>
          </a:p>
          <a:p>
            <a:pPr marL="609600" indent="-609600">
              <a:defRPr/>
            </a:pPr>
            <a:endParaRPr lang="cs-CZ" dirty="0"/>
          </a:p>
          <a:p>
            <a:pPr marL="609600" indent="-609600">
              <a:defRPr/>
            </a:pPr>
            <a:r>
              <a:rPr lang="cs-CZ" dirty="0" err="1"/>
              <a:t>Pym</a:t>
            </a:r>
            <a:r>
              <a:rPr lang="cs-CZ" dirty="0"/>
              <a:t>, Anthony, </a:t>
            </a:r>
            <a:r>
              <a:rPr lang="cs-CZ" dirty="0" err="1"/>
              <a:t>Kirsten</a:t>
            </a:r>
            <a:r>
              <a:rPr lang="cs-CZ" dirty="0"/>
              <a:t> </a:t>
            </a:r>
            <a:r>
              <a:rPr lang="cs-CZ" dirty="0" err="1"/>
              <a:t>Malmkjær</a:t>
            </a:r>
            <a:r>
              <a:rPr lang="cs-CZ" dirty="0"/>
              <a:t>, and María </a:t>
            </a:r>
            <a:r>
              <a:rPr lang="cs-CZ" dirty="0" err="1"/>
              <a:t>del</a:t>
            </a:r>
            <a:r>
              <a:rPr lang="cs-CZ" dirty="0"/>
              <a:t> Mar </a:t>
            </a:r>
            <a:r>
              <a:rPr lang="cs-CZ" dirty="0" err="1"/>
              <a:t>Gutiérrez</a:t>
            </a:r>
            <a:r>
              <a:rPr lang="cs-CZ" dirty="0"/>
              <a:t>-Colón Plana. 2013. </a:t>
            </a:r>
            <a:r>
              <a:rPr lang="cs-CZ" dirty="0" err="1"/>
              <a:t>Translation</a:t>
            </a:r>
            <a:r>
              <a:rPr lang="cs-CZ" dirty="0"/>
              <a:t> and </a:t>
            </a:r>
            <a:r>
              <a:rPr lang="cs-CZ" dirty="0" err="1"/>
              <a:t>Language</a:t>
            </a:r>
            <a:r>
              <a:rPr lang="cs-CZ" dirty="0"/>
              <a:t> Learning: </a:t>
            </a:r>
            <a:r>
              <a:rPr lang="cs-CZ" dirty="0" err="1"/>
              <a:t>The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Translation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Languages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Union. A Study. </a:t>
            </a:r>
            <a:r>
              <a:rPr lang="cs-CZ" dirty="0" err="1"/>
              <a:t>Luxembourg</a:t>
            </a:r>
            <a:r>
              <a:rPr lang="cs-CZ" dirty="0"/>
              <a:t>: </a:t>
            </a:r>
            <a:r>
              <a:rPr lang="cs-CZ" dirty="0" err="1"/>
              <a:t>Publications</a:t>
            </a:r>
            <a:r>
              <a:rPr lang="cs-CZ" dirty="0"/>
              <a:t> Office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Union.</a:t>
            </a:r>
            <a:r>
              <a:rPr lang="en-US" dirty="0"/>
              <a:t> </a:t>
            </a:r>
            <a:endParaRPr lang="cs-CZ" dirty="0"/>
          </a:p>
          <a:p>
            <a:pPr marL="609600" indent="-609600">
              <a:defRPr/>
            </a:pPr>
            <a:r>
              <a:rPr lang="cs-CZ" altLang="cs-CZ" sz="4000" kern="0" dirty="0">
                <a:latin typeface="Arial Unicode MS" pitchFamily="34" charset="-128"/>
              </a:rPr>
              <a:t>	</a:t>
            </a:r>
            <a:endParaRPr lang="en-GB" altLang="cs-CZ" sz="3600" b="1" i="1" kern="0" dirty="0"/>
          </a:p>
        </p:txBody>
      </p:sp>
      <p:pic>
        <p:nvPicPr>
          <p:cNvPr id="2" name="Obrázek 1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3EBE3A79-6E55-8B18-575A-BAE8E8EE1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pic>
        <p:nvPicPr>
          <p:cNvPr id="4" name="Google Shape;280;g2c843336287_0_30">
            <a:extLst>
              <a:ext uri="{FF2B5EF4-FFF2-40B4-BE49-F238E27FC236}">
                <a16:creationId xmlns:a16="http://schemas.microsoft.com/office/drawing/2014/main" id="{775F0DCC-C2A6-7F57-B023-B27B7594C4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828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6722EA97-BA57-6515-91D9-A3CD87D7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4"/>
            <a:ext cx="12192000" cy="981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400" b="1" dirty="0" err="1">
                <a:solidFill>
                  <a:schemeClr val="bg1"/>
                </a:solidFill>
              </a:rPr>
              <a:t>References</a:t>
            </a:r>
            <a:endParaRPr lang="en-GB" altLang="cs-CZ" sz="5400" dirty="0">
              <a:solidFill>
                <a:schemeClr val="bg1"/>
              </a:solidFill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2A1A77D-9265-0995-743B-00BE8D0C6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8785" y="1390650"/>
            <a:ext cx="8229600" cy="508793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3600" b="1" noProof="1"/>
              <a:t>	</a:t>
            </a:r>
          </a:p>
          <a:p>
            <a:pPr algn="ctr">
              <a:buFontTx/>
              <a:buNone/>
            </a:pPr>
            <a:r>
              <a:rPr lang="cs-CZ" altLang="cs-CZ" sz="3600" b="1" noProof="1"/>
              <a:t>	</a:t>
            </a:r>
            <a:endParaRPr lang="cs-CZ" altLang="cs-CZ" sz="3600" noProof="1"/>
          </a:p>
          <a:p>
            <a:pPr algn="ctr">
              <a:buFontTx/>
              <a:buNone/>
            </a:pPr>
            <a:endParaRPr lang="cs-CZ" altLang="cs-CZ" sz="1400" noProof="1"/>
          </a:p>
          <a:p>
            <a:pPr algn="ctr">
              <a:buFontTx/>
              <a:buNone/>
            </a:pPr>
            <a:endParaRPr lang="cs-CZ" altLang="cs-CZ" noProof="1"/>
          </a:p>
          <a:p>
            <a:pPr algn="ctr">
              <a:buFontTx/>
              <a:buNone/>
            </a:pPr>
            <a:endParaRPr lang="cs-CZ" altLang="cs-CZ" noProof="1"/>
          </a:p>
          <a:p>
            <a:pPr eaLnBrk="1" hangingPunct="1"/>
            <a:endParaRPr lang="cs-CZ" altLang="cs-CZ" sz="3600" b="1" i="1" noProof="1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B6755C-8E58-B1EE-5804-4BA38BF80F4A}"/>
              </a:ext>
            </a:extLst>
          </p:cNvPr>
          <p:cNvSpPr txBox="1">
            <a:spLocks noChangeArrowheads="1"/>
          </p:cNvSpPr>
          <p:nvPr/>
        </p:nvSpPr>
        <p:spPr>
          <a:xfrm>
            <a:off x="1952625" y="1428750"/>
            <a:ext cx="8229600" cy="5087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GB" altLang="cs-CZ" sz="2600" kern="0" dirty="0"/>
          </a:p>
          <a:p>
            <a:pPr marL="609600" indent="-609600">
              <a:defRPr/>
            </a:pPr>
            <a:r>
              <a:rPr lang="cs-CZ" altLang="cs-CZ" sz="4000" kern="0" dirty="0">
                <a:latin typeface="Arial Unicode MS" pitchFamily="34" charset="-128"/>
              </a:rPr>
              <a:t>	</a:t>
            </a:r>
            <a:r>
              <a:rPr lang="en-GB" altLang="cs-CZ" noProof="1">
                <a:latin typeface="Arial Unicode MS" pitchFamily="34" charset="-128"/>
              </a:rPr>
              <a:t>BITRA </a:t>
            </a:r>
            <a:endParaRPr lang="cs-CZ" altLang="cs-CZ" noProof="1">
              <a:latin typeface="Arial Unicode MS" pitchFamily="34" charset="-128"/>
            </a:endParaRPr>
          </a:p>
          <a:p>
            <a:pPr marL="609600" indent="-609600">
              <a:defRPr/>
            </a:pPr>
            <a:r>
              <a:rPr lang="cs-CZ" altLang="cs-CZ" noProof="1">
                <a:latin typeface="Arial Unicode MS" pitchFamily="34" charset="-128"/>
              </a:rPr>
              <a:t>	</a:t>
            </a:r>
            <a:r>
              <a:rPr lang="en-GB" altLang="cs-CZ" noProof="1">
                <a:latin typeface="Arial Unicode MS" pitchFamily="34" charset="-128"/>
              </a:rPr>
              <a:t>Bibliography of Translation and Interpreting</a:t>
            </a:r>
            <a:r>
              <a:rPr lang="cs-CZ" altLang="cs-CZ" noProof="1">
                <a:latin typeface="Arial Unicode MS" pitchFamily="34" charset="-128"/>
              </a:rPr>
              <a:t> </a:t>
            </a:r>
            <a:r>
              <a:rPr lang="cs-CZ" altLang="cs-CZ" noProof="1">
                <a:latin typeface="Arial Unicode MS" pitchFamily="34" charset="-128"/>
                <a:hlinkClick r:id="rId4"/>
              </a:rPr>
              <a:t>LINK</a:t>
            </a:r>
            <a:endParaRPr lang="cs-CZ" altLang="cs-CZ" noProof="1">
              <a:latin typeface="Arial Unicode MS" pitchFamily="34" charset="-128"/>
            </a:endParaRPr>
          </a:p>
          <a:p>
            <a:pPr marL="609600" indent="-609600">
              <a:defRPr/>
            </a:pPr>
            <a:endParaRPr lang="en-GB" altLang="cs-CZ" noProof="1">
              <a:latin typeface="Arial Unicode MS" pitchFamily="34" charset="-128"/>
            </a:endParaRPr>
          </a:p>
          <a:p>
            <a:pPr marL="609600" indent="-609600">
              <a:defRPr/>
            </a:pPr>
            <a:r>
              <a:rPr lang="cs-CZ" altLang="cs-CZ" kern="0" dirty="0">
                <a:latin typeface="Arial Unicode MS" pitchFamily="34" charset="-128"/>
              </a:rPr>
              <a:t>    </a:t>
            </a:r>
            <a:r>
              <a:rPr lang="en-GB" altLang="cs-CZ" kern="0" dirty="0">
                <a:latin typeface="Arial Unicode MS" pitchFamily="34" charset="-128"/>
              </a:rPr>
              <a:t>EST </a:t>
            </a:r>
            <a:endParaRPr lang="cs-CZ" altLang="cs-CZ" kern="0" dirty="0">
              <a:latin typeface="Arial Unicode MS" pitchFamily="34" charset="-128"/>
            </a:endParaRPr>
          </a:p>
          <a:p>
            <a:pPr marL="609600" indent="-609600">
              <a:defRPr/>
            </a:pPr>
            <a:r>
              <a:rPr lang="cs-CZ" altLang="cs-CZ" kern="0" dirty="0">
                <a:latin typeface="Arial Unicode MS" pitchFamily="34" charset="-128"/>
              </a:rPr>
              <a:t>	</a:t>
            </a:r>
            <a:r>
              <a:rPr lang="en-GB" altLang="cs-CZ" kern="0" dirty="0">
                <a:latin typeface="Arial Unicode MS" pitchFamily="34" charset="-128"/>
              </a:rPr>
              <a:t>European Society for Translation Studies</a:t>
            </a:r>
            <a:r>
              <a:rPr lang="cs-CZ" altLang="cs-CZ" kern="0" dirty="0">
                <a:latin typeface="Arial Unicode MS" pitchFamily="34" charset="-128"/>
              </a:rPr>
              <a:t> </a:t>
            </a:r>
            <a:r>
              <a:rPr lang="cs-CZ" altLang="cs-CZ" kern="0" dirty="0">
                <a:latin typeface="Arial Unicode MS" pitchFamily="34" charset="-128"/>
                <a:hlinkClick r:id="rId5"/>
              </a:rPr>
              <a:t>LINK</a:t>
            </a:r>
            <a:endParaRPr lang="en-GB" altLang="cs-CZ" kern="0" dirty="0">
              <a:latin typeface="Arial Unicode MS" pitchFamily="34" charset="-128"/>
            </a:endParaRPr>
          </a:p>
          <a:p>
            <a:pPr marL="609600" indent="-609600">
              <a:defRPr/>
            </a:pPr>
            <a:endParaRPr lang="cs-CZ" altLang="cs-CZ" sz="4000" kern="0" dirty="0">
              <a:latin typeface="Arial Unicode MS" pitchFamily="34" charset="-128"/>
            </a:endParaRPr>
          </a:p>
          <a:p>
            <a:pPr marL="609600" indent="-609600">
              <a:defRPr/>
            </a:pPr>
            <a:r>
              <a:rPr lang="cs-CZ" altLang="cs-CZ" sz="4000" kern="0" dirty="0">
                <a:latin typeface="Arial Unicode MS" pitchFamily="34" charset="-128"/>
              </a:rPr>
              <a:t>	</a:t>
            </a:r>
            <a:endParaRPr lang="en-GB" altLang="cs-CZ" sz="3600" b="1" i="1" kern="0" dirty="0"/>
          </a:p>
        </p:txBody>
      </p:sp>
      <p:pic>
        <p:nvPicPr>
          <p:cNvPr id="2" name="Obrázek 1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AC7D7219-DB84-0EB0-4964-A92FA0D30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pic>
        <p:nvPicPr>
          <p:cNvPr id="4" name="Google Shape;280;g2c843336287_0_30">
            <a:extLst>
              <a:ext uri="{FF2B5EF4-FFF2-40B4-BE49-F238E27FC236}">
                <a16:creationId xmlns:a16="http://schemas.microsoft.com/office/drawing/2014/main" id="{775F0DCC-C2A6-7F57-B023-B27B7594C4C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772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6722EA97-BA57-6515-91D9-A3CD87D7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4"/>
            <a:ext cx="12192000" cy="981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400" b="1" dirty="0" err="1">
                <a:solidFill>
                  <a:schemeClr val="bg1"/>
                </a:solidFill>
              </a:rPr>
              <a:t>References</a:t>
            </a:r>
            <a:endParaRPr lang="en-GB" altLang="cs-CZ" sz="5400" dirty="0">
              <a:solidFill>
                <a:schemeClr val="bg1"/>
              </a:solidFill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2A1A77D-9265-0995-743B-00BE8D0C6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8785" y="1390650"/>
            <a:ext cx="8229600" cy="508793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3600" b="1" noProof="1"/>
              <a:t>	</a:t>
            </a:r>
          </a:p>
          <a:p>
            <a:pPr algn="ctr">
              <a:buFontTx/>
              <a:buNone/>
            </a:pPr>
            <a:r>
              <a:rPr lang="cs-CZ" altLang="cs-CZ" sz="3600" b="1" noProof="1"/>
              <a:t>	</a:t>
            </a:r>
            <a:endParaRPr lang="cs-CZ" altLang="cs-CZ" sz="3600" noProof="1"/>
          </a:p>
          <a:p>
            <a:pPr algn="ctr">
              <a:buFontTx/>
              <a:buNone/>
            </a:pPr>
            <a:endParaRPr lang="cs-CZ" altLang="cs-CZ" sz="1400" noProof="1"/>
          </a:p>
          <a:p>
            <a:pPr algn="ctr">
              <a:buFontTx/>
              <a:buNone/>
            </a:pPr>
            <a:endParaRPr lang="cs-CZ" altLang="cs-CZ" noProof="1"/>
          </a:p>
          <a:p>
            <a:pPr algn="ctr">
              <a:buFontTx/>
              <a:buNone/>
            </a:pPr>
            <a:endParaRPr lang="cs-CZ" altLang="cs-CZ" noProof="1"/>
          </a:p>
          <a:p>
            <a:pPr eaLnBrk="1" hangingPunct="1"/>
            <a:endParaRPr lang="cs-CZ" altLang="cs-CZ" sz="3600" b="1" i="1" noProof="1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B6755C-8E58-B1EE-5804-4BA38BF80F4A}"/>
              </a:ext>
            </a:extLst>
          </p:cNvPr>
          <p:cNvSpPr txBox="1">
            <a:spLocks noChangeArrowheads="1"/>
          </p:cNvSpPr>
          <p:nvPr/>
        </p:nvSpPr>
        <p:spPr>
          <a:xfrm>
            <a:off x="394138" y="1428750"/>
            <a:ext cx="9788087" cy="5087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GB" altLang="cs-CZ" sz="2400" kern="0" dirty="0"/>
          </a:p>
          <a:p>
            <a:pPr marL="609600" indent="-609600">
              <a:defRPr/>
            </a:pPr>
            <a:r>
              <a:rPr lang="cs-CZ" altLang="cs-CZ" kern="0" dirty="0" err="1">
                <a:latin typeface="Arial Unicode MS" pitchFamily="34" charset="-128"/>
              </a:rPr>
              <a:t>Spanish</a:t>
            </a:r>
            <a:r>
              <a:rPr lang="cs-CZ" altLang="cs-CZ" kern="0" dirty="0">
                <a:latin typeface="Arial Unicode MS" pitchFamily="34" charset="-128"/>
              </a:rPr>
              <a:t> </a:t>
            </a:r>
            <a:r>
              <a:rPr lang="cs-CZ" altLang="cs-CZ" kern="0" dirty="0" err="1">
                <a:latin typeface="Arial Unicode MS" pitchFamily="34" charset="-128"/>
              </a:rPr>
              <a:t>resources</a:t>
            </a:r>
            <a:r>
              <a:rPr lang="cs-CZ" altLang="cs-CZ" kern="0" dirty="0">
                <a:latin typeface="Arial Unicode MS" pitchFamily="34" charset="-128"/>
              </a:rPr>
              <a:t>	</a:t>
            </a:r>
            <a:r>
              <a:rPr lang="cs-CZ" altLang="cs-CZ" noProof="1">
                <a:latin typeface="Arial Unicode MS" pitchFamily="34" charset="-128"/>
              </a:rPr>
              <a:t> </a:t>
            </a:r>
          </a:p>
          <a:p>
            <a:pPr marL="609600" indent="-609600">
              <a:defRPr/>
            </a:pPr>
            <a:r>
              <a:rPr lang="cs-CZ" altLang="cs-CZ" sz="2400" noProof="1">
                <a:latin typeface="Arial Unicode MS" pitchFamily="34" charset="-128"/>
              </a:rPr>
              <a:t>Anthony Pym</a:t>
            </a:r>
            <a:r>
              <a:rPr lang="en-GB" altLang="cs-CZ" sz="2400" noProof="1">
                <a:latin typeface="Arial Unicode MS" pitchFamily="34" charset="-128"/>
              </a:rPr>
              <a:t> </a:t>
            </a:r>
            <a:endParaRPr lang="cs-CZ" altLang="cs-CZ" sz="2400" noProof="1">
              <a:latin typeface="Arial Unicode MS" pitchFamily="34" charset="-128"/>
            </a:endParaRPr>
          </a:p>
          <a:p>
            <a:pPr marL="609600" indent="-609600">
              <a:defRPr/>
            </a:pPr>
            <a:r>
              <a:rPr lang="cs-CZ" altLang="cs-CZ" sz="2400" noProof="1">
                <a:latin typeface="Arial Unicode MS" pitchFamily="34" charset="-128"/>
              </a:rPr>
              <a:t>	Univerrsidad de Tarragona</a:t>
            </a:r>
          </a:p>
          <a:p>
            <a:pPr marL="609600" indent="-609600">
              <a:defRPr/>
            </a:pPr>
            <a:r>
              <a:rPr lang="cs-CZ" altLang="cs-CZ" sz="2400" noProof="1">
                <a:latin typeface="Arial Unicode MS" pitchFamily="34" charset="-128"/>
              </a:rPr>
              <a:t> Intercultural Studies Group </a:t>
            </a:r>
            <a:r>
              <a:rPr lang="cs-CZ" altLang="cs-CZ" sz="2400" noProof="1">
                <a:latin typeface="Arial Unicode MS" pitchFamily="34" charset="-128"/>
                <a:hlinkClick r:id="rId4"/>
              </a:rPr>
              <a:t>LINK</a:t>
            </a:r>
            <a:endParaRPr lang="en-GB" altLang="cs-CZ" sz="2400" noProof="1">
              <a:latin typeface="Arial Unicode MS" pitchFamily="34" charset="-128"/>
            </a:endParaRPr>
          </a:p>
          <a:p>
            <a:pPr marL="609600" indent="-609600">
              <a:defRPr/>
            </a:pPr>
            <a:r>
              <a:rPr lang="en-GB" altLang="cs-CZ" sz="2400" noProof="1">
                <a:latin typeface="Arial Unicode MS" pitchFamily="34" charset="-128"/>
              </a:rPr>
              <a:t>	</a:t>
            </a:r>
            <a:endParaRPr lang="cs-CZ" sz="2400" dirty="0"/>
          </a:p>
          <a:p>
            <a:pPr>
              <a:defRPr/>
            </a:pPr>
            <a:r>
              <a:rPr lang="es-ES" sz="2400" i="1" dirty="0"/>
              <a:t>Teorías contemporáneas de la traducción </a:t>
            </a:r>
            <a:endParaRPr lang="cs-CZ" sz="2400" i="1" dirty="0"/>
          </a:p>
          <a:p>
            <a:pPr>
              <a:defRPr/>
            </a:pPr>
            <a:r>
              <a:rPr lang="cs-CZ" sz="2400" i="1" dirty="0"/>
              <a:t>	</a:t>
            </a:r>
            <a:r>
              <a:rPr lang="es-ES" sz="2400" dirty="0"/>
              <a:t>(</a:t>
            </a:r>
            <a:r>
              <a:rPr lang="cs-CZ" sz="2400" dirty="0"/>
              <a:t>online</a:t>
            </a:r>
            <a:r>
              <a:rPr lang="es-ES" sz="2400" dirty="0"/>
              <a:t>) (2012)</a:t>
            </a:r>
            <a:r>
              <a:rPr lang="cs-CZ" sz="2400" dirty="0"/>
              <a:t> – a další zdroje </a:t>
            </a:r>
            <a:r>
              <a:rPr lang="cs-CZ" altLang="cs-CZ" sz="2400" kern="0" dirty="0">
                <a:latin typeface="Arial Unicode MS" pitchFamily="34" charset="-128"/>
                <a:hlinkClick r:id="rId5"/>
              </a:rPr>
              <a:t>LINK</a:t>
            </a:r>
            <a:endParaRPr lang="en-GB" altLang="cs-CZ" sz="2400" kern="0" dirty="0">
              <a:latin typeface="Arial Unicode MS" pitchFamily="34" charset="-128"/>
            </a:endParaRPr>
          </a:p>
          <a:p>
            <a:pPr marL="609600" indent="-609600">
              <a:defRPr/>
            </a:pPr>
            <a:endParaRPr lang="cs-CZ" altLang="cs-CZ" sz="4000" kern="0" dirty="0">
              <a:latin typeface="Arial Unicode MS" pitchFamily="34" charset="-128"/>
            </a:endParaRPr>
          </a:p>
          <a:p>
            <a:pPr marL="609600" indent="-609600">
              <a:defRPr/>
            </a:pPr>
            <a:r>
              <a:rPr lang="cs-CZ" altLang="cs-CZ" sz="4000" kern="0" dirty="0">
                <a:latin typeface="Arial Unicode MS" pitchFamily="34" charset="-128"/>
              </a:rPr>
              <a:t>	</a:t>
            </a:r>
            <a:endParaRPr lang="en-GB" altLang="cs-CZ" sz="3600" b="1" i="1" kern="0" dirty="0"/>
          </a:p>
        </p:txBody>
      </p:sp>
      <p:pic>
        <p:nvPicPr>
          <p:cNvPr id="2" name="Obrázek 1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3D51B833-3DD6-CB97-25EB-38B7A4503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pic>
        <p:nvPicPr>
          <p:cNvPr id="4" name="Google Shape;280;g2c843336287_0_30">
            <a:extLst>
              <a:ext uri="{FF2B5EF4-FFF2-40B4-BE49-F238E27FC236}">
                <a16:creationId xmlns:a16="http://schemas.microsoft.com/office/drawing/2014/main" id="{9622E7B1-57E2-2AB1-9739-D8DB2FCAEF2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552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155C1-8BB1-E8A7-C1E2-D08AFC8E7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442" y="2349569"/>
            <a:ext cx="10515600" cy="1325700"/>
          </a:xfrm>
        </p:spPr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BBDA62-8ABA-04F1-5D27-625039931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Grafický objekt 6" descr="Clona se souvislou výplní">
            <a:extLst>
              <a:ext uri="{FF2B5EF4-FFF2-40B4-BE49-F238E27FC236}">
                <a16:creationId xmlns:a16="http://schemas.microsoft.com/office/drawing/2014/main" id="{076336C3-A96B-4188-9FF6-4C98E8475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9276" y="3385760"/>
            <a:ext cx="2694562" cy="2694562"/>
          </a:xfrm>
          <a:prstGeom prst="rect">
            <a:avLst/>
          </a:prstGeom>
        </p:spPr>
      </p:pic>
      <p:pic>
        <p:nvPicPr>
          <p:cNvPr id="385" name="Google Shape;38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07" y="6245870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3C1CB18F-0E47-9F24-E042-D90202550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B17DCB3A-346B-29C9-92C2-BD564DC0C8F8}"/>
              </a:ext>
            </a:extLst>
          </p:cNvPr>
          <p:cNvSpPr/>
          <p:nvPr/>
        </p:nvSpPr>
        <p:spPr>
          <a:xfrm>
            <a:off x="5669316" y="4381581"/>
            <a:ext cx="673610" cy="659757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38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FAEEA4-A35F-9892-4575-20A3FAE4B4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6A9BA2-0060-A460-AE4B-6377738A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Warmer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16D09B-617D-8122-E05A-18F257454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182" y="2718002"/>
            <a:ext cx="4210815" cy="4139998"/>
          </a:xfrm>
        </p:spPr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benefits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shortcuts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naturalization</a:t>
            </a:r>
            <a:r>
              <a:rPr lang="cs-CZ" dirty="0"/>
              <a:t> vs </a:t>
            </a:r>
            <a:r>
              <a:rPr lang="cs-CZ" dirty="0" err="1"/>
              <a:t>exotization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?</a:t>
            </a:r>
          </a:p>
        </p:txBody>
      </p:sp>
      <p:pic>
        <p:nvPicPr>
          <p:cNvPr id="6" name="Google Shape;280;g2c843336287_0_30">
            <a:extLst>
              <a:ext uri="{FF2B5EF4-FFF2-40B4-BE49-F238E27FC236}">
                <a16:creationId xmlns:a16="http://schemas.microsoft.com/office/drawing/2014/main" id="{37A417B3-FFA3-A63E-4946-A4BA6EF1FDD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E1064780-4AC7-016D-4276-14627FB56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986898"/>
            <a:ext cx="6020210" cy="786847"/>
          </a:xfrm>
          <a:prstGeom prst="rect">
            <a:avLst/>
          </a:prstGeom>
        </p:spPr>
      </p:pic>
      <p:pic>
        <p:nvPicPr>
          <p:cNvPr id="9" name="Grafický objekt 8" descr="Odznak, otazník se souvislou výplní">
            <a:extLst>
              <a:ext uri="{FF2B5EF4-FFF2-40B4-BE49-F238E27FC236}">
                <a16:creationId xmlns:a16="http://schemas.microsoft.com/office/drawing/2014/main" id="{7DC02A7B-B8E7-5E4A-B8ED-3CA5C3040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0385" y="720000"/>
            <a:ext cx="5441615" cy="544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8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B4508DE2-6706-62F0-63DD-6D84C000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5860"/>
            <a:ext cx="12192000" cy="981075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400" b="1" dirty="0" err="1">
                <a:solidFill>
                  <a:schemeClr val="bg1"/>
                </a:solidFill>
              </a:rPr>
              <a:t>Translation</a:t>
            </a:r>
            <a:r>
              <a:rPr lang="cs-CZ" altLang="cs-CZ" sz="5400" b="1" dirty="0">
                <a:solidFill>
                  <a:schemeClr val="bg1"/>
                </a:solidFill>
              </a:rPr>
              <a:t> </a:t>
            </a:r>
            <a:r>
              <a:rPr lang="cs-CZ" altLang="cs-CZ" sz="5400" b="1" dirty="0" err="1">
                <a:solidFill>
                  <a:schemeClr val="bg1"/>
                </a:solidFill>
              </a:rPr>
              <a:t>Studies</a:t>
            </a:r>
            <a:r>
              <a:rPr lang="cs-CZ" altLang="cs-CZ" sz="5400" b="1" dirty="0">
                <a:solidFill>
                  <a:schemeClr val="bg1"/>
                </a:solidFill>
              </a:rPr>
              <a:t> – </a:t>
            </a:r>
            <a:r>
              <a:rPr lang="cs-CZ" altLang="cs-CZ" sz="5400" b="1" dirty="0" err="1">
                <a:solidFill>
                  <a:schemeClr val="bg1"/>
                </a:solidFill>
              </a:rPr>
              <a:t>Theory</a:t>
            </a:r>
            <a:endParaRPr lang="en-GB" altLang="cs-CZ" sz="5400" b="1" dirty="0">
              <a:solidFill>
                <a:schemeClr val="bg1"/>
              </a:solidFill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3660C7D-3F0A-1C2F-58F8-598DB2758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" y="1286649"/>
            <a:ext cx="7413880" cy="50879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GB" altLang="cs-CZ" sz="3600" b="1" noProof="1"/>
              <a:t>	</a:t>
            </a:r>
            <a:endParaRPr lang="en-GB" altLang="cs-CZ" sz="2000" b="1" noProof="1"/>
          </a:p>
          <a:p>
            <a:pPr>
              <a:spcBef>
                <a:spcPct val="0"/>
              </a:spcBef>
              <a:defRPr/>
            </a:pPr>
            <a:r>
              <a:rPr lang="cs-CZ" altLang="cs-CZ" noProof="1">
                <a:cs typeface="Times New Roman" pitchFamily="18" charset="0"/>
              </a:rPr>
              <a:t>     The Origins of the Discipline</a:t>
            </a:r>
            <a:endParaRPr lang="cs-CZ" noProof="1"/>
          </a:p>
          <a:p>
            <a:pPr algn="ctr">
              <a:spcBef>
                <a:spcPct val="0"/>
              </a:spcBef>
              <a:defRPr/>
            </a:pPr>
            <a:endParaRPr lang="cs-CZ" altLang="cs-CZ" sz="1800" noProof="1"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en-GB" altLang="cs-CZ" sz="3600" noProof="1"/>
          </a:p>
          <a:p>
            <a:pPr eaLnBrk="1" hangingPunct="1">
              <a:defRPr/>
            </a:pPr>
            <a:endParaRPr lang="en-GB" altLang="cs-CZ" sz="3600" b="1" i="1" noProof="1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B30F39-39BE-E6D5-45C4-3362E147A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44818"/>
              </p:ext>
            </p:extLst>
          </p:nvPr>
        </p:nvGraphicFramePr>
        <p:xfrm>
          <a:off x="447040" y="2584704"/>
          <a:ext cx="6842760" cy="3931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5" name="Picture 5">
            <a:extLst>
              <a:ext uri="{FF2B5EF4-FFF2-40B4-BE49-F238E27FC236}">
                <a16:creationId xmlns:a16="http://schemas.microsoft.com/office/drawing/2014/main" id="{A046391B-5B93-E52A-05CE-BEEA6EBF3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92" y="1206935"/>
            <a:ext cx="2954118" cy="580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C16CE8A1-D9C6-B497-3095-6ECD054260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pic>
        <p:nvPicPr>
          <p:cNvPr id="4" name="Google Shape;280;g2c843336287_0_30">
            <a:extLst>
              <a:ext uri="{FF2B5EF4-FFF2-40B4-BE49-F238E27FC236}">
                <a16:creationId xmlns:a16="http://schemas.microsoft.com/office/drawing/2014/main" id="{E5350933-F2EF-21E0-C46B-FCC19EA52E1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05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6722EA97-BA57-6515-91D9-A3CD87D7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4"/>
            <a:ext cx="12192000" cy="981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400" b="1" dirty="0" err="1">
                <a:solidFill>
                  <a:schemeClr val="bg1"/>
                </a:solidFill>
              </a:rPr>
              <a:t>Translatology</a:t>
            </a:r>
            <a:r>
              <a:rPr lang="cs-CZ" altLang="cs-CZ" sz="5400" b="1" dirty="0">
                <a:solidFill>
                  <a:schemeClr val="bg1"/>
                </a:solidFill>
              </a:rPr>
              <a:t>: </a:t>
            </a:r>
            <a:r>
              <a:rPr lang="cs-CZ" altLang="cs-CZ" sz="5400" b="1" dirty="0" err="1">
                <a:solidFill>
                  <a:schemeClr val="bg1"/>
                </a:solidFill>
              </a:rPr>
              <a:t>Turns</a:t>
            </a:r>
            <a:endParaRPr lang="en-GB" altLang="cs-CZ" sz="5400" dirty="0">
              <a:solidFill>
                <a:schemeClr val="bg1"/>
              </a:solidFill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2A1A77D-9265-0995-743B-00BE8D0C6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09445" y="1758462"/>
            <a:ext cx="7628939" cy="4720126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3600" b="1" noProof="1"/>
              <a:t>	</a:t>
            </a:r>
          </a:p>
          <a:p>
            <a:pPr algn="ctr">
              <a:buFontTx/>
              <a:buNone/>
            </a:pPr>
            <a:r>
              <a:rPr lang="cs-CZ" altLang="cs-CZ" sz="3600" b="1" noProof="1"/>
              <a:t>	</a:t>
            </a:r>
            <a:endParaRPr lang="cs-CZ" altLang="cs-CZ" sz="3600" noProof="1"/>
          </a:p>
          <a:p>
            <a:pPr algn="ctr">
              <a:buFontTx/>
              <a:buNone/>
            </a:pPr>
            <a:endParaRPr lang="cs-CZ" altLang="cs-CZ" sz="1400" noProof="1"/>
          </a:p>
          <a:p>
            <a:pPr algn="ctr">
              <a:buFontTx/>
              <a:buNone/>
            </a:pPr>
            <a:endParaRPr lang="cs-CZ" altLang="cs-CZ" noProof="1"/>
          </a:p>
          <a:p>
            <a:pPr algn="ctr">
              <a:buFontTx/>
              <a:buNone/>
            </a:pPr>
            <a:endParaRPr lang="cs-CZ" altLang="cs-CZ" noProof="1"/>
          </a:p>
          <a:p>
            <a:pPr eaLnBrk="1" hangingPunct="1"/>
            <a:endParaRPr lang="cs-CZ" altLang="cs-CZ" sz="3600" b="1" i="1" noProof="1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17B0AFB-24FD-DDC4-B409-956C3C0FF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86174"/>
              </p:ext>
            </p:extLst>
          </p:nvPr>
        </p:nvGraphicFramePr>
        <p:xfrm>
          <a:off x="2807911" y="1364640"/>
          <a:ext cx="7130473" cy="4549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1EBA99E2-601C-4E4A-EBE1-786C7E6103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pic>
        <p:nvPicPr>
          <p:cNvPr id="4" name="Google Shape;280;g2c843336287_0_30">
            <a:extLst>
              <a:ext uri="{FF2B5EF4-FFF2-40B4-BE49-F238E27FC236}">
                <a16:creationId xmlns:a16="http://schemas.microsoft.com/office/drawing/2014/main" id="{56F94A36-DDE3-1600-CA53-91AB4FC4C24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6722EA97-BA57-6515-91D9-A3CD87D7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4"/>
            <a:ext cx="12192000" cy="981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400" b="1" dirty="0" err="1">
                <a:solidFill>
                  <a:schemeClr val="bg1"/>
                </a:solidFill>
              </a:rPr>
              <a:t>Translatology</a:t>
            </a:r>
            <a:r>
              <a:rPr lang="cs-CZ" altLang="cs-CZ" sz="5400" b="1" dirty="0">
                <a:solidFill>
                  <a:schemeClr val="bg1"/>
                </a:solidFill>
              </a:rPr>
              <a:t>: </a:t>
            </a:r>
            <a:r>
              <a:rPr lang="cs-CZ" altLang="cs-CZ" sz="5400" b="1" dirty="0" err="1">
                <a:solidFill>
                  <a:schemeClr val="bg1"/>
                </a:solidFill>
              </a:rPr>
              <a:t>Turns</a:t>
            </a:r>
            <a:endParaRPr lang="en-GB" altLang="cs-CZ" sz="5400" dirty="0">
              <a:solidFill>
                <a:schemeClr val="bg1"/>
              </a:solidFill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2A1A77D-9265-0995-743B-00BE8D0C6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8785" y="1390650"/>
            <a:ext cx="8229600" cy="508793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3600" b="1" noProof="1"/>
              <a:t>	</a:t>
            </a:r>
          </a:p>
          <a:p>
            <a:pPr algn="ctr">
              <a:buFontTx/>
              <a:buNone/>
            </a:pPr>
            <a:r>
              <a:rPr lang="cs-CZ" altLang="cs-CZ" sz="3600" b="1" noProof="1"/>
              <a:t>	</a:t>
            </a:r>
            <a:endParaRPr lang="cs-CZ" altLang="cs-CZ" sz="3600" noProof="1"/>
          </a:p>
          <a:p>
            <a:pPr algn="ctr">
              <a:buFontTx/>
              <a:buNone/>
            </a:pPr>
            <a:endParaRPr lang="cs-CZ" altLang="cs-CZ" sz="1400" noProof="1"/>
          </a:p>
          <a:p>
            <a:pPr algn="ctr">
              <a:buFontTx/>
              <a:buNone/>
            </a:pPr>
            <a:endParaRPr lang="cs-CZ" altLang="cs-CZ" noProof="1"/>
          </a:p>
          <a:p>
            <a:pPr algn="ctr">
              <a:buFontTx/>
              <a:buNone/>
            </a:pPr>
            <a:endParaRPr lang="cs-CZ" altLang="cs-CZ" noProof="1"/>
          </a:p>
          <a:p>
            <a:pPr eaLnBrk="1" hangingPunct="1"/>
            <a:endParaRPr lang="cs-CZ" altLang="cs-CZ" sz="3600" b="1" i="1" noProof="1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17B0AFB-24FD-DDC4-B409-956C3C0FF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048658"/>
              </p:ext>
            </p:extLst>
          </p:nvPr>
        </p:nvGraphicFramePr>
        <p:xfrm>
          <a:off x="2807912" y="1390650"/>
          <a:ext cx="7130473" cy="4549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4D23E3DE-A663-47E4-4346-6F1EF014D3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pic>
        <p:nvPicPr>
          <p:cNvPr id="4" name="Google Shape;280;g2c843336287_0_30">
            <a:extLst>
              <a:ext uri="{FF2B5EF4-FFF2-40B4-BE49-F238E27FC236}">
                <a16:creationId xmlns:a16="http://schemas.microsoft.com/office/drawing/2014/main" id="{CDA7C094-7AF5-01A8-683C-D82A6651056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04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6722EA97-BA57-6515-91D9-A3CD87D7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4"/>
            <a:ext cx="12192000" cy="981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400" b="1" dirty="0" err="1">
                <a:solidFill>
                  <a:schemeClr val="bg1"/>
                </a:solidFill>
              </a:rPr>
              <a:t>Translatology</a:t>
            </a:r>
            <a:r>
              <a:rPr lang="cs-CZ" altLang="cs-CZ" sz="5400" b="1" dirty="0">
                <a:solidFill>
                  <a:schemeClr val="bg1"/>
                </a:solidFill>
              </a:rPr>
              <a:t>: </a:t>
            </a:r>
            <a:r>
              <a:rPr lang="cs-CZ" altLang="cs-CZ" sz="5400" b="1" dirty="0" err="1">
                <a:solidFill>
                  <a:schemeClr val="bg1"/>
                </a:solidFill>
              </a:rPr>
              <a:t>Turns</a:t>
            </a:r>
            <a:endParaRPr lang="en-GB" altLang="cs-CZ" sz="5400" dirty="0">
              <a:solidFill>
                <a:schemeClr val="bg1"/>
              </a:solidFill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2A1A77D-9265-0995-743B-00BE8D0C6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8785" y="1390650"/>
            <a:ext cx="8229600" cy="508793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3600" b="1" noProof="1"/>
              <a:t>	</a:t>
            </a:r>
          </a:p>
          <a:p>
            <a:pPr algn="ctr">
              <a:buFontTx/>
              <a:buNone/>
            </a:pPr>
            <a:r>
              <a:rPr lang="cs-CZ" altLang="cs-CZ" sz="3600" b="1" noProof="1"/>
              <a:t>	</a:t>
            </a:r>
            <a:endParaRPr lang="cs-CZ" altLang="cs-CZ" sz="3600" noProof="1"/>
          </a:p>
          <a:p>
            <a:pPr algn="ctr">
              <a:buFontTx/>
              <a:buNone/>
            </a:pPr>
            <a:endParaRPr lang="cs-CZ" altLang="cs-CZ" sz="1400" noProof="1"/>
          </a:p>
          <a:p>
            <a:pPr algn="ctr">
              <a:buFontTx/>
              <a:buNone/>
            </a:pPr>
            <a:endParaRPr lang="cs-CZ" altLang="cs-CZ" noProof="1"/>
          </a:p>
          <a:p>
            <a:pPr algn="ctr">
              <a:buFontTx/>
              <a:buNone/>
            </a:pPr>
            <a:endParaRPr lang="cs-CZ" altLang="cs-CZ" noProof="1"/>
          </a:p>
          <a:p>
            <a:pPr eaLnBrk="1" hangingPunct="1"/>
            <a:endParaRPr lang="cs-CZ" altLang="cs-CZ" sz="3600" b="1" i="1" noProof="1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17B0AFB-24FD-DDC4-B409-956C3C0FF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75552"/>
              </p:ext>
            </p:extLst>
          </p:nvPr>
        </p:nvGraphicFramePr>
        <p:xfrm>
          <a:off x="3029526" y="1390650"/>
          <a:ext cx="7130473" cy="4549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92DD185E-3D8F-D483-38E7-1DFFA412FD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pic>
        <p:nvPicPr>
          <p:cNvPr id="4" name="Google Shape;280;g2c843336287_0_30">
            <a:extLst>
              <a:ext uri="{FF2B5EF4-FFF2-40B4-BE49-F238E27FC236}">
                <a16:creationId xmlns:a16="http://schemas.microsoft.com/office/drawing/2014/main" id="{13FA9934-E542-6C06-97CF-8E708C5D1EE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71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6722EA97-BA57-6515-91D9-A3CD87D7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4"/>
            <a:ext cx="12192000" cy="981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400" b="1" dirty="0" err="1">
                <a:solidFill>
                  <a:schemeClr val="bg1"/>
                </a:solidFill>
              </a:rPr>
              <a:t>Translatology</a:t>
            </a:r>
            <a:r>
              <a:rPr lang="cs-CZ" altLang="cs-CZ" sz="5400" b="1" dirty="0">
                <a:solidFill>
                  <a:schemeClr val="bg1"/>
                </a:solidFill>
              </a:rPr>
              <a:t>: </a:t>
            </a:r>
            <a:r>
              <a:rPr lang="cs-CZ" altLang="cs-CZ" sz="5400" b="1" dirty="0" err="1">
                <a:solidFill>
                  <a:schemeClr val="bg1"/>
                </a:solidFill>
              </a:rPr>
              <a:t>Turns</a:t>
            </a:r>
            <a:endParaRPr lang="en-GB" altLang="cs-CZ" sz="5400" dirty="0">
              <a:solidFill>
                <a:schemeClr val="bg1"/>
              </a:solidFill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2A1A77D-9265-0995-743B-00BE8D0C6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8785" y="1390650"/>
            <a:ext cx="8229600" cy="508793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3600" b="1" noProof="1"/>
              <a:t>	</a:t>
            </a:r>
          </a:p>
          <a:p>
            <a:pPr algn="ctr">
              <a:buFontTx/>
              <a:buNone/>
            </a:pPr>
            <a:r>
              <a:rPr lang="cs-CZ" altLang="cs-CZ" sz="3600" b="1" noProof="1"/>
              <a:t>	</a:t>
            </a:r>
            <a:endParaRPr lang="cs-CZ" altLang="cs-CZ" sz="3600" noProof="1"/>
          </a:p>
          <a:p>
            <a:pPr algn="ctr">
              <a:buFontTx/>
              <a:buNone/>
            </a:pPr>
            <a:endParaRPr lang="cs-CZ" altLang="cs-CZ" sz="1400" noProof="1"/>
          </a:p>
          <a:p>
            <a:pPr algn="ctr">
              <a:buFontTx/>
              <a:buNone/>
            </a:pPr>
            <a:endParaRPr lang="cs-CZ" altLang="cs-CZ" noProof="1"/>
          </a:p>
          <a:p>
            <a:pPr algn="ctr">
              <a:buFontTx/>
              <a:buNone/>
            </a:pPr>
            <a:endParaRPr lang="cs-CZ" altLang="cs-CZ" noProof="1"/>
          </a:p>
          <a:p>
            <a:pPr eaLnBrk="1" hangingPunct="1"/>
            <a:endParaRPr lang="cs-CZ" altLang="cs-CZ" sz="3600" b="1" i="1" noProof="1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17B0AFB-24FD-DDC4-B409-956C3C0FF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781761"/>
              </p:ext>
            </p:extLst>
          </p:nvPr>
        </p:nvGraphicFramePr>
        <p:xfrm>
          <a:off x="3029526" y="1390650"/>
          <a:ext cx="7130473" cy="4549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346B61A8-953C-C2C4-ED6C-611CA1291A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pic>
        <p:nvPicPr>
          <p:cNvPr id="4" name="Google Shape;280;g2c843336287_0_30">
            <a:extLst>
              <a:ext uri="{FF2B5EF4-FFF2-40B4-BE49-F238E27FC236}">
                <a16:creationId xmlns:a16="http://schemas.microsoft.com/office/drawing/2014/main" id="{7DEFB235-94D8-83E1-205A-5A56F23AC0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81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"/>
          <p:cNvSpPr txBox="1">
            <a:spLocks noGrp="1"/>
          </p:cNvSpPr>
          <p:nvPr>
            <p:ph type="title"/>
          </p:nvPr>
        </p:nvSpPr>
        <p:spPr>
          <a:xfrm>
            <a:off x="0" y="365126"/>
            <a:ext cx="12192000" cy="1325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cs-CZ" dirty="0">
                <a:solidFill>
                  <a:schemeClr val="bg1"/>
                </a:solidFill>
              </a:rPr>
              <a:t>Workshop</a:t>
            </a:r>
            <a:endParaRPr sz="4400" b="0" i="0" u="none" strike="noStrike" cap="none" dirty="0">
              <a:solidFill>
                <a:schemeClr val="bg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9" name="Google Shape;329;p4"/>
          <p:cNvSpPr txBox="1">
            <a:spLocks noGrp="1"/>
          </p:cNvSpPr>
          <p:nvPr>
            <p:ph type="body" idx="1"/>
          </p:nvPr>
        </p:nvSpPr>
        <p:spPr>
          <a:xfrm>
            <a:off x="501317" y="2476899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cs-CZ" b="1" dirty="0" err="1"/>
              <a:t>Activities</a:t>
            </a:r>
            <a:r>
              <a:rPr lang="cs-CZ" b="1" dirty="0"/>
              <a:t>  </a:t>
            </a:r>
            <a:r>
              <a:rPr lang="cs-CZ" dirty="0"/>
              <a:t>   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cs-CZ" dirty="0"/>
              <a:t>1) </a:t>
            </a:r>
            <a:r>
              <a:rPr lang="cs-CZ" dirty="0" err="1"/>
              <a:t>Individual</a:t>
            </a:r>
            <a:r>
              <a:rPr lang="cs-CZ" dirty="0"/>
              <a:t>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760"/>
              <a:buChar char="•"/>
            </a:pPr>
            <a:r>
              <a:rPr lang="cs-CZ" dirty="0"/>
              <a:t>2) In </a:t>
            </a:r>
            <a:r>
              <a:rPr lang="cs-CZ" dirty="0" err="1"/>
              <a:t>pairs</a:t>
            </a:r>
            <a:r>
              <a:rPr lang="cs-CZ" dirty="0"/>
              <a:t> 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760"/>
              <a:buChar char="•"/>
            </a:pPr>
            <a:r>
              <a:rPr lang="cs-CZ" dirty="0"/>
              <a:t>3) In </a:t>
            </a:r>
            <a:r>
              <a:rPr lang="cs-CZ" dirty="0" err="1"/>
              <a:t>groups</a:t>
            </a:r>
            <a:endParaRPr sz="240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30" name="Google Shape;330;p4"/>
          <p:cNvSpPr/>
          <p:nvPr/>
        </p:nvSpPr>
        <p:spPr>
          <a:xfrm>
            <a:off x="6923495" y="5795835"/>
            <a:ext cx="46069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22222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31" name="Google Shape;3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1388" y="2438735"/>
            <a:ext cx="954474" cy="95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"/>
          <p:cNvPicPr preferRelativeResize="0"/>
          <p:nvPr/>
        </p:nvPicPr>
        <p:blipFill rotWithShape="1">
          <a:blip r:embed="rId4">
            <a:alphaModFix/>
          </a:blip>
          <a:srcRect l="24605" t="16268" r="24611" b="10826"/>
          <a:stretch/>
        </p:blipFill>
        <p:spPr>
          <a:xfrm>
            <a:off x="6051388" y="3545945"/>
            <a:ext cx="919904" cy="87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4657418"/>
            <a:ext cx="966328" cy="96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"/>
          <p:cNvPicPr preferRelativeResize="0"/>
          <p:nvPr/>
        </p:nvPicPr>
        <p:blipFill rotWithShape="1">
          <a:blip r:embed="rId6">
            <a:alphaModFix/>
          </a:blip>
          <a:srcRect b="8903"/>
          <a:stretch/>
        </p:blipFill>
        <p:spPr>
          <a:xfrm>
            <a:off x="7524997" y="2526625"/>
            <a:ext cx="3613854" cy="355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80;g2c843336287_0_30">
            <a:extLst>
              <a:ext uri="{FF2B5EF4-FFF2-40B4-BE49-F238E27FC236}">
                <a16:creationId xmlns:a16="http://schemas.microsoft.com/office/drawing/2014/main" id="{F8C1B7EF-20FF-5206-848C-EC3E71E0EB8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2597EFE9-682D-C055-0C77-A76DA40B98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3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c3cacc2f79_2_178"/>
          <p:cNvSpPr txBox="1">
            <a:spLocks noGrp="1"/>
          </p:cNvSpPr>
          <p:nvPr>
            <p:ph type="title"/>
          </p:nvPr>
        </p:nvSpPr>
        <p:spPr>
          <a:xfrm>
            <a:off x="72736" y="365126"/>
            <a:ext cx="11281064" cy="1325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dirty="0">
                <a:solidFill>
                  <a:schemeClr val="bg1"/>
                </a:solidFill>
              </a:rPr>
              <a:t>Workshop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42" name="Google Shape;342;g2c3cacc2f79_2_178"/>
          <p:cNvSpPr txBox="1">
            <a:spLocks noGrp="1"/>
          </p:cNvSpPr>
          <p:nvPr>
            <p:ph type="body" idx="1"/>
          </p:nvPr>
        </p:nvSpPr>
        <p:spPr>
          <a:xfrm>
            <a:off x="838200" y="17417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" name="Google Shape;280;g2c843336287_0_30">
            <a:extLst>
              <a:ext uri="{FF2B5EF4-FFF2-40B4-BE49-F238E27FC236}">
                <a16:creationId xmlns:a16="http://schemas.microsoft.com/office/drawing/2014/main" id="{22FBFE4F-CD02-22CD-6468-D89067A7CB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B83F9294-2A37-A54F-CE04-138AD70BD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sp>
        <p:nvSpPr>
          <p:cNvPr id="4" name="Google Shape;329;p4">
            <a:extLst>
              <a:ext uri="{FF2B5EF4-FFF2-40B4-BE49-F238E27FC236}">
                <a16:creationId xmlns:a16="http://schemas.microsoft.com/office/drawing/2014/main" id="{5686ECB9-B7D3-3F46-6984-AA9BC09C3EE6}"/>
              </a:ext>
            </a:extLst>
          </p:cNvPr>
          <p:cNvSpPr txBox="1">
            <a:spLocks/>
          </p:cNvSpPr>
          <p:nvPr/>
        </p:nvSpPr>
        <p:spPr>
          <a:xfrm>
            <a:off x="412108" y="2790034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SzPts val="2760"/>
              <a:buFont typeface="Arial"/>
              <a:buChar char="•"/>
            </a:pPr>
            <a:r>
              <a:rPr lang="cs-CZ" b="1" dirty="0"/>
              <a:t>Use </a:t>
            </a:r>
            <a:r>
              <a:rPr lang="cs-CZ" b="1" dirty="0" err="1"/>
              <a:t>worksheets</a:t>
            </a:r>
            <a:endParaRPr lang="cs-CZ" b="1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2760"/>
              <a:buFont typeface="Arial"/>
              <a:buChar char="•"/>
            </a:pPr>
            <a:r>
              <a:rPr lang="cs-CZ" b="1" dirty="0"/>
              <a:t> </a:t>
            </a:r>
            <a:r>
              <a:rPr lang="cs-CZ" b="1" dirty="0" err="1"/>
              <a:t>see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Syllabus</a:t>
            </a:r>
            <a:r>
              <a:rPr lang="cs-CZ" b="1" dirty="0"/>
              <a:t>, </a:t>
            </a:r>
            <a:r>
              <a:rPr lang="cs-CZ" b="1" dirty="0" err="1"/>
              <a:t>please</a:t>
            </a:r>
            <a:endParaRPr lang="en-US" sz="2400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" name="Grafický objekt 5" descr="Podrobný plán se souvislou výplní">
            <a:extLst>
              <a:ext uri="{FF2B5EF4-FFF2-40B4-BE49-F238E27FC236}">
                <a16:creationId xmlns:a16="http://schemas.microsoft.com/office/drawing/2014/main" id="{091D6196-32CC-ABCC-FA82-1ECA80D38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8390" y="1319561"/>
            <a:ext cx="4218878" cy="4218878"/>
          </a:xfrm>
          <a:prstGeom prst="rect">
            <a:avLst/>
          </a:prstGeom>
        </p:spPr>
      </p:pic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57E95E21-2B02-E63B-7AE8-66A17F8BD6E0}"/>
              </a:ext>
            </a:extLst>
          </p:cNvPr>
          <p:cNvSpPr/>
          <p:nvPr/>
        </p:nvSpPr>
        <p:spPr>
          <a:xfrm>
            <a:off x="9468556" y="3509026"/>
            <a:ext cx="544748" cy="486383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7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cjv-prezentace-16-9-en-v10.potx" id="{BC3EE8AA-1241-40D4-84AC-4B4B49148105}" vid="{2F1A5585-128D-49C5-8314-B5B61E8D65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3" ma:contentTypeDescription="Create a new document." ma:contentTypeScope="" ma:versionID="7cc93f0a522376ee8e1dfd73dde5ccd3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87b369375febcfc6bb418894800f5d14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815A7A-98DD-4817-AE3B-A66293C9B0F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9AEF2B-B32C-473F-B8F9-3A53D4362A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7533DB-6C2A-40D5-A891-2E456C96D2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muni-cjv-prezentace-16-9-en-v10</Template>
  <TotalTime>3408</TotalTime>
  <Words>415</Words>
  <Application>Microsoft Office PowerPoint</Application>
  <PresentationFormat>Širokoúhlá obrazovka</PresentationFormat>
  <Paragraphs>130</Paragraphs>
  <Slides>17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Arial Unicode MS</vt:lpstr>
      <vt:lpstr>Calibri</vt:lpstr>
      <vt:lpstr>Garamond</vt:lpstr>
      <vt:lpstr>Tahoma</vt:lpstr>
      <vt:lpstr>Times New Roman</vt:lpstr>
      <vt:lpstr>Wingdings</vt:lpstr>
      <vt:lpstr>Presentation_MU_EN</vt:lpstr>
      <vt:lpstr>Introduction  to Plurilingual  Approaches  to Translation III</vt:lpstr>
      <vt:lpstr>Warmer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Workshop</vt:lpstr>
      <vt:lpstr>Workshop</vt:lpstr>
      <vt:lpstr>Questions &amp; Answers. Discussion.</vt:lpstr>
      <vt:lpstr>Exit ticket</vt:lpstr>
      <vt:lpstr> Which part of the seminar  have you enjoyed most today and why?  Have you missed anything?  If so, what is it</vt:lpstr>
      <vt:lpstr>Prezentace aplikace PowerPoint</vt:lpstr>
      <vt:lpstr>Prezentace aplikace PowerPoint</vt:lpstr>
      <vt:lpstr>Prezentace aplikace PowerPoint</vt:lpstr>
      <vt:lpstr>Prezentace aplikace PowerPoint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Athena Alchazidu</dc:creator>
  <cp:lastModifiedBy>Athena Alchazidu</cp:lastModifiedBy>
  <cp:revision>22</cp:revision>
  <cp:lastPrinted>1601-01-01T00:00:00Z</cp:lastPrinted>
  <dcterms:created xsi:type="dcterms:W3CDTF">2024-07-01T10:21:45Z</dcterms:created>
  <dcterms:modified xsi:type="dcterms:W3CDTF">2024-07-06T19:52:46Z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