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60" r:id="rId4"/>
    <p:sldId id="257" r:id="rId5"/>
    <p:sldId id="258" r:id="rId6"/>
    <p:sldId id="259" r:id="rId7"/>
    <p:sldId id="270" r:id="rId8"/>
    <p:sldId id="261" r:id="rId9"/>
    <p:sldId id="273" r:id="rId10"/>
    <p:sldId id="271" r:id="rId11"/>
    <p:sldId id="262" r:id="rId12"/>
    <p:sldId id="263" r:id="rId13"/>
    <p:sldId id="272" r:id="rId14"/>
    <p:sldId id="264" r:id="rId15"/>
    <p:sldId id="265" r:id="rId16"/>
    <p:sldId id="274" r:id="rId17"/>
    <p:sldId id="266" r:id="rId18"/>
    <p:sldId id="267" r:id="rId19"/>
    <p:sldId id="268" r:id="rId20"/>
    <p:sldId id="269" r:id="rId21"/>
    <p:sldId id="277"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1E6355E-BB6B-4E85-A400-BC00F59998D1}" type="datetimeFigureOut">
              <a:rPr lang="en-US" smtClean="0"/>
              <a:pPr/>
              <a:t>5/2/2009</a:t>
            </a:fld>
            <a:endParaRPr lang="en-US"/>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ADF111E-DBBA-4E53-A6B1-D674A853809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E1E6355E-BB6B-4E85-A400-BC00F59998D1}" type="datetimeFigureOut">
              <a:rPr lang="en-US" smtClean="0"/>
              <a:pPr/>
              <a:t>5/2/2009</a:t>
            </a:fld>
            <a:endParaRPr lang="en-US"/>
          </a:p>
        </p:txBody>
      </p:sp>
      <p:sp>
        <p:nvSpPr>
          <p:cNvPr id="5" name="Symbol zastępczy stopki 4"/>
          <p:cNvSpPr>
            <a:spLocks noGrp="1"/>
          </p:cNvSpPr>
          <p:nvPr>
            <p:ph type="ftr" sz="quarter" idx="11"/>
          </p:nvPr>
        </p:nvSpPr>
        <p:spPr/>
        <p:txBody>
          <a:bodyPr/>
          <a:lstStyle>
            <a:extLst/>
          </a:lstStyle>
          <a:p>
            <a:endParaRPr lang="en-US"/>
          </a:p>
        </p:txBody>
      </p:sp>
      <p:sp>
        <p:nvSpPr>
          <p:cNvPr id="6" name="Symbol zastępczy numeru slajdu 5"/>
          <p:cNvSpPr>
            <a:spLocks noGrp="1"/>
          </p:cNvSpPr>
          <p:nvPr>
            <p:ph type="sldNum" sz="quarter" idx="12"/>
          </p:nvPr>
        </p:nvSpPr>
        <p:spPr/>
        <p:txBody>
          <a:bodyPr/>
          <a:lstStyle>
            <a:extLst/>
          </a:lstStyle>
          <a:p>
            <a:fld id="{4ADF111E-DBBA-4E53-A6B1-D674A85380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E1E6355E-BB6B-4E85-A400-BC00F59998D1}" type="datetimeFigureOut">
              <a:rPr lang="en-US" smtClean="0"/>
              <a:pPr/>
              <a:t>5/2/2009</a:t>
            </a:fld>
            <a:endParaRPr lang="en-US"/>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en-US"/>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ADF111E-DBBA-4E53-A6B1-D674A85380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E1E6355E-BB6B-4E85-A400-BC00F59998D1}" type="datetimeFigureOut">
              <a:rPr lang="en-US" smtClean="0"/>
              <a:pPr/>
              <a:t>5/2/2009</a:t>
            </a:fld>
            <a:endParaRPr lang="en-US"/>
          </a:p>
        </p:txBody>
      </p:sp>
      <p:sp>
        <p:nvSpPr>
          <p:cNvPr id="5" name="Symbol zastępczy stopki 4"/>
          <p:cNvSpPr>
            <a:spLocks noGrp="1"/>
          </p:cNvSpPr>
          <p:nvPr>
            <p:ph type="ftr" sz="quarter" idx="11"/>
          </p:nvPr>
        </p:nvSpPr>
        <p:spPr/>
        <p:txBody>
          <a:bodyPr/>
          <a:lstStyle>
            <a:extLst/>
          </a:lstStyle>
          <a:p>
            <a:endParaRPr lang="en-US"/>
          </a:p>
        </p:txBody>
      </p:sp>
      <p:sp>
        <p:nvSpPr>
          <p:cNvPr id="6" name="Symbol zastępczy numeru slajdu 5"/>
          <p:cNvSpPr>
            <a:spLocks noGrp="1"/>
          </p:cNvSpPr>
          <p:nvPr>
            <p:ph type="sldNum" sz="quarter" idx="12"/>
          </p:nvPr>
        </p:nvSpPr>
        <p:spPr/>
        <p:txBody>
          <a:bodyPr/>
          <a:lstStyle>
            <a:extLst/>
          </a:lstStyle>
          <a:p>
            <a:fld id="{4ADF111E-DBBA-4E53-A6B1-D674A85380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1E6355E-BB6B-4E85-A400-BC00F59998D1}" type="datetimeFigureOut">
              <a:rPr lang="en-US" smtClean="0"/>
              <a:pPr/>
              <a:t>5/2/2009</a:t>
            </a:fld>
            <a:endParaRPr lang="en-US"/>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4ADF111E-DBBA-4E53-A6B1-D674A853809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E1E6355E-BB6B-4E85-A400-BC00F59998D1}" type="datetimeFigureOut">
              <a:rPr lang="en-US" smtClean="0"/>
              <a:pPr/>
              <a:t>5/2/2009</a:t>
            </a:fld>
            <a:endParaRPr lang="en-US"/>
          </a:p>
        </p:txBody>
      </p:sp>
      <p:sp>
        <p:nvSpPr>
          <p:cNvPr id="6" name="Symbol zastępczy stopki 5"/>
          <p:cNvSpPr>
            <a:spLocks noGrp="1"/>
          </p:cNvSpPr>
          <p:nvPr>
            <p:ph type="ftr" sz="quarter" idx="11"/>
          </p:nvPr>
        </p:nvSpPr>
        <p:spPr/>
        <p:txBody>
          <a:bodyPr/>
          <a:lstStyle>
            <a:extLst/>
          </a:lstStyle>
          <a:p>
            <a:endParaRPr lang="en-US"/>
          </a:p>
        </p:txBody>
      </p:sp>
      <p:sp>
        <p:nvSpPr>
          <p:cNvPr id="7" name="Symbol zastępczy numeru slajdu 6"/>
          <p:cNvSpPr>
            <a:spLocks noGrp="1"/>
          </p:cNvSpPr>
          <p:nvPr>
            <p:ph type="sldNum" sz="quarter" idx="12"/>
          </p:nvPr>
        </p:nvSpPr>
        <p:spPr/>
        <p:txBody>
          <a:bodyPr/>
          <a:lstStyle>
            <a:extLst/>
          </a:lstStyle>
          <a:p>
            <a:fld id="{4ADF111E-DBBA-4E53-A6B1-D674A85380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E1E6355E-BB6B-4E85-A400-BC00F59998D1}" type="datetimeFigureOut">
              <a:rPr lang="en-US" smtClean="0"/>
              <a:pPr/>
              <a:t>5/2/2009</a:t>
            </a:fld>
            <a:endParaRPr lang="en-US"/>
          </a:p>
        </p:txBody>
      </p:sp>
      <p:sp>
        <p:nvSpPr>
          <p:cNvPr id="8" name="Symbol zastępczy stopki 7"/>
          <p:cNvSpPr>
            <a:spLocks noGrp="1"/>
          </p:cNvSpPr>
          <p:nvPr>
            <p:ph type="ftr" sz="quarter" idx="11"/>
          </p:nvPr>
        </p:nvSpPr>
        <p:spPr/>
        <p:txBody>
          <a:bodyPr/>
          <a:lstStyle>
            <a:extLst/>
          </a:lstStyle>
          <a:p>
            <a:endParaRPr lang="en-US"/>
          </a:p>
        </p:txBody>
      </p:sp>
      <p:sp>
        <p:nvSpPr>
          <p:cNvPr id="9" name="Symbol zastępczy numeru slajdu 8"/>
          <p:cNvSpPr>
            <a:spLocks noGrp="1"/>
          </p:cNvSpPr>
          <p:nvPr>
            <p:ph type="sldNum" sz="quarter" idx="12"/>
          </p:nvPr>
        </p:nvSpPr>
        <p:spPr/>
        <p:txBody>
          <a:bodyPr/>
          <a:lstStyle>
            <a:extLst/>
          </a:lstStyle>
          <a:p>
            <a:fld id="{4ADF111E-DBBA-4E53-A6B1-D674A85380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E1E6355E-BB6B-4E85-A400-BC00F59998D1}" type="datetimeFigureOut">
              <a:rPr lang="en-US" smtClean="0"/>
              <a:pPr/>
              <a:t>5/2/2009</a:t>
            </a:fld>
            <a:endParaRPr lang="en-US"/>
          </a:p>
        </p:txBody>
      </p:sp>
      <p:sp>
        <p:nvSpPr>
          <p:cNvPr id="4" name="Symbol zastępczy stopki 3"/>
          <p:cNvSpPr>
            <a:spLocks noGrp="1"/>
          </p:cNvSpPr>
          <p:nvPr>
            <p:ph type="ftr" sz="quarter" idx="11"/>
          </p:nvPr>
        </p:nvSpPr>
        <p:spPr/>
        <p:txBody>
          <a:bodyPr/>
          <a:lstStyle>
            <a:extLst/>
          </a:lstStyle>
          <a:p>
            <a:endParaRPr lang="en-US"/>
          </a:p>
        </p:txBody>
      </p:sp>
      <p:sp>
        <p:nvSpPr>
          <p:cNvPr id="5" name="Symbol zastępczy numeru slajdu 4"/>
          <p:cNvSpPr>
            <a:spLocks noGrp="1"/>
          </p:cNvSpPr>
          <p:nvPr>
            <p:ph type="sldNum" sz="quarter" idx="12"/>
          </p:nvPr>
        </p:nvSpPr>
        <p:spPr/>
        <p:txBody>
          <a:bodyPr/>
          <a:lstStyle>
            <a:extLst/>
          </a:lstStyle>
          <a:p>
            <a:fld id="{4ADF111E-DBBA-4E53-A6B1-D674A85380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E1E6355E-BB6B-4E85-A400-BC00F59998D1}" type="datetimeFigureOut">
              <a:rPr lang="en-US" smtClean="0"/>
              <a:pPr/>
              <a:t>5/2/2009</a:t>
            </a:fld>
            <a:endParaRPr lang="en-US"/>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en-US"/>
          </a:p>
        </p:txBody>
      </p:sp>
      <p:sp>
        <p:nvSpPr>
          <p:cNvPr id="4" name="Symbol zastępczy numeru slajdu 3"/>
          <p:cNvSpPr>
            <a:spLocks noGrp="1"/>
          </p:cNvSpPr>
          <p:nvPr>
            <p:ph type="sldNum" sz="quarter" idx="12"/>
          </p:nvPr>
        </p:nvSpPr>
        <p:spPr/>
        <p:txBody>
          <a:bodyPr/>
          <a:lstStyle>
            <a:extLst/>
          </a:lstStyle>
          <a:p>
            <a:fld id="{4ADF111E-DBBA-4E53-A6B1-D674A85380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E1E6355E-BB6B-4E85-A400-BC00F59998D1}" type="datetimeFigureOut">
              <a:rPr lang="en-US" smtClean="0"/>
              <a:pPr/>
              <a:t>5/2/2009</a:t>
            </a:fld>
            <a:endParaRPr lang="en-US"/>
          </a:p>
        </p:txBody>
      </p:sp>
      <p:sp>
        <p:nvSpPr>
          <p:cNvPr id="6" name="Symbol zastępczy stopki 5"/>
          <p:cNvSpPr>
            <a:spLocks noGrp="1"/>
          </p:cNvSpPr>
          <p:nvPr>
            <p:ph type="ftr" sz="quarter" idx="11"/>
          </p:nvPr>
        </p:nvSpPr>
        <p:spPr/>
        <p:txBody>
          <a:bodyPr/>
          <a:lstStyle>
            <a:extLst/>
          </a:lstStyle>
          <a:p>
            <a:endParaRPr lang="en-US"/>
          </a:p>
        </p:txBody>
      </p:sp>
      <p:sp>
        <p:nvSpPr>
          <p:cNvPr id="7" name="Symbol zastępczy numeru slajdu 6"/>
          <p:cNvSpPr>
            <a:spLocks noGrp="1"/>
          </p:cNvSpPr>
          <p:nvPr>
            <p:ph type="sldNum" sz="quarter" idx="12"/>
          </p:nvPr>
        </p:nvSpPr>
        <p:spPr/>
        <p:txBody>
          <a:bodyPr/>
          <a:lstStyle>
            <a:extLst/>
          </a:lstStyle>
          <a:p>
            <a:fld id="{4ADF111E-DBBA-4E53-A6B1-D674A85380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E1E6355E-BB6B-4E85-A400-BC00F59998D1}" type="datetimeFigureOut">
              <a:rPr lang="en-US" smtClean="0"/>
              <a:pPr/>
              <a:t>5/2/2009</a:t>
            </a:fld>
            <a:endParaRPr lang="en-US"/>
          </a:p>
        </p:txBody>
      </p:sp>
      <p:sp>
        <p:nvSpPr>
          <p:cNvPr id="6" name="Symbol zastępczy stopki 5"/>
          <p:cNvSpPr>
            <a:spLocks noGrp="1"/>
          </p:cNvSpPr>
          <p:nvPr>
            <p:ph type="ftr" sz="quarter" idx="11"/>
          </p:nvPr>
        </p:nvSpPr>
        <p:spPr/>
        <p:txBody>
          <a:bodyPr/>
          <a:lstStyle>
            <a:extLst/>
          </a:lstStyle>
          <a:p>
            <a:endParaRPr lang="en-US"/>
          </a:p>
        </p:txBody>
      </p:sp>
      <p:sp>
        <p:nvSpPr>
          <p:cNvPr id="7" name="Symbol zastępczy numeru slajdu 6"/>
          <p:cNvSpPr>
            <a:spLocks noGrp="1"/>
          </p:cNvSpPr>
          <p:nvPr>
            <p:ph type="sldNum" sz="quarter" idx="12"/>
          </p:nvPr>
        </p:nvSpPr>
        <p:spPr/>
        <p:txBody>
          <a:bodyPr/>
          <a:lstStyle>
            <a:extLst/>
          </a:lstStyle>
          <a:p>
            <a:fld id="{4ADF111E-DBBA-4E53-A6B1-D674A853809D}" type="slidenum">
              <a:rPr lang="en-US" smtClean="0"/>
              <a:pPr/>
              <a:t>‹#›</a:t>
            </a:fld>
            <a:endParaRPr lang="en-US"/>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1E6355E-BB6B-4E85-A400-BC00F59998D1}" type="datetimeFigureOut">
              <a:rPr lang="en-US" smtClean="0"/>
              <a:pPr/>
              <a:t>5/2/2009</a:t>
            </a:fld>
            <a:endParaRPr lang="en-US"/>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ADF111E-DBBA-4E53-A6B1-D674A85380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42910" y="785794"/>
            <a:ext cx="8029604" cy="4857783"/>
          </a:xfrm>
        </p:spPr>
        <p:txBody>
          <a:bodyPr>
            <a:normAutofit/>
          </a:bodyPr>
          <a:lstStyle/>
          <a:p>
            <a:r>
              <a:rPr lang="en-US" dirty="0"/>
              <a:t>Making changes:</a:t>
            </a:r>
            <a:br>
              <a:rPr lang="en-US" dirty="0"/>
            </a:br>
            <a:r>
              <a:rPr lang="en-US" dirty="0"/>
              <a:t>Museums and Public </a:t>
            </a:r>
            <a:r>
              <a:rPr lang="en-US" dirty="0" smtClean="0"/>
              <a:t>Life</a:t>
            </a:r>
            <a:r>
              <a:rPr lang="pl-PL" dirty="0" smtClean="0"/>
              <a:t/>
            </a:r>
            <a:br>
              <a:rPr lang="pl-PL" dirty="0" smtClean="0"/>
            </a:br>
            <a:r>
              <a:rPr lang="pl-PL" dirty="0" smtClean="0"/>
              <a:t/>
            </a:r>
            <a:br>
              <a:rPr lang="pl-PL" dirty="0" smtClean="0"/>
            </a:br>
            <a:r>
              <a:rPr lang="pl-PL" sz="1400" dirty="0" smtClean="0">
                <a:solidFill>
                  <a:schemeClr val="tx1">
                    <a:lumMod val="75000"/>
                    <a:lumOff val="25000"/>
                  </a:schemeClr>
                </a:solidFill>
              </a:rPr>
              <a:t>Adrianna Marianna  Rzeszutko</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785794"/>
            <a:ext cx="8029604" cy="4857783"/>
          </a:xfrm>
          <a:prstGeom prst="rect">
            <a:avLst/>
          </a:prstGeom>
        </p:spPr>
        <p:txBody>
          <a:bodyPr>
            <a:normAutofit/>
          </a:bodyPr>
          <a:lstStyle/>
          <a:p>
            <a:r>
              <a:rPr lang="en-US" sz="2800" dirty="0" smtClean="0">
                <a:latin typeface="Arial Rounded MT Bold" pitchFamily="34" charset="0"/>
              </a:rPr>
              <a:t>They </a:t>
            </a:r>
            <a:r>
              <a:rPr lang="en-US" sz="2800" dirty="0">
                <a:latin typeface="Arial Rounded MT Bold" pitchFamily="34" charset="0"/>
              </a:rPr>
              <a:t>tried to built a museums program that would reinforce priorities of the most venturesome professionals in the field</a:t>
            </a:r>
            <a:r>
              <a:rPr lang="en-US" sz="2800" dirty="0" smtClean="0">
                <a:latin typeface="Arial Rounded MT Bold" pitchFamily="34" charset="0"/>
              </a:rPr>
              <a:t>.</a:t>
            </a:r>
            <a:endParaRPr lang="pl-PL" sz="2800" dirty="0" smtClean="0">
              <a:latin typeface="Arial Rounded MT Bold" pitchFamily="34" charset="0"/>
            </a:endParaRPr>
          </a:p>
          <a:p>
            <a:endParaRPr lang="pl-PL" sz="2000" dirty="0"/>
          </a:p>
          <a:p>
            <a:endParaRPr lang="pl-PL" sz="2000" dirty="0" smtClean="0"/>
          </a:p>
          <a:p>
            <a:endParaRPr lang="en-US" sz="2000" dirty="0"/>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Prostokąt 2"/>
          <p:cNvSpPr/>
          <p:nvPr/>
        </p:nvSpPr>
        <p:spPr>
          <a:xfrm>
            <a:off x="1000100" y="3214686"/>
            <a:ext cx="6072214" cy="1815882"/>
          </a:xfrm>
          <a:prstGeom prst="rect">
            <a:avLst/>
          </a:prstGeom>
        </p:spPr>
        <p:txBody>
          <a:bodyPr wrap="square">
            <a:spAutoFit/>
          </a:bodyPr>
          <a:lstStyle/>
          <a:p>
            <a:r>
              <a:rPr lang="en-US" sz="2800" dirty="0" smtClean="0">
                <a:latin typeface="Arial Rounded MT Bold" pitchFamily="34" charset="0"/>
              </a:rPr>
              <a:t>In the 1989, the new museum program was described to Rockefeller’s Board of Trustees in this way:</a:t>
            </a:r>
            <a:endParaRPr lang="en-US"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785794"/>
            <a:ext cx="6715172" cy="5286412"/>
          </a:xfrm>
          <a:prstGeom prst="rect">
            <a:avLst/>
          </a:prstGeom>
        </p:spPr>
        <p:txBody>
          <a:bodyPr>
            <a:normAutofit fontScale="85000" lnSpcReduction="20000"/>
          </a:bodyPr>
          <a:lstStyle/>
          <a:p>
            <a:r>
              <a:rPr lang="en-US" sz="2800" dirty="0" smtClean="0">
                <a:latin typeface="Arial Rounded MT Bold" pitchFamily="34" charset="0"/>
              </a:rPr>
              <a:t>“ </a:t>
            </a:r>
            <a:r>
              <a:rPr lang="en-US" sz="2800" dirty="0">
                <a:latin typeface="Arial Rounded MT Bold" pitchFamily="34" charset="0"/>
              </a:rPr>
              <a:t>By  and large Americans art museums have focused on painting, sculpture, and architecture that are rooted in Western traditions. Natural history or natural science museums have presented non Western materials, but have selected and displayed them as archaeological objects from the past or as curiosities, without reference to current realities or to intercultural connections. The work of American minority artists and that of contemporary third- world artists has been exhibited to a limited extent in alternative or ethnic museums”.</a:t>
            </a:r>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571472" y="1785903"/>
            <a:ext cx="6215106" cy="5072097"/>
          </a:xfrm>
          <a:prstGeom prst="rect">
            <a:avLst/>
          </a:prstGeom>
        </p:spPr>
        <p:txBody>
          <a:bodyPr>
            <a:normAutofit fontScale="92500"/>
          </a:bodyPr>
          <a:lstStyle/>
          <a:p>
            <a:r>
              <a:rPr lang="en-US" sz="2800" dirty="0" smtClean="0">
                <a:latin typeface="Arial Rounded MT Bold" pitchFamily="34" charset="0"/>
              </a:rPr>
              <a:t>The  </a:t>
            </a:r>
            <a:r>
              <a:rPr lang="en-US" sz="2800" dirty="0">
                <a:latin typeface="Arial Rounded MT Bold" pitchFamily="34" charset="0"/>
              </a:rPr>
              <a:t>museum program  was intended to help advance such trends, to support efforts by American museums to include third- world and minority cultures in scholarship, </a:t>
            </a:r>
            <a:r>
              <a:rPr lang="en-US" sz="2800" dirty="0" err="1">
                <a:latin typeface="Arial Rounded MT Bold" pitchFamily="34" charset="0"/>
              </a:rPr>
              <a:t>curating</a:t>
            </a:r>
            <a:r>
              <a:rPr lang="en-US" sz="2800" dirty="0">
                <a:latin typeface="Arial Rounded MT Bold" pitchFamily="34" charset="0"/>
              </a:rPr>
              <a:t>, and presentation</a:t>
            </a:r>
            <a:r>
              <a:rPr lang="en-US" sz="2800" dirty="0" smtClean="0">
                <a:latin typeface="Arial Rounded MT Bold" pitchFamily="34" charset="0"/>
              </a:rPr>
              <a:t>.</a:t>
            </a:r>
            <a:endParaRPr lang="pl-PL" sz="2800" dirty="0" smtClean="0">
              <a:latin typeface="Arial Rounded MT Bold" pitchFamily="34" charset="0"/>
            </a:endParaRPr>
          </a:p>
          <a:p>
            <a:endParaRPr lang="pl-PL" sz="2000" dirty="0"/>
          </a:p>
          <a:p>
            <a:endParaRPr lang="en-US" sz="2000" dirty="0"/>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5122" name="Picture 2"/>
          <p:cNvPicPr>
            <a:picLocks noChangeAspect="1" noChangeArrowheads="1"/>
          </p:cNvPicPr>
          <p:nvPr/>
        </p:nvPicPr>
        <p:blipFill>
          <a:blip r:embed="rId2"/>
          <a:srcRect/>
          <a:stretch>
            <a:fillRect/>
          </a:stretch>
        </p:blipFill>
        <p:spPr bwMode="auto">
          <a:xfrm>
            <a:off x="5286380" y="3958879"/>
            <a:ext cx="2392805" cy="1827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500042"/>
            <a:ext cx="6286544" cy="5143535"/>
          </a:xfrm>
          <a:prstGeom prst="rect">
            <a:avLst/>
          </a:prstGeom>
        </p:spPr>
        <p:txBody>
          <a:bodyPr>
            <a:normAutofit fontScale="77500" lnSpcReduction="20000"/>
          </a:bodyPr>
          <a:lstStyle/>
          <a:p>
            <a:endParaRPr lang="pl-PL" sz="2000" dirty="0"/>
          </a:p>
          <a:p>
            <a:endParaRPr lang="en-US" sz="2000" dirty="0"/>
          </a:p>
          <a:p>
            <a:r>
              <a:rPr lang="en-US" sz="3000" dirty="0">
                <a:latin typeface="Arial Rounded MT Bold" pitchFamily="34" charset="0"/>
              </a:rPr>
              <a:t>This was the period in which venturesome museum directors and curators were changing the exhibition and academic boundaries of their institutions, exposing all Americans to the work of cultures that had been considered marginal or </a:t>
            </a:r>
            <a:r>
              <a:rPr lang="en-US" sz="3000" dirty="0" err="1">
                <a:latin typeface="Arial Rounded MT Bold" pitchFamily="34" charset="0"/>
              </a:rPr>
              <a:t>uncuratable</a:t>
            </a:r>
            <a:r>
              <a:rPr lang="en-US" sz="3000" dirty="0">
                <a:latin typeface="Arial Rounded MT Bold" pitchFamily="34" charset="0"/>
              </a:rPr>
              <a:t>, silent, or even dead. The extent to which this activity reflects change in museum policy is reflected by the change in the description of Rockefeller’s museum program from </a:t>
            </a:r>
            <a:r>
              <a:rPr lang="en-US" sz="3000" dirty="0" smtClean="0">
                <a:latin typeface="Arial Rounded MT Bold" pitchFamily="34" charset="0"/>
              </a:rPr>
              <a:t>1995</a:t>
            </a:r>
            <a:r>
              <a:rPr lang="pl-PL" sz="3000" dirty="0" smtClean="0">
                <a:latin typeface="Arial Rounded MT Bold" pitchFamily="34" charset="0"/>
              </a:rPr>
              <a:t>:</a:t>
            </a:r>
            <a:endParaRPr lang="en-US" sz="3000" dirty="0">
              <a:latin typeface="Arial Rounded MT Bold" pitchFamily="34" charset="0"/>
            </a:endParaRPr>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571472" y="571480"/>
            <a:ext cx="7000924" cy="5643602"/>
          </a:xfrm>
          <a:prstGeom prst="rect">
            <a:avLst/>
          </a:prstGeom>
        </p:spPr>
        <p:txBody>
          <a:bodyPr>
            <a:normAutofit fontScale="85000" lnSpcReduction="10000"/>
          </a:bodyPr>
          <a:lstStyle/>
          <a:p>
            <a:r>
              <a:rPr lang="en-US" sz="2800" dirty="0" smtClean="0">
                <a:latin typeface="Arial Rounded MT Bold" pitchFamily="34" charset="0"/>
              </a:rPr>
              <a:t>“</a:t>
            </a:r>
            <a:r>
              <a:rPr lang="en-US" sz="2800" dirty="0">
                <a:latin typeface="Arial Rounded MT Bold" pitchFamily="34" charset="0"/>
              </a:rPr>
              <a:t>Museums are key civic institutions in which definitions of identity and culture are both asserted and contested. Museums of art, history, or natural history have deep power derived from their socially  assigned role to classify and define people and societies and to posit standards for excellence focused on culture, artifacts, and works of art. The specific activities of museum – collecting, preserving, studying, interpreting, and exhibiting can support or challenge the constantly  changing core values of society”</a:t>
            </a:r>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214282" y="714356"/>
            <a:ext cx="7000924" cy="5286412"/>
          </a:xfrm>
          <a:prstGeom prst="rect">
            <a:avLst/>
          </a:prstGeom>
        </p:spPr>
        <p:txBody>
          <a:bodyPr>
            <a:normAutofit/>
          </a:bodyPr>
          <a:lstStyle/>
          <a:p>
            <a:r>
              <a:rPr lang="en-US" sz="2800" dirty="0" smtClean="0">
                <a:latin typeface="Arial Rounded MT Bold" pitchFamily="34" charset="0"/>
              </a:rPr>
              <a:t>In </a:t>
            </a:r>
            <a:r>
              <a:rPr lang="en-US" sz="2800" dirty="0" err="1" smtClean="0">
                <a:latin typeface="Arial Rounded MT Bold" pitchFamily="34" charset="0"/>
              </a:rPr>
              <a:t>th</a:t>
            </a:r>
            <a:r>
              <a:rPr lang="pl-PL" sz="2800" dirty="0" smtClean="0">
                <a:latin typeface="Arial Rounded MT Bold" pitchFamily="34" charset="0"/>
              </a:rPr>
              <a:t>e </a:t>
            </a:r>
            <a:r>
              <a:rPr lang="pl-PL" sz="2800" dirty="0" err="1" smtClean="0">
                <a:latin typeface="Arial Rounded MT Bold" pitchFamily="34" charset="0"/>
              </a:rPr>
              <a:t>last</a:t>
            </a:r>
            <a:r>
              <a:rPr lang="pl-PL" sz="2800" dirty="0" smtClean="0">
                <a:latin typeface="Arial Rounded MT Bold" pitchFamily="34" charset="0"/>
              </a:rPr>
              <a:t> </a:t>
            </a:r>
            <a:r>
              <a:rPr lang="pl-PL" sz="2800" dirty="0" err="1" smtClean="0">
                <a:latin typeface="Arial Rounded MT Bold" pitchFamily="34" charset="0"/>
              </a:rPr>
              <a:t>two</a:t>
            </a:r>
            <a:r>
              <a:rPr lang="pl-PL" sz="2800" dirty="0" smtClean="0">
                <a:latin typeface="Arial Rounded MT Bold" pitchFamily="34" charset="0"/>
              </a:rPr>
              <a:t> </a:t>
            </a:r>
            <a:r>
              <a:rPr lang="pl-PL" sz="2800" dirty="0" err="1" smtClean="0">
                <a:latin typeface="Arial Rounded MT Bold" pitchFamily="34" charset="0"/>
              </a:rPr>
              <a:t>decades</a:t>
            </a:r>
            <a:r>
              <a:rPr lang="en-US" sz="2800" dirty="0" smtClean="0">
                <a:latin typeface="Arial Rounded MT Bold" pitchFamily="34" charset="0"/>
              </a:rPr>
              <a:t>, </a:t>
            </a:r>
            <a:r>
              <a:rPr lang="en-US" sz="2800" dirty="0">
                <a:latin typeface="Arial Rounded MT Bold" pitchFamily="34" charset="0"/>
              </a:rPr>
              <a:t>leaders in American museums had moved from a mostly mono-cultural to a determinedly multi-cultural agenda, from a Western-centered aesthetic to a global span of aesthetics, from the scholarship of Euro- America to a global scholarship.</a:t>
            </a:r>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214282" y="642918"/>
            <a:ext cx="6429420" cy="4929221"/>
          </a:xfrm>
          <a:prstGeom prst="rect">
            <a:avLst/>
          </a:prstGeom>
        </p:spPr>
        <p:txBody>
          <a:bodyPr>
            <a:normAutofit fontScale="92500"/>
          </a:bodyPr>
          <a:lstStyle/>
          <a:p>
            <a:r>
              <a:rPr lang="en-US" sz="2800" dirty="0" smtClean="0">
                <a:latin typeface="Arial Rounded MT Bold" pitchFamily="34" charset="0"/>
              </a:rPr>
              <a:t>And</a:t>
            </a:r>
            <a:r>
              <a:rPr lang="en-US" sz="2800" dirty="0">
                <a:latin typeface="Arial Rounded MT Bold" pitchFamily="34" charset="0"/>
              </a:rPr>
              <a:t>, in fact, at Rockefeller today, the museum funding goes less and less to blockbusters, to ground-breaking, assertion-making exhibitions. More of the founding supports intense, </a:t>
            </a:r>
            <a:r>
              <a:rPr lang="en-US" sz="2800" dirty="0" err="1">
                <a:latin typeface="Arial Rounded MT Bold" pitchFamily="34" charset="0"/>
              </a:rPr>
              <a:t>scholary</a:t>
            </a:r>
            <a:r>
              <a:rPr lang="en-US" sz="2800" dirty="0">
                <a:latin typeface="Arial Rounded MT Bold" pitchFamily="34" charset="0"/>
              </a:rPr>
              <a:t>, sharply focused shows and facts of diversity.</a:t>
            </a:r>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571480"/>
            <a:ext cx="6429420" cy="5072097"/>
          </a:xfrm>
          <a:prstGeom prst="rect">
            <a:avLst/>
          </a:prstGeom>
        </p:spPr>
        <p:txBody>
          <a:bodyPr>
            <a:normAutofit fontScale="85000" lnSpcReduction="20000"/>
          </a:bodyPr>
          <a:lstStyle/>
          <a:p>
            <a:r>
              <a:rPr lang="en-US" sz="2800" dirty="0" smtClean="0">
                <a:latin typeface="Arial Rounded MT Bold" pitchFamily="34" charset="0"/>
              </a:rPr>
              <a:t>Museums </a:t>
            </a:r>
            <a:r>
              <a:rPr lang="en-US" sz="2800" dirty="0">
                <a:latin typeface="Arial Rounded MT Bold" pitchFamily="34" charset="0"/>
              </a:rPr>
              <a:t>throughout the America are giving more attention to education and to outreach efforts. For example the model program called “A Place for All People” at the Houston Museum of Fine Arts, which invites residents of the city to interpret works of art in their own terms, in their own way. Or at the Seattle Museum of Art, an exhibition room contained the works of local children based on museum master works that they had made their own.</a:t>
            </a:r>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785794"/>
            <a:ext cx="6286544" cy="5143536"/>
          </a:xfrm>
          <a:prstGeom prst="rect">
            <a:avLst/>
          </a:prstGeom>
        </p:spPr>
        <p:txBody>
          <a:bodyPr>
            <a:normAutofit fontScale="92500" lnSpcReduction="20000"/>
          </a:bodyPr>
          <a:lstStyle/>
          <a:p>
            <a:r>
              <a:rPr lang="en-US" sz="2800" dirty="0" smtClean="0">
                <a:latin typeface="Arial Rounded MT Bold" pitchFamily="34" charset="0"/>
              </a:rPr>
              <a:t>The </a:t>
            </a:r>
            <a:r>
              <a:rPr lang="en-US" sz="2800" dirty="0">
                <a:latin typeface="Arial Rounded MT Bold" pitchFamily="34" charset="0"/>
              </a:rPr>
              <a:t>sense of the public  has changed in American museums- the sense of public participation, of the partnering, the sense of public purpose. Museums are increasingly involved in economic development in their communities, and increasingly dedicated to community and neighborhood development.</a:t>
            </a:r>
          </a:p>
          <a:p>
            <a:endParaRPr lang="en-US" sz="2000" dirty="0"/>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714348" y="1285836"/>
            <a:ext cx="6215106" cy="5572164"/>
          </a:xfrm>
          <a:prstGeom prst="rect">
            <a:avLst/>
          </a:prstGeom>
        </p:spPr>
        <p:txBody>
          <a:bodyPr>
            <a:normAutofit fontScale="92500" lnSpcReduction="20000"/>
          </a:bodyPr>
          <a:lstStyle/>
          <a:p>
            <a:r>
              <a:rPr lang="en-US" sz="2800" dirty="0" smtClean="0">
                <a:latin typeface="Arial Rounded MT Bold" pitchFamily="34" charset="0"/>
              </a:rPr>
              <a:t>As </a:t>
            </a:r>
            <a:r>
              <a:rPr lang="en-US" sz="2800" dirty="0">
                <a:latin typeface="Arial Rounded MT Bold" pitchFamily="34" charset="0"/>
              </a:rPr>
              <a:t>one archeologist writes, the museum is “the embodiment of a people’s dreams and determination and a symbol of national rebirth the most extraordinary circumstances”. The museum elicits resonance and wonder. It elicits inspiration, an immediate and personally felt cogency of belief and hope, against all odds.</a:t>
            </a:r>
          </a:p>
          <a:p>
            <a:endParaRPr lang="en-US" sz="2000" dirty="0"/>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642910" y="785794"/>
            <a:ext cx="8029604" cy="4857783"/>
          </a:xfrm>
          <a:prstGeom prst="rect">
            <a:avLst/>
          </a:prstGeom>
        </p:spPr>
        <p:txBody>
          <a:bodyPr>
            <a:normAutofit fontScale="70000" lnSpcReduction="20000"/>
          </a:bodyPr>
          <a:lstStyle/>
          <a:p>
            <a:r>
              <a:rPr lang="en-US" sz="3200" dirty="0" smtClean="0"/>
              <a:t>A </a:t>
            </a:r>
            <a:r>
              <a:rPr lang="en-US" sz="3200" b="1" dirty="0" smtClean="0"/>
              <a:t>museum</a:t>
            </a:r>
            <a:r>
              <a:rPr lang="en-US" sz="3200" dirty="0" smtClean="0"/>
              <a:t> is a "permanent institution in the service of society and of its development, open to the public, which acquires, conserves, researches, communicates and exhibits the </a:t>
            </a:r>
            <a:r>
              <a:rPr lang="en-US" sz="3200" i="1" dirty="0" smtClean="0"/>
              <a:t>tangible and intangible</a:t>
            </a:r>
            <a:r>
              <a:rPr lang="en-US" sz="3200" dirty="0" smtClean="0"/>
              <a:t> heritage of humanity and its environment, for the purposes of education, study, and enjoyment", as defined by the International Council of Museums</a:t>
            </a:r>
            <a:r>
              <a:rPr lang="en-US" sz="3200" dirty="0" smtClean="0"/>
              <a:t>.</a:t>
            </a:r>
            <a:endParaRPr lang="pl-PL" sz="3200" dirty="0" smtClean="0"/>
          </a:p>
          <a:p>
            <a:endParaRPr lang="pl-PL" sz="3200" baseline="30000" dirty="0" smtClean="0"/>
          </a:p>
          <a:p>
            <a:endParaRPr lang="pl-PL" sz="3200" baseline="30000" dirty="0" smtClean="0"/>
          </a:p>
          <a:p>
            <a:endParaRPr lang="pl-PL" sz="3200" baseline="30000" dirty="0" smtClean="0"/>
          </a:p>
          <a:p>
            <a:r>
              <a:rPr lang="en-US" sz="3200" baseline="30000" dirty="0" smtClean="0"/>
              <a:t> </a:t>
            </a:r>
            <a:r>
              <a:rPr lang="en-US" sz="3200" dirty="0" smtClean="0"/>
              <a:t>The </a:t>
            </a:r>
            <a:r>
              <a:rPr lang="en-US" sz="3200" dirty="0" smtClean="0"/>
              <a:t>UK Museums Association definition (adopted 1998</a:t>
            </a:r>
            <a:r>
              <a:rPr lang="en-US" sz="3200" dirty="0" smtClean="0"/>
              <a:t>)</a:t>
            </a:r>
            <a:r>
              <a:rPr lang="en-US" sz="3200" baseline="30000" dirty="0" smtClean="0"/>
              <a:t> </a:t>
            </a:r>
            <a:r>
              <a:rPr lang="en-US" sz="3200" dirty="0" smtClean="0"/>
              <a:t>is</a:t>
            </a:r>
            <a:r>
              <a:rPr lang="en-US" sz="3200" dirty="0" smtClean="0"/>
              <a:t>:</a:t>
            </a:r>
          </a:p>
          <a:p>
            <a:r>
              <a:rPr lang="en-US" sz="3200" b="1" dirty="0" smtClean="0"/>
              <a:t>“</a:t>
            </a:r>
            <a:r>
              <a:rPr lang="en-US" sz="3200" dirty="0" smtClean="0"/>
              <a:t> Museums enable people to explore collections for inspiration, learning and enjoyment. They are institutions that collect, safeguard and make accessible artifacts and specimens, which they hold in trust for society.</a:t>
            </a:r>
            <a:endParaRPr lang="en-US" sz="3000" dirty="0">
              <a:latin typeface="Arial Rounded MT Bold"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1285860"/>
            <a:ext cx="5929354" cy="4429157"/>
          </a:xfrm>
          <a:prstGeom prst="rect">
            <a:avLst/>
          </a:prstGeom>
        </p:spPr>
        <p:txBody>
          <a:bodyPr>
            <a:normAutofit lnSpcReduction="10000"/>
          </a:bodyPr>
          <a:lstStyle/>
          <a:p>
            <a:r>
              <a:rPr lang="en-US" sz="2800" dirty="0" smtClean="0">
                <a:latin typeface="Arial Rounded MT Bold" pitchFamily="34" charset="0"/>
              </a:rPr>
              <a:t>Museums, after all, are our most privileged and permanent, best patronized, most expert, most visited, most beloved cultural entities.</a:t>
            </a:r>
          </a:p>
          <a:p>
            <a:endParaRPr lang="en-US" sz="2000" dirty="0"/>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1285860"/>
            <a:ext cx="5929354" cy="4429157"/>
          </a:xfrm>
          <a:prstGeom prst="rect">
            <a:avLst/>
          </a:prstGeom>
        </p:spPr>
        <p:txBody>
          <a:bodyPr>
            <a:normAutofit fontScale="92500" lnSpcReduction="20000"/>
          </a:bodyPr>
          <a:lstStyle/>
          <a:p>
            <a:r>
              <a:rPr lang="pl-PL" sz="2800" dirty="0" err="1" smtClean="0"/>
              <a:t>Important</a:t>
            </a:r>
            <a:r>
              <a:rPr lang="pl-PL" sz="2800" dirty="0" smtClean="0"/>
              <a:t> </a:t>
            </a:r>
            <a:r>
              <a:rPr lang="pl-PL" sz="2800" dirty="0" err="1" smtClean="0"/>
              <a:t>links</a:t>
            </a:r>
            <a:r>
              <a:rPr lang="pl-PL" sz="2800" dirty="0" smtClean="0"/>
              <a:t>:</a:t>
            </a:r>
          </a:p>
          <a:p>
            <a:endParaRPr lang="pl-PL" sz="2800" dirty="0" smtClean="0"/>
          </a:p>
          <a:p>
            <a:r>
              <a:rPr lang="pl-PL" sz="2800" dirty="0" smtClean="0"/>
              <a:t>1.</a:t>
            </a:r>
            <a:r>
              <a:rPr lang="en-US" sz="2800" dirty="0" smtClean="0"/>
              <a:t>http</a:t>
            </a:r>
            <a:r>
              <a:rPr lang="en-US" sz="2800" dirty="0" smtClean="0"/>
              <a:t>://</a:t>
            </a:r>
            <a:r>
              <a:rPr lang="en-US" sz="2800" dirty="0" smtClean="0"/>
              <a:t>www.campkumbayah.com/information.shtml</a:t>
            </a:r>
            <a:endParaRPr lang="pl-PL" sz="2800" dirty="0" smtClean="0"/>
          </a:p>
          <a:p>
            <a:endParaRPr lang="pl-PL" sz="2800" dirty="0" smtClean="0"/>
          </a:p>
          <a:p>
            <a:r>
              <a:rPr lang="pl-PL" sz="2800" dirty="0" smtClean="0"/>
              <a:t>2.</a:t>
            </a:r>
            <a:r>
              <a:rPr lang="en-US" sz="2800" dirty="0" smtClean="0"/>
              <a:t> http://www.amazementsquare.org</a:t>
            </a:r>
          </a:p>
          <a:p>
            <a:endParaRPr lang="en-US" sz="2800" dirty="0" smtClean="0">
              <a:latin typeface="Arial Rounded MT Bold" pitchFamily="34" charset="0"/>
            </a:endParaRPr>
          </a:p>
          <a:p>
            <a:endParaRPr lang="en-US" sz="2000" dirty="0"/>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1285860"/>
            <a:ext cx="5929354" cy="4429157"/>
          </a:xfrm>
          <a:prstGeom prst="rect">
            <a:avLst/>
          </a:prstGeom>
        </p:spPr>
        <p:txBody>
          <a:bodyPr>
            <a:normAutofit/>
          </a:bodyPr>
          <a:lstStyle/>
          <a:p>
            <a:r>
              <a:rPr lang="pl-PL" sz="2800" dirty="0" err="1" smtClean="0"/>
              <a:t>Thank</a:t>
            </a:r>
            <a:r>
              <a:rPr lang="pl-PL" sz="2800" dirty="0" smtClean="0"/>
              <a:t> </a:t>
            </a:r>
            <a:r>
              <a:rPr lang="pl-PL" sz="2800" dirty="0" err="1" smtClean="0"/>
              <a:t>you</a:t>
            </a:r>
            <a:r>
              <a:rPr lang="pl-PL" sz="2800" dirty="0" smtClean="0"/>
              <a:t> for </a:t>
            </a:r>
            <a:r>
              <a:rPr lang="pl-PL" sz="2800" dirty="0" err="1" smtClean="0"/>
              <a:t>your</a:t>
            </a:r>
            <a:r>
              <a:rPr lang="pl-PL" sz="2800" dirty="0" smtClean="0"/>
              <a:t> </a:t>
            </a:r>
            <a:r>
              <a:rPr lang="pl-PL" sz="2800" dirty="0" err="1" smtClean="0"/>
              <a:t>attention</a:t>
            </a:r>
            <a:r>
              <a:rPr lang="pl-PL" sz="2800" dirty="0" smtClean="0"/>
              <a:t> </a:t>
            </a:r>
            <a:r>
              <a:rPr lang="pl-PL" sz="2800" dirty="0" smtClean="0">
                <a:sym typeface="Wingdings" pitchFamily="2" charset="2"/>
              </a:rPr>
              <a:t></a:t>
            </a:r>
            <a:endParaRPr lang="en-US" sz="2800" dirty="0"/>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785794"/>
            <a:ext cx="8029604" cy="4857783"/>
          </a:xfrm>
          <a:prstGeom prst="rect">
            <a:avLst/>
          </a:prstGeom>
        </p:spPr>
        <p:txBody>
          <a:bodyPr>
            <a:normAutofit/>
          </a:bodyPr>
          <a:lstStyle/>
          <a:p>
            <a:r>
              <a:rPr lang="en-US" sz="4400" dirty="0" smtClean="0"/>
              <a:t>What </a:t>
            </a:r>
            <a:r>
              <a:rPr lang="en-US" sz="4400" dirty="0"/>
              <a:t>we mean by “policy</a:t>
            </a:r>
            <a:r>
              <a:rPr lang="en-US" sz="4400" dirty="0" smtClean="0"/>
              <a:t>”?</a:t>
            </a:r>
            <a:endParaRPr lang="pl-PL" sz="4400" dirty="0" smtClean="0"/>
          </a:p>
          <a:p>
            <a:endParaRPr lang="en-US" sz="4400" dirty="0"/>
          </a:p>
          <a:p>
            <a:pPr lvl="0"/>
            <a:r>
              <a:rPr lang="pl-PL" sz="3000" dirty="0" smtClean="0"/>
              <a:t>1. </a:t>
            </a:r>
            <a:r>
              <a:rPr lang="en-US" sz="3000" dirty="0" smtClean="0">
                <a:latin typeface="Arial Rounded MT Bold" pitchFamily="34" charset="0"/>
              </a:rPr>
              <a:t>The </a:t>
            </a:r>
            <a:r>
              <a:rPr lang="en-US" sz="3000" dirty="0">
                <a:latin typeface="Arial Rounded MT Bold" pitchFamily="34" charset="0"/>
              </a:rPr>
              <a:t>first is policy at the research level, the collection of information, data, facts, statistics which inform a field and provide the foundation for policy formation.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1026" name="Picture 2"/>
          <p:cNvPicPr>
            <a:picLocks noChangeAspect="1" noChangeArrowheads="1"/>
          </p:cNvPicPr>
          <p:nvPr/>
        </p:nvPicPr>
        <p:blipFill>
          <a:blip r:embed="rId2"/>
          <a:srcRect/>
          <a:stretch>
            <a:fillRect/>
          </a:stretch>
        </p:blipFill>
        <p:spPr bwMode="auto">
          <a:xfrm>
            <a:off x="5072066" y="4143380"/>
            <a:ext cx="2895452" cy="21812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785794"/>
            <a:ext cx="8029604" cy="4857783"/>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l-PL"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4" name="Tytuł 1"/>
          <p:cNvSpPr txBox="1">
            <a:spLocks/>
          </p:cNvSpPr>
          <p:nvPr/>
        </p:nvSpPr>
        <p:spPr>
          <a:xfrm>
            <a:off x="214282" y="428604"/>
            <a:ext cx="8062970" cy="5562640"/>
          </a:xfrm>
          <a:prstGeom prst="rect">
            <a:avLst/>
          </a:prstGeom>
        </p:spPr>
        <p:txBody>
          <a:bodyPr>
            <a:normAutofit fontScale="32500" lnSpcReduction="20000"/>
          </a:bodyPr>
          <a:lstStyle/>
          <a:p>
            <a:pPr marL="514350" indent="-514350"/>
            <a:r>
              <a:rPr lang="pl-PL" sz="8600" dirty="0" smtClean="0"/>
              <a:t>2</a:t>
            </a:r>
            <a:r>
              <a:rPr lang="pl-PL" sz="7400" dirty="0" smtClean="0">
                <a:latin typeface="Arial Rounded MT Bold" pitchFamily="34" charset="0"/>
              </a:rPr>
              <a:t>.     </a:t>
            </a:r>
            <a:r>
              <a:rPr lang="en-US" sz="7400" dirty="0" smtClean="0">
                <a:latin typeface="Arial Rounded MT Bold" pitchFamily="34" charset="0"/>
              </a:rPr>
              <a:t>A </a:t>
            </a:r>
            <a:r>
              <a:rPr lang="en-US" sz="7400" dirty="0">
                <a:latin typeface="Arial Rounded MT Bold" pitchFamily="34" charset="0"/>
              </a:rPr>
              <a:t>second aspect of policy, lies in the formulations it makes possible, the identification of policy objectives or policy alternatives, the sorting of policy decision which might  be taken by government, private and/ or not-for- profit agencies. Policy formulation is most often based on policy research, on analysis of conditions needs, on diagnosis of the public purposes, or the economy, or equity demands, of ways to best address the conditions under which we live as citizens. Familiar questions of this kind in culture relate to tax policies, intellectual property issues, trade regulations, issue of access, funding and financing guidelines, training expectations, certification or evaluation devices.</a:t>
            </a:r>
          </a:p>
          <a:p>
            <a:pPr marL="514350" lvl="0" indent="-514350">
              <a:buAutoNum type="arabicPeriod"/>
            </a:pPr>
            <a:endParaRPr lang="en-US" sz="30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2050" name="Picture 2"/>
          <p:cNvPicPr>
            <a:picLocks noChangeAspect="1" noChangeArrowheads="1"/>
          </p:cNvPicPr>
          <p:nvPr/>
        </p:nvPicPr>
        <p:blipFill>
          <a:blip r:embed="rId2"/>
          <a:srcRect/>
          <a:stretch>
            <a:fillRect/>
          </a:stretch>
        </p:blipFill>
        <p:spPr bwMode="auto">
          <a:xfrm>
            <a:off x="6143636" y="4739862"/>
            <a:ext cx="2571768" cy="17085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214282" y="928670"/>
            <a:ext cx="8029604" cy="4857783"/>
          </a:xfrm>
          <a:prstGeom prst="rect">
            <a:avLst/>
          </a:prstGeom>
        </p:spPr>
        <p:txBody>
          <a:bodyPr>
            <a:normAutofit fontScale="62500" lnSpcReduction="20000"/>
          </a:bodyPr>
          <a:lstStyle/>
          <a:p>
            <a:pPr>
              <a:spcBef>
                <a:spcPct val="0"/>
              </a:spcBef>
            </a:pPr>
            <a:r>
              <a:rPr lang="pl-PL" sz="4400" dirty="0" smtClean="0"/>
              <a:t>3.     </a:t>
            </a:r>
            <a:r>
              <a:rPr lang="en-US" sz="4400" dirty="0" smtClean="0">
                <a:latin typeface="Arial Rounded MT Bold" pitchFamily="34" charset="0"/>
              </a:rPr>
              <a:t>A </a:t>
            </a:r>
            <a:r>
              <a:rPr lang="en-US" sz="4400" dirty="0">
                <a:latin typeface="Arial Rounded MT Bold" pitchFamily="34" charset="0"/>
              </a:rPr>
              <a:t>third area of cultural policy, is less external to cultural institutions themselves. Both policy research and policy formulation do consistently locate themselves at distances from most cultural institutions, including museums. Policy analysts sit at policy schools or policy institutes, for the most part, or they work through think tanks. Policy professionals also inhabit government, law firms, planning organizations. Most of them do not work within cultural institutions.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3074" name="Picture 2"/>
          <p:cNvPicPr>
            <a:picLocks noChangeAspect="1" noChangeArrowheads="1"/>
          </p:cNvPicPr>
          <p:nvPr/>
        </p:nvPicPr>
        <p:blipFill>
          <a:blip r:embed="rId2"/>
          <a:srcRect/>
          <a:stretch>
            <a:fillRect/>
          </a:stretch>
        </p:blipFill>
        <p:spPr bwMode="auto">
          <a:xfrm>
            <a:off x="5572132" y="4857760"/>
            <a:ext cx="2500330" cy="17484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714356"/>
            <a:ext cx="6357982" cy="4929221"/>
          </a:xfrm>
          <a:prstGeom prst="rect">
            <a:avLst/>
          </a:prstGeom>
        </p:spPr>
        <p:txBody>
          <a:bodyPr>
            <a:normAutofit fontScale="62500" lnSpcReduction="20000"/>
          </a:bodyPr>
          <a:lstStyle/>
          <a:p>
            <a:r>
              <a:rPr lang="en-US" sz="4400" dirty="0" smtClean="0">
                <a:latin typeface="Arial Rounded MT Bold" pitchFamily="34" charset="0"/>
              </a:rPr>
              <a:t>Policy  </a:t>
            </a:r>
            <a:r>
              <a:rPr lang="en-US" sz="4400" dirty="0">
                <a:latin typeface="Arial Rounded MT Bold" pitchFamily="34" charset="0"/>
              </a:rPr>
              <a:t>considerations matter because they can help to </a:t>
            </a:r>
            <a:r>
              <a:rPr lang="en-US" sz="4400" dirty="0" smtClean="0">
                <a:latin typeface="Arial Rounded MT Bold" pitchFamily="34" charset="0"/>
              </a:rPr>
              <a:t>delineate </a:t>
            </a:r>
            <a:r>
              <a:rPr lang="en-US" sz="4400" dirty="0">
                <a:latin typeface="Arial Rounded MT Bold" pitchFamily="34" charset="0"/>
              </a:rPr>
              <a:t>and then enrich the conditions within which people conduct their lives. Cultural policy matters because cultural institutions, including museums, have that kind of generative responsibility or the ways in which people learn. </a:t>
            </a:r>
            <a:endParaRPr lang="pl-PL" sz="4400" dirty="0" smtClean="0">
              <a:latin typeface="Arial Rounded MT Bold" pitchFamily="34" charset="0"/>
            </a:endParaRPr>
          </a:p>
          <a:p>
            <a:endParaRPr lang="en-US" sz="4400" dirty="0"/>
          </a:p>
          <a:p>
            <a:r>
              <a:rPr lang="en-US" sz="4400" dirty="0"/>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4098" name="Picture 2"/>
          <p:cNvPicPr>
            <a:picLocks noChangeAspect="1" noChangeArrowheads="1"/>
          </p:cNvPicPr>
          <p:nvPr/>
        </p:nvPicPr>
        <p:blipFill>
          <a:blip r:embed="rId2"/>
          <a:srcRect/>
          <a:stretch>
            <a:fillRect/>
          </a:stretch>
        </p:blipFill>
        <p:spPr bwMode="auto">
          <a:xfrm>
            <a:off x="5000628" y="3810368"/>
            <a:ext cx="3857652" cy="278937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642910" y="785794"/>
            <a:ext cx="7000924" cy="5072098"/>
          </a:xfrm>
          <a:prstGeom prst="rect">
            <a:avLst/>
          </a:prstGeom>
        </p:spPr>
        <p:txBody>
          <a:bodyPr>
            <a:normAutofit fontScale="92500" lnSpcReduction="10000"/>
          </a:bodyPr>
          <a:lstStyle/>
          <a:p>
            <a:endParaRPr lang="en-US" sz="4400" dirty="0"/>
          </a:p>
          <a:p>
            <a:r>
              <a:rPr lang="en-US" sz="3300" dirty="0">
                <a:latin typeface="Arial Rounded MT Bold" pitchFamily="34" charset="0"/>
              </a:rPr>
              <a:t>       Policy  is implicit in the rounds of daily business, in the selection of priorities in the making       of  budgets in the titles and </a:t>
            </a:r>
            <a:r>
              <a:rPr lang="en-US" sz="3300" dirty="0" smtClean="0">
                <a:latin typeface="Arial Rounded MT Bold" pitchFamily="34" charset="0"/>
              </a:rPr>
              <a:t>tactics </a:t>
            </a:r>
            <a:r>
              <a:rPr lang="en-US" sz="3300" dirty="0">
                <a:latin typeface="Arial Rounded MT Bold" pitchFamily="34" charset="0"/>
              </a:rPr>
              <a:t>and technicalities that move us through an institutional day or month or year.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285720" y="714356"/>
            <a:ext cx="7215238" cy="5143536"/>
          </a:xfrm>
          <a:prstGeom prst="rect">
            <a:avLst/>
          </a:prstGeom>
        </p:spPr>
        <p:txBody>
          <a:bodyPr>
            <a:normAutofit fontScale="77500" lnSpcReduction="20000"/>
          </a:bodyPr>
          <a:lstStyle/>
          <a:p>
            <a:r>
              <a:rPr lang="en-US" sz="3400" dirty="0" smtClean="0">
                <a:latin typeface="Arial Rounded MT Bold" pitchFamily="34" charset="0"/>
              </a:rPr>
              <a:t>At </a:t>
            </a:r>
            <a:r>
              <a:rPr lang="en-US" sz="3400" dirty="0">
                <a:latin typeface="Arial Rounded MT Bold" pitchFamily="34" charset="0"/>
              </a:rPr>
              <a:t>the Rockefeller Foundation, from 1985 forward, they built a founding program for museums. They had not founded museums systematically before that time. Rockefeller’s interest began when officers of the foundation, building new guidelines, recognized that museums bring the disciplines of the arts and the humanities together, making them unusually opportune targets for a foundation devoted to both. </a:t>
            </a:r>
            <a:endParaRPr lang="pl-PL" sz="3400" dirty="0" smtClean="0">
              <a:latin typeface="Arial Rounded MT Bold" pitchFamily="34" charset="0"/>
            </a:endParaRPr>
          </a:p>
          <a:p>
            <a:endParaRPr lang="pl-PL" sz="3400" dirty="0">
              <a:latin typeface="Arial Rounded MT Bold" pitchFamily="34" charset="0"/>
            </a:endParaRPr>
          </a:p>
          <a:p>
            <a:r>
              <a:rPr lang="en-US" sz="3400" dirty="0">
                <a:latin typeface="Arial Rounded MT Bold" pitchFamily="34" charset="0"/>
              </a:rPr>
              <a:t> </a:t>
            </a:r>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285720" y="714356"/>
            <a:ext cx="7215238" cy="5143536"/>
          </a:xfrm>
          <a:prstGeom prst="rect">
            <a:avLst/>
          </a:prstGeom>
        </p:spPr>
        <p:txBody>
          <a:bodyPr>
            <a:normAutofit fontScale="85000" lnSpcReduction="20000"/>
          </a:bodyPr>
          <a:lstStyle/>
          <a:p>
            <a:endParaRPr lang="pl-PL" sz="3400" dirty="0">
              <a:latin typeface="Arial Rounded MT Bold" pitchFamily="34" charset="0"/>
            </a:endParaRPr>
          </a:p>
          <a:p>
            <a:r>
              <a:rPr lang="en-US" sz="3400" dirty="0" smtClean="0">
                <a:latin typeface="Arial Rounded MT Bold" pitchFamily="34" charset="0"/>
              </a:rPr>
              <a:t>That </a:t>
            </a:r>
            <a:r>
              <a:rPr lang="en-US" sz="3400" dirty="0">
                <a:latin typeface="Arial Rounded MT Bold" pitchFamily="34" charset="0"/>
              </a:rPr>
              <a:t>was a practical objective, which led them quickly to a larger rationale. Museums play major roles in urban and communal life. They are </a:t>
            </a:r>
            <a:r>
              <a:rPr lang="en-US" sz="3400" dirty="0" smtClean="0">
                <a:latin typeface="Arial Rounded MT Bold" pitchFamily="34" charset="0"/>
              </a:rPr>
              <a:t>repositories </a:t>
            </a:r>
            <a:r>
              <a:rPr lang="en-US" sz="3400" dirty="0">
                <a:latin typeface="Arial Rounded MT Bold" pitchFamily="34" charset="0"/>
              </a:rPr>
              <a:t>of history and belief, of artifacts, but also of ideas and ideals. Museums are durable agencies for reflecting issues and changes in the society.</a:t>
            </a:r>
          </a:p>
          <a:p>
            <a:r>
              <a:rPr lang="en-US" sz="3400" dirty="0">
                <a:latin typeface="Arial Rounded MT Bold" pitchFamily="34" charset="0"/>
              </a:rPr>
              <a:t> </a:t>
            </a:r>
          </a:p>
          <a:p>
            <a:endParaRPr lang="en-US" sz="4400" dirty="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Niestandardowy 5">
      <a:dk1>
        <a:sysClr val="windowText" lastClr="000000"/>
      </a:dk1>
      <a:lt1>
        <a:srgbClr val="C6D9F0"/>
      </a:lt1>
      <a:dk2>
        <a:srgbClr val="0070C0"/>
      </a:dk2>
      <a:lt2>
        <a:srgbClr val="8DB3E2"/>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73</TotalTime>
  <Words>1203</Words>
  <Application>Microsoft Office PowerPoint</Application>
  <PresentationFormat>Pokaz na ekranie (4:3)</PresentationFormat>
  <Paragraphs>92</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Bogaty</vt:lpstr>
      <vt:lpstr>Making changes: Museums and Public Life  Adrianna Marianna  Rzeszutko </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changes: Museums and Public Life</dc:title>
  <dc:creator>ada</dc:creator>
  <cp:lastModifiedBy>ada</cp:lastModifiedBy>
  <cp:revision>9</cp:revision>
  <dcterms:created xsi:type="dcterms:W3CDTF">2009-03-25T11:33:34Z</dcterms:created>
  <dcterms:modified xsi:type="dcterms:W3CDTF">2009-05-02T15:14:15Z</dcterms:modified>
</cp:coreProperties>
</file>