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Layouts/slideLayout22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2" r:id="rId2"/>
  </p:sldMasterIdLst>
  <p:notesMasterIdLst>
    <p:notesMasterId r:id="rId73"/>
  </p:notesMasterIdLst>
  <p:handoutMasterIdLst>
    <p:handoutMasterId r:id="rId74"/>
  </p:handoutMasterIdLst>
  <p:sldIdLst>
    <p:sldId id="279" r:id="rId3"/>
    <p:sldId id="280" r:id="rId4"/>
    <p:sldId id="281" r:id="rId5"/>
    <p:sldId id="430" r:id="rId6"/>
    <p:sldId id="431" r:id="rId7"/>
    <p:sldId id="433" r:id="rId8"/>
    <p:sldId id="434" r:id="rId9"/>
    <p:sldId id="471" r:id="rId10"/>
    <p:sldId id="437" r:id="rId11"/>
    <p:sldId id="438" r:id="rId12"/>
    <p:sldId id="435" r:id="rId13"/>
    <p:sldId id="439" r:id="rId14"/>
    <p:sldId id="440" r:id="rId15"/>
    <p:sldId id="441" r:id="rId16"/>
    <p:sldId id="444" r:id="rId17"/>
    <p:sldId id="442" r:id="rId18"/>
    <p:sldId id="443" r:id="rId19"/>
    <p:sldId id="446" r:id="rId20"/>
    <p:sldId id="447" r:id="rId21"/>
    <p:sldId id="448" r:id="rId22"/>
    <p:sldId id="449" r:id="rId23"/>
    <p:sldId id="467" r:id="rId24"/>
    <p:sldId id="468" r:id="rId25"/>
    <p:sldId id="469" r:id="rId26"/>
    <p:sldId id="47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19" r:id="rId53"/>
    <p:sldId id="331" r:id="rId54"/>
    <p:sldId id="332" r:id="rId55"/>
    <p:sldId id="337" r:id="rId56"/>
    <p:sldId id="338" r:id="rId57"/>
    <p:sldId id="347" r:id="rId58"/>
    <p:sldId id="348" r:id="rId59"/>
    <p:sldId id="350" r:id="rId60"/>
    <p:sldId id="472" r:id="rId61"/>
    <p:sldId id="479" r:id="rId62"/>
    <p:sldId id="473" r:id="rId63"/>
    <p:sldId id="476" r:id="rId64"/>
    <p:sldId id="474" r:id="rId65"/>
    <p:sldId id="475" r:id="rId66"/>
    <p:sldId id="477" r:id="rId67"/>
    <p:sldId id="478" r:id="rId68"/>
    <p:sldId id="480" r:id="rId69"/>
    <p:sldId id="481" r:id="rId70"/>
    <p:sldId id="482" r:id="rId71"/>
    <p:sldId id="411" r:id="rId72"/>
  </p:sldIdLst>
  <p:sldSz cx="10693400" cy="7561263"/>
  <p:notesSz cx="6794500" cy="99314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buChar char="►"/>
      <a:defRPr sz="2600" kern="1200">
        <a:solidFill>
          <a:schemeClr val="bg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bg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7F"/>
    <a:srgbClr val="F04C3E"/>
    <a:srgbClr val="95CB9E"/>
    <a:srgbClr val="2C973E"/>
    <a:srgbClr val="C893C7"/>
    <a:srgbClr val="91278F"/>
    <a:srgbClr val="7FC0D6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4" autoAdjust="0"/>
    <p:restoredTop sz="96170" autoAdjust="0"/>
  </p:normalViewPr>
  <p:slideViewPr>
    <p:cSldViewPr snapToGrid="0" showGuides="1">
      <p:cViewPr>
        <p:scale>
          <a:sx n="66" d="100"/>
          <a:sy n="66" d="100"/>
        </p:scale>
        <p:origin x="-1104" y="-372"/>
      </p:cViewPr>
      <p:guideLst>
        <p:guide orient="horz" pos="2381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158012" y="9577092"/>
            <a:ext cx="1233706" cy="14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415A9-EC7B-49A8-B656-57054EAAE415}" type="datetime3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 May 2011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1536056" y="9577092"/>
            <a:ext cx="635085" cy="19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Page </a:t>
            </a:r>
            <a:fld id="{FCE3B192-1F50-4023-9423-D5AF95AABBE2}" type="slidenum">
              <a:rPr lang="en-US" sz="1100">
                <a:solidFill>
                  <a:schemeClr val="tx1"/>
                </a:solidFill>
                <a:cs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US" sz="11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2364097" y="9577092"/>
            <a:ext cx="1969068" cy="19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100" dirty="0">
                <a:solidFill>
                  <a:schemeClr val="tx1"/>
                </a:solidFill>
                <a:cs typeface="Arial" charset="0"/>
              </a:rPr>
              <a:t>Presentation title</a:t>
            </a:r>
          </a:p>
        </p:txBody>
      </p:sp>
      <p:pic>
        <p:nvPicPr>
          <p:cNvPr id="86025" name="Picture 9" descr="logo_tagbl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8555" y="9438451"/>
            <a:ext cx="1422105" cy="3234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193675"/>
            <a:ext cx="52673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258288" y="4105348"/>
            <a:ext cx="6277924" cy="50835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829"/>
            <a:ext cx="5770463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defTabSz="955830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de-DE"/>
              <a:t> 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95050" y="9433829"/>
            <a:ext cx="897932" cy="496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7" tIns="47779" rIns="95557" bIns="47779" numCol="1" anchor="b" anchorCtr="0" compatLnSpc="1">
            <a:prstTxWarp prst="textNoShape">
              <a:avLst/>
            </a:prstTxWarp>
          </a:bodyPr>
          <a:lstStyle>
            <a:lvl1pPr algn="r" defTabSz="955830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chemeClr val="tx1"/>
                </a:solidFill>
              </a:defRPr>
            </a:lvl1pPr>
          </a:lstStyle>
          <a:p>
            <a:fld id="{0AC7A233-F5B8-4C93-9FEB-68152D1A8CB9}" type="slidenum">
              <a:rPr lang="de-DE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20000"/>
      </a:spcBef>
      <a:spcAft>
        <a:spcPct val="0"/>
      </a:spcAft>
      <a:buClr>
        <a:srgbClr val="FFD200"/>
      </a:buClr>
      <a:buSzPct val="75000"/>
      <a:buFont typeface="Arial" charset="0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176213" indent="-17462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355600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534988" indent="-177800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17550" indent="-180975" algn="l" rtl="0" fontAlgn="base">
      <a:spcBef>
        <a:spcPct val="20000"/>
      </a:spcBef>
      <a:spcAft>
        <a:spcPct val="0"/>
      </a:spcAft>
      <a:buClr>
        <a:schemeClr val="hlink"/>
      </a:buClr>
      <a:buSzPct val="75000"/>
      <a:buFont typeface="Arial" charset="0"/>
      <a:buChar char="►"/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B4ECE1-4218-44E9-8B5C-EDCDF8094380}" type="slidenum">
              <a:rPr lang="de-DE"/>
              <a:pPr/>
              <a:t>30</a:t>
            </a:fld>
            <a:endParaRPr lang="de-DE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C7391-720D-439A-B548-850C5369EE6D}" type="slidenum">
              <a:rPr lang="de-DE"/>
              <a:pPr/>
              <a:t>68</a:t>
            </a:fld>
            <a:endParaRPr lang="de-DE"/>
          </a:p>
        </p:txBody>
      </p:sp>
      <p:sp>
        <p:nvSpPr>
          <p:cNvPr id="481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5" y="4405313"/>
            <a:ext cx="5238750" cy="4822825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8C40-CB35-4943-BDAC-BD30C4547278}" type="slidenum">
              <a:rPr lang="de-DE"/>
              <a:pPr/>
              <a:t>31</a:t>
            </a:fld>
            <a:endParaRPr lang="de-DE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199BC-E1DF-47D0-985B-FBF0B7286D61}" type="slidenum">
              <a:rPr lang="de-DE"/>
              <a:pPr/>
              <a:t>32</a:t>
            </a:fld>
            <a:endParaRPr lang="de-DE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6DC6C9-CCBF-43E5-B846-B506D8CCC5B0}" type="slidenum">
              <a:rPr lang="de-DE"/>
              <a:pPr/>
              <a:t>33</a:t>
            </a:fld>
            <a:endParaRPr lang="de-DE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301D5-5E47-4A6F-A061-E53A6F024519}" type="slidenum">
              <a:rPr lang="de-DE"/>
              <a:pPr/>
              <a:t>52</a:t>
            </a:fld>
            <a:endParaRPr lang="de-DE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6349F8-17E6-46FC-8894-9B3B53FAF485}" type="slidenum">
              <a:rPr lang="de-DE"/>
              <a:pPr/>
              <a:t>53</a:t>
            </a:fld>
            <a:endParaRPr lang="de-DE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E6904-59EF-49E6-A608-78A8D89F139B}" type="slidenum">
              <a:rPr lang="de-DE"/>
              <a:pPr/>
              <a:t>54</a:t>
            </a:fld>
            <a:endParaRPr lang="de-DE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5DEBF9-C54B-4B89-85A8-B1ECC57B8D21}" type="slidenum">
              <a:rPr lang="de-DE"/>
              <a:pPr/>
              <a:t>55</a:t>
            </a:fld>
            <a:endParaRPr lang="de-DE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4700" y="752475"/>
            <a:ext cx="5245100" cy="3709988"/>
          </a:xfrm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48" y="4718455"/>
            <a:ext cx="4980405" cy="446735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1FC0D-8FA2-4D3D-94B7-7BB5A7F45823}" type="slidenum">
              <a:rPr lang="de-DE"/>
              <a:pPr/>
              <a:t>67</a:t>
            </a:fld>
            <a:endParaRPr lang="de-DE"/>
          </a:p>
        </p:txBody>
      </p:sp>
      <p:sp>
        <p:nvSpPr>
          <p:cNvPr id="471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875" y="4405313"/>
            <a:ext cx="5238750" cy="4822825"/>
          </a:xfrm>
          <a:noFill/>
          <a:ln/>
        </p:spPr>
        <p:txBody>
          <a:bodyPr/>
          <a:lstStyle/>
          <a:p>
            <a:pPr eaLnBrk="1" hangingPunct="1"/>
            <a:r>
              <a:rPr lang="en-GB" smtClean="0"/>
              <a:t>It is possible to apply this template to exiting presentations.</a:t>
            </a:r>
          </a:p>
          <a:p>
            <a:pPr lvl="1" eaLnBrk="1" hangingPunct="1"/>
            <a:r>
              <a:rPr lang="en-GB" smtClean="0"/>
              <a:t>Have the latest presentation template open</a:t>
            </a:r>
          </a:p>
          <a:p>
            <a:pPr lvl="1" eaLnBrk="1" hangingPunct="1"/>
            <a:r>
              <a:rPr lang="en-GB" smtClean="0"/>
              <a:t>Click on the </a:t>
            </a:r>
            <a:r>
              <a:rPr lang="en-GB" b="1" smtClean="0"/>
              <a:t>View</a:t>
            </a:r>
            <a:r>
              <a:rPr lang="en-GB" smtClean="0"/>
              <a:t> tab and select </a:t>
            </a:r>
            <a:r>
              <a:rPr lang="en-GB" b="1" smtClean="0"/>
              <a:t>Normal </a:t>
            </a:r>
            <a:endParaRPr lang="en-GB" smtClean="0"/>
          </a:p>
          <a:p>
            <a:pPr lvl="1" eaLnBrk="1" hangingPunct="1"/>
            <a:r>
              <a:rPr lang="en-GB" smtClean="0"/>
              <a:t>Delete all unwanted slides</a:t>
            </a:r>
          </a:p>
          <a:p>
            <a:pPr lvl="1" eaLnBrk="1" hangingPunct="1"/>
            <a:r>
              <a:rPr lang="en-GB" smtClean="0"/>
              <a:t>Click on the </a:t>
            </a:r>
            <a:r>
              <a:rPr lang="en-GB" b="1" smtClean="0"/>
              <a:t>Insert</a:t>
            </a:r>
            <a:r>
              <a:rPr lang="en-GB" smtClean="0"/>
              <a:t> tab from the menu bar and select </a:t>
            </a:r>
            <a:r>
              <a:rPr lang="en-GB" b="1" smtClean="0"/>
              <a:t>Slides from Files</a:t>
            </a:r>
          </a:p>
          <a:p>
            <a:pPr lvl="1" eaLnBrk="1" hangingPunct="1"/>
            <a:r>
              <a:rPr lang="en-GB" smtClean="0"/>
              <a:t>Click on </a:t>
            </a:r>
            <a:r>
              <a:rPr lang="en-GB" b="1" smtClean="0"/>
              <a:t>Browse</a:t>
            </a:r>
            <a:r>
              <a:rPr lang="en-GB" smtClean="0"/>
              <a:t>. Navigate to the presentation you wish to update with the new template. Highlight the presentation and click </a:t>
            </a:r>
            <a:r>
              <a:rPr lang="en-GB" b="1" smtClean="0"/>
              <a:t>Open</a:t>
            </a:r>
            <a:r>
              <a:rPr lang="en-GB" smtClean="0"/>
              <a:t> </a:t>
            </a:r>
          </a:p>
          <a:p>
            <a:pPr lvl="1" eaLnBrk="1" hangingPunct="1"/>
            <a:r>
              <a:rPr lang="en-GB" smtClean="0"/>
              <a:t>Wait for the slides from the presentation to load and click on </a:t>
            </a:r>
            <a:r>
              <a:rPr lang="en-GB" b="1" smtClean="0"/>
              <a:t>Insert All</a:t>
            </a:r>
            <a:r>
              <a:rPr lang="en-GB" smtClean="0"/>
              <a:t>. Then click </a:t>
            </a:r>
            <a:r>
              <a:rPr lang="en-GB" b="1" smtClean="0"/>
              <a:t>Close</a:t>
            </a:r>
          </a:p>
          <a:p>
            <a:pPr lvl="1" eaLnBrk="1" hangingPunct="1"/>
            <a:r>
              <a:rPr lang="en-GB" smtClean="0"/>
              <a:t>Check the inserted slides to ensure that the most appropriate master slide has been used on each slide </a:t>
            </a:r>
          </a:p>
          <a:p>
            <a:pPr lvl="1" eaLnBrk="1" hangingPunct="1"/>
            <a:r>
              <a:rPr lang="en-GB" smtClean="0"/>
              <a:t>To change the master applied to a slide select the slide you wish to apply a different master to then click on the </a:t>
            </a:r>
            <a:r>
              <a:rPr lang="en-GB" b="1" smtClean="0"/>
              <a:t>Format</a:t>
            </a:r>
            <a:r>
              <a:rPr lang="en-GB" smtClean="0"/>
              <a:t> tab from the menu bar and select </a:t>
            </a:r>
            <a:r>
              <a:rPr lang="en-GB" b="1" smtClean="0"/>
              <a:t>Slide Design</a:t>
            </a:r>
          </a:p>
          <a:p>
            <a:pPr lvl="1" eaLnBrk="1" hangingPunct="1"/>
            <a:r>
              <a:rPr lang="en-GB" smtClean="0"/>
              <a:t>From the </a:t>
            </a:r>
            <a:r>
              <a:rPr lang="en-GB" b="1" smtClean="0"/>
              <a:t>Used in This Presentation</a:t>
            </a:r>
            <a:r>
              <a:rPr lang="en-GB" smtClean="0"/>
              <a:t> section choose the master you wish to apply to the slide and hover over it to reveal a drop-down arrow. Click on the arrow and select </a:t>
            </a:r>
            <a:r>
              <a:rPr lang="en-GB" b="1" smtClean="0"/>
              <a:t>Apply to Selected Slides</a:t>
            </a:r>
          </a:p>
          <a:p>
            <a:pPr eaLnBrk="1" hangingPunct="1"/>
            <a:r>
              <a:rPr lang="en-GB" smtClean="0"/>
              <a:t>It is important to thoroughly check the presentation to ensure that no further formatting is needed.</a:t>
            </a: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33813" y="4140200"/>
            <a:ext cx="6265862" cy="863600"/>
          </a:xfrm>
          <a:ln algn="ctr"/>
        </p:spPr>
        <p:txBody>
          <a:bodyPr tIns="0"/>
          <a:lstStyle>
            <a:lvl1pPr>
              <a:lnSpc>
                <a:spcPct val="100000"/>
              </a:lnSpc>
              <a:defRPr sz="3000"/>
            </a:lvl1pPr>
          </a:lstStyle>
          <a:p>
            <a:r>
              <a:rPr lang="cs-CZ"/>
              <a:t>Click to edit Master title style</a:t>
            </a: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33813" y="5221288"/>
            <a:ext cx="6265862" cy="1150937"/>
          </a:xfrm>
          <a:ln algn="ctr"/>
        </p:spPr>
        <p:txBody>
          <a:bodyPr/>
          <a:lstStyle>
            <a:lvl1pPr>
              <a:spcBef>
                <a:spcPct val="0"/>
              </a:spcBef>
              <a:defRPr sz="2100"/>
            </a:lvl1pPr>
          </a:lstStyle>
          <a:p>
            <a:r>
              <a:rPr lang="cs-CZ"/>
              <a:t>Click to edit Master subtitle style</a:t>
            </a:r>
            <a:endParaRPr lang="de-DE"/>
          </a:p>
        </p:txBody>
      </p:sp>
      <p:sp>
        <p:nvSpPr>
          <p:cNvPr id="5477" name="Freeform 357"/>
          <p:cNvSpPr>
            <a:spLocks/>
          </p:cNvSpPr>
          <p:nvPr/>
        </p:nvSpPr>
        <p:spPr bwMode="auto">
          <a:xfrm>
            <a:off x="3825875" y="1223963"/>
            <a:ext cx="6864350" cy="2705100"/>
          </a:xfrm>
          <a:custGeom>
            <a:avLst/>
            <a:gdLst/>
            <a:ahLst/>
            <a:cxnLst>
              <a:cxn ang="0">
                <a:pos x="0" y="1683"/>
              </a:cxn>
              <a:cxn ang="0">
                <a:pos x="4269" y="0"/>
              </a:cxn>
              <a:cxn ang="0">
                <a:pos x="4269" y="418"/>
              </a:cxn>
              <a:cxn ang="0">
                <a:pos x="0" y="1683"/>
              </a:cxn>
            </a:cxnLst>
            <a:rect l="0" t="0" r="r" b="b"/>
            <a:pathLst>
              <a:path w="4269" h="1683">
                <a:moveTo>
                  <a:pt x="0" y="1683"/>
                </a:moveTo>
                <a:lnTo>
                  <a:pt x="4269" y="0"/>
                </a:lnTo>
                <a:lnTo>
                  <a:pt x="4269" y="418"/>
                </a:lnTo>
                <a:lnTo>
                  <a:pt x="0" y="1683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78" name="AutoShape 358" descr="Lrg_Transition_Input_Cover_querA4_PPT"/>
          <p:cNvSpPr>
            <a:spLocks noChangeArrowheads="1"/>
          </p:cNvSpPr>
          <p:nvPr/>
        </p:nvSpPr>
        <p:spPr bwMode="auto">
          <a:xfrm rot="5400000">
            <a:off x="762794" y="2399506"/>
            <a:ext cx="2298700" cy="3824288"/>
          </a:xfrm>
          <a:prstGeom prst="triangle">
            <a:avLst>
              <a:gd name="adj" fmla="val 33287"/>
            </a:avLst>
          </a:prstGeom>
          <a:blipFill dpi="0" rotWithShape="0">
            <a:blip r:embed="rId2" cstate="print"/>
            <a:srcRect/>
            <a:stretch>
              <a:fillRect r="-48"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rot="10800000" vert="eaVert" wrap="none" lIns="91392" tIns="45696" rIns="91392" bIns="45696" anchor="ctr"/>
          <a:lstStyle/>
          <a:p>
            <a:pPr algn="ctr" defTabSz="995363">
              <a:lnSpc>
                <a:spcPts val="14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1400">
              <a:solidFill>
                <a:schemeClr val="bg1"/>
              </a:solidFill>
              <a:latin typeface="EYInterstate Regular" pitchFamily="1" charset="0"/>
            </a:endParaRPr>
          </a:p>
        </p:txBody>
      </p:sp>
      <p:grpSp>
        <p:nvGrpSpPr>
          <p:cNvPr id="5492" name="Group 372"/>
          <p:cNvGrpSpPr>
            <a:grpSpLocks noChangeAspect="1"/>
          </p:cNvGrpSpPr>
          <p:nvPr/>
        </p:nvGrpSpPr>
        <p:grpSpPr bwMode="auto">
          <a:xfrm>
            <a:off x="3833813" y="6805613"/>
            <a:ext cx="1800225" cy="403225"/>
            <a:chOff x="238" y="431"/>
            <a:chExt cx="3856" cy="866"/>
          </a:xfrm>
        </p:grpSpPr>
        <p:sp>
          <p:nvSpPr>
            <p:cNvPr id="5491" name="AutoShape 371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3" name="Freeform 373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4" name="Freeform 374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5" name="Freeform 375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6" name="Freeform 376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7" name="Freeform 377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8" name="Freeform 378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499" name="Freeform 379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0" name="Freeform 380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1" name="Freeform 381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2" name="Freeform 382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3" name="Freeform 383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4" name="Freeform 384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5" name="Freeform 385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6" name="Freeform 386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7" name="Freeform 387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8" name="Freeform 388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09" name="Freeform 389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0" name="Freeform 390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1" name="Freeform 391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2" name="Freeform 392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3" name="Freeform 393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4" name="Freeform 394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5" name="Freeform 395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6" name="Freeform 396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517" name="Freeform 397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5677F9-61B7-4459-937F-1E8966E17A0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21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21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D370CE-7E0E-4475-8BF5-15B7C9BBFB66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2138" y="1620838"/>
            <a:ext cx="9509125" cy="49657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D279C8F2-CDF8-4AF4-B0B6-C96D4FB7AAE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7CC1F83A-7146-4BF3-95FB-0895578A7BBD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2138" y="162083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2900" y="162083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92138" y="4179888"/>
            <a:ext cx="4678362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2900" y="4179888"/>
            <a:ext cx="4678363" cy="2406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55E980F3-961C-401F-ADB1-B58957CAD58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365125"/>
            <a:ext cx="9509125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2138" y="6973888"/>
            <a:ext cx="1346200" cy="236537"/>
          </a:xfrm>
        </p:spPr>
        <p:txBody>
          <a:bodyPr/>
          <a:lstStyle>
            <a:lvl1pPr>
              <a:defRPr/>
            </a:lvl1pPr>
          </a:lstStyle>
          <a:p>
            <a:fld id="{01F38ED5-A3BC-41C5-91DF-30D455F100B2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3425" y="6973888"/>
            <a:ext cx="1770063" cy="2159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90025" cy="1620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6650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DEEBF5-3ADC-4E4E-869C-E8F23D90BA01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64EE6A-70D0-4F6B-A878-1CCFFCBA96D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B62366-5CBE-4D72-8232-BE7972F5AFF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725" y="1619250"/>
            <a:ext cx="4676775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19250"/>
            <a:ext cx="4676775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FCDBD0-7CD2-4BDE-B35A-534DF24EC92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850CA-BDA6-482B-975E-14AEEE94971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69B6A-D99D-44BF-A52B-EF9BC9D3D52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55D5AC-0738-4205-986A-619F5C2BA138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AF3D7-98B8-4998-B3B3-EF9277D946D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2CBB89-0239-4EBB-AE99-C1A01B1808AC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C2B4D3-CC48-4DCF-84D7-AB080B8D8DD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10F60-9540-476A-904A-9B59591469E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4775" y="365125"/>
            <a:ext cx="2376488" cy="6237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138" y="365125"/>
            <a:ext cx="6980237" cy="6237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C7225-06EF-4250-A20B-897720106BD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90025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90025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B989F9-3D5A-4ACE-93A6-D50F2414ACD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138" y="1620838"/>
            <a:ext cx="4678362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2900" y="1620838"/>
            <a:ext cx="4678363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177666-53BF-4926-8C26-2A97D7807E9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3425" cy="12604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32425" y="1692275"/>
            <a:ext cx="472598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425" y="2397125"/>
            <a:ext cx="4725988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71F30-63B1-4F99-AABA-7D5A049F417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EB93C-2BA5-4B79-AB48-89DF6DB894E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4B5ABB-4591-4DE7-AF49-13293483F277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7900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75" y="301625"/>
            <a:ext cx="5976938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7900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351A57-D401-4C16-9227-BBC86524CDB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66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6675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6675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1742B3-07E2-457C-9664-348C4A5B8E8C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Ernst &amp; Young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92138" y="1620838"/>
            <a:ext cx="9509125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  <a:p>
            <a:pPr lvl="1"/>
            <a:r>
              <a:rPr lang="cs-CZ" smtClean="0"/>
              <a:t>Second level</a:t>
            </a:r>
            <a:endParaRPr lang="de-DE" smtClean="0"/>
          </a:p>
          <a:p>
            <a:pPr lvl="2"/>
            <a:r>
              <a:rPr lang="cs-CZ" smtClean="0"/>
              <a:t>Third level</a:t>
            </a:r>
            <a:endParaRPr lang="de-DE" smtClean="0"/>
          </a:p>
          <a:p>
            <a:pPr lvl="3"/>
            <a:r>
              <a:rPr lang="cs-CZ" smtClean="0"/>
              <a:t>Fourth level</a:t>
            </a:r>
            <a:endParaRPr lang="de-DE" smtClean="0"/>
          </a:p>
          <a:p>
            <a:pPr lvl="4"/>
            <a:r>
              <a:rPr lang="cs-CZ" smtClean="0"/>
              <a:t>Fifth level</a:t>
            </a:r>
            <a:endParaRPr lang="de-DE" smtClean="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>
                <a:solidFill>
                  <a:srgbClr val="000000"/>
                </a:solidFill>
                <a:cs typeface="Arial" charset="0"/>
              </a:rPr>
              <a:t>Page </a:t>
            </a:r>
            <a:fld id="{977EFBFD-E0C7-41D0-89CF-BC77CDBC83FC}" type="slidenum">
              <a:rPr lang="de-DE" sz="110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fld id="{FF0E0CF7-21EA-46A8-98C4-FAE73745F63D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273425" y="6973888"/>
            <a:ext cx="1770063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de-DE"/>
              <a:t>Ernst &amp; Young</a:t>
            </a:r>
          </a:p>
        </p:txBody>
      </p:sp>
      <p:sp>
        <p:nvSpPr>
          <p:cNvPr id="4242" name="Line 146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59" name="Line 163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260" name="Group 164"/>
          <p:cNvGrpSpPr>
            <a:grpSpLocks noChangeAspect="1"/>
          </p:cNvGrpSpPr>
          <p:nvPr/>
        </p:nvGrpSpPr>
        <p:grpSpPr bwMode="auto">
          <a:xfrm>
            <a:off x="8659813" y="6996113"/>
            <a:ext cx="1441450" cy="322262"/>
            <a:chOff x="238" y="431"/>
            <a:chExt cx="3856" cy="866"/>
          </a:xfrm>
        </p:grpSpPr>
        <p:sp>
          <p:nvSpPr>
            <p:cNvPr id="4261" name="AutoShape 165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2" name="Freeform 166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3" name="Freeform 167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4" name="Freeform 168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5" name="Freeform 169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6" name="Freeform 170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7" name="Freeform 171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8" name="Freeform 172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69" name="Freeform 173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0" name="Freeform 174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1" name="Freeform 175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2" name="Freeform 176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3" name="Freeform 177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4" name="Freeform 178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5" name="Freeform 179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6" name="Freeform 180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7" name="Freeform 181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8" name="Freeform 182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79" name="Freeform 183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0" name="Freeform 184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1" name="Freeform 185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2" name="Freeform 186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3" name="Freeform 187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4" name="Freeform 188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5" name="Freeform 189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286" name="Freeform 190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  <p:sldLayoutId id="2147483676" r:id="rId14"/>
    <p:sldLayoutId id="2147483677" r:id="rId15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+mj-lt"/>
          <a:ea typeface="+mj-ea"/>
          <a:cs typeface="+mj-cs"/>
        </a:defRPr>
      </a:lvl1pPr>
      <a:lvl2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2pPr>
      <a:lvl3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3pPr>
      <a:lvl4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4pPr>
      <a:lvl5pPr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5pPr>
      <a:lvl6pPr marL="4572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6pPr>
      <a:lvl7pPr marL="9144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7pPr>
      <a:lvl8pPr marL="13716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8pPr>
      <a:lvl9pPr marL="1828800" algn="l" defTabSz="995363" rtl="0" fontAlgn="base">
        <a:lnSpc>
          <a:spcPct val="85000"/>
        </a:lnSpc>
        <a:spcBef>
          <a:spcPct val="0"/>
        </a:spcBef>
        <a:spcAft>
          <a:spcPct val="0"/>
        </a:spcAft>
        <a:defRPr sz="3300" b="1">
          <a:solidFill>
            <a:schemeClr val="bg2"/>
          </a:solidFill>
          <a:latin typeface="Arial" charset="0"/>
        </a:defRPr>
      </a:lvl9pPr>
    </p:titleStyle>
    <p:bodyStyle>
      <a:lvl1pPr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defRPr sz="2600">
          <a:solidFill>
            <a:schemeClr val="bg2"/>
          </a:solidFill>
          <a:latin typeface="+mn-lt"/>
          <a:ea typeface="+mn-ea"/>
          <a:cs typeface="+mn-cs"/>
        </a:defRPr>
      </a:lvl1pPr>
      <a:lvl2pPr marL="39052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200">
          <a:solidFill>
            <a:schemeClr val="bg2"/>
          </a:solidFill>
          <a:latin typeface="+mn-lt"/>
        </a:defRPr>
      </a:lvl2pPr>
      <a:lvl3pPr marL="781050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chemeClr val="bg2"/>
          </a:solidFill>
          <a:latin typeface="+mn-lt"/>
        </a:defRPr>
      </a:lvl3pPr>
      <a:lvl4pPr marL="1171575" indent="-388938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4pPr>
      <a:lvl5pPr marL="15605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5pPr>
      <a:lvl6pPr marL="20177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6pPr>
      <a:lvl7pPr marL="24749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7pPr>
      <a:lvl8pPr marL="29321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8pPr>
      <a:lvl9pPr marL="3389313" indent="-387350" algn="l" defTabSz="995363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93725" y="1619250"/>
            <a:ext cx="950595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First level</a:t>
            </a:r>
            <a:endParaRPr lang="en-US" smtClean="0"/>
          </a:p>
          <a:p>
            <a:pPr lvl="1"/>
            <a:r>
              <a:rPr lang="cs-CZ" smtClean="0"/>
              <a:t>Second level</a:t>
            </a:r>
            <a:endParaRPr lang="en-US" smtClean="0"/>
          </a:p>
          <a:p>
            <a:pPr lvl="2"/>
            <a:r>
              <a:rPr lang="cs-CZ" smtClean="0"/>
              <a:t>Third level</a:t>
            </a:r>
            <a:endParaRPr lang="en-US" smtClean="0"/>
          </a:p>
          <a:p>
            <a:pPr lvl="3"/>
            <a:r>
              <a:rPr lang="cs-CZ" smtClean="0"/>
              <a:t>Fourth level</a:t>
            </a:r>
            <a:endParaRPr lang="en-US" smtClean="0"/>
          </a:p>
          <a:p>
            <a:pPr lvl="4"/>
            <a:r>
              <a:rPr lang="cs-CZ" smtClean="0"/>
              <a:t>Fifth level</a:t>
            </a:r>
            <a:endParaRPr lang="en-US" smtClean="0"/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gray">
          <a:xfrm>
            <a:off x="2105025" y="6973888"/>
            <a:ext cx="77787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defTabSz="995363">
              <a:spcBef>
                <a:spcPct val="0"/>
              </a:spcBef>
              <a:buClrTx/>
              <a:buSzTx/>
              <a:buFontTx/>
              <a:buNone/>
            </a:pPr>
            <a:r>
              <a:rPr lang="de-DE" sz="1100">
                <a:solidFill>
                  <a:srgbClr val="000000"/>
                </a:solidFill>
                <a:cs typeface="Arial" charset="0"/>
              </a:rPr>
              <a:t>Page </a:t>
            </a:r>
            <a:fld id="{677B613E-0CE2-4E0C-AFF1-4BDADB0CC43A}" type="slidenum">
              <a:rPr lang="de-DE" sz="1100">
                <a:solidFill>
                  <a:srgbClr val="000000"/>
                </a:solidFill>
                <a:cs typeface="Arial" charset="0"/>
              </a:rPr>
              <a:pPr defTabSz="995363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de-DE" sz="11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2351" name="Rectangle 15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92138" y="6973888"/>
            <a:ext cx="1346200" cy="236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fld id="{3D0DCC14-C2B3-4B87-A242-3862CA8F56B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142352" name="Rectangle 1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273425" y="6973888"/>
            <a:ext cx="1770063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>
              <a:spcBef>
                <a:spcPct val="0"/>
              </a:spcBef>
              <a:buClrTx/>
              <a:buSzTx/>
              <a:buFontTx/>
              <a:buNone/>
              <a:defRPr sz="1100">
                <a:solidFill>
                  <a:srgbClr val="000000"/>
                </a:solidFill>
                <a:cs typeface="Arial" charset="0"/>
              </a:defRPr>
            </a:lvl1pPr>
          </a:lstStyle>
          <a:p>
            <a:r>
              <a:rPr lang="de-DE"/>
              <a:t>Ernst &amp; Young</a:t>
            </a:r>
          </a:p>
        </p:txBody>
      </p:sp>
      <p:sp>
        <p:nvSpPr>
          <p:cNvPr id="142354" name="Line 18"/>
          <p:cNvSpPr>
            <a:spLocks noChangeShapeType="1"/>
          </p:cNvSpPr>
          <p:nvPr/>
        </p:nvSpPr>
        <p:spPr bwMode="gray">
          <a:xfrm>
            <a:off x="592138" y="68040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355" name="Rectangle 19"/>
          <p:cNvSpPr>
            <a:spLocks noGrp="1" noChangeArrowheads="1"/>
          </p:cNvSpPr>
          <p:nvPr>
            <p:ph type="title"/>
          </p:nvPr>
        </p:nvSpPr>
        <p:spPr bwMode="gray">
          <a:xfrm>
            <a:off x="592138" y="365125"/>
            <a:ext cx="95091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91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You can change the style by clicking</a:t>
            </a:r>
            <a:endParaRPr lang="de-DE" smtClean="0"/>
          </a:p>
        </p:txBody>
      </p:sp>
      <p:sp>
        <p:nvSpPr>
          <p:cNvPr id="142356" name="Line 20"/>
          <p:cNvSpPr>
            <a:spLocks noChangeShapeType="1"/>
          </p:cNvSpPr>
          <p:nvPr/>
        </p:nvSpPr>
        <p:spPr bwMode="gray">
          <a:xfrm>
            <a:off x="592138" y="1262063"/>
            <a:ext cx="95091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357" name="Line 21"/>
          <p:cNvSpPr>
            <a:spLocks noChangeShapeType="1"/>
          </p:cNvSpPr>
          <p:nvPr/>
        </p:nvSpPr>
        <p:spPr bwMode="gray">
          <a:xfrm>
            <a:off x="592138" y="365125"/>
            <a:ext cx="9509125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42358" name="Group 22"/>
          <p:cNvGrpSpPr>
            <a:grpSpLocks noChangeAspect="1"/>
          </p:cNvGrpSpPr>
          <p:nvPr/>
        </p:nvGrpSpPr>
        <p:grpSpPr bwMode="auto">
          <a:xfrm>
            <a:off x="8659813" y="6996113"/>
            <a:ext cx="1441450" cy="322262"/>
            <a:chOff x="238" y="431"/>
            <a:chExt cx="3856" cy="866"/>
          </a:xfrm>
        </p:grpSpPr>
        <p:sp>
          <p:nvSpPr>
            <p:cNvPr id="142359" name="AutoShape 23"/>
            <p:cNvSpPr>
              <a:spLocks noChangeAspect="1" noChangeArrowheads="1" noTextEdit="1"/>
            </p:cNvSpPr>
            <p:nvPr userDrawn="1"/>
          </p:nvSpPr>
          <p:spPr bwMode="auto">
            <a:xfrm>
              <a:off x="238" y="431"/>
              <a:ext cx="3856" cy="8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0" name="Freeform 24"/>
            <p:cNvSpPr>
              <a:spLocks noEditPoints="1"/>
            </p:cNvSpPr>
            <p:nvPr userDrawn="1"/>
          </p:nvSpPr>
          <p:spPr bwMode="auto">
            <a:xfrm>
              <a:off x="238" y="431"/>
              <a:ext cx="488" cy="406"/>
            </a:xfrm>
            <a:custGeom>
              <a:avLst/>
              <a:gdLst/>
              <a:ahLst/>
              <a:cxnLst>
                <a:cxn ang="0">
                  <a:pos x="380" y="0"/>
                </a:cxn>
                <a:cxn ang="0">
                  <a:pos x="320" y="294"/>
                </a:cxn>
                <a:cxn ang="0">
                  <a:pos x="248" y="294"/>
                </a:cxn>
                <a:cxn ang="0">
                  <a:pos x="306" y="0"/>
                </a:cxn>
                <a:cxn ang="0">
                  <a:pos x="380" y="0"/>
                </a:cxn>
                <a:cxn ang="0">
                  <a:pos x="270" y="0"/>
                </a:cxn>
                <a:cxn ang="0">
                  <a:pos x="254" y="72"/>
                </a:cxn>
                <a:cxn ang="0">
                  <a:pos x="66" y="72"/>
                </a:cxn>
                <a:cxn ang="0">
                  <a:pos x="80" y="0"/>
                </a:cxn>
                <a:cxn ang="0">
                  <a:pos x="270" y="0"/>
                </a:cxn>
                <a:cxn ang="0">
                  <a:pos x="488" y="0"/>
                </a:cxn>
                <a:cxn ang="0">
                  <a:pos x="408" y="406"/>
                </a:cxn>
                <a:cxn ang="0">
                  <a:pos x="0" y="406"/>
                </a:cxn>
                <a:cxn ang="0">
                  <a:pos x="16" y="332"/>
                </a:cxn>
                <a:cxn ang="0">
                  <a:pos x="352" y="332"/>
                </a:cxn>
                <a:cxn ang="0">
                  <a:pos x="418" y="0"/>
                </a:cxn>
                <a:cxn ang="0">
                  <a:pos x="488" y="0"/>
                </a:cxn>
                <a:cxn ang="0">
                  <a:pos x="248" y="112"/>
                </a:cxn>
                <a:cxn ang="0">
                  <a:pos x="234" y="184"/>
                </a:cxn>
                <a:cxn ang="0">
                  <a:pos x="44" y="184"/>
                </a:cxn>
                <a:cxn ang="0">
                  <a:pos x="58" y="112"/>
                </a:cxn>
                <a:cxn ang="0">
                  <a:pos x="248" y="112"/>
                </a:cxn>
                <a:cxn ang="0">
                  <a:pos x="226" y="222"/>
                </a:cxn>
                <a:cxn ang="0">
                  <a:pos x="212" y="294"/>
                </a:cxn>
                <a:cxn ang="0">
                  <a:pos x="22" y="294"/>
                </a:cxn>
                <a:cxn ang="0">
                  <a:pos x="36" y="222"/>
                </a:cxn>
                <a:cxn ang="0">
                  <a:pos x="226" y="222"/>
                </a:cxn>
              </a:cxnLst>
              <a:rect l="0" t="0" r="r" b="b"/>
              <a:pathLst>
                <a:path w="488" h="406">
                  <a:moveTo>
                    <a:pt x="380" y="0"/>
                  </a:moveTo>
                  <a:lnTo>
                    <a:pt x="320" y="294"/>
                  </a:lnTo>
                  <a:lnTo>
                    <a:pt x="248" y="294"/>
                  </a:lnTo>
                  <a:lnTo>
                    <a:pt x="306" y="0"/>
                  </a:lnTo>
                  <a:lnTo>
                    <a:pt x="380" y="0"/>
                  </a:lnTo>
                  <a:close/>
                  <a:moveTo>
                    <a:pt x="270" y="0"/>
                  </a:moveTo>
                  <a:lnTo>
                    <a:pt x="254" y="72"/>
                  </a:lnTo>
                  <a:lnTo>
                    <a:pt x="66" y="72"/>
                  </a:lnTo>
                  <a:lnTo>
                    <a:pt x="80" y="0"/>
                  </a:lnTo>
                  <a:lnTo>
                    <a:pt x="270" y="0"/>
                  </a:lnTo>
                  <a:close/>
                  <a:moveTo>
                    <a:pt x="488" y="0"/>
                  </a:moveTo>
                  <a:lnTo>
                    <a:pt x="408" y="406"/>
                  </a:lnTo>
                  <a:lnTo>
                    <a:pt x="0" y="406"/>
                  </a:lnTo>
                  <a:lnTo>
                    <a:pt x="16" y="332"/>
                  </a:lnTo>
                  <a:lnTo>
                    <a:pt x="352" y="332"/>
                  </a:lnTo>
                  <a:lnTo>
                    <a:pt x="418" y="0"/>
                  </a:lnTo>
                  <a:lnTo>
                    <a:pt x="488" y="0"/>
                  </a:lnTo>
                  <a:close/>
                  <a:moveTo>
                    <a:pt x="248" y="112"/>
                  </a:moveTo>
                  <a:lnTo>
                    <a:pt x="234" y="184"/>
                  </a:lnTo>
                  <a:lnTo>
                    <a:pt x="44" y="184"/>
                  </a:lnTo>
                  <a:lnTo>
                    <a:pt x="58" y="112"/>
                  </a:lnTo>
                  <a:lnTo>
                    <a:pt x="248" y="112"/>
                  </a:lnTo>
                  <a:close/>
                  <a:moveTo>
                    <a:pt x="226" y="222"/>
                  </a:moveTo>
                  <a:lnTo>
                    <a:pt x="212" y="294"/>
                  </a:lnTo>
                  <a:lnTo>
                    <a:pt x="22" y="294"/>
                  </a:lnTo>
                  <a:lnTo>
                    <a:pt x="36" y="222"/>
                  </a:lnTo>
                  <a:lnTo>
                    <a:pt x="226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1" name="Freeform 25"/>
            <p:cNvSpPr>
              <a:spLocks noEditPoints="1"/>
            </p:cNvSpPr>
            <p:nvPr userDrawn="1"/>
          </p:nvSpPr>
          <p:spPr bwMode="auto">
            <a:xfrm>
              <a:off x="800" y="431"/>
              <a:ext cx="3294" cy="414"/>
            </a:xfrm>
            <a:custGeom>
              <a:avLst/>
              <a:gdLst/>
              <a:ahLst/>
              <a:cxnLst>
                <a:cxn ang="0">
                  <a:pos x="2128" y="390"/>
                </a:cxn>
                <a:cxn ang="0">
                  <a:pos x="2062" y="248"/>
                </a:cxn>
                <a:cxn ang="0">
                  <a:pos x="2184" y="128"/>
                </a:cxn>
                <a:cxn ang="0">
                  <a:pos x="2256" y="214"/>
                </a:cxn>
                <a:cxn ang="0">
                  <a:pos x="3110" y="112"/>
                </a:cxn>
                <a:cxn ang="0">
                  <a:pos x="2984" y="254"/>
                </a:cxn>
                <a:cxn ang="0">
                  <a:pos x="3026" y="386"/>
                </a:cxn>
                <a:cxn ang="0">
                  <a:pos x="3270" y="274"/>
                </a:cxn>
                <a:cxn ang="0">
                  <a:pos x="3126" y="386"/>
                </a:cxn>
                <a:cxn ang="0">
                  <a:pos x="3052" y="300"/>
                </a:cxn>
                <a:cxn ang="0">
                  <a:pos x="3160" y="128"/>
                </a:cxn>
                <a:cxn ang="0">
                  <a:pos x="3262" y="160"/>
                </a:cxn>
                <a:cxn ang="0">
                  <a:pos x="2952" y="106"/>
                </a:cxn>
                <a:cxn ang="0">
                  <a:pos x="2970" y="104"/>
                </a:cxn>
                <a:cxn ang="0">
                  <a:pos x="2568" y="336"/>
                </a:cxn>
                <a:cxn ang="0">
                  <a:pos x="2444" y="378"/>
                </a:cxn>
                <a:cxn ang="0">
                  <a:pos x="2446" y="110"/>
                </a:cxn>
                <a:cxn ang="0">
                  <a:pos x="2356" y="360"/>
                </a:cxn>
                <a:cxn ang="0">
                  <a:pos x="2466" y="414"/>
                </a:cxn>
                <a:cxn ang="0">
                  <a:pos x="2654" y="108"/>
                </a:cxn>
                <a:cxn ang="0">
                  <a:pos x="2152" y="102"/>
                </a:cxn>
                <a:cxn ang="0">
                  <a:pos x="2004" y="216"/>
                </a:cxn>
                <a:cxn ang="0">
                  <a:pos x="2008" y="364"/>
                </a:cxn>
                <a:cxn ang="0">
                  <a:pos x="2160" y="412"/>
                </a:cxn>
                <a:cxn ang="0">
                  <a:pos x="2312" y="296"/>
                </a:cxn>
                <a:cxn ang="0">
                  <a:pos x="2304" y="146"/>
                </a:cxn>
                <a:cxn ang="0">
                  <a:pos x="1908" y="182"/>
                </a:cxn>
                <a:cxn ang="0">
                  <a:pos x="1922" y="224"/>
                </a:cxn>
                <a:cxn ang="0">
                  <a:pos x="1608" y="296"/>
                </a:cxn>
                <a:cxn ang="0">
                  <a:pos x="1612" y="140"/>
                </a:cxn>
                <a:cxn ang="0">
                  <a:pos x="1522" y="92"/>
                </a:cxn>
                <a:cxn ang="0">
                  <a:pos x="1454" y="206"/>
                </a:cxn>
                <a:cxn ang="0">
                  <a:pos x="1364" y="344"/>
                </a:cxn>
                <a:cxn ang="0">
                  <a:pos x="1442" y="410"/>
                </a:cxn>
                <a:cxn ang="0">
                  <a:pos x="1662" y="226"/>
                </a:cxn>
                <a:cxn ang="0">
                  <a:pos x="1240" y="134"/>
                </a:cxn>
                <a:cxn ang="0">
                  <a:pos x="1038" y="104"/>
                </a:cxn>
                <a:cxn ang="0">
                  <a:pos x="892" y="164"/>
                </a:cxn>
                <a:cxn ang="0">
                  <a:pos x="960" y="296"/>
                </a:cxn>
                <a:cxn ang="0">
                  <a:pos x="958" y="380"/>
                </a:cxn>
                <a:cxn ang="0">
                  <a:pos x="872" y="350"/>
                </a:cxn>
                <a:cxn ang="0">
                  <a:pos x="962" y="408"/>
                </a:cxn>
                <a:cxn ang="0">
                  <a:pos x="1044" y="302"/>
                </a:cxn>
                <a:cxn ang="0">
                  <a:pos x="940" y="184"/>
                </a:cxn>
                <a:cxn ang="0">
                  <a:pos x="994" y="124"/>
                </a:cxn>
                <a:cxn ang="0">
                  <a:pos x="1046" y="162"/>
                </a:cxn>
                <a:cxn ang="0">
                  <a:pos x="782" y="308"/>
                </a:cxn>
                <a:cxn ang="0">
                  <a:pos x="840" y="108"/>
                </a:cxn>
                <a:cxn ang="0">
                  <a:pos x="454" y="252"/>
                </a:cxn>
                <a:cxn ang="0">
                  <a:pos x="516" y="140"/>
                </a:cxn>
                <a:cxn ang="0">
                  <a:pos x="228" y="406"/>
                </a:cxn>
                <a:cxn ang="0">
                  <a:pos x="204" y="212"/>
                </a:cxn>
                <a:cxn ang="0">
                  <a:pos x="136" y="170"/>
                </a:cxn>
                <a:cxn ang="0">
                  <a:pos x="80" y="0"/>
                </a:cxn>
                <a:cxn ang="0">
                  <a:pos x="1520" y="126"/>
                </a:cxn>
                <a:cxn ang="0">
                  <a:pos x="1574" y="140"/>
                </a:cxn>
                <a:cxn ang="0">
                  <a:pos x="1484" y="378"/>
                </a:cxn>
                <a:cxn ang="0">
                  <a:pos x="1432" y="304"/>
                </a:cxn>
                <a:cxn ang="0">
                  <a:pos x="1508" y="372"/>
                </a:cxn>
                <a:cxn ang="0">
                  <a:pos x="392" y="136"/>
                </a:cxn>
                <a:cxn ang="0">
                  <a:pos x="452" y="186"/>
                </a:cxn>
              </a:cxnLst>
              <a:rect l="0" t="0" r="r" b="b"/>
              <a:pathLst>
                <a:path w="3294" h="414">
                  <a:moveTo>
                    <a:pt x="2222" y="330"/>
                  </a:moveTo>
                  <a:lnTo>
                    <a:pt x="2222" y="330"/>
                  </a:lnTo>
                  <a:lnTo>
                    <a:pt x="2212" y="344"/>
                  </a:lnTo>
                  <a:lnTo>
                    <a:pt x="2202" y="356"/>
                  </a:lnTo>
                  <a:lnTo>
                    <a:pt x="2192" y="366"/>
                  </a:lnTo>
                  <a:lnTo>
                    <a:pt x="2180" y="376"/>
                  </a:lnTo>
                  <a:lnTo>
                    <a:pt x="2168" y="382"/>
                  </a:lnTo>
                  <a:lnTo>
                    <a:pt x="2154" y="386"/>
                  </a:lnTo>
                  <a:lnTo>
                    <a:pt x="2142" y="390"/>
                  </a:lnTo>
                  <a:lnTo>
                    <a:pt x="2128" y="390"/>
                  </a:lnTo>
                  <a:lnTo>
                    <a:pt x="2128" y="390"/>
                  </a:lnTo>
                  <a:lnTo>
                    <a:pt x="2110" y="390"/>
                  </a:lnTo>
                  <a:lnTo>
                    <a:pt x="2096" y="386"/>
                  </a:lnTo>
                  <a:lnTo>
                    <a:pt x="2082" y="378"/>
                  </a:lnTo>
                  <a:lnTo>
                    <a:pt x="2072" y="370"/>
                  </a:lnTo>
                  <a:lnTo>
                    <a:pt x="2064" y="358"/>
                  </a:lnTo>
                  <a:lnTo>
                    <a:pt x="2058" y="344"/>
                  </a:lnTo>
                  <a:lnTo>
                    <a:pt x="2056" y="328"/>
                  </a:lnTo>
                  <a:lnTo>
                    <a:pt x="2054" y="308"/>
                  </a:lnTo>
                  <a:lnTo>
                    <a:pt x="2054" y="308"/>
                  </a:lnTo>
                  <a:lnTo>
                    <a:pt x="2056" y="278"/>
                  </a:lnTo>
                  <a:lnTo>
                    <a:pt x="2062" y="248"/>
                  </a:lnTo>
                  <a:lnTo>
                    <a:pt x="2074" y="220"/>
                  </a:lnTo>
                  <a:lnTo>
                    <a:pt x="2088" y="192"/>
                  </a:lnTo>
                  <a:lnTo>
                    <a:pt x="2088" y="192"/>
                  </a:lnTo>
                  <a:lnTo>
                    <a:pt x="2098" y="176"/>
                  </a:lnTo>
                  <a:lnTo>
                    <a:pt x="2110" y="164"/>
                  </a:lnTo>
                  <a:lnTo>
                    <a:pt x="2120" y="152"/>
                  </a:lnTo>
                  <a:lnTo>
                    <a:pt x="2132" y="144"/>
                  </a:lnTo>
                  <a:lnTo>
                    <a:pt x="2144" y="136"/>
                  </a:lnTo>
                  <a:lnTo>
                    <a:pt x="2158" y="132"/>
                  </a:lnTo>
                  <a:lnTo>
                    <a:pt x="2170" y="128"/>
                  </a:lnTo>
                  <a:lnTo>
                    <a:pt x="2184" y="128"/>
                  </a:lnTo>
                  <a:lnTo>
                    <a:pt x="2184" y="128"/>
                  </a:lnTo>
                  <a:lnTo>
                    <a:pt x="2202" y="128"/>
                  </a:lnTo>
                  <a:lnTo>
                    <a:pt x="2216" y="134"/>
                  </a:lnTo>
                  <a:lnTo>
                    <a:pt x="2228" y="142"/>
                  </a:lnTo>
                  <a:lnTo>
                    <a:pt x="2240" y="154"/>
                  </a:lnTo>
                  <a:lnTo>
                    <a:pt x="2240" y="154"/>
                  </a:lnTo>
                  <a:lnTo>
                    <a:pt x="2246" y="168"/>
                  </a:lnTo>
                  <a:lnTo>
                    <a:pt x="2252" y="182"/>
                  </a:lnTo>
                  <a:lnTo>
                    <a:pt x="2256" y="198"/>
                  </a:lnTo>
                  <a:lnTo>
                    <a:pt x="2256" y="214"/>
                  </a:lnTo>
                  <a:lnTo>
                    <a:pt x="2256" y="214"/>
                  </a:lnTo>
                  <a:lnTo>
                    <a:pt x="2254" y="244"/>
                  </a:lnTo>
                  <a:lnTo>
                    <a:pt x="2248" y="274"/>
                  </a:lnTo>
                  <a:lnTo>
                    <a:pt x="2238" y="302"/>
                  </a:lnTo>
                  <a:lnTo>
                    <a:pt x="2222" y="330"/>
                  </a:lnTo>
                  <a:lnTo>
                    <a:pt x="2222" y="330"/>
                  </a:lnTo>
                  <a:close/>
                  <a:moveTo>
                    <a:pt x="3190" y="98"/>
                  </a:moveTo>
                  <a:lnTo>
                    <a:pt x="3190" y="98"/>
                  </a:lnTo>
                  <a:lnTo>
                    <a:pt x="3168" y="100"/>
                  </a:lnTo>
                  <a:lnTo>
                    <a:pt x="3148" y="102"/>
                  </a:lnTo>
                  <a:lnTo>
                    <a:pt x="3128" y="106"/>
                  </a:lnTo>
                  <a:lnTo>
                    <a:pt x="3110" y="112"/>
                  </a:lnTo>
                  <a:lnTo>
                    <a:pt x="3092" y="120"/>
                  </a:lnTo>
                  <a:lnTo>
                    <a:pt x="3074" y="130"/>
                  </a:lnTo>
                  <a:lnTo>
                    <a:pt x="3058" y="140"/>
                  </a:lnTo>
                  <a:lnTo>
                    <a:pt x="3044" y="154"/>
                  </a:lnTo>
                  <a:lnTo>
                    <a:pt x="3044" y="154"/>
                  </a:lnTo>
                  <a:lnTo>
                    <a:pt x="3028" y="168"/>
                  </a:lnTo>
                  <a:lnTo>
                    <a:pt x="3016" y="184"/>
                  </a:lnTo>
                  <a:lnTo>
                    <a:pt x="3004" y="200"/>
                  </a:lnTo>
                  <a:lnTo>
                    <a:pt x="2996" y="218"/>
                  </a:lnTo>
                  <a:lnTo>
                    <a:pt x="2988" y="236"/>
                  </a:lnTo>
                  <a:lnTo>
                    <a:pt x="2984" y="254"/>
                  </a:lnTo>
                  <a:lnTo>
                    <a:pt x="2980" y="274"/>
                  </a:lnTo>
                  <a:lnTo>
                    <a:pt x="2980" y="294"/>
                  </a:lnTo>
                  <a:lnTo>
                    <a:pt x="2980" y="294"/>
                  </a:lnTo>
                  <a:lnTo>
                    <a:pt x="2980" y="308"/>
                  </a:lnTo>
                  <a:lnTo>
                    <a:pt x="2982" y="322"/>
                  </a:lnTo>
                  <a:lnTo>
                    <a:pt x="2986" y="334"/>
                  </a:lnTo>
                  <a:lnTo>
                    <a:pt x="2990" y="346"/>
                  </a:lnTo>
                  <a:lnTo>
                    <a:pt x="2998" y="358"/>
                  </a:lnTo>
                  <a:lnTo>
                    <a:pt x="3006" y="368"/>
                  </a:lnTo>
                  <a:lnTo>
                    <a:pt x="3014" y="376"/>
                  </a:lnTo>
                  <a:lnTo>
                    <a:pt x="3026" y="386"/>
                  </a:lnTo>
                  <a:lnTo>
                    <a:pt x="3026" y="386"/>
                  </a:lnTo>
                  <a:lnTo>
                    <a:pt x="3048" y="398"/>
                  </a:lnTo>
                  <a:lnTo>
                    <a:pt x="3072" y="408"/>
                  </a:lnTo>
                  <a:lnTo>
                    <a:pt x="3098" y="414"/>
                  </a:lnTo>
                  <a:lnTo>
                    <a:pt x="3126" y="414"/>
                  </a:lnTo>
                  <a:lnTo>
                    <a:pt x="3126" y="414"/>
                  </a:lnTo>
                  <a:lnTo>
                    <a:pt x="3152" y="414"/>
                  </a:lnTo>
                  <a:lnTo>
                    <a:pt x="3180" y="410"/>
                  </a:lnTo>
                  <a:lnTo>
                    <a:pt x="3212" y="402"/>
                  </a:lnTo>
                  <a:lnTo>
                    <a:pt x="3246" y="392"/>
                  </a:lnTo>
                  <a:lnTo>
                    <a:pt x="3270" y="274"/>
                  </a:lnTo>
                  <a:lnTo>
                    <a:pt x="3270" y="274"/>
                  </a:lnTo>
                  <a:lnTo>
                    <a:pt x="3240" y="276"/>
                  </a:lnTo>
                  <a:lnTo>
                    <a:pt x="3240" y="276"/>
                  </a:lnTo>
                  <a:lnTo>
                    <a:pt x="3222" y="276"/>
                  </a:lnTo>
                  <a:lnTo>
                    <a:pt x="3206" y="272"/>
                  </a:lnTo>
                  <a:lnTo>
                    <a:pt x="3188" y="372"/>
                  </a:lnTo>
                  <a:lnTo>
                    <a:pt x="3188" y="372"/>
                  </a:lnTo>
                  <a:lnTo>
                    <a:pt x="3180" y="378"/>
                  </a:lnTo>
                  <a:lnTo>
                    <a:pt x="3166" y="384"/>
                  </a:lnTo>
                  <a:lnTo>
                    <a:pt x="3148" y="386"/>
                  </a:lnTo>
                  <a:lnTo>
                    <a:pt x="3126" y="386"/>
                  </a:lnTo>
                  <a:lnTo>
                    <a:pt x="3126" y="386"/>
                  </a:lnTo>
                  <a:lnTo>
                    <a:pt x="3108" y="386"/>
                  </a:lnTo>
                  <a:lnTo>
                    <a:pt x="3094" y="380"/>
                  </a:lnTo>
                  <a:lnTo>
                    <a:pt x="3080" y="372"/>
                  </a:lnTo>
                  <a:lnTo>
                    <a:pt x="3070" y="362"/>
                  </a:lnTo>
                  <a:lnTo>
                    <a:pt x="3070" y="362"/>
                  </a:lnTo>
                  <a:lnTo>
                    <a:pt x="3062" y="350"/>
                  </a:lnTo>
                  <a:lnTo>
                    <a:pt x="3056" y="336"/>
                  </a:lnTo>
                  <a:lnTo>
                    <a:pt x="3052" y="318"/>
                  </a:lnTo>
                  <a:lnTo>
                    <a:pt x="3052" y="300"/>
                  </a:lnTo>
                  <a:lnTo>
                    <a:pt x="3052" y="300"/>
                  </a:lnTo>
                  <a:lnTo>
                    <a:pt x="3054" y="270"/>
                  </a:lnTo>
                  <a:lnTo>
                    <a:pt x="3060" y="238"/>
                  </a:lnTo>
                  <a:lnTo>
                    <a:pt x="3072" y="210"/>
                  </a:lnTo>
                  <a:lnTo>
                    <a:pt x="3088" y="184"/>
                  </a:lnTo>
                  <a:lnTo>
                    <a:pt x="3088" y="184"/>
                  </a:lnTo>
                  <a:lnTo>
                    <a:pt x="3098" y="170"/>
                  </a:lnTo>
                  <a:lnTo>
                    <a:pt x="3108" y="158"/>
                  </a:lnTo>
                  <a:lnTo>
                    <a:pt x="3120" y="148"/>
                  </a:lnTo>
                  <a:lnTo>
                    <a:pt x="3132" y="140"/>
                  </a:lnTo>
                  <a:lnTo>
                    <a:pt x="3146" y="132"/>
                  </a:lnTo>
                  <a:lnTo>
                    <a:pt x="3160" y="128"/>
                  </a:lnTo>
                  <a:lnTo>
                    <a:pt x="3174" y="126"/>
                  </a:lnTo>
                  <a:lnTo>
                    <a:pt x="3190" y="124"/>
                  </a:lnTo>
                  <a:lnTo>
                    <a:pt x="3190" y="124"/>
                  </a:lnTo>
                  <a:lnTo>
                    <a:pt x="3200" y="126"/>
                  </a:lnTo>
                  <a:lnTo>
                    <a:pt x="3212" y="128"/>
                  </a:lnTo>
                  <a:lnTo>
                    <a:pt x="3224" y="132"/>
                  </a:lnTo>
                  <a:lnTo>
                    <a:pt x="3234" y="136"/>
                  </a:lnTo>
                  <a:lnTo>
                    <a:pt x="3234" y="136"/>
                  </a:lnTo>
                  <a:lnTo>
                    <a:pt x="3246" y="144"/>
                  </a:lnTo>
                  <a:lnTo>
                    <a:pt x="3256" y="152"/>
                  </a:lnTo>
                  <a:lnTo>
                    <a:pt x="3262" y="160"/>
                  </a:lnTo>
                  <a:lnTo>
                    <a:pt x="3268" y="170"/>
                  </a:lnTo>
                  <a:lnTo>
                    <a:pt x="3274" y="170"/>
                  </a:lnTo>
                  <a:lnTo>
                    <a:pt x="3294" y="128"/>
                  </a:lnTo>
                  <a:lnTo>
                    <a:pt x="3294" y="128"/>
                  </a:lnTo>
                  <a:lnTo>
                    <a:pt x="3284" y="120"/>
                  </a:lnTo>
                  <a:lnTo>
                    <a:pt x="3272" y="114"/>
                  </a:lnTo>
                  <a:lnTo>
                    <a:pt x="3248" y="106"/>
                  </a:lnTo>
                  <a:lnTo>
                    <a:pt x="3220" y="100"/>
                  </a:lnTo>
                  <a:lnTo>
                    <a:pt x="3190" y="98"/>
                  </a:lnTo>
                  <a:lnTo>
                    <a:pt x="3190" y="98"/>
                  </a:lnTo>
                  <a:close/>
                  <a:moveTo>
                    <a:pt x="2952" y="106"/>
                  </a:moveTo>
                  <a:lnTo>
                    <a:pt x="2952" y="106"/>
                  </a:lnTo>
                  <a:lnTo>
                    <a:pt x="2936" y="104"/>
                  </a:lnTo>
                  <a:lnTo>
                    <a:pt x="2896" y="306"/>
                  </a:lnTo>
                  <a:lnTo>
                    <a:pt x="2746" y="104"/>
                  </a:lnTo>
                  <a:lnTo>
                    <a:pt x="2706" y="104"/>
                  </a:lnTo>
                  <a:lnTo>
                    <a:pt x="2646" y="406"/>
                  </a:lnTo>
                  <a:lnTo>
                    <a:pt x="2682" y="406"/>
                  </a:lnTo>
                  <a:lnTo>
                    <a:pt x="2724" y="192"/>
                  </a:lnTo>
                  <a:lnTo>
                    <a:pt x="2878" y="406"/>
                  </a:lnTo>
                  <a:lnTo>
                    <a:pt x="2910" y="406"/>
                  </a:lnTo>
                  <a:lnTo>
                    <a:pt x="2970" y="104"/>
                  </a:lnTo>
                  <a:lnTo>
                    <a:pt x="2970" y="104"/>
                  </a:lnTo>
                  <a:lnTo>
                    <a:pt x="2952" y="106"/>
                  </a:lnTo>
                  <a:lnTo>
                    <a:pt x="2952" y="106"/>
                  </a:lnTo>
                  <a:close/>
                  <a:moveTo>
                    <a:pt x="2636" y="110"/>
                  </a:moveTo>
                  <a:lnTo>
                    <a:pt x="2636" y="110"/>
                  </a:lnTo>
                  <a:lnTo>
                    <a:pt x="2628" y="110"/>
                  </a:lnTo>
                  <a:lnTo>
                    <a:pt x="2620" y="108"/>
                  </a:lnTo>
                  <a:lnTo>
                    <a:pt x="2580" y="304"/>
                  </a:lnTo>
                  <a:lnTo>
                    <a:pt x="2580" y="304"/>
                  </a:lnTo>
                  <a:lnTo>
                    <a:pt x="2576" y="320"/>
                  </a:lnTo>
                  <a:lnTo>
                    <a:pt x="2568" y="336"/>
                  </a:lnTo>
                  <a:lnTo>
                    <a:pt x="2558" y="350"/>
                  </a:lnTo>
                  <a:lnTo>
                    <a:pt x="2546" y="364"/>
                  </a:lnTo>
                  <a:lnTo>
                    <a:pt x="2546" y="364"/>
                  </a:lnTo>
                  <a:lnTo>
                    <a:pt x="2532" y="374"/>
                  </a:lnTo>
                  <a:lnTo>
                    <a:pt x="2516" y="380"/>
                  </a:lnTo>
                  <a:lnTo>
                    <a:pt x="2500" y="386"/>
                  </a:lnTo>
                  <a:lnTo>
                    <a:pt x="2482" y="386"/>
                  </a:lnTo>
                  <a:lnTo>
                    <a:pt x="2482" y="386"/>
                  </a:lnTo>
                  <a:lnTo>
                    <a:pt x="2468" y="386"/>
                  </a:lnTo>
                  <a:lnTo>
                    <a:pt x="2456" y="382"/>
                  </a:lnTo>
                  <a:lnTo>
                    <a:pt x="2444" y="378"/>
                  </a:lnTo>
                  <a:lnTo>
                    <a:pt x="2434" y="370"/>
                  </a:lnTo>
                  <a:lnTo>
                    <a:pt x="2434" y="370"/>
                  </a:lnTo>
                  <a:lnTo>
                    <a:pt x="2426" y="360"/>
                  </a:lnTo>
                  <a:lnTo>
                    <a:pt x="2420" y="350"/>
                  </a:lnTo>
                  <a:lnTo>
                    <a:pt x="2418" y="338"/>
                  </a:lnTo>
                  <a:lnTo>
                    <a:pt x="2416" y="324"/>
                  </a:lnTo>
                  <a:lnTo>
                    <a:pt x="2416" y="324"/>
                  </a:lnTo>
                  <a:lnTo>
                    <a:pt x="2418" y="306"/>
                  </a:lnTo>
                  <a:lnTo>
                    <a:pt x="2456" y="108"/>
                  </a:lnTo>
                  <a:lnTo>
                    <a:pt x="2456" y="108"/>
                  </a:lnTo>
                  <a:lnTo>
                    <a:pt x="2446" y="110"/>
                  </a:lnTo>
                  <a:lnTo>
                    <a:pt x="2430" y="110"/>
                  </a:lnTo>
                  <a:lnTo>
                    <a:pt x="2430" y="110"/>
                  </a:lnTo>
                  <a:lnTo>
                    <a:pt x="2406" y="110"/>
                  </a:lnTo>
                  <a:lnTo>
                    <a:pt x="2390" y="108"/>
                  </a:lnTo>
                  <a:lnTo>
                    <a:pt x="2354" y="306"/>
                  </a:lnTo>
                  <a:lnTo>
                    <a:pt x="2354" y="306"/>
                  </a:lnTo>
                  <a:lnTo>
                    <a:pt x="2352" y="330"/>
                  </a:lnTo>
                  <a:lnTo>
                    <a:pt x="2352" y="330"/>
                  </a:lnTo>
                  <a:lnTo>
                    <a:pt x="2352" y="340"/>
                  </a:lnTo>
                  <a:lnTo>
                    <a:pt x="2354" y="350"/>
                  </a:lnTo>
                  <a:lnTo>
                    <a:pt x="2356" y="360"/>
                  </a:lnTo>
                  <a:lnTo>
                    <a:pt x="2360" y="370"/>
                  </a:lnTo>
                  <a:lnTo>
                    <a:pt x="2366" y="378"/>
                  </a:lnTo>
                  <a:lnTo>
                    <a:pt x="2372" y="384"/>
                  </a:lnTo>
                  <a:lnTo>
                    <a:pt x="2380" y="392"/>
                  </a:lnTo>
                  <a:lnTo>
                    <a:pt x="2388" y="396"/>
                  </a:lnTo>
                  <a:lnTo>
                    <a:pt x="2388" y="396"/>
                  </a:lnTo>
                  <a:lnTo>
                    <a:pt x="2404" y="404"/>
                  </a:lnTo>
                  <a:lnTo>
                    <a:pt x="2424" y="410"/>
                  </a:lnTo>
                  <a:lnTo>
                    <a:pt x="2444" y="414"/>
                  </a:lnTo>
                  <a:lnTo>
                    <a:pt x="2466" y="414"/>
                  </a:lnTo>
                  <a:lnTo>
                    <a:pt x="2466" y="414"/>
                  </a:lnTo>
                  <a:lnTo>
                    <a:pt x="2494" y="414"/>
                  </a:lnTo>
                  <a:lnTo>
                    <a:pt x="2518" y="408"/>
                  </a:lnTo>
                  <a:lnTo>
                    <a:pt x="2542" y="398"/>
                  </a:lnTo>
                  <a:lnTo>
                    <a:pt x="2562" y="386"/>
                  </a:lnTo>
                  <a:lnTo>
                    <a:pt x="2562" y="386"/>
                  </a:lnTo>
                  <a:lnTo>
                    <a:pt x="2580" y="370"/>
                  </a:lnTo>
                  <a:lnTo>
                    <a:pt x="2594" y="350"/>
                  </a:lnTo>
                  <a:lnTo>
                    <a:pt x="2606" y="328"/>
                  </a:lnTo>
                  <a:lnTo>
                    <a:pt x="2612" y="304"/>
                  </a:lnTo>
                  <a:lnTo>
                    <a:pt x="2654" y="108"/>
                  </a:lnTo>
                  <a:lnTo>
                    <a:pt x="2654" y="108"/>
                  </a:lnTo>
                  <a:lnTo>
                    <a:pt x="2636" y="110"/>
                  </a:lnTo>
                  <a:lnTo>
                    <a:pt x="2636" y="110"/>
                  </a:lnTo>
                  <a:close/>
                  <a:moveTo>
                    <a:pt x="2286" y="128"/>
                  </a:moveTo>
                  <a:lnTo>
                    <a:pt x="2286" y="128"/>
                  </a:lnTo>
                  <a:lnTo>
                    <a:pt x="2268" y="116"/>
                  </a:lnTo>
                  <a:lnTo>
                    <a:pt x="2244" y="106"/>
                  </a:lnTo>
                  <a:lnTo>
                    <a:pt x="2220" y="100"/>
                  </a:lnTo>
                  <a:lnTo>
                    <a:pt x="2190" y="98"/>
                  </a:lnTo>
                  <a:lnTo>
                    <a:pt x="2190" y="98"/>
                  </a:lnTo>
                  <a:lnTo>
                    <a:pt x="2170" y="100"/>
                  </a:lnTo>
                  <a:lnTo>
                    <a:pt x="2152" y="102"/>
                  </a:lnTo>
                  <a:lnTo>
                    <a:pt x="2132" y="106"/>
                  </a:lnTo>
                  <a:lnTo>
                    <a:pt x="2114" y="112"/>
                  </a:lnTo>
                  <a:lnTo>
                    <a:pt x="2098" y="120"/>
                  </a:lnTo>
                  <a:lnTo>
                    <a:pt x="2080" y="130"/>
                  </a:lnTo>
                  <a:lnTo>
                    <a:pt x="2064" y="140"/>
                  </a:lnTo>
                  <a:lnTo>
                    <a:pt x="2050" y="154"/>
                  </a:lnTo>
                  <a:lnTo>
                    <a:pt x="2050" y="154"/>
                  </a:lnTo>
                  <a:lnTo>
                    <a:pt x="2034" y="168"/>
                  </a:lnTo>
                  <a:lnTo>
                    <a:pt x="2022" y="184"/>
                  </a:lnTo>
                  <a:lnTo>
                    <a:pt x="2012" y="200"/>
                  </a:lnTo>
                  <a:lnTo>
                    <a:pt x="2004" y="216"/>
                  </a:lnTo>
                  <a:lnTo>
                    <a:pt x="1996" y="234"/>
                  </a:lnTo>
                  <a:lnTo>
                    <a:pt x="1992" y="252"/>
                  </a:lnTo>
                  <a:lnTo>
                    <a:pt x="1988" y="272"/>
                  </a:lnTo>
                  <a:lnTo>
                    <a:pt x="1988" y="292"/>
                  </a:lnTo>
                  <a:lnTo>
                    <a:pt x="1988" y="292"/>
                  </a:lnTo>
                  <a:lnTo>
                    <a:pt x="1988" y="306"/>
                  </a:lnTo>
                  <a:lnTo>
                    <a:pt x="1990" y="318"/>
                  </a:lnTo>
                  <a:lnTo>
                    <a:pt x="1992" y="332"/>
                  </a:lnTo>
                  <a:lnTo>
                    <a:pt x="1998" y="344"/>
                  </a:lnTo>
                  <a:lnTo>
                    <a:pt x="2002" y="354"/>
                  </a:lnTo>
                  <a:lnTo>
                    <a:pt x="2008" y="364"/>
                  </a:lnTo>
                  <a:lnTo>
                    <a:pt x="2016" y="374"/>
                  </a:lnTo>
                  <a:lnTo>
                    <a:pt x="2026" y="382"/>
                  </a:lnTo>
                  <a:lnTo>
                    <a:pt x="2026" y="382"/>
                  </a:lnTo>
                  <a:lnTo>
                    <a:pt x="2034" y="390"/>
                  </a:lnTo>
                  <a:lnTo>
                    <a:pt x="2046" y="396"/>
                  </a:lnTo>
                  <a:lnTo>
                    <a:pt x="2068" y="406"/>
                  </a:lnTo>
                  <a:lnTo>
                    <a:pt x="2092" y="412"/>
                  </a:lnTo>
                  <a:lnTo>
                    <a:pt x="2120" y="414"/>
                  </a:lnTo>
                  <a:lnTo>
                    <a:pt x="2120" y="414"/>
                  </a:lnTo>
                  <a:lnTo>
                    <a:pt x="2140" y="414"/>
                  </a:lnTo>
                  <a:lnTo>
                    <a:pt x="2160" y="412"/>
                  </a:lnTo>
                  <a:lnTo>
                    <a:pt x="2180" y="406"/>
                  </a:lnTo>
                  <a:lnTo>
                    <a:pt x="2198" y="400"/>
                  </a:lnTo>
                  <a:lnTo>
                    <a:pt x="2216" y="392"/>
                  </a:lnTo>
                  <a:lnTo>
                    <a:pt x="2234" y="384"/>
                  </a:lnTo>
                  <a:lnTo>
                    <a:pt x="2250" y="372"/>
                  </a:lnTo>
                  <a:lnTo>
                    <a:pt x="2266" y="358"/>
                  </a:lnTo>
                  <a:lnTo>
                    <a:pt x="2266" y="358"/>
                  </a:lnTo>
                  <a:lnTo>
                    <a:pt x="2280" y="344"/>
                  </a:lnTo>
                  <a:lnTo>
                    <a:pt x="2292" y="328"/>
                  </a:lnTo>
                  <a:lnTo>
                    <a:pt x="2302" y="312"/>
                  </a:lnTo>
                  <a:lnTo>
                    <a:pt x="2312" y="296"/>
                  </a:lnTo>
                  <a:lnTo>
                    <a:pt x="2318" y="278"/>
                  </a:lnTo>
                  <a:lnTo>
                    <a:pt x="2322" y="260"/>
                  </a:lnTo>
                  <a:lnTo>
                    <a:pt x="2326" y="240"/>
                  </a:lnTo>
                  <a:lnTo>
                    <a:pt x="2326" y="220"/>
                  </a:lnTo>
                  <a:lnTo>
                    <a:pt x="2326" y="220"/>
                  </a:lnTo>
                  <a:lnTo>
                    <a:pt x="2326" y="206"/>
                  </a:lnTo>
                  <a:lnTo>
                    <a:pt x="2324" y="192"/>
                  </a:lnTo>
                  <a:lnTo>
                    <a:pt x="2320" y="180"/>
                  </a:lnTo>
                  <a:lnTo>
                    <a:pt x="2316" y="168"/>
                  </a:lnTo>
                  <a:lnTo>
                    <a:pt x="2312" y="156"/>
                  </a:lnTo>
                  <a:lnTo>
                    <a:pt x="2304" y="146"/>
                  </a:lnTo>
                  <a:lnTo>
                    <a:pt x="2296" y="138"/>
                  </a:lnTo>
                  <a:lnTo>
                    <a:pt x="2286" y="128"/>
                  </a:lnTo>
                  <a:lnTo>
                    <a:pt x="2286" y="128"/>
                  </a:lnTo>
                  <a:close/>
                  <a:moveTo>
                    <a:pt x="2060" y="4"/>
                  </a:moveTo>
                  <a:lnTo>
                    <a:pt x="2060" y="4"/>
                  </a:lnTo>
                  <a:lnTo>
                    <a:pt x="2046" y="2"/>
                  </a:lnTo>
                  <a:lnTo>
                    <a:pt x="2034" y="0"/>
                  </a:lnTo>
                  <a:lnTo>
                    <a:pt x="2034" y="0"/>
                  </a:lnTo>
                  <a:lnTo>
                    <a:pt x="1970" y="96"/>
                  </a:lnTo>
                  <a:lnTo>
                    <a:pt x="1908" y="182"/>
                  </a:lnTo>
                  <a:lnTo>
                    <a:pt x="1908" y="182"/>
                  </a:lnTo>
                  <a:lnTo>
                    <a:pt x="1854" y="0"/>
                  </a:lnTo>
                  <a:lnTo>
                    <a:pt x="1854" y="0"/>
                  </a:lnTo>
                  <a:lnTo>
                    <a:pt x="1832" y="4"/>
                  </a:lnTo>
                  <a:lnTo>
                    <a:pt x="1810" y="6"/>
                  </a:lnTo>
                  <a:lnTo>
                    <a:pt x="1810" y="6"/>
                  </a:lnTo>
                  <a:lnTo>
                    <a:pt x="1780" y="4"/>
                  </a:lnTo>
                  <a:lnTo>
                    <a:pt x="1750" y="0"/>
                  </a:lnTo>
                  <a:lnTo>
                    <a:pt x="1832" y="232"/>
                  </a:lnTo>
                  <a:lnTo>
                    <a:pt x="1798" y="406"/>
                  </a:lnTo>
                  <a:lnTo>
                    <a:pt x="1888" y="406"/>
                  </a:lnTo>
                  <a:lnTo>
                    <a:pt x="1922" y="224"/>
                  </a:lnTo>
                  <a:lnTo>
                    <a:pt x="1922" y="224"/>
                  </a:lnTo>
                  <a:lnTo>
                    <a:pt x="2090" y="0"/>
                  </a:lnTo>
                  <a:lnTo>
                    <a:pt x="2090" y="0"/>
                  </a:lnTo>
                  <a:lnTo>
                    <a:pt x="2074" y="2"/>
                  </a:lnTo>
                  <a:lnTo>
                    <a:pt x="2060" y="4"/>
                  </a:lnTo>
                  <a:lnTo>
                    <a:pt x="2060" y="4"/>
                  </a:lnTo>
                  <a:close/>
                  <a:moveTo>
                    <a:pt x="1662" y="226"/>
                  </a:moveTo>
                  <a:lnTo>
                    <a:pt x="1662" y="226"/>
                  </a:lnTo>
                  <a:lnTo>
                    <a:pt x="1642" y="252"/>
                  </a:lnTo>
                  <a:lnTo>
                    <a:pt x="1624" y="276"/>
                  </a:lnTo>
                  <a:lnTo>
                    <a:pt x="1608" y="296"/>
                  </a:lnTo>
                  <a:lnTo>
                    <a:pt x="1592" y="312"/>
                  </a:lnTo>
                  <a:lnTo>
                    <a:pt x="1536" y="224"/>
                  </a:lnTo>
                  <a:lnTo>
                    <a:pt x="1536" y="224"/>
                  </a:lnTo>
                  <a:lnTo>
                    <a:pt x="1554" y="214"/>
                  </a:lnTo>
                  <a:lnTo>
                    <a:pt x="1568" y="204"/>
                  </a:lnTo>
                  <a:lnTo>
                    <a:pt x="1582" y="192"/>
                  </a:lnTo>
                  <a:lnTo>
                    <a:pt x="1592" y="182"/>
                  </a:lnTo>
                  <a:lnTo>
                    <a:pt x="1600" y="172"/>
                  </a:lnTo>
                  <a:lnTo>
                    <a:pt x="1606" y="162"/>
                  </a:lnTo>
                  <a:lnTo>
                    <a:pt x="1610" y="150"/>
                  </a:lnTo>
                  <a:lnTo>
                    <a:pt x="1612" y="140"/>
                  </a:lnTo>
                  <a:lnTo>
                    <a:pt x="1612" y="140"/>
                  </a:lnTo>
                  <a:lnTo>
                    <a:pt x="1610" y="130"/>
                  </a:lnTo>
                  <a:lnTo>
                    <a:pt x="1606" y="120"/>
                  </a:lnTo>
                  <a:lnTo>
                    <a:pt x="1602" y="110"/>
                  </a:lnTo>
                  <a:lnTo>
                    <a:pt x="1594" y="104"/>
                  </a:lnTo>
                  <a:lnTo>
                    <a:pt x="1584" y="98"/>
                  </a:lnTo>
                  <a:lnTo>
                    <a:pt x="1572" y="94"/>
                  </a:lnTo>
                  <a:lnTo>
                    <a:pt x="1558" y="92"/>
                  </a:lnTo>
                  <a:lnTo>
                    <a:pt x="1542" y="92"/>
                  </a:lnTo>
                  <a:lnTo>
                    <a:pt x="1542" y="92"/>
                  </a:lnTo>
                  <a:lnTo>
                    <a:pt x="1522" y="92"/>
                  </a:lnTo>
                  <a:lnTo>
                    <a:pt x="1506" y="96"/>
                  </a:lnTo>
                  <a:lnTo>
                    <a:pt x="1490" y="104"/>
                  </a:lnTo>
                  <a:lnTo>
                    <a:pt x="1476" y="114"/>
                  </a:lnTo>
                  <a:lnTo>
                    <a:pt x="1476" y="114"/>
                  </a:lnTo>
                  <a:lnTo>
                    <a:pt x="1464" y="126"/>
                  </a:lnTo>
                  <a:lnTo>
                    <a:pt x="1456" y="142"/>
                  </a:lnTo>
                  <a:lnTo>
                    <a:pt x="1450" y="158"/>
                  </a:lnTo>
                  <a:lnTo>
                    <a:pt x="1448" y="176"/>
                  </a:lnTo>
                  <a:lnTo>
                    <a:pt x="1448" y="176"/>
                  </a:lnTo>
                  <a:lnTo>
                    <a:pt x="1450" y="192"/>
                  </a:lnTo>
                  <a:lnTo>
                    <a:pt x="1454" y="206"/>
                  </a:lnTo>
                  <a:lnTo>
                    <a:pt x="1460" y="222"/>
                  </a:lnTo>
                  <a:lnTo>
                    <a:pt x="1468" y="238"/>
                  </a:lnTo>
                  <a:lnTo>
                    <a:pt x="1468" y="238"/>
                  </a:lnTo>
                  <a:lnTo>
                    <a:pt x="1444" y="250"/>
                  </a:lnTo>
                  <a:lnTo>
                    <a:pt x="1422" y="262"/>
                  </a:lnTo>
                  <a:lnTo>
                    <a:pt x="1404" y="276"/>
                  </a:lnTo>
                  <a:lnTo>
                    <a:pt x="1390" y="288"/>
                  </a:lnTo>
                  <a:lnTo>
                    <a:pt x="1380" y="302"/>
                  </a:lnTo>
                  <a:lnTo>
                    <a:pt x="1370" y="316"/>
                  </a:lnTo>
                  <a:lnTo>
                    <a:pt x="1366" y="330"/>
                  </a:lnTo>
                  <a:lnTo>
                    <a:pt x="1364" y="344"/>
                  </a:lnTo>
                  <a:lnTo>
                    <a:pt x="1364" y="344"/>
                  </a:lnTo>
                  <a:lnTo>
                    <a:pt x="1366" y="358"/>
                  </a:lnTo>
                  <a:lnTo>
                    <a:pt x="1370" y="372"/>
                  </a:lnTo>
                  <a:lnTo>
                    <a:pt x="1378" y="384"/>
                  </a:lnTo>
                  <a:lnTo>
                    <a:pt x="1388" y="394"/>
                  </a:lnTo>
                  <a:lnTo>
                    <a:pt x="1388" y="394"/>
                  </a:lnTo>
                  <a:lnTo>
                    <a:pt x="1398" y="400"/>
                  </a:lnTo>
                  <a:lnTo>
                    <a:pt x="1412" y="406"/>
                  </a:lnTo>
                  <a:lnTo>
                    <a:pt x="1426" y="408"/>
                  </a:lnTo>
                  <a:lnTo>
                    <a:pt x="1442" y="410"/>
                  </a:lnTo>
                  <a:lnTo>
                    <a:pt x="1442" y="410"/>
                  </a:lnTo>
                  <a:lnTo>
                    <a:pt x="1466" y="408"/>
                  </a:lnTo>
                  <a:lnTo>
                    <a:pt x="1492" y="400"/>
                  </a:lnTo>
                  <a:lnTo>
                    <a:pt x="1520" y="390"/>
                  </a:lnTo>
                  <a:lnTo>
                    <a:pt x="1548" y="374"/>
                  </a:lnTo>
                  <a:lnTo>
                    <a:pt x="1566" y="406"/>
                  </a:lnTo>
                  <a:lnTo>
                    <a:pt x="1654" y="406"/>
                  </a:lnTo>
                  <a:lnTo>
                    <a:pt x="1604" y="332"/>
                  </a:lnTo>
                  <a:lnTo>
                    <a:pt x="1604" y="332"/>
                  </a:lnTo>
                  <a:lnTo>
                    <a:pt x="1652" y="282"/>
                  </a:lnTo>
                  <a:lnTo>
                    <a:pt x="1682" y="252"/>
                  </a:lnTo>
                  <a:lnTo>
                    <a:pt x="1662" y="226"/>
                  </a:lnTo>
                  <a:close/>
                  <a:moveTo>
                    <a:pt x="1100" y="104"/>
                  </a:moveTo>
                  <a:lnTo>
                    <a:pt x="1100" y="104"/>
                  </a:lnTo>
                  <a:lnTo>
                    <a:pt x="1100" y="122"/>
                  </a:lnTo>
                  <a:lnTo>
                    <a:pt x="1096" y="132"/>
                  </a:lnTo>
                  <a:lnTo>
                    <a:pt x="1094" y="140"/>
                  </a:lnTo>
                  <a:lnTo>
                    <a:pt x="1094" y="140"/>
                  </a:lnTo>
                  <a:lnTo>
                    <a:pt x="1132" y="136"/>
                  </a:lnTo>
                  <a:lnTo>
                    <a:pt x="1174" y="134"/>
                  </a:lnTo>
                  <a:lnTo>
                    <a:pt x="1122" y="406"/>
                  </a:lnTo>
                  <a:lnTo>
                    <a:pt x="1186" y="406"/>
                  </a:lnTo>
                  <a:lnTo>
                    <a:pt x="1240" y="134"/>
                  </a:lnTo>
                  <a:lnTo>
                    <a:pt x="1240" y="134"/>
                  </a:lnTo>
                  <a:lnTo>
                    <a:pt x="1286" y="138"/>
                  </a:lnTo>
                  <a:lnTo>
                    <a:pt x="1318" y="140"/>
                  </a:lnTo>
                  <a:lnTo>
                    <a:pt x="1318" y="140"/>
                  </a:lnTo>
                  <a:lnTo>
                    <a:pt x="1318" y="130"/>
                  </a:lnTo>
                  <a:lnTo>
                    <a:pt x="1318" y="120"/>
                  </a:lnTo>
                  <a:lnTo>
                    <a:pt x="1320" y="112"/>
                  </a:lnTo>
                  <a:lnTo>
                    <a:pt x="1324" y="104"/>
                  </a:lnTo>
                  <a:lnTo>
                    <a:pt x="1100" y="104"/>
                  </a:lnTo>
                  <a:close/>
                  <a:moveTo>
                    <a:pt x="1038" y="104"/>
                  </a:moveTo>
                  <a:lnTo>
                    <a:pt x="1038" y="104"/>
                  </a:lnTo>
                  <a:lnTo>
                    <a:pt x="1018" y="100"/>
                  </a:lnTo>
                  <a:lnTo>
                    <a:pt x="1002" y="98"/>
                  </a:lnTo>
                  <a:lnTo>
                    <a:pt x="1002" y="98"/>
                  </a:lnTo>
                  <a:lnTo>
                    <a:pt x="978" y="100"/>
                  </a:lnTo>
                  <a:lnTo>
                    <a:pt x="958" y="106"/>
                  </a:lnTo>
                  <a:lnTo>
                    <a:pt x="938" y="116"/>
                  </a:lnTo>
                  <a:lnTo>
                    <a:pt x="918" y="130"/>
                  </a:lnTo>
                  <a:lnTo>
                    <a:pt x="918" y="130"/>
                  </a:lnTo>
                  <a:lnTo>
                    <a:pt x="902" y="146"/>
                  </a:lnTo>
                  <a:lnTo>
                    <a:pt x="896" y="156"/>
                  </a:lnTo>
                  <a:lnTo>
                    <a:pt x="892" y="164"/>
                  </a:lnTo>
                  <a:lnTo>
                    <a:pt x="888" y="176"/>
                  </a:lnTo>
                  <a:lnTo>
                    <a:pt x="884" y="186"/>
                  </a:lnTo>
                  <a:lnTo>
                    <a:pt x="882" y="208"/>
                  </a:lnTo>
                  <a:lnTo>
                    <a:pt x="882" y="208"/>
                  </a:lnTo>
                  <a:lnTo>
                    <a:pt x="884" y="224"/>
                  </a:lnTo>
                  <a:lnTo>
                    <a:pt x="888" y="238"/>
                  </a:lnTo>
                  <a:lnTo>
                    <a:pt x="898" y="252"/>
                  </a:lnTo>
                  <a:lnTo>
                    <a:pt x="908" y="264"/>
                  </a:lnTo>
                  <a:lnTo>
                    <a:pt x="908" y="264"/>
                  </a:lnTo>
                  <a:lnTo>
                    <a:pt x="960" y="296"/>
                  </a:lnTo>
                  <a:lnTo>
                    <a:pt x="960" y="296"/>
                  </a:lnTo>
                  <a:lnTo>
                    <a:pt x="972" y="304"/>
                  </a:lnTo>
                  <a:lnTo>
                    <a:pt x="980" y="314"/>
                  </a:lnTo>
                  <a:lnTo>
                    <a:pt x="986" y="324"/>
                  </a:lnTo>
                  <a:lnTo>
                    <a:pt x="986" y="334"/>
                  </a:lnTo>
                  <a:lnTo>
                    <a:pt x="986" y="334"/>
                  </a:lnTo>
                  <a:lnTo>
                    <a:pt x="986" y="344"/>
                  </a:lnTo>
                  <a:lnTo>
                    <a:pt x="982" y="354"/>
                  </a:lnTo>
                  <a:lnTo>
                    <a:pt x="976" y="364"/>
                  </a:lnTo>
                  <a:lnTo>
                    <a:pt x="968" y="372"/>
                  </a:lnTo>
                  <a:lnTo>
                    <a:pt x="968" y="372"/>
                  </a:lnTo>
                  <a:lnTo>
                    <a:pt x="958" y="380"/>
                  </a:lnTo>
                  <a:lnTo>
                    <a:pt x="948" y="384"/>
                  </a:lnTo>
                  <a:lnTo>
                    <a:pt x="938" y="386"/>
                  </a:lnTo>
                  <a:lnTo>
                    <a:pt x="926" y="388"/>
                  </a:lnTo>
                  <a:lnTo>
                    <a:pt x="926" y="388"/>
                  </a:lnTo>
                  <a:lnTo>
                    <a:pt x="914" y="388"/>
                  </a:lnTo>
                  <a:lnTo>
                    <a:pt x="902" y="384"/>
                  </a:lnTo>
                  <a:lnTo>
                    <a:pt x="892" y="382"/>
                  </a:lnTo>
                  <a:lnTo>
                    <a:pt x="886" y="376"/>
                  </a:lnTo>
                  <a:lnTo>
                    <a:pt x="880" y="370"/>
                  </a:lnTo>
                  <a:lnTo>
                    <a:pt x="876" y="360"/>
                  </a:lnTo>
                  <a:lnTo>
                    <a:pt x="872" y="350"/>
                  </a:lnTo>
                  <a:lnTo>
                    <a:pt x="872" y="340"/>
                  </a:lnTo>
                  <a:lnTo>
                    <a:pt x="866" y="340"/>
                  </a:lnTo>
                  <a:lnTo>
                    <a:pt x="844" y="396"/>
                  </a:lnTo>
                  <a:lnTo>
                    <a:pt x="844" y="396"/>
                  </a:lnTo>
                  <a:lnTo>
                    <a:pt x="854" y="404"/>
                  </a:lnTo>
                  <a:lnTo>
                    <a:pt x="870" y="410"/>
                  </a:lnTo>
                  <a:lnTo>
                    <a:pt x="890" y="414"/>
                  </a:lnTo>
                  <a:lnTo>
                    <a:pt x="912" y="414"/>
                  </a:lnTo>
                  <a:lnTo>
                    <a:pt x="912" y="414"/>
                  </a:lnTo>
                  <a:lnTo>
                    <a:pt x="938" y="412"/>
                  </a:lnTo>
                  <a:lnTo>
                    <a:pt x="962" y="408"/>
                  </a:lnTo>
                  <a:lnTo>
                    <a:pt x="984" y="398"/>
                  </a:lnTo>
                  <a:lnTo>
                    <a:pt x="1002" y="384"/>
                  </a:lnTo>
                  <a:lnTo>
                    <a:pt x="1002" y="384"/>
                  </a:lnTo>
                  <a:lnTo>
                    <a:pt x="1012" y="376"/>
                  </a:lnTo>
                  <a:lnTo>
                    <a:pt x="1022" y="368"/>
                  </a:lnTo>
                  <a:lnTo>
                    <a:pt x="1028" y="358"/>
                  </a:lnTo>
                  <a:lnTo>
                    <a:pt x="1034" y="348"/>
                  </a:lnTo>
                  <a:lnTo>
                    <a:pt x="1038" y="336"/>
                  </a:lnTo>
                  <a:lnTo>
                    <a:pt x="1042" y="326"/>
                  </a:lnTo>
                  <a:lnTo>
                    <a:pt x="1044" y="314"/>
                  </a:lnTo>
                  <a:lnTo>
                    <a:pt x="1044" y="302"/>
                  </a:lnTo>
                  <a:lnTo>
                    <a:pt x="1044" y="302"/>
                  </a:lnTo>
                  <a:lnTo>
                    <a:pt x="1042" y="284"/>
                  </a:lnTo>
                  <a:lnTo>
                    <a:pt x="1038" y="270"/>
                  </a:lnTo>
                  <a:lnTo>
                    <a:pt x="1030" y="256"/>
                  </a:lnTo>
                  <a:lnTo>
                    <a:pt x="1018" y="244"/>
                  </a:lnTo>
                  <a:lnTo>
                    <a:pt x="1018" y="244"/>
                  </a:lnTo>
                  <a:lnTo>
                    <a:pt x="966" y="212"/>
                  </a:lnTo>
                  <a:lnTo>
                    <a:pt x="966" y="212"/>
                  </a:lnTo>
                  <a:lnTo>
                    <a:pt x="954" y="202"/>
                  </a:lnTo>
                  <a:lnTo>
                    <a:pt x="946" y="194"/>
                  </a:lnTo>
                  <a:lnTo>
                    <a:pt x="940" y="184"/>
                  </a:lnTo>
                  <a:lnTo>
                    <a:pt x="938" y="172"/>
                  </a:lnTo>
                  <a:lnTo>
                    <a:pt x="938" y="172"/>
                  </a:lnTo>
                  <a:lnTo>
                    <a:pt x="940" y="162"/>
                  </a:lnTo>
                  <a:lnTo>
                    <a:pt x="942" y="154"/>
                  </a:lnTo>
                  <a:lnTo>
                    <a:pt x="948" y="146"/>
                  </a:lnTo>
                  <a:lnTo>
                    <a:pt x="956" y="138"/>
                  </a:lnTo>
                  <a:lnTo>
                    <a:pt x="956" y="138"/>
                  </a:lnTo>
                  <a:lnTo>
                    <a:pt x="964" y="132"/>
                  </a:lnTo>
                  <a:lnTo>
                    <a:pt x="974" y="128"/>
                  </a:lnTo>
                  <a:lnTo>
                    <a:pt x="984" y="126"/>
                  </a:lnTo>
                  <a:lnTo>
                    <a:pt x="994" y="124"/>
                  </a:lnTo>
                  <a:lnTo>
                    <a:pt x="994" y="124"/>
                  </a:lnTo>
                  <a:lnTo>
                    <a:pt x="1004" y="126"/>
                  </a:lnTo>
                  <a:lnTo>
                    <a:pt x="1010" y="128"/>
                  </a:lnTo>
                  <a:lnTo>
                    <a:pt x="1018" y="130"/>
                  </a:lnTo>
                  <a:lnTo>
                    <a:pt x="1026" y="136"/>
                  </a:lnTo>
                  <a:lnTo>
                    <a:pt x="1026" y="136"/>
                  </a:lnTo>
                  <a:lnTo>
                    <a:pt x="1032" y="142"/>
                  </a:lnTo>
                  <a:lnTo>
                    <a:pt x="1036" y="148"/>
                  </a:lnTo>
                  <a:lnTo>
                    <a:pt x="1038" y="154"/>
                  </a:lnTo>
                  <a:lnTo>
                    <a:pt x="1040" y="162"/>
                  </a:lnTo>
                  <a:lnTo>
                    <a:pt x="1046" y="162"/>
                  </a:lnTo>
                  <a:lnTo>
                    <a:pt x="1068" y="122"/>
                  </a:lnTo>
                  <a:lnTo>
                    <a:pt x="1068" y="122"/>
                  </a:lnTo>
                  <a:lnTo>
                    <a:pt x="1064" y="116"/>
                  </a:lnTo>
                  <a:lnTo>
                    <a:pt x="1058" y="112"/>
                  </a:lnTo>
                  <a:lnTo>
                    <a:pt x="1050" y="108"/>
                  </a:lnTo>
                  <a:lnTo>
                    <a:pt x="1038" y="104"/>
                  </a:lnTo>
                  <a:lnTo>
                    <a:pt x="1038" y="104"/>
                  </a:lnTo>
                  <a:close/>
                  <a:moveTo>
                    <a:pt x="840" y="108"/>
                  </a:moveTo>
                  <a:lnTo>
                    <a:pt x="840" y="108"/>
                  </a:lnTo>
                  <a:lnTo>
                    <a:pt x="824" y="106"/>
                  </a:lnTo>
                  <a:lnTo>
                    <a:pt x="782" y="308"/>
                  </a:lnTo>
                  <a:lnTo>
                    <a:pt x="632" y="104"/>
                  </a:lnTo>
                  <a:lnTo>
                    <a:pt x="594" y="104"/>
                  </a:lnTo>
                  <a:lnTo>
                    <a:pt x="534" y="406"/>
                  </a:lnTo>
                  <a:lnTo>
                    <a:pt x="568" y="406"/>
                  </a:lnTo>
                  <a:lnTo>
                    <a:pt x="610" y="190"/>
                  </a:lnTo>
                  <a:lnTo>
                    <a:pt x="764" y="406"/>
                  </a:lnTo>
                  <a:lnTo>
                    <a:pt x="798" y="406"/>
                  </a:lnTo>
                  <a:lnTo>
                    <a:pt x="856" y="106"/>
                  </a:lnTo>
                  <a:lnTo>
                    <a:pt x="856" y="106"/>
                  </a:lnTo>
                  <a:lnTo>
                    <a:pt x="840" y="108"/>
                  </a:lnTo>
                  <a:lnTo>
                    <a:pt x="840" y="108"/>
                  </a:lnTo>
                  <a:close/>
                  <a:moveTo>
                    <a:pt x="448" y="106"/>
                  </a:moveTo>
                  <a:lnTo>
                    <a:pt x="330" y="106"/>
                  </a:lnTo>
                  <a:lnTo>
                    <a:pt x="272" y="406"/>
                  </a:lnTo>
                  <a:lnTo>
                    <a:pt x="338" y="406"/>
                  </a:lnTo>
                  <a:lnTo>
                    <a:pt x="364" y="268"/>
                  </a:lnTo>
                  <a:lnTo>
                    <a:pt x="370" y="268"/>
                  </a:lnTo>
                  <a:lnTo>
                    <a:pt x="424" y="406"/>
                  </a:lnTo>
                  <a:lnTo>
                    <a:pt x="500" y="406"/>
                  </a:lnTo>
                  <a:lnTo>
                    <a:pt x="434" y="258"/>
                  </a:lnTo>
                  <a:lnTo>
                    <a:pt x="434" y="258"/>
                  </a:lnTo>
                  <a:lnTo>
                    <a:pt x="454" y="252"/>
                  </a:lnTo>
                  <a:lnTo>
                    <a:pt x="472" y="244"/>
                  </a:lnTo>
                  <a:lnTo>
                    <a:pt x="486" y="236"/>
                  </a:lnTo>
                  <a:lnTo>
                    <a:pt x="496" y="228"/>
                  </a:lnTo>
                  <a:lnTo>
                    <a:pt x="496" y="228"/>
                  </a:lnTo>
                  <a:lnTo>
                    <a:pt x="506" y="214"/>
                  </a:lnTo>
                  <a:lnTo>
                    <a:pt x="514" y="200"/>
                  </a:lnTo>
                  <a:lnTo>
                    <a:pt x="520" y="184"/>
                  </a:lnTo>
                  <a:lnTo>
                    <a:pt x="522" y="166"/>
                  </a:lnTo>
                  <a:lnTo>
                    <a:pt x="522" y="166"/>
                  </a:lnTo>
                  <a:lnTo>
                    <a:pt x="520" y="152"/>
                  </a:lnTo>
                  <a:lnTo>
                    <a:pt x="516" y="140"/>
                  </a:lnTo>
                  <a:lnTo>
                    <a:pt x="510" y="130"/>
                  </a:lnTo>
                  <a:lnTo>
                    <a:pt x="502" y="122"/>
                  </a:lnTo>
                  <a:lnTo>
                    <a:pt x="492" y="114"/>
                  </a:lnTo>
                  <a:lnTo>
                    <a:pt x="480" y="110"/>
                  </a:lnTo>
                  <a:lnTo>
                    <a:pt x="466" y="108"/>
                  </a:lnTo>
                  <a:lnTo>
                    <a:pt x="448" y="106"/>
                  </a:lnTo>
                  <a:lnTo>
                    <a:pt x="448" y="106"/>
                  </a:lnTo>
                  <a:close/>
                  <a:moveTo>
                    <a:pt x="80" y="0"/>
                  </a:moveTo>
                  <a:lnTo>
                    <a:pt x="0" y="406"/>
                  </a:lnTo>
                  <a:lnTo>
                    <a:pt x="228" y="406"/>
                  </a:lnTo>
                  <a:lnTo>
                    <a:pt x="228" y="406"/>
                  </a:lnTo>
                  <a:lnTo>
                    <a:pt x="226" y="392"/>
                  </a:lnTo>
                  <a:lnTo>
                    <a:pt x="226" y="380"/>
                  </a:lnTo>
                  <a:lnTo>
                    <a:pt x="230" y="368"/>
                  </a:lnTo>
                  <a:lnTo>
                    <a:pt x="234" y="358"/>
                  </a:lnTo>
                  <a:lnTo>
                    <a:pt x="234" y="358"/>
                  </a:lnTo>
                  <a:lnTo>
                    <a:pt x="158" y="362"/>
                  </a:lnTo>
                  <a:lnTo>
                    <a:pt x="116" y="364"/>
                  </a:lnTo>
                  <a:lnTo>
                    <a:pt x="98" y="364"/>
                  </a:lnTo>
                  <a:lnTo>
                    <a:pt x="128" y="210"/>
                  </a:lnTo>
                  <a:lnTo>
                    <a:pt x="128" y="210"/>
                  </a:lnTo>
                  <a:lnTo>
                    <a:pt x="204" y="212"/>
                  </a:lnTo>
                  <a:lnTo>
                    <a:pt x="234" y="214"/>
                  </a:lnTo>
                  <a:lnTo>
                    <a:pt x="260" y="218"/>
                  </a:lnTo>
                  <a:lnTo>
                    <a:pt x="260" y="218"/>
                  </a:lnTo>
                  <a:lnTo>
                    <a:pt x="262" y="202"/>
                  </a:lnTo>
                  <a:lnTo>
                    <a:pt x="264" y="188"/>
                  </a:lnTo>
                  <a:lnTo>
                    <a:pt x="266" y="176"/>
                  </a:lnTo>
                  <a:lnTo>
                    <a:pt x="272" y="168"/>
                  </a:lnTo>
                  <a:lnTo>
                    <a:pt x="272" y="168"/>
                  </a:lnTo>
                  <a:lnTo>
                    <a:pt x="176" y="172"/>
                  </a:lnTo>
                  <a:lnTo>
                    <a:pt x="176" y="172"/>
                  </a:lnTo>
                  <a:lnTo>
                    <a:pt x="136" y="170"/>
                  </a:lnTo>
                  <a:lnTo>
                    <a:pt x="160" y="42"/>
                  </a:lnTo>
                  <a:lnTo>
                    <a:pt x="192" y="42"/>
                  </a:lnTo>
                  <a:lnTo>
                    <a:pt x="192" y="42"/>
                  </a:lnTo>
                  <a:lnTo>
                    <a:pt x="242" y="44"/>
                  </a:lnTo>
                  <a:lnTo>
                    <a:pt x="296" y="50"/>
                  </a:lnTo>
                  <a:lnTo>
                    <a:pt x="296" y="50"/>
                  </a:lnTo>
                  <a:lnTo>
                    <a:pt x="296" y="36"/>
                  </a:lnTo>
                  <a:lnTo>
                    <a:pt x="298" y="24"/>
                  </a:lnTo>
                  <a:lnTo>
                    <a:pt x="302" y="10"/>
                  </a:lnTo>
                  <a:lnTo>
                    <a:pt x="306" y="0"/>
                  </a:lnTo>
                  <a:lnTo>
                    <a:pt x="80" y="0"/>
                  </a:lnTo>
                  <a:close/>
                  <a:moveTo>
                    <a:pt x="1526" y="210"/>
                  </a:moveTo>
                  <a:lnTo>
                    <a:pt x="1526" y="210"/>
                  </a:lnTo>
                  <a:lnTo>
                    <a:pt x="1518" y="194"/>
                  </a:lnTo>
                  <a:lnTo>
                    <a:pt x="1512" y="180"/>
                  </a:lnTo>
                  <a:lnTo>
                    <a:pt x="1510" y="168"/>
                  </a:lnTo>
                  <a:lnTo>
                    <a:pt x="1508" y="156"/>
                  </a:lnTo>
                  <a:lnTo>
                    <a:pt x="1508" y="156"/>
                  </a:lnTo>
                  <a:lnTo>
                    <a:pt x="1510" y="148"/>
                  </a:lnTo>
                  <a:lnTo>
                    <a:pt x="1512" y="140"/>
                  </a:lnTo>
                  <a:lnTo>
                    <a:pt x="1514" y="132"/>
                  </a:lnTo>
                  <a:lnTo>
                    <a:pt x="1520" y="126"/>
                  </a:lnTo>
                  <a:lnTo>
                    <a:pt x="1520" y="126"/>
                  </a:lnTo>
                  <a:lnTo>
                    <a:pt x="1524" y="120"/>
                  </a:lnTo>
                  <a:lnTo>
                    <a:pt x="1532" y="116"/>
                  </a:lnTo>
                  <a:lnTo>
                    <a:pt x="1538" y="114"/>
                  </a:lnTo>
                  <a:lnTo>
                    <a:pt x="1546" y="114"/>
                  </a:lnTo>
                  <a:lnTo>
                    <a:pt x="1546" y="114"/>
                  </a:lnTo>
                  <a:lnTo>
                    <a:pt x="1556" y="116"/>
                  </a:lnTo>
                  <a:lnTo>
                    <a:pt x="1566" y="122"/>
                  </a:lnTo>
                  <a:lnTo>
                    <a:pt x="1566" y="122"/>
                  </a:lnTo>
                  <a:lnTo>
                    <a:pt x="1572" y="130"/>
                  </a:lnTo>
                  <a:lnTo>
                    <a:pt x="1574" y="140"/>
                  </a:lnTo>
                  <a:lnTo>
                    <a:pt x="1574" y="140"/>
                  </a:lnTo>
                  <a:lnTo>
                    <a:pt x="1574" y="150"/>
                  </a:lnTo>
                  <a:lnTo>
                    <a:pt x="1572" y="160"/>
                  </a:lnTo>
                  <a:lnTo>
                    <a:pt x="1568" y="168"/>
                  </a:lnTo>
                  <a:lnTo>
                    <a:pt x="1562" y="176"/>
                  </a:lnTo>
                  <a:lnTo>
                    <a:pt x="1556" y="186"/>
                  </a:lnTo>
                  <a:lnTo>
                    <a:pt x="1548" y="194"/>
                  </a:lnTo>
                  <a:lnTo>
                    <a:pt x="1526" y="210"/>
                  </a:lnTo>
                  <a:lnTo>
                    <a:pt x="1526" y="210"/>
                  </a:lnTo>
                  <a:close/>
                  <a:moveTo>
                    <a:pt x="1484" y="378"/>
                  </a:moveTo>
                  <a:lnTo>
                    <a:pt x="1484" y="378"/>
                  </a:lnTo>
                  <a:lnTo>
                    <a:pt x="1470" y="376"/>
                  </a:lnTo>
                  <a:lnTo>
                    <a:pt x="1460" y="374"/>
                  </a:lnTo>
                  <a:lnTo>
                    <a:pt x="1450" y="370"/>
                  </a:lnTo>
                  <a:lnTo>
                    <a:pt x="1442" y="364"/>
                  </a:lnTo>
                  <a:lnTo>
                    <a:pt x="1436" y="356"/>
                  </a:lnTo>
                  <a:lnTo>
                    <a:pt x="1432" y="346"/>
                  </a:lnTo>
                  <a:lnTo>
                    <a:pt x="1430" y="334"/>
                  </a:lnTo>
                  <a:lnTo>
                    <a:pt x="1428" y="322"/>
                  </a:lnTo>
                  <a:lnTo>
                    <a:pt x="1428" y="322"/>
                  </a:lnTo>
                  <a:lnTo>
                    <a:pt x="1430" y="312"/>
                  </a:lnTo>
                  <a:lnTo>
                    <a:pt x="1432" y="304"/>
                  </a:lnTo>
                  <a:lnTo>
                    <a:pt x="1436" y="294"/>
                  </a:lnTo>
                  <a:lnTo>
                    <a:pt x="1444" y="284"/>
                  </a:lnTo>
                  <a:lnTo>
                    <a:pt x="1444" y="284"/>
                  </a:lnTo>
                  <a:lnTo>
                    <a:pt x="1452" y="276"/>
                  </a:lnTo>
                  <a:lnTo>
                    <a:pt x="1458" y="268"/>
                  </a:lnTo>
                  <a:lnTo>
                    <a:pt x="1468" y="262"/>
                  </a:lnTo>
                  <a:lnTo>
                    <a:pt x="1476" y="260"/>
                  </a:lnTo>
                  <a:lnTo>
                    <a:pt x="1538" y="360"/>
                  </a:lnTo>
                  <a:lnTo>
                    <a:pt x="1538" y="360"/>
                  </a:lnTo>
                  <a:lnTo>
                    <a:pt x="1522" y="368"/>
                  </a:lnTo>
                  <a:lnTo>
                    <a:pt x="1508" y="372"/>
                  </a:lnTo>
                  <a:lnTo>
                    <a:pt x="1496" y="376"/>
                  </a:lnTo>
                  <a:lnTo>
                    <a:pt x="1484" y="378"/>
                  </a:lnTo>
                  <a:lnTo>
                    <a:pt x="1484" y="378"/>
                  </a:lnTo>
                  <a:close/>
                  <a:moveTo>
                    <a:pt x="438" y="228"/>
                  </a:moveTo>
                  <a:lnTo>
                    <a:pt x="438" y="228"/>
                  </a:lnTo>
                  <a:lnTo>
                    <a:pt x="426" y="238"/>
                  </a:lnTo>
                  <a:lnTo>
                    <a:pt x="414" y="246"/>
                  </a:lnTo>
                  <a:lnTo>
                    <a:pt x="400" y="250"/>
                  </a:lnTo>
                  <a:lnTo>
                    <a:pt x="384" y="252"/>
                  </a:lnTo>
                  <a:lnTo>
                    <a:pt x="370" y="252"/>
                  </a:lnTo>
                  <a:lnTo>
                    <a:pt x="392" y="136"/>
                  </a:lnTo>
                  <a:lnTo>
                    <a:pt x="420" y="136"/>
                  </a:lnTo>
                  <a:lnTo>
                    <a:pt x="420" y="136"/>
                  </a:lnTo>
                  <a:lnTo>
                    <a:pt x="428" y="136"/>
                  </a:lnTo>
                  <a:lnTo>
                    <a:pt x="436" y="138"/>
                  </a:lnTo>
                  <a:lnTo>
                    <a:pt x="440" y="140"/>
                  </a:lnTo>
                  <a:lnTo>
                    <a:pt x="446" y="144"/>
                  </a:lnTo>
                  <a:lnTo>
                    <a:pt x="450" y="148"/>
                  </a:lnTo>
                  <a:lnTo>
                    <a:pt x="452" y="154"/>
                  </a:lnTo>
                  <a:lnTo>
                    <a:pt x="454" y="170"/>
                  </a:lnTo>
                  <a:lnTo>
                    <a:pt x="454" y="170"/>
                  </a:lnTo>
                  <a:lnTo>
                    <a:pt x="452" y="186"/>
                  </a:lnTo>
                  <a:lnTo>
                    <a:pt x="450" y="202"/>
                  </a:lnTo>
                  <a:lnTo>
                    <a:pt x="444" y="216"/>
                  </a:lnTo>
                  <a:lnTo>
                    <a:pt x="438" y="228"/>
                  </a:lnTo>
                  <a:lnTo>
                    <a:pt x="438" y="2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2" name="Freeform 26"/>
            <p:cNvSpPr>
              <a:spLocks noEditPoints="1"/>
            </p:cNvSpPr>
            <p:nvPr userDrawn="1"/>
          </p:nvSpPr>
          <p:spPr bwMode="auto">
            <a:xfrm>
              <a:off x="730" y="1043"/>
              <a:ext cx="204" cy="238"/>
            </a:xfrm>
            <a:custGeom>
              <a:avLst/>
              <a:gdLst/>
              <a:ahLst/>
              <a:cxnLst>
                <a:cxn ang="0">
                  <a:pos x="160" y="88"/>
                </a:cxn>
                <a:cxn ang="0">
                  <a:pos x="148" y="126"/>
                </a:cxn>
                <a:cxn ang="0">
                  <a:pos x="130" y="152"/>
                </a:cxn>
                <a:cxn ang="0">
                  <a:pos x="108" y="166"/>
                </a:cxn>
                <a:cxn ang="0">
                  <a:pos x="84" y="172"/>
                </a:cxn>
                <a:cxn ang="0">
                  <a:pos x="74" y="170"/>
                </a:cxn>
                <a:cxn ang="0">
                  <a:pos x="56" y="162"/>
                </a:cxn>
                <a:cxn ang="0">
                  <a:pos x="44" y="144"/>
                </a:cxn>
                <a:cxn ang="0">
                  <a:pos x="42" y="116"/>
                </a:cxn>
                <a:cxn ang="0">
                  <a:pos x="44" y="96"/>
                </a:cxn>
                <a:cxn ang="0">
                  <a:pos x="54" y="64"/>
                </a:cxn>
                <a:cxn ang="0">
                  <a:pos x="70" y="40"/>
                </a:cxn>
                <a:cxn ang="0">
                  <a:pos x="92" y="22"/>
                </a:cxn>
                <a:cxn ang="0">
                  <a:pos x="116" y="16"/>
                </a:cxn>
                <a:cxn ang="0">
                  <a:pos x="128" y="16"/>
                </a:cxn>
                <a:cxn ang="0">
                  <a:pos x="148" y="26"/>
                </a:cxn>
                <a:cxn ang="0">
                  <a:pos x="158" y="46"/>
                </a:cxn>
                <a:cxn ang="0">
                  <a:pos x="162" y="72"/>
                </a:cxn>
                <a:cxn ang="0">
                  <a:pos x="160" y="88"/>
                </a:cxn>
                <a:cxn ang="0">
                  <a:pos x="120" y="0"/>
                </a:cxn>
                <a:cxn ang="0">
                  <a:pos x="78" y="8"/>
                </a:cxn>
                <a:cxn ang="0">
                  <a:pos x="42" y="28"/>
                </a:cxn>
                <a:cxn ang="0">
                  <a:pos x="16" y="58"/>
                </a:cxn>
                <a:cxn ang="0">
                  <a:pos x="2" y="94"/>
                </a:cxn>
                <a:cxn ang="0">
                  <a:pos x="0" y="116"/>
                </a:cxn>
                <a:cxn ang="0">
                  <a:pos x="8" y="152"/>
                </a:cxn>
                <a:cxn ang="0">
                  <a:pos x="30" y="176"/>
                </a:cxn>
                <a:cxn ang="0">
                  <a:pos x="62" y="186"/>
                </a:cxn>
                <a:cxn ang="0">
                  <a:pos x="80" y="188"/>
                </a:cxn>
                <a:cxn ang="0">
                  <a:pos x="138" y="238"/>
                </a:cxn>
                <a:cxn ang="0">
                  <a:pos x="160" y="228"/>
                </a:cxn>
                <a:cxn ang="0">
                  <a:pos x="178" y="224"/>
                </a:cxn>
                <a:cxn ang="0">
                  <a:pos x="150" y="206"/>
                </a:cxn>
                <a:cxn ang="0">
                  <a:pos x="118" y="184"/>
                </a:cxn>
                <a:cxn ang="0">
                  <a:pos x="148" y="170"/>
                </a:cxn>
                <a:cxn ang="0">
                  <a:pos x="174" y="148"/>
                </a:cxn>
                <a:cxn ang="0">
                  <a:pos x="192" y="124"/>
                </a:cxn>
                <a:cxn ang="0">
                  <a:pos x="202" y="94"/>
                </a:cxn>
                <a:cxn ang="0">
                  <a:pos x="204" y="72"/>
                </a:cxn>
                <a:cxn ang="0">
                  <a:pos x="196" y="36"/>
                </a:cxn>
                <a:cxn ang="0">
                  <a:pos x="174" y="14"/>
                </a:cxn>
                <a:cxn ang="0">
                  <a:pos x="140" y="2"/>
                </a:cxn>
                <a:cxn ang="0">
                  <a:pos x="120" y="0"/>
                </a:cxn>
              </a:cxnLst>
              <a:rect l="0" t="0" r="r" b="b"/>
              <a:pathLst>
                <a:path w="204" h="238">
                  <a:moveTo>
                    <a:pt x="160" y="88"/>
                  </a:moveTo>
                  <a:lnTo>
                    <a:pt x="160" y="88"/>
                  </a:lnTo>
                  <a:lnTo>
                    <a:pt x="154" y="108"/>
                  </a:lnTo>
                  <a:lnTo>
                    <a:pt x="148" y="126"/>
                  </a:lnTo>
                  <a:lnTo>
                    <a:pt x="140" y="140"/>
                  </a:lnTo>
                  <a:lnTo>
                    <a:pt x="130" y="152"/>
                  </a:lnTo>
                  <a:lnTo>
                    <a:pt x="120" y="160"/>
                  </a:lnTo>
                  <a:lnTo>
                    <a:pt x="108" y="166"/>
                  </a:lnTo>
                  <a:lnTo>
                    <a:pt x="96" y="170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4" y="170"/>
                  </a:lnTo>
                  <a:lnTo>
                    <a:pt x="64" y="168"/>
                  </a:lnTo>
                  <a:lnTo>
                    <a:pt x="56" y="162"/>
                  </a:lnTo>
                  <a:lnTo>
                    <a:pt x="50" y="156"/>
                  </a:lnTo>
                  <a:lnTo>
                    <a:pt x="44" y="144"/>
                  </a:lnTo>
                  <a:lnTo>
                    <a:pt x="42" y="132"/>
                  </a:lnTo>
                  <a:lnTo>
                    <a:pt x="42" y="116"/>
                  </a:lnTo>
                  <a:lnTo>
                    <a:pt x="44" y="96"/>
                  </a:lnTo>
                  <a:lnTo>
                    <a:pt x="44" y="96"/>
                  </a:lnTo>
                  <a:lnTo>
                    <a:pt x="48" y="80"/>
                  </a:lnTo>
                  <a:lnTo>
                    <a:pt x="54" y="64"/>
                  </a:lnTo>
                  <a:lnTo>
                    <a:pt x="62" y="52"/>
                  </a:lnTo>
                  <a:lnTo>
                    <a:pt x="70" y="40"/>
                  </a:lnTo>
                  <a:lnTo>
                    <a:pt x="80" y="30"/>
                  </a:lnTo>
                  <a:lnTo>
                    <a:pt x="92" y="22"/>
                  </a:lnTo>
                  <a:lnTo>
                    <a:pt x="104" y="16"/>
                  </a:lnTo>
                  <a:lnTo>
                    <a:pt x="116" y="16"/>
                  </a:lnTo>
                  <a:lnTo>
                    <a:pt x="116" y="16"/>
                  </a:lnTo>
                  <a:lnTo>
                    <a:pt x="128" y="16"/>
                  </a:lnTo>
                  <a:lnTo>
                    <a:pt x="140" y="20"/>
                  </a:lnTo>
                  <a:lnTo>
                    <a:pt x="148" y="26"/>
                  </a:lnTo>
                  <a:lnTo>
                    <a:pt x="154" y="34"/>
                  </a:lnTo>
                  <a:lnTo>
                    <a:pt x="158" y="46"/>
                  </a:lnTo>
                  <a:lnTo>
                    <a:pt x="162" y="58"/>
                  </a:lnTo>
                  <a:lnTo>
                    <a:pt x="162" y="72"/>
                  </a:lnTo>
                  <a:lnTo>
                    <a:pt x="160" y="88"/>
                  </a:lnTo>
                  <a:lnTo>
                    <a:pt x="160" y="88"/>
                  </a:lnTo>
                  <a:close/>
                  <a:moveTo>
                    <a:pt x="120" y="0"/>
                  </a:moveTo>
                  <a:lnTo>
                    <a:pt x="120" y="0"/>
                  </a:lnTo>
                  <a:lnTo>
                    <a:pt x="98" y="2"/>
                  </a:lnTo>
                  <a:lnTo>
                    <a:pt x="78" y="8"/>
                  </a:lnTo>
                  <a:lnTo>
                    <a:pt x="58" y="16"/>
                  </a:lnTo>
                  <a:lnTo>
                    <a:pt x="42" y="28"/>
                  </a:lnTo>
                  <a:lnTo>
                    <a:pt x="28" y="42"/>
                  </a:lnTo>
                  <a:lnTo>
                    <a:pt x="16" y="58"/>
                  </a:lnTo>
                  <a:lnTo>
                    <a:pt x="8" y="76"/>
                  </a:lnTo>
                  <a:lnTo>
                    <a:pt x="2" y="94"/>
                  </a:lnTo>
                  <a:lnTo>
                    <a:pt x="2" y="94"/>
                  </a:lnTo>
                  <a:lnTo>
                    <a:pt x="0" y="116"/>
                  </a:lnTo>
                  <a:lnTo>
                    <a:pt x="2" y="136"/>
                  </a:lnTo>
                  <a:lnTo>
                    <a:pt x="8" y="152"/>
                  </a:lnTo>
                  <a:lnTo>
                    <a:pt x="16" y="166"/>
                  </a:lnTo>
                  <a:lnTo>
                    <a:pt x="30" y="176"/>
                  </a:lnTo>
                  <a:lnTo>
                    <a:pt x="44" y="182"/>
                  </a:lnTo>
                  <a:lnTo>
                    <a:pt x="62" y="186"/>
                  </a:lnTo>
                  <a:lnTo>
                    <a:pt x="80" y="188"/>
                  </a:lnTo>
                  <a:lnTo>
                    <a:pt x="80" y="188"/>
                  </a:lnTo>
                  <a:lnTo>
                    <a:pt x="112" y="214"/>
                  </a:lnTo>
                  <a:lnTo>
                    <a:pt x="138" y="238"/>
                  </a:lnTo>
                  <a:lnTo>
                    <a:pt x="138" y="238"/>
                  </a:lnTo>
                  <a:lnTo>
                    <a:pt x="160" y="228"/>
                  </a:lnTo>
                  <a:lnTo>
                    <a:pt x="168" y="226"/>
                  </a:lnTo>
                  <a:lnTo>
                    <a:pt x="178" y="224"/>
                  </a:lnTo>
                  <a:lnTo>
                    <a:pt x="178" y="224"/>
                  </a:lnTo>
                  <a:lnTo>
                    <a:pt x="150" y="206"/>
                  </a:lnTo>
                  <a:lnTo>
                    <a:pt x="118" y="184"/>
                  </a:lnTo>
                  <a:lnTo>
                    <a:pt x="118" y="184"/>
                  </a:lnTo>
                  <a:lnTo>
                    <a:pt x="134" y="178"/>
                  </a:lnTo>
                  <a:lnTo>
                    <a:pt x="148" y="170"/>
                  </a:lnTo>
                  <a:lnTo>
                    <a:pt x="162" y="160"/>
                  </a:lnTo>
                  <a:lnTo>
                    <a:pt x="174" y="148"/>
                  </a:lnTo>
                  <a:lnTo>
                    <a:pt x="184" y="136"/>
                  </a:lnTo>
                  <a:lnTo>
                    <a:pt x="192" y="124"/>
                  </a:lnTo>
                  <a:lnTo>
                    <a:pt x="198" y="110"/>
                  </a:lnTo>
                  <a:lnTo>
                    <a:pt x="202" y="94"/>
                  </a:lnTo>
                  <a:lnTo>
                    <a:pt x="202" y="94"/>
                  </a:lnTo>
                  <a:lnTo>
                    <a:pt x="204" y="72"/>
                  </a:lnTo>
                  <a:lnTo>
                    <a:pt x="202" y="52"/>
                  </a:lnTo>
                  <a:lnTo>
                    <a:pt x="196" y="36"/>
                  </a:lnTo>
                  <a:lnTo>
                    <a:pt x="186" y="24"/>
                  </a:lnTo>
                  <a:lnTo>
                    <a:pt x="174" y="14"/>
                  </a:lnTo>
                  <a:lnTo>
                    <a:pt x="158" y="6"/>
                  </a:lnTo>
                  <a:lnTo>
                    <a:pt x="140" y="2"/>
                  </a:lnTo>
                  <a:lnTo>
                    <a:pt x="120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3" name="Freeform 27"/>
            <p:cNvSpPr>
              <a:spLocks/>
            </p:cNvSpPr>
            <p:nvPr userDrawn="1"/>
          </p:nvSpPr>
          <p:spPr bwMode="auto">
            <a:xfrm>
              <a:off x="948" y="1101"/>
              <a:ext cx="136" cy="130"/>
            </a:xfrm>
            <a:custGeom>
              <a:avLst/>
              <a:gdLst/>
              <a:ahLst/>
              <a:cxnLst>
                <a:cxn ang="0">
                  <a:pos x="78" y="106"/>
                </a:cxn>
                <a:cxn ang="0">
                  <a:pos x="78" y="106"/>
                </a:cxn>
                <a:cxn ang="0">
                  <a:pos x="78" y="106"/>
                </a:cxn>
                <a:cxn ang="0">
                  <a:pos x="68" y="116"/>
                </a:cxn>
                <a:cxn ang="0">
                  <a:pos x="58" y="124"/>
                </a:cxn>
                <a:cxn ang="0">
                  <a:pos x="46" y="128"/>
                </a:cxn>
                <a:cxn ang="0">
                  <a:pos x="34" y="130"/>
                </a:cxn>
                <a:cxn ang="0">
                  <a:pos x="34" y="130"/>
                </a:cxn>
                <a:cxn ang="0">
                  <a:pos x="24" y="130"/>
                </a:cxn>
                <a:cxn ang="0">
                  <a:pos x="16" y="128"/>
                </a:cxn>
                <a:cxn ang="0">
                  <a:pos x="10" y="124"/>
                </a:cxn>
                <a:cxn ang="0">
                  <a:pos x="6" y="118"/>
                </a:cxn>
                <a:cxn ang="0">
                  <a:pos x="2" y="112"/>
                </a:cxn>
                <a:cxn ang="0">
                  <a:pos x="0" y="104"/>
                </a:cxn>
                <a:cxn ang="0">
                  <a:pos x="0" y="94"/>
                </a:cxn>
                <a:cxn ang="0">
                  <a:pos x="2" y="82"/>
                </a:cxn>
                <a:cxn ang="0">
                  <a:pos x="2" y="82"/>
                </a:cxn>
                <a:cxn ang="0">
                  <a:pos x="12" y="38"/>
                </a:cxn>
                <a:cxn ang="0">
                  <a:pos x="12" y="3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8" y="32"/>
                </a:cxn>
                <a:cxn ang="0">
                  <a:pos x="40" y="76"/>
                </a:cxn>
                <a:cxn ang="0">
                  <a:pos x="40" y="76"/>
                </a:cxn>
                <a:cxn ang="0">
                  <a:pos x="38" y="90"/>
                </a:cxn>
                <a:cxn ang="0">
                  <a:pos x="40" y="100"/>
                </a:cxn>
                <a:cxn ang="0">
                  <a:pos x="42" y="102"/>
                </a:cxn>
                <a:cxn ang="0">
                  <a:pos x="46" y="106"/>
                </a:cxn>
                <a:cxn ang="0">
                  <a:pos x="54" y="106"/>
                </a:cxn>
                <a:cxn ang="0">
                  <a:pos x="54" y="106"/>
                </a:cxn>
                <a:cxn ang="0">
                  <a:pos x="60" y="106"/>
                </a:cxn>
                <a:cxn ang="0">
                  <a:pos x="66" y="104"/>
                </a:cxn>
                <a:cxn ang="0">
                  <a:pos x="70" y="102"/>
                </a:cxn>
                <a:cxn ang="0">
                  <a:pos x="74" y="96"/>
                </a:cxn>
                <a:cxn ang="0">
                  <a:pos x="80" y="84"/>
                </a:cxn>
                <a:cxn ang="0">
                  <a:pos x="86" y="68"/>
                </a:cxn>
                <a:cxn ang="0">
                  <a:pos x="88" y="58"/>
                </a:cxn>
                <a:cxn ang="0">
                  <a:pos x="88" y="58"/>
                </a:cxn>
                <a:cxn ang="0">
                  <a:pos x="92" y="28"/>
                </a:cxn>
                <a:cxn ang="0">
                  <a:pos x="96" y="0"/>
                </a:cxn>
                <a:cxn ang="0">
                  <a:pos x="96" y="0"/>
                </a:cxn>
                <a:cxn ang="0">
                  <a:pos x="116" y="2"/>
                </a:cxn>
                <a:cxn ang="0">
                  <a:pos x="116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28" y="28"/>
                </a:cxn>
                <a:cxn ang="0">
                  <a:pos x="122" y="58"/>
                </a:cxn>
                <a:cxn ang="0">
                  <a:pos x="120" y="68"/>
                </a:cxn>
                <a:cxn ang="0">
                  <a:pos x="120" y="68"/>
                </a:cxn>
                <a:cxn ang="0">
                  <a:pos x="114" y="98"/>
                </a:cxn>
                <a:cxn ang="0">
                  <a:pos x="110" y="126"/>
                </a:cxn>
                <a:cxn ang="0">
                  <a:pos x="110" y="126"/>
                </a:cxn>
                <a:cxn ang="0">
                  <a:pos x="92" y="126"/>
                </a:cxn>
                <a:cxn ang="0">
                  <a:pos x="92" y="126"/>
                </a:cxn>
                <a:cxn ang="0">
                  <a:pos x="74" y="126"/>
                </a:cxn>
                <a:cxn ang="0">
                  <a:pos x="78" y="106"/>
                </a:cxn>
              </a:cxnLst>
              <a:rect l="0" t="0" r="r" b="b"/>
              <a:pathLst>
                <a:path w="136" h="130">
                  <a:moveTo>
                    <a:pt x="78" y="106"/>
                  </a:moveTo>
                  <a:lnTo>
                    <a:pt x="78" y="106"/>
                  </a:lnTo>
                  <a:lnTo>
                    <a:pt x="78" y="106"/>
                  </a:lnTo>
                  <a:lnTo>
                    <a:pt x="68" y="116"/>
                  </a:lnTo>
                  <a:lnTo>
                    <a:pt x="58" y="124"/>
                  </a:lnTo>
                  <a:lnTo>
                    <a:pt x="46" y="128"/>
                  </a:lnTo>
                  <a:lnTo>
                    <a:pt x="34" y="130"/>
                  </a:lnTo>
                  <a:lnTo>
                    <a:pt x="34" y="130"/>
                  </a:lnTo>
                  <a:lnTo>
                    <a:pt x="24" y="130"/>
                  </a:lnTo>
                  <a:lnTo>
                    <a:pt x="16" y="128"/>
                  </a:lnTo>
                  <a:lnTo>
                    <a:pt x="10" y="124"/>
                  </a:lnTo>
                  <a:lnTo>
                    <a:pt x="6" y="118"/>
                  </a:lnTo>
                  <a:lnTo>
                    <a:pt x="2" y="112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2" y="82"/>
                  </a:lnTo>
                  <a:lnTo>
                    <a:pt x="2" y="82"/>
                  </a:lnTo>
                  <a:lnTo>
                    <a:pt x="12" y="38"/>
                  </a:lnTo>
                  <a:lnTo>
                    <a:pt x="12" y="3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40" y="76"/>
                  </a:lnTo>
                  <a:lnTo>
                    <a:pt x="40" y="76"/>
                  </a:lnTo>
                  <a:lnTo>
                    <a:pt x="38" y="90"/>
                  </a:lnTo>
                  <a:lnTo>
                    <a:pt x="40" y="100"/>
                  </a:lnTo>
                  <a:lnTo>
                    <a:pt x="42" y="102"/>
                  </a:lnTo>
                  <a:lnTo>
                    <a:pt x="46" y="106"/>
                  </a:lnTo>
                  <a:lnTo>
                    <a:pt x="54" y="106"/>
                  </a:lnTo>
                  <a:lnTo>
                    <a:pt x="54" y="106"/>
                  </a:lnTo>
                  <a:lnTo>
                    <a:pt x="60" y="106"/>
                  </a:lnTo>
                  <a:lnTo>
                    <a:pt x="66" y="104"/>
                  </a:lnTo>
                  <a:lnTo>
                    <a:pt x="70" y="102"/>
                  </a:lnTo>
                  <a:lnTo>
                    <a:pt x="74" y="96"/>
                  </a:lnTo>
                  <a:lnTo>
                    <a:pt x="80" y="84"/>
                  </a:lnTo>
                  <a:lnTo>
                    <a:pt x="86" y="68"/>
                  </a:lnTo>
                  <a:lnTo>
                    <a:pt x="88" y="58"/>
                  </a:lnTo>
                  <a:lnTo>
                    <a:pt x="88" y="58"/>
                  </a:lnTo>
                  <a:lnTo>
                    <a:pt x="92" y="28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16" y="2"/>
                  </a:lnTo>
                  <a:lnTo>
                    <a:pt x="116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28" y="28"/>
                  </a:lnTo>
                  <a:lnTo>
                    <a:pt x="122" y="58"/>
                  </a:lnTo>
                  <a:lnTo>
                    <a:pt x="120" y="68"/>
                  </a:lnTo>
                  <a:lnTo>
                    <a:pt x="120" y="68"/>
                  </a:lnTo>
                  <a:lnTo>
                    <a:pt x="114" y="98"/>
                  </a:lnTo>
                  <a:lnTo>
                    <a:pt x="110" y="126"/>
                  </a:lnTo>
                  <a:lnTo>
                    <a:pt x="110" y="126"/>
                  </a:lnTo>
                  <a:lnTo>
                    <a:pt x="92" y="126"/>
                  </a:lnTo>
                  <a:lnTo>
                    <a:pt x="92" y="126"/>
                  </a:lnTo>
                  <a:lnTo>
                    <a:pt x="74" y="126"/>
                  </a:lnTo>
                  <a:lnTo>
                    <a:pt x="78" y="10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4" name="Freeform 28"/>
            <p:cNvSpPr>
              <a:spLocks noEditPoints="1"/>
            </p:cNvSpPr>
            <p:nvPr userDrawn="1"/>
          </p:nvSpPr>
          <p:spPr bwMode="auto">
            <a:xfrm>
              <a:off x="1092" y="1097"/>
              <a:ext cx="118" cy="134"/>
            </a:xfrm>
            <a:custGeom>
              <a:avLst/>
              <a:gdLst/>
              <a:ahLst/>
              <a:cxnLst>
                <a:cxn ang="0">
                  <a:pos x="72" y="90"/>
                </a:cxn>
                <a:cxn ang="0">
                  <a:pos x="64" y="110"/>
                </a:cxn>
                <a:cxn ang="0">
                  <a:pos x="48" y="116"/>
                </a:cxn>
                <a:cxn ang="0">
                  <a:pos x="42" y="114"/>
                </a:cxn>
                <a:cxn ang="0">
                  <a:pos x="36" y="104"/>
                </a:cxn>
                <a:cxn ang="0">
                  <a:pos x="38" y="96"/>
                </a:cxn>
                <a:cxn ang="0">
                  <a:pos x="44" y="80"/>
                </a:cxn>
                <a:cxn ang="0">
                  <a:pos x="54" y="72"/>
                </a:cxn>
                <a:cxn ang="0">
                  <a:pos x="78" y="62"/>
                </a:cxn>
                <a:cxn ang="0">
                  <a:pos x="72" y="90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42" y="24"/>
                </a:cxn>
                <a:cxn ang="0">
                  <a:pos x="60" y="20"/>
                </a:cxn>
                <a:cxn ang="0">
                  <a:pos x="70" y="22"/>
                </a:cxn>
                <a:cxn ang="0">
                  <a:pos x="82" y="34"/>
                </a:cxn>
                <a:cxn ang="0">
                  <a:pos x="82" y="42"/>
                </a:cxn>
                <a:cxn ang="0">
                  <a:pos x="74" y="54"/>
                </a:cxn>
                <a:cxn ang="0">
                  <a:pos x="46" y="62"/>
                </a:cxn>
                <a:cxn ang="0">
                  <a:pos x="28" y="66"/>
                </a:cxn>
                <a:cxn ang="0">
                  <a:pos x="10" y="80"/>
                </a:cxn>
                <a:cxn ang="0">
                  <a:pos x="2" y="92"/>
                </a:cxn>
                <a:cxn ang="0">
                  <a:pos x="0" y="100"/>
                </a:cxn>
                <a:cxn ang="0">
                  <a:pos x="0" y="118"/>
                </a:cxn>
                <a:cxn ang="0">
                  <a:pos x="8" y="128"/>
                </a:cxn>
                <a:cxn ang="0">
                  <a:pos x="22" y="134"/>
                </a:cxn>
                <a:cxn ang="0">
                  <a:pos x="30" y="134"/>
                </a:cxn>
                <a:cxn ang="0">
                  <a:pos x="52" y="128"/>
                </a:cxn>
                <a:cxn ang="0">
                  <a:pos x="68" y="114"/>
                </a:cxn>
                <a:cxn ang="0">
                  <a:pos x="70" y="122"/>
                </a:cxn>
                <a:cxn ang="0">
                  <a:pos x="80" y="132"/>
                </a:cxn>
                <a:cxn ang="0">
                  <a:pos x="90" y="134"/>
                </a:cxn>
                <a:cxn ang="0">
                  <a:pos x="114" y="126"/>
                </a:cxn>
                <a:cxn ang="0">
                  <a:pos x="116" y="120"/>
                </a:cxn>
                <a:cxn ang="0">
                  <a:pos x="104" y="118"/>
                </a:cxn>
                <a:cxn ang="0">
                  <a:pos x="104" y="102"/>
                </a:cxn>
                <a:cxn ang="0">
                  <a:pos x="116" y="44"/>
                </a:cxn>
                <a:cxn ang="0">
                  <a:pos x="118" y="32"/>
                </a:cxn>
                <a:cxn ang="0">
                  <a:pos x="114" y="16"/>
                </a:cxn>
                <a:cxn ang="0">
                  <a:pos x="104" y="6"/>
                </a:cxn>
                <a:cxn ang="0">
                  <a:pos x="86" y="0"/>
                </a:cxn>
                <a:cxn ang="0">
                  <a:pos x="76" y="0"/>
                </a:cxn>
                <a:cxn ang="0">
                  <a:pos x="50" y="6"/>
                </a:cxn>
                <a:cxn ang="0">
                  <a:pos x="24" y="18"/>
                </a:cxn>
              </a:cxnLst>
              <a:rect l="0" t="0" r="r" b="b"/>
              <a:pathLst>
                <a:path w="118" h="134">
                  <a:moveTo>
                    <a:pt x="72" y="90"/>
                  </a:moveTo>
                  <a:lnTo>
                    <a:pt x="72" y="90"/>
                  </a:lnTo>
                  <a:lnTo>
                    <a:pt x="68" y="102"/>
                  </a:lnTo>
                  <a:lnTo>
                    <a:pt x="64" y="110"/>
                  </a:lnTo>
                  <a:lnTo>
                    <a:pt x="56" y="114"/>
                  </a:lnTo>
                  <a:lnTo>
                    <a:pt x="48" y="116"/>
                  </a:lnTo>
                  <a:lnTo>
                    <a:pt x="48" y="116"/>
                  </a:lnTo>
                  <a:lnTo>
                    <a:pt x="42" y="114"/>
                  </a:lnTo>
                  <a:lnTo>
                    <a:pt x="38" y="110"/>
                  </a:lnTo>
                  <a:lnTo>
                    <a:pt x="36" y="104"/>
                  </a:lnTo>
                  <a:lnTo>
                    <a:pt x="38" y="96"/>
                  </a:lnTo>
                  <a:lnTo>
                    <a:pt x="38" y="96"/>
                  </a:lnTo>
                  <a:lnTo>
                    <a:pt x="40" y="88"/>
                  </a:lnTo>
                  <a:lnTo>
                    <a:pt x="44" y="80"/>
                  </a:lnTo>
                  <a:lnTo>
                    <a:pt x="48" y="76"/>
                  </a:lnTo>
                  <a:lnTo>
                    <a:pt x="54" y="72"/>
                  </a:lnTo>
                  <a:lnTo>
                    <a:pt x="66" y="68"/>
                  </a:lnTo>
                  <a:lnTo>
                    <a:pt x="78" y="62"/>
                  </a:lnTo>
                  <a:lnTo>
                    <a:pt x="78" y="62"/>
                  </a:lnTo>
                  <a:lnTo>
                    <a:pt x="72" y="90"/>
                  </a:lnTo>
                  <a:lnTo>
                    <a:pt x="72" y="90"/>
                  </a:lnTo>
                  <a:close/>
                  <a:moveTo>
                    <a:pt x="24" y="34"/>
                  </a:moveTo>
                  <a:lnTo>
                    <a:pt x="26" y="34"/>
                  </a:lnTo>
                  <a:lnTo>
                    <a:pt x="26" y="34"/>
                  </a:lnTo>
                  <a:lnTo>
                    <a:pt x="32" y="30"/>
                  </a:lnTo>
                  <a:lnTo>
                    <a:pt x="42" y="24"/>
                  </a:lnTo>
                  <a:lnTo>
                    <a:pt x="52" y="22"/>
                  </a:lnTo>
                  <a:lnTo>
                    <a:pt x="60" y="20"/>
                  </a:lnTo>
                  <a:lnTo>
                    <a:pt x="60" y="20"/>
                  </a:lnTo>
                  <a:lnTo>
                    <a:pt x="70" y="22"/>
                  </a:lnTo>
                  <a:lnTo>
                    <a:pt x="78" y="26"/>
                  </a:lnTo>
                  <a:lnTo>
                    <a:pt x="82" y="34"/>
                  </a:lnTo>
                  <a:lnTo>
                    <a:pt x="82" y="42"/>
                  </a:lnTo>
                  <a:lnTo>
                    <a:pt x="82" y="42"/>
                  </a:lnTo>
                  <a:lnTo>
                    <a:pt x="80" y="48"/>
                  </a:lnTo>
                  <a:lnTo>
                    <a:pt x="74" y="54"/>
                  </a:lnTo>
                  <a:lnTo>
                    <a:pt x="64" y="56"/>
                  </a:lnTo>
                  <a:lnTo>
                    <a:pt x="46" y="62"/>
                  </a:lnTo>
                  <a:lnTo>
                    <a:pt x="46" y="62"/>
                  </a:lnTo>
                  <a:lnTo>
                    <a:pt x="28" y="66"/>
                  </a:lnTo>
                  <a:lnTo>
                    <a:pt x="16" y="74"/>
                  </a:lnTo>
                  <a:lnTo>
                    <a:pt x="10" y="80"/>
                  </a:lnTo>
                  <a:lnTo>
                    <a:pt x="6" y="84"/>
                  </a:lnTo>
                  <a:lnTo>
                    <a:pt x="2" y="92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4" y="124"/>
                  </a:lnTo>
                  <a:lnTo>
                    <a:pt x="8" y="128"/>
                  </a:lnTo>
                  <a:lnTo>
                    <a:pt x="14" y="132"/>
                  </a:lnTo>
                  <a:lnTo>
                    <a:pt x="22" y="134"/>
                  </a:lnTo>
                  <a:lnTo>
                    <a:pt x="30" y="134"/>
                  </a:lnTo>
                  <a:lnTo>
                    <a:pt x="30" y="134"/>
                  </a:lnTo>
                  <a:lnTo>
                    <a:pt x="42" y="132"/>
                  </a:lnTo>
                  <a:lnTo>
                    <a:pt x="52" y="128"/>
                  </a:lnTo>
                  <a:lnTo>
                    <a:pt x="60" y="122"/>
                  </a:lnTo>
                  <a:lnTo>
                    <a:pt x="68" y="114"/>
                  </a:lnTo>
                  <a:lnTo>
                    <a:pt x="68" y="114"/>
                  </a:lnTo>
                  <a:lnTo>
                    <a:pt x="70" y="122"/>
                  </a:lnTo>
                  <a:lnTo>
                    <a:pt x="74" y="128"/>
                  </a:lnTo>
                  <a:lnTo>
                    <a:pt x="80" y="132"/>
                  </a:lnTo>
                  <a:lnTo>
                    <a:pt x="90" y="134"/>
                  </a:lnTo>
                  <a:lnTo>
                    <a:pt x="90" y="134"/>
                  </a:lnTo>
                  <a:lnTo>
                    <a:pt x="102" y="132"/>
                  </a:lnTo>
                  <a:lnTo>
                    <a:pt x="114" y="126"/>
                  </a:lnTo>
                  <a:lnTo>
                    <a:pt x="116" y="120"/>
                  </a:lnTo>
                  <a:lnTo>
                    <a:pt x="116" y="120"/>
                  </a:lnTo>
                  <a:lnTo>
                    <a:pt x="110" y="120"/>
                  </a:lnTo>
                  <a:lnTo>
                    <a:pt x="104" y="118"/>
                  </a:lnTo>
                  <a:lnTo>
                    <a:pt x="104" y="112"/>
                  </a:lnTo>
                  <a:lnTo>
                    <a:pt x="104" y="102"/>
                  </a:lnTo>
                  <a:lnTo>
                    <a:pt x="104" y="102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18" y="32"/>
                  </a:lnTo>
                  <a:lnTo>
                    <a:pt x="116" y="24"/>
                  </a:lnTo>
                  <a:lnTo>
                    <a:pt x="114" y="16"/>
                  </a:lnTo>
                  <a:lnTo>
                    <a:pt x="110" y="10"/>
                  </a:lnTo>
                  <a:lnTo>
                    <a:pt x="104" y="6"/>
                  </a:lnTo>
                  <a:lnTo>
                    <a:pt x="96" y="2"/>
                  </a:lnTo>
                  <a:lnTo>
                    <a:pt x="86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6"/>
                  </a:lnTo>
                  <a:lnTo>
                    <a:pt x="38" y="10"/>
                  </a:lnTo>
                  <a:lnTo>
                    <a:pt x="24" y="18"/>
                  </a:lnTo>
                  <a:lnTo>
                    <a:pt x="2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5" name="Freeform 29"/>
            <p:cNvSpPr>
              <a:spLocks/>
            </p:cNvSpPr>
            <p:nvPr userDrawn="1"/>
          </p:nvSpPr>
          <p:spPr bwMode="auto">
            <a:xfrm>
              <a:off x="1232" y="1029"/>
              <a:ext cx="7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6" y="0"/>
                </a:cxn>
                <a:cxn ang="0">
                  <a:pos x="76" y="0"/>
                </a:cxn>
                <a:cxn ang="0">
                  <a:pos x="58" y="90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38" y="198"/>
                </a:cxn>
                <a:cxn ang="0">
                  <a:pos x="38" y="198"/>
                </a:cxn>
                <a:cxn ang="0">
                  <a:pos x="18" y="198"/>
                </a:cxn>
                <a:cxn ang="0">
                  <a:pos x="18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18" y="108"/>
                </a:cxn>
                <a:cxn ang="0">
                  <a:pos x="22" y="90"/>
                </a:cxn>
              </a:cxnLst>
              <a:rect l="0" t="0" r="r" b="b"/>
              <a:pathLst>
                <a:path w="76" h="198">
                  <a:moveTo>
                    <a:pt x="22" y="90"/>
                  </a:moveTo>
                  <a:lnTo>
                    <a:pt x="22" y="9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58" y="9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38" y="198"/>
                  </a:lnTo>
                  <a:lnTo>
                    <a:pt x="38" y="198"/>
                  </a:lnTo>
                  <a:lnTo>
                    <a:pt x="18" y="198"/>
                  </a:lnTo>
                  <a:lnTo>
                    <a:pt x="18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18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6" name="Freeform 30"/>
            <p:cNvSpPr>
              <a:spLocks noEditPoints="1"/>
            </p:cNvSpPr>
            <p:nvPr userDrawn="1"/>
          </p:nvSpPr>
          <p:spPr bwMode="auto">
            <a:xfrm>
              <a:off x="1308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0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6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2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6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0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6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2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6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7" name="Freeform 31"/>
            <p:cNvSpPr>
              <a:spLocks/>
            </p:cNvSpPr>
            <p:nvPr userDrawn="1"/>
          </p:nvSpPr>
          <p:spPr bwMode="auto">
            <a:xfrm>
              <a:off x="1396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6" y="54"/>
                </a:cxn>
                <a:cxn ang="0">
                  <a:pos x="76" y="54"/>
                </a:cxn>
                <a:cxn ang="0">
                  <a:pos x="76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0" y="118"/>
                </a:cxn>
                <a:cxn ang="0">
                  <a:pos x="40" y="118"/>
                </a:cxn>
                <a:cxn ang="0">
                  <a:pos x="36" y="140"/>
                </a:cxn>
                <a:cxn ang="0">
                  <a:pos x="36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6" y="162"/>
                </a:cxn>
                <a:cxn ang="0">
                  <a:pos x="46" y="162"/>
                </a:cxn>
                <a:cxn ang="0">
                  <a:pos x="54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8" y="170"/>
                </a:cxn>
                <a:cxn ang="0">
                  <a:pos x="4" y="166"/>
                </a:cxn>
                <a:cxn ang="0">
                  <a:pos x="2" y="160"/>
                </a:cxn>
                <a:cxn ang="0">
                  <a:pos x="0" y="152"/>
                </a:cxn>
                <a:cxn ang="0">
                  <a:pos x="0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18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2" y="48"/>
                </a:cxn>
                <a:cxn ang="0">
                  <a:pos x="20" y="48"/>
                </a:cxn>
                <a:cxn ang="0">
                  <a:pos x="20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6" y="54"/>
                  </a:lnTo>
                  <a:lnTo>
                    <a:pt x="76" y="54"/>
                  </a:lnTo>
                  <a:lnTo>
                    <a:pt x="76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0" y="118"/>
                  </a:lnTo>
                  <a:lnTo>
                    <a:pt x="40" y="118"/>
                  </a:lnTo>
                  <a:lnTo>
                    <a:pt x="36" y="140"/>
                  </a:lnTo>
                  <a:lnTo>
                    <a:pt x="36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6" y="162"/>
                  </a:lnTo>
                  <a:lnTo>
                    <a:pt x="46" y="162"/>
                  </a:lnTo>
                  <a:lnTo>
                    <a:pt x="54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8" y="170"/>
                  </a:lnTo>
                  <a:lnTo>
                    <a:pt x="4" y="166"/>
                  </a:lnTo>
                  <a:lnTo>
                    <a:pt x="2" y="160"/>
                  </a:lnTo>
                  <a:lnTo>
                    <a:pt x="0" y="152"/>
                  </a:lnTo>
                  <a:lnTo>
                    <a:pt x="0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18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2" y="48"/>
                  </a:lnTo>
                  <a:lnTo>
                    <a:pt x="20" y="48"/>
                  </a:lnTo>
                  <a:lnTo>
                    <a:pt x="20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8" name="Freeform 32"/>
            <p:cNvSpPr>
              <a:spLocks/>
            </p:cNvSpPr>
            <p:nvPr userDrawn="1"/>
          </p:nvSpPr>
          <p:spPr bwMode="auto">
            <a:xfrm>
              <a:off x="1470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6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2" y="82"/>
                </a:cxn>
                <a:cxn ang="0">
                  <a:pos x="72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6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2" y="82"/>
                  </a:lnTo>
                  <a:lnTo>
                    <a:pt x="72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69" name="Freeform 33"/>
            <p:cNvSpPr>
              <a:spLocks/>
            </p:cNvSpPr>
            <p:nvPr userDrawn="1"/>
          </p:nvSpPr>
          <p:spPr bwMode="auto">
            <a:xfrm>
              <a:off x="1654" y="1047"/>
              <a:ext cx="78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70" y="34"/>
                </a:cxn>
                <a:cxn ang="0">
                  <a:pos x="62" y="72"/>
                </a:cxn>
                <a:cxn ang="0">
                  <a:pos x="54" y="108"/>
                </a:cxn>
                <a:cxn ang="0">
                  <a:pos x="54" y="108"/>
                </a:cxn>
                <a:cxn ang="0">
                  <a:pos x="48" y="146"/>
                </a:cxn>
                <a:cxn ang="0">
                  <a:pos x="42" y="180"/>
                </a:cxn>
                <a:cxn ang="0">
                  <a:pos x="42" y="180"/>
                </a:cxn>
                <a:cxn ang="0">
                  <a:pos x="22" y="180"/>
                </a:cxn>
                <a:cxn ang="0">
                  <a:pos x="22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78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0" y="34"/>
                  </a:lnTo>
                  <a:lnTo>
                    <a:pt x="62" y="72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48" y="146"/>
                  </a:lnTo>
                  <a:lnTo>
                    <a:pt x="42" y="180"/>
                  </a:lnTo>
                  <a:lnTo>
                    <a:pt x="42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0" name="Freeform 34"/>
            <p:cNvSpPr>
              <a:spLocks/>
            </p:cNvSpPr>
            <p:nvPr userDrawn="1"/>
          </p:nvSpPr>
          <p:spPr bwMode="auto">
            <a:xfrm>
              <a:off x="173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0" y="24"/>
                </a:cxn>
                <a:cxn ang="0">
                  <a:pos x="80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0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0" y="24"/>
                  </a:lnTo>
                  <a:lnTo>
                    <a:pt x="80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0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1" name="Freeform 35"/>
            <p:cNvSpPr>
              <a:spLocks/>
            </p:cNvSpPr>
            <p:nvPr userDrawn="1"/>
          </p:nvSpPr>
          <p:spPr bwMode="auto">
            <a:xfrm>
              <a:off x="1938" y="1047"/>
              <a:ext cx="136" cy="180"/>
            </a:xfrm>
            <a:custGeom>
              <a:avLst/>
              <a:gdLst/>
              <a:ahLst/>
              <a:cxnLst>
                <a:cxn ang="0">
                  <a:pos x="22" y="72"/>
                </a:cxn>
                <a:cxn ang="0">
                  <a:pos x="22" y="72"/>
                </a:cxn>
                <a:cxn ang="0">
                  <a:pos x="30" y="34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82" y="2"/>
                </a:cxn>
                <a:cxn ang="0">
                  <a:pos x="82" y="2"/>
                </a:cxn>
                <a:cxn ang="0">
                  <a:pos x="136" y="0"/>
                </a:cxn>
                <a:cxn ang="0">
                  <a:pos x="136" y="0"/>
                </a:cxn>
                <a:cxn ang="0">
                  <a:pos x="134" y="10"/>
                </a:cxn>
                <a:cxn ang="0">
                  <a:pos x="134" y="10"/>
                </a:cxn>
                <a:cxn ang="0">
                  <a:pos x="132" y="22"/>
                </a:cxn>
                <a:cxn ang="0">
                  <a:pos x="132" y="2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66" y="48"/>
                </a:cxn>
                <a:cxn ang="0">
                  <a:pos x="60" y="76"/>
                </a:cxn>
                <a:cxn ang="0">
                  <a:pos x="60" y="76"/>
                </a:cxn>
                <a:cxn ang="0">
                  <a:pos x="120" y="74"/>
                </a:cxn>
                <a:cxn ang="0">
                  <a:pos x="120" y="74"/>
                </a:cxn>
                <a:cxn ang="0">
                  <a:pos x="118" y="86"/>
                </a:cxn>
                <a:cxn ang="0">
                  <a:pos x="118" y="86"/>
                </a:cxn>
                <a:cxn ang="0">
                  <a:pos x="116" y="98"/>
                </a:cxn>
                <a:cxn ang="0">
                  <a:pos x="116" y="98"/>
                </a:cxn>
                <a:cxn ang="0">
                  <a:pos x="88" y="96"/>
                </a:cxn>
                <a:cxn ang="0">
                  <a:pos x="58" y="94"/>
                </a:cxn>
                <a:cxn ang="0">
                  <a:pos x="58" y="94"/>
                </a:cxn>
                <a:cxn ang="0">
                  <a:pos x="50" y="128"/>
                </a:cxn>
                <a:cxn ang="0">
                  <a:pos x="50" y="128"/>
                </a:cxn>
                <a:cxn ang="0">
                  <a:pos x="46" y="160"/>
                </a:cxn>
                <a:cxn ang="0">
                  <a:pos x="46" y="160"/>
                </a:cxn>
                <a:cxn ang="0">
                  <a:pos x="76" y="160"/>
                </a:cxn>
                <a:cxn ang="0">
                  <a:pos x="106" y="158"/>
                </a:cxn>
                <a:cxn ang="0">
                  <a:pos x="106" y="158"/>
                </a:cxn>
                <a:cxn ang="0">
                  <a:pos x="102" y="170"/>
                </a:cxn>
                <a:cxn ang="0">
                  <a:pos x="102" y="170"/>
                </a:cxn>
                <a:cxn ang="0">
                  <a:pos x="102" y="180"/>
                </a:cxn>
                <a:cxn ang="0">
                  <a:pos x="102" y="180"/>
                </a:cxn>
                <a:cxn ang="0">
                  <a:pos x="56" y="180"/>
                </a:cxn>
                <a:cxn ang="0">
                  <a:pos x="56" y="180"/>
                </a:cxn>
                <a:cxn ang="0">
                  <a:pos x="14" y="180"/>
                </a:cxn>
                <a:cxn ang="0">
                  <a:pos x="0" y="180"/>
                </a:cxn>
                <a:cxn ang="0">
                  <a:pos x="0" y="180"/>
                </a:cxn>
                <a:cxn ang="0">
                  <a:pos x="8" y="146"/>
                </a:cxn>
                <a:cxn ang="0">
                  <a:pos x="16" y="108"/>
                </a:cxn>
                <a:cxn ang="0">
                  <a:pos x="22" y="72"/>
                </a:cxn>
              </a:cxnLst>
              <a:rect l="0" t="0" r="r" b="b"/>
              <a:pathLst>
                <a:path w="136" h="180">
                  <a:moveTo>
                    <a:pt x="22" y="72"/>
                  </a:moveTo>
                  <a:lnTo>
                    <a:pt x="22" y="72"/>
                  </a:lnTo>
                  <a:lnTo>
                    <a:pt x="3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136" y="0"/>
                  </a:lnTo>
                  <a:lnTo>
                    <a:pt x="136" y="0"/>
                  </a:lnTo>
                  <a:lnTo>
                    <a:pt x="134" y="10"/>
                  </a:lnTo>
                  <a:lnTo>
                    <a:pt x="134" y="10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66" y="48"/>
                  </a:lnTo>
                  <a:lnTo>
                    <a:pt x="60" y="76"/>
                  </a:lnTo>
                  <a:lnTo>
                    <a:pt x="60" y="76"/>
                  </a:lnTo>
                  <a:lnTo>
                    <a:pt x="120" y="74"/>
                  </a:lnTo>
                  <a:lnTo>
                    <a:pt x="120" y="74"/>
                  </a:lnTo>
                  <a:lnTo>
                    <a:pt x="118" y="86"/>
                  </a:lnTo>
                  <a:lnTo>
                    <a:pt x="118" y="86"/>
                  </a:lnTo>
                  <a:lnTo>
                    <a:pt x="116" y="98"/>
                  </a:lnTo>
                  <a:lnTo>
                    <a:pt x="116" y="98"/>
                  </a:lnTo>
                  <a:lnTo>
                    <a:pt x="88" y="96"/>
                  </a:lnTo>
                  <a:lnTo>
                    <a:pt x="58" y="94"/>
                  </a:lnTo>
                  <a:lnTo>
                    <a:pt x="58" y="94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76" y="160"/>
                  </a:lnTo>
                  <a:lnTo>
                    <a:pt x="106" y="158"/>
                  </a:lnTo>
                  <a:lnTo>
                    <a:pt x="106" y="158"/>
                  </a:lnTo>
                  <a:lnTo>
                    <a:pt x="102" y="170"/>
                  </a:lnTo>
                  <a:lnTo>
                    <a:pt x="102" y="170"/>
                  </a:lnTo>
                  <a:lnTo>
                    <a:pt x="102" y="180"/>
                  </a:lnTo>
                  <a:lnTo>
                    <a:pt x="102" y="180"/>
                  </a:lnTo>
                  <a:lnTo>
                    <a:pt x="56" y="180"/>
                  </a:lnTo>
                  <a:lnTo>
                    <a:pt x="56" y="180"/>
                  </a:lnTo>
                  <a:lnTo>
                    <a:pt x="14" y="180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8" y="146"/>
                  </a:lnTo>
                  <a:lnTo>
                    <a:pt x="16" y="108"/>
                  </a:lnTo>
                  <a:lnTo>
                    <a:pt x="22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2" name="Freeform 36"/>
            <p:cNvSpPr>
              <a:spLocks/>
            </p:cNvSpPr>
            <p:nvPr userDrawn="1"/>
          </p:nvSpPr>
          <p:spPr bwMode="auto">
            <a:xfrm>
              <a:off x="2082" y="1101"/>
              <a:ext cx="124" cy="126"/>
            </a:xfrm>
            <a:custGeom>
              <a:avLst/>
              <a:gdLst/>
              <a:ahLst/>
              <a:cxnLst>
                <a:cxn ang="0">
                  <a:pos x="52" y="92"/>
                </a:cxn>
                <a:cxn ang="0">
                  <a:pos x="52" y="9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12" y="2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90" y="54"/>
                </a:cxn>
                <a:cxn ang="0">
                  <a:pos x="70" y="88"/>
                </a:cxn>
                <a:cxn ang="0">
                  <a:pos x="50" y="126"/>
                </a:cxn>
                <a:cxn ang="0">
                  <a:pos x="50" y="126"/>
                </a:cxn>
                <a:cxn ang="0">
                  <a:pos x="36" y="126"/>
                </a:cxn>
                <a:cxn ang="0">
                  <a:pos x="36" y="126"/>
                </a:cxn>
                <a:cxn ang="0">
                  <a:pos x="22" y="126"/>
                </a:cxn>
                <a:cxn ang="0">
                  <a:pos x="22" y="126"/>
                </a:cxn>
                <a:cxn ang="0">
                  <a:pos x="10" y="5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2" y="92"/>
                </a:cxn>
                <a:cxn ang="0">
                  <a:pos x="52" y="92"/>
                </a:cxn>
              </a:cxnLst>
              <a:rect l="0" t="0" r="r" b="b"/>
              <a:pathLst>
                <a:path w="124" h="126">
                  <a:moveTo>
                    <a:pt x="52" y="92"/>
                  </a:moveTo>
                  <a:lnTo>
                    <a:pt x="52" y="9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12" y="2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90" y="54"/>
                  </a:lnTo>
                  <a:lnTo>
                    <a:pt x="70" y="88"/>
                  </a:lnTo>
                  <a:lnTo>
                    <a:pt x="50" y="126"/>
                  </a:lnTo>
                  <a:lnTo>
                    <a:pt x="50" y="126"/>
                  </a:lnTo>
                  <a:lnTo>
                    <a:pt x="36" y="126"/>
                  </a:lnTo>
                  <a:lnTo>
                    <a:pt x="36" y="126"/>
                  </a:lnTo>
                  <a:lnTo>
                    <a:pt x="22" y="126"/>
                  </a:lnTo>
                  <a:lnTo>
                    <a:pt x="22" y="126"/>
                  </a:lnTo>
                  <a:lnTo>
                    <a:pt x="10" y="5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2" y="92"/>
                  </a:lnTo>
                  <a:lnTo>
                    <a:pt x="52" y="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3" name="Freeform 37"/>
            <p:cNvSpPr>
              <a:spLocks noEditPoints="1"/>
            </p:cNvSpPr>
            <p:nvPr userDrawn="1"/>
          </p:nvSpPr>
          <p:spPr bwMode="auto">
            <a:xfrm>
              <a:off x="2202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4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4" y="134"/>
                </a:cxn>
                <a:cxn ang="0">
                  <a:pos x="66" y="134"/>
                </a:cxn>
                <a:cxn ang="0">
                  <a:pos x="88" y="126"/>
                </a:cxn>
                <a:cxn ang="0">
                  <a:pos x="104" y="108"/>
                </a:cxn>
                <a:cxn ang="0">
                  <a:pos x="102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2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82" y="16"/>
                  </a:lnTo>
                  <a:lnTo>
                    <a:pt x="84" y="18"/>
                  </a:lnTo>
                  <a:lnTo>
                    <a:pt x="86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8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2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4" y="134"/>
                  </a:lnTo>
                  <a:lnTo>
                    <a:pt x="54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8" y="126"/>
                  </a:lnTo>
                  <a:lnTo>
                    <a:pt x="96" y="122"/>
                  </a:lnTo>
                  <a:lnTo>
                    <a:pt x="104" y="108"/>
                  </a:lnTo>
                  <a:lnTo>
                    <a:pt x="102" y="106"/>
                  </a:lnTo>
                  <a:lnTo>
                    <a:pt x="102" y="106"/>
                  </a:lnTo>
                  <a:lnTo>
                    <a:pt x="94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4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2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4" name="Freeform 38"/>
            <p:cNvSpPr>
              <a:spLocks/>
            </p:cNvSpPr>
            <p:nvPr userDrawn="1"/>
          </p:nvSpPr>
          <p:spPr bwMode="auto">
            <a:xfrm>
              <a:off x="2334" y="1099"/>
              <a:ext cx="106" cy="128"/>
            </a:xfrm>
            <a:custGeom>
              <a:avLst/>
              <a:gdLst/>
              <a:ahLst/>
              <a:cxnLst>
                <a:cxn ang="0">
                  <a:pos x="54" y="34"/>
                </a:cxn>
                <a:cxn ang="0">
                  <a:pos x="54" y="34"/>
                </a:cxn>
                <a:cxn ang="0">
                  <a:pos x="54" y="34"/>
                </a:cxn>
                <a:cxn ang="0">
                  <a:pos x="66" y="18"/>
                </a:cxn>
                <a:cxn ang="0">
                  <a:pos x="76" y="8"/>
                </a:cxn>
                <a:cxn ang="0">
                  <a:pos x="88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06" y="0"/>
                </a:cxn>
                <a:cxn ang="0">
                  <a:pos x="106" y="0"/>
                </a:cxn>
                <a:cxn ang="0">
                  <a:pos x="100" y="18"/>
                </a:cxn>
                <a:cxn ang="0">
                  <a:pos x="100" y="18"/>
                </a:cxn>
                <a:cxn ang="0">
                  <a:pos x="96" y="36"/>
                </a:cxn>
                <a:cxn ang="0">
                  <a:pos x="94" y="38"/>
                </a:cxn>
                <a:cxn ang="0">
                  <a:pos x="94" y="38"/>
                </a:cxn>
                <a:cxn ang="0">
                  <a:pos x="88" y="36"/>
                </a:cxn>
                <a:cxn ang="0">
                  <a:pos x="82" y="34"/>
                </a:cxn>
                <a:cxn ang="0">
                  <a:pos x="82" y="34"/>
                </a:cxn>
                <a:cxn ang="0">
                  <a:pos x="70" y="36"/>
                </a:cxn>
                <a:cxn ang="0">
                  <a:pos x="62" y="42"/>
                </a:cxn>
                <a:cxn ang="0">
                  <a:pos x="54" y="50"/>
                </a:cxn>
                <a:cxn ang="0">
                  <a:pos x="50" y="60"/>
                </a:cxn>
                <a:cxn ang="0">
                  <a:pos x="48" y="70"/>
                </a:cxn>
                <a:cxn ang="0">
                  <a:pos x="48" y="70"/>
                </a:cxn>
                <a:cxn ang="0">
                  <a:pos x="44" y="100"/>
                </a:cxn>
                <a:cxn ang="0">
                  <a:pos x="40" y="128"/>
                </a:cxn>
                <a:cxn ang="0">
                  <a:pos x="40" y="128"/>
                </a:cxn>
                <a:cxn ang="0">
                  <a:pos x="20" y="128"/>
                </a:cxn>
                <a:cxn ang="0">
                  <a:pos x="20" y="128"/>
                </a:cxn>
                <a:cxn ang="0">
                  <a:pos x="0" y="128"/>
                </a:cxn>
                <a:cxn ang="0">
                  <a:pos x="0" y="128"/>
                </a:cxn>
                <a:cxn ang="0">
                  <a:pos x="8" y="100"/>
                </a:cxn>
                <a:cxn ang="0">
                  <a:pos x="14" y="70"/>
                </a:cxn>
                <a:cxn ang="0">
                  <a:pos x="16" y="60"/>
                </a:cxn>
                <a:cxn ang="0">
                  <a:pos x="16" y="60"/>
                </a:cxn>
                <a:cxn ang="0">
                  <a:pos x="22" y="30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42" y="4"/>
                </a:cxn>
                <a:cxn ang="0">
                  <a:pos x="42" y="4"/>
                </a:cxn>
                <a:cxn ang="0">
                  <a:pos x="62" y="2"/>
                </a:cxn>
                <a:cxn ang="0">
                  <a:pos x="54" y="34"/>
                </a:cxn>
              </a:cxnLst>
              <a:rect l="0" t="0" r="r" b="b"/>
              <a:pathLst>
                <a:path w="106" h="128">
                  <a:moveTo>
                    <a:pt x="54" y="34"/>
                  </a:moveTo>
                  <a:lnTo>
                    <a:pt x="54" y="34"/>
                  </a:lnTo>
                  <a:lnTo>
                    <a:pt x="54" y="34"/>
                  </a:lnTo>
                  <a:lnTo>
                    <a:pt x="66" y="18"/>
                  </a:lnTo>
                  <a:lnTo>
                    <a:pt x="76" y="8"/>
                  </a:lnTo>
                  <a:lnTo>
                    <a:pt x="88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06" y="0"/>
                  </a:lnTo>
                  <a:lnTo>
                    <a:pt x="106" y="0"/>
                  </a:lnTo>
                  <a:lnTo>
                    <a:pt x="100" y="18"/>
                  </a:lnTo>
                  <a:lnTo>
                    <a:pt x="100" y="18"/>
                  </a:lnTo>
                  <a:lnTo>
                    <a:pt x="96" y="36"/>
                  </a:lnTo>
                  <a:lnTo>
                    <a:pt x="94" y="38"/>
                  </a:lnTo>
                  <a:lnTo>
                    <a:pt x="94" y="38"/>
                  </a:lnTo>
                  <a:lnTo>
                    <a:pt x="88" y="36"/>
                  </a:lnTo>
                  <a:lnTo>
                    <a:pt x="82" y="34"/>
                  </a:lnTo>
                  <a:lnTo>
                    <a:pt x="82" y="34"/>
                  </a:lnTo>
                  <a:lnTo>
                    <a:pt x="70" y="36"/>
                  </a:lnTo>
                  <a:lnTo>
                    <a:pt x="62" y="42"/>
                  </a:lnTo>
                  <a:lnTo>
                    <a:pt x="54" y="50"/>
                  </a:lnTo>
                  <a:lnTo>
                    <a:pt x="50" y="60"/>
                  </a:lnTo>
                  <a:lnTo>
                    <a:pt x="48" y="70"/>
                  </a:lnTo>
                  <a:lnTo>
                    <a:pt x="48" y="70"/>
                  </a:lnTo>
                  <a:lnTo>
                    <a:pt x="44" y="100"/>
                  </a:lnTo>
                  <a:lnTo>
                    <a:pt x="40" y="128"/>
                  </a:lnTo>
                  <a:lnTo>
                    <a:pt x="40" y="128"/>
                  </a:lnTo>
                  <a:lnTo>
                    <a:pt x="20" y="128"/>
                  </a:lnTo>
                  <a:lnTo>
                    <a:pt x="20" y="128"/>
                  </a:lnTo>
                  <a:lnTo>
                    <a:pt x="0" y="128"/>
                  </a:lnTo>
                  <a:lnTo>
                    <a:pt x="0" y="128"/>
                  </a:lnTo>
                  <a:lnTo>
                    <a:pt x="8" y="100"/>
                  </a:lnTo>
                  <a:lnTo>
                    <a:pt x="14" y="70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2" y="30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42" y="4"/>
                  </a:lnTo>
                  <a:lnTo>
                    <a:pt x="42" y="4"/>
                  </a:lnTo>
                  <a:lnTo>
                    <a:pt x="62" y="2"/>
                  </a:lnTo>
                  <a:lnTo>
                    <a:pt x="54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5" name="Freeform 39"/>
            <p:cNvSpPr>
              <a:spLocks/>
            </p:cNvSpPr>
            <p:nvPr userDrawn="1"/>
          </p:nvSpPr>
          <p:spPr bwMode="auto">
            <a:xfrm>
              <a:off x="2434" y="1101"/>
              <a:ext cx="142" cy="19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118" y="0"/>
                </a:cxn>
                <a:cxn ang="0">
                  <a:pos x="128" y="2"/>
                </a:cxn>
                <a:cxn ang="0">
                  <a:pos x="128" y="2"/>
                </a:cxn>
                <a:cxn ang="0">
                  <a:pos x="142" y="0"/>
                </a:cxn>
                <a:cxn ang="0">
                  <a:pos x="142" y="0"/>
                </a:cxn>
                <a:cxn ang="0">
                  <a:pos x="94" y="78"/>
                </a:cxn>
                <a:cxn ang="0">
                  <a:pos x="58" y="140"/>
                </a:cxn>
                <a:cxn ang="0">
                  <a:pos x="24" y="196"/>
                </a:cxn>
                <a:cxn ang="0">
                  <a:pos x="24" y="196"/>
                </a:cxn>
                <a:cxn ang="0">
                  <a:pos x="10" y="194"/>
                </a:cxn>
                <a:cxn ang="0">
                  <a:pos x="10" y="194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46" y="128"/>
                </a:cxn>
                <a:cxn ang="0">
                  <a:pos x="46" y="128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38" y="2"/>
                </a:cxn>
                <a:cxn ang="0">
                  <a:pos x="38" y="2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74" y="82"/>
                </a:cxn>
                <a:cxn ang="0">
                  <a:pos x="74" y="82"/>
                </a:cxn>
                <a:cxn ang="0">
                  <a:pos x="98" y="40"/>
                </a:cxn>
                <a:cxn ang="0">
                  <a:pos x="118" y="0"/>
                </a:cxn>
                <a:cxn ang="0">
                  <a:pos x="118" y="0"/>
                </a:cxn>
              </a:cxnLst>
              <a:rect l="0" t="0" r="r" b="b"/>
              <a:pathLst>
                <a:path w="142" h="196">
                  <a:moveTo>
                    <a:pt x="118" y="0"/>
                  </a:moveTo>
                  <a:lnTo>
                    <a:pt x="118" y="0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2" y="0"/>
                  </a:lnTo>
                  <a:lnTo>
                    <a:pt x="142" y="0"/>
                  </a:lnTo>
                  <a:lnTo>
                    <a:pt x="94" y="78"/>
                  </a:lnTo>
                  <a:lnTo>
                    <a:pt x="58" y="140"/>
                  </a:lnTo>
                  <a:lnTo>
                    <a:pt x="24" y="196"/>
                  </a:lnTo>
                  <a:lnTo>
                    <a:pt x="24" y="196"/>
                  </a:lnTo>
                  <a:lnTo>
                    <a:pt x="10" y="194"/>
                  </a:lnTo>
                  <a:lnTo>
                    <a:pt x="10" y="194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46" y="128"/>
                  </a:lnTo>
                  <a:lnTo>
                    <a:pt x="46" y="12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74" y="82"/>
                  </a:lnTo>
                  <a:lnTo>
                    <a:pt x="74" y="82"/>
                  </a:lnTo>
                  <a:lnTo>
                    <a:pt x="98" y="40"/>
                  </a:lnTo>
                  <a:lnTo>
                    <a:pt x="118" y="0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6" name="Freeform 40"/>
            <p:cNvSpPr>
              <a:spLocks/>
            </p:cNvSpPr>
            <p:nvPr userDrawn="1"/>
          </p:nvSpPr>
          <p:spPr bwMode="auto">
            <a:xfrm>
              <a:off x="2584" y="1055"/>
              <a:ext cx="80" cy="176"/>
            </a:xfrm>
            <a:custGeom>
              <a:avLst/>
              <a:gdLst/>
              <a:ahLst/>
              <a:cxnLst>
                <a:cxn ang="0">
                  <a:pos x="80" y="48"/>
                </a:cxn>
                <a:cxn ang="0">
                  <a:pos x="80" y="48"/>
                </a:cxn>
                <a:cxn ang="0">
                  <a:pos x="78" y="54"/>
                </a:cxn>
                <a:cxn ang="0">
                  <a:pos x="78" y="54"/>
                </a:cxn>
                <a:cxn ang="0">
                  <a:pos x="78" y="60"/>
                </a:cxn>
                <a:cxn ang="0">
                  <a:pos x="54" y="60"/>
                </a:cxn>
                <a:cxn ang="0">
                  <a:pos x="54" y="60"/>
                </a:cxn>
                <a:cxn ang="0">
                  <a:pos x="42" y="118"/>
                </a:cxn>
                <a:cxn ang="0">
                  <a:pos x="42" y="118"/>
                </a:cxn>
                <a:cxn ang="0">
                  <a:pos x="38" y="140"/>
                </a:cxn>
                <a:cxn ang="0">
                  <a:pos x="38" y="154"/>
                </a:cxn>
                <a:cxn ang="0">
                  <a:pos x="38" y="158"/>
                </a:cxn>
                <a:cxn ang="0">
                  <a:pos x="40" y="160"/>
                </a:cxn>
                <a:cxn ang="0">
                  <a:pos x="48" y="162"/>
                </a:cxn>
                <a:cxn ang="0">
                  <a:pos x="48" y="162"/>
                </a:cxn>
                <a:cxn ang="0">
                  <a:pos x="56" y="160"/>
                </a:cxn>
                <a:cxn ang="0">
                  <a:pos x="60" y="158"/>
                </a:cxn>
                <a:cxn ang="0">
                  <a:pos x="58" y="170"/>
                </a:cxn>
                <a:cxn ang="0">
                  <a:pos x="58" y="170"/>
                </a:cxn>
                <a:cxn ang="0">
                  <a:pos x="44" y="174"/>
                </a:cxn>
                <a:cxn ang="0">
                  <a:pos x="28" y="176"/>
                </a:cxn>
                <a:cxn ang="0">
                  <a:pos x="28" y="176"/>
                </a:cxn>
                <a:cxn ang="0">
                  <a:pos x="20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6" y="166"/>
                </a:cxn>
                <a:cxn ang="0">
                  <a:pos x="2" y="160"/>
                </a:cxn>
                <a:cxn ang="0">
                  <a:pos x="2" y="152"/>
                </a:cxn>
                <a:cxn ang="0">
                  <a:pos x="2" y="144"/>
                </a:cxn>
                <a:cxn ang="0">
                  <a:pos x="2" y="136"/>
                </a:cxn>
                <a:cxn ang="0">
                  <a:pos x="2" y="136"/>
                </a:cxn>
                <a:cxn ang="0">
                  <a:pos x="20" y="60"/>
                </a:cxn>
                <a:cxn ang="0">
                  <a:pos x="0" y="60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48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66" y="0"/>
                </a:cxn>
                <a:cxn ang="0">
                  <a:pos x="68" y="2"/>
                </a:cxn>
                <a:cxn ang="0">
                  <a:pos x="68" y="2"/>
                </a:cxn>
                <a:cxn ang="0">
                  <a:pos x="56" y="48"/>
                </a:cxn>
                <a:cxn ang="0">
                  <a:pos x="80" y="48"/>
                </a:cxn>
              </a:cxnLst>
              <a:rect l="0" t="0" r="r" b="b"/>
              <a:pathLst>
                <a:path w="80" h="176">
                  <a:moveTo>
                    <a:pt x="80" y="48"/>
                  </a:moveTo>
                  <a:lnTo>
                    <a:pt x="80" y="4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60"/>
                  </a:lnTo>
                  <a:lnTo>
                    <a:pt x="54" y="60"/>
                  </a:lnTo>
                  <a:lnTo>
                    <a:pt x="54" y="60"/>
                  </a:lnTo>
                  <a:lnTo>
                    <a:pt x="42" y="118"/>
                  </a:lnTo>
                  <a:lnTo>
                    <a:pt x="42" y="118"/>
                  </a:lnTo>
                  <a:lnTo>
                    <a:pt x="38" y="140"/>
                  </a:lnTo>
                  <a:lnTo>
                    <a:pt x="38" y="154"/>
                  </a:lnTo>
                  <a:lnTo>
                    <a:pt x="38" y="158"/>
                  </a:lnTo>
                  <a:lnTo>
                    <a:pt x="40" y="160"/>
                  </a:lnTo>
                  <a:lnTo>
                    <a:pt x="48" y="162"/>
                  </a:lnTo>
                  <a:lnTo>
                    <a:pt x="48" y="162"/>
                  </a:lnTo>
                  <a:lnTo>
                    <a:pt x="56" y="160"/>
                  </a:lnTo>
                  <a:lnTo>
                    <a:pt x="60" y="158"/>
                  </a:lnTo>
                  <a:lnTo>
                    <a:pt x="58" y="170"/>
                  </a:lnTo>
                  <a:lnTo>
                    <a:pt x="58" y="170"/>
                  </a:lnTo>
                  <a:lnTo>
                    <a:pt x="44" y="174"/>
                  </a:lnTo>
                  <a:lnTo>
                    <a:pt x="28" y="176"/>
                  </a:lnTo>
                  <a:lnTo>
                    <a:pt x="28" y="176"/>
                  </a:lnTo>
                  <a:lnTo>
                    <a:pt x="20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6" y="166"/>
                  </a:lnTo>
                  <a:lnTo>
                    <a:pt x="2" y="160"/>
                  </a:lnTo>
                  <a:lnTo>
                    <a:pt x="2" y="152"/>
                  </a:lnTo>
                  <a:lnTo>
                    <a:pt x="2" y="144"/>
                  </a:lnTo>
                  <a:lnTo>
                    <a:pt x="2" y="136"/>
                  </a:lnTo>
                  <a:lnTo>
                    <a:pt x="2" y="136"/>
                  </a:lnTo>
                  <a:lnTo>
                    <a:pt x="2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48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66" y="0"/>
                  </a:lnTo>
                  <a:lnTo>
                    <a:pt x="68" y="2"/>
                  </a:lnTo>
                  <a:lnTo>
                    <a:pt x="68" y="2"/>
                  </a:lnTo>
                  <a:lnTo>
                    <a:pt x="56" y="48"/>
                  </a:lnTo>
                  <a:lnTo>
                    <a:pt x="80" y="4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7" name="Freeform 41"/>
            <p:cNvSpPr>
              <a:spLocks/>
            </p:cNvSpPr>
            <p:nvPr userDrawn="1"/>
          </p:nvSpPr>
          <p:spPr bwMode="auto">
            <a:xfrm>
              <a:off x="2670" y="1029"/>
              <a:ext cx="136" cy="198"/>
            </a:xfrm>
            <a:custGeom>
              <a:avLst/>
              <a:gdLst/>
              <a:ahLst/>
              <a:cxnLst>
                <a:cxn ang="0">
                  <a:pos x="22" y="90"/>
                </a:cxn>
                <a:cxn ang="0">
                  <a:pos x="22" y="90"/>
                </a:cxn>
                <a:cxn ang="0">
                  <a:pos x="32" y="4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78" y="0"/>
                </a:cxn>
                <a:cxn ang="0">
                  <a:pos x="78" y="0"/>
                </a:cxn>
                <a:cxn ang="0">
                  <a:pos x="58" y="90"/>
                </a:cxn>
                <a:cxn ang="0">
                  <a:pos x="58" y="92"/>
                </a:cxn>
                <a:cxn ang="0">
                  <a:pos x="58" y="92"/>
                </a:cxn>
                <a:cxn ang="0">
                  <a:pos x="68" y="82"/>
                </a:cxn>
                <a:cxn ang="0">
                  <a:pos x="78" y="74"/>
                </a:cxn>
                <a:cxn ang="0">
                  <a:pos x="90" y="70"/>
                </a:cxn>
                <a:cxn ang="0">
                  <a:pos x="102" y="68"/>
                </a:cxn>
                <a:cxn ang="0">
                  <a:pos x="102" y="68"/>
                </a:cxn>
                <a:cxn ang="0">
                  <a:pos x="112" y="70"/>
                </a:cxn>
                <a:cxn ang="0">
                  <a:pos x="118" y="72"/>
                </a:cxn>
                <a:cxn ang="0">
                  <a:pos x="126" y="74"/>
                </a:cxn>
                <a:cxn ang="0">
                  <a:pos x="130" y="80"/>
                </a:cxn>
                <a:cxn ang="0">
                  <a:pos x="134" y="86"/>
                </a:cxn>
                <a:cxn ang="0">
                  <a:pos x="134" y="94"/>
                </a:cxn>
                <a:cxn ang="0">
                  <a:pos x="136" y="104"/>
                </a:cxn>
                <a:cxn ang="0">
                  <a:pos x="134" y="116"/>
                </a:cxn>
                <a:cxn ang="0">
                  <a:pos x="134" y="116"/>
                </a:cxn>
                <a:cxn ang="0">
                  <a:pos x="124" y="160"/>
                </a:cxn>
                <a:cxn ang="0">
                  <a:pos x="124" y="160"/>
                </a:cxn>
                <a:cxn ang="0">
                  <a:pos x="118" y="198"/>
                </a:cxn>
                <a:cxn ang="0">
                  <a:pos x="118" y="198"/>
                </a:cxn>
                <a:cxn ang="0">
                  <a:pos x="98" y="198"/>
                </a:cxn>
                <a:cxn ang="0">
                  <a:pos x="98" y="198"/>
                </a:cxn>
                <a:cxn ang="0">
                  <a:pos x="78" y="198"/>
                </a:cxn>
                <a:cxn ang="0">
                  <a:pos x="78" y="198"/>
                </a:cxn>
                <a:cxn ang="0">
                  <a:pos x="88" y="166"/>
                </a:cxn>
                <a:cxn ang="0">
                  <a:pos x="96" y="124"/>
                </a:cxn>
                <a:cxn ang="0">
                  <a:pos x="96" y="124"/>
                </a:cxn>
                <a:cxn ang="0">
                  <a:pos x="98" y="110"/>
                </a:cxn>
                <a:cxn ang="0">
                  <a:pos x="94" y="100"/>
                </a:cxn>
                <a:cxn ang="0">
                  <a:pos x="92" y="96"/>
                </a:cxn>
                <a:cxn ang="0">
                  <a:pos x="90" y="94"/>
                </a:cxn>
                <a:cxn ang="0">
                  <a:pos x="80" y="92"/>
                </a:cxn>
                <a:cxn ang="0">
                  <a:pos x="80" y="92"/>
                </a:cxn>
                <a:cxn ang="0">
                  <a:pos x="76" y="92"/>
                </a:cxn>
                <a:cxn ang="0">
                  <a:pos x="70" y="94"/>
                </a:cxn>
                <a:cxn ang="0">
                  <a:pos x="66" y="98"/>
                </a:cxn>
                <a:cxn ang="0">
                  <a:pos x="62" y="102"/>
                </a:cxn>
                <a:cxn ang="0">
                  <a:pos x="54" y="114"/>
                </a:cxn>
                <a:cxn ang="0">
                  <a:pos x="50" y="130"/>
                </a:cxn>
                <a:cxn ang="0">
                  <a:pos x="48" y="140"/>
                </a:cxn>
                <a:cxn ang="0">
                  <a:pos x="48" y="140"/>
                </a:cxn>
                <a:cxn ang="0">
                  <a:pos x="44" y="166"/>
                </a:cxn>
                <a:cxn ang="0">
                  <a:pos x="40" y="198"/>
                </a:cxn>
                <a:cxn ang="0">
                  <a:pos x="40" y="198"/>
                </a:cxn>
                <a:cxn ang="0">
                  <a:pos x="20" y="198"/>
                </a:cxn>
                <a:cxn ang="0">
                  <a:pos x="20" y="198"/>
                </a:cxn>
                <a:cxn ang="0">
                  <a:pos x="0" y="198"/>
                </a:cxn>
                <a:cxn ang="0">
                  <a:pos x="0" y="198"/>
                </a:cxn>
                <a:cxn ang="0">
                  <a:pos x="20" y="108"/>
                </a:cxn>
                <a:cxn ang="0">
                  <a:pos x="22" y="90"/>
                </a:cxn>
              </a:cxnLst>
              <a:rect l="0" t="0" r="r" b="b"/>
              <a:pathLst>
                <a:path w="136" h="198">
                  <a:moveTo>
                    <a:pt x="22" y="90"/>
                  </a:moveTo>
                  <a:lnTo>
                    <a:pt x="22" y="90"/>
                  </a:lnTo>
                  <a:lnTo>
                    <a:pt x="32" y="4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58" y="90"/>
                  </a:lnTo>
                  <a:lnTo>
                    <a:pt x="58" y="92"/>
                  </a:lnTo>
                  <a:lnTo>
                    <a:pt x="58" y="92"/>
                  </a:lnTo>
                  <a:lnTo>
                    <a:pt x="68" y="82"/>
                  </a:lnTo>
                  <a:lnTo>
                    <a:pt x="78" y="74"/>
                  </a:lnTo>
                  <a:lnTo>
                    <a:pt x="90" y="70"/>
                  </a:lnTo>
                  <a:lnTo>
                    <a:pt x="102" y="68"/>
                  </a:lnTo>
                  <a:lnTo>
                    <a:pt x="102" y="68"/>
                  </a:lnTo>
                  <a:lnTo>
                    <a:pt x="112" y="70"/>
                  </a:lnTo>
                  <a:lnTo>
                    <a:pt x="118" y="72"/>
                  </a:lnTo>
                  <a:lnTo>
                    <a:pt x="126" y="74"/>
                  </a:lnTo>
                  <a:lnTo>
                    <a:pt x="130" y="80"/>
                  </a:lnTo>
                  <a:lnTo>
                    <a:pt x="134" y="86"/>
                  </a:lnTo>
                  <a:lnTo>
                    <a:pt x="134" y="94"/>
                  </a:lnTo>
                  <a:lnTo>
                    <a:pt x="136" y="104"/>
                  </a:lnTo>
                  <a:lnTo>
                    <a:pt x="134" y="116"/>
                  </a:lnTo>
                  <a:lnTo>
                    <a:pt x="134" y="116"/>
                  </a:lnTo>
                  <a:lnTo>
                    <a:pt x="124" y="160"/>
                  </a:lnTo>
                  <a:lnTo>
                    <a:pt x="124" y="160"/>
                  </a:lnTo>
                  <a:lnTo>
                    <a:pt x="118" y="198"/>
                  </a:lnTo>
                  <a:lnTo>
                    <a:pt x="118" y="198"/>
                  </a:lnTo>
                  <a:lnTo>
                    <a:pt x="98" y="198"/>
                  </a:lnTo>
                  <a:lnTo>
                    <a:pt x="98" y="198"/>
                  </a:lnTo>
                  <a:lnTo>
                    <a:pt x="78" y="198"/>
                  </a:lnTo>
                  <a:lnTo>
                    <a:pt x="78" y="198"/>
                  </a:lnTo>
                  <a:lnTo>
                    <a:pt x="88" y="166"/>
                  </a:lnTo>
                  <a:lnTo>
                    <a:pt x="96" y="124"/>
                  </a:lnTo>
                  <a:lnTo>
                    <a:pt x="96" y="124"/>
                  </a:lnTo>
                  <a:lnTo>
                    <a:pt x="98" y="110"/>
                  </a:lnTo>
                  <a:lnTo>
                    <a:pt x="94" y="100"/>
                  </a:lnTo>
                  <a:lnTo>
                    <a:pt x="92" y="96"/>
                  </a:lnTo>
                  <a:lnTo>
                    <a:pt x="90" y="94"/>
                  </a:lnTo>
                  <a:lnTo>
                    <a:pt x="80" y="92"/>
                  </a:lnTo>
                  <a:lnTo>
                    <a:pt x="80" y="92"/>
                  </a:lnTo>
                  <a:lnTo>
                    <a:pt x="76" y="92"/>
                  </a:lnTo>
                  <a:lnTo>
                    <a:pt x="70" y="94"/>
                  </a:lnTo>
                  <a:lnTo>
                    <a:pt x="66" y="98"/>
                  </a:lnTo>
                  <a:lnTo>
                    <a:pt x="62" y="102"/>
                  </a:lnTo>
                  <a:lnTo>
                    <a:pt x="54" y="114"/>
                  </a:lnTo>
                  <a:lnTo>
                    <a:pt x="50" y="130"/>
                  </a:lnTo>
                  <a:lnTo>
                    <a:pt x="48" y="140"/>
                  </a:lnTo>
                  <a:lnTo>
                    <a:pt x="48" y="140"/>
                  </a:lnTo>
                  <a:lnTo>
                    <a:pt x="44" y="166"/>
                  </a:lnTo>
                  <a:lnTo>
                    <a:pt x="40" y="198"/>
                  </a:lnTo>
                  <a:lnTo>
                    <a:pt x="40" y="198"/>
                  </a:lnTo>
                  <a:lnTo>
                    <a:pt x="20" y="198"/>
                  </a:lnTo>
                  <a:lnTo>
                    <a:pt x="20" y="198"/>
                  </a:lnTo>
                  <a:lnTo>
                    <a:pt x="0" y="198"/>
                  </a:lnTo>
                  <a:lnTo>
                    <a:pt x="0" y="198"/>
                  </a:lnTo>
                  <a:lnTo>
                    <a:pt x="20" y="108"/>
                  </a:lnTo>
                  <a:lnTo>
                    <a:pt x="22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8" name="Freeform 42"/>
            <p:cNvSpPr>
              <a:spLocks noEditPoints="1"/>
            </p:cNvSpPr>
            <p:nvPr userDrawn="1"/>
          </p:nvSpPr>
          <p:spPr bwMode="auto">
            <a:xfrm>
              <a:off x="2822" y="1031"/>
              <a:ext cx="74" cy="196"/>
            </a:xfrm>
            <a:custGeom>
              <a:avLst/>
              <a:gdLst/>
              <a:ahLst/>
              <a:cxnLst>
                <a:cxn ang="0">
                  <a:pos x="16" y="128"/>
                </a:cxn>
                <a:cxn ang="0">
                  <a:pos x="16" y="128"/>
                </a:cxn>
                <a:cxn ang="0">
                  <a:pos x="22" y="98"/>
                </a:cxn>
                <a:cxn ang="0">
                  <a:pos x="24" y="70"/>
                </a:cxn>
                <a:cxn ang="0">
                  <a:pos x="24" y="70"/>
                </a:cxn>
                <a:cxn ang="0">
                  <a:pos x="44" y="72"/>
                </a:cxn>
                <a:cxn ang="0">
                  <a:pos x="44" y="72"/>
                </a:cxn>
                <a:cxn ang="0">
                  <a:pos x="64" y="70"/>
                </a:cxn>
                <a:cxn ang="0">
                  <a:pos x="64" y="70"/>
                </a:cxn>
                <a:cxn ang="0">
                  <a:pos x="58" y="98"/>
                </a:cxn>
                <a:cxn ang="0">
                  <a:pos x="50" y="128"/>
                </a:cxn>
                <a:cxn ang="0">
                  <a:pos x="48" y="138"/>
                </a:cxn>
                <a:cxn ang="0">
                  <a:pos x="48" y="138"/>
                </a:cxn>
                <a:cxn ang="0">
                  <a:pos x="44" y="168"/>
                </a:cxn>
                <a:cxn ang="0">
                  <a:pos x="40" y="196"/>
                </a:cxn>
                <a:cxn ang="0">
                  <a:pos x="40" y="196"/>
                </a:cxn>
                <a:cxn ang="0">
                  <a:pos x="20" y="196"/>
                </a:cxn>
                <a:cxn ang="0">
                  <a:pos x="20" y="196"/>
                </a:cxn>
                <a:cxn ang="0">
                  <a:pos x="0" y="196"/>
                </a:cxn>
                <a:cxn ang="0">
                  <a:pos x="0" y="196"/>
                </a:cxn>
                <a:cxn ang="0">
                  <a:pos x="8" y="168"/>
                </a:cxn>
                <a:cxn ang="0">
                  <a:pos x="14" y="138"/>
                </a:cxn>
                <a:cxn ang="0">
                  <a:pos x="16" y="128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66" y="2"/>
                </a:cxn>
                <a:cxn ang="0">
                  <a:pos x="72" y="6"/>
                </a:cxn>
                <a:cxn ang="0">
                  <a:pos x="74" y="12"/>
                </a:cxn>
                <a:cxn ang="0">
                  <a:pos x="74" y="20"/>
                </a:cxn>
                <a:cxn ang="0">
                  <a:pos x="74" y="20"/>
                </a:cxn>
                <a:cxn ang="0">
                  <a:pos x="72" y="28"/>
                </a:cxn>
                <a:cxn ang="0">
                  <a:pos x="66" y="34"/>
                </a:cxn>
                <a:cxn ang="0">
                  <a:pos x="58" y="40"/>
                </a:cxn>
                <a:cxn ang="0">
                  <a:pos x="50" y="40"/>
                </a:cxn>
                <a:cxn ang="0">
                  <a:pos x="50" y="40"/>
                </a:cxn>
                <a:cxn ang="0">
                  <a:pos x="42" y="40"/>
                </a:cxn>
                <a:cxn ang="0">
                  <a:pos x="36" y="34"/>
                </a:cxn>
                <a:cxn ang="0">
                  <a:pos x="34" y="2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36" y="12"/>
                </a:cxn>
                <a:cxn ang="0">
                  <a:pos x="42" y="6"/>
                </a:cxn>
                <a:cxn ang="0">
                  <a:pos x="50" y="2"/>
                </a:cxn>
                <a:cxn ang="0">
                  <a:pos x="58" y="0"/>
                </a:cxn>
                <a:cxn ang="0">
                  <a:pos x="58" y="0"/>
                </a:cxn>
              </a:cxnLst>
              <a:rect l="0" t="0" r="r" b="b"/>
              <a:pathLst>
                <a:path w="74" h="196">
                  <a:moveTo>
                    <a:pt x="16" y="128"/>
                  </a:moveTo>
                  <a:lnTo>
                    <a:pt x="16" y="128"/>
                  </a:lnTo>
                  <a:lnTo>
                    <a:pt x="22" y="98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44" y="72"/>
                  </a:lnTo>
                  <a:lnTo>
                    <a:pt x="44" y="72"/>
                  </a:lnTo>
                  <a:lnTo>
                    <a:pt x="64" y="70"/>
                  </a:lnTo>
                  <a:lnTo>
                    <a:pt x="64" y="70"/>
                  </a:lnTo>
                  <a:lnTo>
                    <a:pt x="58" y="98"/>
                  </a:lnTo>
                  <a:lnTo>
                    <a:pt x="50" y="128"/>
                  </a:lnTo>
                  <a:lnTo>
                    <a:pt x="48" y="138"/>
                  </a:lnTo>
                  <a:lnTo>
                    <a:pt x="48" y="138"/>
                  </a:lnTo>
                  <a:lnTo>
                    <a:pt x="44" y="168"/>
                  </a:lnTo>
                  <a:lnTo>
                    <a:pt x="40" y="196"/>
                  </a:lnTo>
                  <a:lnTo>
                    <a:pt x="40" y="196"/>
                  </a:lnTo>
                  <a:lnTo>
                    <a:pt x="20" y="196"/>
                  </a:lnTo>
                  <a:lnTo>
                    <a:pt x="20" y="196"/>
                  </a:lnTo>
                  <a:lnTo>
                    <a:pt x="0" y="196"/>
                  </a:lnTo>
                  <a:lnTo>
                    <a:pt x="0" y="196"/>
                  </a:lnTo>
                  <a:lnTo>
                    <a:pt x="8" y="168"/>
                  </a:lnTo>
                  <a:lnTo>
                    <a:pt x="14" y="138"/>
                  </a:lnTo>
                  <a:lnTo>
                    <a:pt x="16" y="128"/>
                  </a:lnTo>
                  <a:close/>
                  <a:moveTo>
                    <a:pt x="58" y="0"/>
                  </a:moveTo>
                  <a:lnTo>
                    <a:pt x="58" y="0"/>
                  </a:lnTo>
                  <a:lnTo>
                    <a:pt x="66" y="2"/>
                  </a:lnTo>
                  <a:lnTo>
                    <a:pt x="72" y="6"/>
                  </a:lnTo>
                  <a:lnTo>
                    <a:pt x="74" y="12"/>
                  </a:lnTo>
                  <a:lnTo>
                    <a:pt x="74" y="20"/>
                  </a:lnTo>
                  <a:lnTo>
                    <a:pt x="74" y="20"/>
                  </a:lnTo>
                  <a:lnTo>
                    <a:pt x="72" y="28"/>
                  </a:lnTo>
                  <a:lnTo>
                    <a:pt x="66" y="34"/>
                  </a:lnTo>
                  <a:lnTo>
                    <a:pt x="58" y="40"/>
                  </a:lnTo>
                  <a:lnTo>
                    <a:pt x="50" y="40"/>
                  </a:lnTo>
                  <a:lnTo>
                    <a:pt x="50" y="40"/>
                  </a:lnTo>
                  <a:lnTo>
                    <a:pt x="42" y="40"/>
                  </a:lnTo>
                  <a:lnTo>
                    <a:pt x="36" y="34"/>
                  </a:lnTo>
                  <a:lnTo>
                    <a:pt x="34" y="2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36" y="12"/>
                  </a:lnTo>
                  <a:lnTo>
                    <a:pt x="42" y="6"/>
                  </a:lnTo>
                  <a:lnTo>
                    <a:pt x="50" y="2"/>
                  </a:lnTo>
                  <a:lnTo>
                    <a:pt x="58" y="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79" name="Freeform 43"/>
            <p:cNvSpPr>
              <a:spLocks/>
            </p:cNvSpPr>
            <p:nvPr userDrawn="1"/>
          </p:nvSpPr>
          <p:spPr bwMode="auto">
            <a:xfrm>
              <a:off x="2900" y="1097"/>
              <a:ext cx="136" cy="130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8" y="14"/>
                </a:cxn>
                <a:cxn ang="0">
                  <a:pos x="78" y="6"/>
                </a:cxn>
                <a:cxn ang="0">
                  <a:pos x="90" y="2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2" y="2"/>
                </a:cxn>
                <a:cxn ang="0">
                  <a:pos x="120" y="4"/>
                </a:cxn>
                <a:cxn ang="0">
                  <a:pos x="126" y="6"/>
                </a:cxn>
                <a:cxn ang="0">
                  <a:pos x="130" y="12"/>
                </a:cxn>
                <a:cxn ang="0">
                  <a:pos x="134" y="18"/>
                </a:cxn>
                <a:cxn ang="0">
                  <a:pos x="136" y="26"/>
                </a:cxn>
                <a:cxn ang="0">
                  <a:pos x="136" y="36"/>
                </a:cxn>
                <a:cxn ang="0">
                  <a:pos x="134" y="48"/>
                </a:cxn>
                <a:cxn ang="0">
                  <a:pos x="134" y="48"/>
                </a:cxn>
                <a:cxn ang="0">
                  <a:pos x="124" y="92"/>
                </a:cxn>
                <a:cxn ang="0">
                  <a:pos x="124" y="92"/>
                </a:cxn>
                <a:cxn ang="0">
                  <a:pos x="118" y="130"/>
                </a:cxn>
                <a:cxn ang="0">
                  <a:pos x="118" y="130"/>
                </a:cxn>
                <a:cxn ang="0">
                  <a:pos x="98" y="130"/>
                </a:cxn>
                <a:cxn ang="0">
                  <a:pos x="98" y="130"/>
                </a:cxn>
                <a:cxn ang="0">
                  <a:pos x="78" y="130"/>
                </a:cxn>
                <a:cxn ang="0">
                  <a:pos x="78" y="130"/>
                </a:cxn>
                <a:cxn ang="0">
                  <a:pos x="88" y="98"/>
                </a:cxn>
                <a:cxn ang="0">
                  <a:pos x="96" y="56"/>
                </a:cxn>
                <a:cxn ang="0">
                  <a:pos x="96" y="56"/>
                </a:cxn>
                <a:cxn ang="0">
                  <a:pos x="98" y="42"/>
                </a:cxn>
                <a:cxn ang="0">
                  <a:pos x="96" y="32"/>
                </a:cxn>
                <a:cxn ang="0">
                  <a:pos x="92" y="28"/>
                </a:cxn>
                <a:cxn ang="0">
                  <a:pos x="90" y="26"/>
                </a:cxn>
                <a:cxn ang="0">
                  <a:pos x="82" y="24"/>
                </a:cxn>
                <a:cxn ang="0">
                  <a:pos x="82" y="24"/>
                </a:cxn>
                <a:cxn ang="0">
                  <a:pos x="76" y="24"/>
                </a:cxn>
                <a:cxn ang="0">
                  <a:pos x="70" y="26"/>
                </a:cxn>
                <a:cxn ang="0">
                  <a:pos x="66" y="30"/>
                </a:cxn>
                <a:cxn ang="0">
                  <a:pos x="62" y="34"/>
                </a:cxn>
                <a:cxn ang="0">
                  <a:pos x="56" y="46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8" y="72"/>
                </a:cxn>
                <a:cxn ang="0">
                  <a:pos x="44" y="102"/>
                </a:cxn>
                <a:cxn ang="0">
                  <a:pos x="40" y="130"/>
                </a:cxn>
                <a:cxn ang="0">
                  <a:pos x="40" y="130"/>
                </a:cxn>
                <a:cxn ang="0">
                  <a:pos x="20" y="130"/>
                </a:cxn>
                <a:cxn ang="0">
                  <a:pos x="20" y="130"/>
                </a:cxn>
                <a:cxn ang="0">
                  <a:pos x="0" y="130"/>
                </a:cxn>
                <a:cxn ang="0">
                  <a:pos x="0" y="130"/>
                </a:cxn>
                <a:cxn ang="0">
                  <a:pos x="8" y="102"/>
                </a:cxn>
                <a:cxn ang="0">
                  <a:pos x="14" y="72"/>
                </a:cxn>
                <a:cxn ang="0">
                  <a:pos x="16" y="62"/>
                </a:cxn>
                <a:cxn ang="0">
                  <a:pos x="16" y="62"/>
                </a:cxn>
                <a:cxn ang="0">
                  <a:pos x="22" y="32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44" y="6"/>
                </a:cxn>
                <a:cxn ang="0">
                  <a:pos x="44" y="6"/>
                </a:cxn>
                <a:cxn ang="0">
                  <a:pos x="62" y="4"/>
                </a:cxn>
                <a:cxn ang="0">
                  <a:pos x="58" y="24"/>
                </a:cxn>
              </a:cxnLst>
              <a:rect l="0" t="0" r="r" b="b"/>
              <a:pathLst>
                <a:path w="136" h="130">
                  <a:moveTo>
                    <a:pt x="58" y="24"/>
                  </a:moveTo>
                  <a:lnTo>
                    <a:pt x="58" y="24"/>
                  </a:lnTo>
                  <a:lnTo>
                    <a:pt x="58" y="24"/>
                  </a:lnTo>
                  <a:lnTo>
                    <a:pt x="68" y="14"/>
                  </a:lnTo>
                  <a:lnTo>
                    <a:pt x="78" y="6"/>
                  </a:lnTo>
                  <a:lnTo>
                    <a:pt x="90" y="2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2" y="2"/>
                  </a:lnTo>
                  <a:lnTo>
                    <a:pt x="120" y="4"/>
                  </a:lnTo>
                  <a:lnTo>
                    <a:pt x="126" y="6"/>
                  </a:lnTo>
                  <a:lnTo>
                    <a:pt x="130" y="12"/>
                  </a:lnTo>
                  <a:lnTo>
                    <a:pt x="134" y="18"/>
                  </a:lnTo>
                  <a:lnTo>
                    <a:pt x="136" y="26"/>
                  </a:lnTo>
                  <a:lnTo>
                    <a:pt x="136" y="36"/>
                  </a:lnTo>
                  <a:lnTo>
                    <a:pt x="134" y="48"/>
                  </a:lnTo>
                  <a:lnTo>
                    <a:pt x="134" y="48"/>
                  </a:lnTo>
                  <a:lnTo>
                    <a:pt x="124" y="92"/>
                  </a:lnTo>
                  <a:lnTo>
                    <a:pt x="124" y="92"/>
                  </a:lnTo>
                  <a:lnTo>
                    <a:pt x="118" y="130"/>
                  </a:lnTo>
                  <a:lnTo>
                    <a:pt x="118" y="130"/>
                  </a:lnTo>
                  <a:lnTo>
                    <a:pt x="98" y="130"/>
                  </a:lnTo>
                  <a:lnTo>
                    <a:pt x="98" y="130"/>
                  </a:lnTo>
                  <a:lnTo>
                    <a:pt x="78" y="130"/>
                  </a:lnTo>
                  <a:lnTo>
                    <a:pt x="78" y="130"/>
                  </a:lnTo>
                  <a:lnTo>
                    <a:pt x="88" y="98"/>
                  </a:lnTo>
                  <a:lnTo>
                    <a:pt x="96" y="56"/>
                  </a:lnTo>
                  <a:lnTo>
                    <a:pt x="96" y="56"/>
                  </a:lnTo>
                  <a:lnTo>
                    <a:pt x="98" y="42"/>
                  </a:lnTo>
                  <a:lnTo>
                    <a:pt x="96" y="32"/>
                  </a:lnTo>
                  <a:lnTo>
                    <a:pt x="92" y="28"/>
                  </a:lnTo>
                  <a:lnTo>
                    <a:pt x="90" y="26"/>
                  </a:lnTo>
                  <a:lnTo>
                    <a:pt x="82" y="24"/>
                  </a:lnTo>
                  <a:lnTo>
                    <a:pt x="82" y="24"/>
                  </a:lnTo>
                  <a:lnTo>
                    <a:pt x="76" y="24"/>
                  </a:lnTo>
                  <a:lnTo>
                    <a:pt x="70" y="26"/>
                  </a:lnTo>
                  <a:lnTo>
                    <a:pt x="66" y="30"/>
                  </a:lnTo>
                  <a:lnTo>
                    <a:pt x="62" y="34"/>
                  </a:lnTo>
                  <a:lnTo>
                    <a:pt x="56" y="46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44" y="102"/>
                  </a:lnTo>
                  <a:lnTo>
                    <a:pt x="40" y="130"/>
                  </a:lnTo>
                  <a:lnTo>
                    <a:pt x="40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0" y="130"/>
                  </a:lnTo>
                  <a:lnTo>
                    <a:pt x="0" y="130"/>
                  </a:lnTo>
                  <a:lnTo>
                    <a:pt x="8" y="102"/>
                  </a:lnTo>
                  <a:lnTo>
                    <a:pt x="14" y="7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22" y="32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62" y="4"/>
                  </a:lnTo>
                  <a:lnTo>
                    <a:pt x="58" y="2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0" name="Freeform 44"/>
            <p:cNvSpPr>
              <a:spLocks noEditPoints="1"/>
            </p:cNvSpPr>
            <p:nvPr userDrawn="1"/>
          </p:nvSpPr>
          <p:spPr bwMode="auto">
            <a:xfrm>
              <a:off x="3036" y="1097"/>
              <a:ext cx="152" cy="200"/>
            </a:xfrm>
            <a:custGeom>
              <a:avLst/>
              <a:gdLst/>
              <a:ahLst/>
              <a:cxnLst>
                <a:cxn ang="0">
                  <a:pos x="88" y="170"/>
                </a:cxn>
                <a:cxn ang="0">
                  <a:pos x="62" y="188"/>
                </a:cxn>
                <a:cxn ang="0">
                  <a:pos x="42" y="188"/>
                </a:cxn>
                <a:cxn ang="0">
                  <a:pos x="28" y="178"/>
                </a:cxn>
                <a:cxn ang="0">
                  <a:pos x="26" y="160"/>
                </a:cxn>
                <a:cxn ang="0">
                  <a:pos x="32" y="144"/>
                </a:cxn>
                <a:cxn ang="0">
                  <a:pos x="40" y="136"/>
                </a:cxn>
                <a:cxn ang="0">
                  <a:pos x="60" y="134"/>
                </a:cxn>
                <a:cxn ang="0">
                  <a:pos x="90" y="142"/>
                </a:cxn>
                <a:cxn ang="0">
                  <a:pos x="94" y="158"/>
                </a:cxn>
                <a:cxn ang="0">
                  <a:pos x="150" y="14"/>
                </a:cxn>
                <a:cxn ang="0">
                  <a:pos x="152" y="2"/>
                </a:cxn>
                <a:cxn ang="0">
                  <a:pos x="124" y="2"/>
                </a:cxn>
                <a:cxn ang="0">
                  <a:pos x="90" y="0"/>
                </a:cxn>
                <a:cxn ang="0">
                  <a:pos x="68" y="4"/>
                </a:cxn>
                <a:cxn ang="0">
                  <a:pos x="40" y="18"/>
                </a:cxn>
                <a:cxn ang="0">
                  <a:pos x="26" y="42"/>
                </a:cxn>
                <a:cxn ang="0">
                  <a:pos x="26" y="58"/>
                </a:cxn>
                <a:cxn ang="0">
                  <a:pos x="30" y="70"/>
                </a:cxn>
                <a:cxn ang="0">
                  <a:pos x="52" y="84"/>
                </a:cxn>
                <a:cxn ang="0">
                  <a:pos x="42" y="88"/>
                </a:cxn>
                <a:cxn ang="0">
                  <a:pos x="22" y="112"/>
                </a:cxn>
                <a:cxn ang="0">
                  <a:pos x="24" y="124"/>
                </a:cxn>
                <a:cxn ang="0">
                  <a:pos x="32" y="132"/>
                </a:cxn>
                <a:cxn ang="0">
                  <a:pos x="12" y="146"/>
                </a:cxn>
                <a:cxn ang="0">
                  <a:pos x="0" y="166"/>
                </a:cxn>
                <a:cxn ang="0">
                  <a:pos x="6" y="186"/>
                </a:cxn>
                <a:cxn ang="0">
                  <a:pos x="26" y="198"/>
                </a:cxn>
                <a:cxn ang="0">
                  <a:pos x="46" y="200"/>
                </a:cxn>
                <a:cxn ang="0">
                  <a:pos x="84" y="194"/>
                </a:cxn>
                <a:cxn ang="0">
                  <a:pos x="114" y="170"/>
                </a:cxn>
                <a:cxn ang="0">
                  <a:pos x="126" y="144"/>
                </a:cxn>
                <a:cxn ang="0">
                  <a:pos x="124" y="122"/>
                </a:cxn>
                <a:cxn ang="0">
                  <a:pos x="108" y="112"/>
                </a:cxn>
                <a:cxn ang="0">
                  <a:pos x="72" y="110"/>
                </a:cxn>
                <a:cxn ang="0">
                  <a:pos x="54" y="102"/>
                </a:cxn>
                <a:cxn ang="0">
                  <a:pos x="58" y="88"/>
                </a:cxn>
                <a:cxn ang="0">
                  <a:pos x="64" y="86"/>
                </a:cxn>
                <a:cxn ang="0">
                  <a:pos x="86" y="86"/>
                </a:cxn>
                <a:cxn ang="0">
                  <a:pos x="114" y="74"/>
                </a:cxn>
                <a:cxn ang="0">
                  <a:pos x="132" y="52"/>
                </a:cxn>
                <a:cxn ang="0">
                  <a:pos x="134" y="34"/>
                </a:cxn>
                <a:cxn ang="0">
                  <a:pos x="126" y="14"/>
                </a:cxn>
                <a:cxn ang="0">
                  <a:pos x="88" y="12"/>
                </a:cxn>
                <a:cxn ang="0">
                  <a:pos x="98" y="18"/>
                </a:cxn>
                <a:cxn ang="0">
                  <a:pos x="98" y="44"/>
                </a:cxn>
                <a:cxn ang="0">
                  <a:pos x="82" y="74"/>
                </a:cxn>
                <a:cxn ang="0">
                  <a:pos x="68" y="76"/>
                </a:cxn>
                <a:cxn ang="0">
                  <a:pos x="62" y="46"/>
                </a:cxn>
                <a:cxn ang="0">
                  <a:pos x="72" y="20"/>
                </a:cxn>
                <a:cxn ang="0">
                  <a:pos x="88" y="12"/>
                </a:cxn>
              </a:cxnLst>
              <a:rect l="0" t="0" r="r" b="b"/>
              <a:pathLst>
                <a:path w="152" h="200">
                  <a:moveTo>
                    <a:pt x="94" y="158"/>
                  </a:moveTo>
                  <a:lnTo>
                    <a:pt x="94" y="158"/>
                  </a:lnTo>
                  <a:lnTo>
                    <a:pt x="88" y="170"/>
                  </a:lnTo>
                  <a:lnTo>
                    <a:pt x="80" y="180"/>
                  </a:lnTo>
                  <a:lnTo>
                    <a:pt x="68" y="188"/>
                  </a:lnTo>
                  <a:lnTo>
                    <a:pt x="62" y="188"/>
                  </a:lnTo>
                  <a:lnTo>
                    <a:pt x="54" y="190"/>
                  </a:lnTo>
                  <a:lnTo>
                    <a:pt x="54" y="190"/>
                  </a:lnTo>
                  <a:lnTo>
                    <a:pt x="42" y="188"/>
                  </a:lnTo>
                  <a:lnTo>
                    <a:pt x="36" y="186"/>
                  </a:lnTo>
                  <a:lnTo>
                    <a:pt x="32" y="182"/>
                  </a:lnTo>
                  <a:lnTo>
                    <a:pt x="28" y="178"/>
                  </a:lnTo>
                  <a:lnTo>
                    <a:pt x="26" y="172"/>
                  </a:lnTo>
                  <a:lnTo>
                    <a:pt x="26" y="166"/>
                  </a:lnTo>
                  <a:lnTo>
                    <a:pt x="26" y="160"/>
                  </a:lnTo>
                  <a:lnTo>
                    <a:pt x="26" y="160"/>
                  </a:lnTo>
                  <a:lnTo>
                    <a:pt x="28" y="150"/>
                  </a:lnTo>
                  <a:lnTo>
                    <a:pt x="32" y="144"/>
                  </a:lnTo>
                  <a:lnTo>
                    <a:pt x="36" y="140"/>
                  </a:lnTo>
                  <a:lnTo>
                    <a:pt x="40" y="136"/>
                  </a:lnTo>
                  <a:lnTo>
                    <a:pt x="40" y="136"/>
                  </a:lnTo>
                  <a:lnTo>
                    <a:pt x="48" y="134"/>
                  </a:lnTo>
                  <a:lnTo>
                    <a:pt x="60" y="134"/>
                  </a:lnTo>
                  <a:lnTo>
                    <a:pt x="60" y="134"/>
                  </a:lnTo>
                  <a:lnTo>
                    <a:pt x="76" y="134"/>
                  </a:lnTo>
                  <a:lnTo>
                    <a:pt x="88" y="138"/>
                  </a:lnTo>
                  <a:lnTo>
                    <a:pt x="90" y="142"/>
                  </a:lnTo>
                  <a:lnTo>
                    <a:pt x="94" y="146"/>
                  </a:lnTo>
                  <a:lnTo>
                    <a:pt x="94" y="152"/>
                  </a:lnTo>
                  <a:lnTo>
                    <a:pt x="94" y="158"/>
                  </a:lnTo>
                  <a:lnTo>
                    <a:pt x="94" y="158"/>
                  </a:lnTo>
                  <a:close/>
                  <a:moveTo>
                    <a:pt x="150" y="14"/>
                  </a:moveTo>
                  <a:lnTo>
                    <a:pt x="150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24" y="2"/>
                  </a:lnTo>
                  <a:lnTo>
                    <a:pt x="124" y="2"/>
                  </a:lnTo>
                  <a:lnTo>
                    <a:pt x="110" y="2"/>
                  </a:lnTo>
                  <a:lnTo>
                    <a:pt x="110" y="2"/>
                  </a:lnTo>
                  <a:lnTo>
                    <a:pt x="90" y="0"/>
                  </a:lnTo>
                  <a:lnTo>
                    <a:pt x="90" y="0"/>
                  </a:lnTo>
                  <a:lnTo>
                    <a:pt x="78" y="2"/>
                  </a:lnTo>
                  <a:lnTo>
                    <a:pt x="68" y="4"/>
                  </a:lnTo>
                  <a:lnTo>
                    <a:pt x="56" y="6"/>
                  </a:lnTo>
                  <a:lnTo>
                    <a:pt x="48" y="12"/>
                  </a:lnTo>
                  <a:lnTo>
                    <a:pt x="40" y="18"/>
                  </a:lnTo>
                  <a:lnTo>
                    <a:pt x="34" y="24"/>
                  </a:lnTo>
                  <a:lnTo>
                    <a:pt x="30" y="34"/>
                  </a:lnTo>
                  <a:lnTo>
                    <a:pt x="26" y="42"/>
                  </a:lnTo>
                  <a:lnTo>
                    <a:pt x="26" y="42"/>
                  </a:lnTo>
                  <a:lnTo>
                    <a:pt x="26" y="50"/>
                  </a:lnTo>
                  <a:lnTo>
                    <a:pt x="26" y="58"/>
                  </a:lnTo>
                  <a:lnTo>
                    <a:pt x="28" y="64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34" y="74"/>
                  </a:lnTo>
                  <a:lnTo>
                    <a:pt x="38" y="78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52" y="84"/>
                  </a:lnTo>
                  <a:lnTo>
                    <a:pt x="42" y="88"/>
                  </a:lnTo>
                  <a:lnTo>
                    <a:pt x="32" y="96"/>
                  </a:lnTo>
                  <a:lnTo>
                    <a:pt x="26" y="104"/>
                  </a:lnTo>
                  <a:lnTo>
                    <a:pt x="22" y="112"/>
                  </a:lnTo>
                  <a:lnTo>
                    <a:pt x="22" y="112"/>
                  </a:lnTo>
                  <a:lnTo>
                    <a:pt x="22" y="118"/>
                  </a:lnTo>
                  <a:lnTo>
                    <a:pt x="24" y="124"/>
                  </a:lnTo>
                  <a:lnTo>
                    <a:pt x="28" y="130"/>
                  </a:lnTo>
                  <a:lnTo>
                    <a:pt x="34" y="132"/>
                  </a:lnTo>
                  <a:lnTo>
                    <a:pt x="32" y="132"/>
                  </a:lnTo>
                  <a:lnTo>
                    <a:pt x="32" y="132"/>
                  </a:lnTo>
                  <a:lnTo>
                    <a:pt x="22" y="138"/>
                  </a:lnTo>
                  <a:lnTo>
                    <a:pt x="12" y="146"/>
                  </a:lnTo>
                  <a:lnTo>
                    <a:pt x="6" y="154"/>
                  </a:lnTo>
                  <a:lnTo>
                    <a:pt x="0" y="166"/>
                  </a:lnTo>
                  <a:lnTo>
                    <a:pt x="0" y="166"/>
                  </a:lnTo>
                  <a:lnTo>
                    <a:pt x="0" y="172"/>
                  </a:lnTo>
                  <a:lnTo>
                    <a:pt x="2" y="180"/>
                  </a:lnTo>
                  <a:lnTo>
                    <a:pt x="6" y="186"/>
                  </a:lnTo>
                  <a:lnTo>
                    <a:pt x="10" y="190"/>
                  </a:lnTo>
                  <a:lnTo>
                    <a:pt x="16" y="194"/>
                  </a:lnTo>
                  <a:lnTo>
                    <a:pt x="26" y="198"/>
                  </a:lnTo>
                  <a:lnTo>
                    <a:pt x="34" y="200"/>
                  </a:lnTo>
                  <a:lnTo>
                    <a:pt x="46" y="200"/>
                  </a:lnTo>
                  <a:lnTo>
                    <a:pt x="46" y="200"/>
                  </a:lnTo>
                  <a:lnTo>
                    <a:pt x="58" y="200"/>
                  </a:lnTo>
                  <a:lnTo>
                    <a:pt x="70" y="198"/>
                  </a:lnTo>
                  <a:lnTo>
                    <a:pt x="84" y="194"/>
                  </a:lnTo>
                  <a:lnTo>
                    <a:pt x="94" y="188"/>
                  </a:lnTo>
                  <a:lnTo>
                    <a:pt x="106" y="180"/>
                  </a:lnTo>
                  <a:lnTo>
                    <a:pt x="114" y="170"/>
                  </a:lnTo>
                  <a:lnTo>
                    <a:pt x="122" y="158"/>
                  </a:lnTo>
                  <a:lnTo>
                    <a:pt x="126" y="144"/>
                  </a:lnTo>
                  <a:lnTo>
                    <a:pt x="126" y="144"/>
                  </a:lnTo>
                  <a:lnTo>
                    <a:pt x="128" y="136"/>
                  </a:lnTo>
                  <a:lnTo>
                    <a:pt x="126" y="128"/>
                  </a:lnTo>
                  <a:lnTo>
                    <a:pt x="124" y="122"/>
                  </a:lnTo>
                  <a:lnTo>
                    <a:pt x="120" y="118"/>
                  </a:lnTo>
                  <a:lnTo>
                    <a:pt x="116" y="114"/>
                  </a:lnTo>
                  <a:lnTo>
                    <a:pt x="108" y="112"/>
                  </a:lnTo>
                  <a:lnTo>
                    <a:pt x="90" y="110"/>
                  </a:lnTo>
                  <a:lnTo>
                    <a:pt x="72" y="110"/>
                  </a:lnTo>
                  <a:lnTo>
                    <a:pt x="72" y="110"/>
                  </a:lnTo>
                  <a:lnTo>
                    <a:pt x="62" y="108"/>
                  </a:lnTo>
                  <a:lnTo>
                    <a:pt x="56" y="106"/>
                  </a:lnTo>
                  <a:lnTo>
                    <a:pt x="54" y="102"/>
                  </a:lnTo>
                  <a:lnTo>
                    <a:pt x="54" y="96"/>
                  </a:lnTo>
                  <a:lnTo>
                    <a:pt x="54" y="96"/>
                  </a:lnTo>
                  <a:lnTo>
                    <a:pt x="58" y="88"/>
                  </a:lnTo>
                  <a:lnTo>
                    <a:pt x="60" y="86"/>
                  </a:lnTo>
                  <a:lnTo>
                    <a:pt x="64" y="86"/>
                  </a:lnTo>
                  <a:lnTo>
                    <a:pt x="64" y="86"/>
                  </a:lnTo>
                  <a:lnTo>
                    <a:pt x="74" y="86"/>
                  </a:lnTo>
                  <a:lnTo>
                    <a:pt x="74" y="86"/>
                  </a:lnTo>
                  <a:lnTo>
                    <a:pt x="86" y="86"/>
                  </a:lnTo>
                  <a:lnTo>
                    <a:pt x="96" y="84"/>
                  </a:lnTo>
                  <a:lnTo>
                    <a:pt x="106" y="80"/>
                  </a:lnTo>
                  <a:lnTo>
                    <a:pt x="114" y="74"/>
                  </a:lnTo>
                  <a:lnTo>
                    <a:pt x="122" y="68"/>
                  </a:lnTo>
                  <a:lnTo>
                    <a:pt x="126" y="60"/>
                  </a:lnTo>
                  <a:lnTo>
                    <a:pt x="132" y="52"/>
                  </a:lnTo>
                  <a:lnTo>
                    <a:pt x="134" y="42"/>
                  </a:lnTo>
                  <a:lnTo>
                    <a:pt x="134" y="42"/>
                  </a:lnTo>
                  <a:lnTo>
                    <a:pt x="134" y="34"/>
                  </a:lnTo>
                  <a:lnTo>
                    <a:pt x="134" y="26"/>
                  </a:lnTo>
                  <a:lnTo>
                    <a:pt x="130" y="20"/>
                  </a:lnTo>
                  <a:lnTo>
                    <a:pt x="126" y="14"/>
                  </a:lnTo>
                  <a:lnTo>
                    <a:pt x="126" y="14"/>
                  </a:lnTo>
                  <a:lnTo>
                    <a:pt x="150" y="14"/>
                  </a:lnTo>
                  <a:close/>
                  <a:moveTo>
                    <a:pt x="88" y="12"/>
                  </a:moveTo>
                  <a:lnTo>
                    <a:pt x="88" y="12"/>
                  </a:lnTo>
                  <a:lnTo>
                    <a:pt x="94" y="12"/>
                  </a:lnTo>
                  <a:lnTo>
                    <a:pt x="98" y="18"/>
                  </a:lnTo>
                  <a:lnTo>
                    <a:pt x="98" y="28"/>
                  </a:lnTo>
                  <a:lnTo>
                    <a:pt x="98" y="44"/>
                  </a:lnTo>
                  <a:lnTo>
                    <a:pt x="98" y="44"/>
                  </a:lnTo>
                  <a:lnTo>
                    <a:pt x="94" y="58"/>
                  </a:lnTo>
                  <a:lnTo>
                    <a:pt x="88" y="68"/>
                  </a:lnTo>
                  <a:lnTo>
                    <a:pt x="82" y="74"/>
                  </a:lnTo>
                  <a:lnTo>
                    <a:pt x="74" y="76"/>
                  </a:lnTo>
                  <a:lnTo>
                    <a:pt x="74" y="76"/>
                  </a:lnTo>
                  <a:lnTo>
                    <a:pt x="68" y="76"/>
                  </a:lnTo>
                  <a:lnTo>
                    <a:pt x="64" y="70"/>
                  </a:lnTo>
                  <a:lnTo>
                    <a:pt x="62" y="60"/>
                  </a:lnTo>
                  <a:lnTo>
                    <a:pt x="62" y="46"/>
                  </a:lnTo>
                  <a:lnTo>
                    <a:pt x="62" y="46"/>
                  </a:lnTo>
                  <a:lnTo>
                    <a:pt x="66" y="30"/>
                  </a:lnTo>
                  <a:lnTo>
                    <a:pt x="72" y="20"/>
                  </a:lnTo>
                  <a:lnTo>
                    <a:pt x="78" y="14"/>
                  </a:lnTo>
                  <a:lnTo>
                    <a:pt x="88" y="12"/>
                  </a:lnTo>
                  <a:lnTo>
                    <a:pt x="88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1" name="Freeform 45"/>
            <p:cNvSpPr>
              <a:spLocks/>
            </p:cNvSpPr>
            <p:nvPr userDrawn="1"/>
          </p:nvSpPr>
          <p:spPr bwMode="auto">
            <a:xfrm>
              <a:off x="3260" y="1047"/>
              <a:ext cx="254" cy="180"/>
            </a:xfrm>
            <a:custGeom>
              <a:avLst/>
              <a:gdLst/>
              <a:ahLst/>
              <a:cxnLst>
                <a:cxn ang="0">
                  <a:pos x="116" y="52"/>
                </a:cxn>
                <a:cxn ang="0">
                  <a:pos x="116" y="52"/>
                </a:cxn>
                <a:cxn ang="0">
                  <a:pos x="80" y="116"/>
                </a:cxn>
                <a:cxn ang="0">
                  <a:pos x="46" y="180"/>
                </a:cxn>
                <a:cxn ang="0">
                  <a:pos x="46" y="180"/>
                </a:cxn>
                <a:cxn ang="0">
                  <a:pos x="32" y="180"/>
                </a:cxn>
                <a:cxn ang="0">
                  <a:pos x="32" y="180"/>
                </a:cxn>
                <a:cxn ang="0">
                  <a:pos x="18" y="180"/>
                </a:cxn>
                <a:cxn ang="0">
                  <a:pos x="18" y="180"/>
                </a:cxn>
                <a:cxn ang="0">
                  <a:pos x="14" y="134"/>
                </a:cxn>
                <a:cxn ang="0">
                  <a:pos x="10" y="7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2"/>
                </a:cxn>
                <a:cxn ang="0">
                  <a:pos x="22" y="2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8" y="70"/>
                </a:cxn>
                <a:cxn ang="0">
                  <a:pos x="52" y="132"/>
                </a:cxn>
                <a:cxn ang="0">
                  <a:pos x="54" y="132"/>
                </a:cxn>
                <a:cxn ang="0">
                  <a:pos x="54" y="132"/>
                </a:cxn>
                <a:cxn ang="0">
                  <a:pos x="94" y="58"/>
                </a:cxn>
                <a:cxn ang="0">
                  <a:pos x="124" y="0"/>
                </a:cxn>
                <a:cxn ang="0">
                  <a:pos x="124" y="0"/>
                </a:cxn>
                <a:cxn ang="0">
                  <a:pos x="136" y="2"/>
                </a:cxn>
                <a:cxn ang="0">
                  <a:pos x="136" y="2"/>
                </a:cxn>
                <a:cxn ang="0">
                  <a:pos x="150" y="0"/>
                </a:cxn>
                <a:cxn ang="0">
                  <a:pos x="150" y="0"/>
                </a:cxn>
                <a:cxn ang="0">
                  <a:pos x="152" y="26"/>
                </a:cxn>
                <a:cxn ang="0">
                  <a:pos x="158" y="62"/>
                </a:cxn>
                <a:cxn ang="0">
                  <a:pos x="162" y="100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166" y="132"/>
                </a:cxn>
                <a:cxn ang="0">
                  <a:pos x="204" y="58"/>
                </a:cxn>
                <a:cxn ang="0">
                  <a:pos x="230" y="0"/>
                </a:cxn>
                <a:cxn ang="0">
                  <a:pos x="230" y="0"/>
                </a:cxn>
                <a:cxn ang="0">
                  <a:pos x="242" y="2"/>
                </a:cxn>
                <a:cxn ang="0">
                  <a:pos x="242" y="2"/>
                </a:cxn>
                <a:cxn ang="0">
                  <a:pos x="254" y="0"/>
                </a:cxn>
                <a:cxn ang="0">
                  <a:pos x="254" y="0"/>
                </a:cxn>
                <a:cxn ang="0">
                  <a:pos x="212" y="76"/>
                </a:cxn>
                <a:cxn ang="0">
                  <a:pos x="160" y="180"/>
                </a:cxn>
                <a:cxn ang="0">
                  <a:pos x="160" y="180"/>
                </a:cxn>
                <a:cxn ang="0">
                  <a:pos x="146" y="180"/>
                </a:cxn>
                <a:cxn ang="0">
                  <a:pos x="146" y="180"/>
                </a:cxn>
                <a:cxn ang="0">
                  <a:pos x="132" y="180"/>
                </a:cxn>
                <a:cxn ang="0">
                  <a:pos x="132" y="180"/>
                </a:cxn>
                <a:cxn ang="0">
                  <a:pos x="126" y="116"/>
                </a:cxn>
                <a:cxn ang="0">
                  <a:pos x="116" y="52"/>
                </a:cxn>
                <a:cxn ang="0">
                  <a:pos x="116" y="52"/>
                </a:cxn>
              </a:cxnLst>
              <a:rect l="0" t="0" r="r" b="b"/>
              <a:pathLst>
                <a:path w="254" h="180">
                  <a:moveTo>
                    <a:pt x="116" y="52"/>
                  </a:moveTo>
                  <a:lnTo>
                    <a:pt x="116" y="52"/>
                  </a:lnTo>
                  <a:lnTo>
                    <a:pt x="80" y="116"/>
                  </a:lnTo>
                  <a:lnTo>
                    <a:pt x="46" y="180"/>
                  </a:lnTo>
                  <a:lnTo>
                    <a:pt x="46" y="180"/>
                  </a:lnTo>
                  <a:lnTo>
                    <a:pt x="32" y="180"/>
                  </a:lnTo>
                  <a:lnTo>
                    <a:pt x="32" y="180"/>
                  </a:lnTo>
                  <a:lnTo>
                    <a:pt x="18" y="180"/>
                  </a:lnTo>
                  <a:lnTo>
                    <a:pt x="18" y="180"/>
                  </a:lnTo>
                  <a:lnTo>
                    <a:pt x="14" y="134"/>
                  </a:lnTo>
                  <a:lnTo>
                    <a:pt x="10" y="78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2"/>
                  </a:lnTo>
                  <a:lnTo>
                    <a:pt x="22" y="2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8" y="70"/>
                  </a:lnTo>
                  <a:lnTo>
                    <a:pt x="52" y="132"/>
                  </a:lnTo>
                  <a:lnTo>
                    <a:pt x="54" y="132"/>
                  </a:lnTo>
                  <a:lnTo>
                    <a:pt x="54" y="132"/>
                  </a:lnTo>
                  <a:lnTo>
                    <a:pt x="94" y="58"/>
                  </a:lnTo>
                  <a:lnTo>
                    <a:pt x="124" y="0"/>
                  </a:lnTo>
                  <a:lnTo>
                    <a:pt x="124" y="0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50" y="0"/>
                  </a:lnTo>
                  <a:lnTo>
                    <a:pt x="150" y="0"/>
                  </a:lnTo>
                  <a:lnTo>
                    <a:pt x="152" y="26"/>
                  </a:lnTo>
                  <a:lnTo>
                    <a:pt x="158" y="62"/>
                  </a:lnTo>
                  <a:lnTo>
                    <a:pt x="162" y="100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166" y="132"/>
                  </a:lnTo>
                  <a:lnTo>
                    <a:pt x="204" y="58"/>
                  </a:lnTo>
                  <a:lnTo>
                    <a:pt x="230" y="0"/>
                  </a:lnTo>
                  <a:lnTo>
                    <a:pt x="230" y="0"/>
                  </a:lnTo>
                  <a:lnTo>
                    <a:pt x="242" y="2"/>
                  </a:lnTo>
                  <a:lnTo>
                    <a:pt x="242" y="2"/>
                  </a:lnTo>
                  <a:lnTo>
                    <a:pt x="254" y="0"/>
                  </a:lnTo>
                  <a:lnTo>
                    <a:pt x="254" y="0"/>
                  </a:lnTo>
                  <a:lnTo>
                    <a:pt x="212" y="76"/>
                  </a:lnTo>
                  <a:lnTo>
                    <a:pt x="160" y="180"/>
                  </a:lnTo>
                  <a:lnTo>
                    <a:pt x="160" y="180"/>
                  </a:lnTo>
                  <a:lnTo>
                    <a:pt x="146" y="180"/>
                  </a:lnTo>
                  <a:lnTo>
                    <a:pt x="146" y="180"/>
                  </a:lnTo>
                  <a:lnTo>
                    <a:pt x="132" y="180"/>
                  </a:lnTo>
                  <a:lnTo>
                    <a:pt x="132" y="180"/>
                  </a:lnTo>
                  <a:lnTo>
                    <a:pt x="126" y="116"/>
                  </a:lnTo>
                  <a:lnTo>
                    <a:pt x="116" y="52"/>
                  </a:lnTo>
                  <a:lnTo>
                    <a:pt x="116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2" name="Freeform 46"/>
            <p:cNvSpPr>
              <a:spLocks noEditPoints="1"/>
            </p:cNvSpPr>
            <p:nvPr userDrawn="1"/>
          </p:nvSpPr>
          <p:spPr bwMode="auto">
            <a:xfrm>
              <a:off x="3484" y="1097"/>
              <a:ext cx="120" cy="134"/>
            </a:xfrm>
            <a:custGeom>
              <a:avLst/>
              <a:gdLst/>
              <a:ahLst/>
              <a:cxnLst>
                <a:cxn ang="0">
                  <a:pos x="44" y="56"/>
                </a:cxn>
                <a:cxn ang="0">
                  <a:pos x="54" y="26"/>
                </a:cxn>
                <a:cxn ang="0">
                  <a:pos x="62" y="16"/>
                </a:cxn>
                <a:cxn ang="0">
                  <a:pos x="72" y="12"/>
                </a:cxn>
                <a:cxn ang="0">
                  <a:pos x="78" y="12"/>
                </a:cxn>
                <a:cxn ang="0">
                  <a:pos x="84" y="18"/>
                </a:cxn>
                <a:cxn ang="0">
                  <a:pos x="86" y="38"/>
                </a:cxn>
                <a:cxn ang="0">
                  <a:pos x="44" y="56"/>
                </a:cxn>
                <a:cxn ang="0">
                  <a:pos x="116" y="68"/>
                </a:cxn>
                <a:cxn ang="0">
                  <a:pos x="118" y="58"/>
                </a:cxn>
                <a:cxn ang="0">
                  <a:pos x="120" y="34"/>
                </a:cxn>
                <a:cxn ang="0">
                  <a:pos x="112" y="16"/>
                </a:cxn>
                <a:cxn ang="0">
                  <a:pos x="98" y="4"/>
                </a:cxn>
                <a:cxn ang="0">
                  <a:pos x="76" y="0"/>
                </a:cxn>
                <a:cxn ang="0">
                  <a:pos x="64" y="2"/>
                </a:cxn>
                <a:cxn ang="0">
                  <a:pos x="40" y="10"/>
                </a:cxn>
                <a:cxn ang="0">
                  <a:pos x="20" y="26"/>
                </a:cxn>
                <a:cxn ang="0">
                  <a:pos x="6" y="52"/>
                </a:cxn>
                <a:cxn ang="0">
                  <a:pos x="2" y="68"/>
                </a:cxn>
                <a:cxn ang="0">
                  <a:pos x="2" y="98"/>
                </a:cxn>
                <a:cxn ang="0">
                  <a:pos x="12" y="118"/>
                </a:cxn>
                <a:cxn ang="0">
                  <a:pos x="30" y="130"/>
                </a:cxn>
                <a:cxn ang="0">
                  <a:pos x="52" y="134"/>
                </a:cxn>
                <a:cxn ang="0">
                  <a:pos x="66" y="134"/>
                </a:cxn>
                <a:cxn ang="0">
                  <a:pos x="86" y="126"/>
                </a:cxn>
                <a:cxn ang="0">
                  <a:pos x="104" y="108"/>
                </a:cxn>
                <a:cxn ang="0">
                  <a:pos x="100" y="106"/>
                </a:cxn>
                <a:cxn ang="0">
                  <a:pos x="84" y="114"/>
                </a:cxn>
                <a:cxn ang="0">
                  <a:pos x="66" y="118"/>
                </a:cxn>
                <a:cxn ang="0">
                  <a:pos x="58" y="116"/>
                </a:cxn>
                <a:cxn ang="0">
                  <a:pos x="46" y="108"/>
                </a:cxn>
                <a:cxn ang="0">
                  <a:pos x="40" y="96"/>
                </a:cxn>
                <a:cxn ang="0">
                  <a:pos x="40" y="68"/>
                </a:cxn>
              </a:cxnLst>
              <a:rect l="0" t="0" r="r" b="b"/>
              <a:pathLst>
                <a:path w="120" h="134">
                  <a:moveTo>
                    <a:pt x="44" y="56"/>
                  </a:moveTo>
                  <a:lnTo>
                    <a:pt x="44" y="56"/>
                  </a:lnTo>
                  <a:lnTo>
                    <a:pt x="48" y="40"/>
                  </a:lnTo>
                  <a:lnTo>
                    <a:pt x="54" y="26"/>
                  </a:lnTo>
                  <a:lnTo>
                    <a:pt x="58" y="20"/>
                  </a:lnTo>
                  <a:lnTo>
                    <a:pt x="62" y="16"/>
                  </a:lnTo>
                  <a:lnTo>
                    <a:pt x="68" y="14"/>
                  </a:lnTo>
                  <a:lnTo>
                    <a:pt x="72" y="12"/>
                  </a:lnTo>
                  <a:lnTo>
                    <a:pt x="72" y="12"/>
                  </a:lnTo>
                  <a:lnTo>
                    <a:pt x="78" y="12"/>
                  </a:lnTo>
                  <a:lnTo>
                    <a:pt x="80" y="16"/>
                  </a:lnTo>
                  <a:lnTo>
                    <a:pt x="84" y="18"/>
                  </a:lnTo>
                  <a:lnTo>
                    <a:pt x="84" y="24"/>
                  </a:lnTo>
                  <a:lnTo>
                    <a:pt x="86" y="38"/>
                  </a:lnTo>
                  <a:lnTo>
                    <a:pt x="84" y="56"/>
                  </a:lnTo>
                  <a:lnTo>
                    <a:pt x="44" y="56"/>
                  </a:lnTo>
                  <a:close/>
                  <a:moveTo>
                    <a:pt x="116" y="68"/>
                  </a:moveTo>
                  <a:lnTo>
                    <a:pt x="116" y="68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20" y="46"/>
                  </a:lnTo>
                  <a:lnTo>
                    <a:pt x="120" y="34"/>
                  </a:lnTo>
                  <a:lnTo>
                    <a:pt x="116" y="24"/>
                  </a:lnTo>
                  <a:lnTo>
                    <a:pt x="112" y="16"/>
                  </a:lnTo>
                  <a:lnTo>
                    <a:pt x="106" y="10"/>
                  </a:lnTo>
                  <a:lnTo>
                    <a:pt x="98" y="4"/>
                  </a:lnTo>
                  <a:lnTo>
                    <a:pt x="88" y="2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64" y="2"/>
                  </a:lnTo>
                  <a:lnTo>
                    <a:pt x="50" y="4"/>
                  </a:lnTo>
                  <a:lnTo>
                    <a:pt x="40" y="10"/>
                  </a:lnTo>
                  <a:lnTo>
                    <a:pt x="30" y="18"/>
                  </a:lnTo>
                  <a:lnTo>
                    <a:pt x="20" y="26"/>
                  </a:lnTo>
                  <a:lnTo>
                    <a:pt x="12" y="38"/>
                  </a:lnTo>
                  <a:lnTo>
                    <a:pt x="6" y="52"/>
                  </a:lnTo>
                  <a:lnTo>
                    <a:pt x="2" y="68"/>
                  </a:lnTo>
                  <a:lnTo>
                    <a:pt x="2" y="68"/>
                  </a:lnTo>
                  <a:lnTo>
                    <a:pt x="0" y="84"/>
                  </a:lnTo>
                  <a:lnTo>
                    <a:pt x="2" y="98"/>
                  </a:lnTo>
                  <a:lnTo>
                    <a:pt x="6" y="108"/>
                  </a:lnTo>
                  <a:lnTo>
                    <a:pt x="12" y="118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0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4"/>
                  </a:lnTo>
                  <a:lnTo>
                    <a:pt x="78" y="130"/>
                  </a:lnTo>
                  <a:lnTo>
                    <a:pt x="86" y="126"/>
                  </a:lnTo>
                  <a:lnTo>
                    <a:pt x="94" y="122"/>
                  </a:lnTo>
                  <a:lnTo>
                    <a:pt x="104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92" y="110"/>
                  </a:lnTo>
                  <a:lnTo>
                    <a:pt x="84" y="114"/>
                  </a:lnTo>
                  <a:lnTo>
                    <a:pt x="76" y="116"/>
                  </a:lnTo>
                  <a:lnTo>
                    <a:pt x="66" y="118"/>
                  </a:lnTo>
                  <a:lnTo>
                    <a:pt x="66" y="118"/>
                  </a:lnTo>
                  <a:lnTo>
                    <a:pt x="58" y="116"/>
                  </a:lnTo>
                  <a:lnTo>
                    <a:pt x="52" y="114"/>
                  </a:lnTo>
                  <a:lnTo>
                    <a:pt x="46" y="108"/>
                  </a:lnTo>
                  <a:lnTo>
                    <a:pt x="42" y="102"/>
                  </a:lnTo>
                  <a:lnTo>
                    <a:pt x="40" y="96"/>
                  </a:lnTo>
                  <a:lnTo>
                    <a:pt x="40" y="86"/>
                  </a:lnTo>
                  <a:lnTo>
                    <a:pt x="40" y="68"/>
                  </a:lnTo>
                  <a:lnTo>
                    <a:pt x="116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3" name="Freeform 47"/>
            <p:cNvSpPr>
              <a:spLocks noEditPoints="1"/>
            </p:cNvSpPr>
            <p:nvPr userDrawn="1"/>
          </p:nvSpPr>
          <p:spPr bwMode="auto">
            <a:xfrm>
              <a:off x="3680" y="1047"/>
              <a:ext cx="190" cy="180"/>
            </a:xfrm>
            <a:custGeom>
              <a:avLst/>
              <a:gdLst/>
              <a:ahLst/>
              <a:cxnLst>
                <a:cxn ang="0">
                  <a:pos x="62" y="68"/>
                </a:cxn>
                <a:cxn ang="0">
                  <a:pos x="72" y="16"/>
                </a:cxn>
                <a:cxn ang="0">
                  <a:pos x="100" y="14"/>
                </a:cxn>
                <a:cxn ang="0">
                  <a:pos x="124" y="20"/>
                </a:cxn>
                <a:cxn ang="0">
                  <a:pos x="140" y="34"/>
                </a:cxn>
                <a:cxn ang="0">
                  <a:pos x="148" y="56"/>
                </a:cxn>
                <a:cxn ang="0">
                  <a:pos x="146" y="84"/>
                </a:cxn>
                <a:cxn ang="0">
                  <a:pos x="142" y="104"/>
                </a:cxn>
                <a:cxn ang="0">
                  <a:pos x="128" y="134"/>
                </a:cxn>
                <a:cxn ang="0">
                  <a:pos x="106" y="154"/>
                </a:cxn>
                <a:cxn ang="0">
                  <a:pos x="82" y="164"/>
                </a:cxn>
                <a:cxn ang="0">
                  <a:pos x="66" y="166"/>
                </a:cxn>
                <a:cxn ang="0">
                  <a:pos x="44" y="164"/>
                </a:cxn>
                <a:cxn ang="0">
                  <a:pos x="62" y="68"/>
                </a:cxn>
                <a:cxn ang="0">
                  <a:pos x="16" y="108"/>
                </a:cxn>
                <a:cxn ang="0">
                  <a:pos x="0" y="180"/>
                </a:cxn>
                <a:cxn ang="0">
                  <a:pos x="22" y="180"/>
                </a:cxn>
                <a:cxn ang="0">
                  <a:pos x="78" y="180"/>
                </a:cxn>
                <a:cxn ang="0">
                  <a:pos x="98" y="178"/>
                </a:cxn>
                <a:cxn ang="0">
                  <a:pos x="132" y="166"/>
                </a:cxn>
                <a:cxn ang="0">
                  <a:pos x="162" y="140"/>
                </a:cxn>
                <a:cxn ang="0">
                  <a:pos x="182" y="106"/>
                </a:cxn>
                <a:cxn ang="0">
                  <a:pos x="188" y="86"/>
                </a:cxn>
                <a:cxn ang="0">
                  <a:pos x="188" y="44"/>
                </a:cxn>
                <a:cxn ang="0">
                  <a:pos x="182" y="30"/>
                </a:cxn>
                <a:cxn ang="0">
                  <a:pos x="174" y="18"/>
                </a:cxn>
                <a:cxn ang="0">
                  <a:pos x="144" y="4"/>
                </a:cxn>
                <a:cxn ang="0">
                  <a:pos x="104" y="0"/>
                </a:cxn>
                <a:cxn ang="0">
                  <a:pos x="56" y="2"/>
                </a:cxn>
                <a:cxn ang="0">
                  <a:pos x="34" y="0"/>
                </a:cxn>
                <a:cxn ang="0">
                  <a:pos x="30" y="34"/>
                </a:cxn>
                <a:cxn ang="0">
                  <a:pos x="16" y="108"/>
                </a:cxn>
              </a:cxnLst>
              <a:rect l="0" t="0" r="r" b="b"/>
              <a:pathLst>
                <a:path w="190" h="180">
                  <a:moveTo>
                    <a:pt x="62" y="68"/>
                  </a:moveTo>
                  <a:lnTo>
                    <a:pt x="62" y="68"/>
                  </a:lnTo>
                  <a:lnTo>
                    <a:pt x="72" y="16"/>
                  </a:lnTo>
                  <a:lnTo>
                    <a:pt x="72" y="16"/>
                  </a:lnTo>
                  <a:lnTo>
                    <a:pt x="100" y="14"/>
                  </a:lnTo>
                  <a:lnTo>
                    <a:pt x="100" y="14"/>
                  </a:lnTo>
                  <a:lnTo>
                    <a:pt x="114" y="16"/>
                  </a:lnTo>
                  <a:lnTo>
                    <a:pt x="124" y="20"/>
                  </a:lnTo>
                  <a:lnTo>
                    <a:pt x="134" y="26"/>
                  </a:lnTo>
                  <a:lnTo>
                    <a:pt x="140" y="34"/>
                  </a:lnTo>
                  <a:lnTo>
                    <a:pt x="146" y="44"/>
                  </a:lnTo>
                  <a:lnTo>
                    <a:pt x="148" y="56"/>
                  </a:lnTo>
                  <a:lnTo>
                    <a:pt x="148" y="70"/>
                  </a:lnTo>
                  <a:lnTo>
                    <a:pt x="146" y="84"/>
                  </a:lnTo>
                  <a:lnTo>
                    <a:pt x="146" y="84"/>
                  </a:lnTo>
                  <a:lnTo>
                    <a:pt x="142" y="104"/>
                  </a:lnTo>
                  <a:lnTo>
                    <a:pt x="136" y="120"/>
                  </a:lnTo>
                  <a:lnTo>
                    <a:pt x="128" y="134"/>
                  </a:lnTo>
                  <a:lnTo>
                    <a:pt x="118" y="146"/>
                  </a:lnTo>
                  <a:lnTo>
                    <a:pt x="106" y="154"/>
                  </a:lnTo>
                  <a:lnTo>
                    <a:pt x="94" y="160"/>
                  </a:lnTo>
                  <a:lnTo>
                    <a:pt x="82" y="164"/>
                  </a:lnTo>
                  <a:lnTo>
                    <a:pt x="66" y="166"/>
                  </a:lnTo>
                  <a:lnTo>
                    <a:pt x="66" y="166"/>
                  </a:lnTo>
                  <a:lnTo>
                    <a:pt x="44" y="164"/>
                  </a:lnTo>
                  <a:lnTo>
                    <a:pt x="44" y="164"/>
                  </a:lnTo>
                  <a:lnTo>
                    <a:pt x="54" y="114"/>
                  </a:lnTo>
                  <a:lnTo>
                    <a:pt x="62" y="68"/>
                  </a:lnTo>
                  <a:close/>
                  <a:moveTo>
                    <a:pt x="16" y="108"/>
                  </a:moveTo>
                  <a:lnTo>
                    <a:pt x="16" y="108"/>
                  </a:lnTo>
                  <a:lnTo>
                    <a:pt x="8" y="146"/>
                  </a:lnTo>
                  <a:lnTo>
                    <a:pt x="0" y="180"/>
                  </a:lnTo>
                  <a:lnTo>
                    <a:pt x="0" y="180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78" y="180"/>
                  </a:lnTo>
                  <a:lnTo>
                    <a:pt x="78" y="180"/>
                  </a:lnTo>
                  <a:lnTo>
                    <a:pt x="98" y="178"/>
                  </a:lnTo>
                  <a:lnTo>
                    <a:pt x="116" y="174"/>
                  </a:lnTo>
                  <a:lnTo>
                    <a:pt x="132" y="166"/>
                  </a:lnTo>
                  <a:lnTo>
                    <a:pt x="148" y="154"/>
                  </a:lnTo>
                  <a:lnTo>
                    <a:pt x="162" y="140"/>
                  </a:lnTo>
                  <a:lnTo>
                    <a:pt x="174" y="124"/>
                  </a:lnTo>
                  <a:lnTo>
                    <a:pt x="182" y="106"/>
                  </a:lnTo>
                  <a:lnTo>
                    <a:pt x="188" y="86"/>
                  </a:lnTo>
                  <a:lnTo>
                    <a:pt x="188" y="86"/>
                  </a:lnTo>
                  <a:lnTo>
                    <a:pt x="190" y="62"/>
                  </a:lnTo>
                  <a:lnTo>
                    <a:pt x="188" y="44"/>
                  </a:lnTo>
                  <a:lnTo>
                    <a:pt x="186" y="36"/>
                  </a:lnTo>
                  <a:lnTo>
                    <a:pt x="182" y="30"/>
                  </a:lnTo>
                  <a:lnTo>
                    <a:pt x="178" y="22"/>
                  </a:lnTo>
                  <a:lnTo>
                    <a:pt x="174" y="18"/>
                  </a:lnTo>
                  <a:lnTo>
                    <a:pt x="160" y="10"/>
                  </a:lnTo>
                  <a:lnTo>
                    <a:pt x="144" y="4"/>
                  </a:lnTo>
                  <a:lnTo>
                    <a:pt x="126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0" y="34"/>
                  </a:lnTo>
                  <a:lnTo>
                    <a:pt x="22" y="72"/>
                  </a:lnTo>
                  <a:lnTo>
                    <a:pt x="16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2384" name="Freeform 48"/>
            <p:cNvSpPr>
              <a:spLocks noEditPoints="1"/>
            </p:cNvSpPr>
            <p:nvPr userDrawn="1"/>
          </p:nvSpPr>
          <p:spPr bwMode="auto">
            <a:xfrm>
              <a:off x="3878" y="1097"/>
              <a:ext cx="132" cy="134"/>
            </a:xfrm>
            <a:custGeom>
              <a:avLst/>
              <a:gdLst/>
              <a:ahLst/>
              <a:cxnLst>
                <a:cxn ang="0">
                  <a:pos x="92" y="60"/>
                </a:cxn>
                <a:cxn ang="0">
                  <a:pos x="76" y="106"/>
                </a:cxn>
                <a:cxn ang="0">
                  <a:pos x="66" y="118"/>
                </a:cxn>
                <a:cxn ang="0">
                  <a:pos x="56" y="122"/>
                </a:cxn>
                <a:cxn ang="0">
                  <a:pos x="48" y="122"/>
                </a:cxn>
                <a:cxn ang="0">
                  <a:pos x="40" y="114"/>
                </a:cxn>
                <a:cxn ang="0">
                  <a:pos x="36" y="92"/>
                </a:cxn>
                <a:cxn ang="0">
                  <a:pos x="40" y="70"/>
                </a:cxn>
                <a:cxn ang="0">
                  <a:pos x="50" y="34"/>
                </a:cxn>
                <a:cxn ang="0">
                  <a:pos x="60" y="20"/>
                </a:cxn>
                <a:cxn ang="0">
                  <a:pos x="72" y="14"/>
                </a:cxn>
                <a:cxn ang="0">
                  <a:pos x="76" y="12"/>
                </a:cxn>
                <a:cxn ang="0">
                  <a:pos x="88" y="16"/>
                </a:cxn>
                <a:cxn ang="0">
                  <a:pos x="94" y="26"/>
                </a:cxn>
                <a:cxn ang="0">
                  <a:pos x="92" y="60"/>
                </a:cxn>
                <a:cxn ang="0">
                  <a:pos x="0" y="70"/>
                </a:cxn>
                <a:cxn ang="0">
                  <a:pos x="0" y="86"/>
                </a:cxn>
                <a:cxn ang="0">
                  <a:pos x="6" y="110"/>
                </a:cxn>
                <a:cxn ang="0">
                  <a:pos x="20" y="126"/>
                </a:cxn>
                <a:cxn ang="0">
                  <a:pos x="42" y="134"/>
                </a:cxn>
                <a:cxn ang="0">
                  <a:pos x="52" y="134"/>
                </a:cxn>
                <a:cxn ang="0">
                  <a:pos x="80" y="130"/>
                </a:cxn>
                <a:cxn ang="0">
                  <a:pos x="102" y="116"/>
                </a:cxn>
                <a:cxn ang="0">
                  <a:pos x="120" y="94"/>
                </a:cxn>
                <a:cxn ang="0">
                  <a:pos x="130" y="64"/>
                </a:cxn>
                <a:cxn ang="0">
                  <a:pos x="132" y="50"/>
                </a:cxn>
                <a:cxn ang="0">
                  <a:pos x="128" y="28"/>
                </a:cxn>
                <a:cxn ang="0">
                  <a:pos x="114" y="10"/>
                </a:cxn>
                <a:cxn ang="0">
                  <a:pos x="92" y="2"/>
                </a:cxn>
                <a:cxn ang="0">
                  <a:pos x="78" y="0"/>
                </a:cxn>
                <a:cxn ang="0">
                  <a:pos x="54" y="4"/>
                </a:cxn>
                <a:cxn ang="0">
                  <a:pos x="30" y="18"/>
                </a:cxn>
                <a:cxn ang="0">
                  <a:pos x="12" y="40"/>
                </a:cxn>
                <a:cxn ang="0">
                  <a:pos x="0" y="70"/>
                </a:cxn>
              </a:cxnLst>
              <a:rect l="0" t="0" r="r" b="b"/>
              <a:pathLst>
                <a:path w="132" h="134">
                  <a:moveTo>
                    <a:pt x="92" y="60"/>
                  </a:moveTo>
                  <a:lnTo>
                    <a:pt x="92" y="60"/>
                  </a:lnTo>
                  <a:lnTo>
                    <a:pt x="86" y="88"/>
                  </a:lnTo>
                  <a:lnTo>
                    <a:pt x="76" y="106"/>
                  </a:lnTo>
                  <a:lnTo>
                    <a:pt x="72" y="114"/>
                  </a:lnTo>
                  <a:lnTo>
                    <a:pt x="66" y="118"/>
                  </a:lnTo>
                  <a:lnTo>
                    <a:pt x="62" y="122"/>
                  </a:lnTo>
                  <a:lnTo>
                    <a:pt x="56" y="122"/>
                  </a:lnTo>
                  <a:lnTo>
                    <a:pt x="56" y="122"/>
                  </a:lnTo>
                  <a:lnTo>
                    <a:pt x="48" y="122"/>
                  </a:lnTo>
                  <a:lnTo>
                    <a:pt x="44" y="118"/>
                  </a:lnTo>
                  <a:lnTo>
                    <a:pt x="40" y="114"/>
                  </a:lnTo>
                  <a:lnTo>
                    <a:pt x="38" y="108"/>
                  </a:lnTo>
                  <a:lnTo>
                    <a:pt x="36" y="92"/>
                  </a:lnTo>
                  <a:lnTo>
                    <a:pt x="40" y="70"/>
                  </a:lnTo>
                  <a:lnTo>
                    <a:pt x="40" y="70"/>
                  </a:lnTo>
                  <a:lnTo>
                    <a:pt x="46" y="44"/>
                  </a:lnTo>
                  <a:lnTo>
                    <a:pt x="50" y="34"/>
                  </a:lnTo>
                  <a:lnTo>
                    <a:pt x="56" y="26"/>
                  </a:lnTo>
                  <a:lnTo>
                    <a:pt x="60" y="20"/>
                  </a:lnTo>
                  <a:lnTo>
                    <a:pt x="66" y="16"/>
                  </a:lnTo>
                  <a:lnTo>
                    <a:pt x="72" y="14"/>
                  </a:lnTo>
                  <a:lnTo>
                    <a:pt x="76" y="12"/>
                  </a:lnTo>
                  <a:lnTo>
                    <a:pt x="76" y="12"/>
                  </a:lnTo>
                  <a:lnTo>
                    <a:pt x="82" y="14"/>
                  </a:lnTo>
                  <a:lnTo>
                    <a:pt x="88" y="16"/>
                  </a:lnTo>
                  <a:lnTo>
                    <a:pt x="90" y="20"/>
                  </a:lnTo>
                  <a:lnTo>
                    <a:pt x="94" y="26"/>
                  </a:lnTo>
                  <a:lnTo>
                    <a:pt x="94" y="40"/>
                  </a:lnTo>
                  <a:lnTo>
                    <a:pt x="92" y="60"/>
                  </a:lnTo>
                  <a:lnTo>
                    <a:pt x="92" y="60"/>
                  </a:lnTo>
                  <a:close/>
                  <a:moveTo>
                    <a:pt x="0" y="70"/>
                  </a:moveTo>
                  <a:lnTo>
                    <a:pt x="0" y="7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6" y="110"/>
                  </a:lnTo>
                  <a:lnTo>
                    <a:pt x="12" y="120"/>
                  </a:lnTo>
                  <a:lnTo>
                    <a:pt x="20" y="126"/>
                  </a:lnTo>
                  <a:lnTo>
                    <a:pt x="30" y="130"/>
                  </a:lnTo>
                  <a:lnTo>
                    <a:pt x="42" y="134"/>
                  </a:lnTo>
                  <a:lnTo>
                    <a:pt x="52" y="134"/>
                  </a:lnTo>
                  <a:lnTo>
                    <a:pt x="52" y="134"/>
                  </a:lnTo>
                  <a:lnTo>
                    <a:pt x="66" y="132"/>
                  </a:lnTo>
                  <a:lnTo>
                    <a:pt x="80" y="130"/>
                  </a:lnTo>
                  <a:lnTo>
                    <a:pt x="92" y="124"/>
                  </a:lnTo>
                  <a:lnTo>
                    <a:pt x="102" y="116"/>
                  </a:lnTo>
                  <a:lnTo>
                    <a:pt x="112" y="106"/>
                  </a:lnTo>
                  <a:lnTo>
                    <a:pt x="120" y="94"/>
                  </a:lnTo>
                  <a:lnTo>
                    <a:pt x="126" y="80"/>
                  </a:lnTo>
                  <a:lnTo>
                    <a:pt x="130" y="64"/>
                  </a:lnTo>
                  <a:lnTo>
                    <a:pt x="130" y="64"/>
                  </a:lnTo>
                  <a:lnTo>
                    <a:pt x="132" y="50"/>
                  </a:lnTo>
                  <a:lnTo>
                    <a:pt x="132" y="38"/>
                  </a:lnTo>
                  <a:lnTo>
                    <a:pt x="128" y="28"/>
                  </a:lnTo>
                  <a:lnTo>
                    <a:pt x="122" y="18"/>
                  </a:lnTo>
                  <a:lnTo>
                    <a:pt x="114" y="10"/>
                  </a:lnTo>
                  <a:lnTo>
                    <a:pt x="104" y="4"/>
                  </a:lnTo>
                  <a:lnTo>
                    <a:pt x="92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66" y="2"/>
                  </a:lnTo>
                  <a:lnTo>
                    <a:pt x="54" y="4"/>
                  </a:lnTo>
                  <a:lnTo>
                    <a:pt x="42" y="10"/>
                  </a:lnTo>
                  <a:lnTo>
                    <a:pt x="30" y="18"/>
                  </a:lnTo>
                  <a:lnTo>
                    <a:pt x="20" y="28"/>
                  </a:lnTo>
                  <a:lnTo>
                    <a:pt x="12" y="40"/>
                  </a:lnTo>
                  <a:lnTo>
                    <a:pt x="6" y="54"/>
                  </a:lnTo>
                  <a:lnTo>
                    <a:pt x="0" y="7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+mj-lt"/>
          <a:ea typeface="+mj-ea"/>
          <a:cs typeface="+mj-cs"/>
        </a:defRPr>
      </a:lvl1pPr>
      <a:lvl2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2pPr>
      <a:lvl3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3pPr>
      <a:lvl4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4pPr>
      <a:lvl5pPr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5pPr>
      <a:lvl6pPr marL="4572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6pPr>
      <a:lvl7pPr marL="9144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7pPr>
      <a:lvl8pPr marL="13716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8pPr>
      <a:lvl9pPr marL="1828800" algn="l" defTabSz="1042988" rtl="0" fontAlgn="base">
        <a:lnSpc>
          <a:spcPct val="85000"/>
        </a:lnSpc>
        <a:spcBef>
          <a:spcPct val="0"/>
        </a:spcBef>
        <a:spcAft>
          <a:spcPct val="0"/>
        </a:spcAft>
        <a:defRPr sz="3400" b="1">
          <a:solidFill>
            <a:srgbClr val="646464"/>
          </a:solidFill>
          <a:latin typeface="Arial" charset="0"/>
        </a:defRPr>
      </a:lvl9pPr>
    </p:titleStyle>
    <p:bodyStyle>
      <a:lvl1pPr marL="411163" indent="-411163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600">
          <a:solidFill>
            <a:srgbClr val="646464"/>
          </a:solidFill>
          <a:latin typeface="+mn-lt"/>
          <a:ea typeface="+mn-ea"/>
          <a:cs typeface="+mn-cs"/>
        </a:defRPr>
      </a:lvl1pPr>
      <a:lvl2pPr marL="819150" indent="-406400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00">
          <a:solidFill>
            <a:srgbClr val="646464"/>
          </a:solidFill>
          <a:latin typeface="+mn-lt"/>
        </a:defRPr>
      </a:lvl2pPr>
      <a:lvl3pPr marL="1233488" indent="-412750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100">
          <a:solidFill>
            <a:srgbClr val="646464"/>
          </a:solidFill>
          <a:latin typeface="+mn-lt"/>
        </a:defRPr>
      </a:lvl3pPr>
      <a:lvl4pPr marL="1644650" indent="-409575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4pPr>
      <a:lvl5pPr marL="20542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5pPr>
      <a:lvl6pPr marL="25114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6pPr>
      <a:lvl7pPr marL="29686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7pPr>
      <a:lvl8pPr marL="34258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8pPr>
      <a:lvl9pPr marL="3883025" indent="-407988" algn="l" defTabSz="1042988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/>
              <a:t>Akvizice a přeměny </a:t>
            </a:r>
            <a:br>
              <a:rPr lang="cs-CZ" sz="3200"/>
            </a:br>
            <a:r>
              <a:rPr lang="cs-CZ" sz="3200"/>
              <a:t>účetní a daňový pohled</a:t>
            </a:r>
            <a:endParaRPr lang="en-US" sz="320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900" dirty="0"/>
              <a:t>David Ku</a:t>
            </a:r>
            <a:r>
              <a:rPr lang="cs-CZ" sz="2900" dirty="0" err="1"/>
              <a:t>žela</a:t>
            </a:r>
            <a:endParaRPr lang="en-US" sz="2900" dirty="0"/>
          </a:p>
          <a:p>
            <a:r>
              <a:rPr lang="cs-CZ" sz="2900" dirty="0"/>
              <a:t>5. </a:t>
            </a:r>
            <a:r>
              <a:rPr lang="en-US" sz="2900" dirty="0" err="1"/>
              <a:t>kv</a:t>
            </a:r>
            <a:r>
              <a:rPr lang="cs-CZ" sz="2900" dirty="0" err="1"/>
              <a:t>ětna</a:t>
            </a:r>
            <a:r>
              <a:rPr lang="cs-CZ" sz="2900" dirty="0"/>
              <a:t> 2010</a:t>
            </a:r>
            <a:endParaRPr lang="en-US" sz="29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D8D8-82B0-4B2E-82CE-CAB6DDDD633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cs-CZ" dirty="0" err="1"/>
              <a:t>isky</a:t>
            </a:r>
            <a:r>
              <a:rPr lang="cs-CZ" dirty="0"/>
              <a:t> z prodeje podílů</a:t>
            </a:r>
            <a:r>
              <a:rPr lang="en-US" dirty="0"/>
              <a:t> </a:t>
            </a:r>
            <a:r>
              <a:rPr lang="cs-CZ" dirty="0"/>
              <a:t>(2) - zdanění</a:t>
            </a:r>
            <a:endParaRPr lang="en-US" dirty="0"/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552950"/>
          </a:xfrm>
        </p:spPr>
        <p:txBody>
          <a:bodyPr/>
          <a:lstStyle/>
          <a:p>
            <a:pPr marL="444500" indent="-4445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Pokud nejsou podmínky splněny: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Nabývací cena uznatelná do výše příjmu = podíly na s.r.o. a akcie, která není oceňována reálnou  hodnotou (§24/2/w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Účetní hodnota (ne nabývací cena!) plně uznatelná (i ztráta) = akcie oceňované reálnou hodnotou (§24/2/r ZDP) </a:t>
            </a:r>
          </a:p>
          <a:p>
            <a:pPr marL="444500" lvl="1" indent="-444500">
              <a:lnSpc>
                <a:spcPct val="80000"/>
              </a:lnSpc>
            </a:pPr>
            <a:r>
              <a:rPr lang="cs-CZ" sz="2400" dirty="0">
                <a:ea typeface="+mn-ea"/>
                <a:cs typeface="+mn-cs"/>
              </a:rPr>
              <a:t>Daňovou nabývací cenu v případě prodeje zvyšují (§24/7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Daňově neuznatelné náklady přímo související s držbou podílu na dceřiné společnosti (dle §25/1/</a:t>
            </a:r>
            <a:r>
              <a:rPr lang="cs-CZ" dirty="0" err="1"/>
              <a:t>zk</a:t>
            </a:r>
            <a:r>
              <a:rPr lang="cs-CZ" dirty="0"/>
              <a:t> ZDP</a:t>
            </a:r>
            <a:r>
              <a:rPr lang="cs-CZ" dirty="0"/>
              <a:t>)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1B728-960C-4DF3-87AF-EB182C9DADD2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cs-CZ" dirty="0" err="1"/>
              <a:t>áklady</a:t>
            </a:r>
            <a:r>
              <a:rPr lang="cs-CZ" dirty="0"/>
              <a:t> na získání a držbu podílu / akcií</a:t>
            </a:r>
            <a:endParaRPr lang="en-US" dirty="0"/>
          </a:p>
        </p:txBody>
      </p:sp>
      <p:sp>
        <p:nvSpPr>
          <p:cNvPr id="57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73225"/>
            <a:ext cx="9501187" cy="4552950"/>
          </a:xfrm>
        </p:spPr>
        <p:txBody>
          <a:bodyPr/>
          <a:lstStyle/>
          <a:p>
            <a:pPr marL="266700" indent="-266700"/>
            <a:r>
              <a:rPr lang="cs-CZ" dirty="0"/>
              <a:t>Náklady na pořízení akcií / podílů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Prodej podílů i příjem z dividend = osvobozen od daně (ve většině případů)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Náklady na osvobozené příjmy = neuznatelné (§25/1/i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Např. úroky z úvěru na nákup podílu = velký praktický problém (téměř všechny akvizice jsou dluhově financované )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/>
              <a:t> daňová </a:t>
            </a:r>
            <a:r>
              <a:rPr lang="cs-CZ" dirty="0" err="1"/>
              <a:t>opt</a:t>
            </a:r>
            <a:r>
              <a:rPr lang="en-US" dirty="0" err="1"/>
              <a:t>imali</a:t>
            </a:r>
            <a:r>
              <a:rPr lang="cs-CZ" dirty="0" err="1"/>
              <a:t>zace</a:t>
            </a:r>
            <a:endParaRPr lang="cs-CZ" dirty="0"/>
          </a:p>
          <a:p>
            <a:pPr marL="266700" indent="-266700">
              <a:lnSpc>
                <a:spcPct val="90000"/>
              </a:lnSpc>
              <a:buFont typeface="Arial" charset="0"/>
              <a:buChar char="►"/>
            </a:pPr>
            <a:r>
              <a:rPr lang="cs-CZ" dirty="0"/>
              <a:t>Náklady mateřské společnosti na držbu podílu v dceřiné společnosti jsou neuznatelné (§25/1/</a:t>
            </a:r>
            <a:r>
              <a:rPr lang="cs-CZ" dirty="0" err="1"/>
              <a:t>zk</a:t>
            </a:r>
            <a:r>
              <a:rPr lang="cs-CZ" dirty="0"/>
              <a:t>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Definice mateřské a dceřiné společnosti (§19 ZDP)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Fikce = úroky z úvěrů/půjček 6 měsíců před nabytím (i když podíl drží spojená osoba) </a:t>
            </a:r>
            <a:r>
              <a:rPr lang="en-US" dirty="0">
                <a:sym typeface="Wingdings" pitchFamily="2" charset="2"/>
              </a:rPr>
              <a:t> L</a:t>
            </a:r>
            <a:r>
              <a:rPr lang="cs-CZ" dirty="0">
                <a:sym typeface="Wingdings" pitchFamily="2" charset="2"/>
              </a:rPr>
              <a:t>ze p</a:t>
            </a:r>
            <a:r>
              <a:rPr lang="cs-CZ" dirty="0"/>
              <a:t>rokázat, že nesouvisí (obtížné)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Režijní náklady = prokázat nebo 5% dividend (může být HODNĚ)</a:t>
            </a:r>
          </a:p>
          <a:p>
            <a:pPr lvl="2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DB3A-2998-4FD2-A228-5CA0A5C7C32C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Koupě podniku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C0699-DA73-47E0-836C-ABF8A1D7E7C8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Koupě podniku - obecně (1)</a:t>
            </a:r>
            <a:endParaRPr lang="en-US" dirty="0"/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Smlouvou o prodeji na kupujícího přecházejí všechny práva a závazky, které se k prodávanému podniku vztahují vč. pracovněprávních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Automatický přechod (bez souhlasu obchodních partnerů?) </a:t>
            </a:r>
            <a:endParaRPr lang="cs-CZ" dirty="0">
              <a:solidFill>
                <a:srgbClr val="646464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olidFill>
                  <a:srgbClr val="646464"/>
                </a:solidFill>
              </a:rPr>
              <a:t>Do 15 dnů od uzavření smlouvy 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 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kupující i prodávající musí předložit kopii smlouvy FU (§ 128 DŘ)</a:t>
            </a:r>
            <a:endParaRPr lang="cs-CZ" dirty="0"/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Nelze převést veřejnoprávní pohledávky/závazky (tj. ani daňová rizika a závazky)</a:t>
            </a:r>
          </a:p>
          <a:p>
            <a:pPr marL="266700" indent="-266700">
              <a:buFont typeface="Arial" charset="0"/>
              <a:buChar char="►"/>
            </a:pPr>
            <a:r>
              <a:rPr lang="cs-CZ" dirty="0"/>
              <a:t>Obdobně to platí pro převod části podniku 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Musí tvořit samostatnou organizační složku</a:t>
            </a:r>
            <a:r>
              <a:rPr lang="en-US" dirty="0"/>
              <a:t> </a:t>
            </a:r>
            <a:r>
              <a:rPr lang="en-US" dirty="0"/>
              <a:t>(</a:t>
            </a:r>
            <a:r>
              <a:rPr lang="cs-CZ" dirty="0"/>
              <a:t>účetnictví</a:t>
            </a:r>
            <a:r>
              <a:rPr lang="cs-CZ" dirty="0"/>
              <a:t>?</a:t>
            </a:r>
            <a:r>
              <a:rPr lang="en-US" dirty="0"/>
              <a:t>)</a:t>
            </a:r>
            <a:r>
              <a:rPr lang="cs-CZ" dirty="0"/>
              <a:t> </a:t>
            </a:r>
            <a:br>
              <a:rPr lang="cs-CZ" dirty="0"/>
            </a:b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vymezení v praxi často </a:t>
            </a:r>
            <a:r>
              <a:rPr lang="en-US" dirty="0" err="1">
                <a:sym typeface="Wingdings" pitchFamily="2" charset="2"/>
              </a:rPr>
              <a:t>probl</a:t>
            </a:r>
            <a:r>
              <a:rPr lang="cs-CZ" dirty="0">
                <a:sym typeface="Wingdings" pitchFamily="2" charset="2"/>
              </a:rPr>
              <a:t>e</a:t>
            </a:r>
            <a:r>
              <a:rPr lang="en-US" dirty="0" err="1">
                <a:sym typeface="Wingdings" pitchFamily="2" charset="2"/>
              </a:rPr>
              <a:t>matick</a:t>
            </a:r>
            <a:r>
              <a:rPr lang="cs-CZ" dirty="0">
                <a:sym typeface="Wingdings" pitchFamily="2" charset="2"/>
              </a:rPr>
              <a:t>é 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C8161-50D4-40BD-A7DD-15A767738DA2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Koupě podniku - obecně (2)</a:t>
            </a:r>
            <a:endParaRPr lang="en-US"/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Prodávající nezaniká, nedochází k právní kontinuitě, tj. kupující není právním nástupcem prodávajícího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nedochází ani k daňové kontinuitě, tj.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povinnost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Nepřechází daňová práva (ztráty, odčitatelné položky…)</a:t>
            </a: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Kupující nepokračuje v daňovém odpisování (chová se jako klasický nákup majetku) 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možný step-</a:t>
            </a:r>
            <a:r>
              <a:rPr lang="cs-CZ" dirty="0" err="1">
                <a:sym typeface="Wingdings" pitchFamily="2" charset="2"/>
              </a:rPr>
              <a:t>up</a:t>
            </a:r>
            <a:r>
              <a:rPr lang="cs-CZ" dirty="0">
                <a:sym typeface="Wingdings" pitchFamily="2" charset="2"/>
              </a:rPr>
              <a:t>/step-</a:t>
            </a:r>
            <a:r>
              <a:rPr lang="cs-CZ" dirty="0" err="1">
                <a:sym typeface="Wingdings" pitchFamily="2" charset="2"/>
              </a:rPr>
              <a:t>down</a:t>
            </a: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r>
              <a:rPr lang="cs-CZ" dirty="0">
                <a:sym typeface="Wingdings" pitchFamily="2" charset="2"/>
              </a:rPr>
              <a:t>Proto</a:t>
            </a:r>
            <a:r>
              <a:rPr lang="cs-CZ" dirty="0">
                <a:sym typeface="Wingdings" pitchFamily="2" charset="2"/>
              </a:rPr>
              <a:t>:</a:t>
            </a:r>
            <a:r>
              <a:rPr lang="en-US" dirty="0">
                <a:sym typeface="Wingdings" pitchFamily="2" charset="2"/>
              </a:rPr>
              <a:t> n</a:t>
            </a:r>
            <a:r>
              <a:rPr lang="cs-CZ" dirty="0" err="1">
                <a:sym typeface="Wingdings" pitchFamily="2" charset="2"/>
              </a:rPr>
              <a:t>emusíme</a:t>
            </a:r>
            <a:r>
              <a:rPr lang="cs-CZ" dirty="0">
                <a:sym typeface="Wingdings" pitchFamily="2" charset="2"/>
              </a:rPr>
              <a:t> dělat (daňové) </a:t>
            </a:r>
            <a:r>
              <a:rPr lang="cs-CZ" dirty="0" err="1">
                <a:sym typeface="Wingdings" pitchFamily="2" charset="2"/>
              </a:rPr>
              <a:t>due</a:t>
            </a:r>
            <a:r>
              <a:rPr lang="cs-CZ" dirty="0">
                <a:sym typeface="Wingdings" pitchFamily="2" charset="2"/>
              </a:rPr>
              <a:t> diligence na historická rizika</a:t>
            </a: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  <a:p>
            <a:pPr lvl="2">
              <a:lnSpc>
                <a:spcPct val="80000"/>
              </a:lnSpc>
            </a:pPr>
            <a:endParaRPr lang="cs-CZ" dirty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70E02-73F0-4F26-AAAE-861239DCDC68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Účetnictví – prodávající</a:t>
            </a:r>
            <a:endParaRPr lang="en-US"/>
          </a:p>
        </p:txBody>
      </p:sp>
      <p:sp>
        <p:nvSpPr>
          <p:cNvPr id="582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defTabSz="914400"/>
            <a:r>
              <a:rPr lang="cs-CZ" dirty="0"/>
              <a:t>Prodávající 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Zruší rezervy a opravné položky</a:t>
            </a:r>
            <a:endParaRPr lang="en-US" dirty="0"/>
          </a:p>
          <a:p>
            <a:pPr marL="771525" lvl="1" indent="-381000" defTabSz="914400"/>
            <a:r>
              <a:rPr lang="en-US" dirty="0"/>
              <a:t>K</a:t>
            </a:r>
            <a:r>
              <a:rPr lang="cs-CZ" dirty="0" err="1"/>
              <a:t>romě</a:t>
            </a:r>
            <a:r>
              <a:rPr lang="cs-CZ" dirty="0"/>
              <a:t> rezerv dle zvl. předpisů</a:t>
            </a:r>
            <a:r>
              <a:rPr lang="en-US" dirty="0"/>
              <a:t> </a:t>
            </a:r>
            <a:r>
              <a:rPr lang="cs-CZ" dirty="0"/>
              <a:t>(např. atomový zákon)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Časové rozlišení (pokud jeho povahu umožňuje převod) a aktivní/pasivní dohadné položky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přecházejí </a:t>
            </a:r>
            <a:r>
              <a:rPr lang="cs-CZ" dirty="0"/>
              <a:t>na kupujícího </a:t>
            </a:r>
            <a:r>
              <a:rPr lang="cs-CZ" dirty="0"/>
              <a:t>(</a:t>
            </a:r>
            <a:r>
              <a:rPr lang="cs-CZ" dirty="0"/>
              <a:t>ČÚS 011)</a:t>
            </a:r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Prodaný majetek / převáděné závazky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mimořádné náklad</a:t>
            </a:r>
            <a:r>
              <a:rPr lang="cs-CZ" dirty="0"/>
              <a:t>y</a:t>
            </a:r>
            <a:endParaRPr lang="cs-CZ" dirty="0"/>
          </a:p>
          <a:p>
            <a:pPr marL="381000" indent="-381000" defTabSz="914400">
              <a:buFont typeface="Arial" charset="0"/>
              <a:buChar char="►"/>
            </a:pPr>
            <a:r>
              <a:rPr lang="cs-CZ" dirty="0"/>
              <a:t>Kupní cena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mimořádný </a:t>
            </a:r>
            <a:r>
              <a:rPr lang="cs-CZ" dirty="0"/>
              <a:t>výnos</a:t>
            </a:r>
          </a:p>
          <a:p>
            <a:pPr marL="381000" indent="-3810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350E-4D15-48DF-B6E9-74786D51AF8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(1) – ocenění</a:t>
            </a:r>
            <a:endParaRPr lang="en-US" dirty="0"/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Kupující </a:t>
            </a:r>
            <a:r>
              <a:rPr lang="en-US" dirty="0"/>
              <a:t>= 2 </a:t>
            </a:r>
            <a:r>
              <a:rPr lang="cs-CZ" dirty="0"/>
              <a:t>způsoby ocenění nabytého majetku</a:t>
            </a:r>
            <a:r>
              <a:rPr lang="cs-CZ" dirty="0"/>
              <a:t>: </a:t>
            </a:r>
            <a:endParaRPr lang="cs-CZ" dirty="0"/>
          </a:p>
          <a:p>
            <a:pPr marL="622300" lvl="1" indent="-176213" defTabSz="914400"/>
            <a:r>
              <a:rPr lang="cs-CZ" dirty="0"/>
              <a:t>Na základě ocenění jednotlivých složek v účetnictví prodávajícího (převezme jeho hodnoty)</a:t>
            </a:r>
          </a:p>
          <a:p>
            <a:pPr marL="622300" lvl="1" indent="-176213" defTabSz="914400"/>
            <a:r>
              <a:rPr lang="cs-CZ" dirty="0"/>
              <a:t>Podle ocenění jednotlivých složek majetku dle znaleckého posudku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Rozdíl mezi kupní cenou podniku a oceněním majetku tvoří:</a:t>
            </a:r>
          </a:p>
          <a:p>
            <a:pPr marL="622300" lvl="1" indent="-176213" defTabSz="914400"/>
            <a:r>
              <a:rPr lang="cs-CZ" dirty="0"/>
              <a:t>Oceňovací rozdíl k nabytému majetku (§7/9 </a:t>
            </a:r>
            <a:r>
              <a:rPr lang="cs-CZ" dirty="0" err="1"/>
              <a:t>VoÚ</a:t>
            </a:r>
            <a:r>
              <a:rPr lang="cs-CZ" dirty="0"/>
              <a:t>) = kupní cena vs. ocenění v účetnictví prodávající – převzaté závazky</a:t>
            </a:r>
          </a:p>
          <a:p>
            <a:pPr marL="622300" lvl="1" indent="-176213" defTabSz="914400"/>
            <a:r>
              <a:rPr lang="cs-CZ" dirty="0" err="1"/>
              <a:t>Goodwill</a:t>
            </a:r>
            <a:r>
              <a:rPr lang="cs-CZ" dirty="0"/>
              <a:t> (§6/1/e </a:t>
            </a:r>
            <a:r>
              <a:rPr lang="cs-CZ" dirty="0" err="1"/>
              <a:t>VoÚ</a:t>
            </a:r>
            <a:r>
              <a:rPr lang="cs-CZ" dirty="0"/>
              <a:t>) = kupní cena vs. individuálně přeceněné složky majetku – převzaté závazky</a:t>
            </a:r>
          </a:p>
          <a:p>
            <a:pPr marL="622300" lvl="1" indent="-176213" defTabSz="914400"/>
            <a:r>
              <a:rPr lang="cs-CZ" dirty="0"/>
              <a:t>Závazky jsou v zásadě převáděny v ocenění ve jmenovité hodnotě</a:t>
            </a:r>
          </a:p>
          <a:p>
            <a:pPr marL="622300" lvl="1" indent="-176213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3FB32-BCD7-4443-8120-DE5D8AAA656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 – kupující (2) – </a:t>
            </a:r>
            <a:r>
              <a:rPr lang="cs-CZ" dirty="0" err="1"/>
              <a:t>goodwill</a:t>
            </a:r>
            <a:endParaRPr lang="en-US" dirty="0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841500"/>
            <a:ext cx="9501187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Oceňovací rozdíl k nabytému majetku (§7/9 </a:t>
            </a:r>
            <a:r>
              <a:rPr lang="cs-CZ" dirty="0" err="1"/>
              <a:t>VoÚ</a:t>
            </a:r>
            <a:r>
              <a:rPr lang="cs-CZ" dirty="0"/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Se účetně odpisuje 180 měsíců (15 let)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/>
              <a:t>Kladný do nákladů, záporný do výnosů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/>
              <a:t>Kratší doba </a:t>
            </a:r>
            <a:r>
              <a:rPr lang="cs-CZ" dirty="0"/>
              <a:t>= jen p</a:t>
            </a:r>
            <a:r>
              <a:rPr lang="cs-CZ" dirty="0"/>
              <a:t>okud </a:t>
            </a:r>
            <a:r>
              <a:rPr lang="cs-CZ" dirty="0"/>
              <a:t>nejsou součástí nabytého majetku aktiva s použitelností delší než 15 </a:t>
            </a:r>
            <a:r>
              <a:rPr lang="cs-CZ" dirty="0"/>
              <a:t>let</a:t>
            </a:r>
          </a:p>
          <a:p>
            <a:pPr marL="990600" lvl="2" indent="-177800" defTabSz="914400">
              <a:lnSpc>
                <a:spcPct val="80000"/>
              </a:lnSpc>
            </a:pPr>
            <a:r>
              <a:rPr lang="cs-CZ" dirty="0"/>
              <a:t>Musí </a:t>
            </a:r>
            <a:r>
              <a:rPr lang="cs-CZ" dirty="0" err="1"/>
              <a:t>odůvodit</a:t>
            </a:r>
            <a:r>
              <a:rPr lang="cs-CZ" dirty="0"/>
              <a:t> v příloze k účetní závěrce</a:t>
            </a:r>
          </a:p>
          <a:p>
            <a:pPr marL="600075" lvl="1" indent="-177800" defTabSz="914400">
              <a:lnSpc>
                <a:spcPct val="80000"/>
              </a:lnSpc>
            </a:pPr>
            <a:r>
              <a:rPr lang="cs-CZ" dirty="0"/>
              <a:t>Vykázán jako hmotný </a:t>
            </a:r>
            <a:r>
              <a:rPr lang="cs-CZ" dirty="0"/>
              <a:t>majetek (!)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 err="1"/>
              <a:t>Goodwill</a:t>
            </a:r>
            <a:r>
              <a:rPr lang="cs-CZ" b="1" dirty="0"/>
              <a:t> </a:t>
            </a:r>
            <a:r>
              <a:rPr lang="cs-CZ" dirty="0"/>
              <a:t>(§6/1/e </a:t>
            </a:r>
            <a:r>
              <a:rPr lang="cs-CZ" dirty="0" err="1"/>
              <a:t>VoÚ</a:t>
            </a:r>
            <a:r>
              <a:rPr lang="cs-CZ" dirty="0"/>
              <a:t>)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Se účetně odpisuje rovnoměrně nejpozději do 60 měsíců (= 5 let)</a:t>
            </a:r>
          </a:p>
          <a:p>
            <a:pPr marL="1012825" lvl="2" indent="-176213" defTabSz="914400">
              <a:lnSpc>
                <a:spcPct val="80000"/>
              </a:lnSpc>
            </a:pPr>
            <a:r>
              <a:rPr lang="cs-CZ" dirty="0"/>
              <a:t>Kladný do nákladů, záporný do výnosů 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Delší doba lze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 err="1"/>
              <a:t>odůvodit</a:t>
            </a:r>
            <a:r>
              <a:rPr lang="cs-CZ" dirty="0"/>
              <a:t> </a:t>
            </a:r>
            <a:r>
              <a:rPr lang="cs-CZ" dirty="0"/>
              <a:t>v příloze k účetní závěrce</a:t>
            </a:r>
          </a:p>
          <a:p>
            <a:pPr marL="622300" lvl="1" indent="-176213" defTabSz="914400">
              <a:lnSpc>
                <a:spcPct val="80000"/>
              </a:lnSpc>
            </a:pPr>
            <a:r>
              <a:rPr lang="cs-CZ" dirty="0"/>
              <a:t>Nehmotný majetek</a:t>
            </a:r>
          </a:p>
          <a:p>
            <a:pPr marL="622300" lvl="1" indent="-176213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7CA0-33F2-4560-AEB2-C9519F93524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 – prodávající</a:t>
            </a:r>
            <a:endParaRPr lang="en-US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Daňový režim vychází z účetnictví, pokud ZDP nestanoví jinak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Pokud je v §24/2 ZDP omezována uznatelnost výší příjmů, neplatí toto omezení pro prodej</a:t>
            </a:r>
            <a:r>
              <a:rPr lang="cs-CZ" sz="1900" dirty="0"/>
              <a:t> </a:t>
            </a:r>
            <a:r>
              <a:rPr lang="cs-CZ" dirty="0"/>
              <a:t>podniku (§24/8 ZDP), např.:</a:t>
            </a:r>
          </a:p>
          <a:p>
            <a:pPr marL="598488" lvl="1" indent="-249238" defTabSz="914400"/>
            <a:r>
              <a:rPr lang="cs-CZ" dirty="0"/>
              <a:t>Pohledávky</a:t>
            </a:r>
          </a:p>
          <a:p>
            <a:pPr marL="598488" lvl="1" indent="-249238" defTabSz="914400"/>
            <a:r>
              <a:rPr lang="cs-CZ" dirty="0"/>
              <a:t>Pozemky</a:t>
            </a:r>
          </a:p>
          <a:p>
            <a:pPr marL="598488" lvl="1" indent="-249238" defTabSz="914400"/>
            <a:r>
              <a:rPr lang="cs-CZ" dirty="0"/>
              <a:t>Podíly na S.R.O./AS s podstatným vlivem</a:t>
            </a:r>
          </a:p>
          <a:p>
            <a:pPr marL="598488" lvl="1" indent="-249238" defTabSz="914400"/>
            <a:r>
              <a:rPr lang="cs-CZ" dirty="0"/>
              <a:t>Atd.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Další omezení upravená ve §24/2 ZDP platí </a:t>
            </a:r>
            <a:endParaRPr lang="en-US" dirty="0"/>
          </a:p>
          <a:p>
            <a:pPr marL="625475" lvl="1" indent="-234950" defTabSz="914400"/>
            <a:r>
              <a:rPr lang="en-US" dirty="0"/>
              <a:t>N</a:t>
            </a:r>
            <a:r>
              <a:rPr lang="cs-CZ" dirty="0" err="1"/>
              <a:t>apř</a:t>
            </a:r>
            <a:r>
              <a:rPr lang="cs-CZ" dirty="0"/>
              <a:t>. </a:t>
            </a:r>
            <a:r>
              <a:rPr lang="en-US" dirty="0"/>
              <a:t>D</a:t>
            </a:r>
            <a:r>
              <a:rPr lang="cs-CZ" dirty="0"/>
              <a:t>ZC </a:t>
            </a:r>
            <a:r>
              <a:rPr lang="en-US" dirty="0"/>
              <a:t>vs. U</a:t>
            </a:r>
            <a:r>
              <a:rPr lang="cs-CZ" dirty="0"/>
              <a:t>ZC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3465-3AAB-47D9-BEC0-E7FBC25D4208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ZDP, daň z převodu – prodávající </a:t>
            </a:r>
            <a:endParaRPr lang="en-US"/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U majetku postupuje jako u jeho prodeje </a:t>
            </a:r>
          </a:p>
          <a:p>
            <a:pPr marL="600075" lvl="1" indent="-177800" defTabSz="914400"/>
            <a:r>
              <a:rPr lang="cs-CZ" dirty="0"/>
              <a:t>Např. </a:t>
            </a:r>
            <a:r>
              <a:rPr lang="cs-CZ" dirty="0"/>
              <a:t>½ odpis</a:t>
            </a:r>
            <a:r>
              <a:rPr lang="en-US" dirty="0"/>
              <a:t>u</a:t>
            </a:r>
            <a:r>
              <a:rPr lang="cs-CZ" dirty="0"/>
              <a:t> </a:t>
            </a:r>
            <a:r>
              <a:rPr lang="cs-CZ" dirty="0"/>
              <a:t>(pokud ne, daňová ZC v nákladech)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Rozpustí rezervy a daňové opravné položky týkající se majetku a pohledávek převáděných na kupujícího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Podléhá dani z převodu nemovitostí</a:t>
            </a:r>
          </a:p>
          <a:p>
            <a:pPr marL="622300" lvl="1" indent="-176213" defTabSz="914400"/>
            <a:r>
              <a:rPr lang="cs-CZ" dirty="0"/>
              <a:t>Základ </a:t>
            </a:r>
            <a:r>
              <a:rPr lang="cs-CZ" dirty="0"/>
              <a:t>daně </a:t>
            </a:r>
            <a:r>
              <a:rPr lang="cs-CZ" dirty="0"/>
              <a:t>(?)</a:t>
            </a:r>
            <a:endParaRPr lang="cs-CZ" dirty="0"/>
          </a:p>
          <a:p>
            <a:pPr marL="622300" lvl="1" indent="-176213" defTabSz="9144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286FE-C6B3-4F32-8F10-B27B06B7A26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altLang="ko-KR" sz="2300"/>
              <a:t>Akvizice</a:t>
            </a:r>
          </a:p>
          <a:p>
            <a:pPr marL="901700" lvl="1" indent="-366713" defTabSz="914400"/>
            <a:r>
              <a:rPr lang="cs-CZ" altLang="ko-KR" sz="2100"/>
              <a:t>Typy</a:t>
            </a:r>
          </a:p>
          <a:p>
            <a:pPr marL="901700" lvl="1" indent="-366713" defTabSz="914400"/>
            <a:r>
              <a:rPr lang="cs-CZ" altLang="ko-KR" sz="2100"/>
              <a:t>Účetnictví</a:t>
            </a:r>
          </a:p>
          <a:p>
            <a:pPr marL="901700" lvl="1" indent="-366713" defTabSz="914400"/>
            <a:r>
              <a:rPr lang="cs-CZ" altLang="ko-KR" sz="2100"/>
              <a:t>Daně 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altLang="ko-KR" sz="2300"/>
              <a:t>Přeměny</a:t>
            </a:r>
          </a:p>
          <a:p>
            <a:pPr marL="901700" lvl="1" indent="-366713" defTabSz="914400"/>
            <a:r>
              <a:rPr lang="cs-CZ" altLang="ko-KR" sz="2100"/>
              <a:t>Právní rámec</a:t>
            </a:r>
          </a:p>
          <a:p>
            <a:pPr marL="901700" lvl="1" indent="-366713" defTabSz="914400"/>
            <a:r>
              <a:rPr lang="cs-CZ" altLang="ko-KR" sz="2100"/>
              <a:t>Účetnictví</a:t>
            </a:r>
          </a:p>
          <a:p>
            <a:pPr marL="901700" lvl="1" indent="-366713" defTabSz="914400"/>
            <a:r>
              <a:rPr lang="cs-CZ" altLang="ko-KR" sz="2100"/>
              <a:t>Daně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283C-EB27-49B7-B913-DF5EE1816DB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 – kupující </a:t>
            </a:r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Ocenění majetku souladu s účetnictvím:</a:t>
            </a:r>
          </a:p>
          <a:p>
            <a:pPr marL="622300" lvl="1" indent="-176213" defTabSz="914400"/>
            <a:r>
              <a:rPr lang="cs-CZ" dirty="0"/>
              <a:t>Účetní hodnoty převzaté od prodávajícího + oceňovací rozdíl</a:t>
            </a:r>
          </a:p>
          <a:p>
            <a:pPr marL="622300" lvl="1" indent="-176213" defTabSz="914400"/>
            <a:r>
              <a:rPr lang="cs-CZ" dirty="0"/>
              <a:t>Individuálně přeceněné hodnoty jednotlivých složek majetku + </a:t>
            </a:r>
            <a:r>
              <a:rPr lang="cs-CZ" dirty="0" err="1"/>
              <a:t>goodwill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Oceňovací rozdíl / </a:t>
            </a:r>
            <a:r>
              <a:rPr lang="cs-CZ" dirty="0" err="1"/>
              <a:t>goodwill</a:t>
            </a:r>
            <a:r>
              <a:rPr lang="cs-CZ" dirty="0"/>
              <a:t> – daňově:</a:t>
            </a:r>
          </a:p>
          <a:p>
            <a:pPr marL="657225" lvl="1" indent="-266700" defTabSz="914400"/>
            <a:r>
              <a:rPr lang="cs-CZ" dirty="0"/>
              <a:t>Odepisuje se rovnoměrně 180 měsíců (§23/15 ZDP)</a:t>
            </a:r>
          </a:p>
          <a:p>
            <a:pPr marL="657225" lvl="1" indent="-266700" defTabSz="914400"/>
            <a:r>
              <a:rPr lang="cs-CZ" dirty="0"/>
              <a:t>Kladný do </a:t>
            </a:r>
            <a:r>
              <a:rPr lang="cs-CZ" dirty="0"/>
              <a:t>nákladů</a:t>
            </a:r>
          </a:p>
          <a:p>
            <a:pPr marL="657225" lvl="1" indent="-266700" defTabSz="914400"/>
            <a:r>
              <a:rPr lang="cs-CZ" dirty="0"/>
              <a:t>Z</a:t>
            </a:r>
            <a:r>
              <a:rPr lang="cs-CZ" dirty="0"/>
              <a:t>áporný do výnosů </a:t>
            </a:r>
          </a:p>
          <a:p>
            <a:pPr marL="657225" lvl="1" indent="-266700" defTabSz="914400"/>
            <a:r>
              <a:rPr lang="cs-CZ" dirty="0"/>
              <a:t>Neodepsaná </a:t>
            </a:r>
            <a:r>
              <a:rPr lang="cs-CZ" dirty="0"/>
              <a:t>část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zahrnout do ZD </a:t>
            </a:r>
            <a:r>
              <a:rPr lang="cs-CZ" dirty="0"/>
              <a:t>při </a:t>
            </a:r>
            <a:r>
              <a:rPr lang="cs-CZ" dirty="0"/>
              <a:t>vyřazení poslední složky dlouhodobého </a:t>
            </a:r>
            <a:r>
              <a:rPr lang="cs-CZ" dirty="0"/>
              <a:t>majetku </a:t>
            </a:r>
          </a:p>
          <a:p>
            <a:pPr marL="1047750" lvl="2" indent="-266700" defTabSz="914400"/>
            <a:r>
              <a:rPr lang="cs-CZ" dirty="0"/>
              <a:t>Pro záporný OR / GW povinně (výnos), pro kladný volitelně (náklad)</a:t>
            </a:r>
            <a:endParaRPr lang="cs-CZ" dirty="0"/>
          </a:p>
          <a:p>
            <a:pPr marL="657225" lvl="1" indent="-266700" defTabSz="914400"/>
            <a:r>
              <a:rPr lang="cs-CZ" dirty="0"/>
              <a:t>Není pro účely ZDP považován za samostatný majetek!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4AF43-9B6E-4574-AF65-B72D929662C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(1)</a:t>
            </a:r>
            <a:endParaRPr lang="en-US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Prodej (části) podniku není předmětem DPH (§§ 13/10/a + 14/5/a ZDPH)</a:t>
            </a:r>
          </a:p>
          <a:p>
            <a:pPr marL="657225" lvl="1" indent="-266700" defTabSz="914400"/>
            <a:r>
              <a:rPr lang="en-US" dirty="0"/>
              <a:t>V</a:t>
            </a:r>
            <a:r>
              <a:rPr lang="cs-CZ" dirty="0" err="1"/>
              <a:t>ymezení</a:t>
            </a:r>
            <a:r>
              <a:rPr lang="cs-CZ" dirty="0"/>
              <a:t> (části) podniku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Riziko </a:t>
            </a:r>
            <a:r>
              <a:rPr lang="en-US" dirty="0" err="1"/>
              <a:t>reklasifikace</a:t>
            </a:r>
            <a:r>
              <a:rPr lang="en-US" dirty="0"/>
              <a:t>!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Registrace nabyvatele k DPH do 15 dní + plátcem automaticky (§ 94/3 + 95/3 ZDPH) </a:t>
            </a:r>
          </a:p>
          <a:p>
            <a:pPr marL="657225" lvl="1" indent="-266700" defTabSz="914400"/>
            <a:r>
              <a:rPr lang="cs-CZ" dirty="0"/>
              <a:t>Pouze plátci se sídlem / provozovnou v tuzemsku (?)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Přiznání se podává standardním způsobem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Kupují není právním nástupcem = zvýšená pozornost: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Daňové doklady – vstup / výstup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Nárok na odpočet na vstupu (po novele od 1.4.2011 - správné DIČ!)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en-US" dirty="0" err="1"/>
              <a:t>Dobropis</a:t>
            </a:r>
            <a:r>
              <a:rPr lang="cs-CZ" dirty="0"/>
              <a:t>y / vrubopisy (§ 42/10 – změna od 1.4.2011?)</a:t>
            </a:r>
          </a:p>
          <a:p>
            <a:pPr lvl="2">
              <a:lnSpc>
                <a:spcPct val="70000"/>
              </a:lnSpc>
              <a:spcBef>
                <a:spcPct val="45000"/>
              </a:spcBef>
            </a:pPr>
            <a:r>
              <a:rPr lang="cs-CZ" dirty="0"/>
              <a:t>Oprava výše daně za dlužníky v insolvenčním řízení (§44) = nelze?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B22B-E9B2-43C9-BAB7-86884D62FC75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08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Asset deal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91ECA-686C-4952-A449-330EFDEF7645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ZDP, daň z převodu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840913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Standardní prodej / koupě majetku = jednotlivých </a:t>
            </a:r>
            <a:r>
              <a:rPr lang="cs-CZ" dirty="0"/>
              <a:t>položek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Ale - převod (části) činnosti zaměstnavatele (§ </a:t>
            </a:r>
            <a:r>
              <a:rPr lang="cs-CZ" dirty="0"/>
              <a:t>338 zákoníku </a:t>
            </a:r>
            <a:r>
              <a:rPr lang="cs-CZ" dirty="0"/>
              <a:t>práce)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více položek = alokace kupní ceny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Nelze účtovat </a:t>
            </a:r>
            <a:r>
              <a:rPr lang="cs-CZ" dirty="0" err="1"/>
              <a:t>goodwill</a:t>
            </a:r>
            <a:r>
              <a:rPr lang="cs-CZ" dirty="0"/>
              <a:t> / oceňovací rozdíl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Nehmotné položky (seznam zákazníků, smlouvy) = účetní režim?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Daňová báze kupujícího = pořizovací cena </a:t>
            </a:r>
            <a:r>
              <a:rPr lang="cs-CZ" dirty="0">
                <a:sym typeface="Wingdings" pitchFamily="2" charset="2"/>
              </a:rPr>
              <a:t>(</a:t>
            </a:r>
            <a:r>
              <a:rPr lang="cs-CZ" dirty="0"/>
              <a:t>step-</a:t>
            </a:r>
            <a:r>
              <a:rPr lang="cs-CZ" dirty="0" err="1"/>
              <a:t>up</a:t>
            </a:r>
            <a:r>
              <a:rPr lang="cs-CZ" dirty="0"/>
              <a:t> / step-</a:t>
            </a:r>
            <a:r>
              <a:rPr lang="cs-CZ" dirty="0" err="1"/>
              <a:t>down</a:t>
            </a:r>
            <a:r>
              <a:rPr lang="cs-CZ" dirty="0"/>
              <a:t>)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Výnos z prodeje majetku = zdanitelný příjem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nákup financován půjčkou = úroky daňově uznatelné, pokud je majetek využíván k dosažení, zajištění a udržení příjmů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nemovitostí podléhá dani z převodu (3</a:t>
            </a:r>
            <a:r>
              <a:rPr lang="en-US" dirty="0"/>
              <a:t>%</a:t>
            </a:r>
            <a:r>
              <a:rPr lang="cs-CZ" dirty="0"/>
              <a:t>) 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9DE98-FC4F-402A-9645-C9D51DC197C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816100"/>
            <a:ext cx="9721850" cy="4716463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Prodej majetku je </a:t>
            </a:r>
            <a:r>
              <a:rPr lang="en-US" dirty="0" err="1"/>
              <a:t>obecn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cs-CZ" dirty="0"/>
              <a:t>předmětem DPH</a:t>
            </a:r>
            <a:r>
              <a:rPr lang="en-US" dirty="0"/>
              <a:t>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Pokud prodej více „zastírá“ převod podniku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riziko zpochybnění odpočtu DPH u kupujícího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Režim u jednotlivých složek souboru majetku samostatně 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Nemovitosti, pohledávky, cenné papíry</a:t>
            </a:r>
            <a:r>
              <a:rPr lang="cs-CZ" dirty="0"/>
              <a:t>…</a:t>
            </a:r>
          </a:p>
          <a:p>
            <a:pPr marL="657225" lvl="1" indent="-266700" defTabSz="914400">
              <a:lnSpc>
                <a:spcPct val="80000"/>
              </a:lnSpc>
            </a:pPr>
            <a:r>
              <a:rPr lang="cs-CZ" dirty="0"/>
              <a:t>Převod smluv = služba </a:t>
            </a:r>
            <a:endParaRPr lang="cs-CZ" dirty="0"/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Pokud jedna celková cena za soubor majetku + položky s různými sazbami </a:t>
            </a:r>
            <a:r>
              <a:rPr lang="en-US" dirty="0"/>
              <a:t>= </a:t>
            </a:r>
            <a:r>
              <a:rPr lang="cs-CZ" dirty="0"/>
              <a:t>poměrná </a:t>
            </a:r>
            <a:r>
              <a:rPr lang="en-US" dirty="0" err="1"/>
              <a:t>alokace</a:t>
            </a:r>
            <a:r>
              <a:rPr lang="en-US" dirty="0"/>
              <a:t> </a:t>
            </a:r>
            <a:r>
              <a:rPr lang="cs-CZ" dirty="0"/>
              <a:t>jednotlivým položkám (hodnoty podle zákona o oceňování - § 36/7 ZDPH)</a:t>
            </a:r>
          </a:p>
          <a:p>
            <a:pPr marL="266700" indent="-266700" defTabSz="914400">
              <a:lnSpc>
                <a:spcPct val="80000"/>
              </a:lnSpc>
            </a:pPr>
            <a:endParaRPr lang="cs-CZ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49F2-E9ED-41A1-822E-A611FD837660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Akvizice – zjednodušený obecný přehled</a:t>
            </a:r>
            <a:endParaRPr lang="en-US" dirty="0"/>
          </a:p>
        </p:txBody>
      </p:sp>
      <p:graphicFrame>
        <p:nvGraphicFramePr>
          <p:cNvPr id="615452" name="Group 28"/>
          <p:cNvGraphicFramePr>
            <a:graphicFrameLocks noGrp="1"/>
          </p:cNvGraphicFramePr>
          <p:nvPr>
            <p:ph type="tbl" idx="1"/>
          </p:nvPr>
        </p:nvGraphicFramePr>
        <p:xfrm>
          <a:off x="530225" y="1580024"/>
          <a:ext cx="9617074" cy="466781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996746"/>
                <a:gridCol w="2206776"/>
                <a:gridCol w="2206776"/>
                <a:gridCol w="2206776"/>
              </a:tblGrid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 akvizice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Akcie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Podnik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Majetek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Zdanění prodávajícího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(většinou)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Step-</a:t>
                      </a: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up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u nabyvatele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 (</a:t>
                      </a: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Goodwill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,OR)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Uznatelnost úroku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DPH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Daň z převodu nemovitostí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  <a:tr h="64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Due</a:t>
                      </a: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diligence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Ano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 (daňové)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Ne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anchor="ctr" horzOverflow="overflow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7F0F-09A8-45BD-9E8C-3A0545CF457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58938"/>
            <a:ext cx="9501187" cy="4191000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zákon o přeměnách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9EB7-9379-433A-A5A0-4F813AED0B40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751013"/>
            <a:ext cx="9617075" cy="4905375"/>
          </a:xfrm>
        </p:spPr>
        <p:txBody>
          <a:bodyPr/>
          <a:lstStyle/>
          <a:p>
            <a:r>
              <a:rPr lang="cs-CZ" altLang="ko-KR"/>
              <a:t>Fúze (§60 ZoP)</a:t>
            </a:r>
          </a:p>
          <a:p>
            <a:pPr lvl="1"/>
            <a:r>
              <a:rPr lang="cs-CZ" altLang="ko-KR"/>
              <a:t>Sloučení</a:t>
            </a:r>
          </a:p>
          <a:p>
            <a:pPr lvl="1"/>
            <a:r>
              <a:rPr lang="cs-CZ" altLang="ko-KR"/>
              <a:t>Splynutí</a:t>
            </a:r>
          </a:p>
          <a:p>
            <a:r>
              <a:rPr lang="cs-CZ" altLang="ko-KR"/>
              <a:t>Převod jmění na společníka (§337 ZoP)</a:t>
            </a:r>
          </a:p>
          <a:p>
            <a:r>
              <a:rPr lang="cs-CZ" altLang="ko-KR"/>
              <a:t>Rozdělení (§243 ZoP)</a:t>
            </a:r>
          </a:p>
          <a:p>
            <a:pPr lvl="1"/>
            <a:r>
              <a:rPr lang="cs-CZ" altLang="ko-KR"/>
              <a:t>Se založením nových společností</a:t>
            </a:r>
          </a:p>
          <a:p>
            <a:pPr lvl="1"/>
            <a:r>
              <a:rPr lang="cs-CZ" altLang="ko-KR"/>
              <a:t>Sloučením</a:t>
            </a:r>
          </a:p>
          <a:p>
            <a:pPr lvl="1"/>
            <a:r>
              <a:rPr lang="cs-CZ" altLang="ko-KR"/>
              <a:t>Odštěpením sloučením</a:t>
            </a:r>
          </a:p>
          <a:p>
            <a:pPr lvl="1"/>
            <a:r>
              <a:rPr lang="cs-CZ" altLang="ko-KR"/>
              <a:t>Odštěpením se založením nových společností</a:t>
            </a:r>
          </a:p>
          <a:p>
            <a:r>
              <a:rPr lang="cs-CZ" altLang="ko-KR"/>
              <a:t>Změna právní formy (§360 ZoP)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Způsoby přeměn společností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50FCA-B616-4140-89F6-18B01778CE4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Fúze</a:t>
            </a:r>
            <a:r>
              <a:rPr lang="cs-CZ" b="0"/>
              <a:t> </a:t>
            </a:r>
            <a:endParaRPr lang="en-US" b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7363"/>
            <a:ext cx="9615488" cy="44529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Sloučení</a:t>
            </a:r>
          </a:p>
          <a:p>
            <a:pPr marL="657225" lvl="1" indent="-266700" defTabSz="914400"/>
            <a:r>
              <a:rPr lang="en-US" dirty="0"/>
              <a:t>J</a:t>
            </a:r>
            <a:r>
              <a:rPr lang="cs-CZ" dirty="0"/>
              <a:t>mění zanikající společnosti A přechází na existující nástupnickou společnost B</a:t>
            </a:r>
          </a:p>
          <a:p>
            <a:pPr marL="622300" lvl="1" indent="-176213" defTabSz="914400">
              <a:buFont typeface="Arial" charset="0"/>
              <a:buChar char="−"/>
            </a:pPr>
            <a:endParaRPr lang="cs-CZ" dirty="0"/>
          </a:p>
          <a:p>
            <a:pPr marL="266700" indent="-266700" defTabSz="914400">
              <a:buFontTx/>
              <a:buNone/>
            </a:pPr>
            <a:endParaRPr lang="en-US" sz="2000" dirty="0"/>
          </a:p>
          <a:p>
            <a:pPr marL="266700" indent="-266700" defTabSz="914400">
              <a:buFontTx/>
              <a:buNone/>
            </a:pPr>
            <a:endParaRPr lang="cs-CZ" sz="2100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Splynutí</a:t>
            </a:r>
          </a:p>
          <a:p>
            <a:pPr marL="657225" lvl="1" indent="-266700" defTabSz="914400"/>
            <a:r>
              <a:rPr lang="en-US" dirty="0"/>
              <a:t>Z</a:t>
            </a:r>
            <a:r>
              <a:rPr lang="cs-CZ" dirty="0" err="1"/>
              <a:t>ánik</a:t>
            </a:r>
            <a:r>
              <a:rPr lang="cs-CZ" dirty="0"/>
              <a:t> dvou nebo více společností a přechod jejich jmění na nově   zakládanou nástupnickou společnost</a:t>
            </a:r>
          </a:p>
          <a:p>
            <a:pPr marL="266700" indent="-266700" defTabSz="914400"/>
            <a:endParaRPr lang="cs-CZ" sz="2000" dirty="0"/>
          </a:p>
          <a:p>
            <a:pPr marL="266700" indent="-266700" defTabSz="914400"/>
            <a:endParaRPr lang="en-US" sz="2000" dirty="0"/>
          </a:p>
        </p:txBody>
      </p:sp>
      <p:sp>
        <p:nvSpPr>
          <p:cNvPr id="212996" name="Text Box 4"/>
          <p:cNvSpPr txBox="1">
            <a:spLocks noChangeArrowheads="1"/>
          </p:cNvSpPr>
          <p:nvPr/>
        </p:nvSpPr>
        <p:spPr bwMode="auto">
          <a:xfrm>
            <a:off x="3140075" y="55911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rgbClr val="00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7" name="Text Box 5"/>
          <p:cNvSpPr txBox="1">
            <a:spLocks noChangeArrowheads="1"/>
          </p:cNvSpPr>
          <p:nvPr/>
        </p:nvSpPr>
        <p:spPr bwMode="auto">
          <a:xfrm>
            <a:off x="6040438" y="5629275"/>
            <a:ext cx="766762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 dirty="0">
                <a:solidFill>
                  <a:schemeClr val="tx1"/>
                </a:solidFill>
                <a:latin typeface="Times New Roman" pitchFamily="18" charset="0"/>
              </a:rPr>
              <a:t> =</a:t>
            </a:r>
            <a:endParaRPr lang="en-US" sz="41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8489950" y="6632575"/>
            <a:ext cx="701675" cy="706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en-US" sz="4100">
                <a:solidFill>
                  <a:schemeClr val="tx1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1443038" y="558323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0" name="Text Box 8"/>
          <p:cNvSpPr txBox="1">
            <a:spLocks noChangeArrowheads="1"/>
          </p:cNvSpPr>
          <p:nvPr/>
        </p:nvSpPr>
        <p:spPr bwMode="auto">
          <a:xfrm>
            <a:off x="4375150" y="5554663"/>
            <a:ext cx="1062038" cy="722312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3001" name="Text Box 9"/>
          <p:cNvSpPr txBox="1">
            <a:spLocks noChangeArrowheads="1"/>
          </p:cNvSpPr>
          <p:nvPr/>
        </p:nvSpPr>
        <p:spPr bwMode="auto">
          <a:xfrm>
            <a:off x="7056438" y="5526088"/>
            <a:ext cx="1062037" cy="720725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grpSp>
        <p:nvGrpSpPr>
          <p:cNvPr id="213002" name="Group 10"/>
          <p:cNvGrpSpPr>
            <a:grpSpLocks/>
          </p:cNvGrpSpPr>
          <p:nvPr/>
        </p:nvGrpSpPr>
        <p:grpSpPr bwMode="auto">
          <a:xfrm>
            <a:off x="1579563" y="2663825"/>
            <a:ext cx="6551612" cy="1038225"/>
            <a:chOff x="827" y="1634"/>
            <a:chExt cx="3529" cy="593"/>
          </a:xfrm>
        </p:grpSpPr>
        <p:sp>
          <p:nvSpPr>
            <p:cNvPr id="213003" name="Text Box 11"/>
            <p:cNvSpPr txBox="1">
              <a:spLocks noChangeArrowheads="1"/>
            </p:cNvSpPr>
            <p:nvPr/>
          </p:nvSpPr>
          <p:spPr bwMode="auto">
            <a:xfrm>
              <a:off x="827" y="1815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A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4" name="Line 12"/>
            <p:cNvSpPr>
              <a:spLocks noChangeShapeType="1"/>
            </p:cNvSpPr>
            <p:nvPr/>
          </p:nvSpPr>
          <p:spPr bwMode="auto">
            <a:xfrm>
              <a:off x="1641" y="2029"/>
              <a:ext cx="5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sm" len="sm"/>
              <a:tailEnd type="triangle" w="lg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13005" name="Text Box 13"/>
            <p:cNvSpPr txBox="1">
              <a:spLocks noChangeArrowheads="1"/>
            </p:cNvSpPr>
            <p:nvPr/>
          </p:nvSpPr>
          <p:spPr bwMode="auto">
            <a:xfrm>
              <a:off x="3283" y="1788"/>
              <a:ext cx="413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4100" dirty="0">
                  <a:solidFill>
                    <a:schemeClr val="tx1"/>
                  </a:solidFill>
                  <a:latin typeface="Times New Roman" pitchFamily="18" charset="0"/>
                </a:rPr>
                <a:t>=</a:t>
              </a:r>
              <a:endParaRPr lang="en-US" sz="4100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3006" name="Text Box 14"/>
            <p:cNvSpPr txBox="1">
              <a:spLocks noChangeArrowheads="1"/>
            </p:cNvSpPr>
            <p:nvPr/>
          </p:nvSpPr>
          <p:spPr bwMode="auto">
            <a:xfrm>
              <a:off x="2366" y="1815"/>
              <a:ext cx="572" cy="412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7" name="Text Box 15"/>
            <p:cNvSpPr txBox="1">
              <a:spLocks noChangeArrowheads="1"/>
            </p:cNvSpPr>
            <p:nvPr/>
          </p:nvSpPr>
          <p:spPr bwMode="auto">
            <a:xfrm>
              <a:off x="3784" y="1807"/>
              <a:ext cx="572" cy="412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sz="4100">
                  <a:latin typeface="Times New Roman" pitchFamily="18" charset="0"/>
                </a:rPr>
                <a:t>B</a:t>
              </a:r>
              <a:endParaRPr lang="en-US" sz="4100">
                <a:latin typeface="Times New Roman" pitchFamily="18" charset="0"/>
              </a:endParaRPr>
            </a:p>
          </p:txBody>
        </p:sp>
        <p:sp>
          <p:nvSpPr>
            <p:cNvPr id="213008" name="Text Box 16"/>
            <p:cNvSpPr txBox="1">
              <a:spLocks noChangeArrowheads="1"/>
            </p:cNvSpPr>
            <p:nvPr/>
          </p:nvSpPr>
          <p:spPr bwMode="auto">
            <a:xfrm>
              <a:off x="1683" y="1634"/>
              <a:ext cx="378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algn="ctr"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4100">
                  <a:solidFill>
                    <a:srgbClr val="000000"/>
                  </a:solidFill>
                  <a:latin typeface="Times New Roman" pitchFamily="18" charset="0"/>
                </a:rPr>
                <a:t>+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E267-C9ED-4C9F-890F-A9A934F05085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4018" name="Line 2"/>
          <p:cNvSpPr>
            <a:spLocks noChangeShapeType="1"/>
          </p:cNvSpPr>
          <p:nvPr/>
        </p:nvSpPr>
        <p:spPr bwMode="auto">
          <a:xfrm flipV="1">
            <a:off x="1076325" y="4603750"/>
            <a:ext cx="0" cy="5889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19" name="Line 3"/>
          <p:cNvSpPr>
            <a:spLocks noChangeShapeType="1"/>
          </p:cNvSpPr>
          <p:nvPr/>
        </p:nvSpPr>
        <p:spPr bwMode="auto">
          <a:xfrm>
            <a:off x="2252663" y="4627563"/>
            <a:ext cx="0" cy="11064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895475" y="3868738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 jmění na společníka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140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88963" y="1617663"/>
            <a:ext cx="9358312" cy="45513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Zrušení společnosti bez likvidace a převodu jmění na jednoho jejího společníka se sídlem v ČR (společnost A)</a:t>
            </a:r>
          </a:p>
          <a:p>
            <a:pPr marL="657225" lvl="1" indent="-266700" defTabSz="914400"/>
            <a:r>
              <a:rPr lang="cs-CZ" dirty="0"/>
              <a:t>Podmínky dle právních forem (u SRO a AS = 90% společník)</a:t>
            </a:r>
          </a:p>
          <a:p>
            <a:pPr marL="657225" lvl="1" indent="-266700" defTabSz="914400"/>
            <a:r>
              <a:rPr lang="cs-CZ" dirty="0"/>
              <a:t>Vytěsnění („squeeze-out“) ostatních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Společnosti B,C nenabývají podíl na A</a:t>
            </a:r>
            <a:endParaRPr lang="en-US" dirty="0"/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2889250" y="3897313"/>
            <a:ext cx="860425" cy="7080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cs-CZ" sz="41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4024" name="Text Box 8"/>
          <p:cNvSpPr txBox="1">
            <a:spLocks noChangeArrowheads="1"/>
          </p:cNvSpPr>
          <p:nvPr/>
        </p:nvSpPr>
        <p:spPr bwMode="auto">
          <a:xfrm>
            <a:off x="1614488" y="5761038"/>
            <a:ext cx="1325562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 XY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25" name="Arc 9"/>
          <p:cNvSpPr>
            <a:spLocks/>
          </p:cNvSpPr>
          <p:nvPr/>
        </p:nvSpPr>
        <p:spPr bwMode="auto">
          <a:xfrm flipH="1" flipV="1">
            <a:off x="622300" y="4664075"/>
            <a:ext cx="957263" cy="13255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bg2"/>
            </a:solidFill>
            <a:prstDash val="dashDot"/>
            <a:round/>
            <a:headEnd type="none" w="sm" len="sm"/>
            <a:tailEnd type="stealth" w="lg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026" name="Text Box 10"/>
          <p:cNvSpPr txBox="1">
            <a:spLocks noChangeArrowheads="1"/>
          </p:cNvSpPr>
          <p:nvPr/>
        </p:nvSpPr>
        <p:spPr bwMode="auto">
          <a:xfrm>
            <a:off x="6265863" y="4049713"/>
            <a:ext cx="1209675" cy="1125537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</a:p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>
                <a:latin typeface="Times New Roman" pitchFamily="18" charset="0"/>
              </a:rPr>
              <a:t>(XY)</a:t>
            </a:r>
            <a:endParaRPr lang="en-US" sz="1800">
              <a:latin typeface="Times New Roman" pitchFamily="18" charset="0"/>
            </a:endParaRPr>
          </a:p>
        </p:txBody>
      </p:sp>
      <p:sp>
        <p:nvSpPr>
          <p:cNvPr id="214027" name="AutoShape 11"/>
          <p:cNvSpPr>
            <a:spLocks noChangeArrowheads="1"/>
          </p:cNvSpPr>
          <p:nvPr/>
        </p:nvSpPr>
        <p:spPr bwMode="auto">
          <a:xfrm>
            <a:off x="4740275" y="4559300"/>
            <a:ext cx="1022350" cy="404813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cxnSp>
        <p:nvCxnSpPr>
          <p:cNvPr id="214028" name="AutoShape 12"/>
          <p:cNvCxnSpPr>
            <a:cxnSpLocks noChangeShapeType="1"/>
          </p:cNvCxnSpPr>
          <p:nvPr/>
        </p:nvCxnSpPr>
        <p:spPr bwMode="auto">
          <a:xfrm>
            <a:off x="2339975" y="4195763"/>
            <a:ext cx="1588" cy="1587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cxnSp>
        <p:nvCxnSpPr>
          <p:cNvPr id="214029" name="AutoShape 13"/>
          <p:cNvCxnSpPr>
            <a:cxnSpLocks noChangeShapeType="1"/>
            <a:stCxn id="214022" idx="1"/>
            <a:endCxn id="214022" idx="1"/>
          </p:cNvCxnSpPr>
          <p:nvPr/>
        </p:nvCxnSpPr>
        <p:spPr bwMode="auto">
          <a:xfrm>
            <a:off x="450850" y="3675063"/>
            <a:ext cx="0" cy="0"/>
          </a:xfrm>
          <a:prstGeom prst="straightConnector1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</p:cxnSp>
      <p:sp>
        <p:nvSpPr>
          <p:cNvPr id="214030" name="Line 14"/>
          <p:cNvSpPr>
            <a:spLocks noChangeShapeType="1"/>
          </p:cNvSpPr>
          <p:nvPr/>
        </p:nvSpPr>
        <p:spPr bwMode="auto">
          <a:xfrm>
            <a:off x="1076325" y="5230813"/>
            <a:ext cx="23161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1" name="Line 15"/>
          <p:cNvSpPr>
            <a:spLocks noChangeShapeType="1"/>
          </p:cNvSpPr>
          <p:nvPr/>
        </p:nvSpPr>
        <p:spPr bwMode="auto">
          <a:xfrm flipV="1">
            <a:off x="3411538" y="4637088"/>
            <a:ext cx="0" cy="5746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2" name="Text Box 16"/>
          <p:cNvSpPr txBox="1">
            <a:spLocks noChangeArrowheads="1"/>
          </p:cNvSpPr>
          <p:nvPr/>
        </p:nvSpPr>
        <p:spPr bwMode="auto">
          <a:xfrm>
            <a:off x="700088" y="3868738"/>
            <a:ext cx="800100" cy="74295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A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3" name="Text Box 17"/>
          <p:cNvSpPr txBox="1">
            <a:spLocks noChangeArrowheads="1"/>
          </p:cNvSpPr>
          <p:nvPr/>
        </p:nvSpPr>
        <p:spPr bwMode="auto">
          <a:xfrm>
            <a:off x="3060700" y="3870325"/>
            <a:ext cx="75088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4" name="Line 18"/>
          <p:cNvSpPr>
            <a:spLocks noChangeShapeType="1"/>
          </p:cNvSpPr>
          <p:nvPr/>
        </p:nvSpPr>
        <p:spPr bwMode="auto">
          <a:xfrm flipV="1">
            <a:off x="1570038" y="5735638"/>
            <a:ext cx="1322387" cy="7143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5" name="Line 19"/>
          <p:cNvSpPr>
            <a:spLocks noChangeShapeType="1"/>
          </p:cNvSpPr>
          <p:nvPr/>
        </p:nvSpPr>
        <p:spPr bwMode="auto">
          <a:xfrm>
            <a:off x="1589088" y="5754688"/>
            <a:ext cx="1322387" cy="7413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14036" name="Text Box 20"/>
          <p:cNvSpPr txBox="1">
            <a:spLocks noChangeArrowheads="1"/>
          </p:cNvSpPr>
          <p:nvPr/>
        </p:nvSpPr>
        <p:spPr bwMode="auto">
          <a:xfrm>
            <a:off x="7969250" y="4232275"/>
            <a:ext cx="784225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B</a:t>
            </a:r>
            <a:endParaRPr lang="en-US" sz="4100">
              <a:latin typeface="Times New Roman" pitchFamily="18" charset="0"/>
            </a:endParaRPr>
          </a:p>
        </p:txBody>
      </p:sp>
      <p:sp>
        <p:nvSpPr>
          <p:cNvPr id="214037" name="Text Box 21"/>
          <p:cNvSpPr txBox="1">
            <a:spLocks noChangeArrowheads="1"/>
          </p:cNvSpPr>
          <p:nvPr/>
        </p:nvSpPr>
        <p:spPr bwMode="auto">
          <a:xfrm>
            <a:off x="9188450" y="4232275"/>
            <a:ext cx="782638" cy="742950"/>
          </a:xfrm>
          <a:prstGeom prst="rect">
            <a:avLst/>
          </a:prstGeom>
          <a:noFill/>
          <a:ln w="12700" algn="ctr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4100">
                <a:latin typeface="Times New Roman" pitchFamily="18" charset="0"/>
              </a:rPr>
              <a:t>C</a:t>
            </a:r>
            <a:endParaRPr lang="en-US" sz="41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272-BA78-4E0A-A168-9EC56893C3E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/>
              <a:t>Zákony</a:t>
            </a:r>
            <a:endParaRPr lang="en-US" sz="290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28813"/>
            <a:ext cx="9631363" cy="4575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 err="1"/>
              <a:t>ObZ</a:t>
            </a:r>
            <a:r>
              <a:rPr lang="cs-CZ" dirty="0"/>
              <a:t> – Zákon č. 513</a:t>
            </a:r>
            <a:r>
              <a:rPr lang="en-US" dirty="0"/>
              <a:t>/1991 Sb., </a:t>
            </a:r>
            <a:r>
              <a:rPr lang="cs-CZ" dirty="0"/>
              <a:t>obchodní zákoník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ZoP</a:t>
            </a:r>
            <a:r>
              <a:rPr lang="cs-CZ" dirty="0"/>
              <a:t> – Zákon č. 125/2008 Sb., o přeměnách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ZoES</a:t>
            </a:r>
            <a:r>
              <a:rPr lang="cs-CZ" dirty="0"/>
              <a:t> – Zákon č. 627/2004 Sb., o evropské společnosti</a:t>
            </a:r>
          </a:p>
          <a:p>
            <a:pPr>
              <a:lnSpc>
                <a:spcPct val="90000"/>
              </a:lnSpc>
            </a:pPr>
            <a:r>
              <a:rPr lang="cs-CZ" dirty="0"/>
              <a:t>ZDP – Zákon č. 586</a:t>
            </a:r>
            <a:r>
              <a:rPr lang="en-US" dirty="0"/>
              <a:t>/</a:t>
            </a:r>
            <a:r>
              <a:rPr lang="cs-CZ" dirty="0"/>
              <a:t>1992 Sb., o daních z příjmů</a:t>
            </a:r>
          </a:p>
          <a:p>
            <a:pPr>
              <a:lnSpc>
                <a:spcPct val="90000"/>
              </a:lnSpc>
            </a:pPr>
            <a:r>
              <a:rPr lang="cs-CZ" dirty="0" err="1"/>
              <a:t>ZoÚ</a:t>
            </a:r>
            <a:r>
              <a:rPr lang="cs-CZ" dirty="0"/>
              <a:t> – Zákon č. 563</a:t>
            </a:r>
            <a:r>
              <a:rPr lang="en-US" dirty="0"/>
              <a:t>/</a:t>
            </a:r>
            <a:r>
              <a:rPr lang="cs-CZ" dirty="0"/>
              <a:t>1992 Sb., o účetnictví</a:t>
            </a:r>
          </a:p>
          <a:p>
            <a:pPr>
              <a:lnSpc>
                <a:spcPct val="90000"/>
              </a:lnSpc>
            </a:pPr>
            <a:r>
              <a:rPr lang="cs-CZ" dirty="0"/>
              <a:t>Vyhláška – </a:t>
            </a:r>
            <a:r>
              <a:rPr lang="cs-CZ" dirty="0" err="1"/>
              <a:t>Vyhláška</a:t>
            </a:r>
            <a:r>
              <a:rPr lang="cs-CZ" dirty="0"/>
              <a:t> č. 500</a:t>
            </a:r>
            <a:r>
              <a:rPr lang="en-US" dirty="0"/>
              <a:t>/</a:t>
            </a:r>
            <a:r>
              <a:rPr lang="cs-CZ" dirty="0"/>
              <a:t>2002 Sb., kterou se provádí některá ustanovení </a:t>
            </a:r>
            <a:r>
              <a:rPr lang="cs-CZ" dirty="0" err="1"/>
              <a:t>ZoÚ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ČÚS – České účetní standardy pro podnikatele </a:t>
            </a:r>
          </a:p>
          <a:p>
            <a:pPr>
              <a:lnSpc>
                <a:spcPct val="90000"/>
              </a:lnSpc>
            </a:pPr>
            <a:r>
              <a:rPr lang="cs-CZ" dirty="0"/>
              <a:t>ZDPH – Zákon č. 235/2004 Sb., o dani z přidané hodnoty</a:t>
            </a:r>
          </a:p>
          <a:p>
            <a:pPr>
              <a:lnSpc>
                <a:spcPct val="90000"/>
              </a:lnSpc>
            </a:pPr>
            <a:r>
              <a:rPr lang="cs-CZ" dirty="0"/>
              <a:t>DŘ </a:t>
            </a:r>
            <a:r>
              <a:rPr lang="cs-CZ" dirty="0"/>
              <a:t>– Zákon č. </a:t>
            </a:r>
            <a:r>
              <a:rPr lang="cs-CZ" dirty="0"/>
              <a:t>280/2009 </a:t>
            </a:r>
            <a:r>
              <a:rPr lang="cs-CZ" dirty="0"/>
              <a:t>Sb., </a:t>
            </a:r>
            <a:r>
              <a:rPr lang="cs-CZ" dirty="0"/>
              <a:t>daňový řád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71B9-4987-49A3-AA53-4A218AE2FF9D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se založením nových společnost</a:t>
            </a:r>
          </a:p>
          <a:p>
            <a:pPr marL="657225" lvl="1" indent="-266700" defTabSz="914400"/>
            <a:r>
              <a:rPr lang="cs-CZ" dirty="0"/>
              <a:t>Rozdělovaná společnost zaniká bez likvidace</a:t>
            </a:r>
          </a:p>
          <a:p>
            <a:pPr marL="657225" lvl="1" indent="-266700" defTabSz="914400"/>
            <a:r>
              <a:rPr lang="cs-CZ" dirty="0"/>
              <a:t>Její mění přechází na nově vznikající nástupnické společnosti</a:t>
            </a:r>
          </a:p>
          <a:p>
            <a:pPr marL="657225" lvl="1" indent="-266700" defTabSz="914400"/>
            <a:r>
              <a:rPr lang="cs-CZ" dirty="0"/>
              <a:t>Její společníci se stávají společníky nových nástupnických společností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účastněnou společností“ je pouze zanikající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sloučením</a:t>
            </a:r>
            <a:endParaRPr lang="en-US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(1)</a:t>
            </a:r>
            <a:endParaRPr lang="en-US"/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1897063" y="4300538"/>
            <a:ext cx="1393825" cy="7302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104306" tIns="52153" rIns="104306" bIns="52153">
            <a:spAutoFit/>
          </a:bodyPr>
          <a:lstStyle/>
          <a:p>
            <a:pPr algn="ctr"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4100">
              <a:latin typeface="Times New Roman" pitchFamily="18" charset="0"/>
            </a:endParaRPr>
          </a:p>
        </p:txBody>
      </p:sp>
      <p:sp>
        <p:nvSpPr>
          <p:cNvPr id="215046" name="AutoShape 6"/>
          <p:cNvSpPr>
            <a:spLocks noChangeArrowheads="1"/>
          </p:cNvSpPr>
          <p:nvPr/>
        </p:nvSpPr>
        <p:spPr bwMode="auto">
          <a:xfrm>
            <a:off x="4483100" y="4932363"/>
            <a:ext cx="1022350" cy="404812"/>
          </a:xfrm>
          <a:prstGeom prst="rightArrow">
            <a:avLst>
              <a:gd name="adj1" fmla="val 50000"/>
              <a:gd name="adj2" fmla="val 63137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15060" name="Group 20"/>
          <p:cNvGrpSpPr>
            <a:grpSpLocks/>
          </p:cNvGrpSpPr>
          <p:nvPr/>
        </p:nvGrpSpPr>
        <p:grpSpPr bwMode="auto">
          <a:xfrm>
            <a:off x="6354763" y="4213225"/>
            <a:ext cx="2282825" cy="1876425"/>
            <a:chOff x="3472" y="2377"/>
            <a:chExt cx="1438" cy="1182"/>
          </a:xfrm>
        </p:grpSpPr>
        <p:sp>
          <p:nvSpPr>
            <p:cNvPr id="215061" name="Text Box 21"/>
            <p:cNvSpPr txBox="1">
              <a:spLocks noChangeArrowheads="1"/>
            </p:cNvSpPr>
            <p:nvPr/>
          </p:nvSpPr>
          <p:spPr bwMode="auto">
            <a:xfrm>
              <a:off x="4031" y="2377"/>
              <a:ext cx="308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3600">
                  <a:latin typeface="Times New Roman" pitchFamily="18" charset="0"/>
                </a:rPr>
                <a:t>B</a:t>
              </a:r>
              <a:endParaRPr lang="en-US" sz="3600">
                <a:latin typeface="Times New Roman" pitchFamily="18" charset="0"/>
              </a:endParaRPr>
            </a:p>
          </p:txBody>
        </p:sp>
        <p:sp>
          <p:nvSpPr>
            <p:cNvPr id="215062" name="Rectangle 22"/>
            <p:cNvSpPr>
              <a:spLocks noChangeArrowheads="1"/>
            </p:cNvSpPr>
            <p:nvPr/>
          </p:nvSpPr>
          <p:spPr bwMode="auto">
            <a:xfrm>
              <a:off x="3472" y="3139"/>
              <a:ext cx="617" cy="414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215063" name="Text Box 23"/>
            <p:cNvSpPr txBox="1">
              <a:spLocks noChangeArrowheads="1"/>
            </p:cNvSpPr>
            <p:nvPr/>
          </p:nvSpPr>
          <p:spPr bwMode="auto">
            <a:xfrm>
              <a:off x="3472" y="3140"/>
              <a:ext cx="615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3600">
                  <a:latin typeface="Times New Roman" pitchFamily="18" charset="0"/>
                </a:rPr>
                <a:t>A1</a:t>
              </a:r>
            </a:p>
          </p:txBody>
        </p:sp>
        <p:sp>
          <p:nvSpPr>
            <p:cNvPr id="215064" name="Text Box 24"/>
            <p:cNvSpPr txBox="1">
              <a:spLocks noChangeArrowheads="1"/>
            </p:cNvSpPr>
            <p:nvPr/>
          </p:nvSpPr>
          <p:spPr bwMode="auto">
            <a:xfrm>
              <a:off x="4285" y="3130"/>
              <a:ext cx="625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3600">
                  <a:latin typeface="Times New Roman" pitchFamily="18" charset="0"/>
                </a:rPr>
                <a:t>A2</a:t>
              </a:r>
            </a:p>
          </p:txBody>
        </p:sp>
        <p:sp>
          <p:nvSpPr>
            <p:cNvPr id="215065" name="Rectangle 25"/>
            <p:cNvSpPr>
              <a:spLocks noChangeArrowheads="1"/>
            </p:cNvSpPr>
            <p:nvPr/>
          </p:nvSpPr>
          <p:spPr bwMode="auto">
            <a:xfrm>
              <a:off x="4291" y="3145"/>
              <a:ext cx="617" cy="414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215066" name="Rectangle 26"/>
            <p:cNvSpPr>
              <a:spLocks noChangeArrowheads="1"/>
            </p:cNvSpPr>
            <p:nvPr/>
          </p:nvSpPr>
          <p:spPr bwMode="auto">
            <a:xfrm>
              <a:off x="3802" y="2389"/>
              <a:ext cx="771" cy="429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cxnSp>
          <p:nvCxnSpPr>
            <p:cNvPr id="215067" name="AutoShape 27"/>
            <p:cNvCxnSpPr>
              <a:cxnSpLocks noChangeShapeType="1"/>
              <a:stCxn id="215062" idx="0"/>
              <a:endCxn id="215066" idx="2"/>
            </p:cNvCxnSpPr>
            <p:nvPr/>
          </p:nvCxnSpPr>
          <p:spPr bwMode="auto">
            <a:xfrm rot="16200000">
              <a:off x="3824" y="2775"/>
              <a:ext cx="321" cy="407"/>
            </a:xfrm>
            <a:prstGeom prst="bentConnector3">
              <a:avLst>
                <a:gd name="adj1" fmla="val 50157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</p:cxnSp>
        <p:cxnSp>
          <p:nvCxnSpPr>
            <p:cNvPr id="215068" name="AutoShape 28"/>
            <p:cNvCxnSpPr>
              <a:cxnSpLocks noChangeShapeType="1"/>
              <a:stCxn id="215065" idx="0"/>
              <a:endCxn id="215066" idx="2"/>
            </p:cNvCxnSpPr>
            <p:nvPr/>
          </p:nvCxnSpPr>
          <p:spPr bwMode="auto">
            <a:xfrm rot="5400000" flipH="1">
              <a:off x="4230" y="2776"/>
              <a:ext cx="327" cy="412"/>
            </a:xfrm>
            <a:prstGeom prst="bentConnector3">
              <a:avLst>
                <a:gd name="adj1" fmla="val 50153"/>
              </a:avLst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</p:cxnSp>
      </p:grpSp>
      <p:grpSp>
        <p:nvGrpSpPr>
          <p:cNvPr id="215069" name="Group 29"/>
          <p:cNvGrpSpPr>
            <a:grpSpLocks/>
          </p:cNvGrpSpPr>
          <p:nvPr/>
        </p:nvGrpSpPr>
        <p:grpSpPr bwMode="auto">
          <a:xfrm>
            <a:off x="1962150" y="4284663"/>
            <a:ext cx="1225550" cy="1663700"/>
            <a:chOff x="1021" y="2448"/>
            <a:chExt cx="772" cy="1048"/>
          </a:xfrm>
        </p:grpSpPr>
        <p:sp>
          <p:nvSpPr>
            <p:cNvPr id="215070" name="Rectangle 30"/>
            <p:cNvSpPr>
              <a:spLocks noChangeArrowheads="1"/>
            </p:cNvSpPr>
            <p:nvPr/>
          </p:nvSpPr>
          <p:spPr bwMode="auto">
            <a:xfrm>
              <a:off x="1022" y="3067"/>
              <a:ext cx="771" cy="429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sp>
          <p:nvSpPr>
            <p:cNvPr id="215071" name="Text Box 31"/>
            <p:cNvSpPr txBox="1">
              <a:spLocks noChangeArrowheads="1"/>
            </p:cNvSpPr>
            <p:nvPr/>
          </p:nvSpPr>
          <p:spPr bwMode="auto">
            <a:xfrm>
              <a:off x="1022" y="2457"/>
              <a:ext cx="751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3600">
                  <a:latin typeface="Times New Roman" pitchFamily="18" charset="0"/>
                </a:rPr>
                <a:t>B</a:t>
              </a:r>
              <a:endParaRPr lang="en-US" sz="3600">
                <a:latin typeface="Times New Roman" pitchFamily="18" charset="0"/>
              </a:endParaRPr>
            </a:p>
          </p:txBody>
        </p:sp>
        <p:sp>
          <p:nvSpPr>
            <p:cNvPr id="215072" name="Text Box 32"/>
            <p:cNvSpPr txBox="1">
              <a:spLocks noChangeArrowheads="1"/>
            </p:cNvSpPr>
            <p:nvPr/>
          </p:nvSpPr>
          <p:spPr bwMode="auto">
            <a:xfrm>
              <a:off x="1240" y="3074"/>
              <a:ext cx="324" cy="40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36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15073" name="Rectangle 33"/>
            <p:cNvSpPr>
              <a:spLocks noChangeArrowheads="1"/>
            </p:cNvSpPr>
            <p:nvPr/>
          </p:nvSpPr>
          <p:spPr bwMode="auto">
            <a:xfrm>
              <a:off x="1021" y="2448"/>
              <a:ext cx="771" cy="429"/>
            </a:xfrm>
            <a:prstGeom prst="rect">
              <a:avLst/>
            </a:prstGeom>
            <a:noFill/>
            <a:ln w="12700" algn="ctr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cs-CZ"/>
            </a:p>
          </p:txBody>
        </p:sp>
        <p:cxnSp>
          <p:nvCxnSpPr>
            <p:cNvPr id="215074" name="AutoShape 34"/>
            <p:cNvCxnSpPr>
              <a:cxnSpLocks noChangeShapeType="1"/>
              <a:stCxn id="215070" idx="0"/>
              <a:endCxn id="215073" idx="2"/>
            </p:cNvCxnSpPr>
            <p:nvPr/>
          </p:nvCxnSpPr>
          <p:spPr bwMode="auto">
            <a:xfrm flipH="1" flipV="1">
              <a:off x="1407" y="2877"/>
              <a:ext cx="1" cy="190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3F0C-7789-407D-B1DE-61862FE8871D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sloučením</a:t>
            </a:r>
          </a:p>
          <a:p>
            <a:pPr marL="657225" lvl="1" indent="-266700" defTabSz="914400"/>
            <a:r>
              <a:rPr lang="cs-CZ" dirty="0"/>
              <a:t>Rozdělovaná společnost zaniká </a:t>
            </a:r>
          </a:p>
          <a:p>
            <a:pPr marL="657225" lvl="1" indent="-266700" defTabSz="914400"/>
            <a:r>
              <a:rPr lang="cs-CZ" dirty="0"/>
              <a:t>Její jmění přechází na existující nástupnické společnosti </a:t>
            </a:r>
          </a:p>
          <a:p>
            <a:pPr marL="657225" lvl="1" indent="-266700" defTabSz="914400"/>
            <a:r>
              <a:rPr lang="cs-CZ" dirty="0"/>
              <a:t>Její společníci = společníky nástupnických společností 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zanikající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(2)</a:t>
            </a:r>
            <a:endParaRPr lang="en-US"/>
          </a:p>
        </p:txBody>
      </p:sp>
      <p:grpSp>
        <p:nvGrpSpPr>
          <p:cNvPr id="217137" name="Group 49"/>
          <p:cNvGrpSpPr>
            <a:grpSpLocks/>
          </p:cNvGrpSpPr>
          <p:nvPr/>
        </p:nvGrpSpPr>
        <p:grpSpPr bwMode="auto">
          <a:xfrm>
            <a:off x="1243013" y="4500563"/>
            <a:ext cx="8308975" cy="1617662"/>
            <a:chOff x="186" y="2506"/>
            <a:chExt cx="5234" cy="1019"/>
          </a:xfrm>
        </p:grpSpPr>
        <p:sp>
          <p:nvSpPr>
            <p:cNvPr id="217138" name="Text Box 50"/>
            <p:cNvSpPr txBox="1">
              <a:spLocks noChangeArrowheads="1"/>
            </p:cNvSpPr>
            <p:nvPr/>
          </p:nvSpPr>
          <p:spPr bwMode="auto">
            <a:xfrm>
              <a:off x="3750" y="3178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2400" baseline="-25000">
                  <a:latin typeface="Times New Roman" pitchFamily="18" charset="0"/>
                </a:rPr>
                <a:t>A1</a:t>
              </a:r>
              <a:endParaRPr lang="en-US" sz="2400" baseline="-25000">
                <a:latin typeface="Times New Roman" pitchFamily="18" charset="0"/>
              </a:endParaRPr>
            </a:p>
          </p:txBody>
        </p:sp>
        <p:sp>
          <p:nvSpPr>
            <p:cNvPr id="217139" name="Text Box 51"/>
            <p:cNvSpPr txBox="1">
              <a:spLocks noChangeArrowheads="1"/>
            </p:cNvSpPr>
            <p:nvPr/>
          </p:nvSpPr>
          <p:spPr bwMode="auto">
            <a:xfrm>
              <a:off x="4510" y="3186"/>
              <a:ext cx="400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C</a:t>
              </a:r>
              <a:r>
                <a:rPr lang="cs-CZ" sz="2400" baseline="-25000">
                  <a:latin typeface="Times New Roman" pitchFamily="18" charset="0"/>
                </a:rPr>
                <a:t>A2</a:t>
              </a:r>
              <a:endParaRPr lang="en-US" sz="2400" baseline="-25000">
                <a:latin typeface="Times New Roman" pitchFamily="18" charset="0"/>
              </a:endParaRPr>
            </a:p>
          </p:txBody>
        </p:sp>
        <p:grpSp>
          <p:nvGrpSpPr>
            <p:cNvPr id="217140" name="Group 52"/>
            <p:cNvGrpSpPr>
              <a:grpSpLocks/>
            </p:cNvGrpSpPr>
            <p:nvPr/>
          </p:nvGrpSpPr>
          <p:grpSpPr bwMode="auto">
            <a:xfrm>
              <a:off x="186" y="2506"/>
              <a:ext cx="5234" cy="1019"/>
              <a:chOff x="186" y="2506"/>
              <a:chExt cx="5234" cy="1019"/>
            </a:xfrm>
          </p:grpSpPr>
          <p:grpSp>
            <p:nvGrpSpPr>
              <p:cNvPr id="217141" name="Group 53"/>
              <p:cNvGrpSpPr>
                <a:grpSpLocks/>
              </p:cNvGrpSpPr>
              <p:nvPr/>
            </p:nvGrpSpPr>
            <p:grpSpPr bwMode="auto">
              <a:xfrm>
                <a:off x="4334" y="2514"/>
                <a:ext cx="1086" cy="966"/>
                <a:chOff x="4334" y="2514"/>
                <a:chExt cx="1086" cy="966"/>
              </a:xfrm>
            </p:grpSpPr>
            <p:sp>
              <p:nvSpPr>
                <p:cNvPr id="217142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709" y="2514"/>
                  <a:ext cx="711" cy="29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2400">
                      <a:latin typeface="Times New Roman" pitchFamily="18" charset="0"/>
                    </a:rPr>
                    <a:t>Spol. 3</a:t>
                  </a:r>
                </a:p>
              </p:txBody>
            </p:sp>
            <p:sp>
              <p:nvSpPr>
                <p:cNvPr id="217143" name="Rectangle 55"/>
                <p:cNvSpPr>
                  <a:spLocks noChangeArrowheads="1"/>
                </p:cNvSpPr>
                <p:nvPr/>
              </p:nvSpPr>
              <p:spPr bwMode="auto">
                <a:xfrm>
                  <a:off x="4334" y="3164"/>
                  <a:ext cx="650" cy="316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  <p:cxnSp>
              <p:nvCxnSpPr>
                <p:cNvPr id="217144" name="AutoShape 56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4765" y="2784"/>
                  <a:ext cx="354" cy="406"/>
                </a:xfrm>
                <a:prstGeom prst="bentConnector3">
                  <a:avLst>
                    <a:gd name="adj1" fmla="val 50000"/>
                  </a:avLst>
                </a:prstGeom>
                <a:noFill/>
                <a:ln w="12700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</p:cxnSp>
          </p:grpSp>
          <p:grpSp>
            <p:nvGrpSpPr>
              <p:cNvPr id="217145" name="Group 57"/>
              <p:cNvGrpSpPr>
                <a:grpSpLocks/>
              </p:cNvGrpSpPr>
              <p:nvPr/>
            </p:nvGrpSpPr>
            <p:grpSpPr bwMode="auto">
              <a:xfrm>
                <a:off x="186" y="2506"/>
                <a:ext cx="4473" cy="1019"/>
                <a:chOff x="186" y="2506"/>
                <a:chExt cx="4473" cy="1019"/>
              </a:xfrm>
            </p:grpSpPr>
            <p:sp>
              <p:nvSpPr>
                <p:cNvPr id="217146" name="Rectangle 58"/>
                <p:cNvSpPr>
                  <a:spLocks noChangeArrowheads="1"/>
                </p:cNvSpPr>
                <p:nvPr/>
              </p:nvSpPr>
              <p:spPr bwMode="auto">
                <a:xfrm>
                  <a:off x="1704" y="3142"/>
                  <a:ext cx="378" cy="318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endParaRPr lang="cs-CZ"/>
                </a:p>
              </p:txBody>
            </p:sp>
            <p:grpSp>
              <p:nvGrpSpPr>
                <p:cNvPr id="217147" name="Group 59"/>
                <p:cNvGrpSpPr>
                  <a:grpSpLocks/>
                </p:cNvGrpSpPr>
                <p:nvPr/>
              </p:nvGrpSpPr>
              <p:grpSpPr bwMode="auto">
                <a:xfrm>
                  <a:off x="186" y="2506"/>
                  <a:ext cx="4473" cy="1019"/>
                  <a:chOff x="186" y="2506"/>
                  <a:chExt cx="4473" cy="1019"/>
                </a:xfrm>
              </p:grpSpPr>
              <p:sp>
                <p:nvSpPr>
                  <p:cNvPr id="21714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40" y="3138"/>
                    <a:ext cx="378" cy="318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endParaRPr lang="cs-CZ"/>
                  </a:p>
                </p:txBody>
              </p:sp>
              <p:grpSp>
                <p:nvGrpSpPr>
                  <p:cNvPr id="21714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86" y="2506"/>
                    <a:ext cx="4473" cy="1019"/>
                    <a:chOff x="186" y="2506"/>
                    <a:chExt cx="4473" cy="1019"/>
                  </a:xfrm>
                </p:grpSpPr>
                <p:sp>
                  <p:nvSpPr>
                    <p:cNvPr id="217150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5" y="2605"/>
                      <a:ext cx="551" cy="231"/>
                    </a:xfrm>
                    <a:prstGeom prst="rightArrow">
                      <a:avLst>
                        <a:gd name="adj1" fmla="val 50000"/>
                        <a:gd name="adj2" fmla="val 59632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 type="none" w="sm" len="sm"/>
                      <a:tailEnd type="none" w="sm" len="sm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217151" name="Text Box 6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6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52" name="Text Box 6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85" y="2506"/>
                      <a:ext cx="711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3</a:t>
                      </a:r>
                    </a:p>
                  </p:txBody>
                </p:sp>
                <p:sp>
                  <p:nvSpPr>
                    <p:cNvPr id="217153" name="Text Box 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35" y="2506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54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42" y="3140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55" name="AutoShape 67"/>
                    <p:cNvCxnSpPr>
                      <a:cxnSpLocks noChangeShapeType="1"/>
                      <a:stCxn id="217154" idx="0"/>
                      <a:endCxn id="217153" idx="2"/>
                    </p:cNvCxnSpPr>
                    <p:nvPr/>
                  </p:nvCxnSpPr>
                  <p:spPr bwMode="auto">
                    <a:xfrm flipV="1">
                      <a:off x="1267" y="2802"/>
                      <a:ext cx="2" cy="338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6" name="AutoShape 68"/>
                    <p:cNvCxnSpPr>
                      <a:cxnSpLocks noChangeShapeType="1"/>
                      <a:stCxn id="217148" idx="0"/>
                      <a:endCxn id="217151" idx="2"/>
                    </p:cNvCxnSpPr>
                    <p:nvPr/>
                  </p:nvCxnSpPr>
                  <p:spPr bwMode="auto">
                    <a:xfrm flipH="1" flipV="1">
                      <a:off x="520" y="2802"/>
                      <a:ext cx="109" cy="336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57" name="AutoShape 69"/>
                    <p:cNvCxnSpPr>
                      <a:cxnSpLocks noChangeShapeType="1"/>
                      <a:stCxn id="217146" idx="0"/>
                      <a:endCxn id="217152" idx="2"/>
                    </p:cNvCxnSpPr>
                    <p:nvPr/>
                  </p:nvCxnSpPr>
                  <p:spPr bwMode="auto">
                    <a:xfrm flipV="1">
                      <a:off x="1893" y="2802"/>
                      <a:ext cx="148" cy="340"/>
                    </a:xfrm>
                    <a:prstGeom prst="straightConnector1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round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58" name="Text Box 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4" y="3146"/>
                      <a:ext cx="255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sp>
                  <p:nvSpPr>
                    <p:cNvPr id="217159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2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17160" name="Text Box 7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774" y="3154"/>
                      <a:ext cx="244" cy="288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C</a:t>
                      </a:r>
                    </a:p>
                  </p:txBody>
                </p:sp>
                <p:sp>
                  <p:nvSpPr>
                    <p:cNvPr id="217161" name="Text Box 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210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1</a:t>
                      </a:r>
                    </a:p>
                  </p:txBody>
                </p:sp>
                <p:sp>
                  <p:nvSpPr>
                    <p:cNvPr id="217162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959" y="2514"/>
                      <a:ext cx="668" cy="29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400">
                          <a:latin typeface="Times New Roman" pitchFamily="18" charset="0"/>
                        </a:rPr>
                        <a:t>Spol. 2</a:t>
                      </a:r>
                    </a:p>
                  </p:txBody>
                </p:sp>
                <p:sp>
                  <p:nvSpPr>
                    <p:cNvPr id="217163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74" y="3164"/>
                      <a:ext cx="650" cy="316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  <p:cxnSp>
                  <p:nvCxnSpPr>
                    <p:cNvPr id="217164" name="AutoShape 76"/>
                    <p:cNvCxnSpPr>
                      <a:cxnSpLocks noChangeShapeType="1"/>
                    </p:cNvCxnSpPr>
                    <p:nvPr/>
                  </p:nvCxnSpPr>
                  <p:spPr bwMode="auto">
                    <a:xfrm rot="5400000" flipH="1">
                      <a:off x="3465" y="2809"/>
                      <a:ext cx="354" cy="355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5" name="AutoShape 77"/>
                    <p:cNvCxnSpPr>
                      <a:cxnSpLocks noChangeShapeType="1"/>
                      <a:stCxn id="217163" idx="0"/>
                      <a:endCxn id="217162" idx="2"/>
                    </p:cNvCxnSpPr>
                    <p:nvPr/>
                  </p:nvCxnSpPr>
                  <p:spPr bwMode="auto">
                    <a:xfrm rot="16200000">
                      <a:off x="3919" y="2790"/>
                      <a:ext cx="354" cy="394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cxnSp>
                  <p:nvCxnSpPr>
                    <p:cNvPr id="217166" name="AutoShape 78"/>
                    <p:cNvCxnSpPr>
                      <a:cxnSpLocks noChangeShapeType="1"/>
                      <a:stCxn id="217143" idx="0"/>
                      <a:endCxn id="217162" idx="2"/>
                    </p:cNvCxnSpPr>
                    <p:nvPr/>
                  </p:nvCxnSpPr>
                  <p:spPr bwMode="auto">
                    <a:xfrm rot="5400000" flipH="1">
                      <a:off x="4299" y="2804"/>
                      <a:ext cx="354" cy="366"/>
                    </a:xfrm>
                    <a:prstGeom prst="bentConnector3">
                      <a:avLst>
                        <a:gd name="adj1" fmla="val 50000"/>
                      </a:avLst>
                    </a:prstGeom>
                    <a:noFill/>
                    <a:ln w="12700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</p:cxnSp>
                <p:sp>
                  <p:nvSpPr>
                    <p:cNvPr id="217167" name="Line 7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65" y="3057"/>
                      <a:ext cx="177" cy="468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2"/>
                      </a:solidFill>
                      <a:prstDash val="dash"/>
                      <a:round/>
                      <a:headEnd/>
                      <a:tailEnd/>
                    </a:ln>
                    <a:effectLst/>
                  </p:spPr>
                  <p:txBody>
                    <a:bodyPr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209E-4E1B-47B0-9C9A-AF36EAAE4906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577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se založením nových společností („odštěpení“)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nově vzniklou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pouze rozdělovaná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sloučením</a:t>
            </a:r>
            <a:endParaRPr lang="en-US" dirty="0"/>
          </a:p>
          <a:p>
            <a:pPr marL="622300" lvl="1" indent="-176213" defTabSz="914400">
              <a:buFontTx/>
              <a:buChar char="-"/>
            </a:pPr>
            <a:endParaRPr lang="en-US" sz="1700" dirty="0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(3)</a:t>
            </a:r>
            <a:endParaRPr lang="en-US"/>
          </a:p>
        </p:txBody>
      </p:sp>
      <p:grpSp>
        <p:nvGrpSpPr>
          <p:cNvPr id="219177" name="Group 41"/>
          <p:cNvGrpSpPr>
            <a:grpSpLocks/>
          </p:cNvGrpSpPr>
          <p:nvPr/>
        </p:nvGrpSpPr>
        <p:grpSpPr bwMode="auto">
          <a:xfrm>
            <a:off x="1962150" y="4572000"/>
            <a:ext cx="5857875" cy="1643063"/>
            <a:chOff x="1120" y="2636"/>
            <a:chExt cx="3690" cy="1035"/>
          </a:xfrm>
        </p:grpSpPr>
        <p:sp>
          <p:nvSpPr>
            <p:cNvPr id="219178" name="AutoShape 42"/>
            <p:cNvSpPr>
              <a:spLocks noChangeArrowheads="1"/>
            </p:cNvSpPr>
            <p:nvPr/>
          </p:nvSpPr>
          <p:spPr bwMode="auto">
            <a:xfrm>
              <a:off x="2689" y="2741"/>
              <a:ext cx="551" cy="231"/>
            </a:xfrm>
            <a:prstGeom prst="rightArrow">
              <a:avLst>
                <a:gd name="adj1" fmla="val 50000"/>
                <a:gd name="adj2" fmla="val 59632"/>
              </a:avLst>
            </a:prstGeom>
            <a:noFill/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19179" name="Group 43"/>
            <p:cNvGrpSpPr>
              <a:grpSpLocks/>
            </p:cNvGrpSpPr>
            <p:nvPr/>
          </p:nvGrpSpPr>
          <p:grpSpPr bwMode="auto">
            <a:xfrm>
              <a:off x="3561" y="2636"/>
              <a:ext cx="1249" cy="1035"/>
              <a:chOff x="3561" y="2636"/>
              <a:chExt cx="1249" cy="1035"/>
            </a:xfrm>
          </p:grpSpPr>
          <p:sp>
            <p:nvSpPr>
              <p:cNvPr id="219180" name="Text Box 44"/>
              <p:cNvSpPr txBox="1">
                <a:spLocks noChangeArrowheads="1"/>
              </p:cNvSpPr>
              <p:nvPr/>
            </p:nvSpPr>
            <p:spPr bwMode="auto">
              <a:xfrm>
                <a:off x="3561" y="3259"/>
                <a:ext cx="673" cy="412"/>
              </a:xfrm>
              <a:prstGeom prst="rect">
                <a:avLst/>
              </a:prstGeom>
              <a:noFill/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19181" name="Group 45"/>
              <p:cNvGrpSpPr>
                <a:grpSpLocks/>
              </p:cNvGrpSpPr>
              <p:nvPr/>
            </p:nvGrpSpPr>
            <p:grpSpPr bwMode="auto">
              <a:xfrm>
                <a:off x="4334" y="3257"/>
                <a:ext cx="476" cy="412"/>
                <a:chOff x="4422" y="3251"/>
                <a:chExt cx="476" cy="412"/>
              </a:xfrm>
            </p:grpSpPr>
            <p:sp>
              <p:nvSpPr>
                <p:cNvPr id="219182" name="Rectangle 46" descr="Wide upward diagonal"/>
                <p:cNvSpPr>
                  <a:spLocks noChangeArrowheads="1"/>
                </p:cNvSpPr>
                <p:nvPr/>
              </p:nvSpPr>
              <p:spPr bwMode="auto">
                <a:xfrm>
                  <a:off x="4439" y="3251"/>
                  <a:ext cx="431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chemeClr val="tx1"/>
                  </a:bgClr>
                </a:pattFill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endParaRPr lang="cs-CZ" sz="3600">
                    <a:solidFill>
                      <a:schemeClr val="tx1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19183" name="Text Box 47" descr="Wide upward diagonal"/>
                <p:cNvSpPr txBox="1">
                  <a:spLocks noChangeArrowheads="1"/>
                </p:cNvSpPr>
                <p:nvPr/>
              </p:nvSpPr>
              <p:spPr bwMode="auto">
                <a:xfrm>
                  <a:off x="4422" y="3251"/>
                  <a:ext cx="476" cy="412"/>
                </a:xfrm>
                <a:prstGeom prst="rect">
                  <a:avLst/>
                </a:prstGeom>
                <a:pattFill prst="wdUpDiag">
                  <a:fgClr>
                    <a:srgbClr val="000000"/>
                  </a:fgClr>
                  <a:bgClr>
                    <a:srgbClr val="FFFFFF"/>
                  </a:bgClr>
                </a:pattFill>
                <a:ln w="12700" algn="ctr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sz="3600">
                      <a:latin typeface="Times New Roman" pitchFamily="18" charset="0"/>
                    </a:rPr>
                    <a:t>A1</a:t>
                  </a:r>
                </a:p>
              </p:txBody>
            </p:sp>
          </p:grpSp>
          <p:grpSp>
            <p:nvGrpSpPr>
              <p:cNvPr id="219184" name="Group 48"/>
              <p:cNvGrpSpPr>
                <a:grpSpLocks/>
              </p:cNvGrpSpPr>
              <p:nvPr/>
            </p:nvGrpSpPr>
            <p:grpSpPr bwMode="auto">
              <a:xfrm>
                <a:off x="3837" y="2636"/>
                <a:ext cx="771" cy="429"/>
                <a:chOff x="709" y="2460"/>
                <a:chExt cx="771" cy="429"/>
              </a:xfrm>
            </p:grpSpPr>
            <p:sp>
              <p:nvSpPr>
                <p:cNvPr id="219185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86" name="Rectangle 50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cxnSp>
            <p:nvCxnSpPr>
              <p:cNvPr id="219187" name="AutoShape 51"/>
              <p:cNvCxnSpPr>
                <a:cxnSpLocks noChangeShapeType="1"/>
                <a:stCxn id="219180" idx="0"/>
                <a:endCxn id="219186" idx="2"/>
              </p:cNvCxnSpPr>
              <p:nvPr/>
            </p:nvCxnSpPr>
            <p:spPr bwMode="auto">
              <a:xfrm rot="16200000">
                <a:off x="3964" y="2999"/>
                <a:ext cx="194" cy="32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  <p:cxnSp>
            <p:nvCxnSpPr>
              <p:cNvPr id="219188" name="AutoShape 52"/>
              <p:cNvCxnSpPr>
                <a:cxnSpLocks noChangeShapeType="1"/>
                <a:stCxn id="219183" idx="0"/>
                <a:endCxn id="219186" idx="2"/>
              </p:cNvCxnSpPr>
              <p:nvPr/>
            </p:nvCxnSpPr>
            <p:spPr bwMode="auto">
              <a:xfrm rot="5400000" flipH="1">
                <a:off x="4300" y="2988"/>
                <a:ext cx="192" cy="345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</p:cxnSp>
        </p:grpSp>
        <p:grpSp>
          <p:nvGrpSpPr>
            <p:cNvPr id="219189" name="Group 53"/>
            <p:cNvGrpSpPr>
              <a:grpSpLocks/>
            </p:cNvGrpSpPr>
            <p:nvPr/>
          </p:nvGrpSpPr>
          <p:grpSpPr bwMode="auto">
            <a:xfrm>
              <a:off x="1120" y="2638"/>
              <a:ext cx="1006" cy="1028"/>
              <a:chOff x="816" y="2642"/>
              <a:chExt cx="1006" cy="1028"/>
            </a:xfrm>
          </p:grpSpPr>
          <p:sp>
            <p:nvSpPr>
              <p:cNvPr id="219190" name="Text Box 54" descr="Wide upward diagonal"/>
              <p:cNvSpPr txBox="1">
                <a:spLocks noChangeArrowheads="1"/>
              </p:cNvSpPr>
              <p:nvPr/>
            </p:nvSpPr>
            <p:spPr bwMode="auto">
              <a:xfrm>
                <a:off x="821" y="3257"/>
                <a:ext cx="1001" cy="412"/>
              </a:xfrm>
              <a:prstGeom prst="rect">
                <a:avLst/>
              </a:prstGeom>
              <a:pattFill prst="wdUpDiag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endParaRPr lang="cs-CZ" sz="3600">
                  <a:latin typeface="Times New Roman" pitchFamily="18" charset="0"/>
                </a:endParaRPr>
              </a:p>
            </p:txBody>
          </p:sp>
          <p:grpSp>
            <p:nvGrpSpPr>
              <p:cNvPr id="219191" name="Group 55"/>
              <p:cNvGrpSpPr>
                <a:grpSpLocks/>
              </p:cNvGrpSpPr>
              <p:nvPr/>
            </p:nvGrpSpPr>
            <p:grpSpPr bwMode="auto">
              <a:xfrm>
                <a:off x="935" y="2642"/>
                <a:ext cx="771" cy="429"/>
                <a:chOff x="709" y="2460"/>
                <a:chExt cx="771" cy="429"/>
              </a:xfrm>
            </p:grpSpPr>
            <p:sp>
              <p:nvSpPr>
                <p:cNvPr id="21919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57" y="2509"/>
                  <a:ext cx="265" cy="327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2800">
                      <a:latin typeface="Times New Roman" pitchFamily="18" charset="0"/>
                    </a:rPr>
                    <a:t>B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19193" name="Rectangle 57"/>
                <p:cNvSpPr>
                  <a:spLocks noChangeArrowheads="1"/>
                </p:cNvSpPr>
                <p:nvPr/>
              </p:nvSpPr>
              <p:spPr bwMode="auto">
                <a:xfrm>
                  <a:off x="709" y="2460"/>
                  <a:ext cx="771" cy="429"/>
                </a:xfrm>
                <a:prstGeom prst="rect">
                  <a:avLst/>
                </a:prstGeom>
                <a:noFill/>
                <a:ln w="12700" algn="ctr">
                  <a:solidFill>
                    <a:schemeClr val="bg2"/>
                  </a:solidFill>
                  <a:miter lim="800000"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endParaRPr lang="cs-CZ"/>
                </a:p>
              </p:txBody>
            </p:sp>
          </p:grpSp>
          <p:sp>
            <p:nvSpPr>
              <p:cNvPr id="219194" name="Line 58"/>
              <p:cNvSpPr>
                <a:spLocks noChangeShapeType="1"/>
              </p:cNvSpPr>
              <p:nvPr/>
            </p:nvSpPr>
            <p:spPr bwMode="auto">
              <a:xfrm flipV="1">
                <a:off x="1532" y="3252"/>
                <a:ext cx="0" cy="416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cs-CZ"/>
              </a:p>
            </p:txBody>
          </p:sp>
          <p:sp>
            <p:nvSpPr>
              <p:cNvPr id="219195" name="Rectangle 59"/>
              <p:cNvSpPr>
                <a:spLocks noChangeArrowheads="1"/>
              </p:cNvSpPr>
              <p:nvPr/>
            </p:nvSpPr>
            <p:spPr bwMode="auto">
              <a:xfrm>
                <a:off x="816" y="3258"/>
                <a:ext cx="716" cy="412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3600">
                    <a:latin typeface="Times New Roman" pitchFamily="18" charset="0"/>
                  </a:rPr>
                  <a:t>A</a:t>
                </a:r>
              </a:p>
            </p:txBody>
          </p:sp>
          <p:cxnSp>
            <p:nvCxnSpPr>
              <p:cNvPr id="219196" name="AutoShape 60"/>
              <p:cNvCxnSpPr>
                <a:cxnSpLocks noChangeShapeType="1"/>
                <a:stCxn id="219190" idx="0"/>
                <a:endCxn id="219193" idx="2"/>
              </p:cNvCxnSpPr>
              <p:nvPr/>
            </p:nvCxnSpPr>
            <p:spPr bwMode="auto">
              <a:xfrm flipH="1" flipV="1">
                <a:off x="1321" y="3071"/>
                <a:ext cx="1" cy="186"/>
              </a:xfrm>
              <a:prstGeom prst="straightConnector1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</p:cxn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022F-FC8D-4FEC-9801-5EADFDEBB82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Rozdělení odštěpením sloučením</a:t>
            </a:r>
          </a:p>
          <a:p>
            <a:pPr marL="657225" lvl="1" indent="-266700" defTabSz="914400"/>
            <a:r>
              <a:rPr lang="cs-CZ" dirty="0"/>
              <a:t>Rozdělovaná společnost NEZANIKÁ</a:t>
            </a:r>
          </a:p>
          <a:p>
            <a:pPr marL="657225" lvl="1" indent="-266700" defTabSz="914400"/>
            <a:r>
              <a:rPr lang="cs-CZ" dirty="0"/>
              <a:t>Vyčleněná část jejího jmění přechází na již existující společnost</a:t>
            </a:r>
          </a:p>
          <a:p>
            <a:pPr marL="657225" lvl="1" indent="-266700" defTabSz="914400"/>
            <a:r>
              <a:rPr lang="cs-CZ" dirty="0"/>
              <a:t>Společníci rozdělované = společníci nástupnické společnosti</a:t>
            </a:r>
          </a:p>
          <a:p>
            <a:pPr marL="657225" lvl="1" indent="-266700" defTabSz="914400"/>
            <a:r>
              <a:rPr lang="cs-CZ" dirty="0"/>
              <a:t>„</a:t>
            </a:r>
            <a:r>
              <a:rPr lang="en-US" dirty="0"/>
              <a:t>Z</a:t>
            </a:r>
            <a:r>
              <a:rPr lang="cs-CZ" dirty="0"/>
              <a:t>účastněnými společnostmi“ jsou rozdělovaná i nástupnická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Lze kombinovat s rozdělením odštěpením se založením nových společností</a:t>
            </a:r>
            <a:endParaRPr lang="en-US" dirty="0"/>
          </a:p>
          <a:p>
            <a:pPr marL="266700" indent="-266700" defTabSz="914400">
              <a:buFontTx/>
              <a:buNone/>
            </a:pP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ko-KR"/>
              <a:t>Rozdělení (4)</a:t>
            </a:r>
            <a:endParaRPr lang="en-US"/>
          </a:p>
        </p:txBody>
      </p:sp>
      <p:grpSp>
        <p:nvGrpSpPr>
          <p:cNvPr id="221246" name="Group 62"/>
          <p:cNvGrpSpPr>
            <a:grpSpLocks/>
          </p:cNvGrpSpPr>
          <p:nvPr/>
        </p:nvGrpSpPr>
        <p:grpSpPr bwMode="auto">
          <a:xfrm>
            <a:off x="1098550" y="4572000"/>
            <a:ext cx="7993063" cy="1866900"/>
            <a:chOff x="337" y="2458"/>
            <a:chExt cx="5035" cy="1176"/>
          </a:xfrm>
        </p:grpSpPr>
        <p:sp>
          <p:nvSpPr>
            <p:cNvPr id="221247" name="Text Box 63"/>
            <p:cNvSpPr txBox="1">
              <a:spLocks noChangeArrowheads="1"/>
            </p:cNvSpPr>
            <p:nvPr/>
          </p:nvSpPr>
          <p:spPr bwMode="auto">
            <a:xfrm>
              <a:off x="4820" y="3250"/>
              <a:ext cx="325" cy="28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2400">
                  <a:latin typeface="Times New Roman" pitchFamily="18" charset="0"/>
                </a:rPr>
                <a:t>B</a:t>
              </a:r>
              <a:r>
                <a:rPr lang="cs-CZ" sz="1400">
                  <a:latin typeface="Times New Roman" pitchFamily="18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221248" name="Group 64"/>
            <p:cNvGrpSpPr>
              <a:grpSpLocks/>
            </p:cNvGrpSpPr>
            <p:nvPr/>
          </p:nvGrpSpPr>
          <p:grpSpPr bwMode="auto">
            <a:xfrm>
              <a:off x="337" y="2458"/>
              <a:ext cx="5035" cy="1176"/>
              <a:chOff x="337" y="2458"/>
              <a:chExt cx="5035" cy="1176"/>
            </a:xfrm>
          </p:grpSpPr>
          <p:sp>
            <p:nvSpPr>
              <p:cNvPr id="221249" name="Text Box 65"/>
              <p:cNvSpPr txBox="1">
                <a:spLocks noChangeArrowheads="1"/>
              </p:cNvSpPr>
              <p:nvPr/>
            </p:nvSpPr>
            <p:spPr bwMode="auto">
              <a:xfrm>
                <a:off x="3584" y="3230"/>
                <a:ext cx="278" cy="327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2800">
                    <a:latin typeface="Times New Roman" pitchFamily="18" charset="0"/>
                  </a:rPr>
                  <a:t>A</a:t>
                </a:r>
              </a:p>
            </p:txBody>
          </p:sp>
          <p:grpSp>
            <p:nvGrpSpPr>
              <p:cNvPr id="221250" name="Group 66"/>
              <p:cNvGrpSpPr>
                <a:grpSpLocks/>
              </p:cNvGrpSpPr>
              <p:nvPr/>
            </p:nvGrpSpPr>
            <p:grpSpPr bwMode="auto">
              <a:xfrm>
                <a:off x="337" y="2458"/>
                <a:ext cx="5035" cy="1176"/>
                <a:chOff x="337" y="2458"/>
                <a:chExt cx="5035" cy="1176"/>
              </a:xfrm>
            </p:grpSpPr>
            <p:cxnSp>
              <p:nvCxnSpPr>
                <p:cNvPr id="221251" name="AutoShape 67"/>
                <p:cNvCxnSpPr>
                  <a:cxnSpLocks noChangeShapeType="1"/>
                  <a:stCxn id="221275" idx="0"/>
                  <a:endCxn id="221274" idx="2"/>
                </p:cNvCxnSpPr>
                <p:nvPr/>
              </p:nvCxnSpPr>
              <p:spPr bwMode="auto">
                <a:xfrm flipH="1" flipV="1">
                  <a:off x="1951" y="2889"/>
                  <a:ext cx="4" cy="315"/>
                </a:xfrm>
                <a:prstGeom prst="straightConnector1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</p:cxnSp>
            <p:grpSp>
              <p:nvGrpSpPr>
                <p:cNvPr id="221252" name="Group 68"/>
                <p:cNvGrpSpPr>
                  <a:grpSpLocks/>
                </p:cNvGrpSpPr>
                <p:nvPr/>
              </p:nvGrpSpPr>
              <p:grpSpPr bwMode="auto">
                <a:xfrm>
                  <a:off x="337" y="2458"/>
                  <a:ext cx="5035" cy="1176"/>
                  <a:chOff x="337" y="2458"/>
                  <a:chExt cx="5035" cy="1176"/>
                </a:xfrm>
              </p:grpSpPr>
              <p:sp>
                <p:nvSpPr>
                  <p:cNvPr id="221253" name="AutoShape 69"/>
                  <p:cNvSpPr>
                    <a:spLocks noChangeArrowheads="1"/>
                  </p:cNvSpPr>
                  <p:nvPr/>
                </p:nvSpPr>
                <p:spPr bwMode="auto">
                  <a:xfrm>
                    <a:off x="2553" y="2637"/>
                    <a:ext cx="551" cy="231"/>
                  </a:xfrm>
                  <a:prstGeom prst="rightArrow">
                    <a:avLst>
                      <a:gd name="adj1" fmla="val 50000"/>
                      <a:gd name="adj2" fmla="val 59632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221254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4601" y="2460"/>
                    <a:ext cx="771" cy="429"/>
                    <a:chOff x="4533" y="2448"/>
                    <a:chExt cx="771" cy="429"/>
                  </a:xfrm>
                </p:grpSpPr>
                <p:sp>
                  <p:nvSpPr>
                    <p:cNvPr id="221255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58" y="2501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D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6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3" y="2448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grpSp>
                <p:nvGrpSpPr>
                  <p:cNvPr id="22125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3337" y="2464"/>
                    <a:ext cx="771" cy="429"/>
                    <a:chOff x="3309" y="2464"/>
                    <a:chExt cx="771" cy="429"/>
                  </a:xfrm>
                </p:grpSpPr>
                <p:sp>
                  <p:nvSpPr>
                    <p:cNvPr id="221258" name="Text Box 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66" y="2519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algn="ctr"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cs-CZ" sz="2800">
                          <a:latin typeface="Times New Roman" pitchFamily="18" charset="0"/>
                        </a:rPr>
                        <a:t>C</a:t>
                      </a:r>
                      <a:endParaRPr lang="en-US" sz="2800"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125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09" y="2464"/>
                      <a:ext cx="771" cy="429"/>
                    </a:xfrm>
                    <a:prstGeom prst="rect">
                      <a:avLst/>
                    </a:prstGeom>
                    <a:noFill/>
                    <a:ln w="12700" algn="ctr">
                      <a:solidFill>
                        <a:schemeClr val="bg2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>
                      <a:spAutoFit/>
                    </a:bodyPr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221260" name="Rectangle 76" descr="Wide upward diagonal"/>
                  <p:cNvSpPr>
                    <a:spLocks noChangeArrowheads="1"/>
                  </p:cNvSpPr>
                  <p:nvPr/>
                </p:nvSpPr>
                <p:spPr bwMode="auto">
                  <a:xfrm>
                    <a:off x="4401" y="3195"/>
                    <a:ext cx="195" cy="424"/>
                  </a:xfrm>
                  <a:prstGeom prst="rect">
                    <a:avLst/>
                  </a:prstGeom>
                  <a:pattFill prst="wdUpDiag">
                    <a:fgClr>
                      <a:srgbClr val="000000"/>
                    </a:fgClr>
                    <a:bgClr>
                      <a:schemeClr val="bg1"/>
                    </a:bgClr>
                  </a:pattFill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601" y="3192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sp>
                <p:nvSpPr>
                  <p:cNvPr id="2212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337" y="3200"/>
                    <a:ext cx="771" cy="429"/>
                  </a:xfrm>
                  <a:prstGeom prst="rect">
                    <a:avLst/>
                  </a:prstGeom>
                  <a:noFill/>
                  <a:ln w="12700" algn="ctr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endParaRPr lang="cs-CZ"/>
                  </a:p>
                </p:txBody>
              </p:sp>
              <p:cxnSp>
                <p:nvCxnSpPr>
                  <p:cNvPr id="221263" name="AutoShape 79"/>
                  <p:cNvCxnSpPr>
                    <a:cxnSpLocks noChangeShapeType="1"/>
                  </p:cNvCxnSpPr>
                  <p:nvPr/>
                </p:nvCxnSpPr>
                <p:spPr bwMode="auto">
                  <a:xfrm flipV="1">
                    <a:off x="5051" y="2889"/>
                    <a:ext cx="0" cy="303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cxnSp>
                <p:nvCxnSpPr>
                  <p:cNvPr id="221264" name="AutoShape 80"/>
                  <p:cNvCxnSpPr>
                    <a:cxnSpLocks noChangeShapeType="1"/>
                    <a:stCxn id="221262" idx="0"/>
                    <a:endCxn id="221259" idx="2"/>
                  </p:cNvCxnSpPr>
                  <p:nvPr/>
                </p:nvCxnSpPr>
                <p:spPr bwMode="auto">
                  <a:xfrm flipV="1">
                    <a:off x="3723" y="2893"/>
                    <a:ext cx="0" cy="307"/>
                  </a:xfrm>
                  <a:prstGeom prst="straightConnector1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</p:spPr>
              </p:cxnSp>
              <p:grpSp>
                <p:nvGrpSpPr>
                  <p:cNvPr id="221265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337" y="2458"/>
                    <a:ext cx="2003" cy="1176"/>
                    <a:chOff x="337" y="2458"/>
                    <a:chExt cx="2003" cy="1176"/>
                  </a:xfrm>
                </p:grpSpPr>
                <p:sp>
                  <p:nvSpPr>
                    <p:cNvPr id="22126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22" y="3242"/>
                      <a:ext cx="265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B</a:t>
                      </a:r>
                    </a:p>
                  </p:txBody>
                </p:sp>
                <p:sp>
                  <p:nvSpPr>
                    <p:cNvPr id="22126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82" y="3258"/>
                      <a:ext cx="278" cy="327"/>
                    </a:xfrm>
                    <a:prstGeom prst="rect">
                      <a:avLst/>
                    </a:prstGeom>
                    <a:noFill/>
                    <a:ln w="12700" algn="ctr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2800">
                          <a:latin typeface="Times New Roman" pitchFamily="18" charset="0"/>
                        </a:rPr>
                        <a:t>A</a:t>
                      </a:r>
                    </a:p>
                  </p:txBody>
                </p:sp>
                <p:grpSp>
                  <p:nvGrpSpPr>
                    <p:cNvPr id="221268" name="Group 8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" y="2458"/>
                      <a:ext cx="2003" cy="1176"/>
                      <a:chOff x="337" y="2458"/>
                      <a:chExt cx="2003" cy="1176"/>
                    </a:xfrm>
                  </p:grpSpPr>
                  <p:grpSp>
                    <p:nvGrpSpPr>
                      <p:cNvPr id="221269" name="Group 8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37" y="2458"/>
                        <a:ext cx="771" cy="429"/>
                        <a:chOff x="709" y="2460"/>
                        <a:chExt cx="771" cy="429"/>
                      </a:xfrm>
                    </p:grpSpPr>
                    <p:sp>
                      <p:nvSpPr>
                        <p:cNvPr id="221270" name="Text Box 86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957" y="2509"/>
                          <a:ext cx="265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C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1" name="Rectangle 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09" y="2460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grpSp>
                    <p:nvGrpSpPr>
                      <p:cNvPr id="221272" name="Group 8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565" y="2460"/>
                        <a:ext cx="771" cy="429"/>
                        <a:chOff x="1425" y="2488"/>
                        <a:chExt cx="771" cy="429"/>
                      </a:xfrm>
                    </p:grpSpPr>
                    <p:sp>
                      <p:nvSpPr>
                        <p:cNvPr id="221273" name="Text Box 89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678" y="2536"/>
                          <a:ext cx="278" cy="327"/>
                        </a:xfrm>
                        <a:prstGeom prst="rect">
                          <a:avLst/>
                        </a:prstGeom>
                        <a:noFill/>
                        <a:ln w="12700" algn="ctr">
                          <a:noFill/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 eaLnBrk="0" hangingPunct="0">
                            <a:spcBef>
                              <a:spcPct val="50000"/>
                            </a:spcBef>
                            <a:buClrTx/>
                            <a:buSzTx/>
                            <a:buFontTx/>
                            <a:buNone/>
                          </a:pPr>
                          <a:r>
                            <a:rPr lang="cs-CZ" sz="2800">
                              <a:latin typeface="Times New Roman" pitchFamily="18" charset="0"/>
                            </a:rPr>
                            <a:t>D</a:t>
                          </a:r>
                          <a:endParaRPr lang="en-US" sz="2800"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21274" name="Rectangle 9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425" y="2488"/>
                          <a:ext cx="771" cy="429"/>
                        </a:xfrm>
                        <a:prstGeom prst="rect">
                          <a:avLst/>
                        </a:prstGeom>
                        <a:noFill/>
                        <a:ln w="12700" algn="ctr">
                          <a:solidFill>
                            <a:schemeClr val="bg2"/>
                          </a:solidFill>
                          <a:miter lim="800000"/>
                          <a:headEnd/>
                          <a:tailEnd/>
                        </a:ln>
                        <a:effectLst/>
                      </p:spPr>
                      <p:txBody>
                        <a:bodyPr anchor="ctr">
                          <a:spAutoFit/>
                        </a:bodyPr>
                        <a:lstStyle/>
                        <a:p>
                          <a:endParaRPr lang="cs-CZ"/>
                        </a:p>
                      </p:txBody>
                    </p:sp>
                  </p:grpSp>
                  <p:sp>
                    <p:nvSpPr>
                      <p:cNvPr id="221275" name="Rectangle 9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569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6" name="Rectangle 92" descr="Wide upward diagonal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113" y="3205"/>
                        <a:ext cx="195" cy="429"/>
                      </a:xfrm>
                      <a:prstGeom prst="rect">
                        <a:avLst/>
                      </a:prstGeom>
                      <a:pattFill prst="wdUpDiag">
                        <a:fgClr>
                          <a:srgbClr val="000000"/>
                        </a:fgClr>
                        <a:bgClr>
                          <a:schemeClr val="bg1"/>
                        </a:bgClr>
                      </a:pattFill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sp>
                    <p:nvSpPr>
                      <p:cNvPr id="221277" name="Rectangle 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37" y="3204"/>
                        <a:ext cx="771" cy="429"/>
                      </a:xfrm>
                      <a:prstGeom prst="rect">
                        <a:avLst/>
                      </a:prstGeom>
                      <a:noFill/>
                      <a:ln w="12700" algn="ctr">
                        <a:solidFill>
                          <a:schemeClr val="bg2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anchor="ctr"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  <p:cxnSp>
                    <p:nvCxnSpPr>
                      <p:cNvPr id="221278" name="AutoShape 94"/>
                      <p:cNvCxnSpPr>
                        <a:cxnSpLocks noChangeShapeType="1"/>
                        <a:stCxn id="221277" idx="0"/>
                        <a:endCxn id="221271" idx="2"/>
                      </p:cNvCxnSpPr>
                      <p:nvPr/>
                    </p:nvCxnSpPr>
                    <p:spPr bwMode="auto">
                      <a:xfrm flipV="1">
                        <a:off x="723" y="2887"/>
                        <a:ext cx="0" cy="317"/>
                      </a:xfrm>
                      <a:prstGeom prst="straightConnector1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  <a:effectLst/>
                    </p:spPr>
                  </p:cxnSp>
                  <p:sp>
                    <p:nvSpPr>
                      <p:cNvPr id="221279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65" y="3416"/>
                        <a:ext cx="141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bg2"/>
                        </a:solidFill>
                        <a:round/>
                        <a:headEnd/>
                        <a:tailEnd type="triangle" w="med" len="med"/>
                      </a:ln>
                      <a:effectLst/>
                    </p:spPr>
                    <p:txBody>
                      <a:bodyPr>
                        <a:spAutoFit/>
                      </a:bodyPr>
                      <a:lstStyle/>
                      <a:p>
                        <a:endParaRPr lang="cs-CZ"/>
                      </a:p>
                    </p:txBody>
                  </p:sp>
                </p:grpSp>
              </p:grpSp>
              <p:cxnSp>
                <p:nvCxnSpPr>
                  <p:cNvPr id="221280" name="AutoShape 96"/>
                  <p:cNvCxnSpPr>
                    <a:cxnSpLocks noChangeShapeType="1"/>
                    <a:stCxn id="221259" idx="2"/>
                    <a:endCxn id="221261" idx="0"/>
                  </p:cNvCxnSpPr>
                  <p:nvPr/>
                </p:nvCxnSpPr>
                <p:spPr bwMode="auto">
                  <a:xfrm rot="16200000" flipH="1">
                    <a:off x="4205" y="2411"/>
                    <a:ext cx="299" cy="1264"/>
                  </a:xfrm>
                  <a:prstGeom prst="bentConnector3">
                    <a:avLst>
                      <a:gd name="adj1" fmla="val 49833"/>
                    </a:avLst>
                  </a:prstGeom>
                  <a:noFill/>
                  <a:ln w="12700">
                    <a:solidFill>
                      <a:schemeClr val="bg2"/>
                    </a:solidFill>
                    <a:miter lim="800000"/>
                    <a:headEnd/>
                    <a:tailEnd/>
                  </a:ln>
                  <a:effectLst/>
                </p:spPr>
              </p:cxn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BB102-8735-481F-8254-EA17568EEF08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právní formy</a:t>
            </a:r>
            <a:endParaRPr lang="en-US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086850" cy="4716462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Právně = přeměna, ale účetně ne? </a:t>
            </a:r>
          </a:p>
          <a:p>
            <a:pPr marL="657225" lvl="1" indent="-266700" defTabSz="914400"/>
            <a:r>
              <a:rPr lang="cs-CZ" dirty="0"/>
              <a:t>„přeměna s výjimkou změny právní formy“ = např. §3 </a:t>
            </a:r>
            <a:r>
              <a:rPr lang="cs-CZ" dirty="0" err="1"/>
              <a:t>ZoÚ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Při změně právní formy společnost </a:t>
            </a:r>
            <a:r>
              <a:rPr lang="cs-CZ" u="sng" dirty="0"/>
              <a:t>nezaniká</a:t>
            </a:r>
            <a:r>
              <a:rPr lang="cs-CZ" dirty="0"/>
              <a:t> a její jmění </a:t>
            </a:r>
            <a:r>
              <a:rPr lang="cs-CZ" u="sng" dirty="0"/>
              <a:t>nepřechází</a:t>
            </a:r>
            <a:r>
              <a:rPr lang="cs-CZ" dirty="0"/>
              <a:t> na jejího právního nástupce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Mění se pouze vnitřní právní poměry a právní postavení jejích společníků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Po změně právní formy musí společnost splňovat podmínky stanovené pro danou právní formu (např. výši základního kapitálu, počet společníků apod.) </a:t>
            </a:r>
          </a:p>
          <a:p>
            <a:pPr marL="266700" indent="-266700" defTabSz="9144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3BD5-6828-4DF4-8CD3-5EFDCF9265A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Rozhodný den, právní účinky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721225"/>
          </a:xfrm>
        </p:spPr>
        <p:txBody>
          <a:bodyPr/>
          <a:lstStyle/>
          <a:p>
            <a:pPr marL="273050" indent="-273050" defTabSz="914400">
              <a:buFont typeface="Arial" charset="0"/>
              <a:buChar char="►"/>
            </a:pPr>
            <a:r>
              <a:rPr lang="cs-CZ" dirty="0"/>
              <a:t>Rozhodným dnem fúze/rozdělení (§10 </a:t>
            </a:r>
            <a:r>
              <a:rPr lang="cs-CZ" dirty="0" err="1"/>
              <a:t>ZoP</a:t>
            </a:r>
            <a:r>
              <a:rPr lang="cs-CZ" dirty="0"/>
              <a:t>) </a:t>
            </a:r>
          </a:p>
          <a:p>
            <a:pPr marL="727075" lvl="1" indent="-274638" defTabSz="914400"/>
            <a:r>
              <a:rPr lang="cs-CZ" dirty="0"/>
              <a:t>Den, od něhož se jednání zanikající/nástupnické společnosti považuje z </a:t>
            </a:r>
            <a:r>
              <a:rPr lang="cs-CZ" u="sng" dirty="0"/>
              <a:t>účetního hlediska</a:t>
            </a:r>
            <a:r>
              <a:rPr lang="cs-CZ" dirty="0"/>
              <a:t> za jednání na účet nástupnické společnosti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/>
              <a:t>Právní účinky všech přeměn = zápis do obchodního rejstříku</a:t>
            </a:r>
          </a:p>
          <a:p>
            <a:pPr marL="273050" indent="-273050" defTabSz="914400">
              <a:buFont typeface="Arial" charset="0"/>
              <a:buChar char="►"/>
            </a:pPr>
            <a:r>
              <a:rPr lang="cs-CZ" dirty="0"/>
              <a:t>Proces fúze obvykle probíhá v období mezi rozhodným dnem a zápisem</a:t>
            </a:r>
            <a:endParaRPr lang="en-US" dirty="0"/>
          </a:p>
          <a:p>
            <a:pPr marL="273050" indent="-273050" defTabSz="914400"/>
            <a:endParaRPr lang="cs-CZ" dirty="0"/>
          </a:p>
          <a:p>
            <a:pPr marL="273050" indent="-273050" defTabSz="914400"/>
            <a:endParaRPr lang="en-US" dirty="0"/>
          </a:p>
        </p:txBody>
      </p:sp>
      <p:grpSp>
        <p:nvGrpSpPr>
          <p:cNvPr id="224280" name="Group 24"/>
          <p:cNvGrpSpPr>
            <a:grpSpLocks/>
          </p:cNvGrpSpPr>
          <p:nvPr/>
        </p:nvGrpSpPr>
        <p:grpSpPr bwMode="auto">
          <a:xfrm>
            <a:off x="809625" y="4789488"/>
            <a:ext cx="9074150" cy="1417637"/>
            <a:chOff x="472" y="2578"/>
            <a:chExt cx="4770" cy="691"/>
          </a:xfrm>
        </p:grpSpPr>
        <p:sp>
          <p:nvSpPr>
            <p:cNvPr id="224281" name="Text Box 25"/>
            <p:cNvSpPr txBox="1">
              <a:spLocks noChangeArrowheads="1"/>
            </p:cNvSpPr>
            <p:nvPr/>
          </p:nvSpPr>
          <p:spPr bwMode="auto">
            <a:xfrm>
              <a:off x="472" y="2752"/>
              <a:ext cx="384" cy="2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200">
                  <a:solidFill>
                    <a:srgbClr val="000000"/>
                  </a:solidFill>
                  <a:latin typeface="Times New Roman" pitchFamily="18" charset="0"/>
                </a:rPr>
                <a:t>RD	</a:t>
              </a:r>
              <a:endParaRPr lang="en-US" sz="12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24282" name="Group 26"/>
            <p:cNvGrpSpPr>
              <a:grpSpLocks/>
            </p:cNvGrpSpPr>
            <p:nvPr/>
          </p:nvGrpSpPr>
          <p:grpSpPr bwMode="auto">
            <a:xfrm>
              <a:off x="562" y="2578"/>
              <a:ext cx="4680" cy="691"/>
              <a:chOff x="584" y="2568"/>
              <a:chExt cx="4680" cy="691"/>
            </a:xfrm>
          </p:grpSpPr>
          <p:sp>
            <p:nvSpPr>
              <p:cNvPr id="224283" name="Line 27"/>
              <p:cNvSpPr>
                <a:spLocks noChangeShapeType="1"/>
              </p:cNvSpPr>
              <p:nvPr/>
            </p:nvSpPr>
            <p:spPr bwMode="auto">
              <a:xfrm>
                <a:off x="592" y="2965"/>
                <a:ext cx="442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224284" name="Group 28"/>
              <p:cNvGrpSpPr>
                <a:grpSpLocks/>
              </p:cNvGrpSpPr>
              <p:nvPr/>
            </p:nvGrpSpPr>
            <p:grpSpPr bwMode="auto">
              <a:xfrm>
                <a:off x="584" y="2568"/>
                <a:ext cx="4680" cy="691"/>
                <a:chOff x="584" y="2568"/>
                <a:chExt cx="4680" cy="691"/>
              </a:xfrm>
            </p:grpSpPr>
            <p:sp>
              <p:nvSpPr>
                <p:cNvPr id="224285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344" y="2568"/>
                  <a:ext cx="568" cy="22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>
                      <a:solidFill>
                        <a:srgbClr val="000000"/>
                      </a:solidFill>
                      <a:latin typeface="Times New Roman" pitchFamily="18" charset="0"/>
                    </a:rPr>
                    <a:t>Valná hromada 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grpSp>
              <p:nvGrpSpPr>
                <p:cNvPr id="224286" name="Group 30"/>
                <p:cNvGrpSpPr>
                  <a:grpSpLocks/>
                </p:cNvGrpSpPr>
                <p:nvPr/>
              </p:nvGrpSpPr>
              <p:grpSpPr bwMode="auto">
                <a:xfrm>
                  <a:off x="593" y="2696"/>
                  <a:ext cx="4671" cy="324"/>
                  <a:chOff x="593" y="2696"/>
                  <a:chExt cx="4671" cy="324"/>
                </a:xfrm>
              </p:grpSpPr>
              <p:sp>
                <p:nvSpPr>
                  <p:cNvPr id="224287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593" y="2902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632" y="2904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89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5025" y="2903"/>
                    <a:ext cx="0" cy="115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622" y="2891"/>
                    <a:ext cx="0" cy="116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24291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800" y="2696"/>
                    <a:ext cx="464" cy="13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sm" len="sm"/>
                    <a:tailEnd type="none" w="sm" len="sm"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 eaLnBrk="0" hangingPunct="0">
                      <a:spcBef>
                        <a:spcPct val="50000"/>
                      </a:spcBef>
                      <a:buClrTx/>
                      <a:buSzTx/>
                      <a:buFontTx/>
                      <a:buNone/>
                    </a:pPr>
                    <a:r>
                      <a:rPr lang="cs-CZ" sz="1200">
                        <a:solidFill>
                          <a:srgbClr val="000000"/>
                        </a:solidFill>
                        <a:latin typeface="Times New Roman" pitchFamily="18" charset="0"/>
                      </a:rPr>
                      <a:t>Zápis</a:t>
                    </a:r>
                    <a:endParaRPr lang="en-US" sz="1200">
                      <a:solidFill>
                        <a:srgbClr val="0000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22429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584" y="3036"/>
                  <a:ext cx="1976" cy="223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>
                      <a:solidFill>
                        <a:srgbClr val="000000"/>
                      </a:solidFill>
                      <a:latin typeface="Times New Roman" pitchFamily="18" charset="0"/>
                    </a:rPr>
                    <a:t>Oceňování, příprava závěrek a zahajovací rozvahy, audit, návrh smlouvy o fúzi…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429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768" y="3099"/>
                  <a:ext cx="704" cy="1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>
                      <a:solidFill>
                        <a:srgbClr val="000000"/>
                      </a:solidFill>
                      <a:latin typeface="Times New Roman" pitchFamily="18" charset="0"/>
                    </a:rPr>
                    <a:t>Schválení fúze</a:t>
                  </a:r>
                  <a:r>
                    <a:rPr lang="en-US" sz="1200">
                      <a:solidFill>
                        <a:srgbClr val="000000"/>
                      </a:solidFill>
                      <a:latin typeface="Times New Roman" pitchFamily="18" charset="0"/>
                    </a:rPr>
                    <a:t> </a:t>
                  </a:r>
                </a:p>
              </p:txBody>
            </p:sp>
            <p:sp>
              <p:nvSpPr>
                <p:cNvPr id="22429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840" y="3094"/>
                  <a:ext cx="1152" cy="13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>
                      <a:solidFill>
                        <a:srgbClr val="000000"/>
                      </a:solidFill>
                      <a:latin typeface="Times New Roman" pitchFamily="18" charset="0"/>
                    </a:rPr>
                    <a:t>Zveřejnění, žádost o zápis fúze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2429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00" y="2679"/>
                  <a:ext cx="824" cy="134"/>
                </a:xfrm>
                <a:prstGeom prst="rect">
                  <a:avLst/>
                </a:prstGeom>
                <a:noFill/>
                <a:ln w="12700" algn="ctr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cs-CZ" sz="1200">
                      <a:solidFill>
                        <a:srgbClr val="000000"/>
                      </a:solidFill>
                      <a:latin typeface="Times New Roman" pitchFamily="18" charset="0"/>
                    </a:rPr>
                    <a:t>Zveřejňování</a:t>
                  </a:r>
                  <a:endParaRPr lang="en-US" sz="1200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48316-64B8-4AA8-8622-F025A096678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Ocenění jmění znalcem</a:t>
            </a: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620838"/>
            <a:ext cx="9501188" cy="47323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Důvod ocenění = aby </a:t>
            </a:r>
            <a:r>
              <a:rPr lang="cs-CZ" sz="2300" dirty="0"/>
              <a:t>nástupnická společnost nevydala nové akcie </a:t>
            </a:r>
            <a:r>
              <a:rPr lang="cs-CZ" sz="2300" dirty="0"/>
              <a:t>/ podíly větší než je „čistý obchodní majetek“ </a:t>
            </a:r>
            <a:r>
              <a:rPr lang="cs-CZ" sz="2300" dirty="0"/>
              <a:t>zanikající společnosti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Pokud mají být </a:t>
            </a:r>
            <a:r>
              <a:rPr lang="cs-CZ" sz="2300" dirty="0"/>
              <a:t>nástupnickou </a:t>
            </a:r>
            <a:r>
              <a:rPr lang="cs-CZ" sz="2300" dirty="0"/>
              <a:t>společností </a:t>
            </a:r>
            <a:r>
              <a:rPr lang="cs-CZ" sz="2300" u="sng" dirty="0"/>
              <a:t>vydány nové akcie </a:t>
            </a:r>
            <a:r>
              <a:rPr lang="cs-CZ" sz="2300" u="sng" dirty="0"/>
              <a:t>/ obchodní podíly</a:t>
            </a:r>
            <a:r>
              <a:rPr lang="cs-CZ" sz="2300" dirty="0"/>
              <a:t> </a:t>
            </a:r>
            <a:r>
              <a:rPr lang="cs-CZ" sz="2300" dirty="0">
                <a:sym typeface="Wingdings" pitchFamily="2" charset="2"/>
              </a:rPr>
              <a:t></a:t>
            </a:r>
            <a:r>
              <a:rPr lang="en-US" sz="2300" dirty="0">
                <a:sym typeface="Wingdings" pitchFamily="2" charset="2"/>
              </a:rPr>
              <a:t> </a:t>
            </a:r>
            <a:r>
              <a:rPr lang="cs-CZ" sz="2300" dirty="0"/>
              <a:t>je </a:t>
            </a:r>
            <a:r>
              <a:rPr lang="cs-CZ" sz="2300" dirty="0"/>
              <a:t>třeba jmění </a:t>
            </a:r>
            <a:r>
              <a:rPr lang="cs-CZ" sz="2300" u="sng" dirty="0"/>
              <a:t>zanikající společnosti </a:t>
            </a:r>
            <a:r>
              <a:rPr lang="cs-CZ" sz="2300" dirty="0"/>
              <a:t>ocenit.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Ocenění se nevyžaduje:</a:t>
            </a:r>
          </a:p>
          <a:p>
            <a:pPr marL="622300" lvl="1" indent="-176213" defTabSz="914400"/>
            <a:r>
              <a:rPr lang="cs-CZ" sz="1900" dirty="0"/>
              <a:t>Pokud nástupnická společnost nevydává nové akcie/podíly</a:t>
            </a:r>
          </a:p>
          <a:p>
            <a:pPr marL="622300" lvl="1" indent="-176213" defTabSz="914400"/>
            <a:r>
              <a:rPr lang="cs-CZ" sz="1900" dirty="0"/>
              <a:t>Při fúzích nebo rozdělení VOS nebo KS</a:t>
            </a:r>
          </a:p>
          <a:p>
            <a:pPr marL="622300" lvl="1" indent="-176213" defTabSz="914400"/>
            <a:r>
              <a:rPr lang="cs-CZ" sz="1900" dirty="0"/>
              <a:t>Při změně právní formy na VOS / KS (při změně na SRO / AS ano)</a:t>
            </a:r>
          </a:p>
          <a:p>
            <a:pPr marL="622300" lvl="1" indent="-176213" defTabSz="914400"/>
            <a:r>
              <a:rPr lang="cs-CZ" sz="1900" dirty="0"/>
              <a:t>Při převodu jmění na společníka</a:t>
            </a:r>
          </a:p>
          <a:p>
            <a:pPr marL="622300" lvl="1" indent="-176213" defTabSz="914400"/>
            <a:r>
              <a:rPr lang="cs-CZ" sz="1900" dirty="0"/>
              <a:t>Pokud se jej společníci vzdají (a zákon to umožňuje)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C715-931C-423E-8A92-841B01F71FB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Ocenění – přehled</a:t>
            </a:r>
            <a:endParaRPr lang="en-US"/>
          </a:p>
        </p:txBody>
      </p:sp>
      <p:graphicFrame>
        <p:nvGraphicFramePr>
          <p:cNvPr id="226369" name="Group 65"/>
          <p:cNvGraphicFramePr>
            <a:graphicFrameLocks noGrp="1"/>
          </p:cNvGraphicFramePr>
          <p:nvPr>
            <p:ph type="tbl" idx="1"/>
          </p:nvPr>
        </p:nvGraphicFramePr>
        <p:xfrm>
          <a:off x="534988" y="1763713"/>
          <a:ext cx="9623425" cy="5006977"/>
        </p:xfrm>
        <a:graphic>
          <a:graphicData uri="http://schemas.openxmlformats.org/drawingml/2006/table">
            <a:tbl>
              <a:tblPr/>
              <a:tblGrid>
                <a:gridCol w="4811712"/>
                <a:gridCol w="4811713"/>
              </a:tblGrid>
              <a:tr h="62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Typ přeměny: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Přecenění:</a:t>
                      </a: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vydáním nových akcií/podílů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Sloučení </a:t>
                      </a:r>
                      <a:r>
                        <a:rPr kumimoji="0" lang="cs-CZ" sz="2100" b="0" i="0" u="sng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bez</a:t>
                      </a: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vydání nových akcií/podílů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Zvýšení vkladů z majetku zanikající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Ano (?)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Převzetí jmění</a:t>
                      </a:r>
                      <a:endParaRPr kumimoji="0" 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Ne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Splynutí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Ano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Rozdělení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Ano, celá společnost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Odštěpení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2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Ano, jen odštěpovaná část</a:t>
                      </a:r>
                      <a:endParaRPr kumimoji="0" 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0D45E-3A2A-4551-9BDD-B57189FA6670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695450"/>
            <a:ext cx="9509125" cy="4176713"/>
          </a:xfrm>
        </p:spPr>
        <p:txBody>
          <a:bodyPr/>
          <a:lstStyle/>
          <a:p>
            <a:endParaRPr lang="cs-CZ"/>
          </a:p>
          <a:p>
            <a:endParaRPr lang="cs-CZ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účetnictví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2443-EAF8-487C-B630-5D8CAC32D935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Účetní závěrky, zahajovací rozvahy</a:t>
            </a:r>
            <a:r>
              <a:rPr lang="cs-CZ" sz="2900"/>
              <a:t> </a:t>
            </a:r>
            <a:endParaRPr lang="en-US" sz="29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549775"/>
          </a:xfrm>
        </p:spPr>
        <p:txBody>
          <a:bodyPr/>
          <a:lstStyle/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(Konečná) ú</a:t>
            </a:r>
            <a:r>
              <a:rPr lang="en-US" sz="2400" dirty="0" err="1"/>
              <a:t>četní</a:t>
            </a:r>
            <a:r>
              <a:rPr lang="en-US" sz="2400" dirty="0"/>
              <a:t> </a:t>
            </a:r>
            <a:r>
              <a:rPr lang="en-US" sz="2400" dirty="0" err="1"/>
              <a:t>závěrk</a:t>
            </a:r>
            <a:r>
              <a:rPr lang="cs-CZ" sz="2400" dirty="0"/>
              <a:t>a </a:t>
            </a:r>
            <a:r>
              <a:rPr lang="cs-CZ" sz="2400" dirty="0"/>
              <a:t>= </a:t>
            </a:r>
            <a:r>
              <a:rPr lang="cs-CZ" sz="2400" dirty="0"/>
              <a:t>z</a:t>
            </a:r>
            <a:r>
              <a:rPr lang="en-US" sz="2400" dirty="0" err="1"/>
              <a:t>účastněné</a:t>
            </a:r>
            <a:r>
              <a:rPr lang="en-US" sz="2400" dirty="0"/>
              <a:t> </a:t>
            </a:r>
            <a:r>
              <a:rPr lang="en-US" sz="2400" dirty="0" err="1"/>
              <a:t>společnosti</a:t>
            </a:r>
            <a:r>
              <a:rPr lang="en-US" sz="2400" dirty="0"/>
              <a:t> </a:t>
            </a:r>
            <a:endParaRPr lang="cs-CZ" sz="2400" dirty="0"/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e </a:t>
            </a:r>
            <a:r>
              <a:rPr lang="en-US" sz="2000" dirty="0" err="1"/>
              <a:t>dni</a:t>
            </a:r>
            <a:r>
              <a:rPr lang="en-US" sz="2000" dirty="0"/>
              <a:t> </a:t>
            </a:r>
            <a:r>
              <a:rPr lang="en-US" sz="2000" dirty="0" err="1"/>
              <a:t>předcházejícímu</a:t>
            </a:r>
            <a:r>
              <a:rPr lang="en-US" sz="2000" dirty="0"/>
              <a:t> </a:t>
            </a:r>
            <a:r>
              <a:rPr lang="en-US" sz="2000" dirty="0" err="1"/>
              <a:t>rozhodný</a:t>
            </a:r>
            <a:r>
              <a:rPr lang="en-US" sz="2000" dirty="0"/>
              <a:t> den </a:t>
            </a:r>
            <a:r>
              <a:rPr lang="en-US" sz="2000" dirty="0" err="1"/>
              <a:t>fúze</a:t>
            </a:r>
            <a:r>
              <a:rPr lang="en-US" sz="2000" dirty="0"/>
              <a:t> </a:t>
            </a:r>
            <a:r>
              <a:rPr lang="en-US" sz="2000" dirty="0" err="1"/>
              <a:t>nebo</a:t>
            </a:r>
            <a:r>
              <a:rPr lang="en-US" sz="2000" dirty="0"/>
              <a:t> </a:t>
            </a:r>
            <a:r>
              <a:rPr lang="en-US" sz="2000" dirty="0" err="1"/>
              <a:t>rozdělení</a:t>
            </a:r>
            <a:r>
              <a:rPr lang="en-US" sz="2000" dirty="0"/>
              <a:t> (§</a:t>
            </a:r>
            <a:r>
              <a:rPr lang="cs-CZ" sz="2000" dirty="0"/>
              <a:t>11</a:t>
            </a:r>
            <a:r>
              <a:rPr lang="en-US" sz="2000" dirty="0"/>
              <a:t> Z</a:t>
            </a:r>
            <a:r>
              <a:rPr lang="cs-CZ" sz="2000" dirty="0" err="1"/>
              <a:t>oP</a:t>
            </a:r>
            <a:r>
              <a:rPr lang="en-US" sz="2000" dirty="0"/>
              <a:t>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cs-CZ" sz="2400" dirty="0"/>
              <a:t>Zahajovací rozvaha </a:t>
            </a:r>
            <a:r>
              <a:rPr lang="cs-CZ" sz="2400" dirty="0"/>
              <a:t>= </a:t>
            </a:r>
            <a:r>
              <a:rPr lang="en-US" sz="2400" dirty="0" err="1"/>
              <a:t>nástupnick</a:t>
            </a:r>
            <a:r>
              <a:rPr lang="cs-CZ" sz="2400" dirty="0"/>
              <a:t>é </a:t>
            </a:r>
            <a:r>
              <a:rPr lang="en-US" sz="2400" dirty="0" err="1"/>
              <a:t>společnost</a:t>
            </a:r>
            <a:r>
              <a:rPr lang="cs-CZ" sz="2400" dirty="0"/>
              <a:t>i</a:t>
            </a:r>
          </a:p>
          <a:p>
            <a:pPr marL="885825" lvl="1" indent="-495300" defTabSz="914400"/>
            <a:r>
              <a:rPr lang="cs-CZ" sz="2000" dirty="0"/>
              <a:t>K</a:t>
            </a:r>
            <a:r>
              <a:rPr lang="en-US" sz="2000" dirty="0"/>
              <a:t> </a:t>
            </a:r>
            <a:r>
              <a:rPr lang="en-US" sz="2000" dirty="0" err="1"/>
              <a:t>rozhodnému</a:t>
            </a:r>
            <a:r>
              <a:rPr lang="en-US" sz="2000" dirty="0"/>
              <a:t> </a:t>
            </a:r>
            <a:r>
              <a:rPr lang="en-US" sz="2000" dirty="0" err="1"/>
              <a:t>dni</a:t>
            </a:r>
            <a:endParaRPr lang="cs-CZ" sz="2000" dirty="0"/>
          </a:p>
          <a:p>
            <a:pPr marL="885825" lvl="1" indent="-495300" defTabSz="914400"/>
            <a:r>
              <a:rPr lang="cs-CZ" sz="2000" dirty="0"/>
              <a:t>Z</a:t>
            </a:r>
            <a:r>
              <a:rPr lang="en-US" sz="2000" dirty="0" err="1"/>
              <a:t>obrazuje</a:t>
            </a:r>
            <a:r>
              <a:rPr lang="en-US" sz="2000" dirty="0"/>
              <a:t> </a:t>
            </a:r>
            <a:r>
              <a:rPr lang="en-US" sz="2000" dirty="0" err="1"/>
              <a:t>situaci</a:t>
            </a:r>
            <a:r>
              <a:rPr lang="en-US" sz="2000" dirty="0"/>
              <a:t> </a:t>
            </a:r>
            <a:r>
              <a:rPr lang="en-US" sz="2000" dirty="0" err="1"/>
              <a:t>po</a:t>
            </a:r>
            <a:r>
              <a:rPr lang="en-US" sz="2000" dirty="0"/>
              <a:t> </a:t>
            </a:r>
            <a:r>
              <a:rPr lang="en-US" sz="2000" dirty="0" err="1"/>
              <a:t>dané</a:t>
            </a:r>
            <a:r>
              <a:rPr lang="en-US" sz="2000" dirty="0"/>
              <a:t> </a:t>
            </a:r>
            <a:r>
              <a:rPr lang="en-US" sz="2000" dirty="0" err="1"/>
              <a:t>přeměně</a:t>
            </a:r>
            <a:r>
              <a:rPr lang="en-US" sz="2000" dirty="0"/>
              <a:t> (§</a:t>
            </a:r>
            <a:r>
              <a:rPr lang="cs-CZ" sz="2000" dirty="0"/>
              <a:t>11 </a:t>
            </a:r>
            <a:r>
              <a:rPr lang="cs-CZ" sz="2000" dirty="0" err="1"/>
              <a:t>ZoP</a:t>
            </a:r>
            <a:r>
              <a:rPr lang="en-US" sz="2000" dirty="0"/>
              <a:t>) </a:t>
            </a:r>
          </a:p>
          <a:p>
            <a:pPr marL="885825" lvl="1" indent="-495300" defTabSz="914400"/>
            <a:r>
              <a:rPr lang="en-US" sz="2000" dirty="0"/>
              <a:t>V </a:t>
            </a:r>
            <a:r>
              <a:rPr lang="en-US" sz="2000" dirty="0" err="1"/>
              <a:t>příloze</a:t>
            </a:r>
            <a:r>
              <a:rPr lang="en-US" sz="2000" dirty="0"/>
              <a:t> </a:t>
            </a:r>
            <a:r>
              <a:rPr lang="cs-CZ" sz="2000" dirty="0"/>
              <a:t>= </a:t>
            </a:r>
            <a:r>
              <a:rPr lang="en-US" sz="2000" dirty="0" err="1"/>
              <a:t>rozhodnutí</a:t>
            </a:r>
            <a:r>
              <a:rPr lang="en-US" sz="2000" dirty="0"/>
              <a:t> </a:t>
            </a:r>
            <a:r>
              <a:rPr lang="en-US" sz="2000" dirty="0" err="1"/>
              <a:t>zda</a:t>
            </a:r>
            <a:r>
              <a:rPr lang="en-US" sz="2000" dirty="0"/>
              <a:t> </a:t>
            </a:r>
            <a:r>
              <a:rPr lang="en-US" sz="2000" dirty="0" err="1"/>
              <a:t>oceňovací</a:t>
            </a:r>
            <a:r>
              <a:rPr lang="en-US" sz="2000" dirty="0"/>
              <a:t> </a:t>
            </a:r>
            <a:r>
              <a:rPr lang="en-US" sz="2000" dirty="0" err="1"/>
              <a:t>rozdíl</a:t>
            </a:r>
            <a:r>
              <a:rPr lang="en-US" sz="2000" dirty="0"/>
              <a:t> </a:t>
            </a:r>
            <a:r>
              <a:rPr lang="cs-CZ" sz="2000" dirty="0"/>
              <a:t>/ </a:t>
            </a:r>
            <a:r>
              <a:rPr lang="en-US" sz="2000" dirty="0"/>
              <a:t>goodwill</a:t>
            </a:r>
            <a:r>
              <a:rPr lang="en-US" sz="2000" dirty="0"/>
              <a:t>, </a:t>
            </a:r>
            <a:r>
              <a:rPr lang="en-US" sz="2000" dirty="0" err="1"/>
              <a:t>opravné</a:t>
            </a:r>
            <a:r>
              <a:rPr lang="en-US" sz="2000" dirty="0"/>
              <a:t> </a:t>
            </a:r>
            <a:r>
              <a:rPr lang="en-US" sz="2000" dirty="0" err="1"/>
              <a:t>položky</a:t>
            </a:r>
            <a:r>
              <a:rPr lang="en-US" sz="2000" dirty="0"/>
              <a:t>, </a:t>
            </a:r>
            <a:r>
              <a:rPr lang="en-US" sz="2000" dirty="0" err="1"/>
              <a:t>rezervy</a:t>
            </a:r>
            <a:r>
              <a:rPr lang="en-US" sz="2000" dirty="0"/>
              <a:t> a </a:t>
            </a:r>
            <a:r>
              <a:rPr lang="en-US" sz="2000" dirty="0" err="1"/>
              <a:t>přechodná</a:t>
            </a:r>
            <a:r>
              <a:rPr lang="en-US" sz="2000" dirty="0"/>
              <a:t> </a:t>
            </a:r>
            <a:r>
              <a:rPr lang="en-US" sz="2000" dirty="0" err="1"/>
              <a:t>aktiva</a:t>
            </a:r>
            <a:r>
              <a:rPr lang="en-US" sz="2000" dirty="0"/>
              <a:t> a </a:t>
            </a:r>
            <a:r>
              <a:rPr lang="en-US" sz="2000" dirty="0" err="1"/>
              <a:t>pasiva</a:t>
            </a:r>
            <a:r>
              <a:rPr lang="en-US" sz="2000" dirty="0"/>
              <a:t> </a:t>
            </a:r>
            <a:r>
              <a:rPr lang="en-US" sz="2000" dirty="0" err="1"/>
              <a:t>přechází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nástupnickou</a:t>
            </a:r>
            <a:r>
              <a:rPr lang="en-US" sz="2000" dirty="0"/>
              <a:t> </a:t>
            </a:r>
            <a:r>
              <a:rPr lang="en-US" sz="2000" dirty="0" err="1"/>
              <a:t>společnost</a:t>
            </a:r>
            <a:r>
              <a:rPr lang="en-US" sz="2000" dirty="0"/>
              <a:t> (ČÚS č.011)</a:t>
            </a:r>
          </a:p>
          <a:p>
            <a:pPr marL="495300" indent="-495300" defTabSz="914400">
              <a:buFont typeface="Arial" charset="0"/>
              <a:buChar char="►"/>
            </a:pPr>
            <a:r>
              <a:rPr lang="en-US" sz="2400" dirty="0" err="1"/>
              <a:t>Konečné</a:t>
            </a:r>
            <a:r>
              <a:rPr lang="en-US" sz="2400" dirty="0"/>
              <a:t> </a:t>
            </a:r>
            <a:r>
              <a:rPr lang="en-US" sz="2400" dirty="0" err="1"/>
              <a:t>účetní</a:t>
            </a:r>
            <a:r>
              <a:rPr lang="en-US" sz="2400" dirty="0"/>
              <a:t> </a:t>
            </a:r>
            <a:r>
              <a:rPr lang="en-US" sz="2400" dirty="0" err="1"/>
              <a:t>závěrky</a:t>
            </a:r>
            <a:r>
              <a:rPr lang="en-US" sz="2400" dirty="0"/>
              <a:t> a </a:t>
            </a:r>
            <a:r>
              <a:rPr lang="en-US" sz="2400" dirty="0" err="1"/>
              <a:t>zahajovací</a:t>
            </a:r>
            <a:r>
              <a:rPr lang="en-US" sz="2400" dirty="0"/>
              <a:t> </a:t>
            </a:r>
            <a:r>
              <a:rPr lang="en-US" sz="2400" dirty="0" err="1"/>
              <a:t>rozvahy</a:t>
            </a:r>
            <a:r>
              <a:rPr lang="en-US" sz="2400" dirty="0"/>
              <a:t> </a:t>
            </a:r>
            <a:r>
              <a:rPr lang="en-US" sz="2400" dirty="0" err="1"/>
              <a:t>musí</a:t>
            </a:r>
            <a:r>
              <a:rPr lang="en-US" sz="2400" dirty="0"/>
              <a:t> </a:t>
            </a:r>
            <a:r>
              <a:rPr lang="en-US" sz="2400" dirty="0" err="1"/>
              <a:t>být</a:t>
            </a:r>
            <a:r>
              <a:rPr lang="en-US" sz="2400" dirty="0"/>
              <a:t> (v</a:t>
            </a:r>
            <a:r>
              <a:rPr lang="cs-CZ" sz="2400" dirty="0" err="1"/>
              <a:t>ětšinou</a:t>
            </a:r>
            <a:r>
              <a:rPr lang="cs-CZ" sz="2400" dirty="0"/>
              <a:t>) </a:t>
            </a:r>
            <a:r>
              <a:rPr lang="en-US" sz="2400" dirty="0" err="1"/>
              <a:t>ověřeny</a:t>
            </a:r>
            <a:r>
              <a:rPr lang="en-US" sz="2400" dirty="0"/>
              <a:t> </a:t>
            </a:r>
            <a:r>
              <a:rPr lang="en-US" sz="2400" dirty="0" err="1"/>
              <a:t>auditorem</a:t>
            </a:r>
            <a:r>
              <a:rPr lang="en-US" sz="2400" dirty="0"/>
              <a:t> (§</a:t>
            </a:r>
            <a:r>
              <a:rPr lang="cs-CZ" sz="2400" dirty="0"/>
              <a:t>12 </a:t>
            </a:r>
            <a:r>
              <a:rPr lang="cs-CZ" sz="2400" dirty="0" err="1"/>
              <a:t>ZoP</a:t>
            </a:r>
            <a:r>
              <a:rPr lang="en-US" sz="2400" dirty="0"/>
              <a:t>) </a:t>
            </a:r>
          </a:p>
          <a:p>
            <a:pPr marL="495300" indent="-495300" defTabSz="914400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8EE4C-A049-40C1-81BA-B710D09E52D7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68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Akvizice</a:t>
            </a:r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B8D2A-D262-4371-98B9-A938E6048530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 dirty="0"/>
              <a:t>Přecenění jmění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3238"/>
            <a:ext cx="9648825" cy="4592637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dirty="0"/>
              <a:t>Pro účetní účely = pokud </a:t>
            </a:r>
            <a:r>
              <a:rPr lang="cs-CZ" dirty="0" err="1"/>
              <a:t>ZoP</a:t>
            </a:r>
            <a:r>
              <a:rPr lang="cs-CZ" dirty="0"/>
              <a:t> vyžaduje ocenění obchodního jmění při přeměně společnosti (§ 27/3 </a:t>
            </a:r>
            <a:r>
              <a:rPr lang="cs-CZ" dirty="0" err="1"/>
              <a:t>ZoÚ</a:t>
            </a:r>
            <a:r>
              <a:rPr lang="cs-CZ" dirty="0"/>
              <a:t>)</a:t>
            </a:r>
          </a:p>
          <a:p>
            <a:pPr marL="657225" lvl="1" indent="-266700"/>
            <a:r>
              <a:rPr lang="cs-CZ" dirty="0"/>
              <a:t>Obecně 41x „Oceňovací rozdíly z přecenění“ - kromě položek, které se oceňují výsledkově (např. CP k obchodování)</a:t>
            </a:r>
          </a:p>
          <a:p>
            <a:pPr marL="657225" lvl="1" indent="-266700"/>
            <a:r>
              <a:rPr lang="cs-CZ" dirty="0"/>
              <a:t>Přecenění </a:t>
            </a:r>
            <a:r>
              <a:rPr lang="en-US" dirty="0">
                <a:sym typeface="Wingdings" pitchFamily="2" charset="2"/>
              </a:rPr>
              <a:t>v </a:t>
            </a:r>
            <a:r>
              <a:rPr lang="en-US" dirty="0" err="1">
                <a:sym typeface="Wingdings" pitchFamily="2" charset="2"/>
              </a:rPr>
              <a:t>kone</a:t>
            </a:r>
            <a:r>
              <a:rPr lang="cs-CZ" dirty="0" err="1">
                <a:sym typeface="Wingdings" pitchFamily="2" charset="2"/>
              </a:rPr>
              <a:t>čné</a:t>
            </a:r>
            <a:r>
              <a:rPr lang="cs-CZ" dirty="0">
                <a:sym typeface="Wingdings" pitchFamily="2" charset="2"/>
              </a:rPr>
              <a:t> účetní závěrce (novela </a:t>
            </a:r>
            <a:r>
              <a:rPr lang="cs-CZ" dirty="0">
                <a:sym typeface="Wingdings" pitchFamily="2" charset="2"/>
              </a:rPr>
              <a:t>2011 = zahajovací rozvaha?)</a:t>
            </a:r>
            <a:endParaRPr lang="cs-CZ" dirty="0"/>
          </a:p>
          <a:p>
            <a:pPr marL="657225" lvl="1" indent="-266700"/>
            <a:r>
              <a:rPr lang="cs-CZ" dirty="0"/>
              <a:t>Nevyžaduje-li </a:t>
            </a:r>
            <a:r>
              <a:rPr lang="cs-CZ" dirty="0" err="1"/>
              <a:t>ZoP</a:t>
            </a:r>
            <a:r>
              <a:rPr lang="cs-CZ" dirty="0"/>
              <a:t> ocenění = </a:t>
            </a:r>
            <a:r>
              <a:rPr lang="cs-CZ" dirty="0"/>
              <a:t>přebírá účetní hodnoty</a:t>
            </a:r>
          </a:p>
          <a:p>
            <a:pPr marL="355600" indent="-355600">
              <a:buFont typeface="Arial" charset="0"/>
              <a:buChar char="►"/>
            </a:pPr>
            <a:r>
              <a:rPr lang="cs-CZ" dirty="0" err="1"/>
              <a:t>Goodwill</a:t>
            </a:r>
            <a:r>
              <a:rPr lang="cs-CZ" dirty="0"/>
              <a:t> vs. oceňovací rozdíl (viz výše)</a:t>
            </a:r>
          </a:p>
          <a:p>
            <a:pPr marL="746125" lvl="1" indent="-355600"/>
            <a:r>
              <a:rPr lang="cs-CZ" dirty="0"/>
              <a:t>Účetně </a:t>
            </a:r>
            <a:r>
              <a:rPr lang="cs-CZ" dirty="0"/>
              <a:t>odpisuje 60 / 180 měsíců (§ 6/3/d a 7/10 Vyhlášky)</a:t>
            </a:r>
          </a:p>
          <a:p>
            <a:pPr marL="355600" lvl="0" indent="-355600">
              <a:buFont typeface="Arial" charset="0"/>
              <a:buChar char="►"/>
            </a:pPr>
            <a:r>
              <a:rPr lang="cs-CZ" dirty="0">
                <a:solidFill>
                  <a:srgbClr val="646464"/>
                </a:solidFill>
              </a:rPr>
              <a:t>Přecenění </a:t>
            </a:r>
            <a:r>
              <a:rPr lang="cs-CZ" dirty="0">
                <a:solidFill>
                  <a:srgbClr val="646464"/>
                </a:solidFill>
              </a:rPr>
              <a:t>u přeměn obecně není daňově efektivní </a:t>
            </a:r>
            <a:r>
              <a:rPr lang="cs-CZ" dirty="0">
                <a:solidFill>
                  <a:srgbClr val="646464"/>
                </a:solidFill>
              </a:rPr>
              <a:t>(= nedaňové) o</a:t>
            </a:r>
            <a:r>
              <a:rPr lang="cs-CZ" dirty="0"/>
              <a:t>dpisy </a:t>
            </a:r>
            <a:r>
              <a:rPr lang="cs-CZ" dirty="0" err="1"/>
              <a:t>goodwillu</a:t>
            </a:r>
            <a:r>
              <a:rPr lang="cs-CZ" dirty="0"/>
              <a:t> / oceň. rozdílu</a:t>
            </a:r>
            <a:endParaRPr lang="cs-CZ" sz="2100" dirty="0"/>
          </a:p>
          <a:p>
            <a:pPr marL="657225" lvl="1" indent="-266700"/>
            <a:endParaRPr lang="cs-CZ" dirty="0"/>
          </a:p>
          <a:p>
            <a:pPr marL="266700" indent="-266700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F2D2-F2F9-4084-87B6-F4DD1BFE8A1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473075"/>
            <a:ext cx="7902575" cy="560388"/>
          </a:xfrm>
        </p:spPr>
        <p:txBody>
          <a:bodyPr/>
          <a:lstStyle/>
          <a:p>
            <a:r>
              <a:rPr lang="cs-CZ"/>
              <a:t>Odložená daň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87513"/>
            <a:ext cx="9501187" cy="4418012"/>
          </a:xfrm>
        </p:spPr>
        <p:txBody>
          <a:bodyPr/>
          <a:lstStyle/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Přecenění aktiv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/>
              <a:t>rozdíl</a:t>
            </a:r>
            <a:r>
              <a:rPr lang="cs-CZ" dirty="0"/>
              <a:t>y mezi daněmi a účetnictvím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/>
              <a:t>dopad na odloženou daň </a:t>
            </a:r>
            <a:endParaRPr lang="cs-CZ" dirty="0"/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Účetní </a:t>
            </a:r>
            <a:r>
              <a:rPr lang="cs-CZ" dirty="0"/>
              <a:t>hodnota je </a:t>
            </a:r>
            <a:r>
              <a:rPr lang="cs-CZ" dirty="0"/>
              <a:t>zvýšena / snížena </a:t>
            </a:r>
            <a:r>
              <a:rPr lang="cs-CZ" dirty="0"/>
              <a:t>na reálnou </a:t>
            </a:r>
            <a:r>
              <a:rPr lang="cs-CZ" dirty="0"/>
              <a:t>hodnotu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Daňová </a:t>
            </a:r>
            <a:r>
              <a:rPr lang="cs-CZ" dirty="0"/>
              <a:t>základna zůstává </a:t>
            </a:r>
            <a:r>
              <a:rPr lang="cs-CZ" dirty="0"/>
              <a:t>nezměněna</a:t>
            </a:r>
            <a:r>
              <a:rPr lang="cs-CZ" dirty="0"/>
              <a:t> </a:t>
            </a:r>
            <a:r>
              <a:rPr lang="cs-CZ" dirty="0"/>
              <a:t>(většinou)</a:t>
            </a:r>
            <a:endParaRPr lang="cs-CZ" dirty="0"/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Účtování o odložené dani (ČÚS č.003) 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Pokud přecenění ve VK = odložená daň také do VK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V ostatních </a:t>
            </a:r>
            <a:r>
              <a:rPr lang="cs-CZ" dirty="0"/>
              <a:t>případech se odložená daň účtuje do nákladů 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dirty="0"/>
              <a:t>Odložená daň z titulu přecenění přechází na nástupnickou společnost</a:t>
            </a:r>
          </a:p>
          <a:p>
            <a:pPr marL="355600" indent="-355600">
              <a:lnSpc>
                <a:spcPct val="80000"/>
              </a:lnSpc>
              <a:buFont typeface="Arial" charset="0"/>
              <a:buChar char="►"/>
            </a:pPr>
            <a:r>
              <a:rPr lang="cs-CZ" u="sng" dirty="0"/>
              <a:t>V praxi se odložená daň obvykle neúčtuje</a:t>
            </a:r>
            <a:r>
              <a:rPr lang="cs-CZ" dirty="0"/>
              <a:t> (pokud byla zohledněna v ocenění znalce)</a:t>
            </a:r>
          </a:p>
          <a:p>
            <a:pPr marL="746125" lvl="1" indent="-355600">
              <a:lnSpc>
                <a:spcPct val="80000"/>
              </a:lnSpc>
            </a:pPr>
            <a:r>
              <a:rPr lang="cs-CZ" dirty="0"/>
              <a:t>Obhajitelné na </a:t>
            </a:r>
            <a:r>
              <a:rPr lang="cs-CZ" dirty="0"/>
              <a:t>základě § 7/2 </a:t>
            </a:r>
            <a:r>
              <a:rPr lang="cs-CZ" dirty="0" err="1"/>
              <a:t>ZoÚ</a:t>
            </a:r>
            <a:r>
              <a:rPr lang="cs-CZ" dirty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7A6D3-2D43-438B-8777-AABB33542342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upstream </a:t>
            </a:r>
            <a:endParaRPr lang="en-US"/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quarter" idx="2"/>
          </p:nvPr>
        </p:nvGraphicFramePr>
        <p:xfrm>
          <a:off x="812800" y="3163888"/>
          <a:ext cx="2427288" cy="1119189"/>
        </p:xfrm>
        <a:graphic>
          <a:graphicData uri="http://schemas.openxmlformats.org/drawingml/2006/table">
            <a:tbl>
              <a:tblPr/>
              <a:tblGrid>
                <a:gridCol w="1216025"/>
                <a:gridCol w="1211263"/>
              </a:tblGrid>
              <a:tr h="3635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493" name="Text Box 21"/>
          <p:cNvSpPr txBox="1">
            <a:spLocks noChangeArrowheads="1"/>
          </p:cNvSpPr>
          <p:nvPr/>
        </p:nvSpPr>
        <p:spPr bwMode="auto">
          <a:xfrm>
            <a:off x="609600" y="1630363"/>
            <a:ext cx="9790113" cy="1231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2400"/>
              <a:t>Přecenění jmění zanikající společnosti NEvyžadováno</a:t>
            </a:r>
            <a:endParaRPr lang="en-US" sz="2400"/>
          </a:p>
          <a:p>
            <a:pPr defTabSz="1042988">
              <a:lnSpc>
                <a:spcPct val="80000"/>
              </a:lnSpc>
            </a:pPr>
            <a:r>
              <a:rPr lang="cs-CZ" sz="2000"/>
              <a:t>„Upstream“– dceřiná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33494" name="Group 22"/>
          <p:cNvGraphicFramePr>
            <a:graphicFrameLocks noGrp="1"/>
          </p:cNvGraphicFramePr>
          <p:nvPr>
            <p:ph sz="quarter" idx="3"/>
          </p:nvPr>
        </p:nvGraphicFramePr>
        <p:xfrm>
          <a:off x="7113588" y="3138488"/>
          <a:ext cx="2678112" cy="1333501"/>
        </p:xfrm>
        <a:graphic>
          <a:graphicData uri="http://schemas.openxmlformats.org/drawingml/2006/table">
            <a:tbl>
              <a:tblPr/>
              <a:tblGrid>
                <a:gridCol w="1341437"/>
                <a:gridCol w="1336675"/>
              </a:tblGrid>
              <a:tr h="3651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A + B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3511" name="Group 39"/>
          <p:cNvGraphicFramePr>
            <a:graphicFrameLocks noGrp="1"/>
          </p:cNvGraphicFramePr>
          <p:nvPr/>
        </p:nvGraphicFramePr>
        <p:xfrm>
          <a:off x="3554413" y="3206750"/>
          <a:ext cx="2724150" cy="1014413"/>
        </p:xfrm>
        <a:graphic>
          <a:graphicData uri="http://schemas.openxmlformats.org/drawingml/2006/table">
            <a:tbl>
              <a:tblPr/>
              <a:tblGrid>
                <a:gridCol w="1363662"/>
                <a:gridCol w="1360488"/>
              </a:tblGrid>
              <a:tr h="3333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3528" name="AutoShape 56"/>
          <p:cNvSpPr>
            <a:spLocks noChangeArrowheads="1"/>
          </p:cNvSpPr>
          <p:nvPr/>
        </p:nvSpPr>
        <p:spPr bwMode="auto">
          <a:xfrm>
            <a:off x="6418263" y="3136900"/>
            <a:ext cx="509587" cy="890588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529" name="Text Box 57"/>
          <p:cNvSpPr txBox="1">
            <a:spLocks noChangeArrowheads="1"/>
          </p:cNvSpPr>
          <p:nvPr/>
        </p:nvSpPr>
        <p:spPr bwMode="auto">
          <a:xfrm>
            <a:off x="719138" y="4513263"/>
            <a:ext cx="9609137" cy="11825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 Akcie společnosti A ve společnosti B se vyloučí proti vlastnímu kapitálu společnosti A</a:t>
            </a:r>
            <a:r>
              <a:rPr lang="en-US" sz="2000" dirty="0"/>
              <a:t>+</a:t>
            </a:r>
            <a:r>
              <a:rPr lang="cs-CZ" sz="2000" dirty="0"/>
              <a:t>B v zahajovací </a:t>
            </a:r>
            <a:r>
              <a:rPr lang="cs-CZ" sz="2000" dirty="0"/>
              <a:t>rozvaze</a:t>
            </a:r>
          </a:p>
          <a:p>
            <a:pPr marL="203200" indent="-2032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2000" dirty="0"/>
              <a:t>Záporný VK = praktický problém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839CC-0F93-4E15-B910-E5CFA55F35E6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8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downstream </a:t>
            </a:r>
            <a:endParaRPr lang="en-US"/>
          </a:p>
        </p:txBody>
      </p:sp>
      <p:graphicFrame>
        <p:nvGraphicFramePr>
          <p:cNvPr id="234500" name="Group 4"/>
          <p:cNvGraphicFramePr>
            <a:graphicFrameLocks noGrp="1"/>
          </p:cNvGraphicFramePr>
          <p:nvPr/>
        </p:nvGraphicFramePr>
        <p:xfrm>
          <a:off x="701675" y="2851150"/>
          <a:ext cx="2454275" cy="920751"/>
        </p:xfrm>
        <a:graphic>
          <a:graphicData uri="http://schemas.openxmlformats.org/drawingml/2006/table">
            <a:tbl>
              <a:tblPr/>
              <a:tblGrid>
                <a:gridCol w="1228725"/>
                <a:gridCol w="1225550"/>
              </a:tblGrid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4517" name="Group 21"/>
          <p:cNvGraphicFramePr>
            <a:graphicFrameLocks noGrp="1"/>
          </p:cNvGraphicFramePr>
          <p:nvPr/>
        </p:nvGraphicFramePr>
        <p:xfrm>
          <a:off x="3603625" y="2870200"/>
          <a:ext cx="2725738" cy="908051"/>
        </p:xfrm>
        <a:graphic>
          <a:graphicData uri="http://schemas.openxmlformats.org/drawingml/2006/table">
            <a:tbl>
              <a:tblPr/>
              <a:tblGrid>
                <a:gridCol w="1365250"/>
                <a:gridCol w="1360488"/>
              </a:tblGrid>
              <a:tr h="290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4534" name="Group 38"/>
          <p:cNvGraphicFramePr>
            <a:graphicFrameLocks noGrp="1"/>
          </p:cNvGraphicFramePr>
          <p:nvPr/>
        </p:nvGraphicFramePr>
        <p:xfrm>
          <a:off x="7467600" y="2794000"/>
          <a:ext cx="2708275" cy="1009651"/>
        </p:xfrm>
        <a:graphic>
          <a:graphicData uri="http://schemas.openxmlformats.org/drawingml/2006/table">
            <a:tbl>
              <a:tblPr/>
              <a:tblGrid>
                <a:gridCol w="1355725"/>
                <a:gridCol w="1352550"/>
              </a:tblGrid>
              <a:tr h="3349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B + A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4551" name="AutoShape 55"/>
          <p:cNvSpPr>
            <a:spLocks noChangeArrowheads="1"/>
          </p:cNvSpPr>
          <p:nvPr/>
        </p:nvSpPr>
        <p:spPr bwMode="auto">
          <a:xfrm>
            <a:off x="6653213" y="2752725"/>
            <a:ext cx="511175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4552" name="Text Box 56"/>
          <p:cNvSpPr txBox="1">
            <a:spLocks noChangeArrowheads="1"/>
          </p:cNvSpPr>
          <p:nvPr/>
        </p:nvSpPr>
        <p:spPr bwMode="auto">
          <a:xfrm>
            <a:off x="579438" y="4256088"/>
            <a:ext cx="9875837" cy="13518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177800" indent="-1778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Společnost  B+A účtuje </a:t>
            </a:r>
            <a:r>
              <a:rPr lang="en-US" sz="1800" dirty="0"/>
              <a:t>o </a:t>
            </a:r>
            <a:r>
              <a:rPr lang="cs-CZ" sz="1800" dirty="0"/>
              <a:t>vlastních akciích 100 od rozhodného dne přeměny. Po zápisu přeměny do obchodního rejstříku se vlastní akcie vyloučí proti vlastnímu kapitálu (CUS 011/2.9</a:t>
            </a:r>
            <a:r>
              <a:rPr lang="cs-CZ" sz="1800" dirty="0"/>
              <a:t>).</a:t>
            </a:r>
          </a:p>
          <a:p>
            <a:pPr marL="177800" indent="-177800" defTabSz="1042988" eaLnBrk="0" hangingPunct="0">
              <a:spcBef>
                <a:spcPct val="50000"/>
              </a:spcBef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Shodný výsledek</a:t>
            </a:r>
            <a:r>
              <a:rPr lang="en-US" sz="1800" dirty="0"/>
              <a:t> (be</a:t>
            </a:r>
            <a:r>
              <a:rPr lang="cs-CZ" sz="1800" dirty="0"/>
              <a:t>z přecenění)</a:t>
            </a:r>
            <a:endParaRPr lang="en-US" sz="1800" dirty="0"/>
          </a:p>
        </p:txBody>
      </p:sp>
      <p:sp>
        <p:nvSpPr>
          <p:cNvPr id="234554" name="Text Box 58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/>
              <a:t> </a:t>
            </a:r>
            <a:r>
              <a:rPr lang="cs-CZ" sz="2000"/>
              <a:t>„</a:t>
            </a:r>
            <a:r>
              <a:rPr lang="en-US" sz="2000"/>
              <a:t>Downstream</a:t>
            </a:r>
            <a:r>
              <a:rPr lang="cs-CZ" sz="2000"/>
              <a:t>“– </a:t>
            </a:r>
            <a:r>
              <a:rPr lang="en-US" sz="2000"/>
              <a:t>mate</a:t>
            </a:r>
            <a:r>
              <a:rPr lang="cs-CZ" sz="2000"/>
              <a:t>řská společnost B fúzuje do dceřinné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E2FBF-2F1A-4FBA-BD81-A37A90FE557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Účtování při fúzi – s přeceněním</a:t>
            </a:r>
            <a:endParaRPr lang="en-US"/>
          </a:p>
        </p:txBody>
      </p:sp>
      <p:graphicFrame>
        <p:nvGraphicFramePr>
          <p:cNvPr id="235524" name="Group 4"/>
          <p:cNvGraphicFramePr>
            <a:graphicFrameLocks noGrp="1"/>
          </p:cNvGraphicFramePr>
          <p:nvPr>
            <p:ph sz="quarter" idx="2"/>
          </p:nvPr>
        </p:nvGraphicFramePr>
        <p:xfrm>
          <a:off x="763588" y="2079625"/>
          <a:ext cx="2065337" cy="985839"/>
        </p:xfrm>
        <a:graphic>
          <a:graphicData uri="http://schemas.openxmlformats.org/drawingml/2006/table">
            <a:tbl>
              <a:tblPr/>
              <a:tblGrid>
                <a:gridCol w="1033462"/>
                <a:gridCol w="1031875"/>
              </a:tblGrid>
              <a:tr h="325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Akcie 100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2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98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10" name="Group 90"/>
          <p:cNvGraphicFramePr>
            <a:graphicFrameLocks noGrp="1"/>
          </p:cNvGraphicFramePr>
          <p:nvPr>
            <p:ph sz="quarter" idx="3"/>
          </p:nvPr>
        </p:nvGraphicFramePr>
        <p:xfrm>
          <a:off x="2984500" y="3505200"/>
          <a:ext cx="2249488" cy="1281114"/>
        </p:xfrm>
        <a:graphic>
          <a:graphicData uri="http://schemas.openxmlformats.org/drawingml/2006/table">
            <a:tbl>
              <a:tblPr/>
              <a:tblGrid>
                <a:gridCol w="1127125"/>
                <a:gridCol w="1122363"/>
              </a:tblGrid>
              <a:tr h="3317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B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(p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126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24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1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606" name="Group 86"/>
          <p:cNvGraphicFramePr>
            <a:graphicFrameLocks noGrp="1"/>
          </p:cNvGraphicFramePr>
          <p:nvPr/>
        </p:nvGraphicFramePr>
        <p:xfrm>
          <a:off x="3011488" y="2084388"/>
          <a:ext cx="2246312" cy="947739"/>
        </p:xfrm>
        <a:graphic>
          <a:graphicData uri="http://schemas.openxmlformats.org/drawingml/2006/table">
            <a:tbl>
              <a:tblPr/>
              <a:tblGrid>
                <a:gridCol w="1090612"/>
                <a:gridCol w="1155700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 (nepřeceněná)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150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K         50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1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579" name="AutoShape 59"/>
          <p:cNvSpPr>
            <a:spLocks noChangeArrowheads="1"/>
          </p:cNvSpPr>
          <p:nvPr/>
        </p:nvSpPr>
        <p:spPr bwMode="auto">
          <a:xfrm>
            <a:off x="5984875" y="3521075"/>
            <a:ext cx="317500" cy="88900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235608" name="Group 88"/>
          <p:cNvGraphicFramePr>
            <a:graphicFrameLocks noGrp="1"/>
          </p:cNvGraphicFramePr>
          <p:nvPr/>
        </p:nvGraphicFramePr>
        <p:xfrm>
          <a:off x="6515100" y="3609975"/>
          <a:ext cx="2606675" cy="1206501"/>
        </p:xfrm>
        <a:graphic>
          <a:graphicData uri="http://schemas.openxmlformats.org/drawingml/2006/table">
            <a:tbl>
              <a:tblPr/>
              <a:tblGrid>
                <a:gridCol w="1304925"/>
                <a:gridCol w="1301750"/>
              </a:tblGrid>
              <a:tr h="2889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A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+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</a:t>
                      </a: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      28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Odlož. Daň  24</a:t>
                      </a: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9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     </a:t>
                      </a: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198</a:t>
                      </a: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601" name="Text Box 81"/>
          <p:cNvSpPr txBox="1">
            <a:spLocks noChangeArrowheads="1"/>
          </p:cNvSpPr>
          <p:nvPr/>
        </p:nvSpPr>
        <p:spPr bwMode="auto">
          <a:xfrm>
            <a:off x="4237038" y="3032125"/>
            <a:ext cx="1789112" cy="3492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600">
                <a:solidFill>
                  <a:schemeClr val="accent1"/>
                </a:solidFill>
              </a:rPr>
              <a:t>přecenění</a:t>
            </a:r>
            <a:endParaRPr lang="en-US" sz="1600">
              <a:solidFill>
                <a:schemeClr val="accent1"/>
              </a:solidFill>
            </a:endParaRPr>
          </a:p>
        </p:txBody>
      </p:sp>
      <p:sp>
        <p:nvSpPr>
          <p:cNvPr id="235602" name="AutoShape 82"/>
          <p:cNvSpPr>
            <a:spLocks noChangeArrowheads="1"/>
          </p:cNvSpPr>
          <p:nvPr/>
        </p:nvSpPr>
        <p:spPr bwMode="auto">
          <a:xfrm>
            <a:off x="4035425" y="3092450"/>
            <a:ext cx="160338" cy="361950"/>
          </a:xfrm>
          <a:prstGeom prst="downArrow">
            <a:avLst>
              <a:gd name="adj1" fmla="val 50000"/>
              <a:gd name="adj2" fmla="val 56435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5603" name="Text Box 83"/>
          <p:cNvSpPr txBox="1">
            <a:spLocks noChangeArrowheads="1"/>
          </p:cNvSpPr>
          <p:nvPr/>
        </p:nvSpPr>
        <p:spPr bwMode="auto">
          <a:xfrm>
            <a:off x="295275" y="4887913"/>
            <a:ext cx="10398125" cy="1425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Znalec přecení majetek (HIM) B o 100 nahoru, daňová hodnota zůstane stejná. B zaúčtuje odložený daňový závazek ve výši 24 (100</a:t>
            </a:r>
            <a:r>
              <a:rPr lang="en-US" sz="1600" dirty="0"/>
              <a:t> </a:t>
            </a:r>
            <a:r>
              <a:rPr lang="cs-CZ" sz="1600" dirty="0"/>
              <a:t>x</a:t>
            </a:r>
            <a:r>
              <a:rPr lang="en-US" sz="1600" dirty="0"/>
              <a:t> </a:t>
            </a:r>
            <a:r>
              <a:rPr lang="cs-CZ" sz="1600" dirty="0"/>
              <a:t>24</a:t>
            </a:r>
            <a:r>
              <a:rPr lang="en-US" sz="1600" dirty="0"/>
              <a:t>%</a:t>
            </a:r>
            <a:r>
              <a:rPr lang="cs-CZ" sz="1600" dirty="0"/>
              <a:t> = historická sazba daně </a:t>
            </a:r>
            <a:r>
              <a:rPr lang="cs-CZ" sz="1600" dirty="0">
                <a:sym typeface="Wingdings" pitchFamily="2" charset="2"/>
              </a:rPr>
              <a:t></a:t>
            </a:r>
            <a:r>
              <a:rPr lang="cs-CZ" sz="1600" dirty="0"/>
              <a:t>)</a:t>
            </a:r>
            <a:r>
              <a:rPr lang="en-US" sz="1600" dirty="0"/>
              <a:t>.</a:t>
            </a:r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A</a:t>
            </a:r>
            <a:r>
              <a:rPr lang="en-US" sz="1600" dirty="0" err="1"/>
              <a:t>kcie</a:t>
            </a:r>
            <a:r>
              <a:rPr lang="en-US" sz="1600" dirty="0"/>
              <a:t> </a:t>
            </a:r>
            <a:r>
              <a:rPr lang="cs-CZ" sz="1600" dirty="0"/>
              <a:t>A v B se vyloučí proti vlastnímu kapitálu společnosti A</a:t>
            </a:r>
            <a:r>
              <a:rPr lang="en-US" sz="1600" dirty="0"/>
              <a:t>+</a:t>
            </a:r>
            <a:r>
              <a:rPr lang="cs-CZ" sz="1600" dirty="0"/>
              <a:t>B v zahajovací rozvaze</a:t>
            </a:r>
            <a:r>
              <a:rPr lang="en-US" sz="1600" dirty="0"/>
              <a:t>.</a:t>
            </a:r>
            <a:endParaRPr lang="cs-CZ" sz="1600" dirty="0"/>
          </a:p>
          <a:p>
            <a:pPr marL="266700" indent="-2667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600" dirty="0"/>
              <a:t>V tomto případě je přecenění B vyšší než cena akcií A – když ne, pak odložený daňový </a:t>
            </a:r>
            <a:r>
              <a:rPr lang="cs-CZ" sz="1600" dirty="0"/>
              <a:t>závazek </a:t>
            </a:r>
            <a:r>
              <a:rPr lang="cs-CZ" sz="1600" dirty="0"/>
              <a:t>způsobuje negativní vlastní kapitál</a:t>
            </a:r>
            <a:endParaRPr lang="en-US" sz="1600" dirty="0"/>
          </a:p>
        </p:txBody>
      </p:sp>
      <p:sp>
        <p:nvSpPr>
          <p:cNvPr id="235605" name="Text Box 85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cs-CZ" sz="2000"/>
              <a:t>„Up</a:t>
            </a:r>
            <a:r>
              <a:rPr lang="en-US" sz="2000"/>
              <a:t>stream</a:t>
            </a:r>
            <a:r>
              <a:rPr lang="cs-CZ" sz="2000"/>
              <a:t>“– dceřinná společnost B fúzuje do mateřské společnosti A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7ED5D-25D6-4BFD-8BB5-4E20266F8D37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/>
              <a:t>Účtování při rozdělení</a:t>
            </a:r>
            <a:endParaRPr lang="en-US"/>
          </a:p>
        </p:txBody>
      </p:sp>
      <p:graphicFrame>
        <p:nvGraphicFramePr>
          <p:cNvPr id="236547" name="Group 3"/>
          <p:cNvGraphicFramePr>
            <a:graphicFrameLocks noGrp="1"/>
          </p:cNvGraphicFramePr>
          <p:nvPr>
            <p:ph sz="quarter" idx="1"/>
          </p:nvPr>
        </p:nvGraphicFramePr>
        <p:xfrm>
          <a:off x="5486400" y="1979613"/>
          <a:ext cx="3262313" cy="1998663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400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252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48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568" name="Group 24"/>
          <p:cNvGraphicFramePr>
            <a:graphicFrameLocks noGrp="1"/>
          </p:cNvGraphicFramePr>
          <p:nvPr>
            <p:ph sz="quarter" idx="2"/>
          </p:nvPr>
        </p:nvGraphicFramePr>
        <p:xfrm>
          <a:off x="993775" y="1989138"/>
          <a:ext cx="3309938" cy="1651001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(nep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řeceněná)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100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3" name="Group 89"/>
          <p:cNvGraphicFramePr>
            <a:graphicFrameLocks noGrp="1"/>
          </p:cNvGraphicFramePr>
          <p:nvPr>
            <p:ph sz="quarter" idx="3"/>
          </p:nvPr>
        </p:nvGraphicFramePr>
        <p:xfrm>
          <a:off x="1052513" y="3960813"/>
          <a:ext cx="3276600" cy="1625602"/>
        </p:xfrm>
        <a:graphic>
          <a:graphicData uri="http://schemas.openxmlformats.org/drawingml/2006/table">
            <a:tbl>
              <a:tblPr/>
              <a:tblGrid>
                <a:gridCol w="1643062"/>
                <a:gridCol w="1633538"/>
              </a:tblGrid>
              <a:tr h="2873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30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017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126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24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34" name="Group 90"/>
          <p:cNvGraphicFramePr>
            <a:graphicFrameLocks noGrp="1"/>
          </p:cNvGraphicFramePr>
          <p:nvPr>
            <p:ph sz="quarter" idx="4"/>
          </p:nvPr>
        </p:nvGraphicFramePr>
        <p:xfrm>
          <a:off x="5459413" y="3924300"/>
          <a:ext cx="3341687" cy="1352551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C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 126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 24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6625" name="Group 81"/>
          <p:cNvGrpSpPr>
            <a:grpSpLocks/>
          </p:cNvGrpSpPr>
          <p:nvPr/>
        </p:nvGrpSpPr>
        <p:grpSpPr bwMode="auto">
          <a:xfrm>
            <a:off x="4495800" y="2654300"/>
            <a:ext cx="815975" cy="1387475"/>
            <a:chOff x="2467" y="1737"/>
            <a:chExt cx="439" cy="793"/>
          </a:xfrm>
        </p:grpSpPr>
        <p:sp>
          <p:nvSpPr>
            <p:cNvPr id="236626" name="AutoShape 82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6627" name="Text Box 83"/>
            <p:cNvSpPr txBox="1">
              <a:spLocks noChangeArrowheads="1"/>
            </p:cNvSpPr>
            <p:nvPr/>
          </p:nvSpPr>
          <p:spPr bwMode="auto">
            <a:xfrm rot="5400000">
              <a:off x="2298" y="2058"/>
              <a:ext cx="756" cy="1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>
                  <a:solidFill>
                    <a:schemeClr val="accent1"/>
                  </a:solidFill>
                </a:rPr>
                <a:t>přecenění</a:t>
              </a:r>
              <a:endParaRPr lang="en-US" sz="1600">
                <a:solidFill>
                  <a:schemeClr val="accent1"/>
                </a:solidFill>
              </a:endParaRPr>
            </a:p>
          </p:txBody>
        </p:sp>
      </p:grpSp>
      <p:sp>
        <p:nvSpPr>
          <p:cNvPr id="236628" name="AutoShape 84"/>
          <p:cNvSpPr>
            <a:spLocks noChangeArrowheads="1"/>
          </p:cNvSpPr>
          <p:nvPr/>
        </p:nvSpPr>
        <p:spPr bwMode="auto">
          <a:xfrm>
            <a:off x="9036050" y="260350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29" name="AutoShape 85"/>
          <p:cNvSpPr>
            <a:spLocks noChangeArrowheads="1"/>
          </p:cNvSpPr>
          <p:nvPr/>
        </p:nvSpPr>
        <p:spPr bwMode="auto">
          <a:xfrm>
            <a:off x="273050" y="443865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631" name="Text Box 87"/>
          <p:cNvSpPr txBox="1">
            <a:spLocks noChangeArrowheads="1"/>
          </p:cNvSpPr>
          <p:nvPr/>
        </p:nvSpPr>
        <p:spPr bwMode="auto">
          <a:xfrm>
            <a:off x="384175" y="5516563"/>
            <a:ext cx="10069513" cy="13241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majetek společnosti A o 200 nahoru, daňová hodnota zůstane nezměněna. </a:t>
            </a:r>
            <a:endParaRPr lang="cs-CZ" sz="1800" dirty="0"/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</a:t>
            </a:r>
            <a:r>
              <a:rPr lang="cs-CZ" sz="1800" dirty="0"/>
              <a:t>polečnost </a:t>
            </a:r>
            <a:r>
              <a:rPr lang="cs-CZ" sz="1800" dirty="0"/>
              <a:t>A zaúčtuje odložený daňový závazek ve výši 48 (200</a:t>
            </a:r>
            <a:r>
              <a:rPr lang="en-US" sz="1800" dirty="0"/>
              <a:t> </a:t>
            </a:r>
            <a:r>
              <a:rPr lang="cs-CZ" sz="1800" dirty="0"/>
              <a:t>x</a:t>
            </a:r>
            <a:r>
              <a:rPr lang="en-US" sz="1800" dirty="0"/>
              <a:t> </a:t>
            </a:r>
            <a:r>
              <a:rPr lang="cs-CZ" sz="1800" dirty="0"/>
              <a:t>24</a:t>
            </a:r>
            <a:r>
              <a:rPr lang="en-US" sz="1800" dirty="0"/>
              <a:t>%</a:t>
            </a:r>
            <a:r>
              <a:rPr lang="cs-CZ" sz="1800" dirty="0"/>
              <a:t>), který následně přejde na nástupnické společnosti B a C</a:t>
            </a:r>
            <a:r>
              <a:rPr lang="cs-CZ" sz="1800" dirty="0"/>
              <a:t>.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Lze „vyrobit“ nový úvěr nástupnickými společnostmi? (</a:t>
            </a:r>
            <a:r>
              <a:rPr lang="cs-CZ" sz="1800" dirty="0"/>
              <a:t>NSS</a:t>
            </a:r>
            <a:r>
              <a:rPr lang="cs-CZ" sz="1800" dirty="0"/>
              <a:t>)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en-US" sz="18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6632" name="Text Box 88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/>
              <a:t> </a:t>
            </a:r>
            <a:r>
              <a:rPr lang="cs-CZ" sz="2000"/>
              <a:t>Společnost A se rozdělí na společnost B a společnost C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9272-BB46-4C5B-BE3D-1BF62F683692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8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/>
              <a:t>Účtování při odštěpení</a:t>
            </a:r>
            <a:endParaRPr lang="en-US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>
            <p:ph sz="quarter" idx="1"/>
          </p:nvPr>
        </p:nvGraphicFramePr>
        <p:xfrm>
          <a:off x="5524500" y="1979613"/>
          <a:ext cx="3262313" cy="1954214"/>
        </p:xfrm>
        <a:graphic>
          <a:graphicData uri="http://schemas.openxmlformats.org/drawingml/2006/table">
            <a:tbl>
              <a:tblPr/>
              <a:tblGrid>
                <a:gridCol w="1636713"/>
                <a:gridCol w="1625600"/>
              </a:tblGrid>
              <a:tr h="3032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(přeceněná)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300   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252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48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592" name="Group 24"/>
          <p:cNvGraphicFramePr>
            <a:graphicFrameLocks noGrp="1"/>
          </p:cNvGraphicFramePr>
          <p:nvPr>
            <p:ph sz="quarter" idx="2"/>
          </p:nvPr>
        </p:nvGraphicFramePr>
        <p:xfrm>
          <a:off x="993775" y="1970088"/>
          <a:ext cx="3309938" cy="1684339"/>
        </p:xfrm>
        <a:graphic>
          <a:graphicData uri="http://schemas.openxmlformats.org/drawingml/2006/table">
            <a:tbl>
              <a:tblPr/>
              <a:tblGrid>
                <a:gridCol w="1657350"/>
                <a:gridCol w="1652588"/>
              </a:tblGrid>
              <a:tr h="3095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(nep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řeceněná)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Majetek2    100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Ost. VK    100 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11" name="Group 43"/>
          <p:cNvGraphicFramePr>
            <a:graphicFrameLocks noGrp="1"/>
          </p:cNvGraphicFramePr>
          <p:nvPr>
            <p:ph sz="quarter" idx="3"/>
          </p:nvPr>
        </p:nvGraphicFramePr>
        <p:xfrm>
          <a:off x="1062038" y="3990975"/>
          <a:ext cx="3259137" cy="1298575"/>
        </p:xfrm>
        <a:graphic>
          <a:graphicData uri="http://schemas.openxmlformats.org/drawingml/2006/table">
            <a:tbl>
              <a:tblPr/>
              <a:tblGrid>
                <a:gridCol w="1633537"/>
                <a:gridCol w="1625600"/>
              </a:tblGrid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A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Majetek1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200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80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Půjčka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120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7628" name="Group 60"/>
          <p:cNvGraphicFramePr>
            <a:graphicFrameLocks noGrp="1"/>
          </p:cNvGraphicFramePr>
          <p:nvPr>
            <p:ph sz="quarter" idx="4"/>
          </p:nvPr>
        </p:nvGraphicFramePr>
        <p:xfrm>
          <a:off x="5526088" y="3983038"/>
          <a:ext cx="3341687" cy="1400176"/>
        </p:xfrm>
        <a:graphic>
          <a:graphicData uri="http://schemas.openxmlformats.org/drawingml/2006/table">
            <a:tbl>
              <a:tblPr/>
              <a:tblGrid>
                <a:gridCol w="1673225"/>
                <a:gridCol w="1668462"/>
              </a:tblGrid>
              <a:tr h="3508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Společnost B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Majetek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300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ZK         </a:t>
                      </a: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    2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VK            250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Odl. Daň     48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104306" marR="104306" marT="52153" marB="5215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37645" name="Group 77"/>
          <p:cNvGrpSpPr>
            <a:grpSpLocks/>
          </p:cNvGrpSpPr>
          <p:nvPr/>
        </p:nvGrpSpPr>
        <p:grpSpPr bwMode="auto">
          <a:xfrm>
            <a:off x="4495800" y="2473325"/>
            <a:ext cx="815975" cy="1385888"/>
            <a:chOff x="2467" y="1737"/>
            <a:chExt cx="439" cy="792"/>
          </a:xfrm>
        </p:grpSpPr>
        <p:sp>
          <p:nvSpPr>
            <p:cNvPr id="237646" name="AutoShape 78"/>
            <p:cNvSpPr>
              <a:spLocks noChangeArrowheads="1"/>
            </p:cNvSpPr>
            <p:nvPr/>
          </p:nvSpPr>
          <p:spPr bwMode="auto">
            <a:xfrm>
              <a:off x="2467" y="1737"/>
              <a:ext cx="439" cy="56"/>
            </a:xfrm>
            <a:prstGeom prst="rightArrow">
              <a:avLst>
                <a:gd name="adj1" fmla="val 50000"/>
                <a:gd name="adj2" fmla="val 195982"/>
              </a:avLst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7647" name="Text Box 79"/>
            <p:cNvSpPr txBox="1">
              <a:spLocks noChangeArrowheads="1"/>
            </p:cNvSpPr>
            <p:nvPr/>
          </p:nvSpPr>
          <p:spPr bwMode="auto">
            <a:xfrm rot="5400000">
              <a:off x="2296" y="2055"/>
              <a:ext cx="75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600">
                  <a:solidFill>
                    <a:srgbClr val="000000"/>
                  </a:solidFill>
                  <a:latin typeface="Times New Roman" pitchFamily="18" charset="0"/>
                </a:rPr>
                <a:t>přecenění</a:t>
              </a: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7648" name="AutoShape 80"/>
          <p:cNvSpPr>
            <a:spLocks noChangeArrowheads="1"/>
          </p:cNvSpPr>
          <p:nvPr/>
        </p:nvSpPr>
        <p:spPr bwMode="auto">
          <a:xfrm>
            <a:off x="9188450" y="2584450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49" name="AutoShape 81"/>
          <p:cNvSpPr>
            <a:spLocks noChangeArrowheads="1"/>
          </p:cNvSpPr>
          <p:nvPr/>
        </p:nvSpPr>
        <p:spPr bwMode="auto">
          <a:xfrm>
            <a:off x="312738" y="4264025"/>
            <a:ext cx="527050" cy="1022350"/>
          </a:xfrm>
          <a:prstGeom prst="rightArrow">
            <a:avLst>
              <a:gd name="adj1" fmla="val 50000"/>
              <a:gd name="adj2" fmla="val 25000"/>
            </a:avLst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7651" name="Text Box 83"/>
          <p:cNvSpPr txBox="1">
            <a:spLocks noChangeArrowheads="1"/>
          </p:cNvSpPr>
          <p:nvPr/>
        </p:nvSpPr>
        <p:spPr bwMode="auto">
          <a:xfrm>
            <a:off x="382588" y="5310188"/>
            <a:ext cx="10069512" cy="16011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Znalec přecení majetek2, který přechází na odštěpovanou společnost B o 200 nahoru, daňová hodnota zůstane nezměněna. Společnost A zaúčtuje odložený daňový závazek ve výši 48 (200</a:t>
            </a:r>
            <a:r>
              <a:rPr lang="en-US" sz="1800" dirty="0"/>
              <a:t> </a:t>
            </a:r>
            <a:r>
              <a:rPr lang="cs-CZ" sz="1800" dirty="0"/>
              <a:t>x</a:t>
            </a:r>
            <a:r>
              <a:rPr lang="en-US" sz="1800" dirty="0"/>
              <a:t> </a:t>
            </a:r>
            <a:r>
              <a:rPr lang="cs-CZ" sz="1800" dirty="0"/>
              <a:t>24</a:t>
            </a:r>
            <a:r>
              <a:rPr lang="en-US" sz="1800" dirty="0"/>
              <a:t>%</a:t>
            </a:r>
            <a:r>
              <a:rPr lang="cs-CZ" sz="1800" dirty="0"/>
              <a:t>), který přejde následně na odštěpovanou společnost B.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Hodnota </a:t>
            </a:r>
            <a:r>
              <a:rPr lang="cs-CZ" sz="1800" dirty="0"/>
              <a:t>ZK společnosti </a:t>
            </a:r>
            <a:r>
              <a:rPr lang="cs-CZ" sz="1800" dirty="0"/>
              <a:t>A zůstává </a:t>
            </a:r>
            <a:r>
              <a:rPr lang="cs-CZ" sz="1800" dirty="0"/>
              <a:t>nezměněna, VK je o 100 nižší</a:t>
            </a:r>
          </a:p>
          <a:p>
            <a:pPr marL="203200" indent="-203200" defTabSz="1042988" eaLnBrk="0" hangingPunct="0">
              <a:buClrTx/>
              <a:buSzTx/>
              <a:buFont typeface="Times New Roman" pitchFamily="18" charset="0"/>
              <a:buChar char="–"/>
            </a:pPr>
            <a:r>
              <a:rPr lang="cs-CZ" sz="1800" dirty="0"/>
              <a:t>Strukturu VK společnosti B lze zvolit v projektu </a:t>
            </a:r>
            <a:endParaRPr lang="en-US" sz="1800" dirty="0"/>
          </a:p>
        </p:txBody>
      </p:sp>
      <p:sp>
        <p:nvSpPr>
          <p:cNvPr id="237652" name="Text Box 84"/>
          <p:cNvSpPr txBox="1">
            <a:spLocks noChangeArrowheads="1"/>
          </p:cNvSpPr>
          <p:nvPr/>
        </p:nvSpPr>
        <p:spPr bwMode="auto">
          <a:xfrm>
            <a:off x="609600" y="1630363"/>
            <a:ext cx="9790113" cy="806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>
            <a:spAutoFit/>
          </a:bodyPr>
          <a:lstStyle/>
          <a:p>
            <a:pPr defTabSz="1042988">
              <a:lnSpc>
                <a:spcPct val="80000"/>
              </a:lnSpc>
            </a:pPr>
            <a:r>
              <a:rPr lang="en-US" sz="2000"/>
              <a:t> </a:t>
            </a:r>
            <a:r>
              <a:rPr lang="cs-CZ" sz="2000"/>
              <a:t>Společnost A se rozdělí na společnost B a společnost C</a:t>
            </a:r>
            <a:endParaRPr lang="cs-CZ" sz="2000">
              <a:solidFill>
                <a:srgbClr val="000000"/>
              </a:solidFill>
            </a:endParaRPr>
          </a:p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C3C-FCE0-4342-8E64-502D93E2ADB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/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daň z příjmů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B649-0E74-4317-9C2F-555B5AADEF5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Neutralita (1)</a:t>
            </a:r>
            <a:endParaRPr lang="en-US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732337"/>
          </a:xfrm>
        </p:spPr>
        <p:txBody>
          <a:bodyPr/>
          <a:lstStyle/>
          <a:p>
            <a:r>
              <a:rPr lang="cs-CZ" sz="2200" dirty="0"/>
              <a:t>„Neutralitu“ lze chápat jako souhrn těchto hlavních rysů: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Nezdanění rozdílu mezi daňovou bází a reálnou hodnotou (nechová se jako „domnělý“ prodej)</a:t>
            </a:r>
          </a:p>
          <a:p>
            <a:pPr lvl="1">
              <a:spcBef>
                <a:spcPct val="50000"/>
              </a:spcBef>
            </a:pPr>
            <a:r>
              <a:rPr lang="cs-CZ" sz="1800" dirty="0"/>
              <a:t>Přenos daňové báze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odpis co do výše a času (nástupnické společnosti pokračují)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Stejný daňový zisk z prodeje nebo jiné realizace majetku 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Úhrada pohledávek se nezdaňuje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Daňové opravné položky se převezmou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Daňová ztráta se převezme (obdobně jiná daňová „aktiva“)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Závazky včetně budoucích budou mít stejný daňový dopad z pohledu uznatelnosti nebo zániku</a:t>
            </a:r>
          </a:p>
          <a:p>
            <a:pPr lvl="2">
              <a:spcBef>
                <a:spcPct val="50000"/>
              </a:spcBef>
            </a:pPr>
            <a:r>
              <a:rPr lang="cs-CZ" sz="1800" dirty="0"/>
              <a:t>Nabývací cena podílů/akcií je zachována</a:t>
            </a:r>
            <a:endParaRPr lang="en-US" sz="1800" dirty="0"/>
          </a:p>
          <a:p>
            <a:pPr lvl="1">
              <a:spcBef>
                <a:spcPct val="50000"/>
              </a:spcBef>
            </a:pPr>
            <a:r>
              <a:rPr lang="cs-CZ" sz="1800" dirty="0"/>
              <a:t>DPH se neodvádí, nárok a podmínky odpočtu DPH zachovány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5386-FF71-42A4-8BFF-F224C49DDBD4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Neutralita (2)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10033000" cy="4799013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000" dirty="0"/>
              <a:t>Ve skutečnosti záleží vždy na dané transakci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Snaha o neutralitu především v §23a až 23c ZDP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Ve §23d ZDP speciální podmínky pro </a:t>
            </a:r>
            <a:r>
              <a:rPr lang="cs-CZ" sz="2000" dirty="0"/>
              <a:t>převod </a:t>
            </a:r>
            <a:r>
              <a:rPr lang="cs-CZ" sz="2000" dirty="0"/>
              <a:t>ztrát a položek odčitatelných od </a:t>
            </a:r>
            <a:r>
              <a:rPr lang="cs-CZ" sz="2000" dirty="0"/>
              <a:t>ZD</a:t>
            </a:r>
            <a:endParaRPr lang="cs-CZ" sz="2000" dirty="0"/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Hlavním důvodem/cílem přeměny nesmí být snížení/vyhnutí se daňové povinnosti </a:t>
            </a:r>
            <a:r>
              <a:rPr lang="cs-CZ" sz="1800" dirty="0"/>
              <a:t>= musí </a:t>
            </a:r>
            <a:r>
              <a:rPr lang="cs-CZ" sz="1800" dirty="0"/>
              <a:t>existovat řádné ekonomické důvody </a:t>
            </a:r>
            <a:r>
              <a:rPr lang="cs-CZ" sz="1800" dirty="0"/>
              <a:t>(</a:t>
            </a:r>
            <a:r>
              <a:rPr lang="cs-CZ" sz="1800" dirty="0"/>
              <a:t>zákon </a:t>
            </a:r>
            <a:r>
              <a:rPr lang="cs-CZ" sz="1800" dirty="0" err="1"/>
              <a:t>příkladmo</a:t>
            </a:r>
            <a:r>
              <a:rPr lang="cs-CZ" sz="1800" dirty="0"/>
              <a:t> uvádí „restrukturalizace nebo zvýšení efektivity</a:t>
            </a:r>
            <a:r>
              <a:rPr lang="cs-CZ" sz="1800" dirty="0"/>
              <a:t>“)</a:t>
            </a:r>
            <a:endParaRPr lang="cs-CZ" sz="1800" dirty="0"/>
          </a:p>
          <a:p>
            <a:pPr marL="835025" lvl="1">
              <a:spcBef>
                <a:spcPct val="50000"/>
              </a:spcBef>
            </a:pPr>
            <a:r>
              <a:rPr lang="cs-CZ" sz="1800" dirty="0"/>
              <a:t>Pokud nástupnickou společností společnost, která po dobu delší 12 </a:t>
            </a:r>
            <a:r>
              <a:rPr lang="cs-CZ" sz="1800" dirty="0" err="1"/>
              <a:t>měs</a:t>
            </a:r>
            <a:r>
              <a:rPr lang="cs-CZ" sz="1800" dirty="0"/>
              <a:t>. před přeměnou nevykonávala činnost – má se za to, že neexistují řádné </a:t>
            </a:r>
            <a:r>
              <a:rPr lang="cs-CZ" sz="1800" dirty="0"/>
              <a:t>ekonomické </a:t>
            </a:r>
            <a:r>
              <a:rPr lang="cs-CZ" sz="1800" dirty="0"/>
              <a:t>důvody (nelze uplatnit §23a-23c ZDP), pokud poplatník neprokáže jinak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I při splnění §23a-23d ZDP souvisí často s oceněním jmění (př. pohledávky, zásoby atd.) znalcem a dopadem ocenění na odloženou daň</a:t>
            </a:r>
            <a:r>
              <a:rPr lang="en-US" sz="2000" dirty="0"/>
              <a:t> </a:t>
            </a:r>
            <a:r>
              <a:rPr lang="cs-CZ" sz="2000" dirty="0">
                <a:sym typeface="Wingdings" pitchFamily="2" charset="2"/>
              </a:rPr>
              <a:t>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cs-CZ" sz="2000" dirty="0"/>
              <a:t>v </a:t>
            </a:r>
            <a:r>
              <a:rPr lang="cs-CZ" sz="2000" dirty="0"/>
              <a:t>praxi ne vždy neutrální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000" dirty="0"/>
              <a:t>Pozor u změny právní formy na </a:t>
            </a:r>
            <a:r>
              <a:rPr lang="en-US" sz="2000" dirty="0"/>
              <a:t>VOS</a:t>
            </a:r>
            <a:r>
              <a:rPr lang="cs-CZ" sz="2000" dirty="0"/>
              <a:t>, </a:t>
            </a:r>
            <a:r>
              <a:rPr lang="en-US" sz="2000" dirty="0"/>
              <a:t>KS</a:t>
            </a:r>
            <a:r>
              <a:rPr lang="cs-CZ" sz="2000" dirty="0"/>
              <a:t> – sporné a nedořešené?!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4A5B9-0304-4A8C-BB8B-34F49617DCC5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Akvizice - typy</a:t>
            </a:r>
            <a:endParaRPr lang="en-US"/>
          </a:p>
        </p:txBody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2138" y="1620838"/>
            <a:ext cx="9278937" cy="4965700"/>
          </a:xfrm>
        </p:spPr>
        <p:txBody>
          <a:bodyPr/>
          <a:lstStyle/>
          <a:p>
            <a:pPr marL="571500" indent="-571500" defTabSz="914400">
              <a:buFontTx/>
              <a:buAutoNum type="arabicParenR"/>
            </a:pPr>
            <a:r>
              <a:rPr lang="cs-CZ" dirty="0"/>
              <a:t>Koupě podílů / akcií (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podniku </a:t>
            </a:r>
            <a:r>
              <a:rPr lang="cs-CZ" dirty="0" err="1"/>
              <a:t>podniku</a:t>
            </a:r>
            <a:r>
              <a:rPr lang="cs-CZ" dirty="0"/>
              <a:t> (nebo jeho části)</a:t>
            </a:r>
          </a:p>
          <a:p>
            <a:pPr marL="571500" indent="-571500" defTabSz="914400">
              <a:buFontTx/>
              <a:buAutoNum type="arabicParenR"/>
            </a:pPr>
            <a:r>
              <a:rPr lang="cs-CZ" dirty="0"/>
              <a:t>Koupě majetku (</a:t>
            </a:r>
            <a:r>
              <a:rPr lang="cs-CZ" dirty="0" err="1"/>
              <a:t>asset</a:t>
            </a:r>
            <a:r>
              <a:rPr lang="cs-CZ" dirty="0"/>
              <a:t> </a:t>
            </a:r>
            <a:r>
              <a:rPr lang="cs-CZ" dirty="0" err="1"/>
              <a:t>deal</a:t>
            </a:r>
            <a:r>
              <a:rPr lang="cs-CZ" dirty="0"/>
              <a:t>)</a:t>
            </a:r>
          </a:p>
          <a:p>
            <a:pPr marL="571500" indent="-571500" defTabSz="914400"/>
            <a:endParaRPr lang="cs-CZ" dirty="0"/>
          </a:p>
          <a:p>
            <a:pPr marL="1357313" lvl="2" indent="-457200" defTabSz="914400">
              <a:buFont typeface="Arial" charset="0"/>
              <a:buNone/>
            </a:pPr>
            <a:endParaRPr lang="cs-CZ" sz="2500" dirty="0"/>
          </a:p>
          <a:p>
            <a:pPr marL="571500" indent="-571500" defTabSz="914400"/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0D195-0EFA-4871-9B70-97B75CC20F6F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Ustanovení ZDP</a:t>
            </a:r>
            <a:endParaRPr lang="en-US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/>
            <a:r>
              <a:rPr lang="cs-CZ" dirty="0"/>
              <a:t>Nejdůležitější ustanovení ZDP</a:t>
            </a:r>
          </a:p>
          <a:p>
            <a:pPr marL="723900" lvl="1" indent="-279400" defTabSz="914400"/>
            <a:r>
              <a:rPr lang="cs-CZ" dirty="0"/>
              <a:t>§23a-23d</a:t>
            </a:r>
          </a:p>
          <a:p>
            <a:pPr marL="723900" lvl="1" indent="-279400" defTabSz="914400"/>
            <a:r>
              <a:rPr lang="cs-CZ" dirty="0"/>
              <a:t>§24/2/t,v; §24/7,9,11</a:t>
            </a:r>
          </a:p>
          <a:p>
            <a:pPr marL="723900" lvl="1" indent="-279400" defTabSz="914400"/>
            <a:r>
              <a:rPr lang="cs-CZ" dirty="0"/>
              <a:t>§26/6,7; §28/1;§29/7,9 </a:t>
            </a:r>
          </a:p>
          <a:p>
            <a:pPr marL="723900" lvl="1" indent="-279400" defTabSz="914400"/>
            <a:r>
              <a:rPr lang="cs-CZ" dirty="0"/>
              <a:t>§30/12; §32a/4</a:t>
            </a:r>
          </a:p>
          <a:p>
            <a:pPr marL="723900" lvl="1" indent="-279400" defTabSz="914400"/>
            <a:r>
              <a:rPr lang="cs-CZ" dirty="0"/>
              <a:t>§34, §38na/4,5,6</a:t>
            </a:r>
          </a:p>
          <a:p>
            <a:pPr marL="723900" lvl="1" indent="-279400" defTabSz="914400"/>
            <a:r>
              <a:rPr lang="cs-CZ" dirty="0"/>
              <a:t>§38a/10</a:t>
            </a:r>
          </a:p>
          <a:p>
            <a:pPr marL="723900" lvl="1" indent="-279400" defTabSz="914400"/>
            <a:r>
              <a:rPr lang="cs-CZ" dirty="0"/>
              <a:t>§38m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8DC8D-7EC2-4769-A175-DFC01DCA787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0225" y="1676400"/>
            <a:ext cx="9617075" cy="45751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Zdaňovací období dle §17a ZDP 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/>
              <a:t>Období od rozhodného dne do konce kalendářního / hospodářského roku, ve kterém byla přeměna zapsána do OR (§17a/c ZDP)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/>
              <a:t>Účetní období delší než 12 měsíců (§17a/d ZDP</a:t>
            </a:r>
            <a:r>
              <a:rPr lang="cs-CZ" dirty="0"/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/>
              <a:t>Změna právní formy (není RD = ani zdaňovací období, leda 1.1.) 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Účetní </a:t>
            </a:r>
            <a:r>
              <a:rPr lang="cs-CZ" dirty="0"/>
              <a:t>období (§3/2 </a:t>
            </a:r>
            <a:r>
              <a:rPr lang="cs-CZ" dirty="0" err="1"/>
              <a:t>ZoÚ</a:t>
            </a:r>
            <a:r>
              <a:rPr lang="cs-CZ" dirty="0"/>
              <a:t>)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/>
              <a:t>Období předcházející rozhodnému dni přeměny</a:t>
            </a:r>
          </a:p>
          <a:p>
            <a:pPr marL="622300" lvl="1" indent="-176213" defTabSz="914400">
              <a:buFont typeface="Arial" charset="0"/>
              <a:buChar char="−"/>
            </a:pPr>
            <a:r>
              <a:rPr lang="cs-CZ" dirty="0"/>
              <a:t>Období od rozhodného dne do konce kalendářního/hospodářského roku, ve kterém byla přeměna zapsána do OR</a:t>
            </a: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Zdaň</a:t>
            </a:r>
            <a:r>
              <a:rPr lang="en-US"/>
              <a:t>ovac</a:t>
            </a:r>
            <a:r>
              <a:rPr lang="cs-CZ"/>
              <a:t>í období</a:t>
            </a:r>
            <a:endParaRPr lang="en-US"/>
          </a:p>
        </p:txBody>
      </p:sp>
      <p:sp>
        <p:nvSpPr>
          <p:cNvPr id="252932" name="Text Box 4"/>
          <p:cNvSpPr txBox="1">
            <a:spLocks noChangeArrowheads="1"/>
          </p:cNvSpPr>
          <p:nvPr/>
        </p:nvSpPr>
        <p:spPr bwMode="auto">
          <a:xfrm>
            <a:off x="4945063" y="5286375"/>
            <a:ext cx="936625" cy="301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04306" tIns="52153" rIns="104306" bIns="52153" anchor="ctr" anchorCtr="1">
            <a:spAutoFit/>
          </a:bodyPr>
          <a:lstStyle/>
          <a:p>
            <a:pPr defTabSz="1042988" eaLnBrk="0" hangingPunct="0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000000"/>
                </a:solidFill>
                <a:latin typeface="Times New Roman" pitchFamily="18" charset="0"/>
              </a:rPr>
              <a:t>	</a:t>
            </a:r>
            <a:endParaRPr lang="en-US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52933" name="Group 5"/>
          <p:cNvGrpSpPr>
            <a:grpSpLocks/>
          </p:cNvGrpSpPr>
          <p:nvPr/>
        </p:nvGrpSpPr>
        <p:grpSpPr bwMode="auto">
          <a:xfrm>
            <a:off x="787400" y="5221506"/>
            <a:ext cx="9104313" cy="1435100"/>
            <a:chOff x="400" y="2815"/>
            <a:chExt cx="4904" cy="820"/>
          </a:xfrm>
        </p:grpSpPr>
        <p:sp>
          <p:nvSpPr>
            <p:cNvPr id="252934" name="Text Box 6"/>
            <p:cNvSpPr txBox="1">
              <a:spLocks noChangeArrowheads="1"/>
            </p:cNvSpPr>
            <p:nvPr/>
          </p:nvSpPr>
          <p:spPr bwMode="auto">
            <a:xfrm>
              <a:off x="400" y="2824"/>
              <a:ext cx="38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lIns="104306" tIns="52153" rIns="104306" bIns="52153">
              <a:spAutoFit/>
            </a:bodyPr>
            <a:lstStyle/>
            <a:p>
              <a:pPr defTabSz="1042988" eaLnBrk="0" hangingPunct="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sz="1400">
                  <a:solidFill>
                    <a:srgbClr val="000000"/>
                  </a:solidFill>
                  <a:latin typeface="Times New Roman" pitchFamily="18" charset="0"/>
                </a:rPr>
                <a:t>1.1.06	</a:t>
              </a:r>
              <a:endParaRPr lang="en-US" sz="1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52935" name="Group 7"/>
            <p:cNvGrpSpPr>
              <a:grpSpLocks/>
            </p:cNvGrpSpPr>
            <p:nvPr/>
          </p:nvGrpSpPr>
          <p:grpSpPr bwMode="auto">
            <a:xfrm>
              <a:off x="560" y="2815"/>
              <a:ext cx="4744" cy="820"/>
              <a:chOff x="680" y="2831"/>
              <a:chExt cx="4744" cy="820"/>
            </a:xfrm>
          </p:grpSpPr>
          <p:grpSp>
            <p:nvGrpSpPr>
              <p:cNvPr id="252936" name="Group 8"/>
              <p:cNvGrpSpPr>
                <a:grpSpLocks/>
              </p:cNvGrpSpPr>
              <p:nvPr/>
            </p:nvGrpSpPr>
            <p:grpSpPr bwMode="auto">
              <a:xfrm>
                <a:off x="680" y="2987"/>
                <a:ext cx="4449" cy="137"/>
                <a:chOff x="456" y="3210"/>
                <a:chExt cx="4449" cy="135"/>
              </a:xfrm>
            </p:grpSpPr>
            <p:sp>
              <p:nvSpPr>
                <p:cNvPr id="252937" name="Line 9"/>
                <p:cNvSpPr>
                  <a:spLocks noChangeShapeType="1"/>
                </p:cNvSpPr>
                <p:nvPr/>
              </p:nvSpPr>
              <p:spPr bwMode="auto">
                <a:xfrm>
                  <a:off x="456" y="3284"/>
                  <a:ext cx="444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8" name="Line 10"/>
                <p:cNvSpPr>
                  <a:spLocks noChangeShapeType="1"/>
                </p:cNvSpPr>
                <p:nvPr/>
              </p:nvSpPr>
              <p:spPr bwMode="auto">
                <a:xfrm>
                  <a:off x="457" y="3213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39" name="Line 11"/>
                <p:cNvSpPr>
                  <a:spLocks noChangeShapeType="1"/>
                </p:cNvSpPr>
                <p:nvPr/>
              </p:nvSpPr>
              <p:spPr bwMode="auto">
                <a:xfrm>
                  <a:off x="1460" y="3216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0" name="Line 12"/>
                <p:cNvSpPr>
                  <a:spLocks noChangeShapeType="1"/>
                </p:cNvSpPr>
                <p:nvPr/>
              </p:nvSpPr>
              <p:spPr bwMode="auto">
                <a:xfrm>
                  <a:off x="4905" y="3214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2941" name="Line 13"/>
                <p:cNvSpPr>
                  <a:spLocks noChangeShapeType="1"/>
                </p:cNvSpPr>
                <p:nvPr/>
              </p:nvSpPr>
              <p:spPr bwMode="auto">
                <a:xfrm>
                  <a:off x="2622" y="3210"/>
                  <a:ext cx="0" cy="129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252942" name="Text Box 14"/>
              <p:cNvSpPr txBox="1">
                <a:spLocks noChangeArrowheads="1"/>
              </p:cNvSpPr>
              <p:nvPr/>
            </p:nvSpPr>
            <p:spPr bwMode="auto">
              <a:xfrm>
                <a:off x="1480" y="2848"/>
                <a:ext cx="568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1.7.06 RD 	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3" name="Text Box 15"/>
              <p:cNvSpPr txBox="1">
                <a:spLocks noChangeArrowheads="1"/>
              </p:cNvSpPr>
              <p:nvPr/>
            </p:nvSpPr>
            <p:spPr bwMode="auto">
              <a:xfrm>
                <a:off x="4960" y="2848"/>
                <a:ext cx="464" cy="288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31.12.07	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4" name="AutoShape 16"/>
              <p:cNvSpPr>
                <a:spLocks/>
              </p:cNvSpPr>
              <p:nvPr/>
            </p:nvSpPr>
            <p:spPr bwMode="auto">
              <a:xfrm rot="16200000">
                <a:off x="2215" y="2628"/>
                <a:ext cx="105" cy="1136"/>
              </a:xfrm>
              <a:prstGeom prst="leftBrace">
                <a:avLst>
                  <a:gd name="adj1" fmla="val 90159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5" name="AutoShape 17"/>
              <p:cNvSpPr>
                <a:spLocks/>
              </p:cNvSpPr>
              <p:nvPr/>
            </p:nvSpPr>
            <p:spPr bwMode="auto">
              <a:xfrm rot="16200000">
                <a:off x="3250" y="1625"/>
                <a:ext cx="332" cy="3432"/>
              </a:xfrm>
              <a:prstGeom prst="leftBrace">
                <a:avLst>
                  <a:gd name="adj1" fmla="val 8614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46" name="Text Box 18"/>
              <p:cNvSpPr txBox="1">
                <a:spLocks noChangeArrowheads="1"/>
              </p:cNvSpPr>
              <p:nvPr/>
            </p:nvSpPr>
            <p:spPr bwMode="auto">
              <a:xfrm>
                <a:off x="904" y="3220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ÚO, není ZO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252947" name="Text Box 19"/>
              <p:cNvSpPr txBox="1">
                <a:spLocks noChangeArrowheads="1"/>
              </p:cNvSpPr>
              <p:nvPr/>
            </p:nvSpPr>
            <p:spPr bwMode="auto">
              <a:xfrm>
                <a:off x="1896" y="3195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ÚO/ZO </a:t>
                </a: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&lt; 12m </a:t>
                </a:r>
              </a:p>
            </p:txBody>
          </p:sp>
          <p:sp>
            <p:nvSpPr>
              <p:cNvPr id="252948" name="Text Box 20"/>
              <p:cNvSpPr txBox="1">
                <a:spLocks noChangeArrowheads="1"/>
              </p:cNvSpPr>
              <p:nvPr/>
            </p:nvSpPr>
            <p:spPr bwMode="auto">
              <a:xfrm>
                <a:off x="3048" y="3478"/>
                <a:ext cx="704" cy="173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ÚO/ZO </a:t>
                </a:r>
                <a:r>
                  <a:rPr lang="en-US" sz="1400">
                    <a:solidFill>
                      <a:srgbClr val="000000"/>
                    </a:solidFill>
                    <a:latin typeface="Times New Roman" pitchFamily="18" charset="0"/>
                  </a:rPr>
                  <a:t>&gt; 12m</a:t>
                </a:r>
              </a:p>
            </p:txBody>
          </p:sp>
          <p:sp>
            <p:nvSpPr>
              <p:cNvPr id="252949" name="AutoShape 21"/>
              <p:cNvSpPr>
                <a:spLocks/>
              </p:cNvSpPr>
              <p:nvPr/>
            </p:nvSpPr>
            <p:spPr bwMode="auto">
              <a:xfrm rot="16200000">
                <a:off x="1128" y="2688"/>
                <a:ext cx="112" cy="1000"/>
              </a:xfrm>
              <a:prstGeom prst="leftBrace">
                <a:avLst>
                  <a:gd name="adj1" fmla="val 74405"/>
                  <a:gd name="adj2" fmla="val 50000"/>
                </a:avLst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2950" name="Text Box 22"/>
              <p:cNvSpPr txBox="1">
                <a:spLocks noChangeArrowheads="1"/>
              </p:cNvSpPr>
              <p:nvPr/>
            </p:nvSpPr>
            <p:spPr bwMode="auto">
              <a:xfrm>
                <a:off x="2640" y="2831"/>
                <a:ext cx="824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  <a:effectLst/>
            </p:spPr>
            <p:txBody>
              <a:bodyPr lIns="104306" tIns="52153" rIns="104306" bIns="52153">
                <a:spAutoFit/>
              </a:bodyPr>
              <a:lstStyle/>
              <a:p>
                <a:pPr defTabSz="1042988" eaLnBrk="0" hangingPunct="0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cs-CZ" sz="1400">
                    <a:solidFill>
                      <a:srgbClr val="000000"/>
                    </a:solidFill>
                    <a:latin typeface="Times New Roman" pitchFamily="18" charset="0"/>
                  </a:rPr>
                  <a:t>1.1.07</a:t>
                </a:r>
                <a:endParaRPr lang="en-US" sz="14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6830B-4433-4D0B-98F6-AC22F65BF08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</a:t>
            </a:r>
            <a:endParaRPr 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sz="2200"/>
              <a:t>Nástupnická společnost může převzít daňové OP a rezervy vytvořené zanikající společností za podmínek, které by platily pro zanikající společnost kdyby k přeměně nedošlo (§ 23c/8/a ZDP)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3104-CEED-45C4-AE17-67C928BFCBD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93700" y="473075"/>
            <a:ext cx="7902575" cy="560388"/>
          </a:xfrm>
        </p:spPr>
        <p:txBody>
          <a:bodyPr/>
          <a:lstStyle/>
          <a:p>
            <a:r>
              <a:rPr lang="cs-CZ"/>
              <a:t>Opravné položky a rezervy – ale?</a:t>
            </a:r>
            <a:endParaRPr lang="en-US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774825"/>
            <a:ext cx="9988550" cy="4700588"/>
          </a:xfrm>
        </p:spPr>
        <p:txBody>
          <a:bodyPr/>
          <a:lstStyle/>
          <a:p>
            <a:pPr marL="266700" indent="-266700">
              <a:buFont typeface="Arial" charset="0"/>
              <a:buChar char="►"/>
            </a:pPr>
            <a:r>
              <a:rPr lang="cs-CZ" sz="2400" dirty="0"/>
              <a:t>Pokud přecením na reálnou hodnotu co se stane s OP?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Nechat </a:t>
            </a:r>
            <a:r>
              <a:rPr lang="cs-CZ" sz="2000" dirty="0">
                <a:sym typeface="Wingdings" pitchFamily="2" charset="2"/>
              </a:rPr>
              <a:t></a:t>
            </a:r>
            <a:r>
              <a:rPr lang="cs-CZ" sz="2000" dirty="0"/>
              <a:t> nedává smysl?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Odúčtovat oproti rozvaze </a:t>
            </a:r>
            <a:r>
              <a:rPr lang="cs-CZ" sz="2000" dirty="0">
                <a:sym typeface="Wingdings" pitchFamily="2" charset="2"/>
              </a:rPr>
              <a:t> (ne)zdaní se?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>
                <a:sym typeface="Wingdings" pitchFamily="2" charset="2"/>
              </a:rPr>
              <a:t>Rozpustit do výsledovky  (ne)zdaní se?</a:t>
            </a:r>
            <a:r>
              <a:rPr lang="cs-CZ" sz="2000" dirty="0"/>
              <a:t> 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400" dirty="0"/>
              <a:t>Pokud budou OP odúčtovány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Daňově rozpustit a převzít?</a:t>
            </a:r>
          </a:p>
          <a:p>
            <a:pPr marL="723900" lvl="1" indent="-277813">
              <a:spcBef>
                <a:spcPct val="50000"/>
              </a:spcBef>
              <a:buFont typeface="Arial" charset="0"/>
              <a:buChar char="−"/>
            </a:pPr>
            <a:r>
              <a:rPr lang="cs-CZ" sz="2000" dirty="0"/>
              <a:t>Daňově nerozpustit a převzít?</a:t>
            </a:r>
            <a:r>
              <a:rPr lang="cs-CZ" dirty="0"/>
              <a:t> </a:t>
            </a:r>
          </a:p>
          <a:p>
            <a:pPr marL="266700" indent="-266700">
              <a:buFont typeface="Arial" charset="0"/>
              <a:buChar char="►"/>
            </a:pPr>
            <a:r>
              <a:rPr lang="cs-CZ" sz="2400" dirty="0"/>
              <a:t>Praxe </a:t>
            </a:r>
            <a:r>
              <a:rPr lang="cs-CZ" sz="2400" dirty="0"/>
              <a:t>pro </a:t>
            </a:r>
            <a:r>
              <a:rPr lang="cs-CZ" sz="2400" dirty="0"/>
              <a:t>zachování daňové neutrality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U zanikající společnosti se přecenění provede přes opravné položky (pokud se hodnota snižuje) 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Opravné položky převezme nástupnická společnost</a:t>
            </a:r>
          </a:p>
          <a:p>
            <a:pPr marL="723900" lvl="1" indent="-277813">
              <a:buFontTx/>
              <a:buNone/>
            </a:pPr>
            <a:r>
              <a:rPr lang="cs-CZ" sz="2000" dirty="0">
                <a:solidFill>
                  <a:srgbClr val="FFE87F"/>
                </a:solidFill>
              </a:rPr>
              <a:t>-</a:t>
            </a:r>
            <a:r>
              <a:rPr lang="cs-CZ" sz="2000" dirty="0"/>
              <a:t>   Nutno ošetřit v projektu přeměny</a:t>
            </a:r>
          </a:p>
          <a:p>
            <a:pPr marL="723900" lvl="1" indent="-277813">
              <a:buFontTx/>
              <a:buNone/>
            </a:pPr>
            <a:r>
              <a:rPr lang="cs-CZ" sz="26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E7F0A-3F83-49E5-8D0E-59E354947E5C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převzetí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501187" cy="4243387"/>
          </a:xfrm>
        </p:spPr>
        <p:txBody>
          <a:bodyPr/>
          <a:lstStyle/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Nástupnická společnost může převzít daňovou </a:t>
            </a:r>
            <a:r>
              <a:rPr lang="cs-CZ" dirty="0"/>
              <a:t>ztrátu, </a:t>
            </a:r>
            <a:r>
              <a:rPr lang="cs-CZ" dirty="0"/>
              <a:t>která nebyla dosud uplatněna (§ 23c/8/b)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Převzatou ztrátu lze uplatnit v zdaňovacích obdobích zbývajících do 5-ti zdaňovacích obdobích bezprostředně následujících po zdaňovacím období, za které byla ztráta vyměřena (§ 23c/8/b</a:t>
            </a:r>
            <a:r>
              <a:rPr lang="cs-CZ" dirty="0"/>
              <a:t>)</a:t>
            </a:r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Rozdělení / odštěpení = jak alokovat?</a:t>
            </a:r>
            <a:endParaRPr lang="cs-CZ" dirty="0"/>
          </a:p>
          <a:p>
            <a:pPr marL="355600" indent="-355600" defTabSz="914400">
              <a:buFont typeface="Arial" charset="0"/>
              <a:buChar char="►"/>
            </a:pPr>
            <a:r>
              <a:rPr lang="cs-CZ" dirty="0"/>
              <a:t>Ztrátu lze převzít </a:t>
            </a:r>
            <a:r>
              <a:rPr lang="cs-CZ" dirty="0"/>
              <a:t>pouze pokud:</a:t>
            </a:r>
            <a:endParaRPr lang="cs-CZ" dirty="0"/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Jsou-li splněny podmínky § 23c/9 ZDP </a:t>
            </a:r>
            <a:r>
              <a:rPr lang="cs-CZ" sz="2000" dirty="0"/>
              <a:t>(společnosti </a:t>
            </a:r>
            <a:r>
              <a:rPr lang="cs-CZ" sz="2000" dirty="0"/>
              <a:t>jsou rezidenty ČR nebo EU a mají předepsanou právní formu) 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Hlavním důvodem přeměny není snížení nebo vyhnutí se daňové povinnosti (§ 23d/2 ZDP)</a:t>
            </a:r>
          </a:p>
          <a:p>
            <a:pPr marL="711200" lvl="1" indent="-176213" defTabSz="914400">
              <a:buFont typeface="Arial" charset="0"/>
              <a:buChar char="−"/>
            </a:pPr>
            <a:r>
              <a:rPr lang="cs-CZ" sz="2000" dirty="0"/>
              <a:t>Správci daně byl oznámen postup dle § 23c ZDP (§ 23d/2 </a:t>
            </a:r>
            <a:r>
              <a:rPr lang="cs-CZ" sz="2000" dirty="0"/>
              <a:t>ZDP?)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26BD-273E-42A7-BE2C-A198ABE4F87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ztráty – uplatnění </a:t>
            </a:r>
            <a:r>
              <a:rPr lang="cs-CZ" dirty="0"/>
              <a:t>(§ 38na)</a:t>
            </a:r>
            <a:endParaRPr lang="en-US" dirty="0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774825"/>
            <a:ext cx="9847263" cy="4192588"/>
          </a:xfrm>
        </p:spPr>
        <p:txBody>
          <a:bodyPr/>
          <a:lstStyle/>
          <a:p>
            <a:pPr marL="355600" indent="-355600">
              <a:buFont typeface="Arial" charset="0"/>
              <a:buChar char="►"/>
            </a:pPr>
            <a:r>
              <a:rPr lang="cs-CZ" dirty="0"/>
              <a:t>Do </a:t>
            </a:r>
            <a:r>
              <a:rPr lang="cs-CZ" dirty="0"/>
              <a:t>výše části základu daně </a:t>
            </a:r>
            <a:r>
              <a:rPr lang="cs-CZ" dirty="0"/>
              <a:t>připadajícího </a:t>
            </a:r>
            <a:r>
              <a:rPr lang="cs-CZ" dirty="0"/>
              <a:t>na </a:t>
            </a:r>
            <a:r>
              <a:rPr lang="cs-CZ" dirty="0"/>
              <a:t>„stejné činnosti“ </a:t>
            </a:r>
            <a:r>
              <a:rPr lang="cs-CZ" dirty="0"/>
              <a:t>vykonávané </a:t>
            </a:r>
            <a:r>
              <a:rPr lang="en-US" dirty="0"/>
              <a:t>[</a:t>
            </a:r>
            <a:r>
              <a:rPr lang="cs-CZ" dirty="0"/>
              <a:t>společností, které ztráty vznikly</a:t>
            </a:r>
            <a:r>
              <a:rPr lang="en-US" dirty="0"/>
              <a:t>] </a:t>
            </a:r>
            <a:r>
              <a:rPr lang="cs-CZ" dirty="0"/>
              <a:t>v </a:t>
            </a:r>
            <a:r>
              <a:rPr lang="cs-CZ" dirty="0"/>
              <a:t>období kdy </a:t>
            </a:r>
            <a:r>
              <a:rPr lang="cs-CZ" dirty="0"/>
              <a:t>ztráta </a:t>
            </a:r>
            <a:r>
              <a:rPr lang="cs-CZ" dirty="0"/>
              <a:t>vyměřena (§ </a:t>
            </a:r>
            <a:r>
              <a:rPr lang="cs-CZ" dirty="0"/>
              <a:t>38na/4,5 </a:t>
            </a:r>
            <a:r>
              <a:rPr lang="cs-CZ" dirty="0"/>
              <a:t>ZDP) </a:t>
            </a:r>
            <a:endParaRPr lang="cs-CZ" dirty="0"/>
          </a:p>
          <a:p>
            <a:pPr marL="746125" lvl="1" indent="-355600"/>
            <a:r>
              <a:rPr lang="cs-CZ" dirty="0"/>
              <a:t>Důležité, zda v původním období činnosti vykonávány (ne rozsah?)</a:t>
            </a:r>
          </a:p>
          <a:p>
            <a:pPr marL="746125" lvl="1" indent="-355600"/>
            <a:r>
              <a:rPr lang="cs-CZ" dirty="0"/>
              <a:t>Každá ztráta (společnost + zdaňovací období) </a:t>
            </a:r>
            <a:r>
              <a:rPr lang="cs-CZ" dirty="0"/>
              <a:t>zvlášť</a:t>
            </a:r>
          </a:p>
          <a:p>
            <a:pPr marL="746125" lvl="1" indent="-355600"/>
            <a:r>
              <a:rPr lang="cs-CZ" dirty="0"/>
              <a:t>Žádné tržby, jen náklady (§ 38na/9)</a:t>
            </a:r>
            <a:endParaRPr lang="cs-CZ" dirty="0"/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Část základu daně </a:t>
            </a:r>
            <a:r>
              <a:rPr lang="cs-CZ" dirty="0"/>
              <a:t>= na </a:t>
            </a:r>
            <a:r>
              <a:rPr lang="cs-CZ" dirty="0"/>
              <a:t>základě poměru </a:t>
            </a:r>
            <a:r>
              <a:rPr lang="cs-CZ" dirty="0"/>
              <a:t>tržeb za vlastní výkony a zboží zaúčtovaných do </a:t>
            </a:r>
            <a:r>
              <a:rPr lang="cs-CZ" dirty="0"/>
              <a:t>výnosů</a:t>
            </a:r>
            <a:endParaRPr lang="cs-CZ" dirty="0"/>
          </a:p>
          <a:p>
            <a:pPr marL="355600" indent="-355600">
              <a:buFont typeface="Arial" charset="0"/>
              <a:buChar char="►"/>
            </a:pPr>
            <a:r>
              <a:rPr lang="cs-CZ" dirty="0"/>
              <a:t>Složitý + nejasný výklad (jaké tržby, klasifikace činností…)</a:t>
            </a:r>
          </a:p>
          <a:p>
            <a:pPr marL="746125" lvl="1" indent="-355600"/>
            <a:r>
              <a:rPr lang="cs-CZ" dirty="0"/>
              <a:t>Závazné posouzení (ex post)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F9518-4D39-411B-A01D-364C3CF4A17C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Přeměny – DPH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3733C-E246-462F-A354-88B40EA65BE3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DPH</a:t>
            </a:r>
            <a:r>
              <a:rPr lang="cs-CZ" dirty="0"/>
              <a:t> – </a:t>
            </a:r>
            <a:r>
              <a:rPr lang="cs-CZ" dirty="0"/>
              <a:t>obecně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0225" y="1649413"/>
            <a:ext cx="9696450" cy="4770437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Obecný záměr – přeměny by měly být daňově </a:t>
            </a:r>
            <a:r>
              <a:rPr lang="cs-CZ" dirty="0"/>
              <a:t>neutrální</a:t>
            </a:r>
            <a:endParaRPr lang="cs-CZ" sz="2900" dirty="0"/>
          </a:p>
          <a:p>
            <a:pPr marL="657225" lvl="1" indent="-266700" defTabSz="914400"/>
            <a:r>
              <a:rPr lang="cs-CZ" dirty="0"/>
              <a:t>Nejedná </a:t>
            </a:r>
            <a:r>
              <a:rPr lang="cs-CZ" dirty="0"/>
              <a:t>o dodání zboží / poskytnutí služby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</a:t>
            </a:r>
            <a:r>
              <a:rPr lang="en-US" dirty="0" err="1"/>
              <a:t>nen</a:t>
            </a:r>
            <a:r>
              <a:rPr lang="cs-CZ" dirty="0"/>
              <a:t>í předmětem </a:t>
            </a:r>
            <a:r>
              <a:rPr lang="cs-CZ" dirty="0"/>
              <a:t>DPH</a:t>
            </a:r>
            <a:r>
              <a:rPr lang="cs-CZ" dirty="0"/>
              <a:t>  </a:t>
            </a:r>
            <a:r>
              <a:rPr lang="cs-CZ" sz="1900" dirty="0"/>
              <a:t> 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DPH</a:t>
            </a:r>
            <a:r>
              <a:rPr lang="cs-CZ" dirty="0"/>
              <a:t> obecně sleduje právní stav </a:t>
            </a:r>
            <a:r>
              <a:rPr lang="cs-CZ" dirty="0"/>
              <a:t>= zápis v obch</a:t>
            </a:r>
            <a:r>
              <a:rPr lang="cs-CZ" dirty="0"/>
              <a:t>odním rejstříku, ne rozhodný den!</a:t>
            </a:r>
            <a:endParaRPr lang="cs-CZ" dirty="0"/>
          </a:p>
          <a:p>
            <a:pPr marL="657225" lvl="1" indent="-266700" defTabSz="914400"/>
            <a:r>
              <a:rPr lang="cs-CZ" dirty="0"/>
              <a:t>Nutno </a:t>
            </a:r>
            <a:r>
              <a:rPr lang="cs-CZ" dirty="0"/>
              <a:t>hlídat především </a:t>
            </a:r>
            <a:r>
              <a:rPr lang="cs-CZ" dirty="0"/>
              <a:t>daňové doklady (zejm. po 1.4.2011)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r>
              <a:rPr lang="cs-CZ" dirty="0"/>
              <a:t>Právní nástupnictví = i pro účely </a:t>
            </a:r>
            <a:r>
              <a:rPr lang="cs-CZ" dirty="0"/>
              <a:t>DPH</a:t>
            </a:r>
            <a:r>
              <a:rPr lang="cs-CZ" dirty="0"/>
              <a:t>, například:</a:t>
            </a:r>
            <a:endParaRPr lang="cs-CZ" dirty="0"/>
          </a:p>
          <a:p>
            <a:pPr marL="657225" lvl="1" indent="-266700" defTabSz="914400"/>
            <a:r>
              <a:rPr lang="cs-CZ" dirty="0"/>
              <a:t>Úprava odpočtu daně (§ 78c/1/c)</a:t>
            </a:r>
          </a:p>
          <a:p>
            <a:pPr marL="657225" lvl="1" indent="-266700" defTabSz="914400"/>
            <a:r>
              <a:rPr lang="cs-CZ" dirty="0" err="1"/>
              <a:t>Deregistrace</a:t>
            </a:r>
            <a:r>
              <a:rPr lang="cs-CZ" dirty="0"/>
              <a:t> (§ 79/6/c)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DPH – plátce a registrace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Vznik </a:t>
            </a:r>
            <a:r>
              <a:rPr lang="cs-CZ" dirty="0" err="1"/>
              <a:t>plátcovství</a:t>
            </a:r>
            <a:r>
              <a:rPr lang="cs-CZ" dirty="0"/>
              <a:t> </a:t>
            </a:r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Pokud </a:t>
            </a:r>
            <a:r>
              <a:rPr lang="cs-CZ" u="sng" dirty="0"/>
              <a:t>zanikající</a:t>
            </a:r>
            <a:r>
              <a:rPr lang="cs-CZ" dirty="0"/>
              <a:t> společnost byla </a:t>
            </a:r>
            <a:r>
              <a:rPr lang="cs-CZ" dirty="0"/>
              <a:t>plátcem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cs-CZ" dirty="0"/>
              <a:t>nástupnická </a:t>
            </a:r>
            <a:r>
              <a:rPr lang="en-US" dirty="0"/>
              <a:t>se s</a:t>
            </a:r>
            <a:r>
              <a:rPr lang="cs-CZ" dirty="0"/>
              <a:t>tává plátcem </a:t>
            </a:r>
            <a:r>
              <a:rPr lang="cs-CZ" dirty="0"/>
              <a:t>dnem zápisu přeměny do obchodního rejstříku (§ 94/4 ZDPH</a:t>
            </a:r>
            <a:r>
              <a:rPr lang="cs-CZ" dirty="0"/>
              <a:t>)</a:t>
            </a:r>
          </a:p>
          <a:p>
            <a:pPr marL="900113" lvl="2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Pouze pokud sídlo / provozovna v ČR (zahraniční ne?)</a:t>
            </a:r>
            <a:endParaRPr lang="cs-CZ" dirty="0"/>
          </a:p>
          <a:p>
            <a:pPr marL="509588" lvl="1" indent="-160338" defTabSz="914400">
              <a:spcBef>
                <a:spcPct val="50000"/>
              </a:spcBef>
              <a:buFont typeface="Arial" charset="0"/>
              <a:buChar char="−"/>
            </a:pPr>
            <a:r>
              <a:rPr lang="cs-CZ" dirty="0"/>
              <a:t>Odštěpení  = problém (rozdělovaná společnost nezaniká)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n</a:t>
            </a:r>
            <a:r>
              <a:rPr lang="cs-CZ" dirty="0" err="1"/>
              <a:t>ástupnická</a:t>
            </a:r>
            <a:r>
              <a:rPr lang="cs-CZ" dirty="0"/>
              <a:t> se nestává </a:t>
            </a:r>
            <a:r>
              <a:rPr lang="cs-CZ" dirty="0"/>
              <a:t>plátcem </a:t>
            </a:r>
            <a:r>
              <a:rPr lang="cs-CZ" dirty="0"/>
              <a:t>automaticky?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Registrace </a:t>
            </a:r>
            <a:r>
              <a:rPr lang="cs-CZ" dirty="0"/>
              <a:t>plátce = do 15 dnů od zápisu do </a:t>
            </a:r>
            <a:r>
              <a:rPr lang="cs-CZ" dirty="0"/>
              <a:t>rejstříku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Změna právní formy = </a:t>
            </a:r>
            <a:r>
              <a:rPr lang="cs-CZ" dirty="0" err="1"/>
              <a:t>plátcovství</a:t>
            </a:r>
            <a:r>
              <a:rPr lang="cs-CZ" dirty="0"/>
              <a:t> nezaniká</a:t>
            </a:r>
            <a:endParaRPr lang="cs-CZ" dirty="0"/>
          </a:p>
          <a:p>
            <a:pPr marL="625475" lvl="1" indent="-234950" defTabSz="914400"/>
            <a:r>
              <a:rPr lang="cs-CZ" dirty="0"/>
              <a:t>Musí do 15 dnů od zápisu oznámit správci daně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praktické aspekty</a:t>
            </a:r>
            <a:endParaRPr lang="cs-CZ" dirty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Investiční pobídky </a:t>
            </a:r>
          </a:p>
          <a:p>
            <a:pPr marL="625475" lvl="1" indent="-234950" defTabSz="914400"/>
            <a:r>
              <a:rPr lang="cs-CZ" dirty="0"/>
              <a:t>Sloučení / převzetí jmění /</a:t>
            </a:r>
            <a:r>
              <a:rPr lang="cs-CZ" dirty="0"/>
              <a:t> </a:t>
            </a:r>
            <a:r>
              <a:rPr lang="cs-CZ" dirty="0"/>
              <a:t>atp.</a:t>
            </a:r>
            <a:r>
              <a:rPr lang="cs-CZ" dirty="0"/>
              <a:t> </a:t>
            </a:r>
          </a:p>
          <a:p>
            <a:pPr marL="625475" lvl="1" indent="-234950" defTabSz="914400"/>
            <a:r>
              <a:rPr lang="cs-CZ" dirty="0"/>
              <a:t>V období, kdy může uplatnit slevu </a:t>
            </a:r>
            <a:r>
              <a:rPr lang="cs-CZ" dirty="0"/>
              <a:t>(</a:t>
            </a:r>
            <a:r>
              <a:rPr lang="cs-CZ" dirty="0"/>
              <a:t>§ 35a/2/c + </a:t>
            </a:r>
            <a:r>
              <a:rPr lang="cs-CZ" dirty="0"/>
              <a:t>NSS</a:t>
            </a:r>
            <a:r>
              <a:rPr lang="cs-CZ" dirty="0"/>
              <a:t>)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Nízká kapitalizace </a:t>
            </a:r>
          </a:p>
          <a:p>
            <a:pPr marL="625475" lvl="1" indent="-234950" defTabSz="914400"/>
            <a:r>
              <a:rPr lang="cs-CZ" dirty="0"/>
              <a:t>V</a:t>
            </a:r>
            <a:r>
              <a:rPr lang="cs-CZ" dirty="0"/>
              <a:t>yloučení </a:t>
            </a:r>
            <a:r>
              <a:rPr lang="cs-CZ" dirty="0" err="1"/>
              <a:t>fin</a:t>
            </a:r>
            <a:r>
              <a:rPr lang="cs-CZ" dirty="0"/>
              <a:t>. investice proti VK</a:t>
            </a:r>
          </a:p>
          <a:p>
            <a:pPr marL="625475" lvl="1" indent="-234950" defTabSz="914400"/>
            <a:r>
              <a:rPr lang="cs-CZ" dirty="0"/>
              <a:t>RD před datem akvizice (agresivní?)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>
                <a:solidFill>
                  <a:srgbClr val="646464"/>
                </a:solidFill>
              </a:rPr>
              <a:t>Oceňovací rozdíl ve VK (418) = „cash-trap“</a:t>
            </a:r>
          </a:p>
          <a:p>
            <a:pPr marL="625475" lvl="1" indent="-234950" defTabSz="914400"/>
            <a:r>
              <a:rPr lang="cs-CZ" dirty="0">
                <a:solidFill>
                  <a:srgbClr val="646464"/>
                </a:solidFill>
              </a:rPr>
              <a:t>Výplata oceňovacího rozdílu (zdanění? převod do nerozděl. zisku?)</a:t>
            </a:r>
            <a:endParaRPr lang="cs-CZ" dirty="0">
              <a:solidFill>
                <a:srgbClr val="646464"/>
              </a:solidFill>
            </a:endParaRP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>
                <a:solidFill>
                  <a:srgbClr val="646464"/>
                </a:solidFill>
              </a:rPr>
              <a:t>§ 196a ObchZ (prodej podniku / majetku)</a:t>
            </a:r>
          </a:p>
          <a:p>
            <a:pPr marL="234950" lvl="0" indent="-234950" defTabSz="914400">
              <a:buFont typeface="Arial" charset="0"/>
              <a:buChar char="►"/>
            </a:pPr>
            <a:r>
              <a:rPr lang="cs-CZ" dirty="0">
                <a:solidFill>
                  <a:srgbClr val="646464"/>
                </a:solidFill>
              </a:rPr>
              <a:t>Přeshraniční fúze (konflikt pravidel?)</a:t>
            </a:r>
          </a:p>
          <a:p>
            <a:pPr marL="234950" lvl="0" indent="-234950" defTabSz="914400"/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</a:t>
            </a:r>
            <a:r>
              <a:rPr lang="en-US" dirty="0">
                <a:solidFill>
                  <a:srgbClr val="646464"/>
                </a:solidFill>
                <a:sym typeface="Wingdings" pitchFamily="2" charset="2"/>
              </a:rPr>
              <a:t> Ka</a:t>
            </a:r>
            <a:r>
              <a:rPr lang="cs-CZ" dirty="0" err="1">
                <a:solidFill>
                  <a:srgbClr val="646464"/>
                </a:solidFill>
                <a:sym typeface="Wingdings" pitchFamily="2" charset="2"/>
              </a:rPr>
              <a:t>ždou</a:t>
            </a:r>
            <a:r>
              <a:rPr lang="cs-CZ" dirty="0">
                <a:solidFill>
                  <a:srgbClr val="646464"/>
                </a:solidFill>
                <a:sym typeface="Wingdings" pitchFamily="2" charset="2"/>
              </a:rPr>
              <a:t> situaci je třeba posuzovat individuálně!</a:t>
            </a:r>
            <a:endParaRPr lang="cs-CZ" dirty="0">
              <a:solidFill>
                <a:srgbClr val="646464"/>
              </a:solidFill>
            </a:endParaRPr>
          </a:p>
          <a:p>
            <a:pPr marL="625475" lvl="1" indent="-234950" defTabSz="914400"/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E3BD6-953F-4D3A-A20E-22F22EB0347E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1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2138" y="1819275"/>
            <a:ext cx="9509125" cy="4022725"/>
          </a:xfrm>
        </p:spPr>
        <p:txBody>
          <a:bodyPr/>
          <a:lstStyle/>
          <a:p>
            <a:pPr algn="ctr"/>
            <a:endParaRPr lang="cs-CZ" sz="410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Prodej akcií/podílů</a:t>
            </a:r>
          </a:p>
          <a:p>
            <a:pPr algn="ctr"/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en-US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Share deal</a:t>
            </a:r>
            <a:r>
              <a:rPr lang="cs-CZ" sz="410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CC3C-FCE0-4342-8E64-502D93E2ADBA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3250" y="2117725"/>
            <a:ext cx="9501188" cy="3743325"/>
          </a:xfrm>
        </p:spPr>
        <p:txBody>
          <a:bodyPr/>
          <a:lstStyle/>
          <a:p>
            <a:pPr algn="ctr"/>
            <a:endParaRPr lang="cs-CZ" sz="4100" dirty="0"/>
          </a:p>
          <a:p>
            <a:pPr algn="ctr"/>
            <a:r>
              <a:rPr lang="cs-CZ" sz="4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Vybrané struktury</a:t>
            </a:r>
            <a:endParaRPr lang="cs-CZ" sz="41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4541D-061B-4EF6-A579-A82754986ADB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struktury z praxe</a:t>
            </a:r>
            <a:endParaRPr lang="cs-CZ" dirty="0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44650"/>
            <a:ext cx="9501187" cy="4554538"/>
          </a:xfrm>
        </p:spPr>
        <p:txBody>
          <a:bodyPr/>
          <a:lstStyle/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„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push</a:t>
            </a:r>
            <a:r>
              <a:rPr lang="cs-CZ" dirty="0"/>
              <a:t> </a:t>
            </a:r>
            <a:r>
              <a:rPr lang="cs-CZ" dirty="0" err="1"/>
              <a:t>down</a:t>
            </a:r>
            <a:r>
              <a:rPr lang="cs-CZ" dirty="0"/>
              <a:t>“</a:t>
            </a:r>
            <a:endParaRPr lang="cs-CZ" dirty="0"/>
          </a:p>
          <a:p>
            <a:pPr marL="625475" lvl="1" indent="-234950" defTabSz="914400"/>
            <a:r>
              <a:rPr lang="cs-CZ" dirty="0"/>
              <a:t>Velmi častá akviziční struktura</a:t>
            </a:r>
          </a:p>
          <a:p>
            <a:pPr marL="625475" lvl="1" indent="-234950" defTabSz="914400"/>
            <a:r>
              <a:rPr lang="cs-CZ" dirty="0"/>
              <a:t>V zahraničí často spíše „tax </a:t>
            </a:r>
            <a:r>
              <a:rPr lang="cs-CZ" dirty="0" err="1"/>
              <a:t>groupping</a:t>
            </a:r>
            <a:r>
              <a:rPr lang="cs-CZ" dirty="0"/>
              <a:t>“, v ČR není (daň z příjmů)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cs-CZ" dirty="0"/>
          </a:p>
          <a:p>
            <a:pPr marL="625475" lvl="1" indent="-234950" defTabSz="914400"/>
            <a:r>
              <a:rPr lang="cs-CZ" dirty="0"/>
              <a:t>Konsolidace (ztráty?)</a:t>
            </a:r>
          </a:p>
          <a:p>
            <a:pPr marL="625475" lvl="1" indent="-234950" defTabSz="914400"/>
            <a:r>
              <a:rPr lang="cs-CZ" dirty="0"/>
              <a:t>Multiplikace vlastního kapitálu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Prodej VOS (KS = komplementář)</a:t>
            </a:r>
          </a:p>
          <a:p>
            <a:pPr marL="625475" lvl="1" indent="-234950" defTabSz="914400"/>
            <a:r>
              <a:rPr lang="cs-CZ" dirty="0"/>
              <a:t>Osvobozený výstup z </a:t>
            </a:r>
            <a:r>
              <a:rPr lang="cs-CZ" dirty="0" err="1"/>
              <a:t>joint</a:t>
            </a:r>
            <a:r>
              <a:rPr lang="cs-CZ" dirty="0"/>
              <a:t> </a:t>
            </a:r>
            <a:r>
              <a:rPr lang="cs-CZ" dirty="0" err="1"/>
              <a:t>venture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QIF (fond kvalifikovaných investorů)</a:t>
            </a:r>
          </a:p>
          <a:p>
            <a:pPr marL="625475" lvl="1" indent="-234950" defTabSz="914400"/>
            <a:r>
              <a:rPr lang="cs-CZ" dirty="0"/>
              <a:t>5% sazba DPPO	</a:t>
            </a:r>
          </a:p>
          <a:p>
            <a:pPr marL="625475" lvl="1" indent="-234950" defTabSz="914400"/>
            <a:r>
              <a:rPr lang="cs-CZ" dirty="0"/>
              <a:t>Významná praktická omezení</a:t>
            </a:r>
          </a:p>
          <a:p>
            <a:pPr marL="234950" indent="-234950" defTabSz="914400">
              <a:buFont typeface="Arial" charset="0"/>
              <a:buChar char="►"/>
            </a:pPr>
            <a:r>
              <a:rPr lang="cs-CZ" dirty="0"/>
              <a:t>Investice z daňového ráje</a:t>
            </a: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endParaRPr lang="cs-CZ" dirty="0"/>
          </a:p>
          <a:p>
            <a:pPr marL="234950" indent="-234950" defTabSz="914400">
              <a:buFont typeface="Arial" charset="0"/>
              <a:buChar char="►"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1</a:t>
            </a:r>
            <a:r>
              <a:rPr lang="cs-CZ" dirty="0"/>
              <a:t>)</a:t>
            </a:r>
            <a:endParaRPr lang="en-US" dirty="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4797178" y="2025089"/>
            <a:ext cx="1604010" cy="635356"/>
            <a:chOff x="3027" y="1157"/>
            <a:chExt cx="864" cy="363"/>
          </a:xfrm>
          <a:solidFill>
            <a:srgbClr val="808080"/>
          </a:solidFill>
        </p:grpSpPr>
        <p:sp>
          <p:nvSpPr>
            <p:cNvPr id="19477" name="Rectangle 6"/>
            <p:cNvSpPr>
              <a:spLocks noChangeArrowheads="1"/>
            </p:cNvSpPr>
            <p:nvPr/>
          </p:nvSpPr>
          <p:spPr bwMode="gray">
            <a:xfrm>
              <a:off x="3027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8" name="Text Box 7"/>
            <p:cNvSpPr txBox="1">
              <a:spLocks noChangeArrowheads="1"/>
            </p:cNvSpPr>
            <p:nvPr/>
          </p:nvSpPr>
          <p:spPr bwMode="gray">
            <a:xfrm>
              <a:off x="3163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H2</a:t>
              </a:r>
            </a:p>
          </p:txBody>
        </p:sp>
      </p:grpSp>
      <p:sp>
        <p:nvSpPr>
          <p:cNvPr id="19460" name="Rectangle 8"/>
          <p:cNvSpPr>
            <a:spLocks noChangeArrowheads="1"/>
          </p:cNvSpPr>
          <p:nvPr/>
        </p:nvSpPr>
        <p:spPr bwMode="gray">
          <a:xfrm>
            <a:off x="4797178" y="3691367"/>
            <a:ext cx="1604010" cy="637106"/>
          </a:xfrm>
          <a:prstGeom prst="rect">
            <a:avLst/>
          </a:prstGeom>
          <a:solidFill>
            <a:srgbClr val="A6A6A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gray">
          <a:xfrm>
            <a:off x="4932703" y="3771881"/>
            <a:ext cx="133296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SPV</a:t>
            </a:r>
          </a:p>
        </p:txBody>
      </p:sp>
      <p:sp>
        <p:nvSpPr>
          <p:cNvPr id="19462" name="Text Box 10"/>
          <p:cNvSpPr txBox="1">
            <a:spLocks noChangeArrowheads="1"/>
          </p:cNvSpPr>
          <p:nvPr/>
        </p:nvSpPr>
        <p:spPr bwMode="gray">
          <a:xfrm>
            <a:off x="6946723" y="4098210"/>
            <a:ext cx="1097036" cy="569360"/>
          </a:xfrm>
          <a:prstGeom prst="rect">
            <a:avLst/>
          </a:prstGeom>
          <a:noFill/>
          <a:ln w="9525" cap="rnd" algn="ctr">
            <a:noFill/>
            <a:round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493920" y="5359396"/>
            <a:ext cx="1604010" cy="635357"/>
            <a:chOff x="2007" y="1746"/>
            <a:chExt cx="862" cy="363"/>
          </a:xfrm>
        </p:grpSpPr>
        <p:sp>
          <p:nvSpPr>
            <p:cNvPr id="19475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6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cxnSp>
        <p:nvCxnSpPr>
          <p:cNvPr id="19465" name="AutoShape 15"/>
          <p:cNvCxnSpPr>
            <a:cxnSpLocks noChangeShapeType="1"/>
            <a:stCxn id="19477" idx="2"/>
            <a:endCxn id="19460" idx="0"/>
          </p:cNvCxnSpPr>
          <p:nvPr/>
        </p:nvCxnSpPr>
        <p:spPr bwMode="gray">
          <a:xfrm>
            <a:off x="5599183" y="2660444"/>
            <a:ext cx="0" cy="10309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6" name="AutoShape 16"/>
          <p:cNvCxnSpPr>
            <a:cxnSpLocks noChangeShapeType="1"/>
            <a:endCxn id="19475" idx="0"/>
          </p:cNvCxnSpPr>
          <p:nvPr/>
        </p:nvCxnSpPr>
        <p:spPr bwMode="gray">
          <a:xfrm rot="10800000" flipV="1">
            <a:off x="4295927" y="4336392"/>
            <a:ext cx="1134987" cy="10230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2146106" y="2025089"/>
            <a:ext cx="1604010" cy="635356"/>
            <a:chOff x="1599" y="1157"/>
            <a:chExt cx="864" cy="363"/>
          </a:xfrm>
          <a:solidFill>
            <a:srgbClr val="808080"/>
          </a:solidFill>
        </p:grpSpPr>
        <p:sp>
          <p:nvSpPr>
            <p:cNvPr id="19473" name="Rectangle 18"/>
            <p:cNvSpPr>
              <a:spLocks noChangeArrowheads="1"/>
            </p:cNvSpPr>
            <p:nvPr/>
          </p:nvSpPr>
          <p:spPr bwMode="gray">
            <a:xfrm>
              <a:off x="1599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19474" name="Text Box 19"/>
            <p:cNvSpPr txBox="1">
              <a:spLocks noChangeArrowheads="1"/>
            </p:cNvSpPr>
            <p:nvPr/>
          </p:nvSpPr>
          <p:spPr bwMode="gray">
            <a:xfrm>
              <a:off x="1735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19468" name="AutoShape 20"/>
          <p:cNvCxnSpPr>
            <a:cxnSpLocks noChangeShapeType="1"/>
            <a:stCxn id="19473" idx="2"/>
            <a:endCxn id="19475" idx="0"/>
          </p:cNvCxnSpPr>
          <p:nvPr/>
        </p:nvCxnSpPr>
        <p:spPr bwMode="gray">
          <a:xfrm>
            <a:off x="2948112" y="2660445"/>
            <a:ext cx="1347814" cy="269895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9470" name="Text Box 22"/>
          <p:cNvSpPr txBox="1">
            <a:spLocks noChangeArrowheads="1"/>
          </p:cNvSpPr>
          <p:nvPr/>
        </p:nvSpPr>
        <p:spPr bwMode="gray">
          <a:xfrm>
            <a:off x="2798392" y="3605602"/>
            <a:ext cx="719008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5%</a:t>
            </a:r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gray">
          <a:xfrm>
            <a:off x="4955487" y="4645276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95%</a:t>
            </a: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gray">
          <a:xfrm>
            <a:off x="7559528" y="5527308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fúze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062444" y="3224872"/>
            <a:ext cx="5136913" cy="3074288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6525663" y="4098209"/>
            <a:ext cx="15158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Debt push down </a:t>
            </a:r>
            <a:r>
              <a:rPr lang="cs-CZ" dirty="0"/>
              <a:t>(</a:t>
            </a:r>
            <a:r>
              <a:rPr lang="en-US" dirty="0"/>
              <a:t>2</a:t>
            </a:r>
            <a:r>
              <a:rPr lang="cs-CZ" dirty="0"/>
              <a:t>)</a:t>
            </a:r>
            <a:endParaRPr lang="en-US" dirty="0"/>
          </a:p>
        </p:txBody>
      </p:sp>
      <p:cxnSp>
        <p:nvCxnSpPr>
          <p:cNvPr id="20486" name="AutoShape 14"/>
          <p:cNvCxnSpPr>
            <a:cxnSpLocks noChangeShapeType="1"/>
            <a:stCxn id="21" idx="2"/>
          </p:cNvCxnSpPr>
          <p:nvPr/>
        </p:nvCxnSpPr>
        <p:spPr bwMode="gray">
          <a:xfrm rot="16200000" flipH="1">
            <a:off x="4019876" y="2846820"/>
            <a:ext cx="1348930" cy="147027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7" name="AutoShape 15"/>
          <p:cNvCxnSpPr>
            <a:cxnSpLocks noChangeShapeType="1"/>
            <a:stCxn id="20498" idx="2"/>
            <a:endCxn id="29" idx="0"/>
          </p:cNvCxnSpPr>
          <p:nvPr/>
        </p:nvCxnSpPr>
        <p:spPr bwMode="gray">
          <a:xfrm rot="5400000">
            <a:off x="5326881" y="2972905"/>
            <a:ext cx="1348012" cy="12201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2651926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9" name="AutoShape 17"/>
          <p:cNvCxnSpPr>
            <a:cxnSpLocks noChangeShapeType="1"/>
          </p:cNvCxnSpPr>
          <p:nvPr/>
        </p:nvCxnSpPr>
        <p:spPr bwMode="gray">
          <a:xfrm flipH="1">
            <a:off x="6188817" y="4653970"/>
            <a:ext cx="193261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2971887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sp>
        <p:nvSpPr>
          <p:cNvPr id="20491" name="Text Box 19"/>
          <p:cNvSpPr txBox="1">
            <a:spLocks noChangeArrowheads="1"/>
          </p:cNvSpPr>
          <p:nvPr/>
        </p:nvSpPr>
        <p:spPr bwMode="gray">
          <a:xfrm>
            <a:off x="6076968" y="4812758"/>
            <a:ext cx="2222624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 z dluhu</a:t>
            </a:r>
            <a:endParaRPr lang="en-US" dirty="0"/>
          </a:p>
        </p:txBody>
      </p:sp>
      <p:sp>
        <p:nvSpPr>
          <p:cNvPr id="20492" name="Text Box 20"/>
          <p:cNvSpPr txBox="1">
            <a:spLocks noChangeArrowheads="1"/>
          </p:cNvSpPr>
          <p:nvPr/>
        </p:nvSpPr>
        <p:spPr bwMode="gray">
          <a:xfrm>
            <a:off x="3513784" y="3463054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30</a:t>
            </a:r>
            <a:r>
              <a:rPr lang="en-US" dirty="0"/>
              <a:t>%</a:t>
            </a:r>
          </a:p>
        </p:txBody>
      </p:sp>
      <p:sp>
        <p:nvSpPr>
          <p:cNvPr id="20493" name="Text Box 21"/>
          <p:cNvSpPr txBox="1">
            <a:spLocks noChangeArrowheads="1"/>
          </p:cNvSpPr>
          <p:nvPr/>
        </p:nvSpPr>
        <p:spPr bwMode="gray">
          <a:xfrm>
            <a:off x="6208558" y="3542448"/>
            <a:ext cx="90495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en-US" dirty="0"/>
              <a:t>70%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851970" y="2272138"/>
            <a:ext cx="1604010" cy="635356"/>
            <a:chOff x="1599" y="1157"/>
            <a:chExt cx="864" cy="363"/>
          </a:xfrm>
          <a:solidFill>
            <a:srgbClr val="808080"/>
          </a:solidFill>
        </p:grpSpPr>
        <p:sp>
          <p:nvSpPr>
            <p:cNvPr id="26" name="Rectangle 18"/>
            <p:cNvSpPr>
              <a:spLocks noChangeArrowheads="1"/>
            </p:cNvSpPr>
            <p:nvPr/>
          </p:nvSpPr>
          <p:spPr bwMode="gray">
            <a:xfrm>
              <a:off x="1599" y="1157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gray">
            <a:xfrm>
              <a:off x="1735" y="1203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H2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588795" y="4256998"/>
            <a:ext cx="1604010" cy="635357"/>
            <a:chOff x="2007" y="1746"/>
            <a:chExt cx="862" cy="363"/>
          </a:xfrm>
        </p:grpSpPr>
        <p:sp>
          <p:nvSpPr>
            <p:cNvPr id="29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96525" y="5397055"/>
            <a:ext cx="9376389" cy="1465697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/>
              <a:t>Uznatelnost úroků (</a:t>
            </a:r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)</a:t>
            </a:r>
          </a:p>
          <a:p>
            <a:r>
              <a:rPr lang="cs-CZ" dirty="0"/>
              <a:t>V praxi vyžaduje přecenění (je třeba minoritní společník?)</a:t>
            </a:r>
          </a:p>
          <a:p>
            <a:r>
              <a:rPr lang="cs-CZ" dirty="0"/>
              <a:t>Rozředění podílů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Konverze na </a:t>
            </a:r>
            <a:r>
              <a:rPr lang="cs-CZ" dirty="0" err="1"/>
              <a:t>partnership</a:t>
            </a:r>
            <a:endParaRPr lang="en-US" dirty="0"/>
          </a:p>
        </p:txBody>
      </p:sp>
      <p:cxnSp>
        <p:nvCxnSpPr>
          <p:cNvPr id="20488" name="AutoShape 16"/>
          <p:cNvCxnSpPr>
            <a:cxnSpLocks noChangeShapeType="1"/>
          </p:cNvCxnSpPr>
          <p:nvPr/>
        </p:nvCxnSpPr>
        <p:spPr bwMode="gray">
          <a:xfrm>
            <a:off x="1136115" y="4653970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0" name="Text Box 18"/>
          <p:cNvSpPr txBox="1">
            <a:spLocks noChangeArrowheads="1"/>
          </p:cNvSpPr>
          <p:nvPr/>
        </p:nvSpPr>
        <p:spPr bwMode="gray">
          <a:xfrm>
            <a:off x="1287653" y="4733364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3157895" y="2271879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1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0" name="Text Box 13"/>
          <p:cNvSpPr txBox="1">
            <a:spLocks noChangeArrowheads="1"/>
          </p:cNvSpPr>
          <p:nvPr/>
        </p:nvSpPr>
        <p:spPr bwMode="gray">
          <a:xfrm>
            <a:off x="4841864" y="4337511"/>
            <a:ext cx="1181608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Target</a:t>
            </a:r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3157196" y="4336392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24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25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cs-CZ" dirty="0" err="1">
                  <a:solidFill>
                    <a:schemeClr val="bg1"/>
                  </a:solidFill>
                </a:rPr>
                <a:t>Target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1" name="Straight Connector 30"/>
          <p:cNvCxnSpPr>
            <a:stCxn id="21" idx="2"/>
            <a:endCxn id="24" idx="0"/>
          </p:cNvCxnSpPr>
          <p:nvPr/>
        </p:nvCxnSpPr>
        <p:spPr>
          <a:xfrm flipH="1">
            <a:off x="3959201" y="2907236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8"/>
          <p:cNvSpPr txBox="1">
            <a:spLocks noChangeArrowheads="1"/>
          </p:cNvSpPr>
          <p:nvPr/>
        </p:nvSpPr>
        <p:spPr bwMode="gray">
          <a:xfrm>
            <a:off x="1743870" y="2669111"/>
            <a:ext cx="868086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dluh</a:t>
            </a:r>
            <a:endParaRPr lang="en-US" dirty="0"/>
          </a:p>
        </p:txBody>
      </p:sp>
      <p:cxnSp>
        <p:nvCxnSpPr>
          <p:cNvPr id="33" name="AutoShape 16"/>
          <p:cNvCxnSpPr>
            <a:cxnSpLocks noChangeShapeType="1"/>
          </p:cNvCxnSpPr>
          <p:nvPr/>
        </p:nvCxnSpPr>
        <p:spPr bwMode="gray">
          <a:xfrm>
            <a:off x="1136115" y="2589716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" name="AutoShape 16"/>
          <p:cNvCxnSpPr>
            <a:cxnSpLocks noChangeShapeType="1"/>
          </p:cNvCxnSpPr>
          <p:nvPr/>
        </p:nvCxnSpPr>
        <p:spPr bwMode="gray">
          <a:xfrm>
            <a:off x="5346001" y="4733623"/>
            <a:ext cx="193632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5" name="Text Box 18"/>
          <p:cNvSpPr txBox="1">
            <a:spLocks noChangeArrowheads="1"/>
          </p:cNvSpPr>
          <p:nvPr/>
        </p:nvSpPr>
        <p:spPr bwMode="gray">
          <a:xfrm>
            <a:off x="5497538" y="4813017"/>
            <a:ext cx="1275249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výnosy</a:t>
            </a:r>
            <a:endParaRPr lang="en-US" dirty="0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367781" y="2351533"/>
            <a:ext cx="1604010" cy="635356"/>
            <a:chOff x="2144" y="1298"/>
            <a:chExt cx="864" cy="363"/>
          </a:xfrm>
          <a:solidFill>
            <a:srgbClr val="808080"/>
          </a:solidFill>
        </p:grpSpPr>
        <p:sp>
          <p:nvSpPr>
            <p:cNvPr id="37" name="Rectangle 18"/>
            <p:cNvSpPr>
              <a:spLocks noChangeArrowheads="1"/>
            </p:cNvSpPr>
            <p:nvPr/>
          </p:nvSpPr>
          <p:spPr bwMode="gray">
            <a:xfrm>
              <a:off x="2144" y="1298"/>
              <a:ext cx="864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8" name="Text Box 19"/>
            <p:cNvSpPr txBox="1">
              <a:spLocks noChangeArrowheads="1"/>
            </p:cNvSpPr>
            <p:nvPr/>
          </p:nvSpPr>
          <p:spPr bwMode="gray">
            <a:xfrm>
              <a:off x="2234" y="1344"/>
              <a:ext cx="637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cxnSp>
        <p:nvCxnSpPr>
          <p:cNvPr id="42" name="Straight Connector 41"/>
          <p:cNvCxnSpPr/>
          <p:nvPr/>
        </p:nvCxnSpPr>
        <p:spPr>
          <a:xfrm flipH="1">
            <a:off x="8169087" y="2986889"/>
            <a:ext cx="699" cy="1429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8"/>
          <p:cNvSpPr txBox="1">
            <a:spLocks noChangeArrowheads="1"/>
          </p:cNvSpPr>
          <p:nvPr/>
        </p:nvSpPr>
        <p:spPr bwMode="gray">
          <a:xfrm>
            <a:off x="8986191" y="2827899"/>
            <a:ext cx="1052432" cy="5693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117108" tIns="107739" rIns="117108" bIns="59905">
            <a:spAutoFit/>
          </a:bodyPr>
          <a:lstStyle/>
          <a:p>
            <a:pPr algn="ctr" defTabSz="1135411">
              <a:buClr>
                <a:schemeClr val="hlink"/>
              </a:buClr>
              <a:buNone/>
            </a:pPr>
            <a:r>
              <a:rPr lang="cs-CZ" dirty="0"/>
              <a:t>úroky</a:t>
            </a:r>
            <a:endParaRPr lang="en-US" dirty="0"/>
          </a:p>
        </p:txBody>
      </p:sp>
      <p:cxnSp>
        <p:nvCxnSpPr>
          <p:cNvPr id="44" name="AutoShape 16"/>
          <p:cNvCxnSpPr>
            <a:cxnSpLocks noChangeShapeType="1"/>
            <a:stCxn id="37" idx="3"/>
          </p:cNvCxnSpPr>
          <p:nvPr/>
        </p:nvCxnSpPr>
        <p:spPr bwMode="gray">
          <a:xfrm flipV="1">
            <a:off x="8971791" y="2669111"/>
            <a:ext cx="1258640" cy="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5" name="Isosceles Triangle 44"/>
          <p:cNvSpPr/>
          <p:nvPr/>
        </p:nvSpPr>
        <p:spPr>
          <a:xfrm>
            <a:off x="7115146" y="4415786"/>
            <a:ext cx="2105292" cy="111152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6" name="TextBox 45"/>
          <p:cNvSpPr txBox="1"/>
          <p:nvPr/>
        </p:nvSpPr>
        <p:spPr>
          <a:xfrm>
            <a:off x="7451993" y="5050941"/>
            <a:ext cx="1852657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 err="1">
                <a:solidFill>
                  <a:schemeClr val="bg1"/>
                </a:solidFill>
              </a:rPr>
              <a:t>Target</a:t>
            </a:r>
            <a:r>
              <a:rPr lang="cs-CZ" dirty="0">
                <a:solidFill>
                  <a:schemeClr val="bg1"/>
                </a:solidFill>
              </a:rPr>
              <a:t> k.s.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525664" y="2113350"/>
            <a:ext cx="3452679" cy="373590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cs-CZ"/>
          </a:p>
        </p:txBody>
      </p:sp>
      <p:sp>
        <p:nvSpPr>
          <p:cNvPr id="49" name="TextBox 48"/>
          <p:cNvSpPr txBox="1"/>
          <p:nvPr/>
        </p:nvSpPr>
        <p:spPr>
          <a:xfrm>
            <a:off x="5936182" y="1478195"/>
            <a:ext cx="4325418" cy="505434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>
              <a:buNone/>
            </a:pPr>
            <a:r>
              <a:rPr lang="cs-CZ" dirty="0"/>
              <a:t>Efektivní konsolidace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74753" y="5534938"/>
            <a:ext cx="9412676" cy="985566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cs-CZ" dirty="0" err="1"/>
              <a:t>Thin</a:t>
            </a:r>
            <a:r>
              <a:rPr lang="cs-CZ" dirty="0"/>
              <a:t> </a:t>
            </a:r>
            <a:r>
              <a:rPr lang="cs-CZ" dirty="0" err="1"/>
              <a:t>cap</a:t>
            </a:r>
            <a:r>
              <a:rPr lang="cs-CZ" dirty="0"/>
              <a:t>, ztráty…</a:t>
            </a:r>
          </a:p>
          <a:p>
            <a:r>
              <a:rPr lang="cs-CZ" dirty="0"/>
              <a:t>ALE</a:t>
            </a:r>
            <a:r>
              <a:rPr lang="cs-CZ" dirty="0"/>
              <a:t> implementace (ztráty - MF výklad, komanditista…)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„</a:t>
            </a:r>
            <a:r>
              <a:rPr lang="en-US"/>
              <a:t>Prodej”</a:t>
            </a:r>
            <a:r>
              <a:rPr lang="cs-CZ"/>
              <a:t> v.o.s.</a:t>
            </a:r>
            <a:endParaRPr lang="en-US"/>
          </a:p>
        </p:txBody>
      </p:sp>
      <p:sp>
        <p:nvSpPr>
          <p:cNvPr id="32771" name="AutoShape 4"/>
          <p:cNvSpPr>
            <a:spLocks noChangeArrowheads="1"/>
          </p:cNvSpPr>
          <p:nvPr/>
        </p:nvSpPr>
        <p:spPr bwMode="gray">
          <a:xfrm>
            <a:off x="4115846" y="4099186"/>
            <a:ext cx="2190662" cy="1032672"/>
          </a:xfrm>
          <a:prstGeom prst="triangle">
            <a:avLst>
              <a:gd name="adj" fmla="val 50000"/>
            </a:avLst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gray">
          <a:xfrm>
            <a:off x="4708067" y="4496502"/>
            <a:ext cx="100993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 err="1">
                <a:solidFill>
                  <a:schemeClr val="bg1"/>
                </a:solidFill>
              </a:rPr>
              <a:t>v.o.s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gray">
          <a:xfrm>
            <a:off x="2686347" y="2352393"/>
            <a:ext cx="1600297" cy="635357"/>
          </a:xfrm>
          <a:prstGeom prst="rect">
            <a:avLst/>
          </a:prstGeom>
          <a:solidFill>
            <a:srgbClr val="8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gray">
          <a:xfrm>
            <a:off x="2567531" y="2351534"/>
            <a:ext cx="1769237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„Kupující“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gray">
          <a:xfrm>
            <a:off x="6139424" y="2352393"/>
            <a:ext cx="1600297" cy="635357"/>
          </a:xfrm>
          <a:prstGeom prst="rect">
            <a:avLst/>
          </a:prstGeom>
          <a:solidFill>
            <a:srgbClr val="808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gray">
          <a:xfrm>
            <a:off x="5970482" y="2432907"/>
            <a:ext cx="1938179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>
                <a:solidFill>
                  <a:schemeClr val="bg1"/>
                </a:solidFill>
              </a:rPr>
              <a:t>„Prodávající“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777" name="Freeform 10"/>
          <p:cNvSpPr>
            <a:spLocks/>
          </p:cNvSpPr>
          <p:nvPr/>
        </p:nvSpPr>
        <p:spPr bwMode="gray">
          <a:xfrm>
            <a:off x="3441939" y="2977249"/>
            <a:ext cx="1266128" cy="1599767"/>
          </a:xfrm>
          <a:custGeom>
            <a:avLst/>
            <a:gdLst>
              <a:gd name="T0" fmla="*/ 0 w 682"/>
              <a:gd name="T1" fmla="*/ 0 h 914"/>
              <a:gd name="T2" fmla="*/ 1718746741 w 682"/>
              <a:gd name="T3" fmla="*/ 2147483647 h 914"/>
              <a:gd name="T4" fmla="*/ 0 60000 65536"/>
              <a:gd name="T5" fmla="*/ 0 60000 65536"/>
              <a:gd name="T6" fmla="*/ 0 w 682"/>
              <a:gd name="T7" fmla="*/ 0 h 914"/>
              <a:gd name="T8" fmla="*/ 682 w 682"/>
              <a:gd name="T9" fmla="*/ 914 h 9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914">
                <a:moveTo>
                  <a:pt x="0" y="0"/>
                </a:moveTo>
                <a:lnTo>
                  <a:pt x="682" y="914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</p:spPr>
        <p:txBody>
          <a:bodyPr lIns="117108" tIns="107739" rIns="117108" bIns="59905"/>
          <a:lstStyle/>
          <a:p>
            <a:endParaRPr lang="cs-CZ"/>
          </a:p>
        </p:txBody>
      </p:sp>
      <p:sp>
        <p:nvSpPr>
          <p:cNvPr id="32778" name="Line 11"/>
          <p:cNvSpPr>
            <a:spLocks noChangeShapeType="1"/>
          </p:cNvSpPr>
          <p:nvPr/>
        </p:nvSpPr>
        <p:spPr bwMode="gray">
          <a:xfrm flipH="1">
            <a:off x="5717999" y="2987750"/>
            <a:ext cx="1264272" cy="158926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</p:spPr>
        <p:txBody>
          <a:bodyPr lIns="117108" tIns="107739" rIns="117108" bIns="59905"/>
          <a:lstStyle/>
          <a:p>
            <a:endParaRPr lang="cs-CZ"/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gray">
          <a:xfrm>
            <a:off x="2988773" y="3701238"/>
            <a:ext cx="1127742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vklad</a:t>
            </a: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gray">
          <a:xfrm>
            <a:off x="6357241" y="3701238"/>
            <a:ext cx="222770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vypořádací podíl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QIF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084285" y="1636524"/>
            <a:ext cx="1604010" cy="635356"/>
            <a:chOff x="2007" y="1746"/>
            <a:chExt cx="862" cy="363"/>
          </a:xfrm>
          <a:solidFill>
            <a:srgbClr val="808080"/>
          </a:solidFill>
        </p:grpSpPr>
        <p:sp>
          <p:nvSpPr>
            <p:cNvPr id="34832" name="Rectangle 5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3" name="Text Box 6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H1</a:t>
              </a:r>
            </a:p>
          </p:txBody>
        </p:sp>
      </p:grpSp>
      <p:sp>
        <p:nvSpPr>
          <p:cNvPr id="34820" name="Rectangle 7"/>
          <p:cNvSpPr>
            <a:spLocks noChangeArrowheads="1"/>
          </p:cNvSpPr>
          <p:nvPr/>
        </p:nvSpPr>
        <p:spPr bwMode="gray">
          <a:xfrm>
            <a:off x="4084285" y="3302802"/>
            <a:ext cx="1604010" cy="950408"/>
          </a:xfrm>
          <a:prstGeom prst="rect">
            <a:avLst/>
          </a:prstGeom>
          <a:solidFill>
            <a:srgbClr val="CCCC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117108" tIns="107739" rIns="117108" bIns="59905" anchor="ctr"/>
          <a:lstStyle/>
          <a:p>
            <a:endParaRPr lang="cs-CZ"/>
          </a:p>
        </p:txBody>
      </p:sp>
      <p:sp>
        <p:nvSpPr>
          <p:cNvPr id="34821" name="Text Box 8"/>
          <p:cNvSpPr txBox="1">
            <a:spLocks noChangeArrowheads="1"/>
          </p:cNvSpPr>
          <p:nvPr/>
        </p:nvSpPr>
        <p:spPr bwMode="gray">
          <a:xfrm>
            <a:off x="4219810" y="3383316"/>
            <a:ext cx="1332962" cy="969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dirty="0">
                <a:solidFill>
                  <a:schemeClr val="bg1"/>
                </a:solidFill>
              </a:rPr>
              <a:t>QIF </a:t>
            </a:r>
            <a:r>
              <a:rPr lang="en-US" dirty="0">
                <a:solidFill>
                  <a:schemeClr val="bg1"/>
                </a:solidFill>
              </a:rPr>
              <a:t>a.s.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822" name="Text Box 9"/>
          <p:cNvSpPr txBox="1">
            <a:spLocks noChangeArrowheads="1"/>
          </p:cNvSpPr>
          <p:nvPr/>
        </p:nvSpPr>
        <p:spPr bwMode="gray">
          <a:xfrm>
            <a:off x="5767758" y="3304266"/>
            <a:ext cx="1349670" cy="5693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087" tIns="107720" rIns="117087" bIns="59894">
            <a:spAutoFit/>
          </a:bodyPr>
          <a:lstStyle/>
          <a:p>
            <a:pPr algn="ctr" defTabSz="1135411">
              <a:spcBef>
                <a:spcPct val="50000"/>
              </a:spcBef>
              <a:buClr>
                <a:schemeClr val="hlink"/>
              </a:buClr>
              <a:buNone/>
            </a:pPr>
            <a:r>
              <a:rPr lang="cs-CZ" dirty="0"/>
              <a:t>dluh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4084285" y="4970831"/>
            <a:ext cx="1604010" cy="635357"/>
            <a:chOff x="2007" y="1746"/>
            <a:chExt cx="862" cy="363"/>
          </a:xfrm>
        </p:grpSpPr>
        <p:sp>
          <p:nvSpPr>
            <p:cNvPr id="34830" name="Rectangle 12"/>
            <p:cNvSpPr>
              <a:spLocks noChangeArrowheads="1"/>
            </p:cNvSpPr>
            <p:nvPr/>
          </p:nvSpPr>
          <p:spPr bwMode="gray">
            <a:xfrm>
              <a:off x="2007" y="1746"/>
              <a:ext cx="862" cy="363"/>
            </a:xfrm>
            <a:prstGeom prst="rect">
              <a:avLst/>
            </a:prstGeom>
            <a:solidFill>
              <a:srgbClr val="CCCC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2663" tIns="94450" rIns="102663" bIns="52516" anchor="ctr"/>
            <a:lstStyle/>
            <a:p>
              <a:endParaRPr lang="cs-CZ"/>
            </a:p>
          </p:txBody>
        </p:sp>
        <p:sp>
          <p:nvSpPr>
            <p:cNvPr id="34831" name="Text Box 13"/>
            <p:cNvSpPr txBox="1">
              <a:spLocks noChangeArrowheads="1"/>
            </p:cNvSpPr>
            <p:nvPr/>
          </p:nvSpPr>
          <p:spPr bwMode="gray">
            <a:xfrm>
              <a:off x="2143" y="1792"/>
              <a:ext cx="635" cy="3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102645" tIns="94433" rIns="102645" bIns="52506">
              <a:spAutoFit/>
            </a:bodyPr>
            <a:lstStyle/>
            <a:p>
              <a:pPr algn="ctr" defTabSz="1135411">
                <a:spcBef>
                  <a:spcPct val="50000"/>
                </a:spcBef>
                <a:buClr>
                  <a:schemeClr val="hlink"/>
                </a:buClr>
                <a:buNone/>
              </a:pPr>
              <a:r>
                <a:rPr lang="en-US" dirty="0">
                  <a:solidFill>
                    <a:schemeClr val="bg1"/>
                  </a:solidFill>
                </a:rPr>
                <a:t>Target</a:t>
              </a:r>
            </a:p>
          </p:txBody>
        </p:sp>
      </p:grpSp>
      <p:sp>
        <p:nvSpPr>
          <p:cNvPr id="34824" name="Freeform 16"/>
          <p:cNvSpPr>
            <a:spLocks/>
          </p:cNvSpPr>
          <p:nvPr/>
        </p:nvSpPr>
        <p:spPr bwMode="gray">
          <a:xfrm rot="1741629">
            <a:off x="5765487" y="3510887"/>
            <a:ext cx="1061914" cy="577596"/>
          </a:xfrm>
          <a:custGeom>
            <a:avLst/>
            <a:gdLst>
              <a:gd name="T0" fmla="*/ 1441529157 w 572"/>
              <a:gd name="T1" fmla="*/ 0 h 330"/>
              <a:gd name="T2" fmla="*/ 0 w 572"/>
              <a:gd name="T3" fmla="*/ 831651453 h 330"/>
              <a:gd name="T4" fmla="*/ 0 60000 65536"/>
              <a:gd name="T5" fmla="*/ 0 60000 65536"/>
              <a:gd name="T6" fmla="*/ 0 w 572"/>
              <a:gd name="T7" fmla="*/ 0 h 330"/>
              <a:gd name="T8" fmla="*/ 572 w 572"/>
              <a:gd name="T9" fmla="*/ 330 h 3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2" h="330">
                <a:moveTo>
                  <a:pt x="572" y="0"/>
                </a:moveTo>
                <a:lnTo>
                  <a:pt x="0" y="3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17108" tIns="107739" rIns="117108" bIns="59905"/>
          <a:lstStyle/>
          <a:p>
            <a:endParaRPr lang="cs-CZ"/>
          </a:p>
        </p:txBody>
      </p:sp>
      <p:cxnSp>
        <p:nvCxnSpPr>
          <p:cNvPr id="34825" name="AutoShape 17"/>
          <p:cNvCxnSpPr>
            <a:cxnSpLocks noChangeShapeType="1"/>
            <a:stCxn id="34832" idx="2"/>
            <a:endCxn id="34820" idx="0"/>
          </p:cNvCxnSpPr>
          <p:nvPr/>
        </p:nvCxnSpPr>
        <p:spPr bwMode="gray">
          <a:xfrm rot="5400000">
            <a:off x="4371757" y="2786412"/>
            <a:ext cx="1030923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6" name="AutoShape 18"/>
          <p:cNvCxnSpPr>
            <a:cxnSpLocks noChangeShapeType="1"/>
            <a:stCxn id="34820" idx="2"/>
            <a:endCxn id="34830" idx="0"/>
          </p:cNvCxnSpPr>
          <p:nvPr/>
        </p:nvCxnSpPr>
        <p:spPr bwMode="gray">
          <a:xfrm rot="5400000">
            <a:off x="4529284" y="4611968"/>
            <a:ext cx="715869" cy="18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7" name="Text Box 19"/>
          <p:cNvSpPr txBox="1">
            <a:spLocks noChangeArrowheads="1"/>
          </p:cNvSpPr>
          <p:nvPr/>
        </p:nvSpPr>
        <p:spPr bwMode="gray">
          <a:xfrm>
            <a:off x="631208" y="5646839"/>
            <a:ext cx="6904298" cy="10495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17108" tIns="107739" rIns="117108" bIns="59905">
            <a:spAutoFit/>
          </a:bodyPr>
          <a:lstStyle/>
          <a:p>
            <a:pPr defTabSz="1135411"/>
            <a:r>
              <a:rPr lang="cs-CZ" dirty="0"/>
              <a:t>5% sazb</a:t>
            </a:r>
            <a:r>
              <a:rPr lang="cs-CZ" dirty="0"/>
              <a:t>a DPPO!</a:t>
            </a:r>
          </a:p>
          <a:p>
            <a:pPr defTabSz="1135411"/>
            <a:r>
              <a:rPr lang="cs-CZ" dirty="0"/>
              <a:t>Omezená možnost účastnit se přeměn</a:t>
            </a:r>
            <a:endParaRPr lang="cs-CZ" dirty="0"/>
          </a:p>
        </p:txBody>
      </p:sp>
      <p:sp>
        <p:nvSpPr>
          <p:cNvPr id="19" name="Rectangle 18"/>
          <p:cNvSpPr/>
          <p:nvPr/>
        </p:nvSpPr>
        <p:spPr>
          <a:xfrm>
            <a:off x="3830890" y="3066083"/>
            <a:ext cx="2172097" cy="2756711"/>
          </a:xfrm>
          <a:prstGeom prst="rect">
            <a:avLst/>
          </a:prstGeom>
          <a:noFill/>
          <a:ln>
            <a:solidFill>
              <a:srgbClr val="FFD2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4829" name="TextBox 19"/>
          <p:cNvSpPr txBox="1">
            <a:spLocks noChangeArrowheads="1"/>
          </p:cNvSpPr>
          <p:nvPr/>
        </p:nvSpPr>
        <p:spPr bwMode="auto">
          <a:xfrm>
            <a:off x="6020394" y="4574575"/>
            <a:ext cx="3849320" cy="98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buNone/>
            </a:pPr>
            <a:r>
              <a:rPr lang="cs-CZ" dirty="0"/>
              <a:t>Sloučení </a:t>
            </a:r>
          </a:p>
          <a:p>
            <a:pPr>
              <a:buNone/>
            </a:pPr>
            <a:r>
              <a:rPr lang="cs-CZ" dirty="0"/>
              <a:t>(QIF nesmí zaniknout)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16EF5689-0F3F-4EFF-90FA-40C1833CC50E}" type="datetime1">
              <a:rPr lang="de-DE"/>
              <a:pPr defTabSz="995363"/>
              <a:t>04.05.2011</a:t>
            </a:fld>
            <a:endParaRPr lang="de-DE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/>
              <a:t>Ernst &amp; Young</a:t>
            </a: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</a:t>
            </a:r>
            <a:r>
              <a:rPr lang="sk-SK" sz="2900" dirty="0"/>
              <a:t>(1)</a:t>
            </a:r>
            <a:endParaRPr lang="de-DE" sz="2900" dirty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Ománský šejk Ar-rashid a jeho přátelé vlastní investiční společnost, přes kterou se rozhodli pořídit nemovitost v ČR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Provozní zisk z nemovitosti (výnosy – provozní náklady) činí </a:t>
            </a:r>
            <a:r>
              <a:rPr lang="cs-CZ" sz="2200"/>
              <a:t>100 mil</a:t>
            </a:r>
            <a:r>
              <a:rPr lang="cs-CZ" sz="2200"/>
              <a:t>. Kč    ročně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Kupní cena nemovitosti je 1,5 mld. Kč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Ačkoli má šejk peněz dostatek, rád by </a:t>
            </a:r>
            <a:br>
              <a:rPr lang="cs-CZ" sz="2200"/>
            </a:br>
            <a:r>
              <a:rPr lang="cs-CZ" sz="2200"/>
              <a:t>nastavil strukturu daňově co nejefektivněji a </a:t>
            </a:r>
            <a:br>
              <a:rPr lang="cs-CZ" sz="2200"/>
            </a:br>
            <a:r>
              <a:rPr lang="cs-CZ" sz="2200"/>
              <a:t>za ušetřené prostředky založil stádo chovných </a:t>
            </a:r>
            <a:br>
              <a:rPr lang="cs-CZ" sz="2200"/>
            </a:br>
            <a:r>
              <a:rPr lang="cs-CZ" sz="2200"/>
              <a:t>velbloudů</a:t>
            </a:r>
          </a:p>
          <a:p>
            <a:pPr marL="355600" indent="-355600" eaLnBrk="1" hangingPunct="1">
              <a:lnSpc>
                <a:spcPct val="90000"/>
              </a:lnSpc>
              <a:buFont typeface="Arial" charset="0"/>
              <a:buChar char="►"/>
            </a:pPr>
            <a:r>
              <a:rPr lang="cs-CZ" sz="2200"/>
              <a:t>Společně s našimi kolegy z Maskatu jsme </a:t>
            </a:r>
            <a:br>
              <a:rPr lang="cs-CZ" sz="2200"/>
            </a:br>
            <a:r>
              <a:rPr lang="cs-CZ" sz="2200"/>
              <a:t>šejkovi poradili nastavit strukturu následujícím </a:t>
            </a:r>
            <a:br>
              <a:rPr lang="cs-CZ" sz="2200"/>
            </a:br>
            <a:r>
              <a:rPr lang="cs-CZ" sz="2200"/>
              <a:t>způsobem:</a:t>
            </a:r>
          </a:p>
          <a:p>
            <a:pPr marL="355600" indent="-355600" eaLnBrk="1" hangingPunct="1">
              <a:lnSpc>
                <a:spcPct val="90000"/>
              </a:lnSpc>
            </a:pPr>
            <a:endParaRPr lang="cs-CZ" sz="2200"/>
          </a:p>
          <a:p>
            <a:pPr marL="355600" indent="-355600" eaLnBrk="1" hangingPunct="1">
              <a:lnSpc>
                <a:spcPct val="90000"/>
              </a:lnSpc>
            </a:pPr>
            <a:r>
              <a:rPr lang="cs-CZ" sz="2200"/>
              <a:t> </a:t>
            </a:r>
          </a:p>
        </p:txBody>
      </p:sp>
      <p:pic>
        <p:nvPicPr>
          <p:cNvPr id="32774" name="Picture 9" descr="camel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2916238"/>
            <a:ext cx="3529012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FF0EB841-4C13-474F-9858-E40A4EA58D25}" type="datetime1">
              <a:rPr lang="de-DE"/>
              <a:pPr defTabSz="995363"/>
              <a:t>04.05.2011</a:t>
            </a:fld>
            <a:endParaRPr lang="de-DE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/>
              <a:t>Ernst &amp; Young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900" dirty="0"/>
              <a:t>Právnická osoba z daňového ráje </a:t>
            </a:r>
            <a:r>
              <a:rPr lang="cs-CZ" sz="2900" dirty="0"/>
              <a:t>(2)</a:t>
            </a:r>
            <a:endParaRPr lang="de-DE" sz="2900" dirty="0"/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defTabSz="995363">
              <a:lnSpc>
                <a:spcPct val="85000"/>
              </a:lnSpc>
              <a:buClrTx/>
              <a:buSzTx/>
              <a:buFontTx/>
              <a:buNone/>
            </a:pPr>
            <a:endParaRPr lang="cs-CZ" sz="3300" b="1">
              <a:solidFill>
                <a:schemeClr val="bg1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419475" y="4927600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ČR Akviziční 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5435600" y="1398588"/>
            <a:ext cx="1584325" cy="52705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Šejkova investiční</a:t>
            </a: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>
            <a:off x="3419475" y="41354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B</a:t>
            </a:r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>
            <a:off x="3419475" y="34877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2</a:t>
            </a:r>
          </a:p>
        </p:txBody>
      </p:sp>
      <p:sp>
        <p:nvSpPr>
          <p:cNvPr id="33802" name="Text Box 11"/>
          <p:cNvSpPr txBox="1">
            <a:spLocks noChangeArrowheads="1"/>
          </p:cNvSpPr>
          <p:nvPr/>
        </p:nvSpPr>
        <p:spPr bwMode="auto">
          <a:xfrm>
            <a:off x="3419475" y="291147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1</a:t>
            </a:r>
          </a:p>
        </p:txBody>
      </p:sp>
      <p:sp>
        <p:nvSpPr>
          <p:cNvPr id="33803" name="Text Box 12"/>
          <p:cNvSpPr txBox="1">
            <a:spLocks noChangeArrowheads="1"/>
          </p:cNvSpPr>
          <p:nvPr/>
        </p:nvSpPr>
        <p:spPr bwMode="auto">
          <a:xfrm>
            <a:off x="3419475" y="2046288"/>
            <a:ext cx="1584325" cy="5270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Limited partnership</a:t>
            </a:r>
          </a:p>
        </p:txBody>
      </p:sp>
      <p:sp>
        <p:nvSpPr>
          <p:cNvPr id="33804" name="Text Box 13"/>
          <p:cNvSpPr txBox="1">
            <a:spLocks noChangeArrowheads="1"/>
          </p:cNvSpPr>
          <p:nvPr/>
        </p:nvSpPr>
        <p:spPr bwMode="auto">
          <a:xfrm>
            <a:off x="5940425" y="2911475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Finco</a:t>
            </a:r>
          </a:p>
        </p:txBody>
      </p:sp>
      <p:sp>
        <p:nvSpPr>
          <p:cNvPr id="33805" name="Text Box 14"/>
          <p:cNvSpPr txBox="1">
            <a:spLocks noChangeArrowheads="1"/>
          </p:cNvSpPr>
          <p:nvPr/>
        </p:nvSpPr>
        <p:spPr bwMode="auto">
          <a:xfrm>
            <a:off x="5867400" y="4135438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LuxCo C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3419475" y="5791200"/>
            <a:ext cx="1584325" cy="3143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>
                <a:solidFill>
                  <a:srgbClr val="333333"/>
                </a:solidFill>
              </a:rPr>
              <a:t>Op ČR</a:t>
            </a:r>
          </a:p>
        </p:txBody>
      </p:sp>
      <p:cxnSp>
        <p:nvCxnSpPr>
          <p:cNvPr id="33807" name="AutoShape 16"/>
          <p:cNvCxnSpPr>
            <a:cxnSpLocks noChangeShapeType="1"/>
            <a:stCxn id="33799" idx="2"/>
            <a:endCxn id="33803" idx="0"/>
          </p:cNvCxnSpPr>
          <p:nvPr/>
        </p:nvCxnSpPr>
        <p:spPr bwMode="auto">
          <a:xfrm flipH="1">
            <a:off x="4211638" y="1925638"/>
            <a:ext cx="2016125" cy="120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3808" name="Text Box 17"/>
          <p:cNvSpPr txBox="1">
            <a:spLocks noChangeArrowheads="1"/>
          </p:cNvSpPr>
          <p:nvPr/>
        </p:nvSpPr>
        <p:spPr bwMode="auto">
          <a:xfrm>
            <a:off x="4211638" y="1471613"/>
            <a:ext cx="13684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Investice (vklad)</a:t>
            </a:r>
          </a:p>
        </p:txBody>
      </p:sp>
      <p:cxnSp>
        <p:nvCxnSpPr>
          <p:cNvPr id="33809" name="AutoShape 18"/>
          <p:cNvCxnSpPr>
            <a:cxnSpLocks noChangeShapeType="1"/>
            <a:stCxn id="33803" idx="2"/>
            <a:endCxn id="33802" idx="0"/>
          </p:cNvCxnSpPr>
          <p:nvPr/>
        </p:nvCxnSpPr>
        <p:spPr bwMode="auto">
          <a:xfrm>
            <a:off x="4211638" y="2573338"/>
            <a:ext cx="0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0" name="AutoShape 19"/>
          <p:cNvCxnSpPr>
            <a:cxnSpLocks noChangeShapeType="1"/>
            <a:stCxn id="33802" idx="2"/>
            <a:endCxn id="33801" idx="0"/>
          </p:cNvCxnSpPr>
          <p:nvPr/>
        </p:nvCxnSpPr>
        <p:spPr bwMode="auto">
          <a:xfrm>
            <a:off x="4211638" y="3225800"/>
            <a:ext cx="0" cy="261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1" name="AutoShape 20"/>
          <p:cNvCxnSpPr>
            <a:cxnSpLocks noChangeShapeType="1"/>
            <a:stCxn id="33801" idx="2"/>
            <a:endCxn id="33800" idx="0"/>
          </p:cNvCxnSpPr>
          <p:nvPr/>
        </p:nvCxnSpPr>
        <p:spPr bwMode="auto">
          <a:xfrm>
            <a:off x="4211638" y="3802063"/>
            <a:ext cx="0" cy="333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2" name="AutoShape 22"/>
          <p:cNvCxnSpPr>
            <a:cxnSpLocks noChangeShapeType="1"/>
            <a:stCxn id="33801" idx="2"/>
            <a:endCxn id="33805" idx="0"/>
          </p:cNvCxnSpPr>
          <p:nvPr/>
        </p:nvCxnSpPr>
        <p:spPr bwMode="auto">
          <a:xfrm rot="16200000" flipH="1">
            <a:off x="5268913" y="2744788"/>
            <a:ext cx="333375" cy="2447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3813" name="AutoShape 23"/>
          <p:cNvCxnSpPr>
            <a:cxnSpLocks noChangeShapeType="1"/>
            <a:stCxn id="33803" idx="2"/>
            <a:endCxn id="33804" idx="0"/>
          </p:cNvCxnSpPr>
          <p:nvPr/>
        </p:nvCxnSpPr>
        <p:spPr bwMode="auto">
          <a:xfrm rot="16200000" flipH="1">
            <a:off x="5303044" y="1481932"/>
            <a:ext cx="338137" cy="2520950"/>
          </a:xfrm>
          <a:prstGeom prst="bentConnector3">
            <a:avLst>
              <a:gd name="adj1" fmla="val 4976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3814" name="AutoShape 25"/>
          <p:cNvCxnSpPr>
            <a:cxnSpLocks noChangeShapeType="1"/>
            <a:stCxn id="33800" idx="2"/>
            <a:endCxn id="33798" idx="0"/>
          </p:cNvCxnSpPr>
          <p:nvPr/>
        </p:nvCxnSpPr>
        <p:spPr bwMode="auto">
          <a:xfrm>
            <a:off x="4211638" y="4449763"/>
            <a:ext cx="0" cy="4778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5" name="AutoShape 26"/>
          <p:cNvCxnSpPr>
            <a:cxnSpLocks noChangeShapeType="1"/>
            <a:stCxn id="33798" idx="2"/>
            <a:endCxn id="33806" idx="0"/>
          </p:cNvCxnSpPr>
          <p:nvPr/>
        </p:nvCxnSpPr>
        <p:spPr bwMode="auto">
          <a:xfrm>
            <a:off x="4211638" y="5241925"/>
            <a:ext cx="0" cy="549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816" name="AutoShape 27"/>
          <p:cNvCxnSpPr>
            <a:cxnSpLocks noChangeShapeType="1"/>
            <a:stCxn id="33805" idx="2"/>
            <a:endCxn id="33806" idx="0"/>
          </p:cNvCxnSpPr>
          <p:nvPr/>
        </p:nvCxnSpPr>
        <p:spPr bwMode="auto">
          <a:xfrm flipH="1">
            <a:off x="4211638" y="4449763"/>
            <a:ext cx="2447925" cy="134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3817" name="Text Box 28"/>
          <p:cNvSpPr txBox="1">
            <a:spLocks noChangeArrowheads="1"/>
          </p:cNvSpPr>
          <p:nvPr/>
        </p:nvSpPr>
        <p:spPr bwMode="auto">
          <a:xfrm>
            <a:off x="4787900" y="53594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5%</a:t>
            </a:r>
          </a:p>
        </p:txBody>
      </p:sp>
      <p:sp>
        <p:nvSpPr>
          <p:cNvPr id="33818" name="Text Box 29"/>
          <p:cNvSpPr txBox="1">
            <a:spLocks noChangeArrowheads="1"/>
          </p:cNvSpPr>
          <p:nvPr/>
        </p:nvSpPr>
        <p:spPr bwMode="auto">
          <a:xfrm>
            <a:off x="3708400" y="53594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95%</a:t>
            </a:r>
          </a:p>
        </p:txBody>
      </p:sp>
      <p:cxnSp>
        <p:nvCxnSpPr>
          <p:cNvPr id="33819" name="AutoShape 30"/>
          <p:cNvCxnSpPr>
            <a:cxnSpLocks noChangeShapeType="1"/>
            <a:stCxn id="33803" idx="3"/>
            <a:endCxn id="33804" idx="3"/>
          </p:cNvCxnSpPr>
          <p:nvPr/>
        </p:nvCxnSpPr>
        <p:spPr bwMode="auto">
          <a:xfrm>
            <a:off x="5003800" y="2309813"/>
            <a:ext cx="2520950" cy="758825"/>
          </a:xfrm>
          <a:prstGeom prst="curvedConnector3">
            <a:avLst>
              <a:gd name="adj1" fmla="val 109069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0" name="Text Box 31"/>
          <p:cNvSpPr txBox="1">
            <a:spLocks noChangeArrowheads="1"/>
          </p:cNvSpPr>
          <p:nvPr/>
        </p:nvSpPr>
        <p:spPr bwMode="auto">
          <a:xfrm>
            <a:off x="7019925" y="4711700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2</a:t>
            </a:r>
          </a:p>
        </p:txBody>
      </p:sp>
      <p:sp>
        <p:nvSpPr>
          <p:cNvPr id="33821" name="Text Box 32"/>
          <p:cNvSpPr txBox="1">
            <a:spLocks noChangeArrowheads="1"/>
          </p:cNvSpPr>
          <p:nvPr/>
        </p:nvSpPr>
        <p:spPr bwMode="auto">
          <a:xfrm>
            <a:off x="6877050" y="2119313"/>
            <a:ext cx="1368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Úvěr 1</a:t>
            </a:r>
          </a:p>
        </p:txBody>
      </p:sp>
      <p:cxnSp>
        <p:nvCxnSpPr>
          <p:cNvPr id="33822" name="AutoShape 33"/>
          <p:cNvCxnSpPr>
            <a:cxnSpLocks noChangeShapeType="1"/>
            <a:stCxn id="33804" idx="3"/>
            <a:endCxn id="33798" idx="3"/>
          </p:cNvCxnSpPr>
          <p:nvPr/>
        </p:nvCxnSpPr>
        <p:spPr bwMode="auto">
          <a:xfrm flipH="1">
            <a:off x="5003800" y="3068638"/>
            <a:ext cx="2520950" cy="2016125"/>
          </a:xfrm>
          <a:prstGeom prst="curvedConnector3">
            <a:avLst>
              <a:gd name="adj1" fmla="val -27708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823" name="Line 34"/>
          <p:cNvSpPr>
            <a:spLocks noChangeShapeType="1"/>
          </p:cNvSpPr>
          <p:nvPr/>
        </p:nvSpPr>
        <p:spPr bwMode="auto">
          <a:xfrm>
            <a:off x="684213" y="197485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4" name="Line 35"/>
          <p:cNvSpPr>
            <a:spLocks noChangeShapeType="1"/>
          </p:cNvSpPr>
          <p:nvPr/>
        </p:nvSpPr>
        <p:spPr bwMode="auto">
          <a:xfrm>
            <a:off x="684213" y="2622550"/>
            <a:ext cx="82089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5" name="Line 36"/>
          <p:cNvSpPr>
            <a:spLocks noChangeShapeType="1"/>
          </p:cNvSpPr>
          <p:nvPr/>
        </p:nvSpPr>
        <p:spPr bwMode="auto">
          <a:xfrm>
            <a:off x="755650" y="4711700"/>
            <a:ext cx="82089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26" name="Text Box 38"/>
          <p:cNvSpPr txBox="1">
            <a:spLocks noChangeArrowheads="1"/>
          </p:cNvSpPr>
          <p:nvPr/>
        </p:nvSpPr>
        <p:spPr bwMode="auto">
          <a:xfrm>
            <a:off x="684213" y="1471613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Oman</a:t>
            </a:r>
          </a:p>
        </p:txBody>
      </p:sp>
      <p:sp>
        <p:nvSpPr>
          <p:cNvPr id="33827" name="Text Box 39"/>
          <p:cNvSpPr txBox="1">
            <a:spLocks noChangeArrowheads="1"/>
          </p:cNvSpPr>
          <p:nvPr/>
        </p:nvSpPr>
        <p:spPr bwMode="auto">
          <a:xfrm>
            <a:off x="684213" y="21193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Guernsey</a:t>
            </a:r>
          </a:p>
        </p:txBody>
      </p:sp>
      <p:sp>
        <p:nvSpPr>
          <p:cNvPr id="33828" name="Text Box 40"/>
          <p:cNvSpPr txBox="1">
            <a:spLocks noChangeArrowheads="1"/>
          </p:cNvSpPr>
          <p:nvPr/>
        </p:nvSpPr>
        <p:spPr bwMode="auto">
          <a:xfrm>
            <a:off x="3276600" y="62230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ČR</a:t>
            </a:r>
          </a:p>
        </p:txBody>
      </p:sp>
      <p:sp>
        <p:nvSpPr>
          <p:cNvPr id="33829" name="Text Box 42"/>
          <p:cNvSpPr txBox="1">
            <a:spLocks noChangeArrowheads="1"/>
          </p:cNvSpPr>
          <p:nvPr/>
        </p:nvSpPr>
        <p:spPr bwMode="auto">
          <a:xfrm>
            <a:off x="684213" y="2767013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800"/>
              <a:t>Lux</a:t>
            </a:r>
          </a:p>
        </p:txBody>
      </p:sp>
      <p:sp>
        <p:nvSpPr>
          <p:cNvPr id="33830" name="Rectangle 43"/>
          <p:cNvSpPr>
            <a:spLocks noChangeArrowheads="1"/>
          </p:cNvSpPr>
          <p:nvPr/>
        </p:nvSpPr>
        <p:spPr bwMode="auto">
          <a:xfrm>
            <a:off x="3348038" y="4854575"/>
            <a:ext cx="1800225" cy="13684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1" name="Text Box 44"/>
          <p:cNvSpPr txBox="1">
            <a:spLocks noChangeArrowheads="1"/>
          </p:cNvSpPr>
          <p:nvPr/>
        </p:nvSpPr>
        <p:spPr bwMode="auto">
          <a:xfrm>
            <a:off x="5148263" y="5864225"/>
            <a:ext cx="72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cs-CZ" sz="1400" i="1"/>
              <a:t>fúze</a:t>
            </a:r>
          </a:p>
        </p:txBody>
      </p:sp>
      <p:sp>
        <p:nvSpPr>
          <p:cNvPr id="33832" name="AutoShape 48"/>
          <p:cNvSpPr>
            <a:spLocks noChangeArrowheads="1"/>
          </p:cNvSpPr>
          <p:nvPr/>
        </p:nvSpPr>
        <p:spPr bwMode="auto">
          <a:xfrm>
            <a:off x="1530350" y="5797550"/>
            <a:ext cx="1873250" cy="360363"/>
          </a:xfrm>
          <a:prstGeom prst="rightArrow">
            <a:avLst>
              <a:gd name="adj1" fmla="val 29880"/>
              <a:gd name="adj2" fmla="val 196618"/>
            </a:avLst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33" name="Text Box 49"/>
          <p:cNvSpPr txBox="1">
            <a:spLocks noChangeArrowheads="1"/>
          </p:cNvSpPr>
          <p:nvPr/>
        </p:nvSpPr>
        <p:spPr bwMode="auto">
          <a:xfrm>
            <a:off x="1187450" y="586422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/>
              <a:t>$</a:t>
            </a:r>
            <a:endParaRPr lang="cs-CZ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defTabSz="995363"/>
            <a:fld id="{2D59E18C-D415-4E70-8AF2-ED50FF910018}" type="datetime1">
              <a:rPr lang="de-DE"/>
              <a:pPr defTabSz="995363"/>
              <a:t>04.05.2011</a:t>
            </a:fld>
            <a:endParaRPr lang="de-DE"/>
          </a:p>
        </p:txBody>
      </p:sp>
      <p:sp>
        <p:nvSpPr>
          <p:cNvPr id="10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995363"/>
            <a:r>
              <a:rPr lang="de-DE">
                <a:solidFill>
                  <a:schemeClr val="tx1"/>
                </a:solidFill>
              </a:rPr>
              <a:t>Ernst &amp; Young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sz="2900" dirty="0"/>
              <a:t>Právnická osoba z daňového </a:t>
            </a:r>
            <a:r>
              <a:rPr lang="sk-SK" sz="2900" dirty="0" err="1"/>
              <a:t>ráje</a:t>
            </a:r>
            <a:r>
              <a:rPr lang="sk-SK" sz="2900" dirty="0"/>
              <a:t> </a:t>
            </a:r>
            <a:r>
              <a:rPr lang="sk-SK" sz="2900" dirty="0"/>
              <a:t>(3)</a:t>
            </a:r>
            <a:endParaRPr lang="sk-SK" sz="2900" dirty="0"/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000" dirty="0"/>
          </a:p>
          <a:p>
            <a:pPr marL="179388" lvl="1" indent="0" defTabSz="1042988" eaLnBrk="1" hangingPunct="1">
              <a:buFont typeface="Arial" charset="0"/>
              <a:buNone/>
              <a:tabLst>
                <a:tab pos="0" algn="l"/>
                <a:tab pos="268288" algn="l"/>
                <a:tab pos="533400" algn="l"/>
                <a:tab pos="898525" algn="l"/>
              </a:tabLst>
            </a:pPr>
            <a:endParaRPr lang="sk-SK" sz="2900" dirty="0"/>
          </a:p>
        </p:txBody>
      </p:sp>
      <p:graphicFrame>
        <p:nvGraphicFramePr>
          <p:cNvPr id="390502" name="Group 358"/>
          <p:cNvGraphicFramePr>
            <a:graphicFrameLocks noGrp="1"/>
          </p:cNvGraphicFramePr>
          <p:nvPr>
            <p:ph sz="quarter" idx="2"/>
          </p:nvPr>
        </p:nvGraphicFramePr>
        <p:xfrm>
          <a:off x="593725" y="1547813"/>
          <a:ext cx="2590800" cy="4981009"/>
        </p:xfrm>
        <a:graphic>
          <a:graphicData uri="http://schemas.openxmlformats.org/drawingml/2006/table">
            <a:tbl>
              <a:tblPr/>
              <a:tblGrid>
                <a:gridCol w="1655763"/>
                <a:gridCol w="935037"/>
              </a:tblGrid>
              <a:tr h="4619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Přímá investice</a:t>
                      </a: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(1 000 kapitál)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(20%)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(15%)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-12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68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501" name="Group 357"/>
          <p:cNvGraphicFramePr>
            <a:graphicFrameLocks noGrp="1"/>
          </p:cNvGraphicFramePr>
          <p:nvPr>
            <p:ph sz="quarter" idx="3"/>
          </p:nvPr>
        </p:nvGraphicFramePr>
        <p:xfrm>
          <a:off x="7578725" y="1476375"/>
          <a:ext cx="2449513" cy="5200081"/>
        </p:xfrm>
        <a:graphic>
          <a:graphicData uri="http://schemas.openxmlformats.org/drawingml/2006/table">
            <a:tbl>
              <a:tblPr/>
              <a:tblGrid>
                <a:gridCol w="1565275"/>
                <a:gridCol w="884238"/>
              </a:tblGrid>
              <a:tr h="474663">
                <a:tc gridSpan="2">
                  <a:txBody>
                    <a:bodyPr/>
                    <a:lstStyle/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nvestice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 p</a:t>
                      </a: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ř</a:t>
                      </a: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es strukturu</a:t>
                      </a:r>
                      <a:endParaRPr kumimoji="0" lang="cs-CZ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(500 kapitál, 1 000 dluh)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EBIT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Úroky (8%)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EBT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ze zisku (20%)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Zisk po zdanění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Daň z dividend (0%)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dividendy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Čisté úroky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Náklady na strukturu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cs-CZ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Celkový příjem</a:t>
                      </a:r>
                      <a:endParaRPr kumimoji="0" 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53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D200"/>
                        </a:buClr>
                        <a:buSzPct val="75000"/>
                        <a:buFont typeface="Arial" charset="0"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18"/>
          <p:cNvGrpSpPr>
            <a:grpSpLocks/>
          </p:cNvGrpSpPr>
          <p:nvPr/>
        </p:nvGrpSpPr>
        <p:grpSpPr bwMode="auto">
          <a:xfrm>
            <a:off x="3259138" y="3348038"/>
            <a:ext cx="4176712" cy="2663825"/>
            <a:chOff x="2053" y="2518"/>
            <a:chExt cx="2631" cy="1678"/>
          </a:xfrm>
        </p:grpSpPr>
        <p:sp>
          <p:nvSpPr>
            <p:cNvPr id="1116" name="Line 312"/>
            <p:cNvSpPr>
              <a:spLocks noChangeShapeType="1"/>
            </p:cNvSpPr>
            <p:nvPr/>
          </p:nvSpPr>
          <p:spPr bwMode="gray">
            <a:xfrm flipV="1">
              <a:off x="4003" y="2744"/>
              <a:ext cx="91" cy="3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  <p:grpSp>
          <p:nvGrpSpPr>
            <p:cNvPr id="3" name="Group 316"/>
            <p:cNvGrpSpPr>
              <a:grpSpLocks/>
            </p:cNvGrpSpPr>
            <p:nvPr/>
          </p:nvGrpSpPr>
          <p:grpSpPr bwMode="auto">
            <a:xfrm>
              <a:off x="2053" y="2518"/>
              <a:ext cx="2631" cy="1678"/>
              <a:chOff x="2053" y="2518"/>
              <a:chExt cx="2631" cy="1678"/>
            </a:xfrm>
          </p:grpSpPr>
          <p:graphicFrame>
            <p:nvGraphicFramePr>
              <p:cNvPr id="1026" name="Object 304"/>
              <p:cNvGraphicFramePr>
                <a:graphicFrameLocks noChangeAspect="1"/>
              </p:cNvGraphicFramePr>
              <p:nvPr/>
            </p:nvGraphicFramePr>
            <p:xfrm>
              <a:off x="3368" y="2971"/>
              <a:ext cx="1316" cy="984"/>
            </p:xfrm>
            <a:graphic>
              <a:graphicData uri="http://schemas.openxmlformats.org/presentationml/2006/ole">
                <p:oleObj spid="_x0000_s1026" name="Chart" r:id="rId3" imgW="5210251" imgH="3886047" progId="MSGraph.Chart.8">
                  <p:embed followColorScheme="textAndBackground"/>
                </p:oleObj>
              </a:graphicData>
            </a:graphic>
          </p:graphicFrame>
          <p:grpSp>
            <p:nvGrpSpPr>
              <p:cNvPr id="4" name="Group 315"/>
              <p:cNvGrpSpPr>
                <a:grpSpLocks/>
              </p:cNvGrpSpPr>
              <p:nvPr/>
            </p:nvGrpSpPr>
            <p:grpSpPr bwMode="auto">
              <a:xfrm>
                <a:off x="2053" y="2608"/>
                <a:ext cx="2495" cy="1588"/>
                <a:chOff x="2053" y="2608"/>
                <a:chExt cx="2495" cy="1588"/>
              </a:xfrm>
            </p:grpSpPr>
            <p:graphicFrame>
              <p:nvGraphicFramePr>
                <p:cNvPr id="1027" name="Object 292"/>
                <p:cNvGraphicFramePr>
                  <a:graphicFrameLocks noChangeAspect="1"/>
                </p:cNvGraphicFramePr>
                <p:nvPr/>
              </p:nvGraphicFramePr>
              <p:xfrm>
                <a:off x="2143" y="2971"/>
                <a:ext cx="1316" cy="984"/>
              </p:xfrm>
              <a:graphic>
                <a:graphicData uri="http://schemas.openxmlformats.org/presentationml/2006/ole">
                  <p:oleObj spid="_x0000_s1027" name="Chart" r:id="rId4" imgW="5210251" imgH="3886047" progId="MSGraph.Chart.8">
                    <p:embed followColorScheme="textAndBackground"/>
                  </p:oleObj>
                </a:graphicData>
              </a:graphic>
            </p:graphicFrame>
            <p:sp>
              <p:nvSpPr>
                <p:cNvPr id="1126" name="Rectangle 293"/>
                <p:cNvSpPr>
                  <a:spLocks noChangeArrowheads="1"/>
                </p:cNvSpPr>
                <p:nvPr/>
              </p:nvSpPr>
              <p:spPr bwMode="invGray">
                <a:xfrm>
                  <a:off x="2552" y="2608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20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" name="Line 294"/>
                <p:cNvSpPr>
                  <a:spLocks noChangeShapeType="1"/>
                </p:cNvSpPr>
                <p:nvPr/>
              </p:nvSpPr>
              <p:spPr bwMode="gray">
                <a:xfrm flipH="1">
                  <a:off x="2733" y="2790"/>
                  <a:ext cx="0" cy="453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8" name="Line 295"/>
                <p:cNvSpPr>
                  <a:spLocks noChangeShapeType="1"/>
                </p:cNvSpPr>
                <p:nvPr/>
              </p:nvSpPr>
              <p:spPr bwMode="gray">
                <a:xfrm flipH="1" flipV="1">
                  <a:off x="2869" y="3652"/>
                  <a:ext cx="45" cy="317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9" name="Rectangle 297"/>
                <p:cNvSpPr>
                  <a:spLocks noChangeArrowheads="1"/>
                </p:cNvSpPr>
                <p:nvPr/>
              </p:nvSpPr>
              <p:spPr bwMode="invGray">
                <a:xfrm>
                  <a:off x="250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68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0" name="Oval 298"/>
                <p:cNvSpPr>
                  <a:spLocks noChangeArrowheads="1"/>
                </p:cNvSpPr>
                <p:nvPr/>
              </p:nvSpPr>
              <p:spPr bwMode="gray">
                <a:xfrm>
                  <a:off x="2688" y="3153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1" name="Oval 299"/>
                <p:cNvSpPr>
                  <a:spLocks noChangeArrowheads="1"/>
                </p:cNvSpPr>
                <p:nvPr/>
              </p:nvSpPr>
              <p:spPr bwMode="gray">
                <a:xfrm>
                  <a:off x="2824" y="3561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2" name="Line 300"/>
                <p:cNvSpPr>
                  <a:spLocks noChangeShapeType="1"/>
                </p:cNvSpPr>
                <p:nvPr/>
              </p:nvSpPr>
              <p:spPr bwMode="gray">
                <a:xfrm flipH="1" flipV="1">
                  <a:off x="2279" y="2835"/>
                  <a:ext cx="183" cy="680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3" name="Rectangle 302"/>
                <p:cNvSpPr>
                  <a:spLocks noChangeArrowheads="1"/>
                </p:cNvSpPr>
                <p:nvPr/>
              </p:nvSpPr>
              <p:spPr bwMode="invGray">
                <a:xfrm>
                  <a:off x="2053" y="2744"/>
                  <a:ext cx="862" cy="181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Srážková </a:t>
                  </a:r>
                  <a:br>
                    <a:rPr lang="cs-CZ" sz="1400" dirty="0">
                      <a:solidFill>
                        <a:schemeClr val="tx1"/>
                      </a:solidFill>
                    </a:rPr>
                  </a:br>
                  <a:r>
                    <a:rPr lang="cs-CZ" sz="1400" dirty="0">
                      <a:solidFill>
                        <a:schemeClr val="tx1"/>
                      </a:solidFill>
                    </a:rPr>
                    <a:t>daň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12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4" name="Oval 303"/>
                <p:cNvSpPr>
                  <a:spLocks noChangeArrowheads="1"/>
                </p:cNvSpPr>
                <p:nvPr/>
              </p:nvSpPr>
              <p:spPr bwMode="gray">
                <a:xfrm>
                  <a:off x="2415" y="3425"/>
                  <a:ext cx="90" cy="89"/>
                </a:xfrm>
                <a:prstGeom prst="ellipse">
                  <a:avLst/>
                </a:prstGeom>
                <a:solidFill>
                  <a:srgbClr val="FFFFFF"/>
                </a:solidFill>
                <a:ln w="9525" algn="ctr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lIns="90000" tIns="46800" rIns="90000" bIns="46800" anchor="ctr"/>
                <a:lstStyle/>
                <a:p>
                  <a:endParaRPr lang="cs-CZ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5" name="Rectangle 306"/>
                <p:cNvSpPr>
                  <a:spLocks noChangeArrowheads="1"/>
                </p:cNvSpPr>
                <p:nvPr/>
              </p:nvSpPr>
              <p:spPr bwMode="invGray">
                <a:xfrm>
                  <a:off x="3686" y="3969"/>
                  <a:ext cx="862" cy="22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lIns="0" tIns="46784" rIns="0" bIns="82770" anchor="b"/>
                <a:lstStyle/>
                <a:p>
                  <a:pPr algn="l" defTabSz="995363">
                    <a:buNone/>
                  </a:pPr>
                  <a:r>
                    <a:rPr lang="cs-CZ" sz="1400" dirty="0">
                      <a:solidFill>
                        <a:schemeClr val="tx1"/>
                      </a:solidFill>
                    </a:rPr>
                    <a:t>Čistý příjem</a:t>
                  </a:r>
                  <a:r>
                    <a:rPr lang="de-DE" sz="14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cs-CZ" sz="1400" b="1" dirty="0">
                      <a:solidFill>
                        <a:schemeClr val="tx1"/>
                      </a:solidFill>
                    </a:rPr>
                    <a:t>95</a:t>
                  </a:r>
                  <a:endParaRPr lang="de-DE" sz="1400" b="1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20" name="Oval 308"/>
              <p:cNvSpPr>
                <a:spLocks noChangeArrowheads="1"/>
              </p:cNvSpPr>
              <p:nvPr/>
            </p:nvSpPr>
            <p:spPr bwMode="gray">
              <a:xfrm>
                <a:off x="3958" y="3515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1" name="Rectangle 309"/>
              <p:cNvSpPr>
                <a:spLocks noChangeArrowheads="1"/>
              </p:cNvSpPr>
              <p:nvPr/>
            </p:nvSpPr>
            <p:spPr bwMode="invGray">
              <a:xfrm>
                <a:off x="3368" y="2563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Daň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4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2" name="Line 310"/>
              <p:cNvSpPr>
                <a:spLocks noChangeShapeType="1"/>
              </p:cNvSpPr>
              <p:nvPr/>
            </p:nvSpPr>
            <p:spPr bwMode="gray">
              <a:xfrm flipH="1" flipV="1">
                <a:off x="3595" y="2790"/>
                <a:ext cx="317" cy="317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3" name="Oval 311"/>
              <p:cNvSpPr>
                <a:spLocks noChangeArrowheads="1"/>
              </p:cNvSpPr>
              <p:nvPr/>
            </p:nvSpPr>
            <p:spPr bwMode="gray">
              <a:xfrm>
                <a:off x="3867" y="3062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4" name="Oval 313"/>
              <p:cNvSpPr>
                <a:spLocks noChangeArrowheads="1"/>
              </p:cNvSpPr>
              <p:nvPr/>
            </p:nvSpPr>
            <p:spPr bwMode="gray">
              <a:xfrm>
                <a:off x="3958" y="3017"/>
                <a:ext cx="90" cy="89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lIns="90000" tIns="46800" rIns="90000" bIns="46800" anchor="ctr"/>
              <a:lstStyle/>
              <a:p>
                <a:endParaRPr lang="cs-CZ">
                  <a:solidFill>
                    <a:schemeClr val="tx1"/>
                  </a:solidFill>
                </a:endParaRPr>
              </a:p>
            </p:txBody>
          </p:sp>
          <p:sp>
            <p:nvSpPr>
              <p:cNvPr id="1125" name="Rectangle 314"/>
              <p:cNvSpPr>
                <a:spLocks noChangeArrowheads="1"/>
              </p:cNvSpPr>
              <p:nvPr/>
            </p:nvSpPr>
            <p:spPr bwMode="invGray">
              <a:xfrm>
                <a:off x="3776" y="2518"/>
                <a:ext cx="862" cy="22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lIns="0" tIns="46784" rIns="0" bIns="82770" anchor="b"/>
              <a:lstStyle/>
              <a:p>
                <a:pPr algn="l" defTabSz="995363">
                  <a:buNone/>
                </a:pPr>
                <a:r>
                  <a:rPr lang="cs-CZ" sz="1400" dirty="0">
                    <a:solidFill>
                      <a:schemeClr val="tx1"/>
                    </a:solidFill>
                  </a:rPr>
                  <a:t>Náklady </a:t>
                </a:r>
                <a:r>
                  <a:rPr lang="cs-CZ" sz="1400" dirty="0">
                    <a:solidFill>
                      <a:schemeClr val="tx1"/>
                    </a:solidFill>
                  </a:rPr>
                  <a:t>na strukturu</a:t>
                </a:r>
                <a:r>
                  <a:rPr lang="de-DE" sz="1400" dirty="0">
                    <a:solidFill>
                      <a:schemeClr val="tx1"/>
                    </a:solidFill>
                  </a:rPr>
                  <a:t> </a:t>
                </a:r>
                <a:r>
                  <a:rPr lang="cs-CZ" sz="1400" b="1" dirty="0">
                    <a:solidFill>
                      <a:schemeClr val="tx1"/>
                    </a:solidFill>
                  </a:rPr>
                  <a:t>1</a:t>
                </a:r>
                <a:endParaRPr lang="de-DE" sz="14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18" name="Line 317"/>
            <p:cNvSpPr>
              <a:spLocks noChangeShapeType="1"/>
            </p:cNvSpPr>
            <p:nvPr/>
          </p:nvSpPr>
          <p:spPr bwMode="gray">
            <a:xfrm flipV="1">
              <a:off x="4003" y="3561"/>
              <a:ext cx="0" cy="40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cs-CZ">
                <a:solidFill>
                  <a:schemeClr val="tx1"/>
                </a:solidFill>
              </a:endParaRPr>
            </a:p>
          </p:txBody>
        </p:sp>
      </p:grpSp>
      <p:sp>
        <p:nvSpPr>
          <p:cNvPr id="1115" name="Text Box 319"/>
          <p:cNvSpPr txBox="1">
            <a:spLocks noChangeArrowheads="1"/>
          </p:cNvSpPr>
          <p:nvPr/>
        </p:nvSpPr>
        <p:spPr bwMode="gray">
          <a:xfrm>
            <a:off x="4554538" y="6229350"/>
            <a:ext cx="2168264" cy="4946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995363">
              <a:buNone/>
            </a:pPr>
            <a:r>
              <a:rPr lang="cs-CZ" b="1" u="sng" dirty="0">
                <a:solidFill>
                  <a:schemeClr val="tx1"/>
                </a:solidFill>
              </a:rPr>
              <a:t>ROZDÍL = 27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9DCDB-247F-45E8-A1B4-967FF14F7A4D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Prodej akcií/podílů - obecně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Koupě podílu / akcií (SRO nebo AS)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Daňová pozice společnosti se v zásadě nemění, mění se její společník</a:t>
            </a:r>
          </a:p>
          <a:p>
            <a:pPr lvl="2"/>
            <a:r>
              <a:rPr lang="cs-CZ" dirty="0"/>
              <a:t>daňová báze majetku / závazků dceřiné společnosti se nemění = nemožnost daňového odečtu ceny zaplacené nad (v zásadě) NAV</a:t>
            </a:r>
          </a:p>
          <a:p>
            <a:pPr lvl="2"/>
            <a:r>
              <a:rPr lang="cs-CZ" dirty="0"/>
              <a:t>může mít dopad na daňové ztráty (§ 38na </a:t>
            </a:r>
            <a:r>
              <a:rPr lang="cs-CZ" dirty="0"/>
              <a:t>ZDP)</a:t>
            </a:r>
          </a:p>
          <a:p>
            <a:pPr lvl="3"/>
            <a:r>
              <a:rPr lang="cs-CZ" dirty="0"/>
              <a:t>Podstatná změna (25% vs. </a:t>
            </a:r>
            <a:r>
              <a:rPr lang="cs-CZ" dirty="0"/>
              <a:t>výklad MF)</a:t>
            </a:r>
            <a:endParaRPr lang="cs-CZ" dirty="0"/>
          </a:p>
          <a:p>
            <a:pPr lvl="3"/>
            <a:r>
              <a:rPr lang="cs-CZ" dirty="0"/>
              <a:t>T</a:t>
            </a:r>
            <a:r>
              <a:rPr lang="cs-CZ" dirty="0">
                <a:sym typeface="Wingdings" pitchFamily="2" charset="2"/>
              </a:rPr>
              <a:t>est stejných činností (80% </a:t>
            </a:r>
            <a:r>
              <a:rPr lang="cs-CZ" dirty="0">
                <a:sym typeface="Wingdings" pitchFamily="2" charset="2"/>
              </a:rPr>
              <a:t>tržeb za vlastní výkony a zboží zaúčtovaných do výnosů</a:t>
            </a:r>
            <a:r>
              <a:rPr lang="cs-CZ" dirty="0">
                <a:sym typeface="Wingdings" pitchFamily="2" charset="2"/>
              </a:rPr>
              <a:t>) = složitý + nejasný výklad</a:t>
            </a:r>
          </a:p>
          <a:p>
            <a:pPr lvl="3"/>
            <a:r>
              <a:rPr lang="cs-CZ" dirty="0">
                <a:sym typeface="Wingdings" pitchFamily="2" charset="2"/>
              </a:rPr>
              <a:t>Binární test = výsledek ano / ne</a:t>
            </a:r>
            <a:endParaRPr lang="cs-CZ" dirty="0"/>
          </a:p>
          <a:p>
            <a:pPr lvl="2"/>
            <a:r>
              <a:rPr lang="cs-CZ" dirty="0"/>
              <a:t>kupující se nemůže vyhnout (daňovým) rizikům skrytým ve společnosti 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due diligence</a:t>
            </a:r>
            <a:endParaRPr lang="cs-CZ" dirty="0"/>
          </a:p>
          <a:p>
            <a:pPr marL="266700" indent="-266700" defTabSz="914400">
              <a:buFont typeface="Arial" charset="0"/>
              <a:buChar char="►"/>
            </a:pPr>
            <a:endParaRPr lang="cs-CZ" sz="1900" dirty="0"/>
          </a:p>
          <a:p>
            <a:pPr marL="266700" indent="-266700" defTabSz="914400"/>
            <a:endParaRPr lang="cs-CZ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600" dirty="0"/>
              <a:t>Děkuji </a:t>
            </a:r>
            <a:r>
              <a:rPr lang="cs-CZ" sz="2600" dirty="0"/>
              <a:t>za pozornost. </a:t>
            </a:r>
            <a:br>
              <a:rPr lang="cs-CZ" sz="2600" dirty="0"/>
            </a:br>
            <a:endParaRPr lang="en-US" sz="2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17D6-DFF8-4088-AA99-B0D1C9DCEE7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Prodej akcií/podílů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defTabSz="914400"/>
            <a:r>
              <a:rPr lang="cs-CZ" sz="2300" dirty="0"/>
              <a:t>Prodávající </a:t>
            </a:r>
          </a:p>
          <a:p>
            <a:pPr marL="266700" lvl="1" indent="-266700" defTabSz="914400"/>
            <a:r>
              <a:rPr lang="cs-CZ" sz="2300" dirty="0">
                <a:ea typeface="+mn-ea"/>
                <a:cs typeface="+mn-cs"/>
              </a:rPr>
              <a:t>Účtuje o prodeji finanční investice a o výnosech z prodeje:</a:t>
            </a:r>
          </a:p>
          <a:p>
            <a:pPr lvl="2"/>
            <a:r>
              <a:rPr lang="cs-CZ" dirty="0"/>
              <a:t>MD – finanční náklady / D – finanční investice</a:t>
            </a:r>
          </a:p>
          <a:p>
            <a:pPr lvl="2"/>
            <a:r>
              <a:rPr lang="cs-CZ" dirty="0"/>
              <a:t>MD – pohledávka(peníze) / D – finanční výnosy</a:t>
            </a:r>
          </a:p>
          <a:p>
            <a:pPr marL="266700" lvl="1" indent="-266700" defTabSz="914400"/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Z pohledu 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DPH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 = převod osvobozen (§ 54/1/a), resp. mimo předmět 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DPH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</a:rPr>
              <a:t> (ESD) 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</a:t>
            </a:r>
            <a:r>
              <a:rPr lang="en-US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 be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z nároku na odpočet </a:t>
            </a:r>
            <a:r>
              <a:rPr lang="cs-CZ" sz="2300" dirty="0">
                <a:solidFill>
                  <a:srgbClr val="646464"/>
                </a:solidFill>
                <a:ea typeface="+mn-ea"/>
                <a:cs typeface="+mn-cs"/>
                <a:sym typeface="Wingdings" pitchFamily="2" charset="2"/>
              </a:rPr>
              <a:t>(?)</a:t>
            </a:r>
            <a:endParaRPr lang="cs-CZ" sz="2300" dirty="0">
              <a:solidFill>
                <a:srgbClr val="646464"/>
              </a:solidFill>
              <a:ea typeface="+mn-ea"/>
              <a:cs typeface="+mn-cs"/>
            </a:endParaRPr>
          </a:p>
          <a:p>
            <a:pPr lvl="2"/>
            <a:endParaRPr lang="cs-CZ" dirty="0"/>
          </a:p>
          <a:p>
            <a:pPr marL="266700" indent="-266700" defTabSz="914400"/>
            <a:r>
              <a:rPr lang="cs-CZ" sz="2300" dirty="0"/>
              <a:t>Kupující </a:t>
            </a:r>
          </a:p>
          <a:p>
            <a:pPr marL="266700" indent="-266700" defTabSz="914400">
              <a:buFont typeface="Arial" charset="0"/>
              <a:buChar char="►"/>
            </a:pPr>
            <a:r>
              <a:rPr lang="cs-CZ" sz="2300" dirty="0"/>
              <a:t>Účtuje o pořízení finančního aktiva</a:t>
            </a:r>
          </a:p>
          <a:p>
            <a:pPr marL="657225" lvl="1" indent="-266700" defTabSz="914400"/>
            <a:r>
              <a:rPr lang="cs-CZ" sz="1900" dirty="0"/>
              <a:t>Daňová nabývací cena (akcií/podílů) = pořizovací cena (§24/7/c ZDP)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EBA1A-9ADC-4600-850E-CF3A41B98989}" type="datetime1">
              <a:rPr lang="de-DE"/>
              <a:pPr/>
              <a:t>04.05.2011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Ernst &amp; Young</a:t>
            </a:r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Zisky z prodeje podílů</a:t>
            </a:r>
            <a:r>
              <a:rPr lang="en-US" dirty="0"/>
              <a:t> (1)</a:t>
            </a:r>
            <a:r>
              <a:rPr lang="cs-CZ" dirty="0"/>
              <a:t> - osvobození</a:t>
            </a:r>
            <a:endParaRPr lang="en-US" dirty="0"/>
          </a:p>
        </p:txBody>
      </p:sp>
      <p:sp>
        <p:nvSpPr>
          <p:cNvPr id="57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33538"/>
            <a:ext cx="9271000" cy="4549775"/>
          </a:xfrm>
        </p:spPr>
        <p:txBody>
          <a:bodyPr/>
          <a:lstStyle/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Právnické osoby - podmínky: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Kapitálové společnosti (s.r.o. ,a.s. a zahraniční obdoby)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Dceřiná společnost je ze státu, se kterým je uzavřena smlouva o zamezení dvojího zdanění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Podléhá DPPO se sazbou alespoň 12 % a nemůže si zvolit osvobození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Mateřská společnost drží alespoň 10 % v dceřiné po dobu aspoň 12 měsíců nepřetržitě (postupný prodej?)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Skutečný vlastník příjmu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Nesmí jít o podíl nabytý v rámci koupě podniku</a:t>
            </a:r>
          </a:p>
          <a:p>
            <a:pPr marL="266700" indent="-266700" defTabSz="914400">
              <a:lnSpc>
                <a:spcPct val="80000"/>
              </a:lnSpc>
              <a:buFont typeface="Arial" charset="0"/>
              <a:buChar char="►"/>
            </a:pPr>
            <a:r>
              <a:rPr lang="cs-CZ" sz="2400" dirty="0"/>
              <a:t>Fyzické osoby: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Akcie (ne podíly) do 5 % (nebo nabyté do konce roku 2007) = osvobozeny pokud drženy déle než 6 měsíců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Ostatní akcie/podíly: osvobozeny pokud drženy déle než 5 let</a:t>
            </a:r>
          </a:p>
          <a:p>
            <a:pPr marL="266700" indent="-266700" defTabSz="914400">
              <a:lnSpc>
                <a:spcPct val="80000"/>
              </a:lnSpc>
            </a:pPr>
            <a:endParaRPr lang="cs-CZ"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Y_PPT_Template white">
  <a:themeElements>
    <a:clrScheme name="EY_PPT_Template white 2">
      <a:dk1>
        <a:srgbClr val="646464"/>
      </a:dk1>
      <a:lt1>
        <a:srgbClr val="FFFFFF"/>
      </a:lt1>
      <a:dk2>
        <a:srgbClr val="808080"/>
      </a:dk2>
      <a:lt2>
        <a:srgbClr val="646464"/>
      </a:lt2>
      <a:accent1>
        <a:srgbClr val="A6A6A6"/>
      </a:accent1>
      <a:accent2>
        <a:srgbClr val="CCCCCC"/>
      </a:accent2>
      <a:accent3>
        <a:srgbClr val="FFFFFF"/>
      </a:accent3>
      <a:accent4>
        <a:srgbClr val="545454"/>
      </a:accent4>
      <a:accent5>
        <a:srgbClr val="D0D0D0"/>
      </a:accent5>
      <a:accent6>
        <a:srgbClr val="B9B9B9"/>
      </a:accent6>
      <a:hlink>
        <a:srgbClr val="F2F2F2"/>
      </a:hlink>
      <a:folHlink>
        <a:srgbClr val="FFD200"/>
      </a:folHlink>
    </a:clrScheme>
    <a:fontScheme name="EY_PPT_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Y_PPT_Template white 1">
        <a:dk1>
          <a:srgbClr val="000000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000000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Y_PPT_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plate white">
  <a:themeElements>
    <a:clrScheme name="Template white 1">
      <a:dk1>
        <a:srgbClr val="646464"/>
      </a:dk1>
      <a:lt1>
        <a:srgbClr val="FFFFFF"/>
      </a:lt1>
      <a:dk2>
        <a:srgbClr val="646464"/>
      </a:dk2>
      <a:lt2>
        <a:srgbClr val="808080"/>
      </a:lt2>
      <a:accent1>
        <a:srgbClr val="808080"/>
      </a:accent1>
      <a:accent2>
        <a:srgbClr val="FFD200"/>
      </a:accent2>
      <a:accent3>
        <a:srgbClr val="FFFFFF"/>
      </a:accent3>
      <a:accent4>
        <a:srgbClr val="545454"/>
      </a:accent4>
      <a:accent5>
        <a:srgbClr val="C0C0C0"/>
      </a:accent5>
      <a:accent6>
        <a:srgbClr val="E7BE00"/>
      </a:accent6>
      <a:hlink>
        <a:srgbClr val="808080"/>
      </a:hlink>
      <a:folHlink>
        <a:srgbClr val="C0C0C0"/>
      </a:folHlink>
    </a:clrScheme>
    <a:fontScheme name="Template 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D200"/>
          </a:buClr>
          <a:buSzPct val="75000"/>
          <a:buFont typeface="Arial" charset="0"/>
          <a:buChar char="►"/>
          <a:tabLst/>
          <a:defRPr kumimoji="0" lang="de-DE" sz="2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white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white 2">
        <a:dk1>
          <a:srgbClr val="646464"/>
        </a:dk1>
        <a:lt1>
          <a:srgbClr val="FFFFFF"/>
        </a:lt1>
        <a:dk2>
          <a:srgbClr val="808080"/>
        </a:dk2>
        <a:lt2>
          <a:srgbClr val="646464"/>
        </a:lt2>
        <a:accent1>
          <a:srgbClr val="A6A6A6"/>
        </a:accent1>
        <a:accent2>
          <a:srgbClr val="CCCCCC"/>
        </a:accent2>
        <a:accent3>
          <a:srgbClr val="FFFFFF"/>
        </a:accent3>
        <a:accent4>
          <a:srgbClr val="545454"/>
        </a:accent4>
        <a:accent5>
          <a:srgbClr val="D0D0D0"/>
        </a:accent5>
        <a:accent6>
          <a:srgbClr val="B9B9B9"/>
        </a:accent6>
        <a:hlink>
          <a:srgbClr val="F2F2F2"/>
        </a:hlink>
        <a:folHlink>
          <a:srgbClr val="FFD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646464"/>
      </a:dk1>
      <a:lt1>
        <a:srgbClr val="FFFFFF"/>
      </a:lt1>
      <a:dk2>
        <a:srgbClr val="A6A6A6"/>
      </a:dk2>
      <a:lt2>
        <a:srgbClr val="808080"/>
      </a:lt2>
      <a:accent1>
        <a:srgbClr val="CCCCCC"/>
      </a:accent1>
      <a:accent2>
        <a:srgbClr val="F2F2F2"/>
      </a:accent2>
      <a:accent3>
        <a:srgbClr val="FFFFFF"/>
      </a:accent3>
      <a:accent4>
        <a:srgbClr val="545454"/>
      </a:accent4>
      <a:accent5>
        <a:srgbClr val="E2E2E2"/>
      </a:accent5>
      <a:accent6>
        <a:srgbClr val="DBDBDB"/>
      </a:accent6>
      <a:hlink>
        <a:srgbClr val="FFD200"/>
      </a:hlink>
      <a:folHlink>
        <a:srgbClr val="FFE8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EY_PPT_Template white</Template>
  <TotalTime>1711</TotalTime>
  <Words>4949</Words>
  <Application>Microsoft Office PowerPoint</Application>
  <PresentationFormat>Custom</PresentationFormat>
  <Paragraphs>904</Paragraphs>
  <Slides>70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3" baseType="lpstr">
      <vt:lpstr>EY_PPT_Template white</vt:lpstr>
      <vt:lpstr>Template white</vt:lpstr>
      <vt:lpstr>Microsoft Graph Chart</vt:lpstr>
      <vt:lpstr>Akvizice a přeměny  účetní a daňový pohled</vt:lpstr>
      <vt:lpstr>Program</vt:lpstr>
      <vt:lpstr>Zákony</vt:lpstr>
      <vt:lpstr>Slide 4</vt:lpstr>
      <vt:lpstr>Akvizice - typy</vt:lpstr>
      <vt:lpstr>Slide 6</vt:lpstr>
      <vt:lpstr>Prodej akcií/podílů - obecně</vt:lpstr>
      <vt:lpstr>Prodej akcií/podílů</vt:lpstr>
      <vt:lpstr>Zisky z prodeje podílů (1) - osvobození</vt:lpstr>
      <vt:lpstr>Zisky z prodeje podílů (2) - zdanění</vt:lpstr>
      <vt:lpstr>Náklady na získání a držbu podílu / akcií</vt:lpstr>
      <vt:lpstr>Slide 12</vt:lpstr>
      <vt:lpstr>Koupě podniku - obecně (1)</vt:lpstr>
      <vt:lpstr>Koupě podniku - obecně (2)</vt:lpstr>
      <vt:lpstr>Účetnictví – prodávající</vt:lpstr>
      <vt:lpstr>Účetnictví – kupující (1) – ocenění</vt:lpstr>
      <vt:lpstr>Účetnictví – kupující (2) – goodwill</vt:lpstr>
      <vt:lpstr>ZDP – prodávající</vt:lpstr>
      <vt:lpstr>ZDP, daň z převodu – prodávající </vt:lpstr>
      <vt:lpstr>ZDP – kupující </vt:lpstr>
      <vt:lpstr>DPH (1)</vt:lpstr>
      <vt:lpstr>Slide 22</vt:lpstr>
      <vt:lpstr>ZDP, daň z převodu</vt:lpstr>
      <vt:lpstr>DPH </vt:lpstr>
      <vt:lpstr>Akvizice – zjednodušený obecný přehled</vt:lpstr>
      <vt:lpstr>Slide 26</vt:lpstr>
      <vt:lpstr>Způsoby přeměn společností</vt:lpstr>
      <vt:lpstr>Fúze </vt:lpstr>
      <vt:lpstr>Převod jmění na společníka </vt:lpstr>
      <vt:lpstr>Rozdělení (1)</vt:lpstr>
      <vt:lpstr>Rozdělení (2)</vt:lpstr>
      <vt:lpstr>Rozdělení (3)</vt:lpstr>
      <vt:lpstr>Rozdělení (4)</vt:lpstr>
      <vt:lpstr>Změna právní formy</vt:lpstr>
      <vt:lpstr>Rozhodný den, právní účinky</vt:lpstr>
      <vt:lpstr>Ocenění jmění znalcem</vt:lpstr>
      <vt:lpstr>Ocenění – přehled</vt:lpstr>
      <vt:lpstr>Slide 38</vt:lpstr>
      <vt:lpstr>Účetní závěrky, zahajovací rozvahy </vt:lpstr>
      <vt:lpstr>Přecenění jmění</vt:lpstr>
      <vt:lpstr>Odložená daň</vt:lpstr>
      <vt:lpstr>Účtování při fúzi – upstream </vt:lpstr>
      <vt:lpstr>Účtování při fúzi – downstream </vt:lpstr>
      <vt:lpstr>Účtování při fúzi – s přeceněním</vt:lpstr>
      <vt:lpstr>Účtování při rozdělení</vt:lpstr>
      <vt:lpstr>Účtování při odštěpení</vt:lpstr>
      <vt:lpstr>Slide 47</vt:lpstr>
      <vt:lpstr>Neutralita (1)</vt:lpstr>
      <vt:lpstr>Neutralita (2)</vt:lpstr>
      <vt:lpstr>Ustanovení ZDP</vt:lpstr>
      <vt:lpstr>Zdaňovací období</vt:lpstr>
      <vt:lpstr>Opravné položky a rezervy</vt:lpstr>
      <vt:lpstr>Opravné položky a rezervy – ale?</vt:lpstr>
      <vt:lpstr>Daňové ztráty – převzetí</vt:lpstr>
      <vt:lpstr>Daňové ztráty – uplatnění (§ 38na)</vt:lpstr>
      <vt:lpstr>Slide 56</vt:lpstr>
      <vt:lpstr>DPH – obecně</vt:lpstr>
      <vt:lpstr>DPH – plátce a registrace</vt:lpstr>
      <vt:lpstr>Další praktické aspekty</vt:lpstr>
      <vt:lpstr>Slide 60</vt:lpstr>
      <vt:lpstr>Vybrané struktury z praxe</vt:lpstr>
      <vt:lpstr>Debt push down (1)</vt:lpstr>
      <vt:lpstr>Debt push down (2)</vt:lpstr>
      <vt:lpstr>Konverze na partnership</vt:lpstr>
      <vt:lpstr>„Prodej” v.o.s.</vt:lpstr>
      <vt:lpstr>QIF</vt:lpstr>
      <vt:lpstr>Právnická osoba z daňového ráje (1)</vt:lpstr>
      <vt:lpstr>Právnická osoba z daňového ráje (2)</vt:lpstr>
      <vt:lpstr>Právnická osoba z daňového ráje (3)</vt:lpstr>
      <vt:lpstr>Děkuji za pozornost.  </vt:lpstr>
    </vt:vector>
  </TitlesOfParts>
  <Company>Ernst &amp; Young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EYU Training Session 5</dc:title>
  <dc:creator>KSch</dc:creator>
  <dc:description>Optimiert für PowerPoint 2003</dc:description>
  <cp:lastModifiedBy>Ernst &amp; Young</cp:lastModifiedBy>
  <cp:revision>265</cp:revision>
  <dcterms:created xsi:type="dcterms:W3CDTF">2008-11-05T09:11:54Z</dcterms:created>
  <dcterms:modified xsi:type="dcterms:W3CDTF">2011-05-04T21:27:25Z</dcterms:modified>
</cp:coreProperties>
</file>