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8"/>
  </p:notesMasterIdLst>
  <p:sldIdLst>
    <p:sldId id="302" r:id="rId2"/>
    <p:sldId id="256" r:id="rId3"/>
    <p:sldId id="260" r:id="rId4"/>
    <p:sldId id="257" r:id="rId5"/>
    <p:sldId id="262" r:id="rId6"/>
    <p:sldId id="263" r:id="rId7"/>
    <p:sldId id="303" r:id="rId8"/>
    <p:sldId id="266" r:id="rId9"/>
    <p:sldId id="269" r:id="rId10"/>
    <p:sldId id="270" r:id="rId11"/>
    <p:sldId id="271" r:id="rId12"/>
    <p:sldId id="304" r:id="rId13"/>
    <p:sldId id="305" r:id="rId14"/>
    <p:sldId id="275" r:id="rId15"/>
    <p:sldId id="277" r:id="rId16"/>
    <p:sldId id="282" r:id="rId17"/>
    <p:sldId id="285" r:id="rId18"/>
    <p:sldId id="287" r:id="rId19"/>
    <p:sldId id="289" r:id="rId20"/>
    <p:sldId id="293" r:id="rId21"/>
    <p:sldId id="306" r:id="rId22"/>
    <p:sldId id="296" r:id="rId23"/>
    <p:sldId id="307" r:id="rId24"/>
    <p:sldId id="309" r:id="rId25"/>
    <p:sldId id="312" r:id="rId26"/>
    <p:sldId id="313" r:id="rId27"/>
    <p:sldId id="315" r:id="rId28"/>
    <p:sldId id="317" r:id="rId29"/>
    <p:sldId id="319" r:id="rId30"/>
    <p:sldId id="321" r:id="rId31"/>
    <p:sldId id="323" r:id="rId32"/>
    <p:sldId id="324" r:id="rId33"/>
    <p:sldId id="325" r:id="rId34"/>
    <p:sldId id="326" r:id="rId35"/>
    <p:sldId id="327" r:id="rId36"/>
    <p:sldId id="328" r:id="rId37"/>
    <p:sldId id="332" r:id="rId38"/>
    <p:sldId id="334" r:id="rId39"/>
    <p:sldId id="337" r:id="rId40"/>
    <p:sldId id="340" r:id="rId41"/>
    <p:sldId id="341" r:id="rId42"/>
    <p:sldId id="297" r:id="rId43"/>
    <p:sldId id="300" r:id="rId44"/>
    <p:sldId id="342" r:id="rId45"/>
    <p:sldId id="344" r:id="rId46"/>
    <p:sldId id="346"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4" d="100"/>
          <a:sy n="54" d="100"/>
        </p:scale>
        <p:origin x="-52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03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03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ED3DEFC-AEB3-471F-9DD0-262B0170BB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0C8E7D3-00B6-4257-B65E-D1075B8625DF}" type="slidenum">
              <a:rPr lang="en-US" smtClean="0"/>
              <a:pPr/>
              <a:t>19</a:t>
            </a:fld>
            <a:endParaRPr lang="en-US" smtClean="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mtClean="0"/>
              <a:t>Delete this slide – it duplicates the prior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46CF1F3-AA9F-4769-9B41-66FC71BCE662}" type="slidenum">
              <a:rPr lang="en-US" smtClean="0"/>
              <a:pPr/>
              <a:t>32</a:t>
            </a:fld>
            <a:endParaRPr lang="en-US" smtClean="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smtClean="0"/>
              <a:t>Second bullet:  next to last line:  net capital outflow</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82203BB-5299-4810-A589-773BAADCF441}" type="slidenum">
              <a:rPr lang="en-US" smtClean="0"/>
              <a:pPr/>
              <a:t>35</a:t>
            </a:fld>
            <a:endParaRPr lang="en-US" smtClean="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mtClean="0"/>
              <a:t>Last bullet:  net capital outflow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Заглавен слайд">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8610600" y="0"/>
            <a:ext cx="533400" cy="6858000"/>
          </a:xfrm>
          <a:prstGeom prst="rect">
            <a:avLst/>
          </a:prstGeom>
          <a:solidFill>
            <a:srgbClr val="411D72"/>
          </a:solidFill>
          <a:ln w="9525">
            <a:noFill/>
            <a:miter lim="800000"/>
            <a:headEnd/>
            <a:tailEnd/>
          </a:ln>
          <a:effectLst/>
        </p:spPr>
        <p:txBody>
          <a:bodyPr wrap="none" anchor="ctr"/>
          <a:lstStyle/>
          <a:p>
            <a:pPr>
              <a:defRPr/>
            </a:pPr>
            <a:endParaRPr lang="bg-BG"/>
          </a:p>
        </p:txBody>
      </p:sp>
      <p:sp>
        <p:nvSpPr>
          <p:cNvPr id="5" name="Oval 3"/>
          <p:cNvSpPr>
            <a:spLocks noChangeArrowheads="1"/>
          </p:cNvSpPr>
          <p:nvPr/>
        </p:nvSpPr>
        <p:spPr bwMode="auto">
          <a:xfrm>
            <a:off x="7696200" y="2514600"/>
            <a:ext cx="1066800" cy="1828800"/>
          </a:xfrm>
          <a:prstGeom prst="ellipse">
            <a:avLst/>
          </a:prstGeom>
          <a:solidFill>
            <a:schemeClr val="bg1"/>
          </a:solidFill>
          <a:ln w="9525">
            <a:noFill/>
            <a:round/>
            <a:headEnd/>
            <a:tailEnd/>
          </a:ln>
          <a:effectLst/>
        </p:spPr>
        <p:txBody>
          <a:bodyPr wrap="none" anchor="ctr"/>
          <a:lstStyle/>
          <a:p>
            <a:pPr>
              <a:defRPr/>
            </a:pPr>
            <a:endParaRPr lang="bg-BG"/>
          </a:p>
        </p:txBody>
      </p:sp>
      <p:sp>
        <p:nvSpPr>
          <p:cNvPr id="6" name="Text Box 10"/>
          <p:cNvSpPr txBox="1">
            <a:spLocks noChangeArrowheads="1"/>
          </p:cNvSpPr>
          <p:nvPr userDrawn="1"/>
        </p:nvSpPr>
        <p:spPr bwMode="auto">
          <a:xfrm>
            <a:off x="381000" y="6553200"/>
            <a:ext cx="1941513" cy="214313"/>
          </a:xfrm>
          <a:prstGeom prst="rect">
            <a:avLst/>
          </a:prstGeom>
          <a:noFill/>
          <a:ln w="9525">
            <a:noFill/>
            <a:miter lim="800000"/>
            <a:headEnd/>
            <a:tailEnd/>
          </a:ln>
          <a:effectLst/>
        </p:spPr>
        <p:txBody>
          <a:bodyPr wrap="none">
            <a:spAutoFit/>
          </a:bodyPr>
          <a:lstStyle/>
          <a:p>
            <a:pPr>
              <a:defRPr/>
            </a:pPr>
            <a:r>
              <a:rPr lang="en-US" altLang="en-US" sz="800" b="1">
                <a:solidFill>
                  <a:srgbClr val="411D72"/>
                </a:solidFill>
                <a:latin typeface="Arial" charset="0"/>
              </a:rPr>
              <a:t>Copyright © 2010 Cengage Learning</a:t>
            </a:r>
          </a:p>
        </p:txBody>
      </p:sp>
      <p:pic>
        <p:nvPicPr>
          <p:cNvPr id="7" name="Picture 11" descr="A6XEFY"/>
          <p:cNvPicPr>
            <a:picLocks noChangeAspect="1" noChangeArrowheads="1"/>
          </p:cNvPicPr>
          <p:nvPr userDrawn="1"/>
        </p:nvPicPr>
        <p:blipFill>
          <a:blip r:embed="rId2" cstate="print"/>
          <a:srcRect/>
          <a:stretch>
            <a:fillRect/>
          </a:stretch>
        </p:blipFill>
        <p:spPr bwMode="auto">
          <a:xfrm>
            <a:off x="431800" y="361950"/>
            <a:ext cx="4797425" cy="3094038"/>
          </a:xfrm>
          <a:prstGeom prst="rect">
            <a:avLst/>
          </a:prstGeom>
          <a:noFill/>
          <a:ln w="9525">
            <a:noFill/>
            <a:miter lim="800000"/>
            <a:headEnd/>
            <a:tailEnd/>
          </a:ln>
        </p:spPr>
      </p:pic>
      <p:sp>
        <p:nvSpPr>
          <p:cNvPr id="93188" name="Rectangle 4"/>
          <p:cNvSpPr>
            <a:spLocks noGrp="1" noChangeArrowheads="1"/>
          </p:cNvSpPr>
          <p:nvPr>
            <p:ph type="ctrTitle"/>
          </p:nvPr>
        </p:nvSpPr>
        <p:spPr>
          <a:xfrm>
            <a:off x="5715000" y="2895600"/>
            <a:ext cx="3124200" cy="1143000"/>
          </a:xfrm>
        </p:spPr>
        <p:txBody>
          <a:bodyPr anchorCtr="1"/>
          <a:lstStyle>
            <a:lvl1pPr>
              <a:defRPr sz="15000" b="1">
                <a:solidFill>
                  <a:schemeClr val="tx1"/>
                </a:solidFill>
                <a:effectLst>
                  <a:outerShdw blurRad="38100" dist="38100" dir="2700000" algn="tl">
                    <a:srgbClr val="C0C0C0"/>
                  </a:outerShdw>
                </a:effectLst>
              </a:defRPr>
            </a:lvl1pPr>
          </a:lstStyle>
          <a:p>
            <a:r>
              <a:rPr lang="en-US" altLang="en-US"/>
              <a:t>Click to editaster title style</a:t>
            </a:r>
          </a:p>
        </p:txBody>
      </p:sp>
      <p:sp>
        <p:nvSpPr>
          <p:cNvPr id="93189" name="Rectangle 5"/>
          <p:cNvSpPr>
            <a:spLocks noGrp="1" noChangeArrowheads="1"/>
          </p:cNvSpPr>
          <p:nvPr>
            <p:ph type="subTitle" idx="1"/>
          </p:nvPr>
        </p:nvSpPr>
        <p:spPr>
          <a:xfrm>
            <a:off x="381000" y="3810000"/>
            <a:ext cx="5334000" cy="2590800"/>
          </a:xfrm>
        </p:spPr>
        <p:txBody>
          <a:bodyPr/>
          <a:lstStyle>
            <a:lvl1pPr marL="0" indent="0" algn="ctr">
              <a:buFontTx/>
              <a:buNone/>
              <a:defRPr sz="4000" b="1">
                <a:solidFill>
                  <a:srgbClr val="0094B9"/>
                </a:solidFill>
                <a:latin typeface="Arial" charset="0"/>
              </a:defRPr>
            </a:lvl1pPr>
          </a:lstStyle>
          <a:p>
            <a:r>
              <a:rPr lang="en-US" altLang="en-US"/>
              <a:t>Click to edit Master subtitle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743700" y="152400"/>
            <a:ext cx="2095500" cy="6489700"/>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152400"/>
            <a:ext cx="6134100" cy="6489700"/>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bg-BG" smtClean="0"/>
              <a:t>Щракн., за да ред. стил на загл. в обр.</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724400" y="1447800"/>
            <a:ext cx="41148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1143000"/>
          </a:xfrm>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C4C7C"/>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455613" y="1455738"/>
            <a:ext cx="8389937" cy="5195887"/>
          </a:xfrm>
          <a:prstGeom prst="rect">
            <a:avLst/>
          </a:prstGeom>
          <a:noFill/>
          <a:ln w="9525">
            <a:noFill/>
            <a:miter lim="800000"/>
            <a:headEnd/>
            <a:tailEnd/>
          </a:ln>
        </p:spPr>
      </p:pic>
      <p:sp>
        <p:nvSpPr>
          <p:cNvPr id="2051" name="Rectangle 3"/>
          <p:cNvSpPr>
            <a:spLocks noGrp="1" noChangeArrowheads="1"/>
          </p:cNvSpPr>
          <p:nvPr>
            <p:ph type="title"/>
          </p:nvPr>
        </p:nvSpPr>
        <p:spPr bwMode="auto">
          <a:xfrm>
            <a:off x="457200" y="152400"/>
            <a:ext cx="8382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64" name="Rectangle 4"/>
          <p:cNvSpPr>
            <a:spLocks noGrp="1" noChangeArrowheads="1"/>
          </p:cNvSpPr>
          <p:nvPr>
            <p:ph type="body" idx="1"/>
          </p:nvPr>
        </p:nvSpPr>
        <p:spPr bwMode="auto">
          <a:xfrm>
            <a:off x="457200" y="1447800"/>
            <a:ext cx="8382000" cy="51943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165" name="Text Box 5"/>
          <p:cNvSpPr txBox="1">
            <a:spLocks noChangeArrowheads="1"/>
          </p:cNvSpPr>
          <p:nvPr/>
        </p:nvSpPr>
        <p:spPr bwMode="auto">
          <a:xfrm>
            <a:off x="7086600" y="6643688"/>
            <a:ext cx="1941513" cy="214312"/>
          </a:xfrm>
          <a:prstGeom prst="rect">
            <a:avLst/>
          </a:prstGeom>
          <a:noFill/>
          <a:ln w="9525">
            <a:noFill/>
            <a:miter lim="800000"/>
            <a:headEnd/>
            <a:tailEnd/>
          </a:ln>
          <a:effectLst/>
        </p:spPr>
        <p:txBody>
          <a:bodyPr wrap="none">
            <a:spAutoFit/>
          </a:bodyPr>
          <a:lstStyle/>
          <a:p>
            <a:pPr>
              <a:defRPr/>
            </a:pPr>
            <a:r>
              <a:rPr lang="en-US" altLang="en-US" sz="800" b="1">
                <a:solidFill>
                  <a:schemeClr val="bg1"/>
                </a:solidFill>
                <a:latin typeface="Arial" charset="0"/>
              </a:rPr>
              <a:t>Copyright © 2010 Cengage Learning</a:t>
            </a:r>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Effect transition="in" filter="wipe(up)">
                                      <p:cBhvr>
                                        <p:cTn id="7" dur="500"/>
                                        <p:tgtEl>
                                          <p:spTgt spid="92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64">
                                            <p:txEl>
                                              <p:pRg st="1" end="1"/>
                                            </p:txEl>
                                          </p:spTgt>
                                        </p:tgtEl>
                                        <p:attrNameLst>
                                          <p:attrName>style.visibility</p:attrName>
                                        </p:attrNameLst>
                                      </p:cBhvr>
                                      <p:to>
                                        <p:strVal val="visible"/>
                                      </p:to>
                                    </p:set>
                                    <p:animEffect transition="in" filter="wipe(up)">
                                      <p:cBhvr>
                                        <p:cTn id="12" dur="500"/>
                                        <p:tgtEl>
                                          <p:spTgt spid="92164">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2164">
                                            <p:txEl>
                                              <p:pRg st="2" end="2"/>
                                            </p:txEl>
                                          </p:spTgt>
                                        </p:tgtEl>
                                        <p:attrNameLst>
                                          <p:attrName>style.visibility</p:attrName>
                                        </p:attrNameLst>
                                      </p:cBhvr>
                                      <p:to>
                                        <p:strVal val="visible"/>
                                      </p:to>
                                    </p:set>
                                    <p:animEffect transition="in" filter="wipe(up)">
                                      <p:cBhvr>
                                        <p:cTn id="15" dur="500"/>
                                        <p:tgtEl>
                                          <p:spTgt spid="9216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2164">
                                            <p:txEl>
                                              <p:pRg st="3" end="3"/>
                                            </p:txEl>
                                          </p:spTgt>
                                        </p:tgtEl>
                                        <p:attrNameLst>
                                          <p:attrName>style.visibility</p:attrName>
                                        </p:attrNameLst>
                                      </p:cBhvr>
                                      <p:to>
                                        <p:strVal val="visible"/>
                                      </p:to>
                                    </p:set>
                                    <p:animEffect transition="in" filter="wipe(up)">
                                      <p:cBhvr>
                                        <p:cTn id="18" dur="500"/>
                                        <p:tgtEl>
                                          <p:spTgt spid="92164">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2164">
                                            <p:txEl>
                                              <p:pRg st="4" end="4"/>
                                            </p:txEl>
                                          </p:spTgt>
                                        </p:tgtEl>
                                        <p:attrNameLst>
                                          <p:attrName>style.visibility</p:attrName>
                                        </p:attrNameLst>
                                      </p:cBhvr>
                                      <p:to>
                                        <p:strVal val="visible"/>
                                      </p:to>
                                    </p:set>
                                    <p:animEffect transition="in" filter="wipe(up)">
                                      <p:cBhvr>
                                        <p:cTn id="21" dur="500"/>
                                        <p:tgtEl>
                                          <p:spTgt spid="92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Lst>
      </p:bldP>
    </p:bldLst>
  </p:timing>
  <p:txStyles>
    <p:titleStyle>
      <a:lvl1pPr algn="ctr" rtl="0" eaLnBrk="0" fontAlgn="base" hangingPunct="0">
        <a:lnSpc>
          <a:spcPct val="90000"/>
        </a:lnSpc>
        <a:spcBef>
          <a:spcPct val="0"/>
        </a:spcBef>
        <a:spcAft>
          <a:spcPct val="0"/>
        </a:spcAft>
        <a:defRPr sz="4000">
          <a:solidFill>
            <a:srgbClr val="FFFFCC"/>
          </a:solidFill>
          <a:latin typeface="+mj-lt"/>
          <a:ea typeface="+mj-ea"/>
          <a:cs typeface="+mj-cs"/>
        </a:defRPr>
      </a:lvl1pPr>
      <a:lvl2pPr algn="ctr" rtl="0" eaLnBrk="0" fontAlgn="base" hangingPunct="0">
        <a:lnSpc>
          <a:spcPct val="90000"/>
        </a:lnSpc>
        <a:spcBef>
          <a:spcPct val="0"/>
        </a:spcBef>
        <a:spcAft>
          <a:spcPct val="0"/>
        </a:spcAft>
        <a:defRPr sz="4000">
          <a:solidFill>
            <a:srgbClr val="FFFFCC"/>
          </a:solidFill>
          <a:latin typeface="Arial" charset="0"/>
        </a:defRPr>
      </a:lvl2pPr>
      <a:lvl3pPr algn="ctr" rtl="0" eaLnBrk="0" fontAlgn="base" hangingPunct="0">
        <a:lnSpc>
          <a:spcPct val="90000"/>
        </a:lnSpc>
        <a:spcBef>
          <a:spcPct val="0"/>
        </a:spcBef>
        <a:spcAft>
          <a:spcPct val="0"/>
        </a:spcAft>
        <a:defRPr sz="4000">
          <a:solidFill>
            <a:srgbClr val="FFFFCC"/>
          </a:solidFill>
          <a:latin typeface="Arial" charset="0"/>
        </a:defRPr>
      </a:lvl3pPr>
      <a:lvl4pPr algn="ctr" rtl="0" eaLnBrk="0" fontAlgn="base" hangingPunct="0">
        <a:lnSpc>
          <a:spcPct val="90000"/>
        </a:lnSpc>
        <a:spcBef>
          <a:spcPct val="0"/>
        </a:spcBef>
        <a:spcAft>
          <a:spcPct val="0"/>
        </a:spcAft>
        <a:defRPr sz="4000">
          <a:solidFill>
            <a:srgbClr val="FFFFCC"/>
          </a:solidFill>
          <a:latin typeface="Arial" charset="0"/>
        </a:defRPr>
      </a:lvl4pPr>
      <a:lvl5pPr algn="ctr" rtl="0" eaLnBrk="0" fontAlgn="base" hangingPunct="0">
        <a:lnSpc>
          <a:spcPct val="90000"/>
        </a:lnSpc>
        <a:spcBef>
          <a:spcPct val="0"/>
        </a:spcBef>
        <a:spcAft>
          <a:spcPct val="0"/>
        </a:spcAft>
        <a:defRPr sz="4000">
          <a:solidFill>
            <a:srgbClr val="FFFFCC"/>
          </a:solidFill>
          <a:latin typeface="Arial" charset="0"/>
        </a:defRPr>
      </a:lvl5pPr>
      <a:lvl6pPr marL="457200" algn="ctr" rtl="0" eaLnBrk="0" fontAlgn="base" hangingPunct="0">
        <a:lnSpc>
          <a:spcPct val="90000"/>
        </a:lnSpc>
        <a:spcBef>
          <a:spcPct val="0"/>
        </a:spcBef>
        <a:spcAft>
          <a:spcPct val="0"/>
        </a:spcAft>
        <a:defRPr sz="4000">
          <a:solidFill>
            <a:srgbClr val="FFFFCC"/>
          </a:solidFill>
          <a:latin typeface="Arial" charset="0"/>
        </a:defRPr>
      </a:lvl6pPr>
      <a:lvl7pPr marL="914400" algn="ctr" rtl="0" eaLnBrk="0" fontAlgn="base" hangingPunct="0">
        <a:lnSpc>
          <a:spcPct val="90000"/>
        </a:lnSpc>
        <a:spcBef>
          <a:spcPct val="0"/>
        </a:spcBef>
        <a:spcAft>
          <a:spcPct val="0"/>
        </a:spcAft>
        <a:defRPr sz="4000">
          <a:solidFill>
            <a:srgbClr val="FFFFCC"/>
          </a:solidFill>
          <a:latin typeface="Arial" charset="0"/>
        </a:defRPr>
      </a:lvl7pPr>
      <a:lvl8pPr marL="1371600" algn="ctr" rtl="0" eaLnBrk="0" fontAlgn="base" hangingPunct="0">
        <a:lnSpc>
          <a:spcPct val="90000"/>
        </a:lnSpc>
        <a:spcBef>
          <a:spcPct val="0"/>
        </a:spcBef>
        <a:spcAft>
          <a:spcPct val="0"/>
        </a:spcAft>
        <a:defRPr sz="4000">
          <a:solidFill>
            <a:srgbClr val="FFFFCC"/>
          </a:solidFill>
          <a:latin typeface="Arial" charset="0"/>
        </a:defRPr>
      </a:lvl8pPr>
      <a:lvl9pPr marL="1828800" algn="ctr" rtl="0" eaLnBrk="0" fontAlgn="base" hangingPunct="0">
        <a:lnSpc>
          <a:spcPct val="90000"/>
        </a:lnSpc>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2222500"/>
          </a:xfrm>
          <a:prstGeom prst="rect">
            <a:avLst/>
          </a:prstGeom>
          <a:solidFill>
            <a:srgbClr val="FFEFCE"/>
          </a:solidFill>
          <a:ln w="28575">
            <a:noFill/>
            <a:miter lim="800000"/>
            <a:headEnd/>
            <a:tailEnd/>
          </a:ln>
        </p:spPr>
        <p:txBody>
          <a:bodyPr wrap="none" anchor="ctr"/>
          <a:lstStyle/>
          <a:p>
            <a:endParaRPr lang="bg-BG"/>
          </a:p>
        </p:txBody>
      </p:sp>
      <p:sp>
        <p:nvSpPr>
          <p:cNvPr id="4099" name="Rectangle 4"/>
          <p:cNvSpPr>
            <a:spLocks noChangeArrowheads="1"/>
          </p:cNvSpPr>
          <p:nvPr/>
        </p:nvSpPr>
        <p:spPr bwMode="auto">
          <a:xfrm rot="5400000">
            <a:off x="4305300" y="-2176462"/>
            <a:ext cx="533400" cy="9144000"/>
          </a:xfrm>
          <a:prstGeom prst="rect">
            <a:avLst/>
          </a:prstGeom>
          <a:solidFill>
            <a:srgbClr val="411D72"/>
          </a:solidFill>
          <a:ln w="9525">
            <a:noFill/>
            <a:miter lim="800000"/>
            <a:headEnd/>
            <a:tailEnd/>
          </a:ln>
        </p:spPr>
        <p:txBody>
          <a:bodyPr wrap="none" anchor="ctr"/>
          <a:lstStyle/>
          <a:p>
            <a:endParaRPr lang="bg-BG"/>
          </a:p>
        </p:txBody>
      </p:sp>
      <p:sp>
        <p:nvSpPr>
          <p:cNvPr id="4100" name="Oval 5"/>
          <p:cNvSpPr>
            <a:spLocks noChangeArrowheads="1"/>
          </p:cNvSpPr>
          <p:nvPr/>
        </p:nvSpPr>
        <p:spPr bwMode="auto">
          <a:xfrm rot="5400000">
            <a:off x="4035425" y="1028700"/>
            <a:ext cx="1066800" cy="1828800"/>
          </a:xfrm>
          <a:prstGeom prst="ellipse">
            <a:avLst/>
          </a:prstGeom>
          <a:solidFill>
            <a:srgbClr val="FFEFCE"/>
          </a:solidFill>
          <a:ln w="28575">
            <a:noFill/>
            <a:round/>
            <a:headEnd/>
            <a:tailEnd/>
          </a:ln>
        </p:spPr>
        <p:txBody>
          <a:bodyPr wrap="none" anchor="ctr"/>
          <a:lstStyle/>
          <a:p>
            <a:endParaRPr lang="bg-BG"/>
          </a:p>
        </p:txBody>
      </p:sp>
      <p:sp>
        <p:nvSpPr>
          <p:cNvPr id="4101" name="Text Box 6"/>
          <p:cNvSpPr txBox="1">
            <a:spLocks noChangeArrowheads="1"/>
          </p:cNvSpPr>
          <p:nvPr/>
        </p:nvSpPr>
        <p:spPr bwMode="auto">
          <a:xfrm>
            <a:off x="65088" y="712788"/>
            <a:ext cx="9010650" cy="1189037"/>
          </a:xfrm>
          <a:prstGeom prst="rect">
            <a:avLst/>
          </a:prstGeom>
          <a:noFill/>
          <a:ln w="9525">
            <a:noFill/>
            <a:miter lim="800000"/>
            <a:headEnd/>
            <a:tailEnd/>
          </a:ln>
        </p:spPr>
        <p:txBody>
          <a:bodyPr>
            <a:spAutoFit/>
          </a:bodyPr>
          <a:lstStyle/>
          <a:p>
            <a:pPr algn="ctr"/>
            <a:r>
              <a:rPr lang="en-US" altLang="en-US" sz="4800" b="1">
                <a:latin typeface="Arial" charset="0"/>
              </a:rPr>
              <a:t>11</a:t>
            </a:r>
            <a:r>
              <a:rPr lang="en-US" altLang="en-US" sz="2000" b="1">
                <a:latin typeface="Arial" charset="0"/>
              </a:rPr>
              <a:t> </a:t>
            </a:r>
          </a:p>
          <a:p>
            <a:pPr algn="ctr"/>
            <a:r>
              <a:rPr lang="en-US" altLang="en-US" b="1">
                <a:solidFill>
                  <a:srgbClr val="0094B9"/>
                </a:solidFill>
                <a:latin typeface="Arial" charset="0"/>
              </a:rPr>
              <a:t>THE MACROECONOMICS OF OPEN ECONOMIES</a:t>
            </a:r>
          </a:p>
        </p:txBody>
      </p:sp>
      <p:pic>
        <p:nvPicPr>
          <p:cNvPr id="4102" name="Picture 8" descr="A6XEFY"/>
          <p:cNvPicPr>
            <a:picLocks noChangeAspect="1" noChangeArrowheads="1"/>
          </p:cNvPicPr>
          <p:nvPr/>
        </p:nvPicPr>
        <p:blipFill>
          <a:blip r:embed="rId2" cstate="print"/>
          <a:srcRect/>
          <a:stretch>
            <a:fillRect/>
          </a:stretch>
        </p:blipFill>
        <p:spPr bwMode="auto">
          <a:xfrm>
            <a:off x="457200" y="2743200"/>
            <a:ext cx="8289925" cy="39798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a:r>
              <a:rPr lang="en-US" sz="3200" smtClean="0">
                <a:solidFill>
                  <a:srgbClr val="FFFFFF"/>
                </a:solidFill>
              </a:rPr>
              <a:t>The Equality of Net Exports and Net Capital Outflow</a:t>
            </a:r>
            <a:endParaRPr lang="en-US" sz="3200" smtClean="0">
              <a:solidFill>
                <a:srgbClr val="FFFFFF"/>
              </a:solidFill>
              <a:latin typeface="Tahoma" pitchFamily="34" charset="0"/>
            </a:endParaRPr>
          </a:p>
        </p:txBody>
      </p:sp>
      <p:sp>
        <p:nvSpPr>
          <p:cNvPr id="13315" name="Rectangle 3"/>
          <p:cNvSpPr>
            <a:spLocks noGrp="1" noChangeArrowheads="1"/>
          </p:cNvSpPr>
          <p:nvPr>
            <p:ph type="body" idx="1"/>
          </p:nvPr>
        </p:nvSpPr>
        <p:spPr/>
        <p:txBody>
          <a:bodyPr/>
          <a:lstStyle/>
          <a:p>
            <a:pPr>
              <a:buFontTx/>
              <a:buNone/>
            </a:pPr>
            <a:endParaRPr lang="en-US" sz="1000" smtClean="0"/>
          </a:p>
          <a:p>
            <a:r>
              <a:rPr lang="en-US" smtClean="0"/>
              <a:t>Net exports (</a:t>
            </a:r>
            <a:r>
              <a:rPr lang="en-US" i="1" smtClean="0"/>
              <a:t>NX</a:t>
            </a:r>
            <a:r>
              <a:rPr lang="en-US" smtClean="0"/>
              <a:t>) and net capital outflow (</a:t>
            </a:r>
            <a:r>
              <a:rPr lang="en-US" i="1" smtClean="0"/>
              <a:t>NCO</a:t>
            </a:r>
            <a:r>
              <a:rPr lang="en-US" smtClean="0"/>
              <a:t>) are closely linked.</a:t>
            </a:r>
          </a:p>
          <a:p>
            <a:r>
              <a:rPr lang="en-US" smtClean="0"/>
              <a:t>For an economy as a whole, </a:t>
            </a:r>
            <a:r>
              <a:rPr lang="en-US" i="1" smtClean="0"/>
              <a:t>NX</a:t>
            </a:r>
            <a:r>
              <a:rPr lang="en-US" smtClean="0"/>
              <a:t> and </a:t>
            </a:r>
            <a:r>
              <a:rPr lang="en-US" i="1" smtClean="0"/>
              <a:t>NCO</a:t>
            </a:r>
            <a:r>
              <a:rPr lang="en-US" smtClean="0"/>
              <a:t> must balance each other so that:</a:t>
            </a:r>
          </a:p>
          <a:p>
            <a:pPr algn="ctr">
              <a:buFontTx/>
              <a:buNone/>
            </a:pPr>
            <a:r>
              <a:rPr lang="en-US" i="1" smtClean="0"/>
              <a:t>NCO = NX</a:t>
            </a:r>
            <a:endParaRPr lang="en-US" smtClean="0"/>
          </a:p>
          <a:p>
            <a:pPr lvl="1"/>
            <a:r>
              <a:rPr lang="en-US" smtClean="0"/>
              <a:t>This holds true because every transaction that affects one side must also affect the other side by the same amount.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a:r>
              <a:rPr lang="en-US" sz="3200" smtClean="0">
                <a:solidFill>
                  <a:srgbClr val="FFFFFF"/>
                </a:solidFill>
              </a:rPr>
              <a:t>Saving, Investment, and Their Relationship to the International Flows</a:t>
            </a:r>
            <a:endParaRPr lang="en-US" sz="3200" smtClean="0">
              <a:solidFill>
                <a:srgbClr val="FFFFFF"/>
              </a:solidFill>
              <a:latin typeface="Tahoma" pitchFamily="34" charset="0"/>
            </a:endParaRPr>
          </a:p>
        </p:txBody>
      </p:sp>
      <p:sp>
        <p:nvSpPr>
          <p:cNvPr id="18435" name="Rectangle 3"/>
          <p:cNvSpPr>
            <a:spLocks noGrp="1" noChangeArrowheads="1"/>
          </p:cNvSpPr>
          <p:nvPr>
            <p:ph type="body" idx="1"/>
          </p:nvPr>
        </p:nvSpPr>
        <p:spPr/>
        <p:txBody>
          <a:bodyPr/>
          <a:lstStyle/>
          <a:p>
            <a:pPr>
              <a:defRPr/>
            </a:pPr>
            <a:r>
              <a:rPr lang="en-US" sz="2600" dirty="0" smtClean="0"/>
              <a:t>Net exports is a component of GDP:</a:t>
            </a:r>
          </a:p>
          <a:p>
            <a:pPr algn="ctr">
              <a:buFontTx/>
              <a:buNone/>
              <a:defRPr/>
            </a:pPr>
            <a:r>
              <a:rPr lang="en-US" dirty="0" smtClean="0"/>
              <a:t>Y = C + I + G + NX</a:t>
            </a:r>
          </a:p>
          <a:p>
            <a:pPr marL="180000">
              <a:defRPr/>
            </a:pPr>
            <a:r>
              <a:rPr lang="en-US" sz="2600" dirty="0" smtClean="0"/>
              <a:t>National saving is the income of the nation that is left after paying for current consumption and government purchases:</a:t>
            </a:r>
          </a:p>
          <a:p>
            <a:pPr algn="ctr">
              <a:buFontTx/>
              <a:buNone/>
              <a:defRPr/>
            </a:pPr>
            <a:r>
              <a:rPr lang="en-US" dirty="0" smtClean="0"/>
              <a:t>Y - C - G = I + NX</a:t>
            </a:r>
          </a:p>
          <a:p>
            <a:pPr>
              <a:defRPr/>
            </a:pPr>
            <a:r>
              <a:rPr lang="en-US" sz="2600" dirty="0" smtClean="0"/>
              <a:t>National saving (</a:t>
            </a:r>
            <a:r>
              <a:rPr lang="en-US" sz="2600" i="1" dirty="0" smtClean="0"/>
              <a:t>S</a:t>
            </a:r>
            <a:r>
              <a:rPr lang="en-US" sz="2600" dirty="0" smtClean="0"/>
              <a:t>) equals </a:t>
            </a:r>
            <a:r>
              <a:rPr lang="en-US" sz="2600" i="1" dirty="0" smtClean="0"/>
              <a:t>Y</a:t>
            </a:r>
            <a:r>
              <a:rPr lang="en-US" sz="2600" dirty="0" smtClean="0"/>
              <a:t> - </a:t>
            </a:r>
            <a:r>
              <a:rPr lang="en-US" sz="2600" i="1" dirty="0" smtClean="0"/>
              <a:t>C</a:t>
            </a:r>
            <a:r>
              <a:rPr lang="en-US" sz="2600" dirty="0" smtClean="0"/>
              <a:t> – </a:t>
            </a:r>
            <a:r>
              <a:rPr lang="en-US" sz="2600" i="1" dirty="0" smtClean="0"/>
              <a:t>G,</a:t>
            </a:r>
            <a:r>
              <a:rPr lang="en-US" sz="2600" dirty="0" smtClean="0"/>
              <a:t> so S = I + NX, or</a:t>
            </a:r>
            <a:endParaRPr lang="en-US" dirty="0" smtClean="0"/>
          </a:p>
          <a:p>
            <a:pPr algn="ctr">
              <a:buFontTx/>
              <a:buNone/>
              <a:defRPr/>
            </a:pPr>
            <a:endParaRPr lang="en-US" dirty="0" smtClean="0"/>
          </a:p>
        </p:txBody>
      </p:sp>
      <p:grpSp>
        <p:nvGrpSpPr>
          <p:cNvPr id="2" name="Group 14"/>
          <p:cNvGrpSpPr>
            <a:grpSpLocks/>
          </p:cNvGrpSpPr>
          <p:nvPr/>
        </p:nvGrpSpPr>
        <p:grpSpPr bwMode="auto">
          <a:xfrm>
            <a:off x="838200" y="4648200"/>
            <a:ext cx="7543800" cy="1066800"/>
            <a:chOff x="624" y="2064"/>
            <a:chExt cx="4752" cy="672"/>
          </a:xfrm>
        </p:grpSpPr>
        <p:sp>
          <p:nvSpPr>
            <p:cNvPr id="14347" name="Text Box 4"/>
            <p:cNvSpPr txBox="1">
              <a:spLocks noChangeArrowheads="1"/>
            </p:cNvSpPr>
            <p:nvPr/>
          </p:nvSpPr>
          <p:spPr bwMode="auto">
            <a:xfrm>
              <a:off x="624" y="2160"/>
              <a:ext cx="960" cy="365"/>
            </a:xfrm>
            <a:prstGeom prst="rect">
              <a:avLst/>
            </a:prstGeom>
            <a:noFill/>
            <a:ln w="12700">
              <a:noFill/>
              <a:miter lim="800000"/>
              <a:headEnd type="none" w="sm" len="sm"/>
              <a:tailEnd type="none" w="sm" len="sm"/>
            </a:ln>
          </p:spPr>
          <p:txBody>
            <a:bodyPr>
              <a:spAutoFit/>
            </a:bodyPr>
            <a:lstStyle/>
            <a:p>
              <a:pPr algn="ctr">
                <a:spcBef>
                  <a:spcPct val="50000"/>
                </a:spcBef>
              </a:pPr>
              <a:r>
                <a:rPr lang="en-US" sz="3200"/>
                <a:t>Saving</a:t>
              </a:r>
              <a:endParaRPr lang="en-US"/>
            </a:p>
          </p:txBody>
        </p:sp>
        <p:sp>
          <p:nvSpPr>
            <p:cNvPr id="14348" name="Text Box 5"/>
            <p:cNvSpPr txBox="1">
              <a:spLocks noChangeArrowheads="1"/>
            </p:cNvSpPr>
            <p:nvPr/>
          </p:nvSpPr>
          <p:spPr bwMode="auto">
            <a:xfrm>
              <a:off x="2160" y="2064"/>
              <a:ext cx="1536" cy="672"/>
            </a:xfrm>
            <a:prstGeom prst="rect">
              <a:avLst/>
            </a:prstGeom>
            <a:noFill/>
            <a:ln w="12700">
              <a:noFill/>
              <a:miter lim="800000"/>
              <a:headEnd type="none" w="sm" len="sm"/>
              <a:tailEnd type="none" w="sm" len="sm"/>
            </a:ln>
          </p:spPr>
          <p:txBody>
            <a:bodyPr>
              <a:spAutoFit/>
            </a:bodyPr>
            <a:lstStyle/>
            <a:p>
              <a:pPr algn="ctr">
                <a:spcBef>
                  <a:spcPct val="50000"/>
                </a:spcBef>
              </a:pPr>
              <a:r>
                <a:rPr lang="en-US" sz="3200"/>
                <a:t>Domestic Investment</a:t>
              </a:r>
              <a:endParaRPr lang="en-US"/>
            </a:p>
          </p:txBody>
        </p:sp>
        <p:sp>
          <p:nvSpPr>
            <p:cNvPr id="14349" name="Text Box 6"/>
            <p:cNvSpPr txBox="1">
              <a:spLocks noChangeArrowheads="1"/>
            </p:cNvSpPr>
            <p:nvPr/>
          </p:nvSpPr>
          <p:spPr bwMode="auto">
            <a:xfrm>
              <a:off x="3984" y="2064"/>
              <a:ext cx="1392" cy="672"/>
            </a:xfrm>
            <a:prstGeom prst="rect">
              <a:avLst/>
            </a:prstGeom>
            <a:noFill/>
            <a:ln w="12700">
              <a:noFill/>
              <a:miter lim="800000"/>
              <a:headEnd type="none" w="sm" len="sm"/>
              <a:tailEnd type="none" w="sm" len="sm"/>
            </a:ln>
          </p:spPr>
          <p:txBody>
            <a:bodyPr>
              <a:spAutoFit/>
            </a:bodyPr>
            <a:lstStyle/>
            <a:p>
              <a:pPr algn="ctr">
                <a:spcBef>
                  <a:spcPct val="50000"/>
                </a:spcBef>
              </a:pPr>
              <a:r>
                <a:rPr lang="en-US" sz="3200"/>
                <a:t>Net Capital Outflow</a:t>
              </a:r>
              <a:endParaRPr lang="en-US"/>
            </a:p>
          </p:txBody>
        </p:sp>
        <p:sp>
          <p:nvSpPr>
            <p:cNvPr id="14350" name="Text Box 7"/>
            <p:cNvSpPr txBox="1">
              <a:spLocks noChangeArrowheads="1"/>
            </p:cNvSpPr>
            <p:nvPr/>
          </p:nvSpPr>
          <p:spPr bwMode="auto">
            <a:xfrm>
              <a:off x="1632" y="2208"/>
              <a:ext cx="480" cy="327"/>
            </a:xfrm>
            <a:prstGeom prst="rect">
              <a:avLst/>
            </a:prstGeom>
            <a:noFill/>
            <a:ln w="12700">
              <a:noFill/>
              <a:miter lim="800000"/>
              <a:headEnd type="none" w="sm" len="sm"/>
              <a:tailEnd type="none" w="sm" len="sm"/>
            </a:ln>
          </p:spPr>
          <p:txBody>
            <a:bodyPr>
              <a:spAutoFit/>
            </a:bodyPr>
            <a:lstStyle/>
            <a:p>
              <a:pPr algn="ctr">
                <a:spcBef>
                  <a:spcPct val="50000"/>
                </a:spcBef>
              </a:pPr>
              <a:r>
                <a:rPr lang="en-US" sz="2800"/>
                <a:t>=</a:t>
              </a:r>
            </a:p>
          </p:txBody>
        </p:sp>
        <p:sp>
          <p:nvSpPr>
            <p:cNvPr id="14351" name="Text Box 8"/>
            <p:cNvSpPr txBox="1">
              <a:spLocks noChangeArrowheads="1"/>
            </p:cNvSpPr>
            <p:nvPr/>
          </p:nvSpPr>
          <p:spPr bwMode="auto">
            <a:xfrm>
              <a:off x="3552" y="2208"/>
              <a:ext cx="480" cy="327"/>
            </a:xfrm>
            <a:prstGeom prst="rect">
              <a:avLst/>
            </a:prstGeom>
            <a:noFill/>
            <a:ln w="12700">
              <a:noFill/>
              <a:miter lim="800000"/>
              <a:headEnd type="none" w="sm" len="sm"/>
              <a:tailEnd type="none" w="sm" len="sm"/>
            </a:ln>
          </p:spPr>
          <p:txBody>
            <a:bodyPr>
              <a:spAutoFit/>
            </a:bodyPr>
            <a:lstStyle/>
            <a:p>
              <a:pPr algn="ctr">
                <a:spcBef>
                  <a:spcPct val="50000"/>
                </a:spcBef>
              </a:pPr>
              <a:r>
                <a:rPr lang="en-US" sz="2800"/>
                <a:t>+</a:t>
              </a:r>
            </a:p>
          </p:txBody>
        </p:sp>
      </p:grpSp>
      <p:grpSp>
        <p:nvGrpSpPr>
          <p:cNvPr id="3" name="Group 15"/>
          <p:cNvGrpSpPr>
            <a:grpSpLocks/>
          </p:cNvGrpSpPr>
          <p:nvPr/>
        </p:nvGrpSpPr>
        <p:grpSpPr bwMode="auto">
          <a:xfrm>
            <a:off x="838200" y="5791200"/>
            <a:ext cx="7543800" cy="579438"/>
            <a:chOff x="624" y="2784"/>
            <a:chExt cx="4752" cy="365"/>
          </a:xfrm>
        </p:grpSpPr>
        <p:sp>
          <p:nvSpPr>
            <p:cNvPr id="14342" name="Text Box 9"/>
            <p:cNvSpPr txBox="1">
              <a:spLocks noChangeArrowheads="1"/>
            </p:cNvSpPr>
            <p:nvPr/>
          </p:nvSpPr>
          <p:spPr bwMode="auto">
            <a:xfrm>
              <a:off x="624" y="2784"/>
              <a:ext cx="960" cy="365"/>
            </a:xfrm>
            <a:prstGeom prst="rect">
              <a:avLst/>
            </a:prstGeom>
            <a:noFill/>
            <a:ln w="12700">
              <a:noFill/>
              <a:miter lim="800000"/>
              <a:headEnd type="none" w="sm" len="sm"/>
              <a:tailEnd type="none" w="sm" len="sm"/>
            </a:ln>
          </p:spPr>
          <p:txBody>
            <a:bodyPr>
              <a:spAutoFit/>
            </a:bodyPr>
            <a:lstStyle/>
            <a:p>
              <a:pPr algn="ctr">
                <a:spcBef>
                  <a:spcPct val="50000"/>
                </a:spcBef>
              </a:pPr>
              <a:r>
                <a:rPr lang="en-US" sz="3200"/>
                <a:t>S</a:t>
              </a:r>
              <a:endParaRPr lang="en-US"/>
            </a:p>
          </p:txBody>
        </p:sp>
        <p:sp>
          <p:nvSpPr>
            <p:cNvPr id="14343" name="Text Box 10"/>
            <p:cNvSpPr txBox="1">
              <a:spLocks noChangeArrowheads="1"/>
            </p:cNvSpPr>
            <p:nvPr/>
          </p:nvSpPr>
          <p:spPr bwMode="auto">
            <a:xfrm>
              <a:off x="2160" y="2784"/>
              <a:ext cx="1536" cy="365"/>
            </a:xfrm>
            <a:prstGeom prst="rect">
              <a:avLst/>
            </a:prstGeom>
            <a:noFill/>
            <a:ln w="12700">
              <a:noFill/>
              <a:miter lim="800000"/>
              <a:headEnd type="none" w="sm" len="sm"/>
              <a:tailEnd type="none" w="sm" len="sm"/>
            </a:ln>
          </p:spPr>
          <p:txBody>
            <a:bodyPr>
              <a:spAutoFit/>
            </a:bodyPr>
            <a:lstStyle/>
            <a:p>
              <a:pPr algn="ctr">
                <a:spcBef>
                  <a:spcPct val="50000"/>
                </a:spcBef>
              </a:pPr>
              <a:r>
                <a:rPr lang="en-US" sz="3200"/>
                <a:t>I</a:t>
              </a:r>
              <a:endParaRPr lang="en-US"/>
            </a:p>
          </p:txBody>
        </p:sp>
        <p:sp>
          <p:nvSpPr>
            <p:cNvPr id="14344" name="Text Box 11"/>
            <p:cNvSpPr txBox="1">
              <a:spLocks noChangeArrowheads="1"/>
            </p:cNvSpPr>
            <p:nvPr/>
          </p:nvSpPr>
          <p:spPr bwMode="auto">
            <a:xfrm>
              <a:off x="3984" y="2784"/>
              <a:ext cx="1392" cy="365"/>
            </a:xfrm>
            <a:prstGeom prst="rect">
              <a:avLst/>
            </a:prstGeom>
            <a:noFill/>
            <a:ln w="12700">
              <a:noFill/>
              <a:miter lim="800000"/>
              <a:headEnd type="none" w="sm" len="sm"/>
              <a:tailEnd type="none" w="sm" len="sm"/>
            </a:ln>
          </p:spPr>
          <p:txBody>
            <a:bodyPr>
              <a:spAutoFit/>
            </a:bodyPr>
            <a:lstStyle/>
            <a:p>
              <a:pPr algn="ctr">
                <a:spcBef>
                  <a:spcPct val="50000"/>
                </a:spcBef>
              </a:pPr>
              <a:r>
                <a:rPr lang="en-US" sz="3200"/>
                <a:t>NCO</a:t>
              </a:r>
              <a:endParaRPr lang="en-US"/>
            </a:p>
          </p:txBody>
        </p:sp>
        <p:sp>
          <p:nvSpPr>
            <p:cNvPr id="14345" name="Text Box 12"/>
            <p:cNvSpPr txBox="1">
              <a:spLocks noChangeArrowheads="1"/>
            </p:cNvSpPr>
            <p:nvPr/>
          </p:nvSpPr>
          <p:spPr bwMode="auto">
            <a:xfrm>
              <a:off x="1632" y="2813"/>
              <a:ext cx="480" cy="327"/>
            </a:xfrm>
            <a:prstGeom prst="rect">
              <a:avLst/>
            </a:prstGeom>
            <a:noFill/>
            <a:ln w="12700">
              <a:noFill/>
              <a:miter lim="800000"/>
              <a:headEnd type="none" w="sm" len="sm"/>
              <a:tailEnd type="none" w="sm" len="sm"/>
            </a:ln>
          </p:spPr>
          <p:txBody>
            <a:bodyPr>
              <a:spAutoFit/>
            </a:bodyPr>
            <a:lstStyle/>
            <a:p>
              <a:pPr algn="ctr">
                <a:spcBef>
                  <a:spcPct val="50000"/>
                </a:spcBef>
              </a:pPr>
              <a:r>
                <a:rPr lang="en-US" sz="2800"/>
                <a:t>=</a:t>
              </a:r>
            </a:p>
          </p:txBody>
        </p:sp>
        <p:sp>
          <p:nvSpPr>
            <p:cNvPr id="14346" name="Text Box 13"/>
            <p:cNvSpPr txBox="1">
              <a:spLocks noChangeArrowheads="1"/>
            </p:cNvSpPr>
            <p:nvPr/>
          </p:nvSpPr>
          <p:spPr bwMode="auto">
            <a:xfrm>
              <a:off x="3552" y="2822"/>
              <a:ext cx="480" cy="327"/>
            </a:xfrm>
            <a:prstGeom prst="rect">
              <a:avLst/>
            </a:prstGeom>
            <a:noFill/>
            <a:ln w="12700">
              <a:noFill/>
              <a:miter lim="800000"/>
              <a:headEnd type="none" w="sm" len="sm"/>
              <a:tailEnd type="none" w="sm" len="sm"/>
            </a:ln>
          </p:spPr>
          <p:txBody>
            <a:bodyPr>
              <a:spAutoFit/>
            </a:bodyPr>
            <a:lstStyle/>
            <a:p>
              <a:pPr algn="ctr">
                <a:spcBef>
                  <a:spcPct val="50000"/>
                </a:spcBef>
              </a:pPr>
              <a:r>
                <a:rPr lang="en-US" sz="280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2 US National Saving, Domestic Investment, and Net Foreign Investment</a:t>
            </a:r>
          </a:p>
        </p:txBody>
      </p:sp>
      <p:sp>
        <p:nvSpPr>
          <p:cNvPr id="15364" name="Rectangle 5"/>
          <p:cNvSpPr>
            <a:spLocks noChangeArrowheads="1"/>
          </p:cNvSpPr>
          <p:nvPr/>
        </p:nvSpPr>
        <p:spPr bwMode="auto">
          <a:xfrm>
            <a:off x="1724025" y="1957388"/>
            <a:ext cx="6346825" cy="4059237"/>
          </a:xfrm>
          <a:prstGeom prst="rect">
            <a:avLst/>
          </a:prstGeom>
          <a:solidFill>
            <a:srgbClr val="F3F6F9"/>
          </a:solidFill>
          <a:ln w="200025">
            <a:solidFill>
              <a:srgbClr val="F3F6F9"/>
            </a:solidFill>
            <a:miter lim="800000"/>
            <a:headEnd/>
            <a:tailEnd/>
          </a:ln>
        </p:spPr>
        <p:txBody>
          <a:bodyPr/>
          <a:lstStyle/>
          <a:p>
            <a:endParaRPr lang="bg-BG"/>
          </a:p>
        </p:txBody>
      </p:sp>
      <p:sp>
        <p:nvSpPr>
          <p:cNvPr id="15365" name="Rectangle 6"/>
          <p:cNvSpPr>
            <a:spLocks noChangeArrowheads="1"/>
          </p:cNvSpPr>
          <p:nvPr/>
        </p:nvSpPr>
        <p:spPr bwMode="auto">
          <a:xfrm>
            <a:off x="1724025" y="1957388"/>
            <a:ext cx="6346825" cy="4059237"/>
          </a:xfrm>
          <a:prstGeom prst="rect">
            <a:avLst/>
          </a:prstGeom>
          <a:solidFill>
            <a:srgbClr val="F2F4F8"/>
          </a:solidFill>
          <a:ln w="182563">
            <a:solidFill>
              <a:srgbClr val="F2F4F8"/>
            </a:solidFill>
            <a:miter lim="800000"/>
            <a:headEnd/>
            <a:tailEnd/>
          </a:ln>
        </p:spPr>
        <p:txBody>
          <a:bodyPr/>
          <a:lstStyle/>
          <a:p>
            <a:endParaRPr lang="bg-BG"/>
          </a:p>
        </p:txBody>
      </p:sp>
      <p:sp>
        <p:nvSpPr>
          <p:cNvPr id="15366" name="Rectangle 7"/>
          <p:cNvSpPr>
            <a:spLocks noChangeArrowheads="1"/>
          </p:cNvSpPr>
          <p:nvPr/>
        </p:nvSpPr>
        <p:spPr bwMode="auto">
          <a:xfrm>
            <a:off x="1724025" y="1957388"/>
            <a:ext cx="6346825" cy="4059237"/>
          </a:xfrm>
          <a:prstGeom prst="rect">
            <a:avLst/>
          </a:prstGeom>
          <a:solidFill>
            <a:srgbClr val="F1F4F7"/>
          </a:solidFill>
          <a:ln w="163513">
            <a:solidFill>
              <a:srgbClr val="F1F4F7"/>
            </a:solidFill>
            <a:miter lim="800000"/>
            <a:headEnd/>
            <a:tailEnd/>
          </a:ln>
        </p:spPr>
        <p:txBody>
          <a:bodyPr/>
          <a:lstStyle/>
          <a:p>
            <a:endParaRPr lang="bg-BG"/>
          </a:p>
        </p:txBody>
      </p:sp>
      <p:sp>
        <p:nvSpPr>
          <p:cNvPr id="15367" name="Rectangle 8"/>
          <p:cNvSpPr>
            <a:spLocks noChangeArrowheads="1"/>
          </p:cNvSpPr>
          <p:nvPr/>
        </p:nvSpPr>
        <p:spPr bwMode="auto">
          <a:xfrm>
            <a:off x="1724025" y="1957388"/>
            <a:ext cx="6346825" cy="4059237"/>
          </a:xfrm>
          <a:prstGeom prst="rect">
            <a:avLst/>
          </a:prstGeom>
          <a:solidFill>
            <a:srgbClr val="F0F2F5"/>
          </a:solidFill>
          <a:ln w="146050">
            <a:solidFill>
              <a:srgbClr val="F0F2F5"/>
            </a:solidFill>
            <a:miter lim="800000"/>
            <a:headEnd/>
            <a:tailEnd/>
          </a:ln>
        </p:spPr>
        <p:txBody>
          <a:bodyPr/>
          <a:lstStyle/>
          <a:p>
            <a:endParaRPr lang="bg-BG"/>
          </a:p>
        </p:txBody>
      </p:sp>
      <p:sp>
        <p:nvSpPr>
          <p:cNvPr id="15368" name="Rectangle 9"/>
          <p:cNvSpPr>
            <a:spLocks noChangeArrowheads="1"/>
          </p:cNvSpPr>
          <p:nvPr/>
        </p:nvSpPr>
        <p:spPr bwMode="auto">
          <a:xfrm>
            <a:off x="1724025" y="1957388"/>
            <a:ext cx="6346825" cy="4059237"/>
          </a:xfrm>
          <a:prstGeom prst="rect">
            <a:avLst/>
          </a:prstGeom>
          <a:solidFill>
            <a:srgbClr val="EEF1F4"/>
          </a:solidFill>
          <a:ln w="127000">
            <a:solidFill>
              <a:srgbClr val="EEF1F4"/>
            </a:solidFill>
            <a:miter lim="800000"/>
            <a:headEnd/>
            <a:tailEnd/>
          </a:ln>
        </p:spPr>
        <p:txBody>
          <a:bodyPr/>
          <a:lstStyle/>
          <a:p>
            <a:endParaRPr lang="bg-BG"/>
          </a:p>
        </p:txBody>
      </p:sp>
      <p:sp>
        <p:nvSpPr>
          <p:cNvPr id="15369" name="Rectangle 10"/>
          <p:cNvSpPr>
            <a:spLocks noChangeArrowheads="1"/>
          </p:cNvSpPr>
          <p:nvPr/>
        </p:nvSpPr>
        <p:spPr bwMode="auto">
          <a:xfrm>
            <a:off x="1724025" y="1957388"/>
            <a:ext cx="6346825" cy="4059237"/>
          </a:xfrm>
          <a:prstGeom prst="rect">
            <a:avLst/>
          </a:prstGeom>
          <a:solidFill>
            <a:srgbClr val="EDEFF3"/>
          </a:solidFill>
          <a:ln w="109538">
            <a:solidFill>
              <a:srgbClr val="EDEFF3"/>
            </a:solidFill>
            <a:miter lim="800000"/>
            <a:headEnd/>
            <a:tailEnd/>
          </a:ln>
        </p:spPr>
        <p:txBody>
          <a:bodyPr/>
          <a:lstStyle/>
          <a:p>
            <a:endParaRPr lang="bg-BG"/>
          </a:p>
        </p:txBody>
      </p:sp>
      <p:sp>
        <p:nvSpPr>
          <p:cNvPr id="15370" name="Rectangle 11"/>
          <p:cNvSpPr>
            <a:spLocks noChangeArrowheads="1"/>
          </p:cNvSpPr>
          <p:nvPr/>
        </p:nvSpPr>
        <p:spPr bwMode="auto">
          <a:xfrm>
            <a:off x="1724025" y="1957388"/>
            <a:ext cx="6346825" cy="4059237"/>
          </a:xfrm>
          <a:prstGeom prst="rect">
            <a:avLst/>
          </a:prstGeom>
          <a:solidFill>
            <a:srgbClr val="EBEEF2"/>
          </a:solidFill>
          <a:ln w="90488">
            <a:solidFill>
              <a:srgbClr val="EBEEF2"/>
            </a:solidFill>
            <a:miter lim="800000"/>
            <a:headEnd/>
            <a:tailEnd/>
          </a:ln>
        </p:spPr>
        <p:txBody>
          <a:bodyPr/>
          <a:lstStyle/>
          <a:p>
            <a:endParaRPr lang="bg-BG"/>
          </a:p>
        </p:txBody>
      </p:sp>
      <p:sp>
        <p:nvSpPr>
          <p:cNvPr id="15371" name="Rectangle 12"/>
          <p:cNvSpPr>
            <a:spLocks noChangeArrowheads="1"/>
          </p:cNvSpPr>
          <p:nvPr/>
        </p:nvSpPr>
        <p:spPr bwMode="auto">
          <a:xfrm>
            <a:off x="1724025" y="1957388"/>
            <a:ext cx="6346825" cy="4059237"/>
          </a:xfrm>
          <a:prstGeom prst="rect">
            <a:avLst/>
          </a:prstGeom>
          <a:solidFill>
            <a:srgbClr val="EAECF1"/>
          </a:solidFill>
          <a:ln w="73025">
            <a:solidFill>
              <a:srgbClr val="EAECF1"/>
            </a:solidFill>
            <a:miter lim="800000"/>
            <a:headEnd/>
            <a:tailEnd/>
          </a:ln>
        </p:spPr>
        <p:txBody>
          <a:bodyPr/>
          <a:lstStyle/>
          <a:p>
            <a:endParaRPr lang="bg-BG"/>
          </a:p>
        </p:txBody>
      </p:sp>
      <p:sp>
        <p:nvSpPr>
          <p:cNvPr id="15372" name="Rectangle 13"/>
          <p:cNvSpPr>
            <a:spLocks noChangeArrowheads="1"/>
          </p:cNvSpPr>
          <p:nvPr/>
        </p:nvSpPr>
        <p:spPr bwMode="auto">
          <a:xfrm>
            <a:off x="1724025" y="1957388"/>
            <a:ext cx="6346825" cy="4059237"/>
          </a:xfrm>
          <a:prstGeom prst="rect">
            <a:avLst/>
          </a:prstGeom>
          <a:solidFill>
            <a:srgbClr val="E9EBF0"/>
          </a:solidFill>
          <a:ln w="53975">
            <a:solidFill>
              <a:srgbClr val="E9EBF0"/>
            </a:solidFill>
            <a:miter lim="800000"/>
            <a:headEnd/>
            <a:tailEnd/>
          </a:ln>
        </p:spPr>
        <p:txBody>
          <a:bodyPr/>
          <a:lstStyle/>
          <a:p>
            <a:endParaRPr lang="bg-BG"/>
          </a:p>
        </p:txBody>
      </p:sp>
      <p:sp>
        <p:nvSpPr>
          <p:cNvPr id="15373" name="Rectangle 14"/>
          <p:cNvSpPr>
            <a:spLocks noChangeArrowheads="1"/>
          </p:cNvSpPr>
          <p:nvPr/>
        </p:nvSpPr>
        <p:spPr bwMode="auto">
          <a:xfrm>
            <a:off x="1724025" y="1957388"/>
            <a:ext cx="6346825" cy="4059237"/>
          </a:xfrm>
          <a:prstGeom prst="rect">
            <a:avLst/>
          </a:prstGeom>
          <a:solidFill>
            <a:srgbClr val="E7EAEF"/>
          </a:solidFill>
          <a:ln w="36513">
            <a:solidFill>
              <a:srgbClr val="E7EAEF"/>
            </a:solidFill>
            <a:miter lim="800000"/>
            <a:headEnd/>
            <a:tailEnd/>
          </a:ln>
        </p:spPr>
        <p:txBody>
          <a:bodyPr/>
          <a:lstStyle/>
          <a:p>
            <a:endParaRPr lang="bg-BG"/>
          </a:p>
        </p:txBody>
      </p:sp>
      <p:sp>
        <p:nvSpPr>
          <p:cNvPr id="15374" name="Rectangle 15"/>
          <p:cNvSpPr>
            <a:spLocks noChangeArrowheads="1"/>
          </p:cNvSpPr>
          <p:nvPr/>
        </p:nvSpPr>
        <p:spPr bwMode="auto">
          <a:xfrm>
            <a:off x="1724025" y="1957388"/>
            <a:ext cx="6346825" cy="4059237"/>
          </a:xfrm>
          <a:prstGeom prst="rect">
            <a:avLst/>
          </a:prstGeom>
          <a:solidFill>
            <a:srgbClr val="E6E9EF"/>
          </a:solidFill>
          <a:ln w="17463">
            <a:solidFill>
              <a:srgbClr val="E6E9EF"/>
            </a:solidFill>
            <a:miter lim="800000"/>
            <a:headEnd/>
            <a:tailEnd/>
          </a:ln>
        </p:spPr>
        <p:txBody>
          <a:bodyPr/>
          <a:lstStyle/>
          <a:p>
            <a:endParaRPr lang="bg-BG"/>
          </a:p>
        </p:txBody>
      </p:sp>
      <p:sp>
        <p:nvSpPr>
          <p:cNvPr id="15375" name="Rectangle 16"/>
          <p:cNvSpPr>
            <a:spLocks noChangeArrowheads="1"/>
          </p:cNvSpPr>
          <p:nvPr/>
        </p:nvSpPr>
        <p:spPr bwMode="auto">
          <a:xfrm>
            <a:off x="1597025" y="1830388"/>
            <a:ext cx="6437313" cy="4132262"/>
          </a:xfrm>
          <a:prstGeom prst="rect">
            <a:avLst/>
          </a:prstGeom>
          <a:solidFill>
            <a:srgbClr val="FFFFFF"/>
          </a:solidFill>
          <a:ln w="9525">
            <a:noFill/>
            <a:miter lim="800000"/>
            <a:headEnd/>
            <a:tailEnd/>
          </a:ln>
        </p:spPr>
        <p:txBody>
          <a:bodyPr/>
          <a:lstStyle/>
          <a:p>
            <a:endParaRPr lang="bg-BG"/>
          </a:p>
        </p:txBody>
      </p:sp>
      <p:sp>
        <p:nvSpPr>
          <p:cNvPr id="97297" name="Freeform 17"/>
          <p:cNvSpPr>
            <a:spLocks/>
          </p:cNvSpPr>
          <p:nvPr/>
        </p:nvSpPr>
        <p:spPr bwMode="auto">
          <a:xfrm>
            <a:off x="1614488" y="2740025"/>
            <a:ext cx="6419850" cy="2330450"/>
          </a:xfrm>
          <a:custGeom>
            <a:avLst/>
            <a:gdLst>
              <a:gd name="T0" fmla="*/ 262096286 w 4044"/>
              <a:gd name="T1" fmla="*/ 2147483647 h 1468"/>
              <a:gd name="T2" fmla="*/ 751006580 w 4044"/>
              <a:gd name="T3" fmla="*/ 2081649164 h 1468"/>
              <a:gd name="T4" fmla="*/ 1242437922 w 4044"/>
              <a:gd name="T5" fmla="*/ 1446569603 h 1468"/>
              <a:gd name="T6" fmla="*/ 1733867875 w 4044"/>
              <a:gd name="T7" fmla="*/ 1993442931 h 1468"/>
              <a:gd name="T8" fmla="*/ 2147483647 w 4044"/>
              <a:gd name="T9" fmla="*/ 1706146801 h 1468"/>
              <a:gd name="T10" fmla="*/ 2147483647 w 4044"/>
              <a:gd name="T11" fmla="*/ 1764109582 h 1468"/>
              <a:gd name="T12" fmla="*/ 2147483647 w 4044"/>
              <a:gd name="T13" fmla="*/ 808970879 h 1468"/>
              <a:gd name="T14" fmla="*/ 2147483647 w 4044"/>
              <a:gd name="T15" fmla="*/ 2147483647 h 1468"/>
              <a:gd name="T16" fmla="*/ 2147483647 w 4044"/>
              <a:gd name="T17" fmla="*/ 693043730 h 1468"/>
              <a:gd name="T18" fmla="*/ 2147483647 w 4044"/>
              <a:gd name="T19" fmla="*/ 0 h 1468"/>
              <a:gd name="T20" fmla="*/ 2147483647 w 4044"/>
              <a:gd name="T21" fmla="*/ 491429710 h 1468"/>
              <a:gd name="T22" fmla="*/ 2147483647 w 4044"/>
              <a:gd name="T23" fmla="*/ 1675904936 h 1468"/>
              <a:gd name="T24" fmla="*/ 2147483647 w 4044"/>
              <a:gd name="T25" fmla="*/ 866933859 h 1468"/>
              <a:gd name="T26" fmla="*/ 2147483647 w 4044"/>
              <a:gd name="T27" fmla="*/ 1388606823 h 1468"/>
              <a:gd name="T28" fmla="*/ 2147483647 w 4044"/>
              <a:gd name="T29" fmla="*/ 1706146801 h 1468"/>
              <a:gd name="T30" fmla="*/ 2147483647 w 4044"/>
              <a:gd name="T31" fmla="*/ 2147483647 h 1468"/>
              <a:gd name="T32" fmla="*/ 2147483647 w 4044"/>
              <a:gd name="T33" fmla="*/ 2147483647 h 1468"/>
              <a:gd name="T34" fmla="*/ 2147483647 w 4044"/>
              <a:gd name="T35" fmla="*/ 1937999512 h 1468"/>
              <a:gd name="T36" fmla="*/ 2147483647 w 4044"/>
              <a:gd name="T37" fmla="*/ 1300400589 h 1468"/>
              <a:gd name="T38" fmla="*/ 2147483647 w 4044"/>
              <a:gd name="T39" fmla="*/ 808970879 h 1468"/>
              <a:gd name="T40" fmla="*/ 2147483647 w 4044"/>
              <a:gd name="T41" fmla="*/ 1822073950 h 1468"/>
              <a:gd name="T42" fmla="*/ 2147483647 w 4044"/>
              <a:gd name="T43" fmla="*/ 2147483647 h 1468"/>
              <a:gd name="T44" fmla="*/ 2147483647 w 4044"/>
              <a:gd name="T45" fmla="*/ 1764109582 h 1468"/>
              <a:gd name="T46" fmla="*/ 2147483647 w 4044"/>
              <a:gd name="T47" fmla="*/ 2147483647 h 1468"/>
              <a:gd name="T48" fmla="*/ 2147483647 w 4044"/>
              <a:gd name="T49" fmla="*/ 2147483647 h 1468"/>
              <a:gd name="T50" fmla="*/ 2147483647 w 4044"/>
              <a:gd name="T51" fmla="*/ 2147483647 h 1468"/>
              <a:gd name="T52" fmla="*/ 2147483647 w 4044"/>
              <a:gd name="T53" fmla="*/ 2147483647 h 1468"/>
              <a:gd name="T54" fmla="*/ 2147483647 w 4044"/>
              <a:gd name="T55" fmla="*/ 2147483647 h 1468"/>
              <a:gd name="T56" fmla="*/ 2147483647 w 4044"/>
              <a:gd name="T57" fmla="*/ 2147483647 h 1468"/>
              <a:gd name="T58" fmla="*/ 2147483647 w 4044"/>
              <a:gd name="T59" fmla="*/ 1617940171 h 1468"/>
              <a:gd name="T60" fmla="*/ 2147483647 w 4044"/>
              <a:gd name="T61" fmla="*/ 2081649164 h 1468"/>
              <a:gd name="T62" fmla="*/ 2147483647 w 4044"/>
              <a:gd name="T63" fmla="*/ 1330642454 h 1468"/>
              <a:gd name="T64" fmla="*/ 2147483647 w 4044"/>
              <a:gd name="T65" fmla="*/ 637598724 h 1468"/>
              <a:gd name="T66" fmla="*/ 2147483647 w 4044"/>
              <a:gd name="T67" fmla="*/ 1706146801 h 1468"/>
              <a:gd name="T68" fmla="*/ 2147483647 w 4044"/>
              <a:gd name="T69" fmla="*/ 1446569603 h 1468"/>
              <a:gd name="T70" fmla="*/ 2147483647 w 4044"/>
              <a:gd name="T71" fmla="*/ 1617940171 h 1468"/>
              <a:gd name="T72" fmla="*/ 2147483647 w 4044"/>
              <a:gd name="T73" fmla="*/ 2147483647 h 1468"/>
              <a:gd name="T74" fmla="*/ 1993444700 w 4044"/>
              <a:gd name="T75" fmla="*/ 1993442931 h 1468"/>
              <a:gd name="T76" fmla="*/ 1502013159 w 4044"/>
              <a:gd name="T77" fmla="*/ 1242436221 h 1468"/>
              <a:gd name="T78" fmla="*/ 1010583603 w 4044"/>
              <a:gd name="T79" fmla="*/ 1559977391 h 1468"/>
              <a:gd name="T80" fmla="*/ 521673210 w 4044"/>
              <a:gd name="T81" fmla="*/ 1993442931 h 1468"/>
              <a:gd name="T82" fmla="*/ 0 w 4044"/>
              <a:gd name="T83" fmla="*/ 1937999512 h 146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44"/>
              <a:gd name="T127" fmla="*/ 0 h 1468"/>
              <a:gd name="T128" fmla="*/ 4044 w 4044"/>
              <a:gd name="T129" fmla="*/ 1468 h 146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44" h="1468">
                <a:moveTo>
                  <a:pt x="0" y="872"/>
                </a:moveTo>
                <a:lnTo>
                  <a:pt x="104" y="1021"/>
                </a:lnTo>
                <a:lnTo>
                  <a:pt x="207" y="872"/>
                </a:lnTo>
                <a:lnTo>
                  <a:pt x="298" y="826"/>
                </a:lnTo>
                <a:lnTo>
                  <a:pt x="401" y="791"/>
                </a:lnTo>
                <a:lnTo>
                  <a:pt x="493" y="574"/>
                </a:lnTo>
                <a:lnTo>
                  <a:pt x="596" y="528"/>
                </a:lnTo>
                <a:lnTo>
                  <a:pt x="688" y="791"/>
                </a:lnTo>
                <a:lnTo>
                  <a:pt x="791" y="769"/>
                </a:lnTo>
                <a:lnTo>
                  <a:pt x="894" y="677"/>
                </a:lnTo>
                <a:lnTo>
                  <a:pt x="986" y="941"/>
                </a:lnTo>
                <a:lnTo>
                  <a:pt x="1089" y="700"/>
                </a:lnTo>
                <a:lnTo>
                  <a:pt x="1180" y="516"/>
                </a:lnTo>
                <a:lnTo>
                  <a:pt x="1283" y="321"/>
                </a:lnTo>
                <a:lnTo>
                  <a:pt x="1387" y="528"/>
                </a:lnTo>
                <a:lnTo>
                  <a:pt x="1478" y="1067"/>
                </a:lnTo>
                <a:lnTo>
                  <a:pt x="1581" y="665"/>
                </a:lnTo>
                <a:lnTo>
                  <a:pt x="1673" y="275"/>
                </a:lnTo>
                <a:lnTo>
                  <a:pt x="1776" y="23"/>
                </a:lnTo>
                <a:lnTo>
                  <a:pt x="1879" y="0"/>
                </a:lnTo>
                <a:lnTo>
                  <a:pt x="1971" y="425"/>
                </a:lnTo>
                <a:lnTo>
                  <a:pt x="2074" y="195"/>
                </a:lnTo>
                <a:lnTo>
                  <a:pt x="2166" y="700"/>
                </a:lnTo>
                <a:lnTo>
                  <a:pt x="2269" y="665"/>
                </a:lnTo>
                <a:lnTo>
                  <a:pt x="2372" y="81"/>
                </a:lnTo>
                <a:lnTo>
                  <a:pt x="2463" y="344"/>
                </a:lnTo>
                <a:lnTo>
                  <a:pt x="2567" y="493"/>
                </a:lnTo>
                <a:lnTo>
                  <a:pt x="2658" y="551"/>
                </a:lnTo>
                <a:lnTo>
                  <a:pt x="2761" y="642"/>
                </a:lnTo>
                <a:lnTo>
                  <a:pt x="2853" y="677"/>
                </a:lnTo>
                <a:lnTo>
                  <a:pt x="2956" y="918"/>
                </a:lnTo>
                <a:lnTo>
                  <a:pt x="3059" y="1216"/>
                </a:lnTo>
                <a:lnTo>
                  <a:pt x="3151" y="1147"/>
                </a:lnTo>
                <a:lnTo>
                  <a:pt x="3254" y="998"/>
                </a:lnTo>
                <a:lnTo>
                  <a:pt x="3346" y="746"/>
                </a:lnTo>
                <a:lnTo>
                  <a:pt x="3449" y="769"/>
                </a:lnTo>
                <a:lnTo>
                  <a:pt x="3552" y="677"/>
                </a:lnTo>
                <a:lnTo>
                  <a:pt x="3643" y="516"/>
                </a:lnTo>
                <a:lnTo>
                  <a:pt x="3746" y="344"/>
                </a:lnTo>
                <a:lnTo>
                  <a:pt x="3838" y="321"/>
                </a:lnTo>
                <a:lnTo>
                  <a:pt x="3941" y="253"/>
                </a:lnTo>
                <a:lnTo>
                  <a:pt x="4044" y="723"/>
                </a:lnTo>
                <a:lnTo>
                  <a:pt x="4044" y="1468"/>
                </a:lnTo>
                <a:lnTo>
                  <a:pt x="3941" y="1044"/>
                </a:lnTo>
                <a:lnTo>
                  <a:pt x="3838" y="895"/>
                </a:lnTo>
                <a:lnTo>
                  <a:pt x="3746" y="700"/>
                </a:lnTo>
                <a:lnTo>
                  <a:pt x="3643" y="746"/>
                </a:lnTo>
                <a:lnTo>
                  <a:pt x="3552" y="918"/>
                </a:lnTo>
                <a:lnTo>
                  <a:pt x="3449" y="998"/>
                </a:lnTo>
                <a:lnTo>
                  <a:pt x="3346" y="998"/>
                </a:lnTo>
                <a:lnTo>
                  <a:pt x="3254" y="1193"/>
                </a:lnTo>
                <a:lnTo>
                  <a:pt x="3151" y="1239"/>
                </a:lnTo>
                <a:lnTo>
                  <a:pt x="3059" y="1273"/>
                </a:lnTo>
                <a:lnTo>
                  <a:pt x="2956" y="1170"/>
                </a:lnTo>
                <a:lnTo>
                  <a:pt x="2853" y="998"/>
                </a:lnTo>
                <a:lnTo>
                  <a:pt x="2761" y="1090"/>
                </a:lnTo>
                <a:lnTo>
                  <a:pt x="2658" y="1193"/>
                </a:lnTo>
                <a:lnTo>
                  <a:pt x="2567" y="1124"/>
                </a:lnTo>
                <a:lnTo>
                  <a:pt x="2463" y="918"/>
                </a:lnTo>
                <a:lnTo>
                  <a:pt x="2372" y="642"/>
                </a:lnTo>
                <a:lnTo>
                  <a:pt x="2269" y="975"/>
                </a:lnTo>
                <a:lnTo>
                  <a:pt x="2166" y="826"/>
                </a:lnTo>
                <a:lnTo>
                  <a:pt x="2074" y="298"/>
                </a:lnTo>
                <a:lnTo>
                  <a:pt x="1971" y="528"/>
                </a:lnTo>
                <a:lnTo>
                  <a:pt x="1879" y="195"/>
                </a:lnTo>
                <a:lnTo>
                  <a:pt x="1776" y="253"/>
                </a:lnTo>
                <a:lnTo>
                  <a:pt x="1673" y="528"/>
                </a:lnTo>
                <a:lnTo>
                  <a:pt x="1581" y="677"/>
                </a:lnTo>
                <a:lnTo>
                  <a:pt x="1478" y="895"/>
                </a:lnTo>
                <a:lnTo>
                  <a:pt x="1387" y="574"/>
                </a:lnTo>
                <a:lnTo>
                  <a:pt x="1283" y="321"/>
                </a:lnTo>
                <a:lnTo>
                  <a:pt x="1180" y="642"/>
                </a:lnTo>
                <a:lnTo>
                  <a:pt x="1089" y="769"/>
                </a:lnTo>
                <a:lnTo>
                  <a:pt x="986" y="918"/>
                </a:lnTo>
                <a:lnTo>
                  <a:pt x="894" y="700"/>
                </a:lnTo>
                <a:lnTo>
                  <a:pt x="791" y="791"/>
                </a:lnTo>
                <a:lnTo>
                  <a:pt x="688" y="746"/>
                </a:lnTo>
                <a:lnTo>
                  <a:pt x="596" y="493"/>
                </a:lnTo>
                <a:lnTo>
                  <a:pt x="493" y="470"/>
                </a:lnTo>
                <a:lnTo>
                  <a:pt x="401" y="619"/>
                </a:lnTo>
                <a:lnTo>
                  <a:pt x="298" y="723"/>
                </a:lnTo>
                <a:lnTo>
                  <a:pt x="207" y="791"/>
                </a:lnTo>
                <a:lnTo>
                  <a:pt x="104" y="895"/>
                </a:lnTo>
                <a:lnTo>
                  <a:pt x="0" y="769"/>
                </a:lnTo>
                <a:lnTo>
                  <a:pt x="0" y="872"/>
                </a:lnTo>
                <a:close/>
              </a:path>
            </a:pathLst>
          </a:custGeom>
          <a:solidFill>
            <a:srgbClr val="D5E3FE"/>
          </a:solidFill>
          <a:ln w="9525">
            <a:noFill/>
            <a:round/>
            <a:headEnd/>
            <a:tailEnd/>
          </a:ln>
        </p:spPr>
        <p:txBody>
          <a:bodyPr/>
          <a:lstStyle/>
          <a:p>
            <a:endParaRPr lang="cs-CZ"/>
          </a:p>
        </p:txBody>
      </p:sp>
      <p:sp>
        <p:nvSpPr>
          <p:cNvPr id="15377" name="Line 18"/>
          <p:cNvSpPr>
            <a:spLocks noChangeShapeType="1"/>
          </p:cNvSpPr>
          <p:nvPr/>
        </p:nvSpPr>
        <p:spPr bwMode="auto">
          <a:xfrm>
            <a:off x="1597025" y="3795713"/>
            <a:ext cx="1588" cy="1587"/>
          </a:xfrm>
          <a:prstGeom prst="line">
            <a:avLst/>
          </a:prstGeom>
          <a:noFill/>
          <a:ln w="17463">
            <a:solidFill>
              <a:srgbClr val="000000"/>
            </a:solidFill>
            <a:round/>
            <a:headEnd/>
            <a:tailEnd/>
          </a:ln>
        </p:spPr>
        <p:txBody>
          <a:bodyPr/>
          <a:lstStyle/>
          <a:p>
            <a:endParaRPr lang="cs-CZ"/>
          </a:p>
        </p:txBody>
      </p:sp>
      <p:sp>
        <p:nvSpPr>
          <p:cNvPr id="15378" name="Line 19"/>
          <p:cNvSpPr>
            <a:spLocks noChangeShapeType="1"/>
          </p:cNvSpPr>
          <p:nvPr/>
        </p:nvSpPr>
        <p:spPr bwMode="auto">
          <a:xfrm flipV="1">
            <a:off x="1597025" y="1830388"/>
            <a:ext cx="1588" cy="4149725"/>
          </a:xfrm>
          <a:prstGeom prst="line">
            <a:avLst/>
          </a:prstGeom>
          <a:noFill/>
          <a:ln w="17463">
            <a:solidFill>
              <a:srgbClr val="000000"/>
            </a:solidFill>
            <a:round/>
            <a:headEnd/>
            <a:tailEnd/>
          </a:ln>
        </p:spPr>
        <p:txBody>
          <a:bodyPr/>
          <a:lstStyle/>
          <a:p>
            <a:endParaRPr lang="cs-CZ"/>
          </a:p>
        </p:txBody>
      </p:sp>
      <p:sp>
        <p:nvSpPr>
          <p:cNvPr id="15379" name="Line 20"/>
          <p:cNvSpPr>
            <a:spLocks noChangeShapeType="1"/>
          </p:cNvSpPr>
          <p:nvPr/>
        </p:nvSpPr>
        <p:spPr bwMode="auto">
          <a:xfrm>
            <a:off x="1614488" y="3795713"/>
            <a:ext cx="1587" cy="1587"/>
          </a:xfrm>
          <a:prstGeom prst="line">
            <a:avLst/>
          </a:prstGeom>
          <a:noFill/>
          <a:ln w="17463">
            <a:solidFill>
              <a:srgbClr val="000000"/>
            </a:solidFill>
            <a:round/>
            <a:headEnd/>
            <a:tailEnd/>
          </a:ln>
        </p:spPr>
        <p:txBody>
          <a:bodyPr/>
          <a:lstStyle/>
          <a:p>
            <a:endParaRPr lang="cs-CZ"/>
          </a:p>
        </p:txBody>
      </p:sp>
      <p:pic>
        <p:nvPicPr>
          <p:cNvPr id="97301" name="Picture 21"/>
          <p:cNvPicPr>
            <a:picLocks noChangeAspect="1" noChangeArrowheads="1"/>
          </p:cNvPicPr>
          <p:nvPr/>
        </p:nvPicPr>
        <p:blipFill>
          <a:blip r:embed="rId3" cstate="print"/>
          <a:srcRect/>
          <a:stretch>
            <a:fillRect/>
          </a:stretch>
        </p:blipFill>
        <p:spPr bwMode="auto">
          <a:xfrm>
            <a:off x="1576388" y="2713038"/>
            <a:ext cx="6483350" cy="1962150"/>
          </a:xfrm>
          <a:prstGeom prst="rect">
            <a:avLst/>
          </a:prstGeom>
          <a:noFill/>
          <a:ln w="9525">
            <a:noFill/>
            <a:miter lim="800000"/>
            <a:headEnd/>
            <a:tailEnd/>
          </a:ln>
        </p:spPr>
      </p:pic>
      <p:sp>
        <p:nvSpPr>
          <p:cNvPr id="15381" name="Line 22"/>
          <p:cNvSpPr>
            <a:spLocks noChangeShapeType="1"/>
          </p:cNvSpPr>
          <p:nvPr/>
        </p:nvSpPr>
        <p:spPr bwMode="auto">
          <a:xfrm>
            <a:off x="1597025" y="5980113"/>
            <a:ext cx="6456363" cy="1587"/>
          </a:xfrm>
          <a:prstGeom prst="line">
            <a:avLst/>
          </a:prstGeom>
          <a:noFill/>
          <a:ln w="17463">
            <a:solidFill>
              <a:srgbClr val="000000"/>
            </a:solidFill>
            <a:round/>
            <a:headEnd/>
            <a:tailEnd/>
          </a:ln>
        </p:spPr>
        <p:txBody>
          <a:bodyPr/>
          <a:lstStyle/>
          <a:p>
            <a:endParaRPr lang="cs-CZ"/>
          </a:p>
        </p:txBody>
      </p:sp>
      <p:sp>
        <p:nvSpPr>
          <p:cNvPr id="15382" name="Line 23"/>
          <p:cNvSpPr>
            <a:spLocks noChangeShapeType="1"/>
          </p:cNvSpPr>
          <p:nvPr/>
        </p:nvSpPr>
        <p:spPr bwMode="auto">
          <a:xfrm flipV="1">
            <a:off x="1597025" y="5889625"/>
            <a:ext cx="1588" cy="90488"/>
          </a:xfrm>
          <a:prstGeom prst="line">
            <a:avLst/>
          </a:prstGeom>
          <a:noFill/>
          <a:ln w="17463">
            <a:solidFill>
              <a:srgbClr val="000000"/>
            </a:solidFill>
            <a:round/>
            <a:headEnd/>
            <a:tailEnd/>
          </a:ln>
        </p:spPr>
        <p:txBody>
          <a:bodyPr/>
          <a:lstStyle/>
          <a:p>
            <a:endParaRPr lang="cs-CZ"/>
          </a:p>
        </p:txBody>
      </p:sp>
      <p:sp>
        <p:nvSpPr>
          <p:cNvPr id="15383" name="Line 24"/>
          <p:cNvSpPr>
            <a:spLocks noChangeShapeType="1"/>
          </p:cNvSpPr>
          <p:nvPr/>
        </p:nvSpPr>
        <p:spPr bwMode="auto">
          <a:xfrm flipV="1">
            <a:off x="2414588" y="5835650"/>
            <a:ext cx="1587" cy="144463"/>
          </a:xfrm>
          <a:prstGeom prst="line">
            <a:avLst/>
          </a:prstGeom>
          <a:noFill/>
          <a:ln w="17463">
            <a:solidFill>
              <a:srgbClr val="000000"/>
            </a:solidFill>
            <a:round/>
            <a:headEnd/>
            <a:tailEnd/>
          </a:ln>
        </p:spPr>
        <p:txBody>
          <a:bodyPr/>
          <a:lstStyle/>
          <a:p>
            <a:endParaRPr lang="cs-CZ"/>
          </a:p>
        </p:txBody>
      </p:sp>
      <p:sp>
        <p:nvSpPr>
          <p:cNvPr id="15384" name="Line 25"/>
          <p:cNvSpPr>
            <a:spLocks noChangeShapeType="1"/>
          </p:cNvSpPr>
          <p:nvPr/>
        </p:nvSpPr>
        <p:spPr bwMode="auto">
          <a:xfrm flipV="1">
            <a:off x="3197225" y="5835650"/>
            <a:ext cx="1588" cy="144463"/>
          </a:xfrm>
          <a:prstGeom prst="line">
            <a:avLst/>
          </a:prstGeom>
          <a:noFill/>
          <a:ln w="17463">
            <a:solidFill>
              <a:srgbClr val="000000"/>
            </a:solidFill>
            <a:round/>
            <a:headEnd/>
            <a:tailEnd/>
          </a:ln>
        </p:spPr>
        <p:txBody>
          <a:bodyPr/>
          <a:lstStyle/>
          <a:p>
            <a:endParaRPr lang="cs-CZ"/>
          </a:p>
        </p:txBody>
      </p:sp>
      <p:sp>
        <p:nvSpPr>
          <p:cNvPr id="15385" name="Line 26"/>
          <p:cNvSpPr>
            <a:spLocks noChangeShapeType="1"/>
          </p:cNvSpPr>
          <p:nvPr/>
        </p:nvSpPr>
        <p:spPr bwMode="auto">
          <a:xfrm flipV="1">
            <a:off x="3979863" y="5835650"/>
            <a:ext cx="1587" cy="144463"/>
          </a:xfrm>
          <a:prstGeom prst="line">
            <a:avLst/>
          </a:prstGeom>
          <a:noFill/>
          <a:ln w="17463">
            <a:solidFill>
              <a:srgbClr val="000000"/>
            </a:solidFill>
            <a:round/>
            <a:headEnd/>
            <a:tailEnd/>
          </a:ln>
        </p:spPr>
        <p:txBody>
          <a:bodyPr/>
          <a:lstStyle/>
          <a:p>
            <a:endParaRPr lang="cs-CZ"/>
          </a:p>
        </p:txBody>
      </p:sp>
      <p:sp>
        <p:nvSpPr>
          <p:cNvPr id="15386" name="Line 27"/>
          <p:cNvSpPr>
            <a:spLocks noChangeShapeType="1"/>
          </p:cNvSpPr>
          <p:nvPr/>
        </p:nvSpPr>
        <p:spPr bwMode="auto">
          <a:xfrm flipV="1">
            <a:off x="6324600" y="5835650"/>
            <a:ext cx="1588" cy="144463"/>
          </a:xfrm>
          <a:prstGeom prst="line">
            <a:avLst/>
          </a:prstGeom>
          <a:noFill/>
          <a:ln w="17463">
            <a:solidFill>
              <a:srgbClr val="000000"/>
            </a:solidFill>
            <a:round/>
            <a:headEnd/>
            <a:tailEnd/>
          </a:ln>
        </p:spPr>
        <p:txBody>
          <a:bodyPr/>
          <a:lstStyle/>
          <a:p>
            <a:endParaRPr lang="cs-CZ"/>
          </a:p>
        </p:txBody>
      </p:sp>
      <p:sp>
        <p:nvSpPr>
          <p:cNvPr id="15387" name="Line 28"/>
          <p:cNvSpPr>
            <a:spLocks noChangeShapeType="1"/>
          </p:cNvSpPr>
          <p:nvPr/>
        </p:nvSpPr>
        <p:spPr bwMode="auto">
          <a:xfrm flipV="1">
            <a:off x="4760913" y="5835650"/>
            <a:ext cx="1587" cy="144463"/>
          </a:xfrm>
          <a:prstGeom prst="line">
            <a:avLst/>
          </a:prstGeom>
          <a:noFill/>
          <a:ln w="17463">
            <a:solidFill>
              <a:srgbClr val="000000"/>
            </a:solidFill>
            <a:round/>
            <a:headEnd/>
            <a:tailEnd/>
          </a:ln>
        </p:spPr>
        <p:txBody>
          <a:bodyPr/>
          <a:lstStyle/>
          <a:p>
            <a:endParaRPr lang="cs-CZ"/>
          </a:p>
        </p:txBody>
      </p:sp>
      <p:sp>
        <p:nvSpPr>
          <p:cNvPr id="15388" name="Line 29"/>
          <p:cNvSpPr>
            <a:spLocks noChangeShapeType="1"/>
          </p:cNvSpPr>
          <p:nvPr/>
        </p:nvSpPr>
        <p:spPr bwMode="auto">
          <a:xfrm flipV="1">
            <a:off x="5543550" y="5835650"/>
            <a:ext cx="1588" cy="144463"/>
          </a:xfrm>
          <a:prstGeom prst="line">
            <a:avLst/>
          </a:prstGeom>
          <a:noFill/>
          <a:ln w="17463">
            <a:solidFill>
              <a:srgbClr val="000000"/>
            </a:solidFill>
            <a:round/>
            <a:headEnd/>
            <a:tailEnd/>
          </a:ln>
        </p:spPr>
        <p:txBody>
          <a:bodyPr/>
          <a:lstStyle/>
          <a:p>
            <a:endParaRPr lang="cs-CZ"/>
          </a:p>
        </p:txBody>
      </p:sp>
      <p:sp>
        <p:nvSpPr>
          <p:cNvPr id="15389" name="Line 30"/>
          <p:cNvSpPr>
            <a:spLocks noChangeShapeType="1"/>
          </p:cNvSpPr>
          <p:nvPr/>
        </p:nvSpPr>
        <p:spPr bwMode="auto">
          <a:xfrm flipV="1">
            <a:off x="7907338" y="5835650"/>
            <a:ext cx="1587" cy="144463"/>
          </a:xfrm>
          <a:prstGeom prst="line">
            <a:avLst/>
          </a:prstGeom>
          <a:noFill/>
          <a:ln w="17463">
            <a:solidFill>
              <a:srgbClr val="000000"/>
            </a:solidFill>
            <a:round/>
            <a:headEnd/>
            <a:tailEnd/>
          </a:ln>
        </p:spPr>
        <p:txBody>
          <a:bodyPr/>
          <a:lstStyle/>
          <a:p>
            <a:endParaRPr lang="cs-CZ"/>
          </a:p>
        </p:txBody>
      </p:sp>
      <p:sp>
        <p:nvSpPr>
          <p:cNvPr id="15390" name="Line 31"/>
          <p:cNvSpPr>
            <a:spLocks noChangeShapeType="1"/>
          </p:cNvSpPr>
          <p:nvPr/>
        </p:nvSpPr>
        <p:spPr bwMode="auto">
          <a:xfrm flipV="1">
            <a:off x="7143750" y="5835650"/>
            <a:ext cx="1588" cy="144463"/>
          </a:xfrm>
          <a:prstGeom prst="line">
            <a:avLst/>
          </a:prstGeom>
          <a:noFill/>
          <a:ln w="17463">
            <a:solidFill>
              <a:srgbClr val="000000"/>
            </a:solidFill>
            <a:round/>
            <a:headEnd/>
            <a:tailEnd/>
          </a:ln>
        </p:spPr>
        <p:txBody>
          <a:bodyPr/>
          <a:lstStyle/>
          <a:p>
            <a:endParaRPr lang="cs-CZ"/>
          </a:p>
        </p:txBody>
      </p:sp>
      <p:sp>
        <p:nvSpPr>
          <p:cNvPr id="15391" name="Line 32"/>
          <p:cNvSpPr>
            <a:spLocks noChangeShapeType="1"/>
          </p:cNvSpPr>
          <p:nvPr/>
        </p:nvSpPr>
        <p:spPr bwMode="auto">
          <a:xfrm>
            <a:off x="1597025" y="5980113"/>
            <a:ext cx="163513" cy="1587"/>
          </a:xfrm>
          <a:prstGeom prst="line">
            <a:avLst/>
          </a:prstGeom>
          <a:noFill/>
          <a:ln w="17463">
            <a:solidFill>
              <a:srgbClr val="000000"/>
            </a:solidFill>
            <a:round/>
            <a:headEnd/>
            <a:tailEnd/>
          </a:ln>
        </p:spPr>
        <p:txBody>
          <a:bodyPr/>
          <a:lstStyle/>
          <a:p>
            <a:endParaRPr lang="cs-CZ"/>
          </a:p>
        </p:txBody>
      </p:sp>
      <p:sp>
        <p:nvSpPr>
          <p:cNvPr id="15392" name="Line 33"/>
          <p:cNvSpPr>
            <a:spLocks noChangeShapeType="1"/>
          </p:cNvSpPr>
          <p:nvPr/>
        </p:nvSpPr>
        <p:spPr bwMode="auto">
          <a:xfrm>
            <a:off x="1597025" y="5253038"/>
            <a:ext cx="163513" cy="1587"/>
          </a:xfrm>
          <a:prstGeom prst="line">
            <a:avLst/>
          </a:prstGeom>
          <a:noFill/>
          <a:ln w="17463">
            <a:solidFill>
              <a:srgbClr val="000000"/>
            </a:solidFill>
            <a:round/>
            <a:headEnd/>
            <a:tailEnd/>
          </a:ln>
        </p:spPr>
        <p:txBody>
          <a:bodyPr/>
          <a:lstStyle/>
          <a:p>
            <a:endParaRPr lang="cs-CZ"/>
          </a:p>
        </p:txBody>
      </p:sp>
      <p:sp>
        <p:nvSpPr>
          <p:cNvPr id="15393" name="Line 34"/>
          <p:cNvSpPr>
            <a:spLocks noChangeShapeType="1"/>
          </p:cNvSpPr>
          <p:nvPr/>
        </p:nvSpPr>
        <p:spPr bwMode="auto">
          <a:xfrm>
            <a:off x="1597025" y="4506913"/>
            <a:ext cx="163513" cy="1587"/>
          </a:xfrm>
          <a:prstGeom prst="line">
            <a:avLst/>
          </a:prstGeom>
          <a:noFill/>
          <a:ln w="17463">
            <a:solidFill>
              <a:srgbClr val="000000"/>
            </a:solidFill>
            <a:round/>
            <a:headEnd/>
            <a:tailEnd/>
          </a:ln>
        </p:spPr>
        <p:txBody>
          <a:bodyPr/>
          <a:lstStyle/>
          <a:p>
            <a:endParaRPr lang="cs-CZ"/>
          </a:p>
        </p:txBody>
      </p:sp>
      <p:sp>
        <p:nvSpPr>
          <p:cNvPr id="15394" name="Line 35"/>
          <p:cNvSpPr>
            <a:spLocks noChangeShapeType="1"/>
          </p:cNvSpPr>
          <p:nvPr/>
        </p:nvSpPr>
        <p:spPr bwMode="auto">
          <a:xfrm>
            <a:off x="1597025" y="3778250"/>
            <a:ext cx="163513" cy="1588"/>
          </a:xfrm>
          <a:prstGeom prst="line">
            <a:avLst/>
          </a:prstGeom>
          <a:noFill/>
          <a:ln w="17463">
            <a:solidFill>
              <a:srgbClr val="000000"/>
            </a:solidFill>
            <a:round/>
            <a:headEnd/>
            <a:tailEnd/>
          </a:ln>
        </p:spPr>
        <p:txBody>
          <a:bodyPr/>
          <a:lstStyle/>
          <a:p>
            <a:endParaRPr lang="cs-CZ"/>
          </a:p>
        </p:txBody>
      </p:sp>
      <p:sp>
        <p:nvSpPr>
          <p:cNvPr id="15395" name="Line 36"/>
          <p:cNvSpPr>
            <a:spLocks noChangeShapeType="1"/>
          </p:cNvSpPr>
          <p:nvPr/>
        </p:nvSpPr>
        <p:spPr bwMode="auto">
          <a:xfrm>
            <a:off x="1597025" y="3049588"/>
            <a:ext cx="163513" cy="1587"/>
          </a:xfrm>
          <a:prstGeom prst="line">
            <a:avLst/>
          </a:prstGeom>
          <a:noFill/>
          <a:ln w="17463">
            <a:solidFill>
              <a:srgbClr val="000000"/>
            </a:solidFill>
            <a:round/>
            <a:headEnd/>
            <a:tailEnd/>
          </a:ln>
        </p:spPr>
        <p:txBody>
          <a:bodyPr/>
          <a:lstStyle/>
          <a:p>
            <a:endParaRPr lang="cs-CZ"/>
          </a:p>
        </p:txBody>
      </p:sp>
      <p:sp>
        <p:nvSpPr>
          <p:cNvPr id="15396" name="Line 37"/>
          <p:cNvSpPr>
            <a:spLocks noChangeShapeType="1"/>
          </p:cNvSpPr>
          <p:nvPr/>
        </p:nvSpPr>
        <p:spPr bwMode="auto">
          <a:xfrm>
            <a:off x="1597025" y="2322513"/>
            <a:ext cx="163513" cy="1587"/>
          </a:xfrm>
          <a:prstGeom prst="line">
            <a:avLst/>
          </a:prstGeom>
          <a:noFill/>
          <a:ln w="17463">
            <a:solidFill>
              <a:srgbClr val="000000"/>
            </a:solidFill>
            <a:round/>
            <a:headEnd/>
            <a:tailEnd/>
          </a:ln>
        </p:spPr>
        <p:txBody>
          <a:bodyPr/>
          <a:lstStyle/>
          <a:p>
            <a:endParaRPr lang="cs-CZ"/>
          </a:p>
        </p:txBody>
      </p:sp>
      <p:sp>
        <p:nvSpPr>
          <p:cNvPr id="15397" name="Rectangle 38"/>
          <p:cNvSpPr>
            <a:spLocks noChangeArrowheads="1"/>
          </p:cNvSpPr>
          <p:nvPr/>
        </p:nvSpPr>
        <p:spPr bwMode="auto">
          <a:xfrm>
            <a:off x="811213" y="1778000"/>
            <a:ext cx="852487" cy="290513"/>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Percent</a:t>
            </a:r>
            <a:endParaRPr lang="en-US"/>
          </a:p>
        </p:txBody>
      </p:sp>
      <p:sp>
        <p:nvSpPr>
          <p:cNvPr id="15398" name="Rectangle 39"/>
          <p:cNvSpPr>
            <a:spLocks noChangeArrowheads="1"/>
          </p:cNvSpPr>
          <p:nvPr/>
        </p:nvSpPr>
        <p:spPr bwMode="auto">
          <a:xfrm>
            <a:off x="865188" y="2019300"/>
            <a:ext cx="644525"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of GDP</a:t>
            </a:r>
            <a:endParaRPr lang="en-US"/>
          </a:p>
        </p:txBody>
      </p:sp>
      <p:sp>
        <p:nvSpPr>
          <p:cNvPr id="15399" name="Rectangle 40"/>
          <p:cNvSpPr>
            <a:spLocks noChangeArrowheads="1"/>
          </p:cNvSpPr>
          <p:nvPr/>
        </p:nvSpPr>
        <p:spPr bwMode="auto">
          <a:xfrm>
            <a:off x="1308100" y="2211388"/>
            <a:ext cx="320675" cy="27781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20</a:t>
            </a:r>
            <a:endParaRPr lang="en-US"/>
          </a:p>
        </p:txBody>
      </p:sp>
      <p:sp>
        <p:nvSpPr>
          <p:cNvPr id="15400" name="Rectangle 41"/>
          <p:cNvSpPr>
            <a:spLocks noChangeArrowheads="1"/>
          </p:cNvSpPr>
          <p:nvPr/>
        </p:nvSpPr>
        <p:spPr bwMode="auto">
          <a:xfrm>
            <a:off x="1308100" y="2908300"/>
            <a:ext cx="320675"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18</a:t>
            </a:r>
            <a:endParaRPr lang="en-US"/>
          </a:p>
        </p:txBody>
      </p:sp>
      <p:sp>
        <p:nvSpPr>
          <p:cNvPr id="15401" name="Rectangle 42"/>
          <p:cNvSpPr>
            <a:spLocks noChangeArrowheads="1"/>
          </p:cNvSpPr>
          <p:nvPr/>
        </p:nvSpPr>
        <p:spPr bwMode="auto">
          <a:xfrm>
            <a:off x="1308100" y="3652838"/>
            <a:ext cx="320675" cy="27781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16</a:t>
            </a:r>
            <a:endParaRPr lang="en-US"/>
          </a:p>
        </p:txBody>
      </p:sp>
      <p:sp>
        <p:nvSpPr>
          <p:cNvPr id="15402" name="Rectangle 43"/>
          <p:cNvSpPr>
            <a:spLocks noChangeArrowheads="1"/>
          </p:cNvSpPr>
          <p:nvPr/>
        </p:nvSpPr>
        <p:spPr bwMode="auto">
          <a:xfrm>
            <a:off x="1308100" y="4397375"/>
            <a:ext cx="320675"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14</a:t>
            </a:r>
            <a:endParaRPr lang="en-US"/>
          </a:p>
        </p:txBody>
      </p:sp>
      <p:sp>
        <p:nvSpPr>
          <p:cNvPr id="15403" name="Rectangle 44"/>
          <p:cNvSpPr>
            <a:spLocks noChangeArrowheads="1"/>
          </p:cNvSpPr>
          <p:nvPr/>
        </p:nvSpPr>
        <p:spPr bwMode="auto">
          <a:xfrm>
            <a:off x="1308100" y="5116513"/>
            <a:ext cx="320675" cy="27781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12</a:t>
            </a:r>
            <a:endParaRPr lang="en-US"/>
          </a:p>
        </p:txBody>
      </p:sp>
      <p:sp>
        <p:nvSpPr>
          <p:cNvPr id="15404" name="Rectangle 45"/>
          <p:cNvSpPr>
            <a:spLocks noChangeArrowheads="1"/>
          </p:cNvSpPr>
          <p:nvPr/>
        </p:nvSpPr>
        <p:spPr bwMode="auto">
          <a:xfrm>
            <a:off x="1308100" y="5813425"/>
            <a:ext cx="320675"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10</a:t>
            </a:r>
            <a:endParaRPr lang="en-US"/>
          </a:p>
        </p:txBody>
      </p:sp>
      <p:sp>
        <p:nvSpPr>
          <p:cNvPr id="15405" name="Rectangle 46"/>
          <p:cNvSpPr>
            <a:spLocks noChangeArrowheads="1"/>
          </p:cNvSpPr>
          <p:nvPr/>
        </p:nvSpPr>
        <p:spPr bwMode="auto">
          <a:xfrm>
            <a:off x="1379538" y="6073775"/>
            <a:ext cx="550862"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1960</a:t>
            </a:r>
            <a:endParaRPr lang="en-US"/>
          </a:p>
        </p:txBody>
      </p:sp>
      <p:sp>
        <p:nvSpPr>
          <p:cNvPr id="15406" name="Rectangle 47"/>
          <p:cNvSpPr>
            <a:spLocks noChangeArrowheads="1"/>
          </p:cNvSpPr>
          <p:nvPr/>
        </p:nvSpPr>
        <p:spPr bwMode="auto">
          <a:xfrm>
            <a:off x="2166938" y="6073775"/>
            <a:ext cx="550862"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1965</a:t>
            </a:r>
            <a:endParaRPr lang="en-US"/>
          </a:p>
        </p:txBody>
      </p:sp>
      <p:sp>
        <p:nvSpPr>
          <p:cNvPr id="15407" name="Rectangle 48"/>
          <p:cNvSpPr>
            <a:spLocks noChangeArrowheads="1"/>
          </p:cNvSpPr>
          <p:nvPr/>
        </p:nvSpPr>
        <p:spPr bwMode="auto">
          <a:xfrm>
            <a:off x="6880225" y="6073775"/>
            <a:ext cx="550863"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1995</a:t>
            </a:r>
            <a:endParaRPr lang="en-US"/>
          </a:p>
        </p:txBody>
      </p:sp>
      <p:sp>
        <p:nvSpPr>
          <p:cNvPr id="15408" name="Rectangle 49"/>
          <p:cNvSpPr>
            <a:spLocks noChangeArrowheads="1"/>
          </p:cNvSpPr>
          <p:nvPr/>
        </p:nvSpPr>
        <p:spPr bwMode="auto">
          <a:xfrm>
            <a:off x="6092825" y="6073775"/>
            <a:ext cx="550863"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1990</a:t>
            </a:r>
            <a:endParaRPr lang="en-US"/>
          </a:p>
        </p:txBody>
      </p:sp>
      <p:sp>
        <p:nvSpPr>
          <p:cNvPr id="15409" name="Rectangle 50"/>
          <p:cNvSpPr>
            <a:spLocks noChangeArrowheads="1"/>
          </p:cNvSpPr>
          <p:nvPr/>
        </p:nvSpPr>
        <p:spPr bwMode="auto">
          <a:xfrm>
            <a:off x="5307013" y="6073775"/>
            <a:ext cx="550862"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1985</a:t>
            </a:r>
            <a:endParaRPr lang="en-US"/>
          </a:p>
        </p:txBody>
      </p:sp>
      <p:sp>
        <p:nvSpPr>
          <p:cNvPr id="15410" name="Rectangle 51"/>
          <p:cNvSpPr>
            <a:spLocks noChangeArrowheads="1"/>
          </p:cNvSpPr>
          <p:nvPr/>
        </p:nvSpPr>
        <p:spPr bwMode="auto">
          <a:xfrm>
            <a:off x="4525963" y="6073775"/>
            <a:ext cx="550862"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1980</a:t>
            </a:r>
            <a:endParaRPr lang="en-US"/>
          </a:p>
        </p:txBody>
      </p:sp>
      <p:sp>
        <p:nvSpPr>
          <p:cNvPr id="15411" name="Rectangle 52"/>
          <p:cNvSpPr>
            <a:spLocks noChangeArrowheads="1"/>
          </p:cNvSpPr>
          <p:nvPr/>
        </p:nvSpPr>
        <p:spPr bwMode="auto">
          <a:xfrm>
            <a:off x="3740150" y="6073775"/>
            <a:ext cx="550863"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1975</a:t>
            </a:r>
            <a:endParaRPr lang="en-US"/>
          </a:p>
        </p:txBody>
      </p:sp>
      <p:sp>
        <p:nvSpPr>
          <p:cNvPr id="15412" name="Rectangle 53"/>
          <p:cNvSpPr>
            <a:spLocks noChangeArrowheads="1"/>
          </p:cNvSpPr>
          <p:nvPr/>
        </p:nvSpPr>
        <p:spPr bwMode="auto">
          <a:xfrm>
            <a:off x="2952750" y="6073775"/>
            <a:ext cx="550863"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1970</a:t>
            </a:r>
            <a:endParaRPr lang="en-US"/>
          </a:p>
        </p:txBody>
      </p:sp>
      <p:sp>
        <p:nvSpPr>
          <p:cNvPr id="15413" name="Rectangle 54"/>
          <p:cNvSpPr>
            <a:spLocks noChangeArrowheads="1"/>
          </p:cNvSpPr>
          <p:nvPr/>
        </p:nvSpPr>
        <p:spPr bwMode="auto">
          <a:xfrm>
            <a:off x="1628775" y="1336675"/>
            <a:ext cx="6391275"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(a) National Saving and Domestic Investment (as a percentage of GDP)</a:t>
            </a:r>
            <a:endParaRPr lang="en-US"/>
          </a:p>
        </p:txBody>
      </p:sp>
      <p:sp>
        <p:nvSpPr>
          <p:cNvPr id="15414" name="Rectangle 55"/>
          <p:cNvSpPr>
            <a:spLocks noChangeArrowheads="1"/>
          </p:cNvSpPr>
          <p:nvPr/>
        </p:nvSpPr>
        <p:spPr bwMode="auto">
          <a:xfrm>
            <a:off x="7661275" y="6073775"/>
            <a:ext cx="550863" cy="27781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2000</a:t>
            </a:r>
            <a:endParaRPr lang="en-US"/>
          </a:p>
        </p:txBody>
      </p:sp>
      <p:grpSp>
        <p:nvGrpSpPr>
          <p:cNvPr id="2" name="Group 56"/>
          <p:cNvGrpSpPr>
            <a:grpSpLocks/>
          </p:cNvGrpSpPr>
          <p:nvPr/>
        </p:nvGrpSpPr>
        <p:grpSpPr bwMode="auto">
          <a:xfrm>
            <a:off x="5240338" y="2630488"/>
            <a:ext cx="1947862" cy="711200"/>
            <a:chOff x="3301" y="1657"/>
            <a:chExt cx="1227" cy="448"/>
          </a:xfrm>
        </p:grpSpPr>
        <p:sp>
          <p:nvSpPr>
            <p:cNvPr id="15421" name="Line 57"/>
            <p:cNvSpPr>
              <a:spLocks noChangeShapeType="1"/>
            </p:cNvSpPr>
            <p:nvPr/>
          </p:nvSpPr>
          <p:spPr bwMode="auto">
            <a:xfrm flipV="1">
              <a:off x="3526" y="1795"/>
              <a:ext cx="355" cy="310"/>
            </a:xfrm>
            <a:prstGeom prst="line">
              <a:avLst/>
            </a:prstGeom>
            <a:noFill/>
            <a:ln w="17463">
              <a:solidFill>
                <a:srgbClr val="000000"/>
              </a:solidFill>
              <a:round/>
              <a:headEnd/>
              <a:tailEnd/>
            </a:ln>
          </p:spPr>
          <p:txBody>
            <a:bodyPr/>
            <a:lstStyle/>
            <a:p>
              <a:endParaRPr lang="cs-CZ"/>
            </a:p>
          </p:txBody>
        </p:sp>
        <p:sp>
          <p:nvSpPr>
            <p:cNvPr id="15422" name="Rectangle 58"/>
            <p:cNvSpPr>
              <a:spLocks noChangeArrowheads="1"/>
            </p:cNvSpPr>
            <p:nvPr/>
          </p:nvSpPr>
          <p:spPr bwMode="auto">
            <a:xfrm>
              <a:off x="3301" y="1657"/>
              <a:ext cx="1227" cy="17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Domestic investment</a:t>
              </a:r>
              <a:endParaRPr lang="en-US"/>
            </a:p>
          </p:txBody>
        </p:sp>
      </p:grpSp>
      <p:grpSp>
        <p:nvGrpSpPr>
          <p:cNvPr id="3" name="Group 59"/>
          <p:cNvGrpSpPr>
            <a:grpSpLocks/>
          </p:cNvGrpSpPr>
          <p:nvPr/>
        </p:nvGrpSpPr>
        <p:grpSpPr bwMode="auto">
          <a:xfrm>
            <a:off x="4581525" y="4541838"/>
            <a:ext cx="1458913" cy="792162"/>
            <a:chOff x="2886" y="2861"/>
            <a:chExt cx="919" cy="499"/>
          </a:xfrm>
        </p:grpSpPr>
        <p:sp>
          <p:nvSpPr>
            <p:cNvPr id="15419" name="Line 60"/>
            <p:cNvSpPr>
              <a:spLocks noChangeShapeType="1"/>
            </p:cNvSpPr>
            <p:nvPr/>
          </p:nvSpPr>
          <p:spPr bwMode="auto">
            <a:xfrm flipV="1">
              <a:off x="3343" y="2861"/>
              <a:ext cx="252" cy="333"/>
            </a:xfrm>
            <a:prstGeom prst="line">
              <a:avLst/>
            </a:prstGeom>
            <a:noFill/>
            <a:ln w="17463">
              <a:solidFill>
                <a:srgbClr val="000000"/>
              </a:solidFill>
              <a:round/>
              <a:headEnd/>
              <a:tailEnd/>
            </a:ln>
          </p:spPr>
          <p:txBody>
            <a:bodyPr/>
            <a:lstStyle/>
            <a:p>
              <a:endParaRPr lang="cs-CZ"/>
            </a:p>
          </p:txBody>
        </p:sp>
        <p:sp>
          <p:nvSpPr>
            <p:cNvPr id="15420" name="Rectangle 61"/>
            <p:cNvSpPr>
              <a:spLocks noChangeArrowheads="1"/>
            </p:cNvSpPr>
            <p:nvPr/>
          </p:nvSpPr>
          <p:spPr bwMode="auto">
            <a:xfrm>
              <a:off x="2886" y="3185"/>
              <a:ext cx="919" cy="175"/>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National saving</a:t>
              </a:r>
              <a:endParaRPr lang="en-US"/>
            </a:p>
          </p:txBody>
        </p:sp>
      </p:grpSp>
      <p:pic>
        <p:nvPicPr>
          <p:cNvPr id="97342" name="Picture 62"/>
          <p:cNvPicPr>
            <a:picLocks noChangeAspect="1" noChangeArrowheads="1"/>
          </p:cNvPicPr>
          <p:nvPr/>
        </p:nvPicPr>
        <p:blipFill>
          <a:blip r:embed="rId4" cstate="print"/>
          <a:srcRect/>
          <a:stretch>
            <a:fillRect/>
          </a:stretch>
        </p:blipFill>
        <p:spPr bwMode="auto">
          <a:xfrm>
            <a:off x="1577975" y="3025775"/>
            <a:ext cx="6500813" cy="2063750"/>
          </a:xfrm>
          <a:prstGeom prst="rect">
            <a:avLst/>
          </a:prstGeom>
          <a:noFill/>
          <a:ln w="9525">
            <a:noFill/>
            <a:miter lim="800000"/>
            <a:headEnd/>
            <a:tailEnd/>
          </a:ln>
        </p:spPr>
      </p:pic>
      <p:sp>
        <p:nvSpPr>
          <p:cNvPr id="15418" name="Text Box 64"/>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301"/>
                                        </p:tgtEl>
                                        <p:attrNameLst>
                                          <p:attrName>style.visibility</p:attrName>
                                        </p:attrNameLst>
                                      </p:cBhvr>
                                      <p:to>
                                        <p:strVal val="visible"/>
                                      </p:to>
                                    </p:set>
                                    <p:animEffect transition="in" filter="wipe(left)">
                                      <p:cBhvr>
                                        <p:cTn id="7" dur="500"/>
                                        <p:tgtEl>
                                          <p:spTgt spid="973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342"/>
                                        </p:tgtEl>
                                        <p:attrNameLst>
                                          <p:attrName>style.visibility</p:attrName>
                                        </p:attrNameLst>
                                      </p:cBhvr>
                                      <p:to>
                                        <p:strVal val="visible"/>
                                      </p:to>
                                    </p:set>
                                    <p:animEffect transition="in" filter="wipe(left)">
                                      <p:cBhvr>
                                        <p:cTn id="17" dur="500"/>
                                        <p:tgtEl>
                                          <p:spTgt spid="9734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7297"/>
                                        </p:tgtEl>
                                        <p:attrNameLst>
                                          <p:attrName>style.visibility</p:attrName>
                                        </p:attrNameLst>
                                      </p:cBhvr>
                                      <p:to>
                                        <p:strVal val="visible"/>
                                      </p:to>
                                    </p:set>
                                    <p:animEffect transition="in" filter="dissolve">
                                      <p:cBhvr>
                                        <p:cTn id="27" dur="500"/>
                                        <p:tgtEl>
                                          <p:spTgt spid="97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16387"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2 US National Saving, Domestic Investment, and Net Foreign Investment</a:t>
            </a:r>
          </a:p>
        </p:txBody>
      </p:sp>
      <p:sp>
        <p:nvSpPr>
          <p:cNvPr id="16388" name="Rectangle 5"/>
          <p:cNvSpPr>
            <a:spLocks noChangeArrowheads="1"/>
          </p:cNvSpPr>
          <p:nvPr/>
        </p:nvSpPr>
        <p:spPr bwMode="auto">
          <a:xfrm>
            <a:off x="1724025" y="1895475"/>
            <a:ext cx="6473825" cy="4059238"/>
          </a:xfrm>
          <a:prstGeom prst="rect">
            <a:avLst/>
          </a:prstGeom>
          <a:solidFill>
            <a:srgbClr val="F3F6F9"/>
          </a:solidFill>
          <a:ln w="200025">
            <a:solidFill>
              <a:srgbClr val="F3F6F9"/>
            </a:solidFill>
            <a:miter lim="800000"/>
            <a:headEnd/>
            <a:tailEnd/>
          </a:ln>
        </p:spPr>
        <p:txBody>
          <a:bodyPr/>
          <a:lstStyle/>
          <a:p>
            <a:endParaRPr lang="bg-BG"/>
          </a:p>
        </p:txBody>
      </p:sp>
      <p:sp>
        <p:nvSpPr>
          <p:cNvPr id="16389" name="Rectangle 6"/>
          <p:cNvSpPr>
            <a:spLocks noChangeArrowheads="1"/>
          </p:cNvSpPr>
          <p:nvPr/>
        </p:nvSpPr>
        <p:spPr bwMode="auto">
          <a:xfrm>
            <a:off x="1724025" y="1895475"/>
            <a:ext cx="6473825" cy="4059238"/>
          </a:xfrm>
          <a:prstGeom prst="rect">
            <a:avLst/>
          </a:prstGeom>
          <a:solidFill>
            <a:srgbClr val="F2F4F8"/>
          </a:solidFill>
          <a:ln w="182563">
            <a:solidFill>
              <a:srgbClr val="F2F4F8"/>
            </a:solidFill>
            <a:miter lim="800000"/>
            <a:headEnd/>
            <a:tailEnd/>
          </a:ln>
        </p:spPr>
        <p:txBody>
          <a:bodyPr/>
          <a:lstStyle/>
          <a:p>
            <a:endParaRPr lang="bg-BG"/>
          </a:p>
        </p:txBody>
      </p:sp>
      <p:sp>
        <p:nvSpPr>
          <p:cNvPr id="16390" name="Rectangle 7"/>
          <p:cNvSpPr>
            <a:spLocks noChangeArrowheads="1"/>
          </p:cNvSpPr>
          <p:nvPr/>
        </p:nvSpPr>
        <p:spPr bwMode="auto">
          <a:xfrm>
            <a:off x="1724025" y="1895475"/>
            <a:ext cx="6473825" cy="4059238"/>
          </a:xfrm>
          <a:prstGeom prst="rect">
            <a:avLst/>
          </a:prstGeom>
          <a:solidFill>
            <a:srgbClr val="F1F4F7"/>
          </a:solidFill>
          <a:ln w="163513">
            <a:solidFill>
              <a:srgbClr val="F1F4F7"/>
            </a:solidFill>
            <a:miter lim="800000"/>
            <a:headEnd/>
            <a:tailEnd/>
          </a:ln>
        </p:spPr>
        <p:txBody>
          <a:bodyPr/>
          <a:lstStyle/>
          <a:p>
            <a:endParaRPr lang="bg-BG"/>
          </a:p>
        </p:txBody>
      </p:sp>
      <p:sp>
        <p:nvSpPr>
          <p:cNvPr id="16391" name="Rectangle 8"/>
          <p:cNvSpPr>
            <a:spLocks noChangeArrowheads="1"/>
          </p:cNvSpPr>
          <p:nvPr/>
        </p:nvSpPr>
        <p:spPr bwMode="auto">
          <a:xfrm>
            <a:off x="1724025" y="1895475"/>
            <a:ext cx="6473825" cy="4059238"/>
          </a:xfrm>
          <a:prstGeom prst="rect">
            <a:avLst/>
          </a:prstGeom>
          <a:solidFill>
            <a:srgbClr val="F0F2F5"/>
          </a:solidFill>
          <a:ln w="146050">
            <a:solidFill>
              <a:srgbClr val="F0F2F5"/>
            </a:solidFill>
            <a:miter lim="800000"/>
            <a:headEnd/>
            <a:tailEnd/>
          </a:ln>
        </p:spPr>
        <p:txBody>
          <a:bodyPr/>
          <a:lstStyle/>
          <a:p>
            <a:endParaRPr lang="bg-BG"/>
          </a:p>
        </p:txBody>
      </p:sp>
      <p:sp>
        <p:nvSpPr>
          <p:cNvPr id="16392" name="Rectangle 9"/>
          <p:cNvSpPr>
            <a:spLocks noChangeArrowheads="1"/>
          </p:cNvSpPr>
          <p:nvPr/>
        </p:nvSpPr>
        <p:spPr bwMode="auto">
          <a:xfrm>
            <a:off x="1724025" y="1895475"/>
            <a:ext cx="6473825" cy="4059238"/>
          </a:xfrm>
          <a:prstGeom prst="rect">
            <a:avLst/>
          </a:prstGeom>
          <a:solidFill>
            <a:srgbClr val="EEF1F4"/>
          </a:solidFill>
          <a:ln w="127000">
            <a:solidFill>
              <a:srgbClr val="EEF1F4"/>
            </a:solidFill>
            <a:miter lim="800000"/>
            <a:headEnd/>
            <a:tailEnd/>
          </a:ln>
        </p:spPr>
        <p:txBody>
          <a:bodyPr/>
          <a:lstStyle/>
          <a:p>
            <a:endParaRPr lang="bg-BG"/>
          </a:p>
        </p:txBody>
      </p:sp>
      <p:sp>
        <p:nvSpPr>
          <p:cNvPr id="16393" name="Rectangle 10"/>
          <p:cNvSpPr>
            <a:spLocks noChangeArrowheads="1"/>
          </p:cNvSpPr>
          <p:nvPr/>
        </p:nvSpPr>
        <p:spPr bwMode="auto">
          <a:xfrm>
            <a:off x="1724025" y="1895475"/>
            <a:ext cx="6473825" cy="4059238"/>
          </a:xfrm>
          <a:prstGeom prst="rect">
            <a:avLst/>
          </a:prstGeom>
          <a:solidFill>
            <a:srgbClr val="EDEFF3"/>
          </a:solidFill>
          <a:ln w="109538">
            <a:solidFill>
              <a:srgbClr val="EDEFF3"/>
            </a:solidFill>
            <a:miter lim="800000"/>
            <a:headEnd/>
            <a:tailEnd/>
          </a:ln>
        </p:spPr>
        <p:txBody>
          <a:bodyPr/>
          <a:lstStyle/>
          <a:p>
            <a:endParaRPr lang="bg-BG"/>
          </a:p>
        </p:txBody>
      </p:sp>
      <p:sp>
        <p:nvSpPr>
          <p:cNvPr id="16394" name="Rectangle 11"/>
          <p:cNvSpPr>
            <a:spLocks noChangeArrowheads="1"/>
          </p:cNvSpPr>
          <p:nvPr/>
        </p:nvSpPr>
        <p:spPr bwMode="auto">
          <a:xfrm>
            <a:off x="1724025" y="1895475"/>
            <a:ext cx="6473825" cy="4059238"/>
          </a:xfrm>
          <a:prstGeom prst="rect">
            <a:avLst/>
          </a:prstGeom>
          <a:solidFill>
            <a:srgbClr val="EBEEF2"/>
          </a:solidFill>
          <a:ln w="90488">
            <a:solidFill>
              <a:srgbClr val="EBEEF2"/>
            </a:solidFill>
            <a:miter lim="800000"/>
            <a:headEnd/>
            <a:tailEnd/>
          </a:ln>
        </p:spPr>
        <p:txBody>
          <a:bodyPr/>
          <a:lstStyle/>
          <a:p>
            <a:endParaRPr lang="bg-BG"/>
          </a:p>
        </p:txBody>
      </p:sp>
      <p:sp>
        <p:nvSpPr>
          <p:cNvPr id="16395" name="Rectangle 12"/>
          <p:cNvSpPr>
            <a:spLocks noChangeArrowheads="1"/>
          </p:cNvSpPr>
          <p:nvPr/>
        </p:nvSpPr>
        <p:spPr bwMode="auto">
          <a:xfrm>
            <a:off x="1724025" y="1895475"/>
            <a:ext cx="6473825" cy="4059238"/>
          </a:xfrm>
          <a:prstGeom prst="rect">
            <a:avLst/>
          </a:prstGeom>
          <a:solidFill>
            <a:srgbClr val="EAECF1"/>
          </a:solidFill>
          <a:ln w="73025">
            <a:solidFill>
              <a:srgbClr val="EAECF1"/>
            </a:solidFill>
            <a:miter lim="800000"/>
            <a:headEnd/>
            <a:tailEnd/>
          </a:ln>
        </p:spPr>
        <p:txBody>
          <a:bodyPr/>
          <a:lstStyle/>
          <a:p>
            <a:endParaRPr lang="bg-BG"/>
          </a:p>
        </p:txBody>
      </p:sp>
      <p:sp>
        <p:nvSpPr>
          <p:cNvPr id="16396" name="Rectangle 13"/>
          <p:cNvSpPr>
            <a:spLocks noChangeArrowheads="1"/>
          </p:cNvSpPr>
          <p:nvPr/>
        </p:nvSpPr>
        <p:spPr bwMode="auto">
          <a:xfrm>
            <a:off x="1724025" y="1895475"/>
            <a:ext cx="6473825" cy="4059238"/>
          </a:xfrm>
          <a:prstGeom prst="rect">
            <a:avLst/>
          </a:prstGeom>
          <a:solidFill>
            <a:srgbClr val="E9EBF0"/>
          </a:solidFill>
          <a:ln w="53975">
            <a:solidFill>
              <a:srgbClr val="E9EBF0"/>
            </a:solidFill>
            <a:miter lim="800000"/>
            <a:headEnd/>
            <a:tailEnd/>
          </a:ln>
        </p:spPr>
        <p:txBody>
          <a:bodyPr/>
          <a:lstStyle/>
          <a:p>
            <a:endParaRPr lang="bg-BG"/>
          </a:p>
        </p:txBody>
      </p:sp>
      <p:sp>
        <p:nvSpPr>
          <p:cNvPr id="16397" name="Rectangle 14"/>
          <p:cNvSpPr>
            <a:spLocks noChangeArrowheads="1"/>
          </p:cNvSpPr>
          <p:nvPr/>
        </p:nvSpPr>
        <p:spPr bwMode="auto">
          <a:xfrm>
            <a:off x="1724025" y="1895475"/>
            <a:ext cx="6473825" cy="4059238"/>
          </a:xfrm>
          <a:prstGeom prst="rect">
            <a:avLst/>
          </a:prstGeom>
          <a:solidFill>
            <a:srgbClr val="E7EAEF"/>
          </a:solidFill>
          <a:ln w="36513">
            <a:solidFill>
              <a:srgbClr val="E7EAEF"/>
            </a:solidFill>
            <a:miter lim="800000"/>
            <a:headEnd/>
            <a:tailEnd/>
          </a:ln>
        </p:spPr>
        <p:txBody>
          <a:bodyPr/>
          <a:lstStyle/>
          <a:p>
            <a:endParaRPr lang="bg-BG"/>
          </a:p>
        </p:txBody>
      </p:sp>
      <p:sp>
        <p:nvSpPr>
          <p:cNvPr id="16398" name="Rectangle 15"/>
          <p:cNvSpPr>
            <a:spLocks noChangeArrowheads="1"/>
          </p:cNvSpPr>
          <p:nvPr/>
        </p:nvSpPr>
        <p:spPr bwMode="auto">
          <a:xfrm>
            <a:off x="1724025" y="1895475"/>
            <a:ext cx="6473825" cy="4059238"/>
          </a:xfrm>
          <a:prstGeom prst="rect">
            <a:avLst/>
          </a:prstGeom>
          <a:solidFill>
            <a:srgbClr val="E6E9EF"/>
          </a:solidFill>
          <a:ln w="17463">
            <a:solidFill>
              <a:srgbClr val="E6E9EF"/>
            </a:solidFill>
            <a:miter lim="800000"/>
            <a:headEnd/>
            <a:tailEnd/>
          </a:ln>
        </p:spPr>
        <p:txBody>
          <a:bodyPr/>
          <a:lstStyle/>
          <a:p>
            <a:endParaRPr lang="bg-BG"/>
          </a:p>
        </p:txBody>
      </p:sp>
      <p:sp>
        <p:nvSpPr>
          <p:cNvPr id="16399" name="Rectangle 16"/>
          <p:cNvSpPr>
            <a:spLocks noChangeArrowheads="1"/>
          </p:cNvSpPr>
          <p:nvPr/>
        </p:nvSpPr>
        <p:spPr bwMode="auto">
          <a:xfrm>
            <a:off x="1614488" y="1766888"/>
            <a:ext cx="6546850" cy="4151312"/>
          </a:xfrm>
          <a:prstGeom prst="rect">
            <a:avLst/>
          </a:prstGeom>
          <a:solidFill>
            <a:srgbClr val="FFFFFF"/>
          </a:solidFill>
          <a:ln w="9525">
            <a:noFill/>
            <a:miter lim="800000"/>
            <a:headEnd/>
            <a:tailEnd/>
          </a:ln>
        </p:spPr>
        <p:txBody>
          <a:bodyPr/>
          <a:lstStyle/>
          <a:p>
            <a:endParaRPr lang="bg-BG"/>
          </a:p>
        </p:txBody>
      </p:sp>
      <p:sp>
        <p:nvSpPr>
          <p:cNvPr id="16400" name="Freeform 17"/>
          <p:cNvSpPr>
            <a:spLocks/>
          </p:cNvSpPr>
          <p:nvPr/>
        </p:nvSpPr>
        <p:spPr bwMode="auto">
          <a:xfrm>
            <a:off x="1614488" y="1766888"/>
            <a:ext cx="6546850" cy="4151312"/>
          </a:xfrm>
          <a:custGeom>
            <a:avLst/>
            <a:gdLst>
              <a:gd name="T0" fmla="*/ 0 w 4124"/>
              <a:gd name="T1" fmla="*/ 0 h 2615"/>
              <a:gd name="T2" fmla="*/ 0 w 4124"/>
              <a:gd name="T3" fmla="*/ 2147483647 h 2615"/>
              <a:gd name="T4" fmla="*/ 2147483647 w 4124"/>
              <a:gd name="T5" fmla="*/ 2147483647 h 2615"/>
              <a:gd name="T6" fmla="*/ 0 60000 65536"/>
              <a:gd name="T7" fmla="*/ 0 60000 65536"/>
              <a:gd name="T8" fmla="*/ 0 60000 65536"/>
              <a:gd name="T9" fmla="*/ 0 w 4124"/>
              <a:gd name="T10" fmla="*/ 0 h 2615"/>
              <a:gd name="T11" fmla="*/ 4124 w 4124"/>
              <a:gd name="T12" fmla="*/ 2615 h 2615"/>
            </a:gdLst>
            <a:ahLst/>
            <a:cxnLst>
              <a:cxn ang="T6">
                <a:pos x="T0" y="T1"/>
              </a:cxn>
              <a:cxn ang="T7">
                <a:pos x="T2" y="T3"/>
              </a:cxn>
              <a:cxn ang="T8">
                <a:pos x="T4" y="T5"/>
              </a:cxn>
            </a:cxnLst>
            <a:rect l="T9" t="T10" r="T11" b="T12"/>
            <a:pathLst>
              <a:path w="4124" h="2615">
                <a:moveTo>
                  <a:pt x="0" y="0"/>
                </a:moveTo>
                <a:lnTo>
                  <a:pt x="0" y="2615"/>
                </a:lnTo>
                <a:lnTo>
                  <a:pt x="4124" y="2615"/>
                </a:lnTo>
              </a:path>
            </a:pathLst>
          </a:custGeom>
          <a:noFill/>
          <a:ln w="17463">
            <a:solidFill>
              <a:srgbClr val="000000"/>
            </a:solidFill>
            <a:prstDash val="solid"/>
            <a:round/>
            <a:headEnd/>
            <a:tailEnd/>
          </a:ln>
        </p:spPr>
        <p:txBody>
          <a:bodyPr/>
          <a:lstStyle/>
          <a:p>
            <a:endParaRPr lang="cs-CZ"/>
          </a:p>
        </p:txBody>
      </p:sp>
      <p:sp>
        <p:nvSpPr>
          <p:cNvPr id="16401" name="Line 18"/>
          <p:cNvSpPr>
            <a:spLocks noChangeShapeType="1"/>
          </p:cNvSpPr>
          <p:nvPr/>
        </p:nvSpPr>
        <p:spPr bwMode="auto">
          <a:xfrm>
            <a:off x="1614488" y="4097338"/>
            <a:ext cx="6546850" cy="1587"/>
          </a:xfrm>
          <a:prstGeom prst="line">
            <a:avLst/>
          </a:prstGeom>
          <a:noFill/>
          <a:ln w="12700">
            <a:solidFill>
              <a:schemeClr val="tx1"/>
            </a:solidFill>
            <a:prstDash val="sysDot"/>
            <a:round/>
            <a:headEnd/>
            <a:tailEnd/>
          </a:ln>
        </p:spPr>
        <p:txBody>
          <a:bodyPr/>
          <a:lstStyle/>
          <a:p>
            <a:endParaRPr lang="cs-CZ"/>
          </a:p>
        </p:txBody>
      </p:sp>
      <p:sp>
        <p:nvSpPr>
          <p:cNvPr id="16402" name="Line 19"/>
          <p:cNvSpPr>
            <a:spLocks noChangeShapeType="1"/>
          </p:cNvSpPr>
          <p:nvPr/>
        </p:nvSpPr>
        <p:spPr bwMode="auto">
          <a:xfrm>
            <a:off x="1614488" y="2295525"/>
            <a:ext cx="146050" cy="1588"/>
          </a:xfrm>
          <a:prstGeom prst="line">
            <a:avLst/>
          </a:prstGeom>
          <a:noFill/>
          <a:ln w="17463">
            <a:solidFill>
              <a:srgbClr val="000000"/>
            </a:solidFill>
            <a:round/>
            <a:headEnd/>
            <a:tailEnd/>
          </a:ln>
        </p:spPr>
        <p:txBody>
          <a:bodyPr/>
          <a:lstStyle/>
          <a:p>
            <a:endParaRPr lang="cs-CZ"/>
          </a:p>
        </p:txBody>
      </p:sp>
      <p:sp>
        <p:nvSpPr>
          <p:cNvPr id="16403" name="Line 20"/>
          <p:cNvSpPr>
            <a:spLocks noChangeShapeType="1"/>
          </p:cNvSpPr>
          <p:nvPr/>
        </p:nvSpPr>
        <p:spPr bwMode="auto">
          <a:xfrm>
            <a:off x="1614488" y="2751138"/>
            <a:ext cx="146050" cy="1587"/>
          </a:xfrm>
          <a:prstGeom prst="line">
            <a:avLst/>
          </a:prstGeom>
          <a:noFill/>
          <a:ln w="17463">
            <a:solidFill>
              <a:srgbClr val="000000"/>
            </a:solidFill>
            <a:round/>
            <a:headEnd/>
            <a:tailEnd/>
          </a:ln>
        </p:spPr>
        <p:txBody>
          <a:bodyPr/>
          <a:lstStyle/>
          <a:p>
            <a:endParaRPr lang="cs-CZ"/>
          </a:p>
        </p:txBody>
      </p:sp>
      <p:sp>
        <p:nvSpPr>
          <p:cNvPr id="16404" name="Line 21"/>
          <p:cNvSpPr>
            <a:spLocks noChangeShapeType="1"/>
          </p:cNvSpPr>
          <p:nvPr/>
        </p:nvSpPr>
        <p:spPr bwMode="auto">
          <a:xfrm>
            <a:off x="1614488" y="3205163"/>
            <a:ext cx="146050" cy="1587"/>
          </a:xfrm>
          <a:prstGeom prst="line">
            <a:avLst/>
          </a:prstGeom>
          <a:noFill/>
          <a:ln w="17463">
            <a:solidFill>
              <a:srgbClr val="000000"/>
            </a:solidFill>
            <a:round/>
            <a:headEnd/>
            <a:tailEnd/>
          </a:ln>
        </p:spPr>
        <p:txBody>
          <a:bodyPr/>
          <a:lstStyle/>
          <a:p>
            <a:endParaRPr lang="cs-CZ"/>
          </a:p>
        </p:txBody>
      </p:sp>
      <p:sp>
        <p:nvSpPr>
          <p:cNvPr id="16405" name="Line 22"/>
          <p:cNvSpPr>
            <a:spLocks noChangeShapeType="1"/>
          </p:cNvSpPr>
          <p:nvPr/>
        </p:nvSpPr>
        <p:spPr bwMode="auto">
          <a:xfrm>
            <a:off x="1614488" y="3660775"/>
            <a:ext cx="146050" cy="1588"/>
          </a:xfrm>
          <a:prstGeom prst="line">
            <a:avLst/>
          </a:prstGeom>
          <a:noFill/>
          <a:ln w="17463">
            <a:solidFill>
              <a:srgbClr val="000000"/>
            </a:solidFill>
            <a:round/>
            <a:headEnd/>
            <a:tailEnd/>
          </a:ln>
        </p:spPr>
        <p:txBody>
          <a:bodyPr/>
          <a:lstStyle/>
          <a:p>
            <a:endParaRPr lang="cs-CZ"/>
          </a:p>
        </p:txBody>
      </p:sp>
      <p:sp>
        <p:nvSpPr>
          <p:cNvPr id="16406" name="Line 23"/>
          <p:cNvSpPr>
            <a:spLocks noChangeShapeType="1"/>
          </p:cNvSpPr>
          <p:nvPr/>
        </p:nvSpPr>
        <p:spPr bwMode="auto">
          <a:xfrm>
            <a:off x="1614488" y="4552950"/>
            <a:ext cx="146050" cy="1588"/>
          </a:xfrm>
          <a:prstGeom prst="line">
            <a:avLst/>
          </a:prstGeom>
          <a:noFill/>
          <a:ln w="17463">
            <a:solidFill>
              <a:srgbClr val="000000"/>
            </a:solidFill>
            <a:round/>
            <a:headEnd/>
            <a:tailEnd/>
          </a:ln>
        </p:spPr>
        <p:txBody>
          <a:bodyPr/>
          <a:lstStyle/>
          <a:p>
            <a:endParaRPr lang="cs-CZ"/>
          </a:p>
        </p:txBody>
      </p:sp>
      <p:sp>
        <p:nvSpPr>
          <p:cNvPr id="16407" name="Line 24"/>
          <p:cNvSpPr>
            <a:spLocks noChangeShapeType="1"/>
          </p:cNvSpPr>
          <p:nvPr/>
        </p:nvSpPr>
        <p:spPr bwMode="auto">
          <a:xfrm>
            <a:off x="1614488" y="5006975"/>
            <a:ext cx="146050" cy="1588"/>
          </a:xfrm>
          <a:prstGeom prst="line">
            <a:avLst/>
          </a:prstGeom>
          <a:noFill/>
          <a:ln w="17463">
            <a:solidFill>
              <a:srgbClr val="000000"/>
            </a:solidFill>
            <a:round/>
            <a:headEnd/>
            <a:tailEnd/>
          </a:ln>
        </p:spPr>
        <p:txBody>
          <a:bodyPr/>
          <a:lstStyle/>
          <a:p>
            <a:endParaRPr lang="cs-CZ"/>
          </a:p>
        </p:txBody>
      </p:sp>
      <p:sp>
        <p:nvSpPr>
          <p:cNvPr id="16408" name="Line 25"/>
          <p:cNvSpPr>
            <a:spLocks noChangeShapeType="1"/>
          </p:cNvSpPr>
          <p:nvPr/>
        </p:nvSpPr>
        <p:spPr bwMode="auto">
          <a:xfrm>
            <a:off x="1614488" y="5462588"/>
            <a:ext cx="146050" cy="1587"/>
          </a:xfrm>
          <a:prstGeom prst="line">
            <a:avLst/>
          </a:prstGeom>
          <a:noFill/>
          <a:ln w="17463">
            <a:solidFill>
              <a:srgbClr val="000000"/>
            </a:solidFill>
            <a:round/>
            <a:headEnd/>
            <a:tailEnd/>
          </a:ln>
        </p:spPr>
        <p:txBody>
          <a:bodyPr/>
          <a:lstStyle/>
          <a:p>
            <a:endParaRPr lang="cs-CZ"/>
          </a:p>
        </p:txBody>
      </p:sp>
      <p:sp>
        <p:nvSpPr>
          <p:cNvPr id="16409" name="Line 26"/>
          <p:cNvSpPr>
            <a:spLocks noChangeShapeType="1"/>
          </p:cNvSpPr>
          <p:nvPr/>
        </p:nvSpPr>
        <p:spPr bwMode="auto">
          <a:xfrm flipV="1">
            <a:off x="2414588" y="5754688"/>
            <a:ext cx="1587" cy="144462"/>
          </a:xfrm>
          <a:prstGeom prst="line">
            <a:avLst/>
          </a:prstGeom>
          <a:noFill/>
          <a:ln w="17463">
            <a:solidFill>
              <a:srgbClr val="000000"/>
            </a:solidFill>
            <a:round/>
            <a:headEnd/>
            <a:tailEnd/>
          </a:ln>
        </p:spPr>
        <p:txBody>
          <a:bodyPr/>
          <a:lstStyle/>
          <a:p>
            <a:endParaRPr lang="cs-CZ"/>
          </a:p>
        </p:txBody>
      </p:sp>
      <p:sp>
        <p:nvSpPr>
          <p:cNvPr id="16410" name="Line 27"/>
          <p:cNvSpPr>
            <a:spLocks noChangeShapeType="1"/>
          </p:cNvSpPr>
          <p:nvPr/>
        </p:nvSpPr>
        <p:spPr bwMode="auto">
          <a:xfrm flipV="1">
            <a:off x="3216275" y="5754688"/>
            <a:ext cx="1588" cy="144462"/>
          </a:xfrm>
          <a:prstGeom prst="line">
            <a:avLst/>
          </a:prstGeom>
          <a:noFill/>
          <a:ln w="17463">
            <a:solidFill>
              <a:srgbClr val="000000"/>
            </a:solidFill>
            <a:round/>
            <a:headEnd/>
            <a:tailEnd/>
          </a:ln>
        </p:spPr>
        <p:txBody>
          <a:bodyPr/>
          <a:lstStyle/>
          <a:p>
            <a:endParaRPr lang="cs-CZ"/>
          </a:p>
        </p:txBody>
      </p:sp>
      <p:sp>
        <p:nvSpPr>
          <p:cNvPr id="16411" name="Line 28"/>
          <p:cNvSpPr>
            <a:spLocks noChangeShapeType="1"/>
          </p:cNvSpPr>
          <p:nvPr/>
        </p:nvSpPr>
        <p:spPr bwMode="auto">
          <a:xfrm flipV="1">
            <a:off x="4016375" y="5754688"/>
            <a:ext cx="1588" cy="144462"/>
          </a:xfrm>
          <a:prstGeom prst="line">
            <a:avLst/>
          </a:prstGeom>
          <a:noFill/>
          <a:ln w="17463">
            <a:solidFill>
              <a:srgbClr val="000000"/>
            </a:solidFill>
            <a:round/>
            <a:headEnd/>
            <a:tailEnd/>
          </a:ln>
        </p:spPr>
        <p:txBody>
          <a:bodyPr/>
          <a:lstStyle/>
          <a:p>
            <a:endParaRPr lang="cs-CZ"/>
          </a:p>
        </p:txBody>
      </p:sp>
      <p:sp>
        <p:nvSpPr>
          <p:cNvPr id="16412" name="Line 29"/>
          <p:cNvSpPr>
            <a:spLocks noChangeShapeType="1"/>
          </p:cNvSpPr>
          <p:nvPr/>
        </p:nvSpPr>
        <p:spPr bwMode="auto">
          <a:xfrm flipV="1">
            <a:off x="6453188" y="5754688"/>
            <a:ext cx="1587" cy="144462"/>
          </a:xfrm>
          <a:prstGeom prst="line">
            <a:avLst/>
          </a:prstGeom>
          <a:noFill/>
          <a:ln w="17463">
            <a:solidFill>
              <a:srgbClr val="000000"/>
            </a:solidFill>
            <a:round/>
            <a:headEnd/>
            <a:tailEnd/>
          </a:ln>
        </p:spPr>
        <p:txBody>
          <a:bodyPr/>
          <a:lstStyle/>
          <a:p>
            <a:endParaRPr lang="cs-CZ"/>
          </a:p>
        </p:txBody>
      </p:sp>
      <p:sp>
        <p:nvSpPr>
          <p:cNvPr id="16413" name="Line 30"/>
          <p:cNvSpPr>
            <a:spLocks noChangeShapeType="1"/>
          </p:cNvSpPr>
          <p:nvPr/>
        </p:nvSpPr>
        <p:spPr bwMode="auto">
          <a:xfrm flipV="1">
            <a:off x="4833938" y="5754688"/>
            <a:ext cx="1587" cy="144462"/>
          </a:xfrm>
          <a:prstGeom prst="line">
            <a:avLst/>
          </a:prstGeom>
          <a:noFill/>
          <a:ln w="17463">
            <a:solidFill>
              <a:srgbClr val="000000"/>
            </a:solidFill>
            <a:round/>
            <a:headEnd/>
            <a:tailEnd/>
          </a:ln>
        </p:spPr>
        <p:txBody>
          <a:bodyPr/>
          <a:lstStyle/>
          <a:p>
            <a:endParaRPr lang="cs-CZ"/>
          </a:p>
        </p:txBody>
      </p:sp>
      <p:sp>
        <p:nvSpPr>
          <p:cNvPr id="16414" name="Line 31"/>
          <p:cNvSpPr>
            <a:spLocks noChangeShapeType="1"/>
          </p:cNvSpPr>
          <p:nvPr/>
        </p:nvSpPr>
        <p:spPr bwMode="auto">
          <a:xfrm flipV="1">
            <a:off x="5634038" y="5754688"/>
            <a:ext cx="1587" cy="144462"/>
          </a:xfrm>
          <a:prstGeom prst="line">
            <a:avLst/>
          </a:prstGeom>
          <a:noFill/>
          <a:ln w="17463">
            <a:solidFill>
              <a:srgbClr val="000000"/>
            </a:solidFill>
            <a:round/>
            <a:headEnd/>
            <a:tailEnd/>
          </a:ln>
        </p:spPr>
        <p:txBody>
          <a:bodyPr/>
          <a:lstStyle/>
          <a:p>
            <a:endParaRPr lang="cs-CZ"/>
          </a:p>
        </p:txBody>
      </p:sp>
      <p:sp>
        <p:nvSpPr>
          <p:cNvPr id="16415" name="Line 32"/>
          <p:cNvSpPr>
            <a:spLocks noChangeShapeType="1"/>
          </p:cNvSpPr>
          <p:nvPr/>
        </p:nvSpPr>
        <p:spPr bwMode="auto">
          <a:xfrm flipV="1">
            <a:off x="8034338" y="5754688"/>
            <a:ext cx="1587" cy="144462"/>
          </a:xfrm>
          <a:prstGeom prst="line">
            <a:avLst/>
          </a:prstGeom>
          <a:noFill/>
          <a:ln w="17463">
            <a:solidFill>
              <a:srgbClr val="000000"/>
            </a:solidFill>
            <a:round/>
            <a:headEnd/>
            <a:tailEnd/>
          </a:ln>
        </p:spPr>
        <p:txBody>
          <a:bodyPr/>
          <a:lstStyle/>
          <a:p>
            <a:endParaRPr lang="cs-CZ"/>
          </a:p>
        </p:txBody>
      </p:sp>
      <p:sp>
        <p:nvSpPr>
          <p:cNvPr id="16416" name="Line 33"/>
          <p:cNvSpPr>
            <a:spLocks noChangeShapeType="1"/>
          </p:cNvSpPr>
          <p:nvPr/>
        </p:nvSpPr>
        <p:spPr bwMode="auto">
          <a:xfrm flipV="1">
            <a:off x="7253288" y="5754688"/>
            <a:ext cx="1587" cy="144462"/>
          </a:xfrm>
          <a:prstGeom prst="line">
            <a:avLst/>
          </a:prstGeom>
          <a:noFill/>
          <a:ln w="17463">
            <a:solidFill>
              <a:srgbClr val="000000"/>
            </a:solidFill>
            <a:round/>
            <a:headEnd/>
            <a:tailEnd/>
          </a:ln>
        </p:spPr>
        <p:txBody>
          <a:bodyPr/>
          <a:lstStyle/>
          <a:p>
            <a:endParaRPr lang="cs-CZ"/>
          </a:p>
        </p:txBody>
      </p:sp>
      <p:sp>
        <p:nvSpPr>
          <p:cNvPr id="16417" name="Rectangle 34"/>
          <p:cNvSpPr>
            <a:spLocks noChangeArrowheads="1"/>
          </p:cNvSpPr>
          <p:nvPr/>
        </p:nvSpPr>
        <p:spPr bwMode="auto">
          <a:xfrm>
            <a:off x="811213" y="1719263"/>
            <a:ext cx="700087"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Percent</a:t>
            </a:r>
            <a:endParaRPr lang="en-US"/>
          </a:p>
        </p:txBody>
      </p:sp>
      <p:sp>
        <p:nvSpPr>
          <p:cNvPr id="16418" name="Rectangle 35"/>
          <p:cNvSpPr>
            <a:spLocks noChangeArrowheads="1"/>
          </p:cNvSpPr>
          <p:nvPr/>
        </p:nvSpPr>
        <p:spPr bwMode="auto">
          <a:xfrm>
            <a:off x="865188" y="1960563"/>
            <a:ext cx="644525"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of GDP</a:t>
            </a:r>
            <a:endParaRPr lang="en-US"/>
          </a:p>
        </p:txBody>
      </p:sp>
      <p:sp>
        <p:nvSpPr>
          <p:cNvPr id="16419" name="Rectangle 36"/>
          <p:cNvSpPr>
            <a:spLocks noChangeArrowheads="1"/>
          </p:cNvSpPr>
          <p:nvPr/>
        </p:nvSpPr>
        <p:spPr bwMode="auto">
          <a:xfrm>
            <a:off x="1416050" y="2178050"/>
            <a:ext cx="106363"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16420" name="Rectangle 37"/>
          <p:cNvSpPr>
            <a:spLocks noChangeArrowheads="1"/>
          </p:cNvSpPr>
          <p:nvPr/>
        </p:nvSpPr>
        <p:spPr bwMode="auto">
          <a:xfrm>
            <a:off x="1309688" y="5772150"/>
            <a:ext cx="212725"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latin typeface="Arial" charset="0"/>
              </a:rPr>
              <a:t>–4</a:t>
            </a:r>
          </a:p>
        </p:txBody>
      </p:sp>
      <p:sp>
        <p:nvSpPr>
          <p:cNvPr id="16421" name="Rectangle 38"/>
          <p:cNvSpPr>
            <a:spLocks noChangeArrowheads="1"/>
          </p:cNvSpPr>
          <p:nvPr/>
        </p:nvSpPr>
        <p:spPr bwMode="auto">
          <a:xfrm>
            <a:off x="1309688" y="5324475"/>
            <a:ext cx="212725"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latin typeface="Arial" charset="0"/>
              </a:rPr>
              <a:t>–3</a:t>
            </a:r>
          </a:p>
        </p:txBody>
      </p:sp>
      <p:sp>
        <p:nvSpPr>
          <p:cNvPr id="16422" name="Rectangle 39"/>
          <p:cNvSpPr>
            <a:spLocks noChangeArrowheads="1"/>
          </p:cNvSpPr>
          <p:nvPr/>
        </p:nvSpPr>
        <p:spPr bwMode="auto">
          <a:xfrm>
            <a:off x="1309688" y="4876800"/>
            <a:ext cx="212725"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latin typeface="Arial" charset="0"/>
              </a:rPr>
              <a:t>–2</a:t>
            </a:r>
          </a:p>
        </p:txBody>
      </p:sp>
      <p:sp>
        <p:nvSpPr>
          <p:cNvPr id="16423" name="Rectangle 40"/>
          <p:cNvSpPr>
            <a:spLocks noChangeArrowheads="1"/>
          </p:cNvSpPr>
          <p:nvPr/>
        </p:nvSpPr>
        <p:spPr bwMode="auto">
          <a:xfrm>
            <a:off x="1309688" y="4422775"/>
            <a:ext cx="212725" cy="228600"/>
          </a:xfrm>
          <a:prstGeom prst="rect">
            <a:avLst/>
          </a:prstGeom>
          <a:noFill/>
          <a:ln w="9525">
            <a:noFill/>
            <a:miter lim="800000"/>
            <a:headEnd/>
            <a:tailEnd/>
          </a:ln>
        </p:spPr>
        <p:txBody>
          <a:bodyPr wrap="none" lIns="0" tIns="0" rIns="0" bIns="0">
            <a:spAutoFit/>
          </a:bodyPr>
          <a:lstStyle/>
          <a:p>
            <a:pPr algn="r"/>
            <a:r>
              <a:rPr lang="en-US" sz="1500">
                <a:solidFill>
                  <a:srgbClr val="000000"/>
                </a:solidFill>
                <a:latin typeface="Arial" charset="0"/>
              </a:rPr>
              <a:t>–1</a:t>
            </a:r>
            <a:endParaRPr lang="en-US"/>
          </a:p>
        </p:txBody>
      </p:sp>
      <p:sp>
        <p:nvSpPr>
          <p:cNvPr id="16424" name="Rectangle 41"/>
          <p:cNvSpPr>
            <a:spLocks noChangeArrowheads="1"/>
          </p:cNvSpPr>
          <p:nvPr/>
        </p:nvSpPr>
        <p:spPr bwMode="auto">
          <a:xfrm>
            <a:off x="1416050" y="3975100"/>
            <a:ext cx="106363"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16425" name="Rectangle 42"/>
          <p:cNvSpPr>
            <a:spLocks noChangeArrowheads="1"/>
          </p:cNvSpPr>
          <p:nvPr/>
        </p:nvSpPr>
        <p:spPr bwMode="auto">
          <a:xfrm>
            <a:off x="1416050" y="3527425"/>
            <a:ext cx="106363"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16426" name="Rectangle 43"/>
          <p:cNvSpPr>
            <a:spLocks noChangeArrowheads="1"/>
          </p:cNvSpPr>
          <p:nvPr/>
        </p:nvSpPr>
        <p:spPr bwMode="auto">
          <a:xfrm>
            <a:off x="1416050" y="3073400"/>
            <a:ext cx="106363"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16427" name="Rectangle 44"/>
          <p:cNvSpPr>
            <a:spLocks noChangeArrowheads="1"/>
          </p:cNvSpPr>
          <p:nvPr/>
        </p:nvSpPr>
        <p:spPr bwMode="auto">
          <a:xfrm>
            <a:off x="1416050" y="2625725"/>
            <a:ext cx="106363"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3</a:t>
            </a:r>
            <a:endParaRPr lang="en-US"/>
          </a:p>
        </p:txBody>
      </p:sp>
      <p:grpSp>
        <p:nvGrpSpPr>
          <p:cNvPr id="2" name="Group 45"/>
          <p:cNvGrpSpPr>
            <a:grpSpLocks/>
          </p:cNvGrpSpPr>
          <p:nvPr/>
        </p:nvGrpSpPr>
        <p:grpSpPr bwMode="auto">
          <a:xfrm>
            <a:off x="4160838" y="3243263"/>
            <a:ext cx="1303337" cy="800100"/>
            <a:chOff x="2621" y="2043"/>
            <a:chExt cx="821" cy="504"/>
          </a:xfrm>
        </p:grpSpPr>
        <p:sp>
          <p:nvSpPr>
            <p:cNvPr id="16441" name="Line 46"/>
            <p:cNvSpPr>
              <a:spLocks noChangeShapeType="1"/>
            </p:cNvSpPr>
            <p:nvPr/>
          </p:nvSpPr>
          <p:spPr bwMode="auto">
            <a:xfrm flipV="1">
              <a:off x="2621" y="2226"/>
              <a:ext cx="241" cy="321"/>
            </a:xfrm>
            <a:prstGeom prst="line">
              <a:avLst/>
            </a:prstGeom>
            <a:noFill/>
            <a:ln w="17463">
              <a:solidFill>
                <a:srgbClr val="000000"/>
              </a:solidFill>
              <a:round/>
              <a:headEnd/>
              <a:tailEnd/>
            </a:ln>
          </p:spPr>
          <p:txBody>
            <a:bodyPr/>
            <a:lstStyle/>
            <a:p>
              <a:endParaRPr lang="cs-CZ"/>
            </a:p>
          </p:txBody>
        </p:sp>
        <p:sp>
          <p:nvSpPr>
            <p:cNvPr id="16442" name="Rectangle 47"/>
            <p:cNvSpPr>
              <a:spLocks noChangeArrowheads="1"/>
            </p:cNvSpPr>
            <p:nvPr/>
          </p:nvSpPr>
          <p:spPr bwMode="auto">
            <a:xfrm>
              <a:off x="2874" y="2043"/>
              <a:ext cx="568"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Net capital</a:t>
              </a:r>
              <a:endParaRPr lang="en-US"/>
            </a:p>
          </p:txBody>
        </p:sp>
        <p:sp>
          <p:nvSpPr>
            <p:cNvPr id="16443" name="Rectangle 48"/>
            <p:cNvSpPr>
              <a:spLocks noChangeArrowheads="1"/>
            </p:cNvSpPr>
            <p:nvPr/>
          </p:nvSpPr>
          <p:spPr bwMode="auto">
            <a:xfrm>
              <a:off x="2969" y="2195"/>
              <a:ext cx="38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outflow</a:t>
              </a:r>
              <a:endParaRPr lang="en-US"/>
            </a:p>
          </p:txBody>
        </p:sp>
      </p:grpSp>
      <p:sp>
        <p:nvSpPr>
          <p:cNvPr id="16429" name="Rectangle 49"/>
          <p:cNvSpPr>
            <a:spLocks noChangeArrowheads="1"/>
          </p:cNvSpPr>
          <p:nvPr/>
        </p:nvSpPr>
        <p:spPr bwMode="auto">
          <a:xfrm>
            <a:off x="2657475" y="1277938"/>
            <a:ext cx="4367213"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(b) Net Capital Outflow (as a percentage of GDP)</a:t>
            </a:r>
            <a:endParaRPr lang="en-US"/>
          </a:p>
        </p:txBody>
      </p:sp>
      <p:sp>
        <p:nvSpPr>
          <p:cNvPr id="16430" name="Rectangle 50"/>
          <p:cNvSpPr>
            <a:spLocks noChangeArrowheads="1"/>
          </p:cNvSpPr>
          <p:nvPr/>
        </p:nvSpPr>
        <p:spPr bwMode="auto">
          <a:xfrm>
            <a:off x="1379538"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1960</a:t>
            </a:r>
            <a:endParaRPr lang="en-US"/>
          </a:p>
        </p:txBody>
      </p:sp>
      <p:sp>
        <p:nvSpPr>
          <p:cNvPr id="16431" name="Rectangle 51"/>
          <p:cNvSpPr>
            <a:spLocks noChangeArrowheads="1"/>
          </p:cNvSpPr>
          <p:nvPr/>
        </p:nvSpPr>
        <p:spPr bwMode="auto">
          <a:xfrm>
            <a:off x="2184400"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1965</a:t>
            </a:r>
            <a:endParaRPr lang="en-US"/>
          </a:p>
        </p:txBody>
      </p:sp>
      <p:sp>
        <p:nvSpPr>
          <p:cNvPr id="16432" name="Rectangle 52"/>
          <p:cNvSpPr>
            <a:spLocks noChangeArrowheads="1"/>
          </p:cNvSpPr>
          <p:nvPr/>
        </p:nvSpPr>
        <p:spPr bwMode="auto">
          <a:xfrm>
            <a:off x="7019925"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1995</a:t>
            </a:r>
            <a:endParaRPr lang="en-US"/>
          </a:p>
        </p:txBody>
      </p:sp>
      <p:sp>
        <p:nvSpPr>
          <p:cNvPr id="16433" name="Rectangle 53"/>
          <p:cNvSpPr>
            <a:spLocks noChangeArrowheads="1"/>
          </p:cNvSpPr>
          <p:nvPr/>
        </p:nvSpPr>
        <p:spPr bwMode="auto">
          <a:xfrm>
            <a:off x="6226175"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1990</a:t>
            </a:r>
            <a:endParaRPr lang="en-US"/>
          </a:p>
        </p:txBody>
      </p:sp>
      <p:sp>
        <p:nvSpPr>
          <p:cNvPr id="16434" name="Rectangle 54"/>
          <p:cNvSpPr>
            <a:spLocks noChangeArrowheads="1"/>
          </p:cNvSpPr>
          <p:nvPr/>
        </p:nvSpPr>
        <p:spPr bwMode="auto">
          <a:xfrm>
            <a:off x="5427663"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1985</a:t>
            </a:r>
            <a:endParaRPr lang="en-US"/>
          </a:p>
        </p:txBody>
      </p:sp>
      <p:sp>
        <p:nvSpPr>
          <p:cNvPr id="16435" name="Rectangle 55"/>
          <p:cNvSpPr>
            <a:spLocks noChangeArrowheads="1"/>
          </p:cNvSpPr>
          <p:nvPr/>
        </p:nvSpPr>
        <p:spPr bwMode="auto">
          <a:xfrm>
            <a:off x="4616450"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1980</a:t>
            </a:r>
            <a:endParaRPr lang="en-US"/>
          </a:p>
        </p:txBody>
      </p:sp>
      <p:sp>
        <p:nvSpPr>
          <p:cNvPr id="16436" name="Rectangle 56"/>
          <p:cNvSpPr>
            <a:spLocks noChangeArrowheads="1"/>
          </p:cNvSpPr>
          <p:nvPr/>
        </p:nvSpPr>
        <p:spPr bwMode="auto">
          <a:xfrm>
            <a:off x="3800475"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1975</a:t>
            </a:r>
            <a:endParaRPr lang="en-US"/>
          </a:p>
        </p:txBody>
      </p:sp>
      <p:sp>
        <p:nvSpPr>
          <p:cNvPr id="16437" name="Rectangle 57"/>
          <p:cNvSpPr>
            <a:spLocks noChangeArrowheads="1"/>
          </p:cNvSpPr>
          <p:nvPr/>
        </p:nvSpPr>
        <p:spPr bwMode="auto">
          <a:xfrm>
            <a:off x="2995613"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1970</a:t>
            </a:r>
            <a:endParaRPr lang="en-US"/>
          </a:p>
        </p:txBody>
      </p:sp>
      <p:sp>
        <p:nvSpPr>
          <p:cNvPr id="16438" name="Rectangle 58"/>
          <p:cNvSpPr>
            <a:spLocks noChangeArrowheads="1"/>
          </p:cNvSpPr>
          <p:nvPr/>
        </p:nvSpPr>
        <p:spPr bwMode="auto">
          <a:xfrm>
            <a:off x="7829550" y="5989638"/>
            <a:ext cx="4254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2000</a:t>
            </a:r>
            <a:endParaRPr lang="en-US"/>
          </a:p>
        </p:txBody>
      </p:sp>
      <p:pic>
        <p:nvPicPr>
          <p:cNvPr id="98363" name="Picture 59"/>
          <p:cNvPicPr>
            <a:picLocks noChangeAspect="1" noChangeArrowheads="1"/>
          </p:cNvPicPr>
          <p:nvPr/>
        </p:nvPicPr>
        <p:blipFill>
          <a:blip r:embed="rId3" cstate="print"/>
          <a:srcRect/>
          <a:stretch>
            <a:fillRect/>
          </a:stretch>
        </p:blipFill>
        <p:spPr bwMode="auto">
          <a:xfrm>
            <a:off x="1620838" y="3725863"/>
            <a:ext cx="6559550" cy="2100262"/>
          </a:xfrm>
          <a:prstGeom prst="rect">
            <a:avLst/>
          </a:prstGeom>
          <a:noFill/>
          <a:ln w="9525">
            <a:noFill/>
            <a:miter lim="800000"/>
            <a:headEnd/>
            <a:tailEnd/>
          </a:ln>
        </p:spPr>
      </p:pic>
      <p:sp>
        <p:nvSpPr>
          <p:cNvPr id="16440" name="Text Box 61"/>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8363"/>
                                        </p:tgtEl>
                                        <p:attrNameLst>
                                          <p:attrName>style.visibility</p:attrName>
                                        </p:attrNameLst>
                                      </p:cBhvr>
                                      <p:to>
                                        <p:strVal val="visible"/>
                                      </p:to>
                                    </p:set>
                                    <p:animEffect transition="in" filter="wipe(left)">
                                      <p:cBhvr>
                                        <p:cTn id="7" dur="500"/>
                                        <p:tgtEl>
                                          <p:spTgt spid="9836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3200" smtClean="0"/>
              <a:t>THE PRICES FOR INTERNATIONAL TRANSACTIONS: REAL AND NOMINAL EXCHANGE RATES</a:t>
            </a:r>
            <a:endParaRPr lang="en-US" sz="3200" smtClean="0">
              <a:latin typeface="Tahoma" pitchFamily="34" charset="0"/>
            </a:endParaRPr>
          </a:p>
        </p:txBody>
      </p:sp>
      <p:sp>
        <p:nvSpPr>
          <p:cNvPr id="17411" name="Rectangle 3"/>
          <p:cNvSpPr>
            <a:spLocks noGrp="1" noChangeArrowheads="1"/>
          </p:cNvSpPr>
          <p:nvPr>
            <p:ph type="body" idx="1"/>
          </p:nvPr>
        </p:nvSpPr>
        <p:spPr/>
        <p:txBody>
          <a:bodyPr/>
          <a:lstStyle/>
          <a:p>
            <a:r>
              <a:rPr lang="en-US" smtClean="0"/>
              <a:t>International transactions are influenced by international prices.</a:t>
            </a:r>
          </a:p>
          <a:p>
            <a:r>
              <a:rPr lang="en-US" smtClean="0"/>
              <a:t>The two most important international prices are the nominal exchange rate and the real exchange rate.</a:t>
            </a:r>
          </a:p>
          <a:p>
            <a:pPr lvl="1"/>
            <a:r>
              <a:rPr lang="en-US" sz="2700" smtClean="0"/>
              <a:t>The </a:t>
            </a:r>
            <a:r>
              <a:rPr lang="en-US" sz="2700" i="1" smtClean="0">
                <a:solidFill>
                  <a:srgbClr val="25A9A6"/>
                </a:solidFill>
              </a:rPr>
              <a:t>nominal exchange rate </a:t>
            </a:r>
            <a:r>
              <a:rPr lang="en-US" sz="2700" smtClean="0"/>
              <a:t>is the rate at which a person can trade the currency of one country for the currency of another.</a:t>
            </a:r>
          </a:p>
          <a:p>
            <a:pPr lvl="1"/>
            <a:r>
              <a:rPr lang="en-US" sz="2700" smtClean="0"/>
              <a:t>The </a:t>
            </a:r>
            <a:r>
              <a:rPr lang="en-US" sz="2700" i="1" smtClean="0">
                <a:solidFill>
                  <a:srgbClr val="25A9A6"/>
                </a:solidFill>
              </a:rPr>
              <a:t>real exchange rate </a:t>
            </a:r>
            <a:r>
              <a:rPr lang="en-US" sz="2700" smtClean="0"/>
              <a:t>is the rate at which a person can trade the goods and services of one country for the goods and services of another.</a:t>
            </a:r>
          </a:p>
          <a:p>
            <a:endParaRPr lang="en-US" smtClean="0"/>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a:r>
              <a:rPr lang="en-US" sz="3200" smtClean="0">
                <a:solidFill>
                  <a:srgbClr val="FFFFFF"/>
                </a:solidFill>
              </a:rPr>
              <a:t>Nominal Exchange Rates</a:t>
            </a:r>
            <a:endParaRPr lang="en-US" sz="3200" smtClean="0">
              <a:solidFill>
                <a:srgbClr val="FFFFFF"/>
              </a:solidFill>
              <a:latin typeface="Tahoma" pitchFamily="34" charset="0"/>
            </a:endParaRPr>
          </a:p>
        </p:txBody>
      </p:sp>
      <p:sp>
        <p:nvSpPr>
          <p:cNvPr id="18435" name="Rectangle 3"/>
          <p:cNvSpPr>
            <a:spLocks noGrp="1" noChangeArrowheads="1"/>
          </p:cNvSpPr>
          <p:nvPr>
            <p:ph type="body" idx="1"/>
          </p:nvPr>
        </p:nvSpPr>
        <p:spPr/>
        <p:txBody>
          <a:bodyPr/>
          <a:lstStyle/>
          <a:p>
            <a:r>
              <a:rPr lang="en-US" sz="2700" smtClean="0"/>
              <a:t>The nominal exchange rate is expressed in two ways:</a:t>
            </a:r>
          </a:p>
          <a:p>
            <a:pPr lvl="1"/>
            <a:r>
              <a:rPr lang="en-US" sz="2400" smtClean="0"/>
              <a:t>In units of foreign currency per euro.</a:t>
            </a:r>
          </a:p>
          <a:p>
            <a:pPr lvl="1"/>
            <a:r>
              <a:rPr lang="en-US" sz="2400" smtClean="0"/>
              <a:t>And in euros per unit of the foreign currency.</a:t>
            </a:r>
          </a:p>
          <a:p>
            <a:r>
              <a:rPr lang="en-US" sz="2700" smtClean="0"/>
              <a:t>Assume the exchange rate between the Japanese yen and the euro is 80 yen to one euro.</a:t>
            </a:r>
          </a:p>
          <a:p>
            <a:pPr lvl="1"/>
            <a:r>
              <a:rPr lang="en-US" sz="2400" smtClean="0"/>
              <a:t>One euro trades for 80 yen.</a:t>
            </a:r>
          </a:p>
          <a:p>
            <a:pPr lvl="1"/>
            <a:r>
              <a:rPr lang="en-US" sz="2400" smtClean="0"/>
              <a:t>One yen trades for 1/80 (= 0.0125) of a euro.</a:t>
            </a:r>
          </a:p>
          <a:p>
            <a:pPr>
              <a:buClr>
                <a:srgbClr val="000000"/>
              </a:buClr>
            </a:pPr>
            <a:r>
              <a:rPr lang="en-US" sz="2600" i="1" smtClean="0">
                <a:solidFill>
                  <a:srgbClr val="25A9A6"/>
                </a:solidFill>
              </a:rPr>
              <a:t>Appreciation </a:t>
            </a:r>
            <a:r>
              <a:rPr lang="en-US" sz="2600" smtClean="0"/>
              <a:t>refers to an increase in the value of a currency as measured by the amount of foreign currency it can buy.</a:t>
            </a:r>
          </a:p>
          <a:p>
            <a:pPr>
              <a:buClr>
                <a:srgbClr val="000000"/>
              </a:buClr>
            </a:pPr>
            <a:r>
              <a:rPr lang="en-US" sz="2600" i="1" smtClean="0">
                <a:solidFill>
                  <a:srgbClr val="25A9A6"/>
                </a:solidFill>
              </a:rPr>
              <a:t>Depreciation </a:t>
            </a:r>
            <a:r>
              <a:rPr lang="en-US" sz="2600" smtClean="0"/>
              <a:t>refers to a decrease in the value of a currency as measured by the amount of foreign currency it can buy.</a:t>
            </a:r>
          </a:p>
          <a:p>
            <a:endParaRPr lang="en-US" smtClean="0"/>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lgn="l"/>
            <a:r>
              <a:rPr lang="en-US" sz="3200" smtClean="0">
                <a:solidFill>
                  <a:srgbClr val="FFFFFF"/>
                </a:solidFill>
              </a:rPr>
              <a:t>Real Exchange Rates</a:t>
            </a:r>
            <a:endParaRPr lang="en-US" sz="3200" smtClean="0">
              <a:solidFill>
                <a:srgbClr val="FFFFFF"/>
              </a:solidFill>
              <a:latin typeface="Tahoma" pitchFamily="34" charset="0"/>
            </a:endParaRPr>
          </a:p>
        </p:txBody>
      </p:sp>
      <p:sp>
        <p:nvSpPr>
          <p:cNvPr id="1028" name="Rectangle 3"/>
          <p:cNvSpPr>
            <a:spLocks noGrp="1" noChangeArrowheads="1"/>
          </p:cNvSpPr>
          <p:nvPr>
            <p:ph type="body" idx="1"/>
          </p:nvPr>
        </p:nvSpPr>
        <p:spPr/>
        <p:txBody>
          <a:bodyPr/>
          <a:lstStyle/>
          <a:p>
            <a:r>
              <a:rPr lang="en-US" sz="2600" smtClean="0"/>
              <a:t>The real exchange rate compares the prices of domestic goods and foreign goods in the domestic economy.</a:t>
            </a:r>
          </a:p>
          <a:p>
            <a:pPr lvl="1"/>
            <a:r>
              <a:rPr lang="en-US" sz="2400" smtClean="0"/>
              <a:t>If a kilo of Swiss cheese is twice as expensive as a kilo of English cheese, the real exchange rate is 1/2 a kilo of Swiss cheese per kilo of English cheese.</a:t>
            </a:r>
          </a:p>
          <a:p>
            <a:r>
              <a:rPr lang="en-US" sz="2600" smtClean="0"/>
              <a:t>The real exchange rate depends on the nominal exchange rate and the prices of goods in the two countries measured in local currencies.</a:t>
            </a:r>
          </a:p>
          <a:p>
            <a:pPr lvl="1"/>
            <a:r>
              <a:rPr lang="en-US" sz="2400" smtClean="0"/>
              <a:t>The real exchange rate is a key determinant of how much a country exports and imports.</a:t>
            </a:r>
          </a:p>
          <a:p>
            <a:pPr>
              <a:buFontTx/>
              <a:buNone/>
            </a:pPr>
            <a:endParaRPr lang="en-US" sz="2800" smtClean="0"/>
          </a:p>
          <a:p>
            <a:pPr lvl="1"/>
            <a:endParaRPr lang="en-US" smtClean="0"/>
          </a:p>
        </p:txBody>
      </p:sp>
      <p:graphicFrame>
        <p:nvGraphicFramePr>
          <p:cNvPr id="1026" name="Object 4"/>
          <p:cNvGraphicFramePr>
            <a:graphicFrameLocks noChangeAspect="1"/>
          </p:cNvGraphicFramePr>
          <p:nvPr/>
        </p:nvGraphicFramePr>
        <p:xfrm>
          <a:off x="838200" y="5678488"/>
          <a:ext cx="7696200" cy="798512"/>
        </p:xfrm>
        <a:graphic>
          <a:graphicData uri="http://schemas.openxmlformats.org/presentationml/2006/ole">
            <p:oleObj spid="_x0000_s1026" name="Equation" r:id="rId3" imgW="5752800" imgH="596880" progId="Equation.COEE2">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sz="3200" smtClean="0">
                <a:solidFill>
                  <a:srgbClr val="FFFFFF"/>
                </a:solidFill>
              </a:rPr>
              <a:t>Real Exchange Rates</a:t>
            </a:r>
            <a:endParaRPr lang="en-US" sz="3200" smtClean="0">
              <a:solidFill>
                <a:srgbClr val="FFFFFF"/>
              </a:solidFill>
              <a:latin typeface="Tahoma" pitchFamily="34" charset="0"/>
            </a:endParaRPr>
          </a:p>
        </p:txBody>
      </p:sp>
      <p:sp>
        <p:nvSpPr>
          <p:cNvPr id="19459" name="Rectangle 3"/>
          <p:cNvSpPr>
            <a:spLocks noGrp="1" noChangeArrowheads="1"/>
          </p:cNvSpPr>
          <p:nvPr>
            <p:ph type="body" idx="1"/>
          </p:nvPr>
        </p:nvSpPr>
        <p:spPr/>
        <p:txBody>
          <a:bodyPr/>
          <a:lstStyle/>
          <a:p>
            <a:r>
              <a:rPr lang="en-US" sz="2700" smtClean="0"/>
              <a:t>A depreciation (fall) in the UK real exchange rate means that UK goods have become cheaper relative to foreign goods.</a:t>
            </a:r>
          </a:p>
          <a:p>
            <a:r>
              <a:rPr lang="en-US" sz="2700" smtClean="0"/>
              <a:t>This encourages consumers both at home and abroad to buy more UK goods and fewer goods from other countries.</a:t>
            </a:r>
          </a:p>
          <a:p>
            <a:r>
              <a:rPr lang="en-US" sz="2700" smtClean="0"/>
              <a:t>As a result, UK exports rise, and UK imports fall, and both of these changes raise UK net exports.</a:t>
            </a:r>
          </a:p>
          <a:p>
            <a:r>
              <a:rPr lang="en-US" sz="2700" smtClean="0"/>
              <a:t>Conversely, an appreciation in the UK real exchange rate means that UK goods have become more expensive compared to foreign goods, so UK net exports fall.</a:t>
            </a:r>
          </a:p>
          <a:p>
            <a:endParaRPr lang="en-US" sz="2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200" smtClean="0"/>
              <a:t>A FIRST THEORY OF </a:t>
            </a:r>
            <a:br>
              <a:rPr lang="en-US" sz="3200" smtClean="0"/>
            </a:br>
            <a:r>
              <a:rPr lang="en-US" sz="3200" smtClean="0"/>
              <a:t>EXCHANGE RATE DETERMINATION: PURCHASING POWER PARITY</a:t>
            </a:r>
            <a:endParaRPr lang="en-US" sz="3200" smtClean="0">
              <a:latin typeface="Tahoma" pitchFamily="34" charset="0"/>
            </a:endParaRPr>
          </a:p>
        </p:txBody>
      </p:sp>
      <p:sp>
        <p:nvSpPr>
          <p:cNvPr id="20483" name="Rectangle 3"/>
          <p:cNvSpPr>
            <a:spLocks noGrp="1" noChangeArrowheads="1"/>
          </p:cNvSpPr>
          <p:nvPr>
            <p:ph type="body" idx="1"/>
          </p:nvPr>
        </p:nvSpPr>
        <p:spPr/>
        <p:txBody>
          <a:bodyPr/>
          <a:lstStyle/>
          <a:p>
            <a:pPr>
              <a:buClr>
                <a:srgbClr val="000000"/>
              </a:buClr>
            </a:pPr>
            <a:r>
              <a:rPr lang="en-US" sz="2800" smtClean="0"/>
              <a:t>The </a:t>
            </a:r>
            <a:r>
              <a:rPr lang="en-US" sz="2800" i="1" smtClean="0">
                <a:solidFill>
                  <a:srgbClr val="25A9A6"/>
                </a:solidFill>
              </a:rPr>
              <a:t>purchasing power parity theory </a:t>
            </a:r>
            <a:r>
              <a:rPr lang="en-US" sz="2800" smtClean="0"/>
              <a:t>is the simplest and most widely accepted theory explaining the variation of currency exchange rates.</a:t>
            </a:r>
          </a:p>
          <a:p>
            <a:pPr>
              <a:buClr>
                <a:srgbClr val="000000"/>
              </a:buClr>
            </a:pPr>
            <a:r>
              <a:rPr lang="en-US" sz="2800" smtClean="0"/>
              <a:t>Purchasing power parity is a theory of exchange rates whereby a unit of any given currency should be able to buy the same quantity of goods in all countries.</a:t>
            </a:r>
          </a:p>
          <a:p>
            <a:pPr>
              <a:buClr>
                <a:srgbClr val="000000"/>
              </a:buClr>
            </a:pPr>
            <a:r>
              <a:rPr lang="en-US" sz="2800" smtClean="0"/>
              <a:t>According to the purchasing power parity theory, a unit of any given currency should be able to buy the same quantity of goods in all countries. </a:t>
            </a:r>
          </a:p>
          <a:p>
            <a:pPr>
              <a:buClr>
                <a:srgbClr val="000000"/>
              </a:buClr>
            </a:pPr>
            <a:endParaRPr lang="en-US" sz="2800" smtClean="0"/>
          </a:p>
          <a:p>
            <a:pPr>
              <a:buClr>
                <a:srgbClr val="000000"/>
              </a:buClr>
            </a:pPr>
            <a:endParaRPr lang="en-US" sz="2800" smtClean="0"/>
          </a:p>
          <a:p>
            <a:pPr>
              <a:buClr>
                <a:srgbClr val="000000"/>
              </a:buClr>
            </a:pPr>
            <a:endParaRPr lang="en-US" smtClean="0"/>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sz="3200" smtClean="0">
                <a:solidFill>
                  <a:srgbClr val="FFFFFF"/>
                </a:solidFill>
              </a:rPr>
              <a:t>The Basic Logic of Purchasing Power Parity</a:t>
            </a:r>
            <a:endParaRPr lang="en-US" sz="3200" smtClean="0">
              <a:solidFill>
                <a:srgbClr val="FFFFFF"/>
              </a:solidFill>
              <a:latin typeface="Tahoma" pitchFamily="34" charset="0"/>
            </a:endParaRPr>
          </a:p>
        </p:txBody>
      </p:sp>
      <p:sp>
        <p:nvSpPr>
          <p:cNvPr id="35843" name="Rectangle 3"/>
          <p:cNvSpPr>
            <a:spLocks noGrp="1" noChangeArrowheads="1"/>
          </p:cNvSpPr>
          <p:nvPr>
            <p:ph type="body" idx="1"/>
          </p:nvPr>
        </p:nvSpPr>
        <p:spPr/>
        <p:txBody>
          <a:bodyPr/>
          <a:lstStyle/>
          <a:p>
            <a:pPr marL="180000">
              <a:defRPr/>
            </a:pPr>
            <a:r>
              <a:rPr lang="en-US" sz="2600" dirty="0" smtClean="0"/>
              <a:t>The theory of purchasing power parity is based on a principle called </a:t>
            </a:r>
            <a:r>
              <a:rPr lang="en-US" sz="2600" i="1" dirty="0" smtClean="0"/>
              <a:t>the law of one price</a:t>
            </a:r>
            <a:r>
              <a:rPr lang="en-US" sz="2600" dirty="0" smtClean="0"/>
              <a:t>.</a:t>
            </a:r>
          </a:p>
          <a:p>
            <a:pPr lvl="1">
              <a:defRPr/>
            </a:pPr>
            <a:r>
              <a:rPr lang="en-US" sz="2400" dirty="0" smtClean="0"/>
              <a:t>According to the law of one price</a:t>
            </a:r>
            <a:r>
              <a:rPr lang="en-US" sz="2400" i="1" dirty="0" smtClean="0"/>
              <a:t>,</a:t>
            </a:r>
            <a:r>
              <a:rPr lang="en-US" sz="2400" dirty="0" smtClean="0"/>
              <a:t> a good must sell for the same price in all locations. </a:t>
            </a:r>
          </a:p>
          <a:p>
            <a:pPr lvl="1">
              <a:defRPr/>
            </a:pPr>
            <a:r>
              <a:rPr lang="en-US" sz="2400" dirty="0" smtClean="0"/>
              <a:t>If the law of one price were not true, unexploited profit opportunities would exist.</a:t>
            </a:r>
          </a:p>
          <a:p>
            <a:pPr>
              <a:defRPr/>
            </a:pPr>
            <a:r>
              <a:rPr lang="en-US" sz="2500" dirty="0" smtClean="0"/>
              <a:t>The process of taking advantage of differences in prices in different markets is called </a:t>
            </a:r>
            <a:r>
              <a:rPr lang="en-US" sz="2500" i="1" dirty="0" smtClean="0"/>
              <a:t>arbitrage</a:t>
            </a:r>
            <a:r>
              <a:rPr lang="en-US" sz="2500" dirty="0" smtClean="0"/>
              <a:t>.</a:t>
            </a:r>
          </a:p>
          <a:p>
            <a:pPr lvl="1">
              <a:defRPr/>
            </a:pPr>
            <a:r>
              <a:rPr lang="en-US" sz="2400" dirty="0" smtClean="0"/>
              <a:t>If arbitrage occurs, eventually prices that differed in two markets would necessarily converge.</a:t>
            </a:r>
          </a:p>
          <a:p>
            <a:pPr>
              <a:defRPr/>
            </a:pPr>
            <a:r>
              <a:rPr lang="en-US" sz="2500" dirty="0" smtClean="0"/>
              <a:t>According to the theory of purchasing power parity, a currency must have the same purchasing power in all countries and exchange rates move to ensure that.</a:t>
            </a:r>
          </a:p>
          <a:p>
            <a:pPr>
              <a:defRPr/>
            </a:pPr>
            <a:endParaRPr lang="en-US" sz="2500" dirty="0" smtClean="0"/>
          </a:p>
          <a:p>
            <a:pPr>
              <a:buFontTx/>
              <a:buNone/>
              <a:defRPr/>
            </a:pPr>
            <a:endParaRPr lang="en-US" sz="26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pPr>
              <a:defRPr/>
            </a:pPr>
            <a:r>
              <a:rPr lang="en-US" dirty="0" smtClean="0"/>
              <a:t>6</a:t>
            </a:r>
          </a:p>
        </p:txBody>
      </p:sp>
      <p:sp>
        <p:nvSpPr>
          <p:cNvPr id="5123" name="Rectangle 7"/>
          <p:cNvSpPr>
            <a:spLocks noGrp="1" noChangeArrowheads="1"/>
          </p:cNvSpPr>
          <p:nvPr>
            <p:ph type="subTitle" idx="1"/>
          </p:nvPr>
        </p:nvSpPr>
        <p:spPr>
          <a:xfrm>
            <a:off x="381000" y="3962400"/>
            <a:ext cx="5334000" cy="2438400"/>
          </a:xfrm>
        </p:spPr>
        <p:txBody>
          <a:bodyPr/>
          <a:lstStyle/>
          <a:p>
            <a:r>
              <a:rPr lang="en-US" smtClean="0"/>
              <a:t>Open-Economy Macroeconomics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smtClean="0">
                <a:solidFill>
                  <a:srgbClr val="FFFFFF"/>
                </a:solidFill>
              </a:rPr>
              <a:t>Implications of Purchasing Power Parity</a:t>
            </a:r>
            <a:endParaRPr lang="en-US" sz="3200" smtClean="0">
              <a:solidFill>
                <a:srgbClr val="FFFFFF"/>
              </a:solidFill>
              <a:latin typeface="Tahoma" pitchFamily="34" charset="0"/>
            </a:endParaRPr>
          </a:p>
        </p:txBody>
      </p:sp>
      <p:sp>
        <p:nvSpPr>
          <p:cNvPr id="22531" name="Rectangle 3"/>
          <p:cNvSpPr>
            <a:spLocks noGrp="1" noChangeArrowheads="1"/>
          </p:cNvSpPr>
          <p:nvPr>
            <p:ph type="body" idx="1"/>
          </p:nvPr>
        </p:nvSpPr>
        <p:spPr/>
        <p:txBody>
          <a:bodyPr/>
          <a:lstStyle/>
          <a:p>
            <a:r>
              <a:rPr lang="en-US" smtClean="0"/>
              <a:t>If the purchasing power of the euro is always the same at home and abroad, then the exchange rate cannot change.</a:t>
            </a:r>
          </a:p>
          <a:p>
            <a:r>
              <a:rPr lang="en-US" smtClean="0"/>
              <a:t>The nominal exchange rate between the currencies of two countries must reflect the different price levels in those countries.</a:t>
            </a:r>
          </a:p>
          <a:p>
            <a:r>
              <a:rPr lang="en-US" smtClean="0"/>
              <a:t>When the central bank prints large quantities of money, the money loses value both in terms of the goods and services it can buy and in terms of the amount of other currencies it can buy.</a:t>
            </a:r>
          </a:p>
          <a:p>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23555"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3 Money, Prices, and the Nominal Exchange Rate During the German Hyperinflation</a:t>
            </a:r>
          </a:p>
        </p:txBody>
      </p:sp>
      <p:sp>
        <p:nvSpPr>
          <p:cNvPr id="23556" name="Rectangle 5"/>
          <p:cNvSpPr>
            <a:spLocks noChangeArrowheads="1"/>
          </p:cNvSpPr>
          <p:nvPr/>
        </p:nvSpPr>
        <p:spPr bwMode="auto">
          <a:xfrm>
            <a:off x="2630488" y="1244600"/>
            <a:ext cx="5292725" cy="5173663"/>
          </a:xfrm>
          <a:prstGeom prst="rect">
            <a:avLst/>
          </a:prstGeom>
          <a:solidFill>
            <a:srgbClr val="F3F6F9"/>
          </a:solidFill>
          <a:ln w="190500">
            <a:solidFill>
              <a:srgbClr val="F3F6F9"/>
            </a:solidFill>
            <a:miter lim="800000"/>
            <a:headEnd/>
            <a:tailEnd/>
          </a:ln>
        </p:spPr>
        <p:txBody>
          <a:bodyPr/>
          <a:lstStyle/>
          <a:p>
            <a:endParaRPr lang="bg-BG"/>
          </a:p>
        </p:txBody>
      </p:sp>
      <p:sp>
        <p:nvSpPr>
          <p:cNvPr id="23557" name="Rectangle 6"/>
          <p:cNvSpPr>
            <a:spLocks noChangeArrowheads="1"/>
          </p:cNvSpPr>
          <p:nvPr/>
        </p:nvSpPr>
        <p:spPr bwMode="auto">
          <a:xfrm>
            <a:off x="2630488" y="1244600"/>
            <a:ext cx="5292725" cy="5173663"/>
          </a:xfrm>
          <a:prstGeom prst="rect">
            <a:avLst/>
          </a:prstGeom>
          <a:solidFill>
            <a:srgbClr val="F2F4F8"/>
          </a:solidFill>
          <a:ln w="173038">
            <a:solidFill>
              <a:srgbClr val="F2F4F8"/>
            </a:solidFill>
            <a:miter lim="800000"/>
            <a:headEnd/>
            <a:tailEnd/>
          </a:ln>
        </p:spPr>
        <p:txBody>
          <a:bodyPr/>
          <a:lstStyle/>
          <a:p>
            <a:endParaRPr lang="bg-BG"/>
          </a:p>
        </p:txBody>
      </p:sp>
      <p:sp>
        <p:nvSpPr>
          <p:cNvPr id="23558" name="Rectangle 7"/>
          <p:cNvSpPr>
            <a:spLocks noChangeArrowheads="1"/>
          </p:cNvSpPr>
          <p:nvPr/>
        </p:nvSpPr>
        <p:spPr bwMode="auto">
          <a:xfrm>
            <a:off x="2630488" y="1244600"/>
            <a:ext cx="5292725" cy="5173663"/>
          </a:xfrm>
          <a:prstGeom prst="rect">
            <a:avLst/>
          </a:prstGeom>
          <a:solidFill>
            <a:srgbClr val="F1F4F7"/>
          </a:solidFill>
          <a:ln w="155575">
            <a:solidFill>
              <a:srgbClr val="F1F4F7"/>
            </a:solidFill>
            <a:miter lim="800000"/>
            <a:headEnd/>
            <a:tailEnd/>
          </a:ln>
        </p:spPr>
        <p:txBody>
          <a:bodyPr/>
          <a:lstStyle/>
          <a:p>
            <a:endParaRPr lang="bg-BG"/>
          </a:p>
        </p:txBody>
      </p:sp>
      <p:sp>
        <p:nvSpPr>
          <p:cNvPr id="23559" name="Rectangle 8"/>
          <p:cNvSpPr>
            <a:spLocks noChangeArrowheads="1"/>
          </p:cNvSpPr>
          <p:nvPr/>
        </p:nvSpPr>
        <p:spPr bwMode="auto">
          <a:xfrm>
            <a:off x="2630488" y="1244600"/>
            <a:ext cx="5292725" cy="5173663"/>
          </a:xfrm>
          <a:prstGeom prst="rect">
            <a:avLst/>
          </a:prstGeom>
          <a:solidFill>
            <a:srgbClr val="F0F2F5"/>
          </a:solidFill>
          <a:ln w="138113">
            <a:solidFill>
              <a:srgbClr val="F0F2F5"/>
            </a:solidFill>
            <a:miter lim="800000"/>
            <a:headEnd/>
            <a:tailEnd/>
          </a:ln>
        </p:spPr>
        <p:txBody>
          <a:bodyPr/>
          <a:lstStyle/>
          <a:p>
            <a:endParaRPr lang="bg-BG"/>
          </a:p>
        </p:txBody>
      </p:sp>
      <p:sp>
        <p:nvSpPr>
          <p:cNvPr id="23560" name="Rectangle 9"/>
          <p:cNvSpPr>
            <a:spLocks noChangeArrowheads="1"/>
          </p:cNvSpPr>
          <p:nvPr/>
        </p:nvSpPr>
        <p:spPr bwMode="auto">
          <a:xfrm>
            <a:off x="2630488" y="1244600"/>
            <a:ext cx="5292725" cy="5173663"/>
          </a:xfrm>
          <a:prstGeom prst="rect">
            <a:avLst/>
          </a:prstGeom>
          <a:solidFill>
            <a:srgbClr val="EEF1F4"/>
          </a:solidFill>
          <a:ln w="122238">
            <a:solidFill>
              <a:srgbClr val="EEF1F4"/>
            </a:solidFill>
            <a:miter lim="800000"/>
            <a:headEnd/>
            <a:tailEnd/>
          </a:ln>
        </p:spPr>
        <p:txBody>
          <a:bodyPr/>
          <a:lstStyle/>
          <a:p>
            <a:endParaRPr lang="bg-BG"/>
          </a:p>
        </p:txBody>
      </p:sp>
      <p:sp>
        <p:nvSpPr>
          <p:cNvPr id="23561" name="Rectangle 10"/>
          <p:cNvSpPr>
            <a:spLocks noChangeArrowheads="1"/>
          </p:cNvSpPr>
          <p:nvPr/>
        </p:nvSpPr>
        <p:spPr bwMode="auto">
          <a:xfrm>
            <a:off x="2630488" y="1244600"/>
            <a:ext cx="5292725" cy="5173663"/>
          </a:xfrm>
          <a:prstGeom prst="rect">
            <a:avLst/>
          </a:prstGeom>
          <a:solidFill>
            <a:srgbClr val="EDEFF3"/>
          </a:solidFill>
          <a:ln w="104775">
            <a:solidFill>
              <a:srgbClr val="EDEFF3"/>
            </a:solidFill>
            <a:miter lim="800000"/>
            <a:headEnd/>
            <a:tailEnd/>
          </a:ln>
        </p:spPr>
        <p:txBody>
          <a:bodyPr/>
          <a:lstStyle/>
          <a:p>
            <a:endParaRPr lang="bg-BG"/>
          </a:p>
        </p:txBody>
      </p:sp>
      <p:sp>
        <p:nvSpPr>
          <p:cNvPr id="23562" name="Rectangle 11"/>
          <p:cNvSpPr>
            <a:spLocks noChangeArrowheads="1"/>
          </p:cNvSpPr>
          <p:nvPr/>
        </p:nvSpPr>
        <p:spPr bwMode="auto">
          <a:xfrm>
            <a:off x="2630488" y="1244600"/>
            <a:ext cx="5292725" cy="5173663"/>
          </a:xfrm>
          <a:prstGeom prst="rect">
            <a:avLst/>
          </a:prstGeom>
          <a:solidFill>
            <a:srgbClr val="EBEEF2"/>
          </a:solidFill>
          <a:ln w="87313">
            <a:solidFill>
              <a:srgbClr val="EBEEF2"/>
            </a:solidFill>
            <a:miter lim="800000"/>
            <a:headEnd/>
            <a:tailEnd/>
          </a:ln>
        </p:spPr>
        <p:txBody>
          <a:bodyPr/>
          <a:lstStyle/>
          <a:p>
            <a:endParaRPr lang="bg-BG"/>
          </a:p>
        </p:txBody>
      </p:sp>
      <p:sp>
        <p:nvSpPr>
          <p:cNvPr id="23563" name="Rectangle 12"/>
          <p:cNvSpPr>
            <a:spLocks noChangeArrowheads="1"/>
          </p:cNvSpPr>
          <p:nvPr/>
        </p:nvSpPr>
        <p:spPr bwMode="auto">
          <a:xfrm>
            <a:off x="2630488" y="1244600"/>
            <a:ext cx="5292725" cy="5173663"/>
          </a:xfrm>
          <a:prstGeom prst="rect">
            <a:avLst/>
          </a:prstGeom>
          <a:solidFill>
            <a:srgbClr val="EAECF1"/>
          </a:solidFill>
          <a:ln w="69850">
            <a:solidFill>
              <a:srgbClr val="EAECF1"/>
            </a:solidFill>
            <a:miter lim="800000"/>
            <a:headEnd/>
            <a:tailEnd/>
          </a:ln>
        </p:spPr>
        <p:txBody>
          <a:bodyPr/>
          <a:lstStyle/>
          <a:p>
            <a:endParaRPr lang="bg-BG"/>
          </a:p>
        </p:txBody>
      </p:sp>
      <p:sp>
        <p:nvSpPr>
          <p:cNvPr id="23564" name="Rectangle 13"/>
          <p:cNvSpPr>
            <a:spLocks noChangeArrowheads="1"/>
          </p:cNvSpPr>
          <p:nvPr/>
        </p:nvSpPr>
        <p:spPr bwMode="auto">
          <a:xfrm>
            <a:off x="2630488" y="1244600"/>
            <a:ext cx="5292725" cy="5173663"/>
          </a:xfrm>
          <a:prstGeom prst="rect">
            <a:avLst/>
          </a:prstGeom>
          <a:solidFill>
            <a:srgbClr val="E9EBF0"/>
          </a:solidFill>
          <a:ln w="52388">
            <a:solidFill>
              <a:srgbClr val="E9EBF0"/>
            </a:solidFill>
            <a:miter lim="800000"/>
            <a:headEnd/>
            <a:tailEnd/>
          </a:ln>
        </p:spPr>
        <p:txBody>
          <a:bodyPr/>
          <a:lstStyle/>
          <a:p>
            <a:endParaRPr lang="bg-BG"/>
          </a:p>
        </p:txBody>
      </p:sp>
      <p:sp>
        <p:nvSpPr>
          <p:cNvPr id="23565" name="Rectangle 14"/>
          <p:cNvSpPr>
            <a:spLocks noChangeArrowheads="1"/>
          </p:cNvSpPr>
          <p:nvPr/>
        </p:nvSpPr>
        <p:spPr bwMode="auto">
          <a:xfrm>
            <a:off x="2630488" y="1244600"/>
            <a:ext cx="5292725" cy="5173663"/>
          </a:xfrm>
          <a:prstGeom prst="rect">
            <a:avLst/>
          </a:prstGeom>
          <a:solidFill>
            <a:srgbClr val="E7EAEF"/>
          </a:solidFill>
          <a:ln w="34925">
            <a:solidFill>
              <a:srgbClr val="E7EAEF"/>
            </a:solidFill>
            <a:miter lim="800000"/>
            <a:headEnd/>
            <a:tailEnd/>
          </a:ln>
        </p:spPr>
        <p:txBody>
          <a:bodyPr/>
          <a:lstStyle/>
          <a:p>
            <a:endParaRPr lang="bg-BG"/>
          </a:p>
        </p:txBody>
      </p:sp>
      <p:sp>
        <p:nvSpPr>
          <p:cNvPr id="23566" name="Rectangle 15"/>
          <p:cNvSpPr>
            <a:spLocks noChangeArrowheads="1"/>
          </p:cNvSpPr>
          <p:nvPr/>
        </p:nvSpPr>
        <p:spPr bwMode="auto">
          <a:xfrm>
            <a:off x="2630488" y="1244600"/>
            <a:ext cx="5292725" cy="5173663"/>
          </a:xfrm>
          <a:prstGeom prst="rect">
            <a:avLst/>
          </a:prstGeom>
          <a:solidFill>
            <a:srgbClr val="E6E9EF"/>
          </a:solidFill>
          <a:ln w="17463">
            <a:solidFill>
              <a:srgbClr val="E6E9EF"/>
            </a:solidFill>
            <a:miter lim="800000"/>
            <a:headEnd/>
            <a:tailEnd/>
          </a:ln>
        </p:spPr>
        <p:txBody>
          <a:bodyPr/>
          <a:lstStyle/>
          <a:p>
            <a:endParaRPr lang="bg-BG"/>
          </a:p>
        </p:txBody>
      </p:sp>
      <p:sp>
        <p:nvSpPr>
          <p:cNvPr id="23567" name="Rectangle 16"/>
          <p:cNvSpPr>
            <a:spLocks noChangeArrowheads="1"/>
          </p:cNvSpPr>
          <p:nvPr/>
        </p:nvSpPr>
        <p:spPr bwMode="auto">
          <a:xfrm>
            <a:off x="2527300" y="1089025"/>
            <a:ext cx="5327650" cy="5278438"/>
          </a:xfrm>
          <a:prstGeom prst="rect">
            <a:avLst/>
          </a:prstGeom>
          <a:solidFill>
            <a:srgbClr val="FFFFFF"/>
          </a:solidFill>
          <a:ln w="9525">
            <a:noFill/>
            <a:miter lim="800000"/>
            <a:headEnd/>
            <a:tailEnd/>
          </a:ln>
        </p:spPr>
        <p:txBody>
          <a:bodyPr/>
          <a:lstStyle/>
          <a:p>
            <a:endParaRPr lang="bg-BG"/>
          </a:p>
        </p:txBody>
      </p:sp>
      <p:sp>
        <p:nvSpPr>
          <p:cNvPr id="23568" name="Freeform 17"/>
          <p:cNvSpPr>
            <a:spLocks/>
          </p:cNvSpPr>
          <p:nvPr/>
        </p:nvSpPr>
        <p:spPr bwMode="auto">
          <a:xfrm>
            <a:off x="2527300" y="1089025"/>
            <a:ext cx="5327650" cy="5278438"/>
          </a:xfrm>
          <a:custGeom>
            <a:avLst/>
            <a:gdLst>
              <a:gd name="T0" fmla="*/ 0 w 3356"/>
              <a:gd name="T1" fmla="*/ 0 h 3325"/>
              <a:gd name="T2" fmla="*/ 0 w 3356"/>
              <a:gd name="T3" fmla="*/ 2147483647 h 3325"/>
              <a:gd name="T4" fmla="*/ 2147483647 w 3356"/>
              <a:gd name="T5" fmla="*/ 2147483647 h 3325"/>
              <a:gd name="T6" fmla="*/ 0 60000 65536"/>
              <a:gd name="T7" fmla="*/ 0 60000 65536"/>
              <a:gd name="T8" fmla="*/ 0 60000 65536"/>
              <a:gd name="T9" fmla="*/ 0 w 3356"/>
              <a:gd name="T10" fmla="*/ 0 h 3325"/>
              <a:gd name="T11" fmla="*/ 3356 w 3356"/>
              <a:gd name="T12" fmla="*/ 3325 h 3325"/>
            </a:gdLst>
            <a:ahLst/>
            <a:cxnLst>
              <a:cxn ang="T6">
                <a:pos x="T0" y="T1"/>
              </a:cxn>
              <a:cxn ang="T7">
                <a:pos x="T2" y="T3"/>
              </a:cxn>
              <a:cxn ang="T8">
                <a:pos x="T4" y="T5"/>
              </a:cxn>
            </a:cxnLst>
            <a:rect l="T9" t="T10" r="T11" b="T12"/>
            <a:pathLst>
              <a:path w="3356" h="3325">
                <a:moveTo>
                  <a:pt x="0" y="0"/>
                </a:moveTo>
                <a:lnTo>
                  <a:pt x="0" y="3325"/>
                </a:lnTo>
                <a:lnTo>
                  <a:pt x="3356" y="3325"/>
                </a:lnTo>
              </a:path>
            </a:pathLst>
          </a:custGeom>
          <a:noFill/>
          <a:ln w="17463">
            <a:solidFill>
              <a:srgbClr val="000000"/>
            </a:solidFill>
            <a:prstDash val="solid"/>
            <a:round/>
            <a:headEnd/>
            <a:tailEnd/>
          </a:ln>
        </p:spPr>
        <p:txBody>
          <a:bodyPr/>
          <a:lstStyle/>
          <a:p>
            <a:endParaRPr lang="cs-CZ"/>
          </a:p>
        </p:txBody>
      </p:sp>
      <p:sp>
        <p:nvSpPr>
          <p:cNvPr id="23569" name="Line 18"/>
          <p:cNvSpPr>
            <a:spLocks noChangeShapeType="1"/>
          </p:cNvSpPr>
          <p:nvPr/>
        </p:nvSpPr>
        <p:spPr bwMode="auto">
          <a:xfrm>
            <a:off x="2527300" y="4665663"/>
            <a:ext cx="138113" cy="1587"/>
          </a:xfrm>
          <a:prstGeom prst="line">
            <a:avLst/>
          </a:prstGeom>
          <a:noFill/>
          <a:ln w="17463">
            <a:solidFill>
              <a:srgbClr val="000000"/>
            </a:solidFill>
            <a:round/>
            <a:headEnd/>
            <a:tailEnd/>
          </a:ln>
        </p:spPr>
        <p:txBody>
          <a:bodyPr/>
          <a:lstStyle/>
          <a:p>
            <a:endParaRPr lang="cs-CZ"/>
          </a:p>
        </p:txBody>
      </p:sp>
      <p:sp>
        <p:nvSpPr>
          <p:cNvPr id="23570" name="Line 19"/>
          <p:cNvSpPr>
            <a:spLocks noChangeShapeType="1"/>
          </p:cNvSpPr>
          <p:nvPr/>
        </p:nvSpPr>
        <p:spPr bwMode="auto">
          <a:xfrm>
            <a:off x="2527300" y="5499100"/>
            <a:ext cx="138113" cy="1588"/>
          </a:xfrm>
          <a:prstGeom prst="line">
            <a:avLst/>
          </a:prstGeom>
          <a:noFill/>
          <a:ln w="17463">
            <a:solidFill>
              <a:srgbClr val="000000"/>
            </a:solidFill>
            <a:round/>
            <a:headEnd/>
            <a:tailEnd/>
          </a:ln>
        </p:spPr>
        <p:txBody>
          <a:bodyPr/>
          <a:lstStyle/>
          <a:p>
            <a:endParaRPr lang="cs-CZ"/>
          </a:p>
        </p:txBody>
      </p:sp>
      <p:sp>
        <p:nvSpPr>
          <p:cNvPr id="23571" name="Line 20"/>
          <p:cNvSpPr>
            <a:spLocks noChangeShapeType="1"/>
          </p:cNvSpPr>
          <p:nvPr/>
        </p:nvSpPr>
        <p:spPr bwMode="auto">
          <a:xfrm>
            <a:off x="2527300" y="3814763"/>
            <a:ext cx="138113" cy="1587"/>
          </a:xfrm>
          <a:prstGeom prst="line">
            <a:avLst/>
          </a:prstGeom>
          <a:noFill/>
          <a:ln w="17463">
            <a:solidFill>
              <a:srgbClr val="000000"/>
            </a:solidFill>
            <a:round/>
            <a:headEnd/>
            <a:tailEnd/>
          </a:ln>
        </p:spPr>
        <p:txBody>
          <a:bodyPr/>
          <a:lstStyle/>
          <a:p>
            <a:endParaRPr lang="cs-CZ"/>
          </a:p>
        </p:txBody>
      </p:sp>
      <p:sp>
        <p:nvSpPr>
          <p:cNvPr id="23572" name="Line 21"/>
          <p:cNvSpPr>
            <a:spLocks noChangeShapeType="1"/>
          </p:cNvSpPr>
          <p:nvPr/>
        </p:nvSpPr>
        <p:spPr bwMode="auto">
          <a:xfrm>
            <a:off x="2527300" y="2095500"/>
            <a:ext cx="138113" cy="1588"/>
          </a:xfrm>
          <a:prstGeom prst="line">
            <a:avLst/>
          </a:prstGeom>
          <a:noFill/>
          <a:ln w="17463">
            <a:solidFill>
              <a:srgbClr val="000000"/>
            </a:solidFill>
            <a:round/>
            <a:headEnd/>
            <a:tailEnd/>
          </a:ln>
        </p:spPr>
        <p:txBody>
          <a:bodyPr/>
          <a:lstStyle/>
          <a:p>
            <a:endParaRPr lang="cs-CZ"/>
          </a:p>
        </p:txBody>
      </p:sp>
      <p:sp>
        <p:nvSpPr>
          <p:cNvPr id="23573" name="Line 22"/>
          <p:cNvSpPr>
            <a:spLocks noChangeShapeType="1"/>
          </p:cNvSpPr>
          <p:nvPr/>
        </p:nvSpPr>
        <p:spPr bwMode="auto">
          <a:xfrm>
            <a:off x="2527300" y="2946400"/>
            <a:ext cx="138113" cy="1588"/>
          </a:xfrm>
          <a:prstGeom prst="line">
            <a:avLst/>
          </a:prstGeom>
          <a:noFill/>
          <a:ln w="17463">
            <a:solidFill>
              <a:srgbClr val="000000"/>
            </a:solidFill>
            <a:round/>
            <a:headEnd/>
            <a:tailEnd/>
          </a:ln>
        </p:spPr>
        <p:txBody>
          <a:bodyPr/>
          <a:lstStyle/>
          <a:p>
            <a:endParaRPr lang="cs-CZ"/>
          </a:p>
        </p:txBody>
      </p:sp>
      <p:sp>
        <p:nvSpPr>
          <p:cNvPr id="23574" name="Line 23"/>
          <p:cNvSpPr>
            <a:spLocks noChangeShapeType="1"/>
          </p:cNvSpPr>
          <p:nvPr/>
        </p:nvSpPr>
        <p:spPr bwMode="auto">
          <a:xfrm flipV="1">
            <a:off x="2735263" y="6227763"/>
            <a:ext cx="1587" cy="139700"/>
          </a:xfrm>
          <a:prstGeom prst="line">
            <a:avLst/>
          </a:prstGeom>
          <a:noFill/>
          <a:ln w="17463">
            <a:solidFill>
              <a:srgbClr val="000000"/>
            </a:solidFill>
            <a:round/>
            <a:headEnd/>
            <a:tailEnd/>
          </a:ln>
        </p:spPr>
        <p:txBody>
          <a:bodyPr/>
          <a:lstStyle/>
          <a:p>
            <a:endParaRPr lang="cs-CZ"/>
          </a:p>
        </p:txBody>
      </p:sp>
      <p:sp>
        <p:nvSpPr>
          <p:cNvPr id="23575" name="Line 24"/>
          <p:cNvSpPr>
            <a:spLocks noChangeShapeType="1"/>
          </p:cNvSpPr>
          <p:nvPr/>
        </p:nvSpPr>
        <p:spPr bwMode="auto">
          <a:xfrm flipV="1">
            <a:off x="3967163" y="6227763"/>
            <a:ext cx="1587" cy="139700"/>
          </a:xfrm>
          <a:prstGeom prst="line">
            <a:avLst/>
          </a:prstGeom>
          <a:noFill/>
          <a:ln w="17463">
            <a:solidFill>
              <a:srgbClr val="000000"/>
            </a:solidFill>
            <a:round/>
            <a:headEnd/>
            <a:tailEnd/>
          </a:ln>
        </p:spPr>
        <p:txBody>
          <a:bodyPr/>
          <a:lstStyle/>
          <a:p>
            <a:endParaRPr lang="cs-CZ"/>
          </a:p>
        </p:txBody>
      </p:sp>
      <p:sp>
        <p:nvSpPr>
          <p:cNvPr id="23576" name="Line 25"/>
          <p:cNvSpPr>
            <a:spLocks noChangeShapeType="1"/>
          </p:cNvSpPr>
          <p:nvPr/>
        </p:nvSpPr>
        <p:spPr bwMode="auto">
          <a:xfrm flipV="1">
            <a:off x="5199063" y="6227763"/>
            <a:ext cx="1587" cy="139700"/>
          </a:xfrm>
          <a:prstGeom prst="line">
            <a:avLst/>
          </a:prstGeom>
          <a:noFill/>
          <a:ln w="17463">
            <a:solidFill>
              <a:srgbClr val="000000"/>
            </a:solidFill>
            <a:round/>
            <a:headEnd/>
            <a:tailEnd/>
          </a:ln>
        </p:spPr>
        <p:txBody>
          <a:bodyPr/>
          <a:lstStyle/>
          <a:p>
            <a:endParaRPr lang="cs-CZ"/>
          </a:p>
        </p:txBody>
      </p:sp>
      <p:sp>
        <p:nvSpPr>
          <p:cNvPr id="23577" name="Line 26"/>
          <p:cNvSpPr>
            <a:spLocks noChangeShapeType="1"/>
          </p:cNvSpPr>
          <p:nvPr/>
        </p:nvSpPr>
        <p:spPr bwMode="auto">
          <a:xfrm flipV="1">
            <a:off x="7645400" y="6227763"/>
            <a:ext cx="1588" cy="139700"/>
          </a:xfrm>
          <a:prstGeom prst="line">
            <a:avLst/>
          </a:prstGeom>
          <a:noFill/>
          <a:ln w="17463">
            <a:solidFill>
              <a:srgbClr val="000000"/>
            </a:solidFill>
            <a:round/>
            <a:headEnd/>
            <a:tailEnd/>
          </a:ln>
        </p:spPr>
        <p:txBody>
          <a:bodyPr/>
          <a:lstStyle/>
          <a:p>
            <a:endParaRPr lang="cs-CZ"/>
          </a:p>
        </p:txBody>
      </p:sp>
      <p:sp>
        <p:nvSpPr>
          <p:cNvPr id="23578" name="Line 27"/>
          <p:cNvSpPr>
            <a:spLocks noChangeShapeType="1"/>
          </p:cNvSpPr>
          <p:nvPr/>
        </p:nvSpPr>
        <p:spPr bwMode="auto">
          <a:xfrm flipV="1">
            <a:off x="6413500" y="6227763"/>
            <a:ext cx="1588" cy="139700"/>
          </a:xfrm>
          <a:prstGeom prst="line">
            <a:avLst/>
          </a:prstGeom>
          <a:noFill/>
          <a:ln w="17463">
            <a:solidFill>
              <a:srgbClr val="000000"/>
            </a:solidFill>
            <a:round/>
            <a:headEnd/>
            <a:tailEnd/>
          </a:ln>
        </p:spPr>
        <p:txBody>
          <a:bodyPr/>
          <a:lstStyle/>
          <a:p>
            <a:endParaRPr lang="cs-CZ"/>
          </a:p>
        </p:txBody>
      </p:sp>
      <p:sp>
        <p:nvSpPr>
          <p:cNvPr id="23579" name="Rectangle 28"/>
          <p:cNvSpPr>
            <a:spLocks noChangeArrowheads="1"/>
          </p:cNvSpPr>
          <p:nvPr/>
        </p:nvSpPr>
        <p:spPr bwMode="auto">
          <a:xfrm>
            <a:off x="1158875" y="2843213"/>
            <a:ext cx="13811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10,000,000,000</a:t>
            </a:r>
            <a:endParaRPr lang="en-US"/>
          </a:p>
        </p:txBody>
      </p:sp>
      <p:sp>
        <p:nvSpPr>
          <p:cNvPr id="23580" name="Rectangle 29"/>
          <p:cNvSpPr>
            <a:spLocks noChangeArrowheads="1"/>
          </p:cNvSpPr>
          <p:nvPr/>
        </p:nvSpPr>
        <p:spPr bwMode="auto">
          <a:xfrm>
            <a:off x="542925" y="1998663"/>
            <a:ext cx="2001838"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1,000,000,000,000,000</a:t>
            </a:r>
            <a:endParaRPr lang="en-US"/>
          </a:p>
        </p:txBody>
      </p:sp>
      <p:sp>
        <p:nvSpPr>
          <p:cNvPr id="23581" name="Rectangle 30"/>
          <p:cNvSpPr>
            <a:spLocks noChangeArrowheads="1"/>
          </p:cNvSpPr>
          <p:nvPr/>
        </p:nvSpPr>
        <p:spPr bwMode="auto">
          <a:xfrm>
            <a:off x="1773238" y="3694113"/>
            <a:ext cx="7588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100,000</a:t>
            </a:r>
            <a:endParaRPr lang="en-US"/>
          </a:p>
        </p:txBody>
      </p:sp>
      <p:sp>
        <p:nvSpPr>
          <p:cNvPr id="23582" name="Rectangle 31"/>
          <p:cNvSpPr>
            <a:spLocks noChangeArrowheads="1"/>
          </p:cNvSpPr>
          <p:nvPr/>
        </p:nvSpPr>
        <p:spPr bwMode="auto">
          <a:xfrm>
            <a:off x="2332038" y="4540250"/>
            <a:ext cx="1905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23583" name="Rectangle 32"/>
          <p:cNvSpPr>
            <a:spLocks noChangeArrowheads="1"/>
          </p:cNvSpPr>
          <p:nvPr/>
        </p:nvSpPr>
        <p:spPr bwMode="auto">
          <a:xfrm>
            <a:off x="1871663" y="5384800"/>
            <a:ext cx="655637"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.00001</a:t>
            </a:r>
            <a:endParaRPr lang="en-US"/>
          </a:p>
        </p:txBody>
      </p:sp>
      <p:sp>
        <p:nvSpPr>
          <p:cNvPr id="23584" name="Rectangle 33"/>
          <p:cNvSpPr>
            <a:spLocks noChangeArrowheads="1"/>
          </p:cNvSpPr>
          <p:nvPr/>
        </p:nvSpPr>
        <p:spPr bwMode="auto">
          <a:xfrm>
            <a:off x="1360488" y="6230938"/>
            <a:ext cx="1173162"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.0000000001</a:t>
            </a:r>
            <a:endParaRPr lang="en-US"/>
          </a:p>
        </p:txBody>
      </p:sp>
      <p:sp>
        <p:nvSpPr>
          <p:cNvPr id="23585" name="Rectangle 34"/>
          <p:cNvSpPr>
            <a:spLocks noChangeArrowheads="1"/>
          </p:cNvSpPr>
          <p:nvPr/>
        </p:nvSpPr>
        <p:spPr bwMode="auto">
          <a:xfrm>
            <a:off x="2533650" y="6415088"/>
            <a:ext cx="500063"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1921</a:t>
            </a:r>
            <a:endParaRPr lang="en-US"/>
          </a:p>
        </p:txBody>
      </p:sp>
      <p:sp>
        <p:nvSpPr>
          <p:cNvPr id="23586" name="Rectangle 35"/>
          <p:cNvSpPr>
            <a:spLocks noChangeArrowheads="1"/>
          </p:cNvSpPr>
          <p:nvPr/>
        </p:nvSpPr>
        <p:spPr bwMode="auto">
          <a:xfrm>
            <a:off x="3757613" y="6415088"/>
            <a:ext cx="500062"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1922</a:t>
            </a:r>
            <a:endParaRPr lang="en-US"/>
          </a:p>
        </p:txBody>
      </p:sp>
      <p:sp>
        <p:nvSpPr>
          <p:cNvPr id="23587" name="Rectangle 36"/>
          <p:cNvSpPr>
            <a:spLocks noChangeArrowheads="1"/>
          </p:cNvSpPr>
          <p:nvPr/>
        </p:nvSpPr>
        <p:spPr bwMode="auto">
          <a:xfrm>
            <a:off x="4983163" y="6415088"/>
            <a:ext cx="500062"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1923</a:t>
            </a:r>
            <a:endParaRPr lang="en-US"/>
          </a:p>
        </p:txBody>
      </p:sp>
      <p:sp>
        <p:nvSpPr>
          <p:cNvPr id="23588" name="Rectangle 37"/>
          <p:cNvSpPr>
            <a:spLocks noChangeArrowheads="1"/>
          </p:cNvSpPr>
          <p:nvPr/>
        </p:nvSpPr>
        <p:spPr bwMode="auto">
          <a:xfrm>
            <a:off x="6208713" y="6415088"/>
            <a:ext cx="500062"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1924</a:t>
            </a:r>
            <a:endParaRPr lang="en-US"/>
          </a:p>
        </p:txBody>
      </p:sp>
      <p:sp>
        <p:nvSpPr>
          <p:cNvPr id="99366" name="Rectangle 38"/>
          <p:cNvSpPr>
            <a:spLocks noChangeArrowheads="1"/>
          </p:cNvSpPr>
          <p:nvPr/>
        </p:nvSpPr>
        <p:spPr bwMode="auto">
          <a:xfrm>
            <a:off x="4787900" y="5287963"/>
            <a:ext cx="1265238"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Exchange rate</a:t>
            </a:r>
            <a:endParaRPr lang="en-US"/>
          </a:p>
        </p:txBody>
      </p:sp>
      <p:sp>
        <p:nvSpPr>
          <p:cNvPr id="99367" name="Rectangle 39"/>
          <p:cNvSpPr>
            <a:spLocks noChangeArrowheads="1"/>
          </p:cNvSpPr>
          <p:nvPr/>
        </p:nvSpPr>
        <p:spPr bwMode="auto">
          <a:xfrm>
            <a:off x="6353175" y="2711450"/>
            <a:ext cx="1214438"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Money supply</a:t>
            </a:r>
            <a:endParaRPr lang="en-US"/>
          </a:p>
        </p:txBody>
      </p:sp>
      <p:sp>
        <p:nvSpPr>
          <p:cNvPr id="99368" name="Rectangle 40"/>
          <p:cNvSpPr>
            <a:spLocks noChangeArrowheads="1"/>
          </p:cNvSpPr>
          <p:nvPr/>
        </p:nvSpPr>
        <p:spPr bwMode="auto">
          <a:xfrm>
            <a:off x="4862513" y="3487738"/>
            <a:ext cx="925512"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Price level</a:t>
            </a:r>
            <a:endParaRPr lang="en-US"/>
          </a:p>
        </p:txBody>
      </p:sp>
      <p:sp>
        <p:nvSpPr>
          <p:cNvPr id="23592" name="Rectangle 41"/>
          <p:cNvSpPr>
            <a:spLocks noChangeArrowheads="1"/>
          </p:cNvSpPr>
          <p:nvPr/>
        </p:nvSpPr>
        <p:spPr bwMode="auto">
          <a:xfrm>
            <a:off x="7427913" y="6415088"/>
            <a:ext cx="500062"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1925</a:t>
            </a:r>
            <a:endParaRPr lang="en-US"/>
          </a:p>
        </p:txBody>
      </p:sp>
      <p:sp>
        <p:nvSpPr>
          <p:cNvPr id="23593" name="Rectangle 42"/>
          <p:cNvSpPr>
            <a:spLocks noChangeArrowheads="1"/>
          </p:cNvSpPr>
          <p:nvPr/>
        </p:nvSpPr>
        <p:spPr bwMode="auto">
          <a:xfrm>
            <a:off x="1751013" y="1060450"/>
            <a:ext cx="787400" cy="258763"/>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Indexes</a:t>
            </a:r>
            <a:endParaRPr lang="en-US"/>
          </a:p>
        </p:txBody>
      </p:sp>
      <p:sp>
        <p:nvSpPr>
          <p:cNvPr id="23594" name="Rectangle 43"/>
          <p:cNvSpPr>
            <a:spLocks noChangeArrowheads="1"/>
          </p:cNvSpPr>
          <p:nvPr/>
        </p:nvSpPr>
        <p:spPr bwMode="auto">
          <a:xfrm>
            <a:off x="1006475" y="1290638"/>
            <a:ext cx="974725" cy="228600"/>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(Jan. 1921 </a:t>
            </a:r>
            <a:endParaRPr lang="en-US"/>
          </a:p>
        </p:txBody>
      </p:sp>
      <p:sp>
        <p:nvSpPr>
          <p:cNvPr id="23595" name="Rectangle 44"/>
          <p:cNvSpPr>
            <a:spLocks noChangeArrowheads="1"/>
          </p:cNvSpPr>
          <p:nvPr/>
        </p:nvSpPr>
        <p:spPr bwMode="auto">
          <a:xfrm>
            <a:off x="1949450" y="1303338"/>
            <a:ext cx="1079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MathematicalPi 1" pitchFamily="82" charset="0"/>
              </a:rPr>
              <a:t>=</a:t>
            </a:r>
            <a:endParaRPr lang="en-US"/>
          </a:p>
        </p:txBody>
      </p:sp>
      <p:sp>
        <p:nvSpPr>
          <p:cNvPr id="23596" name="Rectangle 45"/>
          <p:cNvSpPr>
            <a:spLocks noChangeArrowheads="1"/>
          </p:cNvSpPr>
          <p:nvPr/>
        </p:nvSpPr>
        <p:spPr bwMode="auto">
          <a:xfrm>
            <a:off x="2016125" y="1290638"/>
            <a:ext cx="517525" cy="258762"/>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 100)</a:t>
            </a:r>
            <a:endParaRPr lang="en-US"/>
          </a:p>
        </p:txBody>
      </p:sp>
      <p:pic>
        <p:nvPicPr>
          <p:cNvPr id="99374" name="Picture 46"/>
          <p:cNvPicPr>
            <a:picLocks noChangeAspect="1" noChangeArrowheads="1"/>
          </p:cNvPicPr>
          <p:nvPr/>
        </p:nvPicPr>
        <p:blipFill>
          <a:blip r:embed="rId3" cstate="print"/>
          <a:srcRect/>
          <a:stretch>
            <a:fillRect/>
          </a:stretch>
        </p:blipFill>
        <p:spPr bwMode="auto">
          <a:xfrm>
            <a:off x="2725738" y="4283075"/>
            <a:ext cx="4862512" cy="1911350"/>
          </a:xfrm>
          <a:prstGeom prst="rect">
            <a:avLst/>
          </a:prstGeom>
          <a:noFill/>
          <a:ln w="9525">
            <a:noFill/>
            <a:miter lim="800000"/>
            <a:headEnd/>
            <a:tailEnd/>
          </a:ln>
        </p:spPr>
      </p:pic>
      <p:pic>
        <p:nvPicPr>
          <p:cNvPr id="99375" name="Picture 47"/>
          <p:cNvPicPr>
            <a:picLocks noChangeAspect="1" noChangeArrowheads="1"/>
          </p:cNvPicPr>
          <p:nvPr/>
        </p:nvPicPr>
        <p:blipFill>
          <a:blip r:embed="rId4" cstate="print"/>
          <a:srcRect/>
          <a:stretch>
            <a:fillRect/>
          </a:stretch>
        </p:blipFill>
        <p:spPr bwMode="auto">
          <a:xfrm>
            <a:off x="2714625" y="2420938"/>
            <a:ext cx="4875213" cy="1916112"/>
          </a:xfrm>
          <a:prstGeom prst="rect">
            <a:avLst/>
          </a:prstGeom>
          <a:noFill/>
          <a:ln w="9525">
            <a:noFill/>
            <a:miter lim="800000"/>
            <a:headEnd/>
            <a:tailEnd/>
          </a:ln>
        </p:spPr>
      </p:pic>
      <p:pic>
        <p:nvPicPr>
          <p:cNvPr id="99376" name="Picture 48"/>
          <p:cNvPicPr>
            <a:picLocks noChangeAspect="1" noChangeArrowheads="1"/>
          </p:cNvPicPr>
          <p:nvPr/>
        </p:nvPicPr>
        <p:blipFill>
          <a:blip r:embed="rId5" cstate="print"/>
          <a:srcRect/>
          <a:stretch>
            <a:fillRect/>
          </a:stretch>
        </p:blipFill>
        <p:spPr bwMode="auto">
          <a:xfrm>
            <a:off x="2714625" y="2490788"/>
            <a:ext cx="4859338" cy="1844675"/>
          </a:xfrm>
          <a:prstGeom prst="rect">
            <a:avLst/>
          </a:prstGeom>
          <a:noFill/>
          <a:ln w="9525">
            <a:noFill/>
            <a:miter lim="800000"/>
            <a:headEnd/>
            <a:tailEnd/>
          </a:ln>
        </p:spPr>
      </p:pic>
      <p:sp>
        <p:nvSpPr>
          <p:cNvPr id="23600" name="Text Box 50"/>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9376"/>
                                        </p:tgtEl>
                                        <p:attrNameLst>
                                          <p:attrName>style.visibility</p:attrName>
                                        </p:attrNameLst>
                                      </p:cBhvr>
                                      <p:to>
                                        <p:strVal val="visible"/>
                                      </p:to>
                                    </p:set>
                                    <p:animEffect transition="in" filter="wipe(left)">
                                      <p:cBhvr>
                                        <p:cTn id="7" dur="500"/>
                                        <p:tgtEl>
                                          <p:spTgt spid="993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67">
                                            <p:txEl>
                                              <p:pRg st="0" end="0"/>
                                            </p:txEl>
                                          </p:spTgt>
                                        </p:tgtEl>
                                        <p:attrNameLst>
                                          <p:attrName>style.visibility</p:attrName>
                                        </p:attrNameLst>
                                      </p:cBhvr>
                                      <p:to>
                                        <p:strVal val="visible"/>
                                      </p:to>
                                    </p:set>
                                    <p:animEffect transition="in" filter="dissolve">
                                      <p:cBhvr>
                                        <p:cTn id="12" dur="500"/>
                                        <p:tgtEl>
                                          <p:spTgt spid="993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375"/>
                                        </p:tgtEl>
                                        <p:attrNameLst>
                                          <p:attrName>style.visibility</p:attrName>
                                        </p:attrNameLst>
                                      </p:cBhvr>
                                      <p:to>
                                        <p:strVal val="visible"/>
                                      </p:to>
                                    </p:set>
                                    <p:animEffect transition="in" filter="wipe(left)">
                                      <p:cBhvr>
                                        <p:cTn id="17" dur="500"/>
                                        <p:tgtEl>
                                          <p:spTgt spid="9937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68">
                                            <p:txEl>
                                              <p:pRg st="0" end="0"/>
                                            </p:txEl>
                                          </p:spTgt>
                                        </p:tgtEl>
                                        <p:attrNameLst>
                                          <p:attrName>style.visibility</p:attrName>
                                        </p:attrNameLst>
                                      </p:cBhvr>
                                      <p:to>
                                        <p:strVal val="visible"/>
                                      </p:to>
                                    </p:set>
                                    <p:animEffect transition="in" filter="dissolve">
                                      <p:cBhvr>
                                        <p:cTn id="22" dur="500"/>
                                        <p:tgtEl>
                                          <p:spTgt spid="9936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9374"/>
                                        </p:tgtEl>
                                        <p:attrNameLst>
                                          <p:attrName>style.visibility</p:attrName>
                                        </p:attrNameLst>
                                      </p:cBhvr>
                                      <p:to>
                                        <p:strVal val="visible"/>
                                      </p:to>
                                    </p:set>
                                    <p:animEffect transition="in" filter="wipe(left)">
                                      <p:cBhvr>
                                        <p:cTn id="27" dur="500"/>
                                        <p:tgtEl>
                                          <p:spTgt spid="9937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66">
                                            <p:txEl>
                                              <p:pRg st="0" end="0"/>
                                            </p:txEl>
                                          </p:spTgt>
                                        </p:tgtEl>
                                        <p:attrNameLst>
                                          <p:attrName>style.visibility</p:attrName>
                                        </p:attrNameLst>
                                      </p:cBhvr>
                                      <p:to>
                                        <p:strVal val="visible"/>
                                      </p:to>
                                    </p:set>
                                    <p:animEffect transition="in" filter="dissolve">
                                      <p:cBhvr>
                                        <p:cTn id="32" dur="500"/>
                                        <p:tgtEl>
                                          <p:spTgt spid="99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6" grpId="0" build="p" autoUpdateAnimBg="0"/>
      <p:bldP spid="99367" grpId="0" build="p" autoUpdateAnimBg="0"/>
      <p:bldP spid="99368"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200" smtClean="0">
                <a:solidFill>
                  <a:srgbClr val="FFFFFF"/>
                </a:solidFill>
              </a:rPr>
              <a:t>Limitations of Purchasing Power Parity</a:t>
            </a:r>
            <a:endParaRPr lang="en-US" sz="3200" smtClean="0">
              <a:solidFill>
                <a:srgbClr val="FFFFFF"/>
              </a:solidFill>
              <a:latin typeface="Tahoma" pitchFamily="34" charset="0"/>
            </a:endParaRPr>
          </a:p>
        </p:txBody>
      </p:sp>
      <p:sp>
        <p:nvSpPr>
          <p:cNvPr id="24579" name="Rectangle 3"/>
          <p:cNvSpPr>
            <a:spLocks noGrp="1" noChangeArrowheads="1"/>
          </p:cNvSpPr>
          <p:nvPr>
            <p:ph type="body" idx="1"/>
          </p:nvPr>
        </p:nvSpPr>
        <p:spPr/>
        <p:txBody>
          <a:bodyPr/>
          <a:lstStyle/>
          <a:p>
            <a:endParaRPr lang="en-US" smtClean="0"/>
          </a:p>
          <a:p>
            <a:endParaRPr lang="en-US" smtClean="0"/>
          </a:p>
          <a:p>
            <a:r>
              <a:rPr lang="en-US" smtClean="0"/>
              <a:t>Many goods are not easily traded or shipped from one country to another.</a:t>
            </a:r>
          </a:p>
          <a:p>
            <a:r>
              <a:rPr lang="en-US" smtClean="0"/>
              <a:t>Tradable goods are not always perfect substitutes when they are produced in different countries.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Key Macroeconomic Variables in an Open Economy</a:t>
            </a:r>
            <a:endParaRPr lang="en-US" smtClean="0">
              <a:latin typeface="Tahoma" pitchFamily="34" charset="0"/>
            </a:endParaRPr>
          </a:p>
        </p:txBody>
      </p:sp>
      <p:sp>
        <p:nvSpPr>
          <p:cNvPr id="25603" name="Rectangle 3"/>
          <p:cNvSpPr>
            <a:spLocks noGrp="1" noChangeArrowheads="1"/>
          </p:cNvSpPr>
          <p:nvPr>
            <p:ph type="body" idx="1"/>
          </p:nvPr>
        </p:nvSpPr>
        <p:spPr/>
        <p:txBody>
          <a:bodyPr/>
          <a:lstStyle/>
          <a:p>
            <a:pPr>
              <a:buFontTx/>
              <a:buNone/>
            </a:pPr>
            <a:endParaRPr lang="en-US" sz="1400" smtClean="0"/>
          </a:p>
          <a:p>
            <a:r>
              <a:rPr lang="en-US" smtClean="0"/>
              <a:t>An open economy is one that interacts freely with other economies around the world.</a:t>
            </a:r>
          </a:p>
          <a:p>
            <a:r>
              <a:rPr lang="en-US" smtClean="0"/>
              <a:t>The important macroeconomic variables of an open economy include:</a:t>
            </a:r>
          </a:p>
          <a:p>
            <a:pPr lvl="1"/>
            <a:r>
              <a:rPr lang="en-US" smtClean="0"/>
              <a:t>net exports </a:t>
            </a:r>
          </a:p>
          <a:p>
            <a:pPr lvl="1"/>
            <a:r>
              <a:rPr lang="en-US" smtClean="0"/>
              <a:t>net foreign investment</a:t>
            </a:r>
          </a:p>
          <a:p>
            <a:pPr lvl="1"/>
            <a:r>
              <a:rPr lang="en-US" smtClean="0"/>
              <a:t>nominal exchange rates</a:t>
            </a:r>
          </a:p>
          <a:p>
            <a:pPr lvl="1"/>
            <a:r>
              <a:rPr lang="en-US" smtClean="0"/>
              <a:t>real exchange rates </a:t>
            </a: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Macroeconomic Model of an Open Economy</a:t>
            </a:r>
            <a:endParaRPr lang="en-US" sz="3600" smtClean="0">
              <a:latin typeface="Tahoma" pitchFamily="34" charset="0"/>
            </a:endParaRPr>
          </a:p>
        </p:txBody>
      </p:sp>
      <p:sp>
        <p:nvSpPr>
          <p:cNvPr id="26627" name="Rectangle 3"/>
          <p:cNvSpPr>
            <a:spLocks noGrp="1" noChangeArrowheads="1"/>
          </p:cNvSpPr>
          <p:nvPr>
            <p:ph type="body" idx="1"/>
          </p:nvPr>
        </p:nvSpPr>
        <p:spPr/>
        <p:txBody>
          <a:bodyPr/>
          <a:lstStyle/>
          <a:p>
            <a:r>
              <a:rPr lang="en-US" sz="2800" smtClean="0"/>
              <a:t>Basic Assumptions:</a:t>
            </a:r>
          </a:p>
          <a:p>
            <a:pPr lvl="1"/>
            <a:r>
              <a:rPr lang="en-US" sz="2400" smtClean="0"/>
              <a:t>The model takes the economy’s GDP as given.</a:t>
            </a:r>
          </a:p>
          <a:p>
            <a:pPr lvl="1"/>
            <a:r>
              <a:rPr lang="en-US" sz="2400" smtClean="0"/>
              <a:t>The model takes the economy’s price level as given.</a:t>
            </a:r>
          </a:p>
          <a:p>
            <a:r>
              <a:rPr lang="en-US" sz="2800" smtClean="0"/>
              <a:t>The Market for Loanable Funds</a:t>
            </a:r>
            <a:endParaRPr lang="en-US" sz="2800" smtClean="0">
              <a:latin typeface="Tahoma" pitchFamily="34" charset="0"/>
            </a:endParaRPr>
          </a:p>
          <a:p>
            <a:pPr lvl="1" algn="ctr">
              <a:buFontTx/>
              <a:buNone/>
            </a:pPr>
            <a:r>
              <a:rPr lang="en-US" i="1" smtClean="0"/>
              <a:t>S = I + NCO</a:t>
            </a:r>
            <a:endParaRPr lang="en-US" b="1" i="1" smtClean="0"/>
          </a:p>
          <a:p>
            <a:pPr lvl="1"/>
            <a:r>
              <a:rPr lang="en-US" sz="2400" smtClean="0"/>
              <a:t>At the equilibrium interest rate, the amount that people want to save exactly balances the desired quantities of investment and net capital outflows.</a:t>
            </a:r>
          </a:p>
          <a:p>
            <a:pPr lvl="1"/>
            <a:r>
              <a:rPr lang="en-US" sz="2400" smtClean="0"/>
              <a:t>The supply of loanable funds comes from national saving (S).</a:t>
            </a:r>
          </a:p>
          <a:p>
            <a:pPr lvl="1"/>
            <a:r>
              <a:rPr lang="en-US" sz="2400" smtClean="0"/>
              <a:t>The demand for loanable funds comes from domestic investment (</a:t>
            </a:r>
            <a:r>
              <a:rPr lang="en-US" sz="2400" i="1" smtClean="0"/>
              <a:t>I</a:t>
            </a:r>
            <a:r>
              <a:rPr lang="en-US" sz="2400" smtClean="0"/>
              <a:t>) and net capital outflows (</a:t>
            </a:r>
            <a:r>
              <a:rPr lang="en-US" sz="2400" i="1" smtClean="0"/>
              <a:t>NCO</a:t>
            </a:r>
            <a:r>
              <a:rPr lang="en-US" sz="2400" smtClean="0"/>
              <a:t>).</a:t>
            </a:r>
          </a:p>
          <a:p>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a:r>
              <a:rPr lang="en-US" sz="3200" smtClean="0">
                <a:solidFill>
                  <a:srgbClr val="FFFFFF"/>
                </a:solidFill>
              </a:rPr>
              <a:t>The Market for Loanable Funds</a:t>
            </a:r>
            <a:endParaRPr lang="en-US" sz="3200" smtClean="0">
              <a:solidFill>
                <a:srgbClr val="FFFFFF"/>
              </a:solidFill>
              <a:latin typeface="Tahoma" pitchFamily="34" charset="0"/>
            </a:endParaRPr>
          </a:p>
        </p:txBody>
      </p:sp>
      <p:sp>
        <p:nvSpPr>
          <p:cNvPr id="27651" name="Rectangle 3"/>
          <p:cNvSpPr>
            <a:spLocks noGrp="1" noChangeArrowheads="1"/>
          </p:cNvSpPr>
          <p:nvPr>
            <p:ph type="body" idx="1"/>
          </p:nvPr>
        </p:nvSpPr>
        <p:spPr/>
        <p:txBody>
          <a:bodyPr/>
          <a:lstStyle/>
          <a:p>
            <a:endParaRPr lang="en-US" sz="2800" smtClean="0"/>
          </a:p>
          <a:p>
            <a:r>
              <a:rPr lang="en-US" sz="2800" smtClean="0"/>
              <a:t>The supply and demand for loanable funds depend on the real interest rate. </a:t>
            </a:r>
          </a:p>
          <a:p>
            <a:r>
              <a:rPr lang="en-US" sz="2800" smtClean="0"/>
              <a:t>A higher real interest rate encourages people to save and raises the quantity of loanable funds supplied.</a:t>
            </a:r>
          </a:p>
          <a:p>
            <a:r>
              <a:rPr lang="en-US" sz="2800" smtClean="0"/>
              <a:t>The interest rate adjusts to bring the supply and demand for loanable funds into balance.</a:t>
            </a:r>
          </a:p>
          <a:p>
            <a:r>
              <a:rPr lang="en-US" sz="2800" smtClean="0"/>
              <a:t>At the equilibrium interest rate, the amount that people want to save exactly balances the desired quantities of domestic investment and net foreign investment.</a:t>
            </a:r>
          </a:p>
          <a:p>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28675"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1 The Market for Loanable Funds</a:t>
            </a:r>
          </a:p>
        </p:txBody>
      </p:sp>
      <p:sp>
        <p:nvSpPr>
          <p:cNvPr id="28676" name="Rectangle 5"/>
          <p:cNvSpPr>
            <a:spLocks noChangeArrowheads="1"/>
          </p:cNvSpPr>
          <p:nvPr/>
        </p:nvSpPr>
        <p:spPr bwMode="auto">
          <a:xfrm>
            <a:off x="1743075" y="1350963"/>
            <a:ext cx="6591300" cy="4537075"/>
          </a:xfrm>
          <a:prstGeom prst="rect">
            <a:avLst/>
          </a:prstGeom>
          <a:solidFill>
            <a:srgbClr val="F3F6F9"/>
          </a:solidFill>
          <a:ln w="219075">
            <a:solidFill>
              <a:srgbClr val="F3F6F9"/>
            </a:solidFill>
            <a:miter lim="800000"/>
            <a:headEnd/>
            <a:tailEnd/>
          </a:ln>
        </p:spPr>
        <p:txBody>
          <a:bodyPr/>
          <a:lstStyle/>
          <a:p>
            <a:endParaRPr lang="bg-BG"/>
          </a:p>
        </p:txBody>
      </p:sp>
      <p:sp>
        <p:nvSpPr>
          <p:cNvPr id="28677" name="Rectangle 6"/>
          <p:cNvSpPr>
            <a:spLocks noChangeArrowheads="1"/>
          </p:cNvSpPr>
          <p:nvPr/>
        </p:nvSpPr>
        <p:spPr bwMode="auto">
          <a:xfrm>
            <a:off x="1743075" y="1350963"/>
            <a:ext cx="6591300" cy="4537075"/>
          </a:xfrm>
          <a:prstGeom prst="rect">
            <a:avLst/>
          </a:prstGeom>
          <a:solidFill>
            <a:srgbClr val="F2F4F8"/>
          </a:solidFill>
          <a:ln w="198438">
            <a:solidFill>
              <a:srgbClr val="F2F4F8"/>
            </a:solidFill>
            <a:miter lim="800000"/>
            <a:headEnd/>
            <a:tailEnd/>
          </a:ln>
        </p:spPr>
        <p:txBody>
          <a:bodyPr/>
          <a:lstStyle/>
          <a:p>
            <a:endParaRPr lang="bg-BG"/>
          </a:p>
        </p:txBody>
      </p:sp>
      <p:sp>
        <p:nvSpPr>
          <p:cNvPr id="28678" name="Rectangle 7"/>
          <p:cNvSpPr>
            <a:spLocks noChangeArrowheads="1"/>
          </p:cNvSpPr>
          <p:nvPr/>
        </p:nvSpPr>
        <p:spPr bwMode="auto">
          <a:xfrm>
            <a:off x="1743075" y="1350963"/>
            <a:ext cx="6591300" cy="4537075"/>
          </a:xfrm>
          <a:prstGeom prst="rect">
            <a:avLst/>
          </a:prstGeom>
          <a:solidFill>
            <a:srgbClr val="F1F4F7"/>
          </a:solidFill>
          <a:ln w="179388">
            <a:solidFill>
              <a:srgbClr val="F1F4F7"/>
            </a:solidFill>
            <a:miter lim="800000"/>
            <a:headEnd/>
            <a:tailEnd/>
          </a:ln>
        </p:spPr>
        <p:txBody>
          <a:bodyPr/>
          <a:lstStyle/>
          <a:p>
            <a:endParaRPr lang="bg-BG"/>
          </a:p>
        </p:txBody>
      </p:sp>
      <p:sp>
        <p:nvSpPr>
          <p:cNvPr id="28679" name="Rectangle 8"/>
          <p:cNvSpPr>
            <a:spLocks noChangeArrowheads="1"/>
          </p:cNvSpPr>
          <p:nvPr/>
        </p:nvSpPr>
        <p:spPr bwMode="auto">
          <a:xfrm>
            <a:off x="1743075" y="1350963"/>
            <a:ext cx="6591300" cy="4537075"/>
          </a:xfrm>
          <a:prstGeom prst="rect">
            <a:avLst/>
          </a:prstGeom>
          <a:solidFill>
            <a:srgbClr val="F0F2F5"/>
          </a:solidFill>
          <a:ln w="158750">
            <a:solidFill>
              <a:srgbClr val="F0F2F5"/>
            </a:solidFill>
            <a:miter lim="800000"/>
            <a:headEnd/>
            <a:tailEnd/>
          </a:ln>
        </p:spPr>
        <p:txBody>
          <a:bodyPr/>
          <a:lstStyle/>
          <a:p>
            <a:endParaRPr lang="bg-BG"/>
          </a:p>
        </p:txBody>
      </p:sp>
      <p:sp>
        <p:nvSpPr>
          <p:cNvPr id="28680" name="Rectangle 9"/>
          <p:cNvSpPr>
            <a:spLocks noChangeArrowheads="1"/>
          </p:cNvSpPr>
          <p:nvPr/>
        </p:nvSpPr>
        <p:spPr bwMode="auto">
          <a:xfrm>
            <a:off x="1743075" y="1350963"/>
            <a:ext cx="6591300" cy="4537075"/>
          </a:xfrm>
          <a:prstGeom prst="rect">
            <a:avLst/>
          </a:prstGeom>
          <a:solidFill>
            <a:srgbClr val="EEF1F4"/>
          </a:solidFill>
          <a:ln w="139700">
            <a:solidFill>
              <a:srgbClr val="EEF1F4"/>
            </a:solidFill>
            <a:miter lim="800000"/>
            <a:headEnd/>
            <a:tailEnd/>
          </a:ln>
        </p:spPr>
        <p:txBody>
          <a:bodyPr/>
          <a:lstStyle/>
          <a:p>
            <a:endParaRPr lang="bg-BG"/>
          </a:p>
        </p:txBody>
      </p:sp>
      <p:sp>
        <p:nvSpPr>
          <p:cNvPr id="28681" name="Rectangle 10"/>
          <p:cNvSpPr>
            <a:spLocks noChangeArrowheads="1"/>
          </p:cNvSpPr>
          <p:nvPr/>
        </p:nvSpPr>
        <p:spPr bwMode="auto">
          <a:xfrm>
            <a:off x="1743075" y="1350963"/>
            <a:ext cx="6591300" cy="4537075"/>
          </a:xfrm>
          <a:prstGeom prst="rect">
            <a:avLst/>
          </a:prstGeom>
          <a:solidFill>
            <a:srgbClr val="EDEFF3"/>
          </a:solidFill>
          <a:ln w="119063">
            <a:solidFill>
              <a:srgbClr val="EDEFF3"/>
            </a:solidFill>
            <a:miter lim="800000"/>
            <a:headEnd/>
            <a:tailEnd/>
          </a:ln>
        </p:spPr>
        <p:txBody>
          <a:bodyPr/>
          <a:lstStyle/>
          <a:p>
            <a:endParaRPr lang="bg-BG"/>
          </a:p>
        </p:txBody>
      </p:sp>
      <p:sp>
        <p:nvSpPr>
          <p:cNvPr id="28682" name="Rectangle 11"/>
          <p:cNvSpPr>
            <a:spLocks noChangeArrowheads="1"/>
          </p:cNvSpPr>
          <p:nvPr/>
        </p:nvSpPr>
        <p:spPr bwMode="auto">
          <a:xfrm>
            <a:off x="1743075" y="1350963"/>
            <a:ext cx="6591300" cy="4537075"/>
          </a:xfrm>
          <a:prstGeom prst="rect">
            <a:avLst/>
          </a:prstGeom>
          <a:solidFill>
            <a:srgbClr val="EBEEF2"/>
          </a:solidFill>
          <a:ln w="100013">
            <a:solidFill>
              <a:srgbClr val="EBEEF2"/>
            </a:solidFill>
            <a:miter lim="800000"/>
            <a:headEnd/>
            <a:tailEnd/>
          </a:ln>
        </p:spPr>
        <p:txBody>
          <a:bodyPr/>
          <a:lstStyle/>
          <a:p>
            <a:endParaRPr lang="bg-BG"/>
          </a:p>
        </p:txBody>
      </p:sp>
      <p:sp>
        <p:nvSpPr>
          <p:cNvPr id="28683" name="Rectangle 12"/>
          <p:cNvSpPr>
            <a:spLocks noChangeArrowheads="1"/>
          </p:cNvSpPr>
          <p:nvPr/>
        </p:nvSpPr>
        <p:spPr bwMode="auto">
          <a:xfrm>
            <a:off x="1743075" y="1350963"/>
            <a:ext cx="6591300" cy="4537075"/>
          </a:xfrm>
          <a:prstGeom prst="rect">
            <a:avLst/>
          </a:prstGeom>
          <a:solidFill>
            <a:srgbClr val="EAECF1"/>
          </a:solidFill>
          <a:ln w="79375">
            <a:solidFill>
              <a:srgbClr val="EAECF1"/>
            </a:solidFill>
            <a:miter lim="800000"/>
            <a:headEnd/>
            <a:tailEnd/>
          </a:ln>
        </p:spPr>
        <p:txBody>
          <a:bodyPr/>
          <a:lstStyle/>
          <a:p>
            <a:endParaRPr lang="bg-BG"/>
          </a:p>
        </p:txBody>
      </p:sp>
      <p:sp>
        <p:nvSpPr>
          <p:cNvPr id="28684" name="Rectangle 13"/>
          <p:cNvSpPr>
            <a:spLocks noChangeArrowheads="1"/>
          </p:cNvSpPr>
          <p:nvPr/>
        </p:nvSpPr>
        <p:spPr bwMode="auto">
          <a:xfrm>
            <a:off x="1743075" y="1350963"/>
            <a:ext cx="6591300" cy="4537075"/>
          </a:xfrm>
          <a:prstGeom prst="rect">
            <a:avLst/>
          </a:prstGeom>
          <a:solidFill>
            <a:srgbClr val="E9EBF0"/>
          </a:solidFill>
          <a:ln w="60325">
            <a:solidFill>
              <a:srgbClr val="E9EBF0"/>
            </a:solidFill>
            <a:miter lim="800000"/>
            <a:headEnd/>
            <a:tailEnd/>
          </a:ln>
        </p:spPr>
        <p:txBody>
          <a:bodyPr/>
          <a:lstStyle/>
          <a:p>
            <a:endParaRPr lang="bg-BG"/>
          </a:p>
        </p:txBody>
      </p:sp>
      <p:sp>
        <p:nvSpPr>
          <p:cNvPr id="28685" name="Rectangle 14"/>
          <p:cNvSpPr>
            <a:spLocks noChangeArrowheads="1"/>
          </p:cNvSpPr>
          <p:nvPr/>
        </p:nvSpPr>
        <p:spPr bwMode="auto">
          <a:xfrm>
            <a:off x="1743075" y="1350963"/>
            <a:ext cx="6591300" cy="4537075"/>
          </a:xfrm>
          <a:prstGeom prst="rect">
            <a:avLst/>
          </a:prstGeom>
          <a:solidFill>
            <a:srgbClr val="E7EAEF"/>
          </a:solidFill>
          <a:ln w="39688">
            <a:solidFill>
              <a:srgbClr val="E7EAEF"/>
            </a:solidFill>
            <a:miter lim="800000"/>
            <a:headEnd/>
            <a:tailEnd/>
          </a:ln>
        </p:spPr>
        <p:txBody>
          <a:bodyPr/>
          <a:lstStyle/>
          <a:p>
            <a:endParaRPr lang="bg-BG"/>
          </a:p>
        </p:txBody>
      </p:sp>
      <p:sp>
        <p:nvSpPr>
          <p:cNvPr id="28686" name="Rectangle 15"/>
          <p:cNvSpPr>
            <a:spLocks noChangeArrowheads="1"/>
          </p:cNvSpPr>
          <p:nvPr/>
        </p:nvSpPr>
        <p:spPr bwMode="auto">
          <a:xfrm>
            <a:off x="1743075" y="1350963"/>
            <a:ext cx="6591300" cy="4537075"/>
          </a:xfrm>
          <a:prstGeom prst="rect">
            <a:avLst/>
          </a:prstGeom>
          <a:solidFill>
            <a:srgbClr val="E6E9EF"/>
          </a:solidFill>
          <a:ln w="20638">
            <a:solidFill>
              <a:srgbClr val="E6E9EF"/>
            </a:solidFill>
            <a:miter lim="800000"/>
            <a:headEnd/>
            <a:tailEnd/>
          </a:ln>
        </p:spPr>
        <p:txBody>
          <a:bodyPr/>
          <a:lstStyle/>
          <a:p>
            <a:endParaRPr lang="bg-BG"/>
          </a:p>
        </p:txBody>
      </p:sp>
      <p:sp>
        <p:nvSpPr>
          <p:cNvPr id="28687" name="Rectangle 16"/>
          <p:cNvSpPr>
            <a:spLocks noChangeArrowheads="1"/>
          </p:cNvSpPr>
          <p:nvPr/>
        </p:nvSpPr>
        <p:spPr bwMode="auto">
          <a:xfrm>
            <a:off x="1544638" y="1190625"/>
            <a:ext cx="6691312" cy="4616450"/>
          </a:xfrm>
          <a:prstGeom prst="rect">
            <a:avLst/>
          </a:prstGeom>
          <a:solidFill>
            <a:srgbClr val="FFFFFF"/>
          </a:solidFill>
          <a:ln w="9525">
            <a:noFill/>
            <a:miter lim="800000"/>
            <a:headEnd/>
            <a:tailEnd/>
          </a:ln>
        </p:spPr>
        <p:txBody>
          <a:bodyPr/>
          <a:lstStyle/>
          <a:p>
            <a:endParaRPr lang="bg-BG"/>
          </a:p>
        </p:txBody>
      </p:sp>
      <p:sp>
        <p:nvSpPr>
          <p:cNvPr id="28688" name="Freeform 17"/>
          <p:cNvSpPr>
            <a:spLocks/>
          </p:cNvSpPr>
          <p:nvPr/>
        </p:nvSpPr>
        <p:spPr bwMode="auto">
          <a:xfrm>
            <a:off x="1544638" y="1190625"/>
            <a:ext cx="6691312" cy="4616450"/>
          </a:xfrm>
          <a:custGeom>
            <a:avLst/>
            <a:gdLst>
              <a:gd name="T0" fmla="*/ 0 w 4215"/>
              <a:gd name="T1" fmla="*/ 0 h 2908"/>
              <a:gd name="T2" fmla="*/ 0 w 4215"/>
              <a:gd name="T3" fmla="*/ 2147483647 h 2908"/>
              <a:gd name="T4" fmla="*/ 2147483647 w 4215"/>
              <a:gd name="T5" fmla="*/ 2147483647 h 2908"/>
              <a:gd name="T6" fmla="*/ 0 60000 65536"/>
              <a:gd name="T7" fmla="*/ 0 60000 65536"/>
              <a:gd name="T8" fmla="*/ 0 60000 65536"/>
              <a:gd name="T9" fmla="*/ 0 w 4215"/>
              <a:gd name="T10" fmla="*/ 0 h 2908"/>
              <a:gd name="T11" fmla="*/ 4215 w 4215"/>
              <a:gd name="T12" fmla="*/ 2908 h 2908"/>
            </a:gdLst>
            <a:ahLst/>
            <a:cxnLst>
              <a:cxn ang="T6">
                <a:pos x="T0" y="T1"/>
              </a:cxn>
              <a:cxn ang="T7">
                <a:pos x="T2" y="T3"/>
              </a:cxn>
              <a:cxn ang="T8">
                <a:pos x="T4" y="T5"/>
              </a:cxn>
            </a:cxnLst>
            <a:rect l="T9" t="T10" r="T11" b="T12"/>
            <a:pathLst>
              <a:path w="4215" h="2908">
                <a:moveTo>
                  <a:pt x="0" y="0"/>
                </a:moveTo>
                <a:lnTo>
                  <a:pt x="0" y="2908"/>
                </a:lnTo>
                <a:lnTo>
                  <a:pt x="4215" y="2908"/>
                </a:lnTo>
              </a:path>
            </a:pathLst>
          </a:custGeom>
          <a:noFill/>
          <a:ln w="20638">
            <a:solidFill>
              <a:srgbClr val="000000"/>
            </a:solidFill>
            <a:prstDash val="solid"/>
            <a:round/>
            <a:headEnd/>
            <a:tailEnd/>
          </a:ln>
        </p:spPr>
        <p:txBody>
          <a:bodyPr/>
          <a:lstStyle/>
          <a:p>
            <a:endParaRPr lang="cs-CZ"/>
          </a:p>
        </p:txBody>
      </p:sp>
      <p:sp>
        <p:nvSpPr>
          <p:cNvPr id="28689" name="Rectangle 18"/>
          <p:cNvSpPr>
            <a:spLocks noChangeArrowheads="1"/>
          </p:cNvSpPr>
          <p:nvPr/>
        </p:nvSpPr>
        <p:spPr bwMode="auto">
          <a:xfrm>
            <a:off x="7064375" y="5892800"/>
            <a:ext cx="1139825"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 of</a:t>
            </a:r>
            <a:endParaRPr lang="en-US"/>
          </a:p>
        </p:txBody>
      </p:sp>
      <p:sp>
        <p:nvSpPr>
          <p:cNvPr id="28690" name="Rectangle 19"/>
          <p:cNvSpPr>
            <a:spLocks noChangeArrowheads="1"/>
          </p:cNvSpPr>
          <p:nvPr/>
        </p:nvSpPr>
        <p:spPr bwMode="auto">
          <a:xfrm>
            <a:off x="6562725" y="6156325"/>
            <a:ext cx="165735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Loanable Funds</a:t>
            </a:r>
            <a:endParaRPr lang="en-US"/>
          </a:p>
        </p:txBody>
      </p:sp>
      <p:sp>
        <p:nvSpPr>
          <p:cNvPr id="28691" name="Rectangle 20"/>
          <p:cNvSpPr>
            <a:spLocks noChangeArrowheads="1"/>
          </p:cNvSpPr>
          <p:nvPr/>
        </p:nvSpPr>
        <p:spPr bwMode="auto">
          <a:xfrm>
            <a:off x="992188" y="1209675"/>
            <a:ext cx="45720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Real</a:t>
            </a:r>
            <a:endParaRPr lang="en-US"/>
          </a:p>
        </p:txBody>
      </p:sp>
      <p:sp>
        <p:nvSpPr>
          <p:cNvPr id="28692" name="Rectangle 21"/>
          <p:cNvSpPr>
            <a:spLocks noChangeArrowheads="1"/>
          </p:cNvSpPr>
          <p:nvPr/>
        </p:nvSpPr>
        <p:spPr bwMode="auto">
          <a:xfrm>
            <a:off x="668338" y="1473200"/>
            <a:ext cx="78105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Interest</a:t>
            </a:r>
            <a:endParaRPr lang="en-US"/>
          </a:p>
        </p:txBody>
      </p:sp>
      <p:sp>
        <p:nvSpPr>
          <p:cNvPr id="28693" name="Rectangle 22"/>
          <p:cNvSpPr>
            <a:spLocks noChangeArrowheads="1"/>
          </p:cNvSpPr>
          <p:nvPr/>
        </p:nvSpPr>
        <p:spPr bwMode="auto">
          <a:xfrm>
            <a:off x="981075" y="1736725"/>
            <a:ext cx="468313"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Rate</a:t>
            </a:r>
            <a:endParaRPr lang="en-US"/>
          </a:p>
        </p:txBody>
      </p:sp>
      <p:grpSp>
        <p:nvGrpSpPr>
          <p:cNvPr id="2" name="Group 23"/>
          <p:cNvGrpSpPr>
            <a:grpSpLocks/>
          </p:cNvGrpSpPr>
          <p:nvPr/>
        </p:nvGrpSpPr>
        <p:grpSpPr bwMode="auto">
          <a:xfrm>
            <a:off x="2655888" y="2033588"/>
            <a:ext cx="5046662" cy="3376612"/>
            <a:chOff x="1673" y="1281"/>
            <a:chExt cx="3179" cy="2127"/>
          </a:xfrm>
        </p:grpSpPr>
        <p:sp>
          <p:nvSpPr>
            <p:cNvPr id="28711" name="Line 24"/>
            <p:cNvSpPr>
              <a:spLocks noChangeShapeType="1"/>
            </p:cNvSpPr>
            <p:nvPr/>
          </p:nvSpPr>
          <p:spPr bwMode="auto">
            <a:xfrm flipV="1">
              <a:off x="1673" y="1327"/>
              <a:ext cx="1601" cy="2081"/>
            </a:xfrm>
            <a:prstGeom prst="line">
              <a:avLst/>
            </a:prstGeom>
            <a:noFill/>
            <a:ln w="60325">
              <a:solidFill>
                <a:srgbClr val="003F95"/>
              </a:solidFill>
              <a:round/>
              <a:headEnd/>
              <a:tailEnd/>
            </a:ln>
          </p:spPr>
          <p:txBody>
            <a:bodyPr/>
            <a:lstStyle/>
            <a:p>
              <a:endParaRPr lang="cs-CZ"/>
            </a:p>
          </p:txBody>
        </p:sp>
        <p:sp>
          <p:nvSpPr>
            <p:cNvPr id="28712" name="Rectangle 25"/>
            <p:cNvSpPr>
              <a:spLocks noChangeArrowheads="1"/>
            </p:cNvSpPr>
            <p:nvPr/>
          </p:nvSpPr>
          <p:spPr bwMode="auto">
            <a:xfrm>
              <a:off x="3332" y="1281"/>
              <a:ext cx="1520"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 of loanable funds</a:t>
              </a:r>
              <a:endParaRPr lang="en-US"/>
            </a:p>
          </p:txBody>
        </p:sp>
        <p:sp>
          <p:nvSpPr>
            <p:cNvPr id="28713" name="Rectangle 26"/>
            <p:cNvSpPr>
              <a:spLocks noChangeArrowheads="1"/>
            </p:cNvSpPr>
            <p:nvPr/>
          </p:nvSpPr>
          <p:spPr bwMode="auto">
            <a:xfrm>
              <a:off x="3419" y="1447"/>
              <a:ext cx="1337"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(from national saving)</a:t>
              </a:r>
              <a:endParaRPr lang="en-US"/>
            </a:p>
          </p:txBody>
        </p:sp>
      </p:grpSp>
      <p:grpSp>
        <p:nvGrpSpPr>
          <p:cNvPr id="3" name="Group 27"/>
          <p:cNvGrpSpPr>
            <a:grpSpLocks/>
          </p:cNvGrpSpPr>
          <p:nvPr/>
        </p:nvGrpSpPr>
        <p:grpSpPr bwMode="auto">
          <a:xfrm>
            <a:off x="2200275" y="2584450"/>
            <a:ext cx="5540375" cy="2886075"/>
            <a:chOff x="1386" y="1628"/>
            <a:chExt cx="3490" cy="1818"/>
          </a:xfrm>
        </p:grpSpPr>
        <p:sp>
          <p:nvSpPr>
            <p:cNvPr id="28706" name="Line 28"/>
            <p:cNvSpPr>
              <a:spLocks noChangeShapeType="1"/>
            </p:cNvSpPr>
            <p:nvPr/>
          </p:nvSpPr>
          <p:spPr bwMode="auto">
            <a:xfrm flipH="1" flipV="1">
              <a:off x="1386" y="1628"/>
              <a:ext cx="2188" cy="1441"/>
            </a:xfrm>
            <a:prstGeom prst="line">
              <a:avLst/>
            </a:prstGeom>
            <a:noFill/>
            <a:ln w="60325">
              <a:solidFill>
                <a:srgbClr val="003F95"/>
              </a:solidFill>
              <a:round/>
              <a:headEnd/>
              <a:tailEnd/>
            </a:ln>
          </p:spPr>
          <p:txBody>
            <a:bodyPr/>
            <a:lstStyle/>
            <a:p>
              <a:endParaRPr lang="cs-CZ"/>
            </a:p>
          </p:txBody>
        </p:sp>
        <p:sp>
          <p:nvSpPr>
            <p:cNvPr id="28707" name="Rectangle 29"/>
            <p:cNvSpPr>
              <a:spLocks noChangeArrowheads="1"/>
            </p:cNvSpPr>
            <p:nvPr/>
          </p:nvSpPr>
          <p:spPr bwMode="auto">
            <a:xfrm>
              <a:off x="3589" y="2760"/>
              <a:ext cx="1287"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 for loanable</a:t>
              </a:r>
              <a:endParaRPr lang="en-US"/>
            </a:p>
          </p:txBody>
        </p:sp>
        <p:sp>
          <p:nvSpPr>
            <p:cNvPr id="28708" name="Rectangle 30"/>
            <p:cNvSpPr>
              <a:spLocks noChangeArrowheads="1"/>
            </p:cNvSpPr>
            <p:nvPr/>
          </p:nvSpPr>
          <p:spPr bwMode="auto">
            <a:xfrm>
              <a:off x="3643" y="2926"/>
              <a:ext cx="1213"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funds (for domestic</a:t>
              </a:r>
              <a:endParaRPr lang="en-US"/>
            </a:p>
          </p:txBody>
        </p:sp>
        <p:sp>
          <p:nvSpPr>
            <p:cNvPr id="28709" name="Rectangle 31"/>
            <p:cNvSpPr>
              <a:spLocks noChangeArrowheads="1"/>
            </p:cNvSpPr>
            <p:nvPr/>
          </p:nvSpPr>
          <p:spPr bwMode="auto">
            <a:xfrm>
              <a:off x="3647" y="3092"/>
              <a:ext cx="1179"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investment and net</a:t>
              </a:r>
              <a:endParaRPr lang="en-US"/>
            </a:p>
          </p:txBody>
        </p:sp>
        <p:sp>
          <p:nvSpPr>
            <p:cNvPr id="28710" name="Rectangle 32"/>
            <p:cNvSpPr>
              <a:spLocks noChangeArrowheads="1"/>
            </p:cNvSpPr>
            <p:nvPr/>
          </p:nvSpPr>
          <p:spPr bwMode="auto">
            <a:xfrm>
              <a:off x="3764" y="3259"/>
              <a:ext cx="947"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capital outflow)</a:t>
              </a:r>
              <a:endParaRPr lang="en-US"/>
            </a:p>
          </p:txBody>
        </p:sp>
      </p:grpSp>
      <p:grpSp>
        <p:nvGrpSpPr>
          <p:cNvPr id="4" name="Group 33"/>
          <p:cNvGrpSpPr>
            <a:grpSpLocks/>
          </p:cNvGrpSpPr>
          <p:nvPr/>
        </p:nvGrpSpPr>
        <p:grpSpPr bwMode="auto">
          <a:xfrm>
            <a:off x="350838" y="3649663"/>
            <a:ext cx="4154487" cy="2771775"/>
            <a:chOff x="221" y="2299"/>
            <a:chExt cx="2617" cy="1746"/>
          </a:xfrm>
        </p:grpSpPr>
        <p:grpSp>
          <p:nvGrpSpPr>
            <p:cNvPr id="28698" name="Group 34"/>
            <p:cNvGrpSpPr>
              <a:grpSpLocks/>
            </p:cNvGrpSpPr>
            <p:nvPr/>
          </p:nvGrpSpPr>
          <p:grpSpPr bwMode="auto">
            <a:xfrm>
              <a:off x="973" y="2313"/>
              <a:ext cx="1551" cy="1345"/>
              <a:chOff x="973" y="2313"/>
              <a:chExt cx="1551" cy="1345"/>
            </a:xfrm>
          </p:grpSpPr>
          <p:sp>
            <p:nvSpPr>
              <p:cNvPr id="28704" name="Freeform 35"/>
              <p:cNvSpPr>
                <a:spLocks/>
              </p:cNvSpPr>
              <p:nvPr/>
            </p:nvSpPr>
            <p:spPr bwMode="auto">
              <a:xfrm>
                <a:off x="973" y="2355"/>
                <a:ext cx="1513" cy="1303"/>
              </a:xfrm>
              <a:custGeom>
                <a:avLst/>
                <a:gdLst>
                  <a:gd name="T0" fmla="*/ 0 w 1513"/>
                  <a:gd name="T1" fmla="*/ 0 h 1303"/>
                  <a:gd name="T2" fmla="*/ 1513 w 1513"/>
                  <a:gd name="T3" fmla="*/ 0 h 1303"/>
                  <a:gd name="T4" fmla="*/ 1513 w 1513"/>
                  <a:gd name="T5" fmla="*/ 1303 h 1303"/>
                  <a:gd name="T6" fmla="*/ 0 60000 65536"/>
                  <a:gd name="T7" fmla="*/ 0 60000 65536"/>
                  <a:gd name="T8" fmla="*/ 0 60000 65536"/>
                  <a:gd name="T9" fmla="*/ 0 w 1513"/>
                  <a:gd name="T10" fmla="*/ 0 h 1303"/>
                  <a:gd name="T11" fmla="*/ 1513 w 1513"/>
                  <a:gd name="T12" fmla="*/ 1303 h 1303"/>
                </a:gdLst>
                <a:ahLst/>
                <a:cxnLst>
                  <a:cxn ang="T6">
                    <a:pos x="T0" y="T1"/>
                  </a:cxn>
                  <a:cxn ang="T7">
                    <a:pos x="T2" y="T3"/>
                  </a:cxn>
                  <a:cxn ang="T8">
                    <a:pos x="T4" y="T5"/>
                  </a:cxn>
                </a:cxnLst>
                <a:rect l="T9" t="T10" r="T11" b="T12"/>
                <a:pathLst>
                  <a:path w="1513" h="1303">
                    <a:moveTo>
                      <a:pt x="0" y="0"/>
                    </a:moveTo>
                    <a:lnTo>
                      <a:pt x="1513" y="0"/>
                    </a:lnTo>
                    <a:lnTo>
                      <a:pt x="1513" y="1303"/>
                    </a:lnTo>
                  </a:path>
                </a:pathLst>
              </a:custGeom>
              <a:noFill/>
              <a:ln w="20638" cap="flat">
                <a:solidFill>
                  <a:schemeClr val="tx1"/>
                </a:solidFill>
                <a:prstDash val="sysDot"/>
                <a:round/>
                <a:headEnd/>
                <a:tailEnd/>
              </a:ln>
            </p:spPr>
            <p:txBody>
              <a:bodyPr/>
              <a:lstStyle/>
              <a:p>
                <a:endParaRPr lang="cs-CZ"/>
              </a:p>
            </p:txBody>
          </p:sp>
          <p:sp>
            <p:nvSpPr>
              <p:cNvPr id="28705" name="Oval 36"/>
              <p:cNvSpPr>
                <a:spLocks noChangeArrowheads="1"/>
              </p:cNvSpPr>
              <p:nvPr/>
            </p:nvSpPr>
            <p:spPr bwMode="auto">
              <a:xfrm>
                <a:off x="2449" y="2313"/>
                <a:ext cx="75" cy="75"/>
              </a:xfrm>
              <a:prstGeom prst="ellipse">
                <a:avLst/>
              </a:prstGeom>
              <a:solidFill>
                <a:srgbClr val="000000"/>
              </a:solidFill>
              <a:ln w="9525">
                <a:noFill/>
                <a:round/>
                <a:headEnd/>
                <a:tailEnd/>
              </a:ln>
            </p:spPr>
            <p:txBody>
              <a:bodyPr/>
              <a:lstStyle/>
              <a:p>
                <a:endParaRPr lang="bg-BG"/>
              </a:p>
            </p:txBody>
          </p:sp>
        </p:grpSp>
        <p:sp>
          <p:nvSpPr>
            <p:cNvPr id="28699" name="Rectangle 37"/>
            <p:cNvSpPr>
              <a:spLocks noChangeArrowheads="1"/>
            </p:cNvSpPr>
            <p:nvPr/>
          </p:nvSpPr>
          <p:spPr bwMode="auto">
            <a:xfrm>
              <a:off x="2165" y="3716"/>
              <a:ext cx="673"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Equilibrium</a:t>
              </a:r>
              <a:endParaRPr lang="en-US"/>
            </a:p>
          </p:txBody>
        </p:sp>
        <p:sp>
          <p:nvSpPr>
            <p:cNvPr id="28700" name="Rectangle 38"/>
            <p:cNvSpPr>
              <a:spLocks noChangeArrowheads="1"/>
            </p:cNvSpPr>
            <p:nvPr/>
          </p:nvSpPr>
          <p:spPr bwMode="auto">
            <a:xfrm>
              <a:off x="2260" y="3882"/>
              <a:ext cx="47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quantity</a:t>
              </a:r>
              <a:endParaRPr lang="en-US"/>
            </a:p>
          </p:txBody>
        </p:sp>
        <p:sp>
          <p:nvSpPr>
            <p:cNvPr id="28701" name="Rectangle 39"/>
            <p:cNvSpPr>
              <a:spLocks noChangeArrowheads="1"/>
            </p:cNvSpPr>
            <p:nvPr/>
          </p:nvSpPr>
          <p:spPr bwMode="auto">
            <a:xfrm>
              <a:off x="258" y="2299"/>
              <a:ext cx="673"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Equilibrium</a:t>
              </a:r>
              <a:endParaRPr lang="en-US"/>
            </a:p>
          </p:txBody>
        </p:sp>
        <p:sp>
          <p:nvSpPr>
            <p:cNvPr id="28702" name="Rectangle 40"/>
            <p:cNvSpPr>
              <a:spLocks noChangeArrowheads="1"/>
            </p:cNvSpPr>
            <p:nvPr/>
          </p:nvSpPr>
          <p:spPr bwMode="auto">
            <a:xfrm>
              <a:off x="221" y="2465"/>
              <a:ext cx="712"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real interest</a:t>
              </a:r>
              <a:endParaRPr lang="en-US"/>
            </a:p>
          </p:txBody>
        </p:sp>
        <p:sp>
          <p:nvSpPr>
            <p:cNvPr id="28703" name="Rectangle 41"/>
            <p:cNvSpPr>
              <a:spLocks noChangeArrowheads="1"/>
            </p:cNvSpPr>
            <p:nvPr/>
          </p:nvSpPr>
          <p:spPr bwMode="auto">
            <a:xfrm>
              <a:off x="686" y="2631"/>
              <a:ext cx="23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rate</a:t>
              </a:r>
              <a:endParaRPr lang="en-US"/>
            </a:p>
          </p:txBody>
        </p:sp>
      </p:grpSp>
      <p:sp>
        <p:nvSpPr>
          <p:cNvPr id="28697" name="Text Box 42"/>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smtClean="0">
                <a:solidFill>
                  <a:srgbClr val="FFFFFF"/>
                </a:solidFill>
              </a:rPr>
              <a:t>The Market for Foreign Currency Exchange</a:t>
            </a:r>
            <a:endParaRPr lang="en-US" sz="3200" smtClean="0">
              <a:solidFill>
                <a:srgbClr val="FFFFFF"/>
              </a:solidFill>
              <a:latin typeface="Tahoma" pitchFamily="34" charset="0"/>
            </a:endParaRPr>
          </a:p>
        </p:txBody>
      </p:sp>
      <p:sp>
        <p:nvSpPr>
          <p:cNvPr id="29699" name="Rectangle 3"/>
          <p:cNvSpPr>
            <a:spLocks noGrp="1" noChangeArrowheads="1"/>
          </p:cNvSpPr>
          <p:nvPr>
            <p:ph type="body" idx="1"/>
          </p:nvPr>
        </p:nvSpPr>
        <p:spPr/>
        <p:txBody>
          <a:bodyPr/>
          <a:lstStyle/>
          <a:p>
            <a:r>
              <a:rPr lang="en-US" sz="2800" smtClean="0"/>
              <a:t>The two sides of the foreign currency exchange market are represented by </a:t>
            </a:r>
            <a:r>
              <a:rPr lang="en-US" sz="2800" i="1" smtClean="0"/>
              <a:t>NCO</a:t>
            </a:r>
            <a:r>
              <a:rPr lang="en-US" sz="2800" smtClean="0"/>
              <a:t> and </a:t>
            </a:r>
            <a:r>
              <a:rPr lang="en-US" sz="2800" i="1" smtClean="0"/>
              <a:t>NX</a:t>
            </a:r>
            <a:r>
              <a:rPr lang="en-US" sz="2800" smtClean="0"/>
              <a:t>.</a:t>
            </a:r>
          </a:p>
          <a:p>
            <a:r>
              <a:rPr lang="en-US" sz="2800" i="1" smtClean="0"/>
              <a:t>NCO</a:t>
            </a:r>
            <a:r>
              <a:rPr lang="en-US" sz="2800" smtClean="0"/>
              <a:t> represents the imbalance between the purchases and sales of capital assets.</a:t>
            </a:r>
          </a:p>
          <a:p>
            <a:r>
              <a:rPr lang="en-US" sz="2800" i="1" smtClean="0"/>
              <a:t>NX</a:t>
            </a:r>
            <a:r>
              <a:rPr lang="en-US" sz="2800" smtClean="0"/>
              <a:t> represents the imbalance between exports and imports of goods and services.</a:t>
            </a:r>
          </a:p>
          <a:p>
            <a:r>
              <a:rPr lang="en-US" sz="2800" smtClean="0"/>
              <a:t>In the market for foreign currency exchange, pounds are traded for foreign currencies.</a:t>
            </a:r>
          </a:p>
          <a:p>
            <a:r>
              <a:rPr lang="en-US" sz="2800" smtClean="0"/>
              <a:t>For an economy as a whole, </a:t>
            </a:r>
            <a:r>
              <a:rPr lang="en-US" sz="2800" i="1" smtClean="0"/>
              <a:t>NCO</a:t>
            </a:r>
            <a:r>
              <a:rPr lang="en-US" sz="2800" smtClean="0"/>
              <a:t> and </a:t>
            </a:r>
            <a:r>
              <a:rPr lang="en-US" sz="2800" i="1" smtClean="0"/>
              <a:t>NX</a:t>
            </a:r>
            <a:r>
              <a:rPr lang="en-US" sz="2800" smtClean="0"/>
              <a:t> must balance each other out, or:</a:t>
            </a:r>
          </a:p>
          <a:p>
            <a:pPr algn="ctr">
              <a:buFontTx/>
              <a:buNone/>
            </a:pPr>
            <a:r>
              <a:rPr lang="en-US" sz="2800" i="1" smtClean="0"/>
              <a:t>NCO = NX</a:t>
            </a:r>
          </a:p>
          <a:p>
            <a:endParaRPr lang="en-US" sz="28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200" smtClean="0">
                <a:solidFill>
                  <a:srgbClr val="FFFFFF"/>
                </a:solidFill>
              </a:rPr>
              <a:t>The Market for Foreign Currency Exchange</a:t>
            </a:r>
            <a:endParaRPr lang="en-US" sz="3200" smtClean="0">
              <a:solidFill>
                <a:srgbClr val="FFFFFF"/>
              </a:solidFill>
              <a:latin typeface="Tahoma" pitchFamily="34" charset="0"/>
            </a:endParaRPr>
          </a:p>
        </p:txBody>
      </p:sp>
      <p:sp>
        <p:nvSpPr>
          <p:cNvPr id="30723" name="Rectangle 3"/>
          <p:cNvSpPr>
            <a:spLocks noGrp="1" noChangeArrowheads="1"/>
          </p:cNvSpPr>
          <p:nvPr>
            <p:ph type="body" idx="1"/>
          </p:nvPr>
        </p:nvSpPr>
        <p:spPr/>
        <p:txBody>
          <a:bodyPr/>
          <a:lstStyle/>
          <a:p>
            <a:r>
              <a:rPr lang="en-US" sz="2400" smtClean="0"/>
              <a:t>The price that balances the supply and demand for foreign currency is the real exchange rate.</a:t>
            </a:r>
          </a:p>
          <a:p>
            <a:r>
              <a:rPr lang="en-US" sz="2400" smtClean="0"/>
              <a:t>The demand curve for foreign currency is downward sloping because a higher exchange rate makes domestic goods more expensive.</a:t>
            </a:r>
          </a:p>
          <a:p>
            <a:r>
              <a:rPr lang="en-US" sz="2400" smtClean="0"/>
              <a:t>The supply curve is vertical because the quantity of pounds supplied for net capital outflow is unrelated to the real exchange rate.</a:t>
            </a:r>
          </a:p>
          <a:p>
            <a:r>
              <a:rPr lang="en-US" sz="2400" smtClean="0"/>
              <a:t>The real exchange rate adjusts to balance the supply and demand for pounds.</a:t>
            </a:r>
          </a:p>
          <a:p>
            <a:r>
              <a:rPr lang="en-US" sz="2400" smtClean="0"/>
              <a:t>At the equilibrium real exchange rate, the demand for pounds to buy net exports exactly balances the supply of pounds to be exchanged into foreign currency to buy assets abroad.</a:t>
            </a:r>
          </a:p>
          <a:p>
            <a:endParaRPr lang="en-US" sz="2800" smtClean="0"/>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2 The Market for Foreign Currency Exchange</a:t>
            </a:r>
          </a:p>
        </p:txBody>
      </p:sp>
      <p:sp>
        <p:nvSpPr>
          <p:cNvPr id="31748" name="Rectangle 5"/>
          <p:cNvSpPr>
            <a:spLocks noChangeArrowheads="1"/>
          </p:cNvSpPr>
          <p:nvPr/>
        </p:nvSpPr>
        <p:spPr bwMode="auto">
          <a:xfrm>
            <a:off x="1790700" y="1411288"/>
            <a:ext cx="6630988" cy="4551362"/>
          </a:xfrm>
          <a:prstGeom prst="rect">
            <a:avLst/>
          </a:prstGeom>
          <a:solidFill>
            <a:srgbClr val="F3F6F9"/>
          </a:solidFill>
          <a:ln w="219075">
            <a:solidFill>
              <a:srgbClr val="F3F6F9"/>
            </a:solidFill>
            <a:miter lim="800000"/>
            <a:headEnd/>
            <a:tailEnd/>
          </a:ln>
        </p:spPr>
        <p:txBody>
          <a:bodyPr/>
          <a:lstStyle/>
          <a:p>
            <a:endParaRPr lang="bg-BG"/>
          </a:p>
        </p:txBody>
      </p:sp>
      <p:sp>
        <p:nvSpPr>
          <p:cNvPr id="31749" name="Rectangle 6"/>
          <p:cNvSpPr>
            <a:spLocks noChangeArrowheads="1"/>
          </p:cNvSpPr>
          <p:nvPr/>
        </p:nvSpPr>
        <p:spPr bwMode="auto">
          <a:xfrm>
            <a:off x="1790700" y="1411288"/>
            <a:ext cx="6630988" cy="4551362"/>
          </a:xfrm>
          <a:prstGeom prst="rect">
            <a:avLst/>
          </a:prstGeom>
          <a:solidFill>
            <a:srgbClr val="F2F4F8"/>
          </a:solidFill>
          <a:ln w="198438">
            <a:solidFill>
              <a:srgbClr val="F2F4F8"/>
            </a:solidFill>
            <a:miter lim="800000"/>
            <a:headEnd/>
            <a:tailEnd/>
          </a:ln>
        </p:spPr>
        <p:txBody>
          <a:bodyPr/>
          <a:lstStyle/>
          <a:p>
            <a:endParaRPr lang="bg-BG"/>
          </a:p>
        </p:txBody>
      </p:sp>
      <p:sp>
        <p:nvSpPr>
          <p:cNvPr id="31750" name="Rectangle 7"/>
          <p:cNvSpPr>
            <a:spLocks noChangeArrowheads="1"/>
          </p:cNvSpPr>
          <p:nvPr/>
        </p:nvSpPr>
        <p:spPr bwMode="auto">
          <a:xfrm>
            <a:off x="1790700" y="1411288"/>
            <a:ext cx="6630988" cy="4551362"/>
          </a:xfrm>
          <a:prstGeom prst="rect">
            <a:avLst/>
          </a:prstGeom>
          <a:solidFill>
            <a:srgbClr val="F1F4F7"/>
          </a:solidFill>
          <a:ln w="179388">
            <a:solidFill>
              <a:srgbClr val="F1F4F7"/>
            </a:solidFill>
            <a:miter lim="800000"/>
            <a:headEnd/>
            <a:tailEnd/>
          </a:ln>
        </p:spPr>
        <p:txBody>
          <a:bodyPr/>
          <a:lstStyle/>
          <a:p>
            <a:endParaRPr lang="bg-BG"/>
          </a:p>
        </p:txBody>
      </p:sp>
      <p:sp>
        <p:nvSpPr>
          <p:cNvPr id="31751" name="Rectangle 8"/>
          <p:cNvSpPr>
            <a:spLocks noChangeArrowheads="1"/>
          </p:cNvSpPr>
          <p:nvPr/>
        </p:nvSpPr>
        <p:spPr bwMode="auto">
          <a:xfrm>
            <a:off x="1790700" y="1411288"/>
            <a:ext cx="6630988" cy="4551362"/>
          </a:xfrm>
          <a:prstGeom prst="rect">
            <a:avLst/>
          </a:prstGeom>
          <a:solidFill>
            <a:srgbClr val="F0F2F5"/>
          </a:solidFill>
          <a:ln w="158750">
            <a:solidFill>
              <a:srgbClr val="F0F2F5"/>
            </a:solidFill>
            <a:miter lim="800000"/>
            <a:headEnd/>
            <a:tailEnd/>
          </a:ln>
        </p:spPr>
        <p:txBody>
          <a:bodyPr/>
          <a:lstStyle/>
          <a:p>
            <a:endParaRPr lang="bg-BG"/>
          </a:p>
        </p:txBody>
      </p:sp>
      <p:sp>
        <p:nvSpPr>
          <p:cNvPr id="31752" name="Rectangle 9"/>
          <p:cNvSpPr>
            <a:spLocks noChangeArrowheads="1"/>
          </p:cNvSpPr>
          <p:nvPr/>
        </p:nvSpPr>
        <p:spPr bwMode="auto">
          <a:xfrm>
            <a:off x="1790700" y="1411288"/>
            <a:ext cx="6630988" cy="4551362"/>
          </a:xfrm>
          <a:prstGeom prst="rect">
            <a:avLst/>
          </a:prstGeom>
          <a:solidFill>
            <a:srgbClr val="EEF1F4"/>
          </a:solidFill>
          <a:ln w="139700">
            <a:solidFill>
              <a:srgbClr val="EEF1F4"/>
            </a:solidFill>
            <a:miter lim="800000"/>
            <a:headEnd/>
            <a:tailEnd/>
          </a:ln>
        </p:spPr>
        <p:txBody>
          <a:bodyPr/>
          <a:lstStyle/>
          <a:p>
            <a:endParaRPr lang="bg-BG"/>
          </a:p>
        </p:txBody>
      </p:sp>
      <p:sp>
        <p:nvSpPr>
          <p:cNvPr id="31753" name="Rectangle 10"/>
          <p:cNvSpPr>
            <a:spLocks noChangeArrowheads="1"/>
          </p:cNvSpPr>
          <p:nvPr/>
        </p:nvSpPr>
        <p:spPr bwMode="auto">
          <a:xfrm>
            <a:off x="1790700" y="1411288"/>
            <a:ext cx="6630988" cy="4551362"/>
          </a:xfrm>
          <a:prstGeom prst="rect">
            <a:avLst/>
          </a:prstGeom>
          <a:solidFill>
            <a:srgbClr val="EDEFF3"/>
          </a:solidFill>
          <a:ln w="119063">
            <a:solidFill>
              <a:srgbClr val="EDEFF3"/>
            </a:solidFill>
            <a:miter lim="800000"/>
            <a:headEnd/>
            <a:tailEnd/>
          </a:ln>
        </p:spPr>
        <p:txBody>
          <a:bodyPr/>
          <a:lstStyle/>
          <a:p>
            <a:endParaRPr lang="bg-BG"/>
          </a:p>
        </p:txBody>
      </p:sp>
      <p:sp>
        <p:nvSpPr>
          <p:cNvPr id="31754" name="Rectangle 11"/>
          <p:cNvSpPr>
            <a:spLocks noChangeArrowheads="1"/>
          </p:cNvSpPr>
          <p:nvPr/>
        </p:nvSpPr>
        <p:spPr bwMode="auto">
          <a:xfrm>
            <a:off x="1790700" y="1411288"/>
            <a:ext cx="6630988" cy="4551362"/>
          </a:xfrm>
          <a:prstGeom prst="rect">
            <a:avLst/>
          </a:prstGeom>
          <a:solidFill>
            <a:srgbClr val="EBEEF2"/>
          </a:solidFill>
          <a:ln w="100013">
            <a:solidFill>
              <a:srgbClr val="EBEEF2"/>
            </a:solidFill>
            <a:miter lim="800000"/>
            <a:headEnd/>
            <a:tailEnd/>
          </a:ln>
        </p:spPr>
        <p:txBody>
          <a:bodyPr/>
          <a:lstStyle/>
          <a:p>
            <a:endParaRPr lang="bg-BG"/>
          </a:p>
        </p:txBody>
      </p:sp>
      <p:sp>
        <p:nvSpPr>
          <p:cNvPr id="31755" name="Rectangle 12"/>
          <p:cNvSpPr>
            <a:spLocks noChangeArrowheads="1"/>
          </p:cNvSpPr>
          <p:nvPr/>
        </p:nvSpPr>
        <p:spPr bwMode="auto">
          <a:xfrm>
            <a:off x="1790700" y="1411288"/>
            <a:ext cx="6630988" cy="4551362"/>
          </a:xfrm>
          <a:prstGeom prst="rect">
            <a:avLst/>
          </a:prstGeom>
          <a:solidFill>
            <a:srgbClr val="EAECF1"/>
          </a:solidFill>
          <a:ln w="79375">
            <a:solidFill>
              <a:srgbClr val="EAECF1"/>
            </a:solidFill>
            <a:miter lim="800000"/>
            <a:headEnd/>
            <a:tailEnd/>
          </a:ln>
        </p:spPr>
        <p:txBody>
          <a:bodyPr/>
          <a:lstStyle/>
          <a:p>
            <a:endParaRPr lang="bg-BG"/>
          </a:p>
        </p:txBody>
      </p:sp>
      <p:sp>
        <p:nvSpPr>
          <p:cNvPr id="31756" name="Rectangle 13"/>
          <p:cNvSpPr>
            <a:spLocks noChangeArrowheads="1"/>
          </p:cNvSpPr>
          <p:nvPr/>
        </p:nvSpPr>
        <p:spPr bwMode="auto">
          <a:xfrm>
            <a:off x="1790700" y="1411288"/>
            <a:ext cx="6630988" cy="4551362"/>
          </a:xfrm>
          <a:prstGeom prst="rect">
            <a:avLst/>
          </a:prstGeom>
          <a:solidFill>
            <a:srgbClr val="E9EBF0"/>
          </a:solidFill>
          <a:ln w="60325">
            <a:solidFill>
              <a:srgbClr val="E9EBF0"/>
            </a:solidFill>
            <a:miter lim="800000"/>
            <a:headEnd/>
            <a:tailEnd/>
          </a:ln>
        </p:spPr>
        <p:txBody>
          <a:bodyPr/>
          <a:lstStyle/>
          <a:p>
            <a:endParaRPr lang="bg-BG"/>
          </a:p>
        </p:txBody>
      </p:sp>
      <p:sp>
        <p:nvSpPr>
          <p:cNvPr id="31757" name="Rectangle 14"/>
          <p:cNvSpPr>
            <a:spLocks noChangeArrowheads="1"/>
          </p:cNvSpPr>
          <p:nvPr/>
        </p:nvSpPr>
        <p:spPr bwMode="auto">
          <a:xfrm>
            <a:off x="1790700" y="1411288"/>
            <a:ext cx="6630988" cy="4551362"/>
          </a:xfrm>
          <a:prstGeom prst="rect">
            <a:avLst/>
          </a:prstGeom>
          <a:solidFill>
            <a:srgbClr val="E7EAEF"/>
          </a:solidFill>
          <a:ln w="39688">
            <a:solidFill>
              <a:srgbClr val="E7EAEF"/>
            </a:solidFill>
            <a:miter lim="800000"/>
            <a:headEnd/>
            <a:tailEnd/>
          </a:ln>
        </p:spPr>
        <p:txBody>
          <a:bodyPr/>
          <a:lstStyle/>
          <a:p>
            <a:endParaRPr lang="bg-BG"/>
          </a:p>
        </p:txBody>
      </p:sp>
      <p:sp>
        <p:nvSpPr>
          <p:cNvPr id="31758" name="Rectangle 15"/>
          <p:cNvSpPr>
            <a:spLocks noChangeArrowheads="1"/>
          </p:cNvSpPr>
          <p:nvPr/>
        </p:nvSpPr>
        <p:spPr bwMode="auto">
          <a:xfrm>
            <a:off x="1790700" y="1411288"/>
            <a:ext cx="6630988" cy="4551362"/>
          </a:xfrm>
          <a:prstGeom prst="rect">
            <a:avLst/>
          </a:prstGeom>
          <a:solidFill>
            <a:srgbClr val="E6E9EF"/>
          </a:solidFill>
          <a:ln w="20638">
            <a:solidFill>
              <a:srgbClr val="E6E9EF"/>
            </a:solidFill>
            <a:miter lim="800000"/>
            <a:headEnd/>
            <a:tailEnd/>
          </a:ln>
        </p:spPr>
        <p:txBody>
          <a:bodyPr/>
          <a:lstStyle/>
          <a:p>
            <a:endParaRPr lang="bg-BG"/>
          </a:p>
        </p:txBody>
      </p:sp>
      <p:sp>
        <p:nvSpPr>
          <p:cNvPr id="31759" name="Rectangle 16"/>
          <p:cNvSpPr>
            <a:spLocks noChangeArrowheads="1"/>
          </p:cNvSpPr>
          <p:nvPr/>
        </p:nvSpPr>
        <p:spPr bwMode="auto">
          <a:xfrm>
            <a:off x="1630363" y="1250950"/>
            <a:ext cx="6711950" cy="4632325"/>
          </a:xfrm>
          <a:prstGeom prst="rect">
            <a:avLst/>
          </a:prstGeom>
          <a:solidFill>
            <a:srgbClr val="FFFFFF"/>
          </a:solidFill>
          <a:ln w="9525">
            <a:noFill/>
            <a:miter lim="800000"/>
            <a:headEnd/>
            <a:tailEnd/>
          </a:ln>
        </p:spPr>
        <p:txBody>
          <a:bodyPr/>
          <a:lstStyle/>
          <a:p>
            <a:endParaRPr lang="bg-BG"/>
          </a:p>
        </p:txBody>
      </p:sp>
      <p:sp>
        <p:nvSpPr>
          <p:cNvPr id="31760" name="Freeform 17"/>
          <p:cNvSpPr>
            <a:spLocks/>
          </p:cNvSpPr>
          <p:nvPr/>
        </p:nvSpPr>
        <p:spPr bwMode="auto">
          <a:xfrm>
            <a:off x="1630363" y="1250950"/>
            <a:ext cx="6711950" cy="4632325"/>
          </a:xfrm>
          <a:custGeom>
            <a:avLst/>
            <a:gdLst>
              <a:gd name="T0" fmla="*/ 0 w 4228"/>
              <a:gd name="T1" fmla="*/ 0 h 2918"/>
              <a:gd name="T2" fmla="*/ 0 w 4228"/>
              <a:gd name="T3" fmla="*/ 2147483647 h 2918"/>
              <a:gd name="T4" fmla="*/ 2147483647 w 4228"/>
              <a:gd name="T5" fmla="*/ 2147483647 h 2918"/>
              <a:gd name="T6" fmla="*/ 0 60000 65536"/>
              <a:gd name="T7" fmla="*/ 0 60000 65536"/>
              <a:gd name="T8" fmla="*/ 0 60000 65536"/>
              <a:gd name="T9" fmla="*/ 0 w 4228"/>
              <a:gd name="T10" fmla="*/ 0 h 2918"/>
              <a:gd name="T11" fmla="*/ 4228 w 4228"/>
              <a:gd name="T12" fmla="*/ 2918 h 2918"/>
            </a:gdLst>
            <a:ahLst/>
            <a:cxnLst>
              <a:cxn ang="T6">
                <a:pos x="T0" y="T1"/>
              </a:cxn>
              <a:cxn ang="T7">
                <a:pos x="T2" y="T3"/>
              </a:cxn>
              <a:cxn ang="T8">
                <a:pos x="T4" y="T5"/>
              </a:cxn>
            </a:cxnLst>
            <a:rect l="T9" t="T10" r="T11" b="T12"/>
            <a:pathLst>
              <a:path w="4228" h="2918">
                <a:moveTo>
                  <a:pt x="0" y="0"/>
                </a:moveTo>
                <a:lnTo>
                  <a:pt x="0" y="2918"/>
                </a:lnTo>
                <a:lnTo>
                  <a:pt x="4228" y="2918"/>
                </a:lnTo>
              </a:path>
            </a:pathLst>
          </a:custGeom>
          <a:noFill/>
          <a:ln w="20638">
            <a:solidFill>
              <a:srgbClr val="000000"/>
            </a:solidFill>
            <a:prstDash val="solid"/>
            <a:round/>
            <a:headEnd/>
            <a:tailEnd/>
          </a:ln>
        </p:spPr>
        <p:txBody>
          <a:bodyPr/>
          <a:lstStyle/>
          <a:p>
            <a:endParaRPr lang="cs-CZ"/>
          </a:p>
        </p:txBody>
      </p:sp>
      <p:sp>
        <p:nvSpPr>
          <p:cNvPr id="31761" name="Rectangle 18"/>
          <p:cNvSpPr>
            <a:spLocks noChangeArrowheads="1"/>
          </p:cNvSpPr>
          <p:nvPr/>
        </p:nvSpPr>
        <p:spPr bwMode="auto">
          <a:xfrm>
            <a:off x="5272088" y="5921375"/>
            <a:ext cx="3206750" cy="2587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Quantity of Pounds Exchanged</a:t>
            </a:r>
            <a:endParaRPr lang="en-US"/>
          </a:p>
        </p:txBody>
      </p:sp>
      <p:sp>
        <p:nvSpPr>
          <p:cNvPr id="31762" name="Rectangle 19"/>
          <p:cNvSpPr>
            <a:spLocks noChangeArrowheads="1"/>
          </p:cNvSpPr>
          <p:nvPr/>
        </p:nvSpPr>
        <p:spPr bwMode="auto">
          <a:xfrm>
            <a:off x="6143625" y="6184900"/>
            <a:ext cx="2370138" cy="2968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into Foreign Currency</a:t>
            </a:r>
            <a:endParaRPr lang="en-US"/>
          </a:p>
        </p:txBody>
      </p:sp>
      <p:sp>
        <p:nvSpPr>
          <p:cNvPr id="31763" name="Rectangle 20"/>
          <p:cNvSpPr>
            <a:spLocks noChangeArrowheads="1"/>
          </p:cNvSpPr>
          <p:nvPr/>
        </p:nvSpPr>
        <p:spPr bwMode="auto">
          <a:xfrm>
            <a:off x="1146175" y="1239838"/>
            <a:ext cx="560388" cy="2968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Real</a:t>
            </a:r>
            <a:endParaRPr lang="en-US"/>
          </a:p>
        </p:txBody>
      </p:sp>
      <p:sp>
        <p:nvSpPr>
          <p:cNvPr id="31764" name="Rectangle 21"/>
          <p:cNvSpPr>
            <a:spLocks noChangeArrowheads="1"/>
          </p:cNvSpPr>
          <p:nvPr/>
        </p:nvSpPr>
        <p:spPr bwMode="auto">
          <a:xfrm>
            <a:off x="592138" y="1503363"/>
            <a:ext cx="1122362" cy="2968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Exchange</a:t>
            </a:r>
            <a:endParaRPr lang="en-US"/>
          </a:p>
        </p:txBody>
      </p:sp>
      <p:sp>
        <p:nvSpPr>
          <p:cNvPr id="31765" name="Rectangle 22"/>
          <p:cNvSpPr>
            <a:spLocks noChangeArrowheads="1"/>
          </p:cNvSpPr>
          <p:nvPr/>
        </p:nvSpPr>
        <p:spPr bwMode="auto">
          <a:xfrm>
            <a:off x="1133475" y="1766888"/>
            <a:ext cx="574675" cy="2968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Rate</a:t>
            </a:r>
            <a:endParaRPr lang="en-US"/>
          </a:p>
        </p:txBody>
      </p:sp>
      <p:grpSp>
        <p:nvGrpSpPr>
          <p:cNvPr id="2" name="Group 23"/>
          <p:cNvGrpSpPr>
            <a:grpSpLocks/>
          </p:cNvGrpSpPr>
          <p:nvPr/>
        </p:nvGrpSpPr>
        <p:grpSpPr bwMode="auto">
          <a:xfrm>
            <a:off x="4040188" y="1958975"/>
            <a:ext cx="2736850" cy="3924300"/>
            <a:chOff x="2545" y="1234"/>
            <a:chExt cx="1724" cy="2472"/>
          </a:xfrm>
        </p:grpSpPr>
        <p:sp>
          <p:nvSpPr>
            <p:cNvPr id="31782" name="Line 24"/>
            <p:cNvSpPr>
              <a:spLocks noChangeShapeType="1"/>
            </p:cNvSpPr>
            <p:nvPr/>
          </p:nvSpPr>
          <p:spPr bwMode="auto">
            <a:xfrm flipV="1">
              <a:off x="2545" y="1278"/>
              <a:ext cx="1" cy="2428"/>
            </a:xfrm>
            <a:prstGeom prst="line">
              <a:avLst/>
            </a:prstGeom>
            <a:noFill/>
            <a:ln w="60325">
              <a:solidFill>
                <a:srgbClr val="003F95"/>
              </a:solidFill>
              <a:round/>
              <a:headEnd/>
              <a:tailEnd/>
            </a:ln>
          </p:spPr>
          <p:txBody>
            <a:bodyPr/>
            <a:lstStyle/>
            <a:p>
              <a:endParaRPr lang="cs-CZ"/>
            </a:p>
          </p:txBody>
        </p:sp>
        <p:sp>
          <p:nvSpPr>
            <p:cNvPr id="31783" name="Rectangle 25"/>
            <p:cNvSpPr>
              <a:spLocks noChangeArrowheads="1"/>
            </p:cNvSpPr>
            <p:nvPr/>
          </p:nvSpPr>
          <p:spPr bwMode="auto">
            <a:xfrm>
              <a:off x="2984" y="1234"/>
              <a:ext cx="105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Supply of pounds</a:t>
              </a:r>
              <a:endParaRPr lang="en-US"/>
            </a:p>
          </p:txBody>
        </p:sp>
        <p:sp>
          <p:nvSpPr>
            <p:cNvPr id="31784" name="Rectangle 26"/>
            <p:cNvSpPr>
              <a:spLocks noChangeArrowheads="1"/>
            </p:cNvSpPr>
            <p:nvPr/>
          </p:nvSpPr>
          <p:spPr bwMode="auto">
            <a:xfrm>
              <a:off x="2747" y="1400"/>
              <a:ext cx="1522"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(from net capital outflow)</a:t>
              </a:r>
              <a:endParaRPr lang="en-US"/>
            </a:p>
          </p:txBody>
        </p:sp>
      </p:grpSp>
      <p:grpSp>
        <p:nvGrpSpPr>
          <p:cNvPr id="3" name="Group 27"/>
          <p:cNvGrpSpPr>
            <a:grpSpLocks/>
          </p:cNvGrpSpPr>
          <p:nvPr/>
        </p:nvGrpSpPr>
        <p:grpSpPr bwMode="auto">
          <a:xfrm>
            <a:off x="2287588" y="2647950"/>
            <a:ext cx="5473700" cy="2717800"/>
            <a:chOff x="1441" y="1668"/>
            <a:chExt cx="3448" cy="1712"/>
          </a:xfrm>
        </p:grpSpPr>
        <p:sp>
          <p:nvSpPr>
            <p:cNvPr id="31779" name="Line 28"/>
            <p:cNvSpPr>
              <a:spLocks noChangeShapeType="1"/>
            </p:cNvSpPr>
            <p:nvPr/>
          </p:nvSpPr>
          <p:spPr bwMode="auto">
            <a:xfrm flipH="1" flipV="1">
              <a:off x="1441" y="1668"/>
              <a:ext cx="2196" cy="1446"/>
            </a:xfrm>
            <a:prstGeom prst="line">
              <a:avLst/>
            </a:prstGeom>
            <a:noFill/>
            <a:ln w="60325">
              <a:solidFill>
                <a:srgbClr val="003F95"/>
              </a:solidFill>
              <a:round/>
              <a:headEnd/>
              <a:tailEnd/>
            </a:ln>
          </p:spPr>
          <p:txBody>
            <a:bodyPr/>
            <a:lstStyle/>
            <a:p>
              <a:endParaRPr lang="cs-CZ"/>
            </a:p>
          </p:txBody>
        </p:sp>
        <p:sp>
          <p:nvSpPr>
            <p:cNvPr id="31780" name="Rectangle 29"/>
            <p:cNvSpPr>
              <a:spLocks noChangeArrowheads="1"/>
            </p:cNvSpPr>
            <p:nvPr/>
          </p:nvSpPr>
          <p:spPr bwMode="auto">
            <a:xfrm>
              <a:off x="3691" y="3026"/>
              <a:ext cx="1198"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Demand for pounds</a:t>
              </a:r>
              <a:endParaRPr lang="en-US"/>
            </a:p>
          </p:txBody>
        </p:sp>
        <p:sp>
          <p:nvSpPr>
            <p:cNvPr id="31781" name="Rectangle 30"/>
            <p:cNvSpPr>
              <a:spLocks noChangeArrowheads="1"/>
            </p:cNvSpPr>
            <p:nvPr/>
          </p:nvSpPr>
          <p:spPr bwMode="auto">
            <a:xfrm>
              <a:off x="3787" y="3193"/>
              <a:ext cx="1002"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(for net exports)</a:t>
              </a:r>
              <a:endParaRPr lang="en-US"/>
            </a:p>
          </p:txBody>
        </p:sp>
      </p:grpSp>
      <p:grpSp>
        <p:nvGrpSpPr>
          <p:cNvPr id="4" name="Group 31"/>
          <p:cNvGrpSpPr>
            <a:grpSpLocks/>
          </p:cNvGrpSpPr>
          <p:nvPr/>
        </p:nvGrpSpPr>
        <p:grpSpPr bwMode="auto">
          <a:xfrm>
            <a:off x="217488" y="3675063"/>
            <a:ext cx="4487862" cy="2813050"/>
            <a:chOff x="137" y="2315"/>
            <a:chExt cx="2827" cy="1772"/>
          </a:xfrm>
        </p:grpSpPr>
        <p:grpSp>
          <p:nvGrpSpPr>
            <p:cNvPr id="31770" name="Group 32"/>
            <p:cNvGrpSpPr>
              <a:grpSpLocks/>
            </p:cNvGrpSpPr>
            <p:nvPr/>
          </p:nvGrpSpPr>
          <p:grpSpPr bwMode="auto">
            <a:xfrm>
              <a:off x="2236" y="3734"/>
              <a:ext cx="728" cy="353"/>
              <a:chOff x="2236" y="3734"/>
              <a:chExt cx="728" cy="353"/>
            </a:xfrm>
          </p:grpSpPr>
          <p:sp>
            <p:nvSpPr>
              <p:cNvPr id="31777" name="Rectangle 33"/>
              <p:cNvSpPr>
                <a:spLocks noChangeArrowheads="1"/>
              </p:cNvSpPr>
              <p:nvPr/>
            </p:nvSpPr>
            <p:spPr bwMode="auto">
              <a:xfrm>
                <a:off x="2236" y="3734"/>
                <a:ext cx="728"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Equilibrium</a:t>
                </a:r>
                <a:endParaRPr lang="en-US"/>
              </a:p>
            </p:txBody>
          </p:sp>
          <p:sp>
            <p:nvSpPr>
              <p:cNvPr id="31778" name="Rectangle 34"/>
              <p:cNvSpPr>
                <a:spLocks noChangeArrowheads="1"/>
              </p:cNvSpPr>
              <p:nvPr/>
            </p:nvSpPr>
            <p:spPr bwMode="auto">
              <a:xfrm>
                <a:off x="2332" y="3900"/>
                <a:ext cx="524"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quantity</a:t>
                </a:r>
                <a:endParaRPr lang="en-US"/>
              </a:p>
            </p:txBody>
          </p:sp>
        </p:grpSp>
        <p:grpSp>
          <p:nvGrpSpPr>
            <p:cNvPr id="31771" name="Group 35"/>
            <p:cNvGrpSpPr>
              <a:grpSpLocks/>
            </p:cNvGrpSpPr>
            <p:nvPr/>
          </p:nvGrpSpPr>
          <p:grpSpPr bwMode="auto">
            <a:xfrm>
              <a:off x="137" y="2315"/>
              <a:ext cx="2453" cy="496"/>
              <a:chOff x="137" y="2315"/>
              <a:chExt cx="2453" cy="496"/>
            </a:xfrm>
          </p:grpSpPr>
          <p:sp>
            <p:nvSpPr>
              <p:cNvPr id="31772" name="Line 36"/>
              <p:cNvSpPr>
                <a:spLocks noChangeShapeType="1"/>
              </p:cNvSpPr>
              <p:nvPr/>
            </p:nvSpPr>
            <p:spPr bwMode="auto">
              <a:xfrm>
                <a:off x="1027" y="2398"/>
                <a:ext cx="1518" cy="1"/>
              </a:xfrm>
              <a:prstGeom prst="line">
                <a:avLst/>
              </a:prstGeom>
              <a:noFill/>
              <a:ln w="20638">
                <a:solidFill>
                  <a:schemeClr val="tx1"/>
                </a:solidFill>
                <a:prstDash val="sysDot"/>
                <a:round/>
                <a:headEnd/>
                <a:tailEnd/>
              </a:ln>
            </p:spPr>
            <p:txBody>
              <a:bodyPr/>
              <a:lstStyle/>
              <a:p>
                <a:endParaRPr lang="cs-CZ"/>
              </a:p>
            </p:txBody>
          </p:sp>
          <p:sp>
            <p:nvSpPr>
              <p:cNvPr id="31773" name="Oval 37"/>
              <p:cNvSpPr>
                <a:spLocks noChangeArrowheads="1"/>
              </p:cNvSpPr>
              <p:nvPr/>
            </p:nvSpPr>
            <p:spPr bwMode="auto">
              <a:xfrm>
                <a:off x="2504" y="2351"/>
                <a:ext cx="86" cy="88"/>
              </a:xfrm>
              <a:prstGeom prst="ellipse">
                <a:avLst/>
              </a:prstGeom>
              <a:solidFill>
                <a:srgbClr val="000000"/>
              </a:solidFill>
              <a:ln w="9525">
                <a:noFill/>
                <a:round/>
                <a:headEnd/>
                <a:tailEnd/>
              </a:ln>
            </p:spPr>
            <p:txBody>
              <a:bodyPr/>
              <a:lstStyle/>
              <a:p>
                <a:endParaRPr lang="bg-BG"/>
              </a:p>
            </p:txBody>
          </p:sp>
          <p:sp>
            <p:nvSpPr>
              <p:cNvPr id="31774" name="Rectangle 38"/>
              <p:cNvSpPr>
                <a:spLocks noChangeArrowheads="1"/>
              </p:cNvSpPr>
              <p:nvPr/>
            </p:nvSpPr>
            <p:spPr bwMode="auto">
              <a:xfrm>
                <a:off x="316" y="2315"/>
                <a:ext cx="673"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Equilibrium</a:t>
                </a:r>
                <a:endParaRPr lang="en-US"/>
              </a:p>
            </p:txBody>
          </p:sp>
          <p:sp>
            <p:nvSpPr>
              <p:cNvPr id="31775" name="Rectangle 39"/>
              <p:cNvSpPr>
                <a:spLocks noChangeArrowheads="1"/>
              </p:cNvSpPr>
              <p:nvPr/>
            </p:nvSpPr>
            <p:spPr bwMode="auto">
              <a:xfrm>
                <a:off x="137" y="2482"/>
                <a:ext cx="85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real exchange</a:t>
                </a:r>
                <a:endParaRPr lang="en-US"/>
              </a:p>
            </p:txBody>
          </p:sp>
          <p:sp>
            <p:nvSpPr>
              <p:cNvPr id="31776" name="Rectangle 40"/>
              <p:cNvSpPr>
                <a:spLocks noChangeArrowheads="1"/>
              </p:cNvSpPr>
              <p:nvPr/>
            </p:nvSpPr>
            <p:spPr bwMode="auto">
              <a:xfrm>
                <a:off x="744" y="2648"/>
                <a:ext cx="23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rate</a:t>
                </a:r>
                <a:endParaRPr lang="en-US"/>
              </a:p>
            </p:txBody>
          </p:sp>
        </p:grpSp>
      </p:grpSp>
      <p:sp>
        <p:nvSpPr>
          <p:cNvPr id="31769" name="Text Box 41"/>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smtClean="0">
                <a:solidFill>
                  <a:srgbClr val="FFFFFF"/>
                </a:solidFill>
              </a:rPr>
              <a:t>The Flow of Goods: Exports, Imports, Net Exports (revision)</a:t>
            </a:r>
            <a:endParaRPr lang="en-US" sz="3200" smtClean="0">
              <a:solidFill>
                <a:srgbClr val="FFFFFF"/>
              </a:solidFill>
              <a:latin typeface="Tahoma" pitchFamily="34" charset="0"/>
            </a:endParaRPr>
          </a:p>
        </p:txBody>
      </p:sp>
      <p:sp>
        <p:nvSpPr>
          <p:cNvPr id="6147" name="Rectangle 3"/>
          <p:cNvSpPr>
            <a:spLocks noGrp="1" noChangeArrowheads="1"/>
          </p:cNvSpPr>
          <p:nvPr>
            <p:ph type="body" idx="1"/>
          </p:nvPr>
        </p:nvSpPr>
        <p:spPr/>
        <p:txBody>
          <a:bodyPr/>
          <a:lstStyle/>
          <a:p>
            <a:pPr>
              <a:buClr>
                <a:srgbClr val="000000"/>
              </a:buClr>
            </a:pPr>
            <a:endParaRPr lang="en-US" i="1" smtClean="0">
              <a:solidFill>
                <a:srgbClr val="25A9A6"/>
              </a:solidFill>
            </a:endParaRPr>
          </a:p>
          <a:p>
            <a:pPr>
              <a:buClr>
                <a:srgbClr val="000000"/>
              </a:buClr>
            </a:pPr>
            <a:r>
              <a:rPr lang="en-US" i="1" smtClean="0">
                <a:solidFill>
                  <a:srgbClr val="25A9A6"/>
                </a:solidFill>
              </a:rPr>
              <a:t>Exports </a:t>
            </a:r>
            <a:r>
              <a:rPr lang="en-US" smtClean="0"/>
              <a:t>are goods and services that are produced domestically and sold abroad.</a:t>
            </a:r>
          </a:p>
          <a:p>
            <a:pPr>
              <a:buClr>
                <a:srgbClr val="000000"/>
              </a:buClr>
            </a:pPr>
            <a:r>
              <a:rPr lang="en-US" i="1" smtClean="0">
                <a:solidFill>
                  <a:srgbClr val="25A9A6"/>
                </a:solidFill>
              </a:rPr>
              <a:t>Imports </a:t>
            </a:r>
            <a:r>
              <a:rPr lang="en-US" smtClean="0"/>
              <a:t>are goods and services that are produced abroad and sold domestically.</a:t>
            </a:r>
          </a:p>
          <a:p>
            <a:pPr>
              <a:buClr>
                <a:srgbClr val="000000"/>
              </a:buClr>
            </a:pPr>
            <a:r>
              <a:rPr lang="en-US" i="1" smtClean="0">
                <a:solidFill>
                  <a:srgbClr val="25A9A6"/>
                </a:solidFill>
              </a:rPr>
              <a:t>Net exports </a:t>
            </a:r>
            <a:r>
              <a:rPr lang="en-US" i="1" smtClean="0"/>
              <a:t>(NX)</a:t>
            </a:r>
            <a:r>
              <a:rPr lang="en-US" smtClean="0"/>
              <a:t> are the value of a nation’s exports minus the value of its imports.</a:t>
            </a:r>
          </a:p>
          <a:p>
            <a:pPr>
              <a:buClr>
                <a:srgbClr val="000000"/>
              </a:buClr>
            </a:pPr>
            <a:r>
              <a:rPr lang="en-US" smtClean="0"/>
              <a:t>Net exports are also called the </a:t>
            </a:r>
            <a:r>
              <a:rPr lang="en-US" i="1" smtClean="0">
                <a:solidFill>
                  <a:srgbClr val="25A9A6"/>
                </a:solidFill>
              </a:rPr>
              <a:t>trade balance</a:t>
            </a:r>
            <a:r>
              <a:rPr lang="en-US" smtClean="0"/>
              <a:t>. </a:t>
            </a:r>
          </a:p>
          <a:p>
            <a:pPr>
              <a:buClr>
                <a:srgbClr val="000000"/>
              </a:buClr>
            </a:pP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EQUILIBRIUM IN THE OPEN ECONOMY</a:t>
            </a:r>
            <a:endParaRPr lang="en-US" smtClean="0">
              <a:latin typeface="Tahoma" pitchFamily="34" charset="0"/>
            </a:endParaRPr>
          </a:p>
        </p:txBody>
      </p:sp>
      <p:sp>
        <p:nvSpPr>
          <p:cNvPr id="32771" name="Rectangle 3"/>
          <p:cNvSpPr>
            <a:spLocks noGrp="1" noChangeArrowheads="1"/>
          </p:cNvSpPr>
          <p:nvPr>
            <p:ph type="body" idx="1"/>
          </p:nvPr>
        </p:nvSpPr>
        <p:spPr/>
        <p:txBody>
          <a:bodyPr/>
          <a:lstStyle/>
          <a:p>
            <a:r>
              <a:rPr lang="en-US" sz="3000" smtClean="0"/>
              <a:t>In the market for loanable funds, supply comes from national saving and demand comes from domestic investment and net capital outflow.</a:t>
            </a:r>
          </a:p>
          <a:p>
            <a:r>
              <a:rPr lang="en-US" sz="3000" smtClean="0"/>
              <a:t>In the market for foreign currency exchange, supply comes from net capital outflow and demand comes from net exports.</a:t>
            </a:r>
          </a:p>
          <a:p>
            <a:r>
              <a:rPr lang="en-US" sz="3000" smtClean="0"/>
              <a:t>Net capital outflow links the loanable funds market and the foreign currency exchange market.</a:t>
            </a:r>
          </a:p>
          <a:p>
            <a:pPr lvl="1"/>
            <a:r>
              <a:rPr lang="en-US" smtClean="0"/>
              <a:t>The key determinant of net capital outflow is the real interest rate.</a:t>
            </a:r>
          </a:p>
          <a:p>
            <a:endParaRPr lang="en-US" smtClean="0"/>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3 How Net Capital Outflow Depends on the Interest Rate</a:t>
            </a:r>
          </a:p>
        </p:txBody>
      </p:sp>
      <p:sp>
        <p:nvSpPr>
          <p:cNvPr id="33796" name="Rectangle 5"/>
          <p:cNvSpPr>
            <a:spLocks noChangeArrowheads="1"/>
          </p:cNvSpPr>
          <p:nvPr/>
        </p:nvSpPr>
        <p:spPr bwMode="auto">
          <a:xfrm>
            <a:off x="1446213" y="1447800"/>
            <a:ext cx="6959600" cy="4518025"/>
          </a:xfrm>
          <a:prstGeom prst="rect">
            <a:avLst/>
          </a:prstGeom>
          <a:solidFill>
            <a:srgbClr val="F3F6F9"/>
          </a:solidFill>
          <a:ln w="217488">
            <a:solidFill>
              <a:srgbClr val="F3F6F9"/>
            </a:solidFill>
            <a:miter lim="800000"/>
            <a:headEnd/>
            <a:tailEnd/>
          </a:ln>
        </p:spPr>
        <p:txBody>
          <a:bodyPr/>
          <a:lstStyle/>
          <a:p>
            <a:endParaRPr lang="bg-BG"/>
          </a:p>
        </p:txBody>
      </p:sp>
      <p:sp>
        <p:nvSpPr>
          <p:cNvPr id="33797" name="Rectangle 6"/>
          <p:cNvSpPr>
            <a:spLocks noChangeArrowheads="1"/>
          </p:cNvSpPr>
          <p:nvPr/>
        </p:nvSpPr>
        <p:spPr bwMode="auto">
          <a:xfrm>
            <a:off x="1446213" y="1447800"/>
            <a:ext cx="6959600" cy="4518025"/>
          </a:xfrm>
          <a:prstGeom prst="rect">
            <a:avLst/>
          </a:prstGeom>
          <a:solidFill>
            <a:srgbClr val="F2F4F8"/>
          </a:solidFill>
          <a:ln w="196850">
            <a:solidFill>
              <a:srgbClr val="F2F4F8"/>
            </a:solidFill>
            <a:miter lim="800000"/>
            <a:headEnd/>
            <a:tailEnd/>
          </a:ln>
        </p:spPr>
        <p:txBody>
          <a:bodyPr/>
          <a:lstStyle/>
          <a:p>
            <a:endParaRPr lang="bg-BG"/>
          </a:p>
        </p:txBody>
      </p:sp>
      <p:sp>
        <p:nvSpPr>
          <p:cNvPr id="33798" name="Rectangle 7"/>
          <p:cNvSpPr>
            <a:spLocks noChangeArrowheads="1"/>
          </p:cNvSpPr>
          <p:nvPr/>
        </p:nvSpPr>
        <p:spPr bwMode="auto">
          <a:xfrm>
            <a:off x="1446213" y="1447800"/>
            <a:ext cx="6959600" cy="4518025"/>
          </a:xfrm>
          <a:prstGeom prst="rect">
            <a:avLst/>
          </a:prstGeom>
          <a:solidFill>
            <a:srgbClr val="F1F4F7"/>
          </a:solidFill>
          <a:ln w="177800">
            <a:solidFill>
              <a:srgbClr val="F1F4F7"/>
            </a:solidFill>
            <a:miter lim="800000"/>
            <a:headEnd/>
            <a:tailEnd/>
          </a:ln>
        </p:spPr>
        <p:txBody>
          <a:bodyPr/>
          <a:lstStyle/>
          <a:p>
            <a:endParaRPr lang="bg-BG"/>
          </a:p>
        </p:txBody>
      </p:sp>
      <p:sp>
        <p:nvSpPr>
          <p:cNvPr id="33799" name="Rectangle 8"/>
          <p:cNvSpPr>
            <a:spLocks noChangeArrowheads="1"/>
          </p:cNvSpPr>
          <p:nvPr/>
        </p:nvSpPr>
        <p:spPr bwMode="auto">
          <a:xfrm>
            <a:off x="1446213" y="1447800"/>
            <a:ext cx="6959600" cy="4518025"/>
          </a:xfrm>
          <a:prstGeom prst="rect">
            <a:avLst/>
          </a:prstGeom>
          <a:solidFill>
            <a:srgbClr val="F0F2F5"/>
          </a:solidFill>
          <a:ln w="157163">
            <a:solidFill>
              <a:srgbClr val="F0F2F5"/>
            </a:solidFill>
            <a:miter lim="800000"/>
            <a:headEnd/>
            <a:tailEnd/>
          </a:ln>
        </p:spPr>
        <p:txBody>
          <a:bodyPr/>
          <a:lstStyle/>
          <a:p>
            <a:endParaRPr lang="bg-BG"/>
          </a:p>
        </p:txBody>
      </p:sp>
      <p:sp>
        <p:nvSpPr>
          <p:cNvPr id="33800" name="Rectangle 9"/>
          <p:cNvSpPr>
            <a:spLocks noChangeArrowheads="1"/>
          </p:cNvSpPr>
          <p:nvPr/>
        </p:nvSpPr>
        <p:spPr bwMode="auto">
          <a:xfrm>
            <a:off x="1446213" y="1447800"/>
            <a:ext cx="6959600" cy="4518025"/>
          </a:xfrm>
          <a:prstGeom prst="rect">
            <a:avLst/>
          </a:prstGeom>
          <a:solidFill>
            <a:srgbClr val="EEF1F4"/>
          </a:solidFill>
          <a:ln w="138113">
            <a:solidFill>
              <a:srgbClr val="EEF1F4"/>
            </a:solidFill>
            <a:miter lim="800000"/>
            <a:headEnd/>
            <a:tailEnd/>
          </a:ln>
        </p:spPr>
        <p:txBody>
          <a:bodyPr/>
          <a:lstStyle/>
          <a:p>
            <a:endParaRPr lang="bg-BG"/>
          </a:p>
        </p:txBody>
      </p:sp>
      <p:sp>
        <p:nvSpPr>
          <p:cNvPr id="33801" name="Rectangle 10"/>
          <p:cNvSpPr>
            <a:spLocks noChangeArrowheads="1"/>
          </p:cNvSpPr>
          <p:nvPr/>
        </p:nvSpPr>
        <p:spPr bwMode="auto">
          <a:xfrm>
            <a:off x="1446213" y="1447800"/>
            <a:ext cx="6959600" cy="4518025"/>
          </a:xfrm>
          <a:prstGeom prst="rect">
            <a:avLst/>
          </a:prstGeom>
          <a:solidFill>
            <a:srgbClr val="EDEFF3"/>
          </a:solidFill>
          <a:ln w="119063">
            <a:solidFill>
              <a:srgbClr val="EDEFF3"/>
            </a:solidFill>
            <a:miter lim="800000"/>
            <a:headEnd/>
            <a:tailEnd/>
          </a:ln>
        </p:spPr>
        <p:txBody>
          <a:bodyPr/>
          <a:lstStyle/>
          <a:p>
            <a:endParaRPr lang="bg-BG"/>
          </a:p>
        </p:txBody>
      </p:sp>
      <p:sp>
        <p:nvSpPr>
          <p:cNvPr id="33802" name="Rectangle 11"/>
          <p:cNvSpPr>
            <a:spLocks noChangeArrowheads="1"/>
          </p:cNvSpPr>
          <p:nvPr/>
        </p:nvSpPr>
        <p:spPr bwMode="auto">
          <a:xfrm>
            <a:off x="1446213" y="1447800"/>
            <a:ext cx="6959600" cy="4518025"/>
          </a:xfrm>
          <a:prstGeom prst="rect">
            <a:avLst/>
          </a:prstGeom>
          <a:solidFill>
            <a:srgbClr val="EBEEF2"/>
          </a:solidFill>
          <a:ln w="98425">
            <a:solidFill>
              <a:srgbClr val="EBEEF2"/>
            </a:solidFill>
            <a:miter lim="800000"/>
            <a:headEnd/>
            <a:tailEnd/>
          </a:ln>
        </p:spPr>
        <p:txBody>
          <a:bodyPr/>
          <a:lstStyle/>
          <a:p>
            <a:endParaRPr lang="bg-BG"/>
          </a:p>
        </p:txBody>
      </p:sp>
      <p:sp>
        <p:nvSpPr>
          <p:cNvPr id="33803" name="Rectangle 12"/>
          <p:cNvSpPr>
            <a:spLocks noChangeArrowheads="1"/>
          </p:cNvSpPr>
          <p:nvPr/>
        </p:nvSpPr>
        <p:spPr bwMode="auto">
          <a:xfrm>
            <a:off x="1446213" y="1447800"/>
            <a:ext cx="6959600" cy="4518025"/>
          </a:xfrm>
          <a:prstGeom prst="rect">
            <a:avLst/>
          </a:prstGeom>
          <a:solidFill>
            <a:srgbClr val="EAECF1"/>
          </a:solidFill>
          <a:ln w="79375">
            <a:solidFill>
              <a:srgbClr val="EAECF1"/>
            </a:solidFill>
            <a:miter lim="800000"/>
            <a:headEnd/>
            <a:tailEnd/>
          </a:ln>
        </p:spPr>
        <p:txBody>
          <a:bodyPr/>
          <a:lstStyle/>
          <a:p>
            <a:endParaRPr lang="bg-BG"/>
          </a:p>
        </p:txBody>
      </p:sp>
      <p:sp>
        <p:nvSpPr>
          <p:cNvPr id="33804" name="Rectangle 13"/>
          <p:cNvSpPr>
            <a:spLocks noChangeArrowheads="1"/>
          </p:cNvSpPr>
          <p:nvPr/>
        </p:nvSpPr>
        <p:spPr bwMode="auto">
          <a:xfrm>
            <a:off x="1446213" y="1447800"/>
            <a:ext cx="6959600" cy="4518025"/>
          </a:xfrm>
          <a:prstGeom prst="rect">
            <a:avLst/>
          </a:prstGeom>
          <a:solidFill>
            <a:srgbClr val="E9EBF0"/>
          </a:solidFill>
          <a:ln w="58738">
            <a:solidFill>
              <a:srgbClr val="E9EBF0"/>
            </a:solidFill>
            <a:miter lim="800000"/>
            <a:headEnd/>
            <a:tailEnd/>
          </a:ln>
        </p:spPr>
        <p:txBody>
          <a:bodyPr/>
          <a:lstStyle/>
          <a:p>
            <a:endParaRPr lang="bg-BG"/>
          </a:p>
        </p:txBody>
      </p:sp>
      <p:sp>
        <p:nvSpPr>
          <p:cNvPr id="33805" name="Rectangle 14"/>
          <p:cNvSpPr>
            <a:spLocks noChangeArrowheads="1"/>
          </p:cNvSpPr>
          <p:nvPr/>
        </p:nvSpPr>
        <p:spPr bwMode="auto">
          <a:xfrm>
            <a:off x="1446213" y="1447800"/>
            <a:ext cx="6959600" cy="4518025"/>
          </a:xfrm>
          <a:prstGeom prst="rect">
            <a:avLst/>
          </a:prstGeom>
          <a:solidFill>
            <a:srgbClr val="E7EAEF"/>
          </a:solidFill>
          <a:ln w="39688">
            <a:solidFill>
              <a:srgbClr val="E7EAEF"/>
            </a:solidFill>
            <a:miter lim="800000"/>
            <a:headEnd/>
            <a:tailEnd/>
          </a:ln>
        </p:spPr>
        <p:txBody>
          <a:bodyPr/>
          <a:lstStyle/>
          <a:p>
            <a:endParaRPr lang="bg-BG"/>
          </a:p>
        </p:txBody>
      </p:sp>
      <p:sp>
        <p:nvSpPr>
          <p:cNvPr id="33806" name="Rectangle 15"/>
          <p:cNvSpPr>
            <a:spLocks noChangeArrowheads="1"/>
          </p:cNvSpPr>
          <p:nvPr/>
        </p:nvSpPr>
        <p:spPr bwMode="auto">
          <a:xfrm>
            <a:off x="1446213" y="1447800"/>
            <a:ext cx="6959600" cy="4518025"/>
          </a:xfrm>
          <a:prstGeom prst="rect">
            <a:avLst/>
          </a:prstGeom>
          <a:solidFill>
            <a:srgbClr val="E6E9EF"/>
          </a:solidFill>
          <a:ln w="19050">
            <a:solidFill>
              <a:srgbClr val="E6E9EF"/>
            </a:solidFill>
            <a:miter lim="800000"/>
            <a:headEnd/>
            <a:tailEnd/>
          </a:ln>
        </p:spPr>
        <p:txBody>
          <a:bodyPr/>
          <a:lstStyle/>
          <a:p>
            <a:endParaRPr lang="bg-BG"/>
          </a:p>
        </p:txBody>
      </p:sp>
      <p:sp>
        <p:nvSpPr>
          <p:cNvPr id="33807" name="Rectangle 16"/>
          <p:cNvSpPr>
            <a:spLocks noChangeArrowheads="1"/>
          </p:cNvSpPr>
          <p:nvPr/>
        </p:nvSpPr>
        <p:spPr bwMode="auto">
          <a:xfrm>
            <a:off x="1268413" y="1289050"/>
            <a:ext cx="7058025" cy="4597400"/>
          </a:xfrm>
          <a:prstGeom prst="rect">
            <a:avLst/>
          </a:prstGeom>
          <a:solidFill>
            <a:srgbClr val="FFFFFF"/>
          </a:solidFill>
          <a:ln w="9525">
            <a:noFill/>
            <a:miter lim="800000"/>
            <a:headEnd/>
            <a:tailEnd/>
          </a:ln>
        </p:spPr>
        <p:txBody>
          <a:bodyPr/>
          <a:lstStyle/>
          <a:p>
            <a:endParaRPr lang="bg-BG"/>
          </a:p>
        </p:txBody>
      </p:sp>
      <p:sp>
        <p:nvSpPr>
          <p:cNvPr id="33808" name="Freeform 17"/>
          <p:cNvSpPr>
            <a:spLocks/>
          </p:cNvSpPr>
          <p:nvPr/>
        </p:nvSpPr>
        <p:spPr bwMode="auto">
          <a:xfrm>
            <a:off x="1268413" y="1289050"/>
            <a:ext cx="7058025" cy="4597400"/>
          </a:xfrm>
          <a:custGeom>
            <a:avLst/>
            <a:gdLst>
              <a:gd name="T0" fmla="*/ 0 w 4446"/>
              <a:gd name="T1" fmla="*/ 0 h 2896"/>
              <a:gd name="T2" fmla="*/ 0 w 4446"/>
              <a:gd name="T3" fmla="*/ 2147483647 h 2896"/>
              <a:gd name="T4" fmla="*/ 2147483647 w 4446"/>
              <a:gd name="T5" fmla="*/ 2147483647 h 2896"/>
              <a:gd name="T6" fmla="*/ 0 60000 65536"/>
              <a:gd name="T7" fmla="*/ 0 60000 65536"/>
              <a:gd name="T8" fmla="*/ 0 60000 65536"/>
              <a:gd name="T9" fmla="*/ 0 w 4446"/>
              <a:gd name="T10" fmla="*/ 0 h 2896"/>
              <a:gd name="T11" fmla="*/ 4446 w 4446"/>
              <a:gd name="T12" fmla="*/ 2896 h 2896"/>
            </a:gdLst>
            <a:ahLst/>
            <a:cxnLst>
              <a:cxn ang="T6">
                <a:pos x="T0" y="T1"/>
              </a:cxn>
              <a:cxn ang="T7">
                <a:pos x="T2" y="T3"/>
              </a:cxn>
              <a:cxn ang="T8">
                <a:pos x="T4" y="T5"/>
              </a:cxn>
            </a:cxnLst>
            <a:rect l="T9" t="T10" r="T11" b="T12"/>
            <a:pathLst>
              <a:path w="4446" h="2896">
                <a:moveTo>
                  <a:pt x="0" y="0"/>
                </a:moveTo>
                <a:lnTo>
                  <a:pt x="0" y="2896"/>
                </a:lnTo>
                <a:lnTo>
                  <a:pt x="4446" y="2896"/>
                </a:lnTo>
              </a:path>
            </a:pathLst>
          </a:custGeom>
          <a:noFill/>
          <a:ln w="19050">
            <a:solidFill>
              <a:srgbClr val="000000"/>
            </a:solidFill>
            <a:prstDash val="solid"/>
            <a:round/>
            <a:headEnd/>
            <a:tailEnd/>
          </a:ln>
        </p:spPr>
        <p:txBody>
          <a:bodyPr/>
          <a:lstStyle/>
          <a:p>
            <a:endParaRPr lang="cs-CZ"/>
          </a:p>
        </p:txBody>
      </p:sp>
      <p:sp>
        <p:nvSpPr>
          <p:cNvPr id="33809" name="Line 18"/>
          <p:cNvSpPr>
            <a:spLocks noChangeShapeType="1"/>
          </p:cNvSpPr>
          <p:nvPr/>
        </p:nvSpPr>
        <p:spPr bwMode="auto">
          <a:xfrm>
            <a:off x="4068763" y="1289050"/>
            <a:ext cx="1587" cy="4597400"/>
          </a:xfrm>
          <a:prstGeom prst="line">
            <a:avLst/>
          </a:prstGeom>
          <a:noFill/>
          <a:ln w="19050">
            <a:solidFill>
              <a:schemeClr val="tx1"/>
            </a:solidFill>
            <a:prstDash val="sysDot"/>
            <a:round/>
            <a:headEnd/>
            <a:tailEnd/>
          </a:ln>
        </p:spPr>
        <p:txBody>
          <a:bodyPr/>
          <a:lstStyle/>
          <a:p>
            <a:endParaRPr lang="cs-CZ"/>
          </a:p>
        </p:txBody>
      </p:sp>
      <p:sp>
        <p:nvSpPr>
          <p:cNvPr id="88083" name="Line 19"/>
          <p:cNvSpPr>
            <a:spLocks noChangeShapeType="1"/>
          </p:cNvSpPr>
          <p:nvPr/>
        </p:nvSpPr>
        <p:spPr bwMode="auto">
          <a:xfrm flipH="1" flipV="1">
            <a:off x="3121025" y="2022475"/>
            <a:ext cx="1893888" cy="3686175"/>
          </a:xfrm>
          <a:prstGeom prst="line">
            <a:avLst/>
          </a:prstGeom>
          <a:noFill/>
          <a:ln w="58738">
            <a:solidFill>
              <a:srgbClr val="003F95"/>
            </a:solidFill>
            <a:round/>
            <a:headEnd/>
            <a:tailEnd/>
          </a:ln>
        </p:spPr>
        <p:txBody>
          <a:bodyPr/>
          <a:lstStyle/>
          <a:p>
            <a:endParaRPr lang="cs-CZ"/>
          </a:p>
        </p:txBody>
      </p:sp>
      <p:sp>
        <p:nvSpPr>
          <p:cNvPr id="33811" name="Rectangle 20"/>
          <p:cNvSpPr>
            <a:spLocks noChangeArrowheads="1"/>
          </p:cNvSpPr>
          <p:nvPr/>
        </p:nvSpPr>
        <p:spPr bwMode="auto">
          <a:xfrm>
            <a:off x="4016375" y="5956300"/>
            <a:ext cx="217488" cy="2968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0</a:t>
            </a:r>
            <a:endParaRPr lang="en-US"/>
          </a:p>
        </p:txBody>
      </p:sp>
      <p:sp>
        <p:nvSpPr>
          <p:cNvPr id="33812" name="Rectangle 21"/>
          <p:cNvSpPr>
            <a:spLocks noChangeArrowheads="1"/>
          </p:cNvSpPr>
          <p:nvPr/>
        </p:nvSpPr>
        <p:spPr bwMode="auto">
          <a:xfrm>
            <a:off x="7259638" y="5949950"/>
            <a:ext cx="1228725" cy="2968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Net Capital</a:t>
            </a:r>
            <a:endParaRPr lang="en-US"/>
          </a:p>
        </p:txBody>
      </p:sp>
      <p:sp>
        <p:nvSpPr>
          <p:cNvPr id="33813" name="Rectangle 22"/>
          <p:cNvSpPr>
            <a:spLocks noChangeArrowheads="1"/>
          </p:cNvSpPr>
          <p:nvPr/>
        </p:nvSpPr>
        <p:spPr bwMode="auto">
          <a:xfrm>
            <a:off x="7577138" y="6215063"/>
            <a:ext cx="904875" cy="2968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Outflow</a:t>
            </a:r>
            <a:endParaRPr lang="en-US"/>
          </a:p>
        </p:txBody>
      </p:sp>
      <p:grpSp>
        <p:nvGrpSpPr>
          <p:cNvPr id="2" name="Group 23"/>
          <p:cNvGrpSpPr>
            <a:grpSpLocks/>
          </p:cNvGrpSpPr>
          <p:nvPr/>
        </p:nvGrpSpPr>
        <p:grpSpPr bwMode="auto">
          <a:xfrm>
            <a:off x="1731963" y="5956300"/>
            <a:ext cx="1822450" cy="561975"/>
            <a:chOff x="1091" y="3752"/>
            <a:chExt cx="1148" cy="354"/>
          </a:xfrm>
        </p:grpSpPr>
        <p:sp>
          <p:nvSpPr>
            <p:cNvPr id="33822" name="Rectangle 24"/>
            <p:cNvSpPr>
              <a:spLocks noChangeArrowheads="1"/>
            </p:cNvSpPr>
            <p:nvPr/>
          </p:nvSpPr>
          <p:spPr bwMode="auto">
            <a:xfrm>
              <a:off x="1091" y="3752"/>
              <a:ext cx="1148"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Net capital outflow</a:t>
              </a:r>
              <a:endParaRPr lang="en-US"/>
            </a:p>
          </p:txBody>
        </p:sp>
        <p:sp>
          <p:nvSpPr>
            <p:cNvPr id="33823" name="Rectangle 25"/>
            <p:cNvSpPr>
              <a:spLocks noChangeArrowheads="1"/>
            </p:cNvSpPr>
            <p:nvPr/>
          </p:nvSpPr>
          <p:spPr bwMode="auto">
            <a:xfrm>
              <a:off x="1299" y="3919"/>
              <a:ext cx="728"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is negative.</a:t>
              </a:r>
              <a:endParaRPr lang="en-US"/>
            </a:p>
          </p:txBody>
        </p:sp>
      </p:grpSp>
      <p:grpSp>
        <p:nvGrpSpPr>
          <p:cNvPr id="3" name="Group 26"/>
          <p:cNvGrpSpPr>
            <a:grpSpLocks/>
          </p:cNvGrpSpPr>
          <p:nvPr/>
        </p:nvGrpSpPr>
        <p:grpSpPr bwMode="auto">
          <a:xfrm>
            <a:off x="4691063" y="5956300"/>
            <a:ext cx="1822450" cy="561975"/>
            <a:chOff x="2955" y="3752"/>
            <a:chExt cx="1148" cy="354"/>
          </a:xfrm>
        </p:grpSpPr>
        <p:sp>
          <p:nvSpPr>
            <p:cNvPr id="33820" name="Rectangle 27"/>
            <p:cNvSpPr>
              <a:spLocks noChangeArrowheads="1"/>
            </p:cNvSpPr>
            <p:nvPr/>
          </p:nvSpPr>
          <p:spPr bwMode="auto">
            <a:xfrm>
              <a:off x="2955" y="3752"/>
              <a:ext cx="1148"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Net capital outflow</a:t>
              </a:r>
              <a:endParaRPr lang="en-US"/>
            </a:p>
          </p:txBody>
        </p:sp>
        <p:sp>
          <p:nvSpPr>
            <p:cNvPr id="33821" name="Rectangle 28"/>
            <p:cNvSpPr>
              <a:spLocks noChangeArrowheads="1"/>
            </p:cNvSpPr>
            <p:nvPr/>
          </p:nvSpPr>
          <p:spPr bwMode="auto">
            <a:xfrm>
              <a:off x="3188" y="3919"/>
              <a:ext cx="682" cy="187"/>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charset="0"/>
                </a:rPr>
                <a:t>is positive.</a:t>
              </a:r>
              <a:endParaRPr lang="en-US"/>
            </a:p>
          </p:txBody>
        </p:sp>
      </p:grpSp>
      <p:sp>
        <p:nvSpPr>
          <p:cNvPr id="33816" name="Rectangle 29"/>
          <p:cNvSpPr>
            <a:spLocks noChangeArrowheads="1"/>
          </p:cNvSpPr>
          <p:nvPr/>
        </p:nvSpPr>
        <p:spPr bwMode="auto">
          <a:xfrm>
            <a:off x="701675" y="1265238"/>
            <a:ext cx="561975" cy="2968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Real</a:t>
            </a:r>
            <a:endParaRPr lang="en-US"/>
          </a:p>
        </p:txBody>
      </p:sp>
      <p:sp>
        <p:nvSpPr>
          <p:cNvPr id="33817" name="Rectangle 30"/>
          <p:cNvSpPr>
            <a:spLocks noChangeArrowheads="1"/>
          </p:cNvSpPr>
          <p:nvPr/>
        </p:nvSpPr>
        <p:spPr bwMode="auto">
          <a:xfrm>
            <a:off x="384175" y="1528763"/>
            <a:ext cx="885825" cy="296862"/>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Interest</a:t>
            </a:r>
            <a:endParaRPr lang="en-US"/>
          </a:p>
        </p:txBody>
      </p:sp>
      <p:sp>
        <p:nvSpPr>
          <p:cNvPr id="33818" name="Rectangle 31"/>
          <p:cNvSpPr>
            <a:spLocks noChangeArrowheads="1"/>
          </p:cNvSpPr>
          <p:nvPr/>
        </p:nvSpPr>
        <p:spPr bwMode="auto">
          <a:xfrm>
            <a:off x="687388" y="1793875"/>
            <a:ext cx="574675" cy="296863"/>
          </a:xfrm>
          <a:prstGeom prst="rect">
            <a:avLst/>
          </a:prstGeom>
          <a:noFill/>
          <a:ln w="9525">
            <a:noFill/>
            <a:miter lim="800000"/>
            <a:headEnd/>
            <a:tailEnd/>
          </a:ln>
        </p:spPr>
        <p:txBody>
          <a:bodyPr wrap="none" lIns="0" tIns="0" rIns="0" bIns="0">
            <a:spAutoFit/>
          </a:bodyPr>
          <a:lstStyle/>
          <a:p>
            <a:r>
              <a:rPr lang="en-US" sz="1700" b="1">
                <a:solidFill>
                  <a:srgbClr val="000000"/>
                </a:solidFill>
                <a:latin typeface="Arial" charset="0"/>
              </a:rPr>
              <a:t>Rate</a:t>
            </a:r>
            <a:endParaRPr lang="en-US"/>
          </a:p>
        </p:txBody>
      </p:sp>
      <p:sp>
        <p:nvSpPr>
          <p:cNvPr id="33819" name="Text Box 32"/>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8083"/>
                                        </p:tgtEl>
                                        <p:attrNameLst>
                                          <p:attrName>style.visibility</p:attrName>
                                        </p:attrNameLst>
                                      </p:cBhvr>
                                      <p:to>
                                        <p:strVal val="visible"/>
                                      </p:to>
                                    </p:set>
                                    <p:animEffect transition="in" filter="strips(downRight)">
                                      <p:cBhvr>
                                        <p:cTn id="7" dur="500"/>
                                        <p:tgtEl>
                                          <p:spTgt spid="8808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EQUILIBRIUM IN THE OPEN ECONOMY</a:t>
            </a:r>
            <a:endParaRPr lang="en-US" smtClean="0">
              <a:latin typeface="Tahoma" pitchFamily="34" charset="0"/>
            </a:endParaRPr>
          </a:p>
        </p:txBody>
      </p:sp>
      <p:sp>
        <p:nvSpPr>
          <p:cNvPr id="34819" name="Rectangle 3"/>
          <p:cNvSpPr>
            <a:spLocks noGrp="1" noChangeArrowheads="1"/>
          </p:cNvSpPr>
          <p:nvPr>
            <p:ph type="body" idx="1"/>
          </p:nvPr>
        </p:nvSpPr>
        <p:spPr/>
        <p:txBody>
          <a:bodyPr/>
          <a:lstStyle/>
          <a:p>
            <a:pPr>
              <a:buFontTx/>
              <a:buNone/>
            </a:pPr>
            <a:endParaRPr lang="en-US" smtClean="0"/>
          </a:p>
          <a:p>
            <a:r>
              <a:rPr lang="en-US" smtClean="0"/>
              <a:t>Prices in the loanable funds market and the foreign currency exchange market adjust simultaneously to balance supply and demand in these two markets.</a:t>
            </a:r>
          </a:p>
          <a:p>
            <a:r>
              <a:rPr lang="en-US" smtClean="0"/>
              <a:t>As they do, they determine the macroeconomic variables of national saving, domestic investment, net foreign investment, and net exports.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35843"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4 The Real Equilibrium in an Open Economy</a:t>
            </a:r>
          </a:p>
        </p:txBody>
      </p:sp>
      <p:sp>
        <p:nvSpPr>
          <p:cNvPr id="35844" name="Rectangle 5"/>
          <p:cNvSpPr>
            <a:spLocks noChangeArrowheads="1"/>
          </p:cNvSpPr>
          <p:nvPr/>
        </p:nvSpPr>
        <p:spPr bwMode="auto">
          <a:xfrm>
            <a:off x="1704975" y="1423988"/>
            <a:ext cx="2498725" cy="1954212"/>
          </a:xfrm>
          <a:prstGeom prst="rect">
            <a:avLst/>
          </a:prstGeom>
          <a:solidFill>
            <a:srgbClr val="F3F6F9"/>
          </a:solidFill>
          <a:ln w="114300">
            <a:solidFill>
              <a:srgbClr val="F3F6F9"/>
            </a:solidFill>
            <a:miter lim="800000"/>
            <a:headEnd/>
            <a:tailEnd/>
          </a:ln>
        </p:spPr>
        <p:txBody>
          <a:bodyPr/>
          <a:lstStyle/>
          <a:p>
            <a:endParaRPr lang="bg-BG"/>
          </a:p>
        </p:txBody>
      </p:sp>
      <p:sp>
        <p:nvSpPr>
          <p:cNvPr id="35845" name="Rectangle 6"/>
          <p:cNvSpPr>
            <a:spLocks noChangeArrowheads="1"/>
          </p:cNvSpPr>
          <p:nvPr/>
        </p:nvSpPr>
        <p:spPr bwMode="auto">
          <a:xfrm>
            <a:off x="1704975" y="1423988"/>
            <a:ext cx="2498725" cy="1954212"/>
          </a:xfrm>
          <a:prstGeom prst="rect">
            <a:avLst/>
          </a:prstGeom>
          <a:solidFill>
            <a:srgbClr val="F2F4F8"/>
          </a:solidFill>
          <a:ln w="103188">
            <a:solidFill>
              <a:srgbClr val="F2F4F8"/>
            </a:solidFill>
            <a:miter lim="800000"/>
            <a:headEnd/>
            <a:tailEnd/>
          </a:ln>
        </p:spPr>
        <p:txBody>
          <a:bodyPr/>
          <a:lstStyle/>
          <a:p>
            <a:endParaRPr lang="bg-BG"/>
          </a:p>
        </p:txBody>
      </p:sp>
      <p:sp>
        <p:nvSpPr>
          <p:cNvPr id="35846" name="Rectangle 7"/>
          <p:cNvSpPr>
            <a:spLocks noChangeArrowheads="1"/>
          </p:cNvSpPr>
          <p:nvPr/>
        </p:nvSpPr>
        <p:spPr bwMode="auto">
          <a:xfrm>
            <a:off x="1704975" y="1423988"/>
            <a:ext cx="2498725" cy="1954212"/>
          </a:xfrm>
          <a:prstGeom prst="rect">
            <a:avLst/>
          </a:prstGeom>
          <a:solidFill>
            <a:srgbClr val="F1F4F7"/>
          </a:solidFill>
          <a:ln w="93663">
            <a:solidFill>
              <a:srgbClr val="F1F4F7"/>
            </a:solidFill>
            <a:miter lim="800000"/>
            <a:headEnd/>
            <a:tailEnd/>
          </a:ln>
        </p:spPr>
        <p:txBody>
          <a:bodyPr/>
          <a:lstStyle/>
          <a:p>
            <a:endParaRPr lang="bg-BG"/>
          </a:p>
        </p:txBody>
      </p:sp>
      <p:sp>
        <p:nvSpPr>
          <p:cNvPr id="35847" name="Rectangle 8"/>
          <p:cNvSpPr>
            <a:spLocks noChangeArrowheads="1"/>
          </p:cNvSpPr>
          <p:nvPr/>
        </p:nvSpPr>
        <p:spPr bwMode="auto">
          <a:xfrm>
            <a:off x="1704975" y="1423988"/>
            <a:ext cx="2498725" cy="1954212"/>
          </a:xfrm>
          <a:prstGeom prst="rect">
            <a:avLst/>
          </a:prstGeom>
          <a:solidFill>
            <a:srgbClr val="F0F2F5"/>
          </a:solidFill>
          <a:ln w="82550">
            <a:solidFill>
              <a:srgbClr val="F0F2F5"/>
            </a:solidFill>
            <a:miter lim="800000"/>
            <a:headEnd/>
            <a:tailEnd/>
          </a:ln>
        </p:spPr>
        <p:txBody>
          <a:bodyPr/>
          <a:lstStyle/>
          <a:p>
            <a:endParaRPr lang="bg-BG"/>
          </a:p>
        </p:txBody>
      </p:sp>
      <p:sp>
        <p:nvSpPr>
          <p:cNvPr id="35848" name="Rectangle 9"/>
          <p:cNvSpPr>
            <a:spLocks noChangeArrowheads="1"/>
          </p:cNvSpPr>
          <p:nvPr/>
        </p:nvSpPr>
        <p:spPr bwMode="auto">
          <a:xfrm>
            <a:off x="1704975" y="1423988"/>
            <a:ext cx="2498725" cy="1954212"/>
          </a:xfrm>
          <a:prstGeom prst="rect">
            <a:avLst/>
          </a:prstGeom>
          <a:solidFill>
            <a:srgbClr val="EEF1F4"/>
          </a:solidFill>
          <a:ln w="73025">
            <a:solidFill>
              <a:srgbClr val="EEF1F4"/>
            </a:solidFill>
            <a:miter lim="800000"/>
            <a:headEnd/>
            <a:tailEnd/>
          </a:ln>
        </p:spPr>
        <p:txBody>
          <a:bodyPr/>
          <a:lstStyle/>
          <a:p>
            <a:endParaRPr lang="bg-BG"/>
          </a:p>
        </p:txBody>
      </p:sp>
      <p:sp>
        <p:nvSpPr>
          <p:cNvPr id="35849" name="Rectangle 10"/>
          <p:cNvSpPr>
            <a:spLocks noChangeArrowheads="1"/>
          </p:cNvSpPr>
          <p:nvPr/>
        </p:nvSpPr>
        <p:spPr bwMode="auto">
          <a:xfrm>
            <a:off x="1704975" y="1423988"/>
            <a:ext cx="2498725" cy="1954212"/>
          </a:xfrm>
          <a:prstGeom prst="rect">
            <a:avLst/>
          </a:prstGeom>
          <a:solidFill>
            <a:srgbClr val="EDEFF3"/>
          </a:solidFill>
          <a:ln w="61913">
            <a:solidFill>
              <a:srgbClr val="EDEFF3"/>
            </a:solidFill>
            <a:miter lim="800000"/>
            <a:headEnd/>
            <a:tailEnd/>
          </a:ln>
        </p:spPr>
        <p:txBody>
          <a:bodyPr/>
          <a:lstStyle/>
          <a:p>
            <a:endParaRPr lang="bg-BG"/>
          </a:p>
        </p:txBody>
      </p:sp>
      <p:sp>
        <p:nvSpPr>
          <p:cNvPr id="35850" name="Rectangle 11"/>
          <p:cNvSpPr>
            <a:spLocks noChangeArrowheads="1"/>
          </p:cNvSpPr>
          <p:nvPr/>
        </p:nvSpPr>
        <p:spPr bwMode="auto">
          <a:xfrm>
            <a:off x="1704975" y="1423988"/>
            <a:ext cx="2498725" cy="1954212"/>
          </a:xfrm>
          <a:prstGeom prst="rect">
            <a:avLst/>
          </a:prstGeom>
          <a:solidFill>
            <a:srgbClr val="EBEEF2"/>
          </a:solidFill>
          <a:ln w="52388">
            <a:solidFill>
              <a:srgbClr val="EBEEF2"/>
            </a:solidFill>
            <a:miter lim="800000"/>
            <a:headEnd/>
            <a:tailEnd/>
          </a:ln>
        </p:spPr>
        <p:txBody>
          <a:bodyPr/>
          <a:lstStyle/>
          <a:p>
            <a:endParaRPr lang="bg-BG"/>
          </a:p>
        </p:txBody>
      </p:sp>
      <p:sp>
        <p:nvSpPr>
          <p:cNvPr id="35851" name="Rectangle 12"/>
          <p:cNvSpPr>
            <a:spLocks noChangeArrowheads="1"/>
          </p:cNvSpPr>
          <p:nvPr/>
        </p:nvSpPr>
        <p:spPr bwMode="auto">
          <a:xfrm>
            <a:off x="1704975" y="1423988"/>
            <a:ext cx="2498725" cy="1954212"/>
          </a:xfrm>
          <a:prstGeom prst="rect">
            <a:avLst/>
          </a:prstGeom>
          <a:solidFill>
            <a:srgbClr val="EAECF1"/>
          </a:solidFill>
          <a:ln w="41275">
            <a:solidFill>
              <a:srgbClr val="EAECF1"/>
            </a:solidFill>
            <a:miter lim="800000"/>
            <a:headEnd/>
            <a:tailEnd/>
          </a:ln>
        </p:spPr>
        <p:txBody>
          <a:bodyPr/>
          <a:lstStyle/>
          <a:p>
            <a:endParaRPr lang="bg-BG"/>
          </a:p>
        </p:txBody>
      </p:sp>
      <p:sp>
        <p:nvSpPr>
          <p:cNvPr id="35852" name="Rectangle 13"/>
          <p:cNvSpPr>
            <a:spLocks noChangeArrowheads="1"/>
          </p:cNvSpPr>
          <p:nvPr/>
        </p:nvSpPr>
        <p:spPr bwMode="auto">
          <a:xfrm>
            <a:off x="1704975" y="1423988"/>
            <a:ext cx="2498725" cy="1954212"/>
          </a:xfrm>
          <a:prstGeom prst="rect">
            <a:avLst/>
          </a:prstGeom>
          <a:solidFill>
            <a:srgbClr val="E9EBF0"/>
          </a:solidFill>
          <a:ln w="31750">
            <a:solidFill>
              <a:srgbClr val="E9EBF0"/>
            </a:solidFill>
            <a:miter lim="800000"/>
            <a:headEnd/>
            <a:tailEnd/>
          </a:ln>
        </p:spPr>
        <p:txBody>
          <a:bodyPr/>
          <a:lstStyle/>
          <a:p>
            <a:endParaRPr lang="bg-BG"/>
          </a:p>
        </p:txBody>
      </p:sp>
      <p:sp>
        <p:nvSpPr>
          <p:cNvPr id="35853" name="Rectangle 14"/>
          <p:cNvSpPr>
            <a:spLocks noChangeArrowheads="1"/>
          </p:cNvSpPr>
          <p:nvPr/>
        </p:nvSpPr>
        <p:spPr bwMode="auto">
          <a:xfrm>
            <a:off x="1704975" y="1423988"/>
            <a:ext cx="2498725" cy="1954212"/>
          </a:xfrm>
          <a:prstGeom prst="rect">
            <a:avLst/>
          </a:prstGeom>
          <a:solidFill>
            <a:srgbClr val="E7EAEF"/>
          </a:solidFill>
          <a:ln w="20638">
            <a:solidFill>
              <a:srgbClr val="E7EAEF"/>
            </a:solidFill>
            <a:miter lim="800000"/>
            <a:headEnd/>
            <a:tailEnd/>
          </a:ln>
        </p:spPr>
        <p:txBody>
          <a:bodyPr/>
          <a:lstStyle/>
          <a:p>
            <a:endParaRPr lang="bg-BG"/>
          </a:p>
        </p:txBody>
      </p:sp>
      <p:sp>
        <p:nvSpPr>
          <p:cNvPr id="35854" name="Rectangle 15"/>
          <p:cNvSpPr>
            <a:spLocks noChangeArrowheads="1"/>
          </p:cNvSpPr>
          <p:nvPr/>
        </p:nvSpPr>
        <p:spPr bwMode="auto">
          <a:xfrm>
            <a:off x="1704975" y="1423988"/>
            <a:ext cx="2498725" cy="1954212"/>
          </a:xfrm>
          <a:prstGeom prst="rect">
            <a:avLst/>
          </a:prstGeom>
          <a:solidFill>
            <a:srgbClr val="E6E9EF"/>
          </a:solidFill>
          <a:ln w="11113">
            <a:solidFill>
              <a:srgbClr val="E6E9EF"/>
            </a:solidFill>
            <a:miter lim="800000"/>
            <a:headEnd/>
            <a:tailEnd/>
          </a:ln>
        </p:spPr>
        <p:txBody>
          <a:bodyPr/>
          <a:lstStyle/>
          <a:p>
            <a:endParaRPr lang="bg-BG"/>
          </a:p>
        </p:txBody>
      </p:sp>
      <p:sp>
        <p:nvSpPr>
          <p:cNvPr id="35855" name="Rectangle 16"/>
          <p:cNvSpPr>
            <a:spLocks noChangeArrowheads="1"/>
          </p:cNvSpPr>
          <p:nvPr/>
        </p:nvSpPr>
        <p:spPr bwMode="auto">
          <a:xfrm>
            <a:off x="4905375" y="1423988"/>
            <a:ext cx="2487613" cy="1954212"/>
          </a:xfrm>
          <a:prstGeom prst="rect">
            <a:avLst/>
          </a:prstGeom>
          <a:solidFill>
            <a:srgbClr val="F3F6F9"/>
          </a:solidFill>
          <a:ln w="114300">
            <a:solidFill>
              <a:srgbClr val="F3F6F9"/>
            </a:solidFill>
            <a:miter lim="800000"/>
            <a:headEnd/>
            <a:tailEnd/>
          </a:ln>
        </p:spPr>
        <p:txBody>
          <a:bodyPr/>
          <a:lstStyle/>
          <a:p>
            <a:endParaRPr lang="bg-BG"/>
          </a:p>
        </p:txBody>
      </p:sp>
      <p:sp>
        <p:nvSpPr>
          <p:cNvPr id="35856" name="Rectangle 17"/>
          <p:cNvSpPr>
            <a:spLocks noChangeArrowheads="1"/>
          </p:cNvSpPr>
          <p:nvPr/>
        </p:nvSpPr>
        <p:spPr bwMode="auto">
          <a:xfrm>
            <a:off x="4905375" y="1423988"/>
            <a:ext cx="2487613" cy="1954212"/>
          </a:xfrm>
          <a:prstGeom prst="rect">
            <a:avLst/>
          </a:prstGeom>
          <a:solidFill>
            <a:srgbClr val="F2F4F8"/>
          </a:solidFill>
          <a:ln w="103188">
            <a:solidFill>
              <a:srgbClr val="F2F4F8"/>
            </a:solidFill>
            <a:miter lim="800000"/>
            <a:headEnd/>
            <a:tailEnd/>
          </a:ln>
        </p:spPr>
        <p:txBody>
          <a:bodyPr/>
          <a:lstStyle/>
          <a:p>
            <a:endParaRPr lang="bg-BG"/>
          </a:p>
        </p:txBody>
      </p:sp>
      <p:sp>
        <p:nvSpPr>
          <p:cNvPr id="35857" name="Rectangle 18"/>
          <p:cNvSpPr>
            <a:spLocks noChangeArrowheads="1"/>
          </p:cNvSpPr>
          <p:nvPr/>
        </p:nvSpPr>
        <p:spPr bwMode="auto">
          <a:xfrm>
            <a:off x="4905375" y="1423988"/>
            <a:ext cx="2487613" cy="1954212"/>
          </a:xfrm>
          <a:prstGeom prst="rect">
            <a:avLst/>
          </a:prstGeom>
          <a:solidFill>
            <a:srgbClr val="F1F4F7"/>
          </a:solidFill>
          <a:ln w="93663">
            <a:solidFill>
              <a:srgbClr val="F1F4F7"/>
            </a:solidFill>
            <a:miter lim="800000"/>
            <a:headEnd/>
            <a:tailEnd/>
          </a:ln>
        </p:spPr>
        <p:txBody>
          <a:bodyPr/>
          <a:lstStyle/>
          <a:p>
            <a:endParaRPr lang="bg-BG"/>
          </a:p>
        </p:txBody>
      </p:sp>
      <p:sp>
        <p:nvSpPr>
          <p:cNvPr id="35858" name="Rectangle 19"/>
          <p:cNvSpPr>
            <a:spLocks noChangeArrowheads="1"/>
          </p:cNvSpPr>
          <p:nvPr/>
        </p:nvSpPr>
        <p:spPr bwMode="auto">
          <a:xfrm>
            <a:off x="4905375" y="1423988"/>
            <a:ext cx="2487613" cy="1954212"/>
          </a:xfrm>
          <a:prstGeom prst="rect">
            <a:avLst/>
          </a:prstGeom>
          <a:solidFill>
            <a:srgbClr val="F0F2F5"/>
          </a:solidFill>
          <a:ln w="82550">
            <a:solidFill>
              <a:srgbClr val="F0F2F5"/>
            </a:solidFill>
            <a:miter lim="800000"/>
            <a:headEnd/>
            <a:tailEnd/>
          </a:ln>
        </p:spPr>
        <p:txBody>
          <a:bodyPr/>
          <a:lstStyle/>
          <a:p>
            <a:endParaRPr lang="bg-BG"/>
          </a:p>
        </p:txBody>
      </p:sp>
      <p:sp>
        <p:nvSpPr>
          <p:cNvPr id="35859" name="Rectangle 20"/>
          <p:cNvSpPr>
            <a:spLocks noChangeArrowheads="1"/>
          </p:cNvSpPr>
          <p:nvPr/>
        </p:nvSpPr>
        <p:spPr bwMode="auto">
          <a:xfrm>
            <a:off x="4905375" y="1423988"/>
            <a:ext cx="2487613" cy="1954212"/>
          </a:xfrm>
          <a:prstGeom prst="rect">
            <a:avLst/>
          </a:prstGeom>
          <a:solidFill>
            <a:srgbClr val="EEF1F4"/>
          </a:solidFill>
          <a:ln w="73025">
            <a:solidFill>
              <a:srgbClr val="EEF1F4"/>
            </a:solidFill>
            <a:miter lim="800000"/>
            <a:headEnd/>
            <a:tailEnd/>
          </a:ln>
        </p:spPr>
        <p:txBody>
          <a:bodyPr/>
          <a:lstStyle/>
          <a:p>
            <a:endParaRPr lang="bg-BG"/>
          </a:p>
        </p:txBody>
      </p:sp>
      <p:sp>
        <p:nvSpPr>
          <p:cNvPr id="35860" name="Rectangle 21"/>
          <p:cNvSpPr>
            <a:spLocks noChangeArrowheads="1"/>
          </p:cNvSpPr>
          <p:nvPr/>
        </p:nvSpPr>
        <p:spPr bwMode="auto">
          <a:xfrm>
            <a:off x="4905375" y="1423988"/>
            <a:ext cx="2487613" cy="1954212"/>
          </a:xfrm>
          <a:prstGeom prst="rect">
            <a:avLst/>
          </a:prstGeom>
          <a:solidFill>
            <a:srgbClr val="EDEFF3"/>
          </a:solidFill>
          <a:ln w="61913">
            <a:solidFill>
              <a:srgbClr val="EDEFF3"/>
            </a:solidFill>
            <a:miter lim="800000"/>
            <a:headEnd/>
            <a:tailEnd/>
          </a:ln>
        </p:spPr>
        <p:txBody>
          <a:bodyPr/>
          <a:lstStyle/>
          <a:p>
            <a:endParaRPr lang="bg-BG"/>
          </a:p>
        </p:txBody>
      </p:sp>
      <p:sp>
        <p:nvSpPr>
          <p:cNvPr id="35861" name="Rectangle 22"/>
          <p:cNvSpPr>
            <a:spLocks noChangeArrowheads="1"/>
          </p:cNvSpPr>
          <p:nvPr/>
        </p:nvSpPr>
        <p:spPr bwMode="auto">
          <a:xfrm>
            <a:off x="4905375" y="1423988"/>
            <a:ext cx="2487613" cy="1954212"/>
          </a:xfrm>
          <a:prstGeom prst="rect">
            <a:avLst/>
          </a:prstGeom>
          <a:solidFill>
            <a:srgbClr val="EBEEF2"/>
          </a:solidFill>
          <a:ln w="52388">
            <a:solidFill>
              <a:srgbClr val="EBEEF2"/>
            </a:solidFill>
            <a:miter lim="800000"/>
            <a:headEnd/>
            <a:tailEnd/>
          </a:ln>
        </p:spPr>
        <p:txBody>
          <a:bodyPr/>
          <a:lstStyle/>
          <a:p>
            <a:endParaRPr lang="bg-BG"/>
          </a:p>
        </p:txBody>
      </p:sp>
      <p:sp>
        <p:nvSpPr>
          <p:cNvPr id="35862" name="Rectangle 23"/>
          <p:cNvSpPr>
            <a:spLocks noChangeArrowheads="1"/>
          </p:cNvSpPr>
          <p:nvPr/>
        </p:nvSpPr>
        <p:spPr bwMode="auto">
          <a:xfrm>
            <a:off x="4905375" y="1423988"/>
            <a:ext cx="2487613" cy="1954212"/>
          </a:xfrm>
          <a:prstGeom prst="rect">
            <a:avLst/>
          </a:prstGeom>
          <a:solidFill>
            <a:srgbClr val="EAECF1"/>
          </a:solidFill>
          <a:ln w="41275">
            <a:solidFill>
              <a:srgbClr val="EAECF1"/>
            </a:solidFill>
            <a:miter lim="800000"/>
            <a:headEnd/>
            <a:tailEnd/>
          </a:ln>
        </p:spPr>
        <p:txBody>
          <a:bodyPr/>
          <a:lstStyle/>
          <a:p>
            <a:endParaRPr lang="bg-BG"/>
          </a:p>
        </p:txBody>
      </p:sp>
      <p:sp>
        <p:nvSpPr>
          <p:cNvPr id="35863" name="Rectangle 24"/>
          <p:cNvSpPr>
            <a:spLocks noChangeArrowheads="1"/>
          </p:cNvSpPr>
          <p:nvPr/>
        </p:nvSpPr>
        <p:spPr bwMode="auto">
          <a:xfrm>
            <a:off x="4905375" y="1423988"/>
            <a:ext cx="2487613" cy="1954212"/>
          </a:xfrm>
          <a:prstGeom prst="rect">
            <a:avLst/>
          </a:prstGeom>
          <a:solidFill>
            <a:srgbClr val="E9EBF0"/>
          </a:solidFill>
          <a:ln w="31750">
            <a:solidFill>
              <a:srgbClr val="E9EBF0"/>
            </a:solidFill>
            <a:miter lim="800000"/>
            <a:headEnd/>
            <a:tailEnd/>
          </a:ln>
        </p:spPr>
        <p:txBody>
          <a:bodyPr/>
          <a:lstStyle/>
          <a:p>
            <a:endParaRPr lang="bg-BG"/>
          </a:p>
        </p:txBody>
      </p:sp>
      <p:sp>
        <p:nvSpPr>
          <p:cNvPr id="35864" name="Rectangle 25"/>
          <p:cNvSpPr>
            <a:spLocks noChangeArrowheads="1"/>
          </p:cNvSpPr>
          <p:nvPr/>
        </p:nvSpPr>
        <p:spPr bwMode="auto">
          <a:xfrm>
            <a:off x="4905375" y="1423988"/>
            <a:ext cx="2487613" cy="1954212"/>
          </a:xfrm>
          <a:prstGeom prst="rect">
            <a:avLst/>
          </a:prstGeom>
          <a:solidFill>
            <a:srgbClr val="E7EAEF"/>
          </a:solidFill>
          <a:ln w="20638">
            <a:solidFill>
              <a:srgbClr val="E7EAEF"/>
            </a:solidFill>
            <a:miter lim="800000"/>
            <a:headEnd/>
            <a:tailEnd/>
          </a:ln>
        </p:spPr>
        <p:txBody>
          <a:bodyPr/>
          <a:lstStyle/>
          <a:p>
            <a:endParaRPr lang="bg-BG"/>
          </a:p>
        </p:txBody>
      </p:sp>
      <p:sp>
        <p:nvSpPr>
          <p:cNvPr id="35865" name="Rectangle 26"/>
          <p:cNvSpPr>
            <a:spLocks noChangeArrowheads="1"/>
          </p:cNvSpPr>
          <p:nvPr/>
        </p:nvSpPr>
        <p:spPr bwMode="auto">
          <a:xfrm>
            <a:off x="4905375" y="1423988"/>
            <a:ext cx="2487613" cy="1954212"/>
          </a:xfrm>
          <a:prstGeom prst="rect">
            <a:avLst/>
          </a:prstGeom>
          <a:solidFill>
            <a:srgbClr val="E6E9EF"/>
          </a:solidFill>
          <a:ln w="11113">
            <a:solidFill>
              <a:srgbClr val="E6E9EF"/>
            </a:solidFill>
            <a:miter lim="800000"/>
            <a:headEnd/>
            <a:tailEnd/>
          </a:ln>
        </p:spPr>
        <p:txBody>
          <a:bodyPr/>
          <a:lstStyle/>
          <a:p>
            <a:endParaRPr lang="bg-BG"/>
          </a:p>
        </p:txBody>
      </p:sp>
      <p:sp>
        <p:nvSpPr>
          <p:cNvPr id="35866" name="Rectangle 27"/>
          <p:cNvSpPr>
            <a:spLocks noChangeArrowheads="1"/>
          </p:cNvSpPr>
          <p:nvPr/>
        </p:nvSpPr>
        <p:spPr bwMode="auto">
          <a:xfrm>
            <a:off x="4905375" y="4014788"/>
            <a:ext cx="2487613" cy="1954212"/>
          </a:xfrm>
          <a:prstGeom prst="rect">
            <a:avLst/>
          </a:prstGeom>
          <a:solidFill>
            <a:srgbClr val="F3F6F9"/>
          </a:solidFill>
          <a:ln w="114300">
            <a:solidFill>
              <a:srgbClr val="F3F6F9"/>
            </a:solidFill>
            <a:miter lim="800000"/>
            <a:headEnd/>
            <a:tailEnd/>
          </a:ln>
        </p:spPr>
        <p:txBody>
          <a:bodyPr/>
          <a:lstStyle/>
          <a:p>
            <a:endParaRPr lang="bg-BG"/>
          </a:p>
        </p:txBody>
      </p:sp>
      <p:sp>
        <p:nvSpPr>
          <p:cNvPr id="35867" name="Rectangle 28"/>
          <p:cNvSpPr>
            <a:spLocks noChangeArrowheads="1"/>
          </p:cNvSpPr>
          <p:nvPr/>
        </p:nvSpPr>
        <p:spPr bwMode="auto">
          <a:xfrm>
            <a:off x="4905375" y="4014788"/>
            <a:ext cx="2487613" cy="1954212"/>
          </a:xfrm>
          <a:prstGeom prst="rect">
            <a:avLst/>
          </a:prstGeom>
          <a:solidFill>
            <a:srgbClr val="F2F4F8"/>
          </a:solidFill>
          <a:ln w="103188">
            <a:solidFill>
              <a:srgbClr val="F2F4F8"/>
            </a:solidFill>
            <a:miter lim="800000"/>
            <a:headEnd/>
            <a:tailEnd/>
          </a:ln>
        </p:spPr>
        <p:txBody>
          <a:bodyPr/>
          <a:lstStyle/>
          <a:p>
            <a:endParaRPr lang="bg-BG"/>
          </a:p>
        </p:txBody>
      </p:sp>
      <p:sp>
        <p:nvSpPr>
          <p:cNvPr id="35868" name="Rectangle 29"/>
          <p:cNvSpPr>
            <a:spLocks noChangeArrowheads="1"/>
          </p:cNvSpPr>
          <p:nvPr/>
        </p:nvSpPr>
        <p:spPr bwMode="auto">
          <a:xfrm>
            <a:off x="4905375" y="4014788"/>
            <a:ext cx="2487613" cy="1954212"/>
          </a:xfrm>
          <a:prstGeom prst="rect">
            <a:avLst/>
          </a:prstGeom>
          <a:solidFill>
            <a:srgbClr val="F1F4F7"/>
          </a:solidFill>
          <a:ln w="93663">
            <a:solidFill>
              <a:srgbClr val="F1F4F7"/>
            </a:solidFill>
            <a:miter lim="800000"/>
            <a:headEnd/>
            <a:tailEnd/>
          </a:ln>
        </p:spPr>
        <p:txBody>
          <a:bodyPr/>
          <a:lstStyle/>
          <a:p>
            <a:endParaRPr lang="bg-BG"/>
          </a:p>
        </p:txBody>
      </p:sp>
      <p:sp>
        <p:nvSpPr>
          <p:cNvPr id="35869" name="Rectangle 30"/>
          <p:cNvSpPr>
            <a:spLocks noChangeArrowheads="1"/>
          </p:cNvSpPr>
          <p:nvPr/>
        </p:nvSpPr>
        <p:spPr bwMode="auto">
          <a:xfrm>
            <a:off x="4905375" y="4014788"/>
            <a:ext cx="2487613" cy="1954212"/>
          </a:xfrm>
          <a:prstGeom prst="rect">
            <a:avLst/>
          </a:prstGeom>
          <a:solidFill>
            <a:srgbClr val="F0F2F5"/>
          </a:solidFill>
          <a:ln w="82550">
            <a:solidFill>
              <a:srgbClr val="F0F2F5"/>
            </a:solidFill>
            <a:miter lim="800000"/>
            <a:headEnd/>
            <a:tailEnd/>
          </a:ln>
        </p:spPr>
        <p:txBody>
          <a:bodyPr/>
          <a:lstStyle/>
          <a:p>
            <a:endParaRPr lang="bg-BG"/>
          </a:p>
        </p:txBody>
      </p:sp>
      <p:sp>
        <p:nvSpPr>
          <p:cNvPr id="35870" name="Rectangle 31"/>
          <p:cNvSpPr>
            <a:spLocks noChangeArrowheads="1"/>
          </p:cNvSpPr>
          <p:nvPr/>
        </p:nvSpPr>
        <p:spPr bwMode="auto">
          <a:xfrm>
            <a:off x="4905375" y="4014788"/>
            <a:ext cx="2487613" cy="1954212"/>
          </a:xfrm>
          <a:prstGeom prst="rect">
            <a:avLst/>
          </a:prstGeom>
          <a:solidFill>
            <a:srgbClr val="EEF1F4"/>
          </a:solidFill>
          <a:ln w="73025">
            <a:solidFill>
              <a:srgbClr val="EEF1F4"/>
            </a:solidFill>
            <a:miter lim="800000"/>
            <a:headEnd/>
            <a:tailEnd/>
          </a:ln>
        </p:spPr>
        <p:txBody>
          <a:bodyPr/>
          <a:lstStyle/>
          <a:p>
            <a:endParaRPr lang="bg-BG"/>
          </a:p>
        </p:txBody>
      </p:sp>
      <p:sp>
        <p:nvSpPr>
          <p:cNvPr id="35871" name="Rectangle 32"/>
          <p:cNvSpPr>
            <a:spLocks noChangeArrowheads="1"/>
          </p:cNvSpPr>
          <p:nvPr/>
        </p:nvSpPr>
        <p:spPr bwMode="auto">
          <a:xfrm>
            <a:off x="4905375" y="4014788"/>
            <a:ext cx="2487613" cy="1954212"/>
          </a:xfrm>
          <a:prstGeom prst="rect">
            <a:avLst/>
          </a:prstGeom>
          <a:solidFill>
            <a:srgbClr val="EDEFF3"/>
          </a:solidFill>
          <a:ln w="61913">
            <a:solidFill>
              <a:srgbClr val="EDEFF3"/>
            </a:solidFill>
            <a:miter lim="800000"/>
            <a:headEnd/>
            <a:tailEnd/>
          </a:ln>
        </p:spPr>
        <p:txBody>
          <a:bodyPr/>
          <a:lstStyle/>
          <a:p>
            <a:endParaRPr lang="bg-BG"/>
          </a:p>
        </p:txBody>
      </p:sp>
      <p:sp>
        <p:nvSpPr>
          <p:cNvPr id="35872" name="Rectangle 33"/>
          <p:cNvSpPr>
            <a:spLocks noChangeArrowheads="1"/>
          </p:cNvSpPr>
          <p:nvPr/>
        </p:nvSpPr>
        <p:spPr bwMode="auto">
          <a:xfrm>
            <a:off x="4905375" y="4014788"/>
            <a:ext cx="2487613" cy="1954212"/>
          </a:xfrm>
          <a:prstGeom prst="rect">
            <a:avLst/>
          </a:prstGeom>
          <a:solidFill>
            <a:srgbClr val="EBEEF2"/>
          </a:solidFill>
          <a:ln w="52388">
            <a:solidFill>
              <a:srgbClr val="EBEEF2"/>
            </a:solidFill>
            <a:miter lim="800000"/>
            <a:headEnd/>
            <a:tailEnd/>
          </a:ln>
        </p:spPr>
        <p:txBody>
          <a:bodyPr/>
          <a:lstStyle/>
          <a:p>
            <a:endParaRPr lang="bg-BG"/>
          </a:p>
        </p:txBody>
      </p:sp>
      <p:sp>
        <p:nvSpPr>
          <p:cNvPr id="35873" name="Rectangle 34"/>
          <p:cNvSpPr>
            <a:spLocks noChangeArrowheads="1"/>
          </p:cNvSpPr>
          <p:nvPr/>
        </p:nvSpPr>
        <p:spPr bwMode="auto">
          <a:xfrm>
            <a:off x="4905375" y="4014788"/>
            <a:ext cx="2487613" cy="1954212"/>
          </a:xfrm>
          <a:prstGeom prst="rect">
            <a:avLst/>
          </a:prstGeom>
          <a:solidFill>
            <a:srgbClr val="EAECF1"/>
          </a:solidFill>
          <a:ln w="41275">
            <a:solidFill>
              <a:srgbClr val="EAECF1"/>
            </a:solidFill>
            <a:miter lim="800000"/>
            <a:headEnd/>
            <a:tailEnd/>
          </a:ln>
        </p:spPr>
        <p:txBody>
          <a:bodyPr/>
          <a:lstStyle/>
          <a:p>
            <a:endParaRPr lang="bg-BG"/>
          </a:p>
        </p:txBody>
      </p:sp>
      <p:sp>
        <p:nvSpPr>
          <p:cNvPr id="35874" name="Rectangle 35"/>
          <p:cNvSpPr>
            <a:spLocks noChangeArrowheads="1"/>
          </p:cNvSpPr>
          <p:nvPr/>
        </p:nvSpPr>
        <p:spPr bwMode="auto">
          <a:xfrm>
            <a:off x="4905375" y="4014788"/>
            <a:ext cx="2487613" cy="1954212"/>
          </a:xfrm>
          <a:prstGeom prst="rect">
            <a:avLst/>
          </a:prstGeom>
          <a:solidFill>
            <a:srgbClr val="E9EBF0"/>
          </a:solidFill>
          <a:ln w="31750">
            <a:solidFill>
              <a:srgbClr val="E9EBF0"/>
            </a:solidFill>
            <a:miter lim="800000"/>
            <a:headEnd/>
            <a:tailEnd/>
          </a:ln>
        </p:spPr>
        <p:txBody>
          <a:bodyPr/>
          <a:lstStyle/>
          <a:p>
            <a:endParaRPr lang="bg-BG"/>
          </a:p>
        </p:txBody>
      </p:sp>
      <p:sp>
        <p:nvSpPr>
          <p:cNvPr id="35875" name="Rectangle 36"/>
          <p:cNvSpPr>
            <a:spLocks noChangeArrowheads="1"/>
          </p:cNvSpPr>
          <p:nvPr/>
        </p:nvSpPr>
        <p:spPr bwMode="auto">
          <a:xfrm>
            <a:off x="4905375" y="4014788"/>
            <a:ext cx="2487613" cy="1954212"/>
          </a:xfrm>
          <a:prstGeom prst="rect">
            <a:avLst/>
          </a:prstGeom>
          <a:solidFill>
            <a:srgbClr val="E7EAEF"/>
          </a:solidFill>
          <a:ln w="20638">
            <a:solidFill>
              <a:srgbClr val="E7EAEF"/>
            </a:solidFill>
            <a:miter lim="800000"/>
            <a:headEnd/>
            <a:tailEnd/>
          </a:ln>
        </p:spPr>
        <p:txBody>
          <a:bodyPr/>
          <a:lstStyle/>
          <a:p>
            <a:endParaRPr lang="bg-BG"/>
          </a:p>
        </p:txBody>
      </p:sp>
      <p:sp>
        <p:nvSpPr>
          <p:cNvPr id="35876" name="Rectangle 37"/>
          <p:cNvSpPr>
            <a:spLocks noChangeArrowheads="1"/>
          </p:cNvSpPr>
          <p:nvPr/>
        </p:nvSpPr>
        <p:spPr bwMode="auto">
          <a:xfrm>
            <a:off x="4905375" y="4014788"/>
            <a:ext cx="2487613" cy="1954212"/>
          </a:xfrm>
          <a:prstGeom prst="rect">
            <a:avLst/>
          </a:prstGeom>
          <a:solidFill>
            <a:srgbClr val="E6E9EF"/>
          </a:solidFill>
          <a:ln w="11113">
            <a:solidFill>
              <a:srgbClr val="E6E9EF"/>
            </a:solidFill>
            <a:miter lim="800000"/>
            <a:headEnd/>
            <a:tailEnd/>
          </a:ln>
        </p:spPr>
        <p:txBody>
          <a:bodyPr/>
          <a:lstStyle/>
          <a:p>
            <a:endParaRPr lang="bg-BG"/>
          </a:p>
        </p:txBody>
      </p:sp>
      <p:sp>
        <p:nvSpPr>
          <p:cNvPr id="35877" name="Rectangle 38"/>
          <p:cNvSpPr>
            <a:spLocks noChangeArrowheads="1"/>
          </p:cNvSpPr>
          <p:nvPr/>
        </p:nvSpPr>
        <p:spPr bwMode="auto">
          <a:xfrm>
            <a:off x="1622425" y="1381125"/>
            <a:ext cx="2540000" cy="1954213"/>
          </a:xfrm>
          <a:prstGeom prst="rect">
            <a:avLst/>
          </a:prstGeom>
          <a:solidFill>
            <a:srgbClr val="FFFFFF"/>
          </a:solidFill>
          <a:ln w="9525">
            <a:noFill/>
            <a:miter lim="800000"/>
            <a:headEnd/>
            <a:tailEnd/>
          </a:ln>
        </p:spPr>
        <p:txBody>
          <a:bodyPr/>
          <a:lstStyle/>
          <a:p>
            <a:endParaRPr lang="bg-BG"/>
          </a:p>
        </p:txBody>
      </p:sp>
      <p:sp>
        <p:nvSpPr>
          <p:cNvPr id="35878" name="Rectangle 39"/>
          <p:cNvSpPr>
            <a:spLocks noChangeArrowheads="1"/>
          </p:cNvSpPr>
          <p:nvPr/>
        </p:nvSpPr>
        <p:spPr bwMode="auto">
          <a:xfrm>
            <a:off x="4833938" y="1381125"/>
            <a:ext cx="2538412" cy="1954213"/>
          </a:xfrm>
          <a:prstGeom prst="rect">
            <a:avLst/>
          </a:prstGeom>
          <a:solidFill>
            <a:srgbClr val="FFFFFF"/>
          </a:solidFill>
          <a:ln w="9525">
            <a:noFill/>
            <a:miter lim="800000"/>
            <a:headEnd/>
            <a:tailEnd/>
          </a:ln>
        </p:spPr>
        <p:txBody>
          <a:bodyPr/>
          <a:lstStyle/>
          <a:p>
            <a:endParaRPr lang="bg-BG"/>
          </a:p>
        </p:txBody>
      </p:sp>
      <p:sp>
        <p:nvSpPr>
          <p:cNvPr id="35879" name="Rectangle 40"/>
          <p:cNvSpPr>
            <a:spLocks noChangeArrowheads="1"/>
          </p:cNvSpPr>
          <p:nvPr/>
        </p:nvSpPr>
        <p:spPr bwMode="auto">
          <a:xfrm>
            <a:off x="4833938" y="3960813"/>
            <a:ext cx="2538412" cy="1954212"/>
          </a:xfrm>
          <a:prstGeom prst="rect">
            <a:avLst/>
          </a:prstGeom>
          <a:solidFill>
            <a:srgbClr val="FFFFFF"/>
          </a:solidFill>
          <a:ln w="9525">
            <a:noFill/>
            <a:miter lim="800000"/>
            <a:headEnd/>
            <a:tailEnd/>
          </a:ln>
        </p:spPr>
        <p:txBody>
          <a:bodyPr/>
          <a:lstStyle/>
          <a:p>
            <a:endParaRPr lang="bg-BG"/>
          </a:p>
        </p:txBody>
      </p:sp>
      <p:sp>
        <p:nvSpPr>
          <p:cNvPr id="35880" name="Freeform 41"/>
          <p:cNvSpPr>
            <a:spLocks/>
          </p:cNvSpPr>
          <p:nvPr/>
        </p:nvSpPr>
        <p:spPr bwMode="auto">
          <a:xfrm>
            <a:off x="1622425" y="1381125"/>
            <a:ext cx="2540000" cy="1954213"/>
          </a:xfrm>
          <a:custGeom>
            <a:avLst/>
            <a:gdLst>
              <a:gd name="T0" fmla="*/ 0 w 1600"/>
              <a:gd name="T1" fmla="*/ 0 h 1231"/>
              <a:gd name="T2" fmla="*/ 0 w 1600"/>
              <a:gd name="T3" fmla="*/ 2147483647 h 1231"/>
              <a:gd name="T4" fmla="*/ 2147483647 w 1600"/>
              <a:gd name="T5" fmla="*/ 2147483647 h 1231"/>
              <a:gd name="T6" fmla="*/ 0 60000 65536"/>
              <a:gd name="T7" fmla="*/ 0 60000 65536"/>
              <a:gd name="T8" fmla="*/ 0 60000 65536"/>
              <a:gd name="T9" fmla="*/ 0 w 1600"/>
              <a:gd name="T10" fmla="*/ 0 h 1231"/>
              <a:gd name="T11" fmla="*/ 1600 w 1600"/>
              <a:gd name="T12" fmla="*/ 1231 h 1231"/>
            </a:gdLst>
            <a:ahLst/>
            <a:cxnLst>
              <a:cxn ang="T6">
                <a:pos x="T0" y="T1"/>
              </a:cxn>
              <a:cxn ang="T7">
                <a:pos x="T2" y="T3"/>
              </a:cxn>
              <a:cxn ang="T8">
                <a:pos x="T4" y="T5"/>
              </a:cxn>
            </a:cxnLst>
            <a:rect l="T9" t="T10" r="T11" b="T12"/>
            <a:pathLst>
              <a:path w="1600" h="1231">
                <a:moveTo>
                  <a:pt x="0" y="0"/>
                </a:moveTo>
                <a:lnTo>
                  <a:pt x="0" y="1231"/>
                </a:lnTo>
                <a:lnTo>
                  <a:pt x="1600" y="1231"/>
                </a:lnTo>
              </a:path>
            </a:pathLst>
          </a:custGeom>
          <a:noFill/>
          <a:ln w="11113">
            <a:solidFill>
              <a:srgbClr val="000000"/>
            </a:solidFill>
            <a:prstDash val="solid"/>
            <a:round/>
            <a:headEnd/>
            <a:tailEnd/>
          </a:ln>
        </p:spPr>
        <p:txBody>
          <a:bodyPr/>
          <a:lstStyle/>
          <a:p>
            <a:endParaRPr lang="cs-CZ"/>
          </a:p>
        </p:txBody>
      </p:sp>
      <p:sp>
        <p:nvSpPr>
          <p:cNvPr id="35881" name="Freeform 42"/>
          <p:cNvSpPr>
            <a:spLocks/>
          </p:cNvSpPr>
          <p:nvPr/>
        </p:nvSpPr>
        <p:spPr bwMode="auto">
          <a:xfrm>
            <a:off x="4833938" y="1381125"/>
            <a:ext cx="2538412" cy="1954213"/>
          </a:xfrm>
          <a:custGeom>
            <a:avLst/>
            <a:gdLst>
              <a:gd name="T0" fmla="*/ 0 w 1599"/>
              <a:gd name="T1" fmla="*/ 0 h 1231"/>
              <a:gd name="T2" fmla="*/ 0 w 1599"/>
              <a:gd name="T3" fmla="*/ 2147483647 h 1231"/>
              <a:gd name="T4" fmla="*/ 2147483647 w 1599"/>
              <a:gd name="T5" fmla="*/ 2147483647 h 1231"/>
              <a:gd name="T6" fmla="*/ 0 60000 65536"/>
              <a:gd name="T7" fmla="*/ 0 60000 65536"/>
              <a:gd name="T8" fmla="*/ 0 60000 65536"/>
              <a:gd name="T9" fmla="*/ 0 w 1599"/>
              <a:gd name="T10" fmla="*/ 0 h 1231"/>
              <a:gd name="T11" fmla="*/ 1599 w 1599"/>
              <a:gd name="T12" fmla="*/ 1231 h 1231"/>
            </a:gdLst>
            <a:ahLst/>
            <a:cxnLst>
              <a:cxn ang="T6">
                <a:pos x="T0" y="T1"/>
              </a:cxn>
              <a:cxn ang="T7">
                <a:pos x="T2" y="T3"/>
              </a:cxn>
              <a:cxn ang="T8">
                <a:pos x="T4" y="T5"/>
              </a:cxn>
            </a:cxnLst>
            <a:rect l="T9" t="T10" r="T11" b="T12"/>
            <a:pathLst>
              <a:path w="1599" h="1231">
                <a:moveTo>
                  <a:pt x="0" y="0"/>
                </a:moveTo>
                <a:lnTo>
                  <a:pt x="0" y="1231"/>
                </a:lnTo>
                <a:lnTo>
                  <a:pt x="1599" y="1231"/>
                </a:lnTo>
              </a:path>
            </a:pathLst>
          </a:custGeom>
          <a:noFill/>
          <a:ln w="11113">
            <a:solidFill>
              <a:srgbClr val="000000"/>
            </a:solidFill>
            <a:prstDash val="solid"/>
            <a:round/>
            <a:headEnd/>
            <a:tailEnd/>
          </a:ln>
        </p:spPr>
        <p:txBody>
          <a:bodyPr/>
          <a:lstStyle/>
          <a:p>
            <a:endParaRPr lang="cs-CZ"/>
          </a:p>
        </p:txBody>
      </p:sp>
      <p:sp>
        <p:nvSpPr>
          <p:cNvPr id="35882" name="Freeform 43"/>
          <p:cNvSpPr>
            <a:spLocks/>
          </p:cNvSpPr>
          <p:nvPr/>
        </p:nvSpPr>
        <p:spPr bwMode="auto">
          <a:xfrm>
            <a:off x="4833938" y="3960813"/>
            <a:ext cx="2538412" cy="1954212"/>
          </a:xfrm>
          <a:custGeom>
            <a:avLst/>
            <a:gdLst>
              <a:gd name="T0" fmla="*/ 0 w 1599"/>
              <a:gd name="T1" fmla="*/ 0 h 1231"/>
              <a:gd name="T2" fmla="*/ 0 w 1599"/>
              <a:gd name="T3" fmla="*/ 2147483647 h 1231"/>
              <a:gd name="T4" fmla="*/ 2147483647 w 1599"/>
              <a:gd name="T5" fmla="*/ 2147483647 h 1231"/>
              <a:gd name="T6" fmla="*/ 0 60000 65536"/>
              <a:gd name="T7" fmla="*/ 0 60000 65536"/>
              <a:gd name="T8" fmla="*/ 0 60000 65536"/>
              <a:gd name="T9" fmla="*/ 0 w 1599"/>
              <a:gd name="T10" fmla="*/ 0 h 1231"/>
              <a:gd name="T11" fmla="*/ 1599 w 1599"/>
              <a:gd name="T12" fmla="*/ 1231 h 1231"/>
            </a:gdLst>
            <a:ahLst/>
            <a:cxnLst>
              <a:cxn ang="T6">
                <a:pos x="T0" y="T1"/>
              </a:cxn>
              <a:cxn ang="T7">
                <a:pos x="T2" y="T3"/>
              </a:cxn>
              <a:cxn ang="T8">
                <a:pos x="T4" y="T5"/>
              </a:cxn>
            </a:cxnLst>
            <a:rect l="T9" t="T10" r="T11" b="T12"/>
            <a:pathLst>
              <a:path w="1599" h="1231">
                <a:moveTo>
                  <a:pt x="0" y="0"/>
                </a:moveTo>
                <a:lnTo>
                  <a:pt x="0" y="1231"/>
                </a:lnTo>
                <a:lnTo>
                  <a:pt x="1599" y="1231"/>
                </a:lnTo>
              </a:path>
            </a:pathLst>
          </a:custGeom>
          <a:noFill/>
          <a:ln w="11113">
            <a:solidFill>
              <a:srgbClr val="000000"/>
            </a:solidFill>
            <a:prstDash val="solid"/>
            <a:round/>
            <a:headEnd/>
            <a:tailEnd/>
          </a:ln>
        </p:spPr>
        <p:txBody>
          <a:bodyPr/>
          <a:lstStyle/>
          <a:p>
            <a:endParaRPr lang="cs-CZ"/>
          </a:p>
        </p:txBody>
      </p:sp>
      <p:sp>
        <p:nvSpPr>
          <p:cNvPr id="35883" name="Rectangle 44"/>
          <p:cNvSpPr>
            <a:spLocks noChangeArrowheads="1"/>
          </p:cNvSpPr>
          <p:nvPr/>
        </p:nvSpPr>
        <p:spPr bwMode="auto">
          <a:xfrm>
            <a:off x="1995488" y="1095375"/>
            <a:ext cx="1997075"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(a) The Market for Loanable Funds</a:t>
            </a:r>
            <a:endParaRPr lang="en-US"/>
          </a:p>
        </p:txBody>
      </p:sp>
      <p:sp>
        <p:nvSpPr>
          <p:cNvPr id="35884" name="Rectangle 45"/>
          <p:cNvSpPr>
            <a:spLocks noChangeArrowheads="1"/>
          </p:cNvSpPr>
          <p:nvPr/>
        </p:nvSpPr>
        <p:spPr bwMode="auto">
          <a:xfrm>
            <a:off x="5518150" y="1095375"/>
            <a:ext cx="1349375"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(b) Net Capital Outflow</a:t>
            </a:r>
            <a:endParaRPr lang="en-US"/>
          </a:p>
        </p:txBody>
      </p:sp>
      <p:grpSp>
        <p:nvGrpSpPr>
          <p:cNvPr id="2" name="Group 46"/>
          <p:cNvGrpSpPr>
            <a:grpSpLocks/>
          </p:cNvGrpSpPr>
          <p:nvPr/>
        </p:nvGrpSpPr>
        <p:grpSpPr bwMode="auto">
          <a:xfrm>
            <a:off x="5483225" y="1466850"/>
            <a:ext cx="1600200" cy="1862138"/>
            <a:chOff x="3454" y="924"/>
            <a:chExt cx="1008" cy="1173"/>
          </a:xfrm>
        </p:grpSpPr>
        <p:grpSp>
          <p:nvGrpSpPr>
            <p:cNvPr id="35933" name="Group 47"/>
            <p:cNvGrpSpPr>
              <a:grpSpLocks/>
            </p:cNvGrpSpPr>
            <p:nvPr/>
          </p:nvGrpSpPr>
          <p:grpSpPr bwMode="auto">
            <a:xfrm>
              <a:off x="3454" y="924"/>
              <a:ext cx="967" cy="1173"/>
              <a:chOff x="3454" y="924"/>
              <a:chExt cx="967" cy="1173"/>
            </a:xfrm>
          </p:grpSpPr>
          <p:sp>
            <p:nvSpPr>
              <p:cNvPr id="35935" name="Line 48"/>
              <p:cNvSpPr>
                <a:spLocks noChangeShapeType="1"/>
              </p:cNvSpPr>
              <p:nvPr/>
            </p:nvSpPr>
            <p:spPr bwMode="auto">
              <a:xfrm flipH="1" flipV="1">
                <a:off x="3454" y="924"/>
                <a:ext cx="547" cy="1109"/>
              </a:xfrm>
              <a:prstGeom prst="line">
                <a:avLst/>
              </a:prstGeom>
              <a:noFill/>
              <a:ln w="31750">
                <a:solidFill>
                  <a:srgbClr val="003F95"/>
                </a:solidFill>
                <a:round/>
                <a:headEnd/>
                <a:tailEnd/>
              </a:ln>
            </p:spPr>
            <p:txBody>
              <a:bodyPr/>
              <a:lstStyle/>
              <a:p>
                <a:endParaRPr lang="cs-CZ"/>
              </a:p>
            </p:txBody>
          </p:sp>
          <p:sp>
            <p:nvSpPr>
              <p:cNvPr id="35936" name="Rectangle 49"/>
              <p:cNvSpPr>
                <a:spLocks noChangeArrowheads="1"/>
              </p:cNvSpPr>
              <p:nvPr/>
            </p:nvSpPr>
            <p:spPr bwMode="auto">
              <a:xfrm>
                <a:off x="4041" y="1897"/>
                <a:ext cx="380" cy="109"/>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Net capital</a:t>
                </a:r>
                <a:endParaRPr lang="en-US"/>
              </a:p>
            </p:txBody>
          </p:sp>
          <p:sp>
            <p:nvSpPr>
              <p:cNvPr id="35937" name="Rectangle 50"/>
              <p:cNvSpPr>
                <a:spLocks noChangeArrowheads="1"/>
              </p:cNvSpPr>
              <p:nvPr/>
            </p:nvSpPr>
            <p:spPr bwMode="auto">
              <a:xfrm>
                <a:off x="4041" y="1988"/>
                <a:ext cx="309" cy="109"/>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outflow, </a:t>
                </a:r>
                <a:endParaRPr lang="en-US"/>
              </a:p>
            </p:txBody>
          </p:sp>
        </p:grpSp>
        <p:sp>
          <p:nvSpPr>
            <p:cNvPr id="35934" name="Rectangle 51"/>
            <p:cNvSpPr>
              <a:spLocks noChangeArrowheads="1"/>
            </p:cNvSpPr>
            <p:nvPr/>
          </p:nvSpPr>
          <p:spPr bwMode="auto">
            <a:xfrm>
              <a:off x="4302" y="1988"/>
              <a:ext cx="160" cy="86"/>
            </a:xfrm>
            <a:prstGeom prst="rect">
              <a:avLst/>
            </a:prstGeom>
            <a:noFill/>
            <a:ln w="9525">
              <a:noFill/>
              <a:miter lim="800000"/>
              <a:headEnd/>
              <a:tailEnd/>
            </a:ln>
          </p:spPr>
          <p:txBody>
            <a:bodyPr wrap="none" lIns="0" tIns="0" rIns="0" bIns="0">
              <a:spAutoFit/>
            </a:bodyPr>
            <a:lstStyle/>
            <a:p>
              <a:r>
                <a:rPr lang="en-US" sz="900" i="1">
                  <a:solidFill>
                    <a:srgbClr val="000000"/>
                  </a:solidFill>
                  <a:latin typeface="Arial" charset="0"/>
                </a:rPr>
                <a:t>NCO</a:t>
              </a:r>
              <a:endParaRPr lang="en-US"/>
            </a:p>
          </p:txBody>
        </p:sp>
      </p:grpSp>
      <p:sp>
        <p:nvSpPr>
          <p:cNvPr id="35886" name="Rectangle 52"/>
          <p:cNvSpPr>
            <a:spLocks noChangeArrowheads="1"/>
          </p:cNvSpPr>
          <p:nvPr/>
        </p:nvSpPr>
        <p:spPr bwMode="auto">
          <a:xfrm>
            <a:off x="1343025" y="1350963"/>
            <a:ext cx="306388"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Real</a:t>
            </a:r>
            <a:endParaRPr lang="en-US"/>
          </a:p>
        </p:txBody>
      </p:sp>
      <p:sp>
        <p:nvSpPr>
          <p:cNvPr id="35887" name="Rectangle 53"/>
          <p:cNvSpPr>
            <a:spLocks noChangeArrowheads="1"/>
          </p:cNvSpPr>
          <p:nvPr/>
        </p:nvSpPr>
        <p:spPr bwMode="auto">
          <a:xfrm>
            <a:off x="1177925" y="1495425"/>
            <a:ext cx="485775"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Interest</a:t>
            </a:r>
            <a:endParaRPr lang="en-US"/>
          </a:p>
        </p:txBody>
      </p:sp>
      <p:sp>
        <p:nvSpPr>
          <p:cNvPr id="35888" name="Rectangle 54"/>
          <p:cNvSpPr>
            <a:spLocks noChangeArrowheads="1"/>
          </p:cNvSpPr>
          <p:nvPr/>
        </p:nvSpPr>
        <p:spPr bwMode="auto">
          <a:xfrm>
            <a:off x="1336675" y="1639888"/>
            <a:ext cx="317500"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Rate</a:t>
            </a:r>
            <a:endParaRPr lang="en-US"/>
          </a:p>
        </p:txBody>
      </p:sp>
      <p:sp>
        <p:nvSpPr>
          <p:cNvPr id="35889" name="Rectangle 55"/>
          <p:cNvSpPr>
            <a:spLocks noChangeArrowheads="1"/>
          </p:cNvSpPr>
          <p:nvPr/>
        </p:nvSpPr>
        <p:spPr bwMode="auto">
          <a:xfrm>
            <a:off x="4559300" y="1350963"/>
            <a:ext cx="306388"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Real</a:t>
            </a:r>
            <a:endParaRPr lang="en-US"/>
          </a:p>
        </p:txBody>
      </p:sp>
      <p:sp>
        <p:nvSpPr>
          <p:cNvPr id="35890" name="Rectangle 56"/>
          <p:cNvSpPr>
            <a:spLocks noChangeArrowheads="1"/>
          </p:cNvSpPr>
          <p:nvPr/>
        </p:nvSpPr>
        <p:spPr bwMode="auto">
          <a:xfrm>
            <a:off x="4394200" y="1495425"/>
            <a:ext cx="485775"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Interest</a:t>
            </a:r>
            <a:endParaRPr lang="en-US"/>
          </a:p>
        </p:txBody>
      </p:sp>
      <p:sp>
        <p:nvSpPr>
          <p:cNvPr id="35891" name="Rectangle 57"/>
          <p:cNvSpPr>
            <a:spLocks noChangeArrowheads="1"/>
          </p:cNvSpPr>
          <p:nvPr/>
        </p:nvSpPr>
        <p:spPr bwMode="auto">
          <a:xfrm>
            <a:off x="4552950" y="1639888"/>
            <a:ext cx="317500"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Rate</a:t>
            </a:r>
            <a:endParaRPr lang="en-US"/>
          </a:p>
        </p:txBody>
      </p:sp>
      <p:sp>
        <p:nvSpPr>
          <p:cNvPr id="35892" name="Rectangle 58"/>
          <p:cNvSpPr>
            <a:spLocks noChangeArrowheads="1"/>
          </p:cNvSpPr>
          <p:nvPr/>
        </p:nvSpPr>
        <p:spPr bwMode="auto">
          <a:xfrm>
            <a:off x="4897438" y="6348413"/>
            <a:ext cx="2514600" cy="136525"/>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(c) The Market for Foreign Currency Exchange</a:t>
            </a:r>
            <a:endParaRPr lang="en-US"/>
          </a:p>
        </p:txBody>
      </p:sp>
      <p:sp>
        <p:nvSpPr>
          <p:cNvPr id="35893" name="Rectangle 59"/>
          <p:cNvSpPr>
            <a:spLocks noChangeArrowheads="1"/>
          </p:cNvSpPr>
          <p:nvPr/>
        </p:nvSpPr>
        <p:spPr bwMode="auto">
          <a:xfrm>
            <a:off x="6805613" y="5956300"/>
            <a:ext cx="685800"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Quantity of</a:t>
            </a:r>
            <a:endParaRPr lang="en-US"/>
          </a:p>
        </p:txBody>
      </p:sp>
      <p:sp>
        <p:nvSpPr>
          <p:cNvPr id="35894" name="Rectangle 60"/>
          <p:cNvSpPr>
            <a:spLocks noChangeArrowheads="1"/>
          </p:cNvSpPr>
          <p:nvPr/>
        </p:nvSpPr>
        <p:spPr bwMode="auto">
          <a:xfrm>
            <a:off x="7015163" y="6099175"/>
            <a:ext cx="419100" cy="136525"/>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Pounds</a:t>
            </a:r>
            <a:endParaRPr lang="en-US"/>
          </a:p>
        </p:txBody>
      </p:sp>
      <p:sp>
        <p:nvSpPr>
          <p:cNvPr id="35895" name="Rectangle 61"/>
          <p:cNvSpPr>
            <a:spLocks noChangeArrowheads="1"/>
          </p:cNvSpPr>
          <p:nvPr/>
        </p:nvSpPr>
        <p:spPr bwMode="auto">
          <a:xfrm>
            <a:off x="3582988" y="3368675"/>
            <a:ext cx="685800"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Quantity of</a:t>
            </a:r>
            <a:endParaRPr lang="en-US"/>
          </a:p>
        </p:txBody>
      </p:sp>
      <p:sp>
        <p:nvSpPr>
          <p:cNvPr id="35896" name="Rectangle 62"/>
          <p:cNvSpPr>
            <a:spLocks noChangeArrowheads="1"/>
          </p:cNvSpPr>
          <p:nvPr/>
        </p:nvSpPr>
        <p:spPr bwMode="auto">
          <a:xfrm>
            <a:off x="3321050" y="3513138"/>
            <a:ext cx="955675"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Loanable Funds</a:t>
            </a:r>
            <a:endParaRPr lang="en-US"/>
          </a:p>
        </p:txBody>
      </p:sp>
      <p:sp>
        <p:nvSpPr>
          <p:cNvPr id="35897" name="Rectangle 63"/>
          <p:cNvSpPr>
            <a:spLocks noChangeArrowheads="1"/>
          </p:cNvSpPr>
          <p:nvPr/>
        </p:nvSpPr>
        <p:spPr bwMode="auto">
          <a:xfrm>
            <a:off x="6811963" y="3368675"/>
            <a:ext cx="679450"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Net Capital</a:t>
            </a:r>
            <a:endParaRPr lang="en-US"/>
          </a:p>
        </p:txBody>
      </p:sp>
      <p:sp>
        <p:nvSpPr>
          <p:cNvPr id="35898" name="Rectangle 64"/>
          <p:cNvSpPr>
            <a:spLocks noChangeArrowheads="1"/>
          </p:cNvSpPr>
          <p:nvPr/>
        </p:nvSpPr>
        <p:spPr bwMode="auto">
          <a:xfrm>
            <a:off x="6977063" y="3513138"/>
            <a:ext cx="503237"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Outflow</a:t>
            </a:r>
            <a:endParaRPr lang="en-US"/>
          </a:p>
        </p:txBody>
      </p:sp>
      <p:sp>
        <p:nvSpPr>
          <p:cNvPr id="35899" name="Rectangle 65"/>
          <p:cNvSpPr>
            <a:spLocks noChangeArrowheads="1"/>
          </p:cNvSpPr>
          <p:nvPr/>
        </p:nvSpPr>
        <p:spPr bwMode="auto">
          <a:xfrm>
            <a:off x="4573588" y="3941763"/>
            <a:ext cx="306387"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Real</a:t>
            </a:r>
            <a:endParaRPr lang="en-US"/>
          </a:p>
        </p:txBody>
      </p:sp>
      <p:sp>
        <p:nvSpPr>
          <p:cNvPr id="35900" name="Rectangle 66"/>
          <p:cNvSpPr>
            <a:spLocks noChangeArrowheads="1"/>
          </p:cNvSpPr>
          <p:nvPr/>
        </p:nvSpPr>
        <p:spPr bwMode="auto">
          <a:xfrm>
            <a:off x="4283075" y="4086225"/>
            <a:ext cx="611188" cy="179388"/>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Exchange</a:t>
            </a:r>
            <a:endParaRPr lang="en-US"/>
          </a:p>
        </p:txBody>
      </p:sp>
      <p:sp>
        <p:nvSpPr>
          <p:cNvPr id="35901" name="Rectangle 67"/>
          <p:cNvSpPr>
            <a:spLocks noChangeArrowheads="1"/>
          </p:cNvSpPr>
          <p:nvPr/>
        </p:nvSpPr>
        <p:spPr bwMode="auto">
          <a:xfrm>
            <a:off x="4565650" y="4230688"/>
            <a:ext cx="317500" cy="179387"/>
          </a:xfrm>
          <a:prstGeom prst="rect">
            <a:avLst/>
          </a:prstGeom>
          <a:noFill/>
          <a:ln w="9525">
            <a:noFill/>
            <a:miter lim="800000"/>
            <a:headEnd/>
            <a:tailEnd/>
          </a:ln>
        </p:spPr>
        <p:txBody>
          <a:bodyPr wrap="none" lIns="0" tIns="0" rIns="0" bIns="0">
            <a:spAutoFit/>
          </a:bodyPr>
          <a:lstStyle/>
          <a:p>
            <a:r>
              <a:rPr lang="en-US" sz="900" b="1">
                <a:solidFill>
                  <a:srgbClr val="000000"/>
                </a:solidFill>
                <a:latin typeface="Arial" charset="0"/>
              </a:rPr>
              <a:t>Rate</a:t>
            </a:r>
            <a:endParaRPr lang="en-US"/>
          </a:p>
        </p:txBody>
      </p:sp>
      <p:grpSp>
        <p:nvGrpSpPr>
          <p:cNvPr id="4" name="Group 68"/>
          <p:cNvGrpSpPr>
            <a:grpSpLocks/>
          </p:cNvGrpSpPr>
          <p:nvPr/>
        </p:nvGrpSpPr>
        <p:grpSpPr bwMode="auto">
          <a:xfrm>
            <a:off x="5989638" y="4064000"/>
            <a:ext cx="454025" cy="1851025"/>
            <a:chOff x="3773" y="2560"/>
            <a:chExt cx="286" cy="1166"/>
          </a:xfrm>
        </p:grpSpPr>
        <p:sp>
          <p:nvSpPr>
            <p:cNvPr id="35931" name="Line 69"/>
            <p:cNvSpPr>
              <a:spLocks noChangeShapeType="1"/>
            </p:cNvSpPr>
            <p:nvPr/>
          </p:nvSpPr>
          <p:spPr bwMode="auto">
            <a:xfrm flipV="1">
              <a:off x="3773" y="2570"/>
              <a:ext cx="1" cy="1156"/>
            </a:xfrm>
            <a:prstGeom prst="line">
              <a:avLst/>
            </a:prstGeom>
            <a:noFill/>
            <a:ln w="31750">
              <a:solidFill>
                <a:srgbClr val="003F95"/>
              </a:solidFill>
              <a:round/>
              <a:headEnd/>
              <a:tailEnd/>
            </a:ln>
          </p:spPr>
          <p:txBody>
            <a:bodyPr/>
            <a:lstStyle/>
            <a:p>
              <a:endParaRPr lang="cs-CZ"/>
            </a:p>
          </p:txBody>
        </p:sp>
        <p:sp>
          <p:nvSpPr>
            <p:cNvPr id="35932" name="Rectangle 70"/>
            <p:cNvSpPr>
              <a:spLocks noChangeArrowheads="1"/>
            </p:cNvSpPr>
            <p:nvPr/>
          </p:nvSpPr>
          <p:spPr bwMode="auto">
            <a:xfrm>
              <a:off x="3800" y="2560"/>
              <a:ext cx="259" cy="109"/>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Supply</a:t>
              </a:r>
              <a:endParaRPr lang="en-US"/>
            </a:p>
          </p:txBody>
        </p:sp>
      </p:grpSp>
      <p:grpSp>
        <p:nvGrpSpPr>
          <p:cNvPr id="5" name="Group 71"/>
          <p:cNvGrpSpPr>
            <a:grpSpLocks/>
          </p:cNvGrpSpPr>
          <p:nvPr/>
        </p:nvGrpSpPr>
        <p:grpSpPr bwMode="auto">
          <a:xfrm>
            <a:off x="2200275" y="1544638"/>
            <a:ext cx="1427163" cy="1736725"/>
            <a:chOff x="1386" y="973"/>
            <a:chExt cx="899" cy="1094"/>
          </a:xfrm>
        </p:grpSpPr>
        <p:sp>
          <p:nvSpPr>
            <p:cNvPr id="35929" name="Line 72"/>
            <p:cNvSpPr>
              <a:spLocks noChangeShapeType="1"/>
            </p:cNvSpPr>
            <p:nvPr/>
          </p:nvSpPr>
          <p:spPr bwMode="auto">
            <a:xfrm flipV="1">
              <a:off x="1386" y="1074"/>
              <a:ext cx="729" cy="993"/>
            </a:xfrm>
            <a:prstGeom prst="line">
              <a:avLst/>
            </a:prstGeom>
            <a:noFill/>
            <a:ln w="31750">
              <a:solidFill>
                <a:srgbClr val="003F95"/>
              </a:solidFill>
              <a:round/>
              <a:headEnd/>
              <a:tailEnd/>
            </a:ln>
          </p:spPr>
          <p:txBody>
            <a:bodyPr/>
            <a:lstStyle/>
            <a:p>
              <a:endParaRPr lang="cs-CZ"/>
            </a:p>
          </p:txBody>
        </p:sp>
        <p:sp>
          <p:nvSpPr>
            <p:cNvPr id="35930" name="Rectangle 73"/>
            <p:cNvSpPr>
              <a:spLocks noChangeArrowheads="1"/>
            </p:cNvSpPr>
            <p:nvPr/>
          </p:nvSpPr>
          <p:spPr bwMode="auto">
            <a:xfrm>
              <a:off x="2026" y="973"/>
              <a:ext cx="259" cy="109"/>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Supply</a:t>
              </a:r>
              <a:endParaRPr lang="en-US"/>
            </a:p>
          </p:txBody>
        </p:sp>
      </p:grpSp>
      <p:grpSp>
        <p:nvGrpSpPr>
          <p:cNvPr id="6" name="Group 74"/>
          <p:cNvGrpSpPr>
            <a:grpSpLocks/>
          </p:cNvGrpSpPr>
          <p:nvPr/>
        </p:nvGrpSpPr>
        <p:grpSpPr bwMode="auto">
          <a:xfrm>
            <a:off x="1993900" y="1941513"/>
            <a:ext cx="2130425" cy="1203325"/>
            <a:chOff x="1256" y="1223"/>
            <a:chExt cx="1342" cy="758"/>
          </a:xfrm>
        </p:grpSpPr>
        <p:sp>
          <p:nvSpPr>
            <p:cNvPr id="35927" name="Line 75"/>
            <p:cNvSpPr>
              <a:spLocks noChangeShapeType="1"/>
            </p:cNvSpPr>
            <p:nvPr/>
          </p:nvSpPr>
          <p:spPr bwMode="auto">
            <a:xfrm flipH="1" flipV="1">
              <a:off x="1256" y="1223"/>
              <a:ext cx="1002" cy="687"/>
            </a:xfrm>
            <a:prstGeom prst="line">
              <a:avLst/>
            </a:prstGeom>
            <a:noFill/>
            <a:ln w="31750">
              <a:solidFill>
                <a:srgbClr val="003F95"/>
              </a:solidFill>
              <a:round/>
              <a:headEnd/>
              <a:tailEnd/>
            </a:ln>
          </p:spPr>
          <p:txBody>
            <a:bodyPr/>
            <a:lstStyle/>
            <a:p>
              <a:endParaRPr lang="cs-CZ"/>
            </a:p>
          </p:txBody>
        </p:sp>
        <p:sp>
          <p:nvSpPr>
            <p:cNvPr id="35928" name="Rectangle 76"/>
            <p:cNvSpPr>
              <a:spLocks noChangeArrowheads="1"/>
            </p:cNvSpPr>
            <p:nvPr/>
          </p:nvSpPr>
          <p:spPr bwMode="auto">
            <a:xfrm>
              <a:off x="2287" y="1872"/>
              <a:ext cx="311" cy="109"/>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Demand</a:t>
              </a:r>
              <a:endParaRPr lang="en-US"/>
            </a:p>
          </p:txBody>
        </p:sp>
      </p:grpSp>
      <p:grpSp>
        <p:nvGrpSpPr>
          <p:cNvPr id="7" name="Group 77"/>
          <p:cNvGrpSpPr>
            <a:grpSpLocks/>
          </p:cNvGrpSpPr>
          <p:nvPr/>
        </p:nvGrpSpPr>
        <p:grpSpPr bwMode="auto">
          <a:xfrm>
            <a:off x="5214938" y="4554538"/>
            <a:ext cx="2122487" cy="1198562"/>
            <a:chOff x="3285" y="2869"/>
            <a:chExt cx="1337" cy="755"/>
          </a:xfrm>
        </p:grpSpPr>
        <p:sp>
          <p:nvSpPr>
            <p:cNvPr id="35925" name="Line 78"/>
            <p:cNvSpPr>
              <a:spLocks noChangeShapeType="1"/>
            </p:cNvSpPr>
            <p:nvPr/>
          </p:nvSpPr>
          <p:spPr bwMode="auto">
            <a:xfrm flipH="1" flipV="1">
              <a:off x="3285" y="2869"/>
              <a:ext cx="995" cy="687"/>
            </a:xfrm>
            <a:prstGeom prst="line">
              <a:avLst/>
            </a:prstGeom>
            <a:noFill/>
            <a:ln w="31750">
              <a:solidFill>
                <a:srgbClr val="003F95"/>
              </a:solidFill>
              <a:round/>
              <a:headEnd/>
              <a:tailEnd/>
            </a:ln>
          </p:spPr>
          <p:txBody>
            <a:bodyPr/>
            <a:lstStyle/>
            <a:p>
              <a:endParaRPr lang="cs-CZ"/>
            </a:p>
          </p:txBody>
        </p:sp>
        <p:sp>
          <p:nvSpPr>
            <p:cNvPr id="35926" name="Rectangle 79"/>
            <p:cNvSpPr>
              <a:spLocks noChangeArrowheads="1"/>
            </p:cNvSpPr>
            <p:nvPr/>
          </p:nvSpPr>
          <p:spPr bwMode="auto">
            <a:xfrm>
              <a:off x="4311" y="3515"/>
              <a:ext cx="311" cy="109"/>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Demand</a:t>
              </a:r>
              <a:endParaRPr lang="en-US"/>
            </a:p>
          </p:txBody>
        </p:sp>
      </p:grpSp>
      <p:grpSp>
        <p:nvGrpSpPr>
          <p:cNvPr id="8" name="Group 80"/>
          <p:cNvGrpSpPr>
            <a:grpSpLocks/>
          </p:cNvGrpSpPr>
          <p:nvPr/>
        </p:nvGrpSpPr>
        <p:grpSpPr bwMode="auto">
          <a:xfrm>
            <a:off x="1495425" y="2413000"/>
            <a:ext cx="4529138" cy="1633538"/>
            <a:chOff x="942" y="1520"/>
            <a:chExt cx="2853" cy="1029"/>
          </a:xfrm>
        </p:grpSpPr>
        <p:grpSp>
          <p:nvGrpSpPr>
            <p:cNvPr id="35914" name="Group 81"/>
            <p:cNvGrpSpPr>
              <a:grpSpLocks/>
            </p:cNvGrpSpPr>
            <p:nvPr/>
          </p:nvGrpSpPr>
          <p:grpSpPr bwMode="auto">
            <a:xfrm>
              <a:off x="942" y="1520"/>
              <a:ext cx="2831" cy="1029"/>
              <a:chOff x="942" y="1520"/>
              <a:chExt cx="2831" cy="1029"/>
            </a:xfrm>
          </p:grpSpPr>
          <p:sp>
            <p:nvSpPr>
              <p:cNvPr id="35917" name="Line 82"/>
              <p:cNvSpPr>
                <a:spLocks noChangeShapeType="1"/>
              </p:cNvSpPr>
              <p:nvPr/>
            </p:nvSpPr>
            <p:spPr bwMode="auto">
              <a:xfrm>
                <a:off x="1035" y="1570"/>
                <a:ext cx="1906" cy="1"/>
              </a:xfrm>
              <a:prstGeom prst="line">
                <a:avLst/>
              </a:prstGeom>
              <a:noFill/>
              <a:ln w="11113">
                <a:solidFill>
                  <a:schemeClr val="tx1"/>
                </a:solidFill>
                <a:prstDash val="sysDot"/>
                <a:round/>
                <a:headEnd/>
                <a:tailEnd/>
              </a:ln>
            </p:spPr>
            <p:txBody>
              <a:bodyPr/>
              <a:lstStyle/>
              <a:p>
                <a:endParaRPr lang="cs-CZ"/>
              </a:p>
            </p:txBody>
          </p:sp>
          <p:sp>
            <p:nvSpPr>
              <p:cNvPr id="35918" name="Freeform 83"/>
              <p:cNvSpPr>
                <a:spLocks/>
              </p:cNvSpPr>
              <p:nvPr/>
            </p:nvSpPr>
            <p:spPr bwMode="auto">
              <a:xfrm>
                <a:off x="3051" y="1570"/>
                <a:ext cx="722" cy="979"/>
              </a:xfrm>
              <a:custGeom>
                <a:avLst/>
                <a:gdLst>
                  <a:gd name="T0" fmla="*/ 0 w 722"/>
                  <a:gd name="T1" fmla="*/ 0 h 979"/>
                  <a:gd name="T2" fmla="*/ 722 w 722"/>
                  <a:gd name="T3" fmla="*/ 0 h 979"/>
                  <a:gd name="T4" fmla="*/ 722 w 722"/>
                  <a:gd name="T5" fmla="*/ 979 h 979"/>
                  <a:gd name="T6" fmla="*/ 0 60000 65536"/>
                  <a:gd name="T7" fmla="*/ 0 60000 65536"/>
                  <a:gd name="T8" fmla="*/ 0 60000 65536"/>
                  <a:gd name="T9" fmla="*/ 0 w 722"/>
                  <a:gd name="T10" fmla="*/ 0 h 979"/>
                  <a:gd name="T11" fmla="*/ 722 w 722"/>
                  <a:gd name="T12" fmla="*/ 979 h 979"/>
                </a:gdLst>
                <a:ahLst/>
                <a:cxnLst>
                  <a:cxn ang="T6">
                    <a:pos x="T0" y="T1"/>
                  </a:cxn>
                  <a:cxn ang="T7">
                    <a:pos x="T2" y="T3"/>
                  </a:cxn>
                  <a:cxn ang="T8">
                    <a:pos x="T4" y="T5"/>
                  </a:cxn>
                </a:cxnLst>
                <a:rect l="T9" t="T10" r="T11" b="T12"/>
                <a:pathLst>
                  <a:path w="722" h="979">
                    <a:moveTo>
                      <a:pt x="0" y="0"/>
                    </a:moveTo>
                    <a:lnTo>
                      <a:pt x="722" y="0"/>
                    </a:lnTo>
                    <a:lnTo>
                      <a:pt x="722" y="979"/>
                    </a:lnTo>
                  </a:path>
                </a:pathLst>
              </a:custGeom>
              <a:noFill/>
              <a:ln w="11113" cap="flat">
                <a:solidFill>
                  <a:schemeClr val="tx1"/>
                </a:solidFill>
                <a:prstDash val="sysDot"/>
                <a:round/>
                <a:headEnd/>
                <a:tailEnd/>
              </a:ln>
            </p:spPr>
            <p:txBody>
              <a:bodyPr/>
              <a:lstStyle/>
              <a:p>
                <a:endParaRPr lang="cs-CZ"/>
              </a:p>
            </p:txBody>
          </p:sp>
          <p:grpSp>
            <p:nvGrpSpPr>
              <p:cNvPr id="35919" name="Group 84"/>
              <p:cNvGrpSpPr>
                <a:grpSpLocks/>
              </p:cNvGrpSpPr>
              <p:nvPr/>
            </p:nvGrpSpPr>
            <p:grpSpPr bwMode="auto">
              <a:xfrm>
                <a:off x="942" y="1520"/>
                <a:ext cx="59" cy="109"/>
                <a:chOff x="942" y="1520"/>
                <a:chExt cx="59" cy="109"/>
              </a:xfrm>
            </p:grpSpPr>
            <p:sp>
              <p:nvSpPr>
                <p:cNvPr id="35923" name="Rectangle 85"/>
                <p:cNvSpPr>
                  <a:spLocks noChangeArrowheads="1"/>
                </p:cNvSpPr>
                <p:nvPr/>
              </p:nvSpPr>
              <p:spPr bwMode="auto">
                <a:xfrm>
                  <a:off x="942" y="1520"/>
                  <a:ext cx="59" cy="109"/>
                </a:xfrm>
                <a:prstGeom prst="rect">
                  <a:avLst/>
                </a:prstGeom>
                <a:noFill/>
                <a:ln w="9525">
                  <a:noFill/>
                  <a:miter lim="800000"/>
                  <a:headEnd/>
                  <a:tailEnd/>
                </a:ln>
              </p:spPr>
              <p:txBody>
                <a:bodyPr wrap="none" lIns="0" tIns="0" rIns="0" bIns="0">
                  <a:spAutoFit/>
                </a:bodyPr>
                <a:lstStyle/>
                <a:p>
                  <a:r>
                    <a:rPr lang="en-US" sz="900" i="1">
                      <a:solidFill>
                        <a:srgbClr val="000000"/>
                      </a:solidFill>
                      <a:latin typeface="Arial" charset="0"/>
                    </a:rPr>
                    <a:t>r</a:t>
                  </a:r>
                  <a:endParaRPr lang="en-US"/>
                </a:p>
              </p:txBody>
            </p:sp>
            <p:sp>
              <p:nvSpPr>
                <p:cNvPr id="35924" name="Freeform 86"/>
                <p:cNvSpPr>
                  <a:spLocks/>
                </p:cNvSpPr>
                <p:nvPr/>
              </p:nvSpPr>
              <p:spPr bwMode="auto">
                <a:xfrm>
                  <a:off x="970" y="1566"/>
                  <a:ext cx="13" cy="34"/>
                </a:xfrm>
                <a:custGeom>
                  <a:avLst/>
                  <a:gdLst>
                    <a:gd name="T0" fmla="*/ 13 w 13"/>
                    <a:gd name="T1" fmla="*/ 0 h 34"/>
                    <a:gd name="T2" fmla="*/ 11 w 13"/>
                    <a:gd name="T3" fmla="*/ 0 h 34"/>
                    <a:gd name="T4" fmla="*/ 7 w 13"/>
                    <a:gd name="T5" fmla="*/ 4 h 34"/>
                    <a:gd name="T6" fmla="*/ 0 w 13"/>
                    <a:gd name="T7" fmla="*/ 9 h 34"/>
                    <a:gd name="T8" fmla="*/ 0 w 13"/>
                    <a:gd name="T9" fmla="*/ 13 h 34"/>
                    <a:gd name="T10" fmla="*/ 5 w 13"/>
                    <a:gd name="T11" fmla="*/ 11 h 34"/>
                    <a:gd name="T12" fmla="*/ 9 w 13"/>
                    <a:gd name="T13" fmla="*/ 7 h 34"/>
                    <a:gd name="T14" fmla="*/ 9 w 13"/>
                    <a:gd name="T15" fmla="*/ 34 h 34"/>
                    <a:gd name="T16" fmla="*/ 13 w 13"/>
                    <a:gd name="T17" fmla="*/ 34 h 34"/>
                    <a:gd name="T18" fmla="*/ 13 w 13"/>
                    <a:gd name="T19" fmla="*/ 2 h 34"/>
                    <a:gd name="T20" fmla="*/ 13 w 13"/>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34"/>
                    <a:gd name="T35" fmla="*/ 13 w 1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34">
                      <a:moveTo>
                        <a:pt x="13" y="0"/>
                      </a:moveTo>
                      <a:lnTo>
                        <a:pt x="11" y="0"/>
                      </a:lnTo>
                      <a:lnTo>
                        <a:pt x="7" y="4"/>
                      </a:lnTo>
                      <a:lnTo>
                        <a:pt x="0" y="9"/>
                      </a:lnTo>
                      <a:lnTo>
                        <a:pt x="0" y="13"/>
                      </a:lnTo>
                      <a:lnTo>
                        <a:pt x="5" y="11"/>
                      </a:lnTo>
                      <a:lnTo>
                        <a:pt x="9" y="7"/>
                      </a:lnTo>
                      <a:lnTo>
                        <a:pt x="9" y="34"/>
                      </a:lnTo>
                      <a:lnTo>
                        <a:pt x="13" y="34"/>
                      </a:lnTo>
                      <a:lnTo>
                        <a:pt x="13" y="2"/>
                      </a:lnTo>
                      <a:lnTo>
                        <a:pt x="13" y="0"/>
                      </a:lnTo>
                      <a:close/>
                    </a:path>
                  </a:pathLst>
                </a:custGeom>
                <a:solidFill>
                  <a:srgbClr val="000000"/>
                </a:solidFill>
                <a:ln w="9525">
                  <a:noFill/>
                  <a:round/>
                  <a:headEnd/>
                  <a:tailEnd/>
                </a:ln>
              </p:spPr>
              <p:txBody>
                <a:bodyPr/>
                <a:lstStyle/>
                <a:p>
                  <a:endParaRPr lang="cs-CZ"/>
                </a:p>
              </p:txBody>
            </p:sp>
          </p:grpSp>
          <p:grpSp>
            <p:nvGrpSpPr>
              <p:cNvPr id="35920" name="Group 87"/>
              <p:cNvGrpSpPr>
                <a:grpSpLocks/>
              </p:cNvGrpSpPr>
              <p:nvPr/>
            </p:nvGrpSpPr>
            <p:grpSpPr bwMode="auto">
              <a:xfrm>
                <a:off x="2963" y="1520"/>
                <a:ext cx="59" cy="109"/>
                <a:chOff x="2963" y="1520"/>
                <a:chExt cx="59" cy="109"/>
              </a:xfrm>
            </p:grpSpPr>
            <p:sp>
              <p:nvSpPr>
                <p:cNvPr id="35921" name="Rectangle 88"/>
                <p:cNvSpPr>
                  <a:spLocks noChangeArrowheads="1"/>
                </p:cNvSpPr>
                <p:nvPr/>
              </p:nvSpPr>
              <p:spPr bwMode="auto">
                <a:xfrm>
                  <a:off x="2963" y="1520"/>
                  <a:ext cx="59" cy="109"/>
                </a:xfrm>
                <a:prstGeom prst="rect">
                  <a:avLst/>
                </a:prstGeom>
                <a:noFill/>
                <a:ln w="9525">
                  <a:noFill/>
                  <a:miter lim="800000"/>
                  <a:headEnd/>
                  <a:tailEnd/>
                </a:ln>
              </p:spPr>
              <p:txBody>
                <a:bodyPr wrap="none" lIns="0" tIns="0" rIns="0" bIns="0">
                  <a:spAutoFit/>
                </a:bodyPr>
                <a:lstStyle/>
                <a:p>
                  <a:r>
                    <a:rPr lang="en-US" sz="900" i="1">
                      <a:solidFill>
                        <a:srgbClr val="000000"/>
                      </a:solidFill>
                      <a:latin typeface="Arial" charset="0"/>
                    </a:rPr>
                    <a:t>r</a:t>
                  </a:r>
                  <a:endParaRPr lang="en-US"/>
                </a:p>
              </p:txBody>
            </p:sp>
            <p:sp>
              <p:nvSpPr>
                <p:cNvPr id="35922" name="Freeform 89"/>
                <p:cNvSpPr>
                  <a:spLocks/>
                </p:cNvSpPr>
                <p:nvPr/>
              </p:nvSpPr>
              <p:spPr bwMode="auto">
                <a:xfrm>
                  <a:off x="2991" y="1566"/>
                  <a:ext cx="13" cy="34"/>
                </a:xfrm>
                <a:custGeom>
                  <a:avLst/>
                  <a:gdLst>
                    <a:gd name="T0" fmla="*/ 13 w 13"/>
                    <a:gd name="T1" fmla="*/ 0 h 34"/>
                    <a:gd name="T2" fmla="*/ 11 w 13"/>
                    <a:gd name="T3" fmla="*/ 0 h 34"/>
                    <a:gd name="T4" fmla="*/ 7 w 13"/>
                    <a:gd name="T5" fmla="*/ 4 h 34"/>
                    <a:gd name="T6" fmla="*/ 0 w 13"/>
                    <a:gd name="T7" fmla="*/ 9 h 34"/>
                    <a:gd name="T8" fmla="*/ 0 w 13"/>
                    <a:gd name="T9" fmla="*/ 13 h 34"/>
                    <a:gd name="T10" fmla="*/ 5 w 13"/>
                    <a:gd name="T11" fmla="*/ 11 h 34"/>
                    <a:gd name="T12" fmla="*/ 9 w 13"/>
                    <a:gd name="T13" fmla="*/ 7 h 34"/>
                    <a:gd name="T14" fmla="*/ 9 w 13"/>
                    <a:gd name="T15" fmla="*/ 34 h 34"/>
                    <a:gd name="T16" fmla="*/ 13 w 13"/>
                    <a:gd name="T17" fmla="*/ 34 h 34"/>
                    <a:gd name="T18" fmla="*/ 13 w 13"/>
                    <a:gd name="T19" fmla="*/ 2 h 34"/>
                    <a:gd name="T20" fmla="*/ 13 w 13"/>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34"/>
                    <a:gd name="T35" fmla="*/ 13 w 1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34">
                      <a:moveTo>
                        <a:pt x="13" y="0"/>
                      </a:moveTo>
                      <a:lnTo>
                        <a:pt x="11" y="0"/>
                      </a:lnTo>
                      <a:lnTo>
                        <a:pt x="7" y="4"/>
                      </a:lnTo>
                      <a:lnTo>
                        <a:pt x="0" y="9"/>
                      </a:lnTo>
                      <a:lnTo>
                        <a:pt x="0" y="13"/>
                      </a:lnTo>
                      <a:lnTo>
                        <a:pt x="5" y="11"/>
                      </a:lnTo>
                      <a:lnTo>
                        <a:pt x="9" y="7"/>
                      </a:lnTo>
                      <a:lnTo>
                        <a:pt x="9" y="34"/>
                      </a:lnTo>
                      <a:lnTo>
                        <a:pt x="13" y="34"/>
                      </a:lnTo>
                      <a:lnTo>
                        <a:pt x="13" y="2"/>
                      </a:lnTo>
                      <a:lnTo>
                        <a:pt x="13" y="0"/>
                      </a:lnTo>
                      <a:close/>
                    </a:path>
                  </a:pathLst>
                </a:custGeom>
                <a:solidFill>
                  <a:srgbClr val="000000"/>
                </a:solidFill>
                <a:ln w="9525">
                  <a:noFill/>
                  <a:round/>
                  <a:headEnd/>
                  <a:tailEnd/>
                </a:ln>
              </p:spPr>
              <p:txBody>
                <a:bodyPr/>
                <a:lstStyle/>
                <a:p>
                  <a:endParaRPr lang="cs-CZ"/>
                </a:p>
              </p:txBody>
            </p:sp>
          </p:grpSp>
        </p:grpSp>
        <p:sp>
          <p:nvSpPr>
            <p:cNvPr id="35915" name="Oval 90"/>
            <p:cNvSpPr>
              <a:spLocks noChangeArrowheads="1"/>
            </p:cNvSpPr>
            <p:nvPr/>
          </p:nvSpPr>
          <p:spPr bwMode="auto">
            <a:xfrm>
              <a:off x="3749" y="1543"/>
              <a:ext cx="46" cy="48"/>
            </a:xfrm>
            <a:prstGeom prst="ellipse">
              <a:avLst/>
            </a:prstGeom>
            <a:solidFill>
              <a:srgbClr val="000000"/>
            </a:solidFill>
            <a:ln w="9525">
              <a:noFill/>
              <a:round/>
              <a:headEnd/>
              <a:tailEnd/>
            </a:ln>
          </p:spPr>
          <p:txBody>
            <a:bodyPr/>
            <a:lstStyle/>
            <a:p>
              <a:endParaRPr lang="bg-BG"/>
            </a:p>
          </p:txBody>
        </p:sp>
        <p:sp>
          <p:nvSpPr>
            <p:cNvPr id="35916" name="Oval 91"/>
            <p:cNvSpPr>
              <a:spLocks noChangeArrowheads="1"/>
            </p:cNvSpPr>
            <p:nvPr/>
          </p:nvSpPr>
          <p:spPr bwMode="auto">
            <a:xfrm>
              <a:off x="1733" y="1543"/>
              <a:ext cx="46" cy="48"/>
            </a:xfrm>
            <a:prstGeom prst="ellipse">
              <a:avLst/>
            </a:prstGeom>
            <a:solidFill>
              <a:srgbClr val="000000"/>
            </a:solidFill>
            <a:ln w="9525">
              <a:noFill/>
              <a:round/>
              <a:headEnd/>
              <a:tailEnd/>
            </a:ln>
          </p:spPr>
          <p:txBody>
            <a:bodyPr/>
            <a:lstStyle/>
            <a:p>
              <a:endParaRPr lang="bg-BG"/>
            </a:p>
          </p:txBody>
        </p:sp>
      </p:grpSp>
      <p:grpSp>
        <p:nvGrpSpPr>
          <p:cNvPr id="12" name="Group 92"/>
          <p:cNvGrpSpPr>
            <a:grpSpLocks/>
          </p:cNvGrpSpPr>
          <p:nvPr/>
        </p:nvGrpSpPr>
        <p:grpSpPr bwMode="auto">
          <a:xfrm>
            <a:off x="4665663" y="5037138"/>
            <a:ext cx="1365250" cy="890587"/>
            <a:chOff x="2939" y="3173"/>
            <a:chExt cx="860" cy="561"/>
          </a:xfrm>
        </p:grpSpPr>
        <p:sp>
          <p:nvSpPr>
            <p:cNvPr id="35909" name="Freeform 93"/>
            <p:cNvSpPr>
              <a:spLocks/>
            </p:cNvSpPr>
            <p:nvPr/>
          </p:nvSpPr>
          <p:spPr bwMode="auto">
            <a:xfrm>
              <a:off x="3051" y="3210"/>
              <a:ext cx="722" cy="524"/>
            </a:xfrm>
            <a:custGeom>
              <a:avLst/>
              <a:gdLst>
                <a:gd name="T0" fmla="*/ 0 w 722"/>
                <a:gd name="T1" fmla="*/ 0 h 524"/>
                <a:gd name="T2" fmla="*/ 722 w 722"/>
                <a:gd name="T3" fmla="*/ 0 h 524"/>
                <a:gd name="T4" fmla="*/ 722 w 722"/>
                <a:gd name="T5" fmla="*/ 524 h 524"/>
                <a:gd name="T6" fmla="*/ 0 60000 65536"/>
                <a:gd name="T7" fmla="*/ 0 60000 65536"/>
                <a:gd name="T8" fmla="*/ 0 60000 65536"/>
                <a:gd name="T9" fmla="*/ 0 w 722"/>
                <a:gd name="T10" fmla="*/ 0 h 524"/>
                <a:gd name="T11" fmla="*/ 722 w 722"/>
                <a:gd name="T12" fmla="*/ 524 h 524"/>
              </a:gdLst>
              <a:ahLst/>
              <a:cxnLst>
                <a:cxn ang="T6">
                  <a:pos x="T0" y="T1"/>
                </a:cxn>
                <a:cxn ang="T7">
                  <a:pos x="T2" y="T3"/>
                </a:cxn>
                <a:cxn ang="T8">
                  <a:pos x="T4" y="T5"/>
                </a:cxn>
              </a:cxnLst>
              <a:rect l="T9" t="T10" r="T11" b="T12"/>
              <a:pathLst>
                <a:path w="722" h="524">
                  <a:moveTo>
                    <a:pt x="0" y="0"/>
                  </a:moveTo>
                  <a:lnTo>
                    <a:pt x="722" y="0"/>
                  </a:lnTo>
                  <a:lnTo>
                    <a:pt x="722" y="524"/>
                  </a:lnTo>
                </a:path>
              </a:pathLst>
            </a:custGeom>
            <a:noFill/>
            <a:ln w="11113" cap="flat">
              <a:solidFill>
                <a:schemeClr val="tx1"/>
              </a:solidFill>
              <a:prstDash val="sysDot"/>
              <a:round/>
              <a:headEnd/>
              <a:tailEnd/>
            </a:ln>
          </p:spPr>
          <p:txBody>
            <a:bodyPr/>
            <a:lstStyle/>
            <a:p>
              <a:endParaRPr lang="cs-CZ"/>
            </a:p>
          </p:txBody>
        </p:sp>
        <p:grpSp>
          <p:nvGrpSpPr>
            <p:cNvPr id="35910" name="Group 94"/>
            <p:cNvGrpSpPr>
              <a:grpSpLocks/>
            </p:cNvGrpSpPr>
            <p:nvPr/>
          </p:nvGrpSpPr>
          <p:grpSpPr bwMode="auto">
            <a:xfrm>
              <a:off x="2939" y="3173"/>
              <a:ext cx="83" cy="109"/>
              <a:chOff x="2939" y="3173"/>
              <a:chExt cx="83" cy="109"/>
            </a:xfrm>
          </p:grpSpPr>
          <p:sp>
            <p:nvSpPr>
              <p:cNvPr id="35912" name="Rectangle 95"/>
              <p:cNvSpPr>
                <a:spLocks noChangeArrowheads="1"/>
              </p:cNvSpPr>
              <p:nvPr/>
            </p:nvSpPr>
            <p:spPr bwMode="auto">
              <a:xfrm>
                <a:off x="2939" y="3173"/>
                <a:ext cx="83" cy="109"/>
              </a:xfrm>
              <a:prstGeom prst="rect">
                <a:avLst/>
              </a:prstGeom>
              <a:noFill/>
              <a:ln w="9525">
                <a:noFill/>
                <a:miter lim="800000"/>
                <a:headEnd/>
                <a:tailEnd/>
              </a:ln>
            </p:spPr>
            <p:txBody>
              <a:bodyPr wrap="none" lIns="0" tIns="0" rIns="0" bIns="0">
                <a:spAutoFit/>
              </a:bodyPr>
              <a:lstStyle/>
              <a:p>
                <a:r>
                  <a:rPr lang="en-US" sz="900" i="1">
                    <a:solidFill>
                      <a:srgbClr val="000000"/>
                    </a:solidFill>
                    <a:latin typeface="Arial" charset="0"/>
                  </a:rPr>
                  <a:t>E</a:t>
                </a:r>
                <a:endParaRPr lang="en-US"/>
              </a:p>
            </p:txBody>
          </p:sp>
          <p:sp>
            <p:nvSpPr>
              <p:cNvPr id="35913" name="Freeform 96"/>
              <p:cNvSpPr>
                <a:spLocks/>
              </p:cNvSpPr>
              <p:nvPr/>
            </p:nvSpPr>
            <p:spPr bwMode="auto">
              <a:xfrm>
                <a:off x="2991" y="3220"/>
                <a:ext cx="13" cy="32"/>
              </a:xfrm>
              <a:custGeom>
                <a:avLst/>
                <a:gdLst>
                  <a:gd name="T0" fmla="*/ 13 w 13"/>
                  <a:gd name="T1" fmla="*/ 0 h 32"/>
                  <a:gd name="T2" fmla="*/ 11 w 13"/>
                  <a:gd name="T3" fmla="*/ 0 h 32"/>
                  <a:gd name="T4" fmla="*/ 7 w 13"/>
                  <a:gd name="T5" fmla="*/ 5 h 32"/>
                  <a:gd name="T6" fmla="*/ 0 w 13"/>
                  <a:gd name="T7" fmla="*/ 7 h 32"/>
                  <a:gd name="T8" fmla="*/ 0 w 13"/>
                  <a:gd name="T9" fmla="*/ 12 h 32"/>
                  <a:gd name="T10" fmla="*/ 5 w 13"/>
                  <a:gd name="T11" fmla="*/ 10 h 32"/>
                  <a:gd name="T12" fmla="*/ 9 w 13"/>
                  <a:gd name="T13" fmla="*/ 7 h 32"/>
                  <a:gd name="T14" fmla="*/ 9 w 13"/>
                  <a:gd name="T15" fmla="*/ 32 h 32"/>
                  <a:gd name="T16" fmla="*/ 13 w 13"/>
                  <a:gd name="T17" fmla="*/ 32 h 32"/>
                  <a:gd name="T18" fmla="*/ 13 w 13"/>
                  <a:gd name="T19" fmla="*/ 3 h 32"/>
                  <a:gd name="T20" fmla="*/ 13 w 13"/>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32"/>
                  <a:gd name="T35" fmla="*/ 13 w 13"/>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32">
                    <a:moveTo>
                      <a:pt x="13" y="0"/>
                    </a:moveTo>
                    <a:lnTo>
                      <a:pt x="11" y="0"/>
                    </a:lnTo>
                    <a:lnTo>
                      <a:pt x="7" y="5"/>
                    </a:lnTo>
                    <a:lnTo>
                      <a:pt x="0" y="7"/>
                    </a:lnTo>
                    <a:lnTo>
                      <a:pt x="0" y="12"/>
                    </a:lnTo>
                    <a:lnTo>
                      <a:pt x="5" y="10"/>
                    </a:lnTo>
                    <a:lnTo>
                      <a:pt x="9" y="7"/>
                    </a:lnTo>
                    <a:lnTo>
                      <a:pt x="9" y="32"/>
                    </a:lnTo>
                    <a:lnTo>
                      <a:pt x="13" y="32"/>
                    </a:lnTo>
                    <a:lnTo>
                      <a:pt x="13" y="3"/>
                    </a:lnTo>
                    <a:lnTo>
                      <a:pt x="13" y="0"/>
                    </a:lnTo>
                    <a:close/>
                  </a:path>
                </a:pathLst>
              </a:custGeom>
              <a:solidFill>
                <a:srgbClr val="000000"/>
              </a:solidFill>
              <a:ln w="9525">
                <a:noFill/>
                <a:round/>
                <a:headEnd/>
                <a:tailEnd/>
              </a:ln>
            </p:spPr>
            <p:txBody>
              <a:bodyPr/>
              <a:lstStyle/>
              <a:p>
                <a:endParaRPr lang="cs-CZ"/>
              </a:p>
            </p:txBody>
          </p:sp>
        </p:grpSp>
        <p:sp>
          <p:nvSpPr>
            <p:cNvPr id="35911" name="Oval 97"/>
            <p:cNvSpPr>
              <a:spLocks noChangeArrowheads="1"/>
            </p:cNvSpPr>
            <p:nvPr/>
          </p:nvSpPr>
          <p:spPr bwMode="auto">
            <a:xfrm>
              <a:off x="3753" y="3182"/>
              <a:ext cx="46" cy="47"/>
            </a:xfrm>
            <a:prstGeom prst="ellipse">
              <a:avLst/>
            </a:prstGeom>
            <a:solidFill>
              <a:srgbClr val="000000"/>
            </a:solidFill>
            <a:ln w="9525">
              <a:noFill/>
              <a:round/>
              <a:headEnd/>
              <a:tailEnd/>
            </a:ln>
          </p:spPr>
          <p:txBody>
            <a:bodyPr/>
            <a:lstStyle/>
            <a:p>
              <a:endParaRPr lang="bg-BG"/>
            </a:p>
          </p:txBody>
        </p:sp>
      </p:grpSp>
      <p:sp>
        <p:nvSpPr>
          <p:cNvPr id="35908" name="Text Box 98"/>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HOW POLICIES AND EVENTS AFFECT AN OPEN ECONOMY</a:t>
            </a:r>
            <a:endParaRPr lang="en-US" smtClean="0">
              <a:latin typeface="Tahoma" pitchFamily="34" charset="0"/>
            </a:endParaRPr>
          </a:p>
        </p:txBody>
      </p:sp>
      <p:sp>
        <p:nvSpPr>
          <p:cNvPr id="36867" name="Rectangle 3"/>
          <p:cNvSpPr>
            <a:spLocks noGrp="1" noChangeArrowheads="1"/>
          </p:cNvSpPr>
          <p:nvPr>
            <p:ph type="body" idx="1"/>
          </p:nvPr>
        </p:nvSpPr>
        <p:spPr/>
        <p:txBody>
          <a:bodyPr/>
          <a:lstStyle/>
          <a:p>
            <a:endParaRPr lang="en-US" smtClean="0"/>
          </a:p>
          <a:p>
            <a:r>
              <a:rPr lang="en-US" smtClean="0"/>
              <a:t>The magnitude and variation in important macroeconomic variables depend on the following:</a:t>
            </a:r>
          </a:p>
          <a:p>
            <a:pPr lvl="1"/>
            <a:r>
              <a:rPr lang="en-US" smtClean="0"/>
              <a:t>Government budget deficits</a:t>
            </a:r>
          </a:p>
          <a:p>
            <a:pPr lvl="1"/>
            <a:r>
              <a:rPr lang="en-US" smtClean="0"/>
              <a:t>Trade policies</a:t>
            </a:r>
          </a:p>
          <a:p>
            <a:pPr lvl="1"/>
            <a:r>
              <a:rPr lang="en-US" smtClean="0"/>
              <a:t>Political and economic stability</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sz="3200" smtClean="0">
                <a:solidFill>
                  <a:srgbClr val="FFFFFF"/>
                </a:solidFill>
              </a:rPr>
              <a:t>Government Budget Deficits </a:t>
            </a:r>
            <a:endParaRPr lang="en-US" sz="3200" smtClean="0">
              <a:solidFill>
                <a:srgbClr val="FFFFFF"/>
              </a:solidFill>
              <a:latin typeface="Tahoma" pitchFamily="34" charset="0"/>
            </a:endParaRPr>
          </a:p>
        </p:txBody>
      </p:sp>
      <p:sp>
        <p:nvSpPr>
          <p:cNvPr id="37891" name="Rectangle 3"/>
          <p:cNvSpPr>
            <a:spLocks noGrp="1" noChangeArrowheads="1"/>
          </p:cNvSpPr>
          <p:nvPr>
            <p:ph type="body" idx="1"/>
          </p:nvPr>
        </p:nvSpPr>
        <p:spPr/>
        <p:txBody>
          <a:bodyPr/>
          <a:lstStyle/>
          <a:p>
            <a:r>
              <a:rPr lang="en-US" sz="2800" smtClean="0"/>
              <a:t>In an open economy, government budget deficits . . . </a:t>
            </a:r>
          </a:p>
          <a:p>
            <a:pPr lvl="1"/>
            <a:r>
              <a:rPr lang="en-US" smtClean="0"/>
              <a:t>reduces national saving, which . . .</a:t>
            </a:r>
          </a:p>
          <a:p>
            <a:pPr lvl="2"/>
            <a:r>
              <a:rPr lang="en-US" smtClean="0"/>
              <a:t>shifts the supply curve for loanable funds to the left, which . . .</a:t>
            </a:r>
          </a:p>
          <a:p>
            <a:pPr lvl="2"/>
            <a:r>
              <a:rPr lang="en-US" u="sng" smtClean="0"/>
              <a:t>raises</a:t>
            </a:r>
            <a:r>
              <a:rPr lang="en-US" smtClean="0"/>
              <a:t> interest rates. </a:t>
            </a:r>
          </a:p>
          <a:p>
            <a:pPr lvl="1"/>
            <a:r>
              <a:rPr lang="en-US" smtClean="0"/>
              <a:t>crowd out domestic investment,</a:t>
            </a:r>
          </a:p>
          <a:p>
            <a:pPr lvl="2"/>
            <a:r>
              <a:rPr lang="en-US" smtClean="0"/>
              <a:t>Higher interest rates reduce investment. </a:t>
            </a:r>
          </a:p>
          <a:p>
            <a:pPr lvl="1"/>
            <a:r>
              <a:rPr lang="en-US" smtClean="0"/>
              <a:t>cause net foreign investment to fall.</a:t>
            </a:r>
          </a:p>
          <a:p>
            <a:pPr lvl="2"/>
            <a:r>
              <a:rPr lang="en-US" smtClean="0"/>
              <a:t>A decrease in net foreign investment reduces the supply of pounds to be exchanged into foreign currency.</a:t>
            </a:r>
          </a:p>
          <a:p>
            <a:pPr lvl="2"/>
            <a:r>
              <a:rPr lang="en-US" smtClean="0"/>
              <a:t>This causes the real exchange rate to </a:t>
            </a:r>
            <a:r>
              <a:rPr lang="en-US" i="1" smtClean="0"/>
              <a:t>appreciate.</a:t>
            </a: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38915"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5 The Effects of Government Budget Deficit</a:t>
            </a:r>
          </a:p>
        </p:txBody>
      </p:sp>
      <p:sp>
        <p:nvSpPr>
          <p:cNvPr id="38916" name="Rectangle 5"/>
          <p:cNvSpPr>
            <a:spLocks noChangeArrowheads="1"/>
          </p:cNvSpPr>
          <p:nvPr/>
        </p:nvSpPr>
        <p:spPr bwMode="auto">
          <a:xfrm>
            <a:off x="1773238" y="1382713"/>
            <a:ext cx="2773362" cy="2044700"/>
          </a:xfrm>
          <a:prstGeom prst="rect">
            <a:avLst/>
          </a:prstGeom>
          <a:solidFill>
            <a:srgbClr val="F3F6F9"/>
          </a:solidFill>
          <a:ln w="125413">
            <a:solidFill>
              <a:srgbClr val="F3F6F9"/>
            </a:solidFill>
            <a:miter lim="800000"/>
            <a:headEnd/>
            <a:tailEnd/>
          </a:ln>
        </p:spPr>
        <p:txBody>
          <a:bodyPr/>
          <a:lstStyle/>
          <a:p>
            <a:endParaRPr lang="bg-BG"/>
          </a:p>
        </p:txBody>
      </p:sp>
      <p:sp>
        <p:nvSpPr>
          <p:cNvPr id="38917" name="Rectangle 6"/>
          <p:cNvSpPr>
            <a:spLocks noChangeArrowheads="1"/>
          </p:cNvSpPr>
          <p:nvPr/>
        </p:nvSpPr>
        <p:spPr bwMode="auto">
          <a:xfrm>
            <a:off x="1773238" y="1382713"/>
            <a:ext cx="2773362" cy="2044700"/>
          </a:xfrm>
          <a:prstGeom prst="rect">
            <a:avLst/>
          </a:prstGeom>
          <a:solidFill>
            <a:srgbClr val="F2F4F8"/>
          </a:solidFill>
          <a:ln w="114300">
            <a:solidFill>
              <a:srgbClr val="F2F4F8"/>
            </a:solidFill>
            <a:miter lim="800000"/>
            <a:headEnd/>
            <a:tailEnd/>
          </a:ln>
        </p:spPr>
        <p:txBody>
          <a:bodyPr/>
          <a:lstStyle/>
          <a:p>
            <a:endParaRPr lang="bg-BG"/>
          </a:p>
        </p:txBody>
      </p:sp>
      <p:sp>
        <p:nvSpPr>
          <p:cNvPr id="38918" name="Rectangle 7"/>
          <p:cNvSpPr>
            <a:spLocks noChangeArrowheads="1"/>
          </p:cNvSpPr>
          <p:nvPr/>
        </p:nvSpPr>
        <p:spPr bwMode="auto">
          <a:xfrm>
            <a:off x="1773238" y="1382713"/>
            <a:ext cx="2773362" cy="2044700"/>
          </a:xfrm>
          <a:prstGeom prst="rect">
            <a:avLst/>
          </a:prstGeom>
          <a:solidFill>
            <a:srgbClr val="F1F4F7"/>
          </a:solidFill>
          <a:ln w="103188">
            <a:solidFill>
              <a:srgbClr val="F1F4F7"/>
            </a:solidFill>
            <a:miter lim="800000"/>
            <a:headEnd/>
            <a:tailEnd/>
          </a:ln>
        </p:spPr>
        <p:txBody>
          <a:bodyPr/>
          <a:lstStyle/>
          <a:p>
            <a:endParaRPr lang="bg-BG"/>
          </a:p>
        </p:txBody>
      </p:sp>
      <p:sp>
        <p:nvSpPr>
          <p:cNvPr id="38919" name="Rectangle 8"/>
          <p:cNvSpPr>
            <a:spLocks noChangeArrowheads="1"/>
          </p:cNvSpPr>
          <p:nvPr/>
        </p:nvSpPr>
        <p:spPr bwMode="auto">
          <a:xfrm>
            <a:off x="1773238" y="1382713"/>
            <a:ext cx="2773362" cy="2044700"/>
          </a:xfrm>
          <a:prstGeom prst="rect">
            <a:avLst/>
          </a:prstGeom>
          <a:solidFill>
            <a:srgbClr val="F0F2F5"/>
          </a:solidFill>
          <a:ln w="92075">
            <a:solidFill>
              <a:srgbClr val="F0F2F5"/>
            </a:solidFill>
            <a:miter lim="800000"/>
            <a:headEnd/>
            <a:tailEnd/>
          </a:ln>
        </p:spPr>
        <p:txBody>
          <a:bodyPr/>
          <a:lstStyle/>
          <a:p>
            <a:endParaRPr lang="bg-BG"/>
          </a:p>
        </p:txBody>
      </p:sp>
      <p:sp>
        <p:nvSpPr>
          <p:cNvPr id="38920" name="Rectangle 9"/>
          <p:cNvSpPr>
            <a:spLocks noChangeArrowheads="1"/>
          </p:cNvSpPr>
          <p:nvPr/>
        </p:nvSpPr>
        <p:spPr bwMode="auto">
          <a:xfrm>
            <a:off x="1773238" y="1382713"/>
            <a:ext cx="2773362" cy="2044700"/>
          </a:xfrm>
          <a:prstGeom prst="rect">
            <a:avLst/>
          </a:prstGeom>
          <a:solidFill>
            <a:srgbClr val="EEF1F4"/>
          </a:solidFill>
          <a:ln w="79375">
            <a:solidFill>
              <a:srgbClr val="EEF1F4"/>
            </a:solidFill>
            <a:miter lim="800000"/>
            <a:headEnd/>
            <a:tailEnd/>
          </a:ln>
        </p:spPr>
        <p:txBody>
          <a:bodyPr/>
          <a:lstStyle/>
          <a:p>
            <a:endParaRPr lang="bg-BG"/>
          </a:p>
        </p:txBody>
      </p:sp>
      <p:sp>
        <p:nvSpPr>
          <p:cNvPr id="38921" name="Rectangle 10"/>
          <p:cNvSpPr>
            <a:spLocks noChangeArrowheads="1"/>
          </p:cNvSpPr>
          <p:nvPr/>
        </p:nvSpPr>
        <p:spPr bwMode="auto">
          <a:xfrm>
            <a:off x="1773238" y="1382713"/>
            <a:ext cx="2773362" cy="2044700"/>
          </a:xfrm>
          <a:prstGeom prst="rect">
            <a:avLst/>
          </a:prstGeom>
          <a:solidFill>
            <a:srgbClr val="EDEFF3"/>
          </a:solidFill>
          <a:ln w="68263">
            <a:solidFill>
              <a:srgbClr val="EDEFF3"/>
            </a:solidFill>
            <a:miter lim="800000"/>
            <a:headEnd/>
            <a:tailEnd/>
          </a:ln>
        </p:spPr>
        <p:txBody>
          <a:bodyPr/>
          <a:lstStyle/>
          <a:p>
            <a:endParaRPr lang="bg-BG"/>
          </a:p>
        </p:txBody>
      </p:sp>
      <p:sp>
        <p:nvSpPr>
          <p:cNvPr id="38922" name="Rectangle 11"/>
          <p:cNvSpPr>
            <a:spLocks noChangeArrowheads="1"/>
          </p:cNvSpPr>
          <p:nvPr/>
        </p:nvSpPr>
        <p:spPr bwMode="auto">
          <a:xfrm>
            <a:off x="1773238" y="1382713"/>
            <a:ext cx="2773362" cy="2044700"/>
          </a:xfrm>
          <a:prstGeom prst="rect">
            <a:avLst/>
          </a:prstGeom>
          <a:solidFill>
            <a:srgbClr val="EBEEF2"/>
          </a:solidFill>
          <a:ln w="57150">
            <a:solidFill>
              <a:srgbClr val="EBEEF2"/>
            </a:solidFill>
            <a:miter lim="800000"/>
            <a:headEnd/>
            <a:tailEnd/>
          </a:ln>
        </p:spPr>
        <p:txBody>
          <a:bodyPr/>
          <a:lstStyle/>
          <a:p>
            <a:endParaRPr lang="bg-BG"/>
          </a:p>
        </p:txBody>
      </p:sp>
      <p:sp>
        <p:nvSpPr>
          <p:cNvPr id="38923" name="Rectangle 12"/>
          <p:cNvSpPr>
            <a:spLocks noChangeArrowheads="1"/>
          </p:cNvSpPr>
          <p:nvPr/>
        </p:nvSpPr>
        <p:spPr bwMode="auto">
          <a:xfrm>
            <a:off x="1773238" y="1382713"/>
            <a:ext cx="2773362" cy="2044700"/>
          </a:xfrm>
          <a:prstGeom prst="rect">
            <a:avLst/>
          </a:prstGeom>
          <a:solidFill>
            <a:srgbClr val="EAECF1"/>
          </a:solidFill>
          <a:ln w="46038">
            <a:solidFill>
              <a:srgbClr val="EAECF1"/>
            </a:solidFill>
            <a:miter lim="800000"/>
            <a:headEnd/>
            <a:tailEnd/>
          </a:ln>
        </p:spPr>
        <p:txBody>
          <a:bodyPr/>
          <a:lstStyle/>
          <a:p>
            <a:endParaRPr lang="bg-BG"/>
          </a:p>
        </p:txBody>
      </p:sp>
      <p:sp>
        <p:nvSpPr>
          <p:cNvPr id="38924" name="Rectangle 13"/>
          <p:cNvSpPr>
            <a:spLocks noChangeArrowheads="1"/>
          </p:cNvSpPr>
          <p:nvPr/>
        </p:nvSpPr>
        <p:spPr bwMode="auto">
          <a:xfrm>
            <a:off x="1773238" y="1382713"/>
            <a:ext cx="2773362" cy="2044700"/>
          </a:xfrm>
          <a:prstGeom prst="rect">
            <a:avLst/>
          </a:prstGeom>
          <a:solidFill>
            <a:srgbClr val="E9EBF0"/>
          </a:solidFill>
          <a:ln w="34925">
            <a:solidFill>
              <a:srgbClr val="E9EBF0"/>
            </a:solidFill>
            <a:miter lim="800000"/>
            <a:headEnd/>
            <a:tailEnd/>
          </a:ln>
        </p:spPr>
        <p:txBody>
          <a:bodyPr/>
          <a:lstStyle/>
          <a:p>
            <a:endParaRPr lang="bg-BG"/>
          </a:p>
        </p:txBody>
      </p:sp>
      <p:sp>
        <p:nvSpPr>
          <p:cNvPr id="38925" name="Rectangle 14"/>
          <p:cNvSpPr>
            <a:spLocks noChangeArrowheads="1"/>
          </p:cNvSpPr>
          <p:nvPr/>
        </p:nvSpPr>
        <p:spPr bwMode="auto">
          <a:xfrm>
            <a:off x="1773238" y="1382713"/>
            <a:ext cx="2773362" cy="2044700"/>
          </a:xfrm>
          <a:prstGeom prst="rect">
            <a:avLst/>
          </a:prstGeom>
          <a:solidFill>
            <a:srgbClr val="E7EAEF"/>
          </a:solidFill>
          <a:ln w="22225">
            <a:solidFill>
              <a:srgbClr val="E7EAEF"/>
            </a:solidFill>
            <a:miter lim="800000"/>
            <a:headEnd/>
            <a:tailEnd/>
          </a:ln>
        </p:spPr>
        <p:txBody>
          <a:bodyPr/>
          <a:lstStyle/>
          <a:p>
            <a:endParaRPr lang="bg-BG"/>
          </a:p>
        </p:txBody>
      </p:sp>
      <p:sp>
        <p:nvSpPr>
          <p:cNvPr id="38926" name="Rectangle 15"/>
          <p:cNvSpPr>
            <a:spLocks noChangeArrowheads="1"/>
          </p:cNvSpPr>
          <p:nvPr/>
        </p:nvSpPr>
        <p:spPr bwMode="auto">
          <a:xfrm>
            <a:off x="1773238" y="1382713"/>
            <a:ext cx="2773362" cy="2044700"/>
          </a:xfrm>
          <a:prstGeom prst="rect">
            <a:avLst/>
          </a:prstGeom>
          <a:solidFill>
            <a:srgbClr val="E6E9EF"/>
          </a:solidFill>
          <a:ln w="11113">
            <a:solidFill>
              <a:srgbClr val="E6E9EF"/>
            </a:solidFill>
            <a:miter lim="800000"/>
            <a:headEnd/>
            <a:tailEnd/>
          </a:ln>
        </p:spPr>
        <p:txBody>
          <a:bodyPr/>
          <a:lstStyle/>
          <a:p>
            <a:endParaRPr lang="bg-BG"/>
          </a:p>
        </p:txBody>
      </p:sp>
      <p:sp>
        <p:nvSpPr>
          <p:cNvPr id="38927" name="Rectangle 16"/>
          <p:cNvSpPr>
            <a:spLocks noChangeArrowheads="1"/>
          </p:cNvSpPr>
          <p:nvPr/>
        </p:nvSpPr>
        <p:spPr bwMode="auto">
          <a:xfrm>
            <a:off x="5334000" y="1382713"/>
            <a:ext cx="2773363" cy="2044700"/>
          </a:xfrm>
          <a:prstGeom prst="rect">
            <a:avLst/>
          </a:prstGeom>
          <a:solidFill>
            <a:srgbClr val="F3F6F9"/>
          </a:solidFill>
          <a:ln w="125413">
            <a:solidFill>
              <a:srgbClr val="F3F6F9"/>
            </a:solidFill>
            <a:miter lim="800000"/>
            <a:headEnd/>
            <a:tailEnd/>
          </a:ln>
        </p:spPr>
        <p:txBody>
          <a:bodyPr/>
          <a:lstStyle/>
          <a:p>
            <a:endParaRPr lang="bg-BG"/>
          </a:p>
        </p:txBody>
      </p:sp>
      <p:sp>
        <p:nvSpPr>
          <p:cNvPr id="38928" name="Rectangle 17"/>
          <p:cNvSpPr>
            <a:spLocks noChangeArrowheads="1"/>
          </p:cNvSpPr>
          <p:nvPr/>
        </p:nvSpPr>
        <p:spPr bwMode="auto">
          <a:xfrm>
            <a:off x="5334000" y="1382713"/>
            <a:ext cx="2773363" cy="2044700"/>
          </a:xfrm>
          <a:prstGeom prst="rect">
            <a:avLst/>
          </a:prstGeom>
          <a:solidFill>
            <a:srgbClr val="F2F4F8"/>
          </a:solidFill>
          <a:ln w="114300">
            <a:solidFill>
              <a:srgbClr val="F2F4F8"/>
            </a:solidFill>
            <a:miter lim="800000"/>
            <a:headEnd/>
            <a:tailEnd/>
          </a:ln>
        </p:spPr>
        <p:txBody>
          <a:bodyPr/>
          <a:lstStyle/>
          <a:p>
            <a:endParaRPr lang="bg-BG"/>
          </a:p>
        </p:txBody>
      </p:sp>
      <p:sp>
        <p:nvSpPr>
          <p:cNvPr id="38929" name="Rectangle 18"/>
          <p:cNvSpPr>
            <a:spLocks noChangeArrowheads="1"/>
          </p:cNvSpPr>
          <p:nvPr/>
        </p:nvSpPr>
        <p:spPr bwMode="auto">
          <a:xfrm>
            <a:off x="5334000" y="1382713"/>
            <a:ext cx="2773363" cy="2044700"/>
          </a:xfrm>
          <a:prstGeom prst="rect">
            <a:avLst/>
          </a:prstGeom>
          <a:solidFill>
            <a:srgbClr val="F1F4F7"/>
          </a:solidFill>
          <a:ln w="103188">
            <a:solidFill>
              <a:srgbClr val="F1F4F7"/>
            </a:solidFill>
            <a:miter lim="800000"/>
            <a:headEnd/>
            <a:tailEnd/>
          </a:ln>
        </p:spPr>
        <p:txBody>
          <a:bodyPr/>
          <a:lstStyle/>
          <a:p>
            <a:endParaRPr lang="bg-BG"/>
          </a:p>
        </p:txBody>
      </p:sp>
      <p:sp>
        <p:nvSpPr>
          <p:cNvPr id="38930" name="Rectangle 19"/>
          <p:cNvSpPr>
            <a:spLocks noChangeArrowheads="1"/>
          </p:cNvSpPr>
          <p:nvPr/>
        </p:nvSpPr>
        <p:spPr bwMode="auto">
          <a:xfrm>
            <a:off x="5334000" y="1382713"/>
            <a:ext cx="2773363" cy="2044700"/>
          </a:xfrm>
          <a:prstGeom prst="rect">
            <a:avLst/>
          </a:prstGeom>
          <a:solidFill>
            <a:srgbClr val="F0F2F5"/>
          </a:solidFill>
          <a:ln w="92075">
            <a:solidFill>
              <a:srgbClr val="F0F2F5"/>
            </a:solidFill>
            <a:miter lim="800000"/>
            <a:headEnd/>
            <a:tailEnd/>
          </a:ln>
        </p:spPr>
        <p:txBody>
          <a:bodyPr/>
          <a:lstStyle/>
          <a:p>
            <a:endParaRPr lang="bg-BG"/>
          </a:p>
        </p:txBody>
      </p:sp>
      <p:sp>
        <p:nvSpPr>
          <p:cNvPr id="38931" name="Rectangle 20"/>
          <p:cNvSpPr>
            <a:spLocks noChangeArrowheads="1"/>
          </p:cNvSpPr>
          <p:nvPr/>
        </p:nvSpPr>
        <p:spPr bwMode="auto">
          <a:xfrm>
            <a:off x="5334000" y="1382713"/>
            <a:ext cx="2773363" cy="2044700"/>
          </a:xfrm>
          <a:prstGeom prst="rect">
            <a:avLst/>
          </a:prstGeom>
          <a:solidFill>
            <a:srgbClr val="EEF1F4"/>
          </a:solidFill>
          <a:ln w="79375">
            <a:solidFill>
              <a:srgbClr val="EEF1F4"/>
            </a:solidFill>
            <a:miter lim="800000"/>
            <a:headEnd/>
            <a:tailEnd/>
          </a:ln>
        </p:spPr>
        <p:txBody>
          <a:bodyPr/>
          <a:lstStyle/>
          <a:p>
            <a:endParaRPr lang="bg-BG"/>
          </a:p>
        </p:txBody>
      </p:sp>
      <p:sp>
        <p:nvSpPr>
          <p:cNvPr id="38932" name="Rectangle 21"/>
          <p:cNvSpPr>
            <a:spLocks noChangeArrowheads="1"/>
          </p:cNvSpPr>
          <p:nvPr/>
        </p:nvSpPr>
        <p:spPr bwMode="auto">
          <a:xfrm>
            <a:off x="5334000" y="1382713"/>
            <a:ext cx="2773363" cy="2044700"/>
          </a:xfrm>
          <a:prstGeom prst="rect">
            <a:avLst/>
          </a:prstGeom>
          <a:solidFill>
            <a:srgbClr val="EDEFF3"/>
          </a:solidFill>
          <a:ln w="68263">
            <a:solidFill>
              <a:srgbClr val="EDEFF3"/>
            </a:solidFill>
            <a:miter lim="800000"/>
            <a:headEnd/>
            <a:tailEnd/>
          </a:ln>
        </p:spPr>
        <p:txBody>
          <a:bodyPr/>
          <a:lstStyle/>
          <a:p>
            <a:endParaRPr lang="bg-BG"/>
          </a:p>
        </p:txBody>
      </p:sp>
      <p:sp>
        <p:nvSpPr>
          <p:cNvPr id="38933" name="Rectangle 22"/>
          <p:cNvSpPr>
            <a:spLocks noChangeArrowheads="1"/>
          </p:cNvSpPr>
          <p:nvPr/>
        </p:nvSpPr>
        <p:spPr bwMode="auto">
          <a:xfrm>
            <a:off x="5334000" y="1382713"/>
            <a:ext cx="2773363" cy="2044700"/>
          </a:xfrm>
          <a:prstGeom prst="rect">
            <a:avLst/>
          </a:prstGeom>
          <a:solidFill>
            <a:srgbClr val="EBEEF2"/>
          </a:solidFill>
          <a:ln w="57150">
            <a:solidFill>
              <a:srgbClr val="EBEEF2"/>
            </a:solidFill>
            <a:miter lim="800000"/>
            <a:headEnd/>
            <a:tailEnd/>
          </a:ln>
        </p:spPr>
        <p:txBody>
          <a:bodyPr/>
          <a:lstStyle/>
          <a:p>
            <a:endParaRPr lang="bg-BG"/>
          </a:p>
        </p:txBody>
      </p:sp>
      <p:sp>
        <p:nvSpPr>
          <p:cNvPr id="38934" name="Rectangle 23"/>
          <p:cNvSpPr>
            <a:spLocks noChangeArrowheads="1"/>
          </p:cNvSpPr>
          <p:nvPr/>
        </p:nvSpPr>
        <p:spPr bwMode="auto">
          <a:xfrm>
            <a:off x="5334000" y="1382713"/>
            <a:ext cx="2773363" cy="2044700"/>
          </a:xfrm>
          <a:prstGeom prst="rect">
            <a:avLst/>
          </a:prstGeom>
          <a:solidFill>
            <a:srgbClr val="EAECF1"/>
          </a:solidFill>
          <a:ln w="46038">
            <a:solidFill>
              <a:srgbClr val="EAECF1"/>
            </a:solidFill>
            <a:miter lim="800000"/>
            <a:headEnd/>
            <a:tailEnd/>
          </a:ln>
        </p:spPr>
        <p:txBody>
          <a:bodyPr/>
          <a:lstStyle/>
          <a:p>
            <a:endParaRPr lang="bg-BG"/>
          </a:p>
        </p:txBody>
      </p:sp>
      <p:sp>
        <p:nvSpPr>
          <p:cNvPr id="38935" name="Rectangle 24"/>
          <p:cNvSpPr>
            <a:spLocks noChangeArrowheads="1"/>
          </p:cNvSpPr>
          <p:nvPr/>
        </p:nvSpPr>
        <p:spPr bwMode="auto">
          <a:xfrm>
            <a:off x="5334000" y="1382713"/>
            <a:ext cx="2773363" cy="2044700"/>
          </a:xfrm>
          <a:prstGeom prst="rect">
            <a:avLst/>
          </a:prstGeom>
          <a:solidFill>
            <a:srgbClr val="E9EBF0"/>
          </a:solidFill>
          <a:ln w="34925">
            <a:solidFill>
              <a:srgbClr val="E9EBF0"/>
            </a:solidFill>
            <a:miter lim="800000"/>
            <a:headEnd/>
            <a:tailEnd/>
          </a:ln>
        </p:spPr>
        <p:txBody>
          <a:bodyPr/>
          <a:lstStyle/>
          <a:p>
            <a:endParaRPr lang="bg-BG"/>
          </a:p>
        </p:txBody>
      </p:sp>
      <p:sp>
        <p:nvSpPr>
          <p:cNvPr id="38936" name="Rectangle 25"/>
          <p:cNvSpPr>
            <a:spLocks noChangeArrowheads="1"/>
          </p:cNvSpPr>
          <p:nvPr/>
        </p:nvSpPr>
        <p:spPr bwMode="auto">
          <a:xfrm>
            <a:off x="5334000" y="1382713"/>
            <a:ext cx="2773363" cy="2044700"/>
          </a:xfrm>
          <a:prstGeom prst="rect">
            <a:avLst/>
          </a:prstGeom>
          <a:solidFill>
            <a:srgbClr val="E7EAEF"/>
          </a:solidFill>
          <a:ln w="22225">
            <a:solidFill>
              <a:srgbClr val="E7EAEF"/>
            </a:solidFill>
            <a:miter lim="800000"/>
            <a:headEnd/>
            <a:tailEnd/>
          </a:ln>
        </p:spPr>
        <p:txBody>
          <a:bodyPr/>
          <a:lstStyle/>
          <a:p>
            <a:endParaRPr lang="bg-BG"/>
          </a:p>
        </p:txBody>
      </p:sp>
      <p:sp>
        <p:nvSpPr>
          <p:cNvPr id="38937" name="Rectangle 26"/>
          <p:cNvSpPr>
            <a:spLocks noChangeArrowheads="1"/>
          </p:cNvSpPr>
          <p:nvPr/>
        </p:nvSpPr>
        <p:spPr bwMode="auto">
          <a:xfrm>
            <a:off x="5334000" y="1382713"/>
            <a:ext cx="2773363" cy="2044700"/>
          </a:xfrm>
          <a:prstGeom prst="rect">
            <a:avLst/>
          </a:prstGeom>
          <a:solidFill>
            <a:srgbClr val="E6E9EF"/>
          </a:solidFill>
          <a:ln w="11113">
            <a:solidFill>
              <a:srgbClr val="E6E9EF"/>
            </a:solidFill>
            <a:miter lim="800000"/>
            <a:headEnd/>
            <a:tailEnd/>
          </a:ln>
        </p:spPr>
        <p:txBody>
          <a:bodyPr/>
          <a:lstStyle/>
          <a:p>
            <a:endParaRPr lang="bg-BG"/>
          </a:p>
        </p:txBody>
      </p:sp>
      <p:sp>
        <p:nvSpPr>
          <p:cNvPr id="38938" name="Rectangle 27"/>
          <p:cNvSpPr>
            <a:spLocks noChangeArrowheads="1"/>
          </p:cNvSpPr>
          <p:nvPr/>
        </p:nvSpPr>
        <p:spPr bwMode="auto">
          <a:xfrm>
            <a:off x="5334000" y="4124325"/>
            <a:ext cx="2773363" cy="2046288"/>
          </a:xfrm>
          <a:prstGeom prst="rect">
            <a:avLst/>
          </a:prstGeom>
          <a:solidFill>
            <a:srgbClr val="F3F6F9"/>
          </a:solidFill>
          <a:ln w="125413">
            <a:solidFill>
              <a:srgbClr val="F3F6F9"/>
            </a:solidFill>
            <a:miter lim="800000"/>
            <a:headEnd/>
            <a:tailEnd/>
          </a:ln>
        </p:spPr>
        <p:txBody>
          <a:bodyPr/>
          <a:lstStyle/>
          <a:p>
            <a:endParaRPr lang="bg-BG"/>
          </a:p>
        </p:txBody>
      </p:sp>
      <p:sp>
        <p:nvSpPr>
          <p:cNvPr id="38939" name="Rectangle 28"/>
          <p:cNvSpPr>
            <a:spLocks noChangeArrowheads="1"/>
          </p:cNvSpPr>
          <p:nvPr/>
        </p:nvSpPr>
        <p:spPr bwMode="auto">
          <a:xfrm>
            <a:off x="5334000" y="4124325"/>
            <a:ext cx="2773363" cy="2046288"/>
          </a:xfrm>
          <a:prstGeom prst="rect">
            <a:avLst/>
          </a:prstGeom>
          <a:solidFill>
            <a:srgbClr val="F2F4F8"/>
          </a:solidFill>
          <a:ln w="114300">
            <a:solidFill>
              <a:srgbClr val="F2F4F8"/>
            </a:solidFill>
            <a:miter lim="800000"/>
            <a:headEnd/>
            <a:tailEnd/>
          </a:ln>
        </p:spPr>
        <p:txBody>
          <a:bodyPr/>
          <a:lstStyle/>
          <a:p>
            <a:endParaRPr lang="bg-BG"/>
          </a:p>
        </p:txBody>
      </p:sp>
      <p:sp>
        <p:nvSpPr>
          <p:cNvPr id="38940" name="Rectangle 29"/>
          <p:cNvSpPr>
            <a:spLocks noChangeArrowheads="1"/>
          </p:cNvSpPr>
          <p:nvPr/>
        </p:nvSpPr>
        <p:spPr bwMode="auto">
          <a:xfrm>
            <a:off x="5334000" y="4124325"/>
            <a:ext cx="2773363" cy="2046288"/>
          </a:xfrm>
          <a:prstGeom prst="rect">
            <a:avLst/>
          </a:prstGeom>
          <a:solidFill>
            <a:srgbClr val="F1F4F7"/>
          </a:solidFill>
          <a:ln w="103188">
            <a:solidFill>
              <a:srgbClr val="F1F4F7"/>
            </a:solidFill>
            <a:miter lim="800000"/>
            <a:headEnd/>
            <a:tailEnd/>
          </a:ln>
        </p:spPr>
        <p:txBody>
          <a:bodyPr/>
          <a:lstStyle/>
          <a:p>
            <a:endParaRPr lang="bg-BG"/>
          </a:p>
        </p:txBody>
      </p:sp>
      <p:sp>
        <p:nvSpPr>
          <p:cNvPr id="38941" name="Rectangle 30"/>
          <p:cNvSpPr>
            <a:spLocks noChangeArrowheads="1"/>
          </p:cNvSpPr>
          <p:nvPr/>
        </p:nvSpPr>
        <p:spPr bwMode="auto">
          <a:xfrm>
            <a:off x="5334000" y="4124325"/>
            <a:ext cx="2773363" cy="2046288"/>
          </a:xfrm>
          <a:prstGeom prst="rect">
            <a:avLst/>
          </a:prstGeom>
          <a:solidFill>
            <a:srgbClr val="F0F2F5"/>
          </a:solidFill>
          <a:ln w="92075">
            <a:solidFill>
              <a:srgbClr val="F0F2F5"/>
            </a:solidFill>
            <a:miter lim="800000"/>
            <a:headEnd/>
            <a:tailEnd/>
          </a:ln>
        </p:spPr>
        <p:txBody>
          <a:bodyPr/>
          <a:lstStyle/>
          <a:p>
            <a:endParaRPr lang="bg-BG"/>
          </a:p>
        </p:txBody>
      </p:sp>
      <p:sp>
        <p:nvSpPr>
          <p:cNvPr id="38942" name="Rectangle 31"/>
          <p:cNvSpPr>
            <a:spLocks noChangeArrowheads="1"/>
          </p:cNvSpPr>
          <p:nvPr/>
        </p:nvSpPr>
        <p:spPr bwMode="auto">
          <a:xfrm>
            <a:off x="5334000" y="4124325"/>
            <a:ext cx="2773363" cy="2046288"/>
          </a:xfrm>
          <a:prstGeom prst="rect">
            <a:avLst/>
          </a:prstGeom>
          <a:solidFill>
            <a:srgbClr val="EEF1F4"/>
          </a:solidFill>
          <a:ln w="79375">
            <a:solidFill>
              <a:srgbClr val="EEF1F4"/>
            </a:solidFill>
            <a:miter lim="800000"/>
            <a:headEnd/>
            <a:tailEnd/>
          </a:ln>
        </p:spPr>
        <p:txBody>
          <a:bodyPr/>
          <a:lstStyle/>
          <a:p>
            <a:endParaRPr lang="bg-BG"/>
          </a:p>
        </p:txBody>
      </p:sp>
      <p:sp>
        <p:nvSpPr>
          <p:cNvPr id="38943" name="Rectangle 32"/>
          <p:cNvSpPr>
            <a:spLocks noChangeArrowheads="1"/>
          </p:cNvSpPr>
          <p:nvPr/>
        </p:nvSpPr>
        <p:spPr bwMode="auto">
          <a:xfrm>
            <a:off x="5334000" y="4124325"/>
            <a:ext cx="2773363" cy="2046288"/>
          </a:xfrm>
          <a:prstGeom prst="rect">
            <a:avLst/>
          </a:prstGeom>
          <a:solidFill>
            <a:srgbClr val="EDEFF3"/>
          </a:solidFill>
          <a:ln w="68263">
            <a:solidFill>
              <a:srgbClr val="EDEFF3"/>
            </a:solidFill>
            <a:miter lim="800000"/>
            <a:headEnd/>
            <a:tailEnd/>
          </a:ln>
        </p:spPr>
        <p:txBody>
          <a:bodyPr/>
          <a:lstStyle/>
          <a:p>
            <a:endParaRPr lang="bg-BG"/>
          </a:p>
        </p:txBody>
      </p:sp>
      <p:sp>
        <p:nvSpPr>
          <p:cNvPr id="38944" name="Rectangle 33"/>
          <p:cNvSpPr>
            <a:spLocks noChangeArrowheads="1"/>
          </p:cNvSpPr>
          <p:nvPr/>
        </p:nvSpPr>
        <p:spPr bwMode="auto">
          <a:xfrm>
            <a:off x="5334000" y="4124325"/>
            <a:ext cx="2773363" cy="2046288"/>
          </a:xfrm>
          <a:prstGeom prst="rect">
            <a:avLst/>
          </a:prstGeom>
          <a:solidFill>
            <a:srgbClr val="EBEEF2"/>
          </a:solidFill>
          <a:ln w="57150">
            <a:solidFill>
              <a:srgbClr val="EBEEF2"/>
            </a:solidFill>
            <a:miter lim="800000"/>
            <a:headEnd/>
            <a:tailEnd/>
          </a:ln>
        </p:spPr>
        <p:txBody>
          <a:bodyPr/>
          <a:lstStyle/>
          <a:p>
            <a:endParaRPr lang="bg-BG"/>
          </a:p>
        </p:txBody>
      </p:sp>
      <p:sp>
        <p:nvSpPr>
          <p:cNvPr id="38945" name="Rectangle 34"/>
          <p:cNvSpPr>
            <a:spLocks noChangeArrowheads="1"/>
          </p:cNvSpPr>
          <p:nvPr/>
        </p:nvSpPr>
        <p:spPr bwMode="auto">
          <a:xfrm>
            <a:off x="5334000" y="4124325"/>
            <a:ext cx="2773363" cy="2046288"/>
          </a:xfrm>
          <a:prstGeom prst="rect">
            <a:avLst/>
          </a:prstGeom>
          <a:solidFill>
            <a:srgbClr val="EAECF1"/>
          </a:solidFill>
          <a:ln w="46038">
            <a:solidFill>
              <a:srgbClr val="EAECF1"/>
            </a:solidFill>
            <a:miter lim="800000"/>
            <a:headEnd/>
            <a:tailEnd/>
          </a:ln>
        </p:spPr>
        <p:txBody>
          <a:bodyPr/>
          <a:lstStyle/>
          <a:p>
            <a:endParaRPr lang="bg-BG"/>
          </a:p>
        </p:txBody>
      </p:sp>
      <p:sp>
        <p:nvSpPr>
          <p:cNvPr id="38946" name="Rectangle 35"/>
          <p:cNvSpPr>
            <a:spLocks noChangeArrowheads="1"/>
          </p:cNvSpPr>
          <p:nvPr/>
        </p:nvSpPr>
        <p:spPr bwMode="auto">
          <a:xfrm>
            <a:off x="5334000" y="4124325"/>
            <a:ext cx="2773363" cy="2046288"/>
          </a:xfrm>
          <a:prstGeom prst="rect">
            <a:avLst/>
          </a:prstGeom>
          <a:solidFill>
            <a:srgbClr val="E9EBF0"/>
          </a:solidFill>
          <a:ln w="34925">
            <a:solidFill>
              <a:srgbClr val="E9EBF0"/>
            </a:solidFill>
            <a:miter lim="800000"/>
            <a:headEnd/>
            <a:tailEnd/>
          </a:ln>
        </p:spPr>
        <p:txBody>
          <a:bodyPr/>
          <a:lstStyle/>
          <a:p>
            <a:endParaRPr lang="bg-BG"/>
          </a:p>
        </p:txBody>
      </p:sp>
      <p:sp>
        <p:nvSpPr>
          <p:cNvPr id="38947" name="Rectangle 36"/>
          <p:cNvSpPr>
            <a:spLocks noChangeArrowheads="1"/>
          </p:cNvSpPr>
          <p:nvPr/>
        </p:nvSpPr>
        <p:spPr bwMode="auto">
          <a:xfrm>
            <a:off x="5334000" y="4124325"/>
            <a:ext cx="2773363" cy="2046288"/>
          </a:xfrm>
          <a:prstGeom prst="rect">
            <a:avLst/>
          </a:prstGeom>
          <a:solidFill>
            <a:srgbClr val="E7EAEF"/>
          </a:solidFill>
          <a:ln w="22225">
            <a:solidFill>
              <a:srgbClr val="E7EAEF"/>
            </a:solidFill>
            <a:miter lim="800000"/>
            <a:headEnd/>
            <a:tailEnd/>
          </a:ln>
        </p:spPr>
        <p:txBody>
          <a:bodyPr/>
          <a:lstStyle/>
          <a:p>
            <a:endParaRPr lang="bg-BG"/>
          </a:p>
        </p:txBody>
      </p:sp>
      <p:sp>
        <p:nvSpPr>
          <p:cNvPr id="38948" name="Rectangle 37"/>
          <p:cNvSpPr>
            <a:spLocks noChangeArrowheads="1"/>
          </p:cNvSpPr>
          <p:nvPr/>
        </p:nvSpPr>
        <p:spPr bwMode="auto">
          <a:xfrm>
            <a:off x="5334000" y="4124325"/>
            <a:ext cx="2773363" cy="2046288"/>
          </a:xfrm>
          <a:prstGeom prst="rect">
            <a:avLst/>
          </a:prstGeom>
          <a:solidFill>
            <a:srgbClr val="E6E9EF"/>
          </a:solidFill>
          <a:ln w="11113">
            <a:solidFill>
              <a:srgbClr val="E6E9EF"/>
            </a:solidFill>
            <a:miter lim="800000"/>
            <a:headEnd/>
            <a:tailEnd/>
          </a:ln>
        </p:spPr>
        <p:txBody>
          <a:bodyPr/>
          <a:lstStyle/>
          <a:p>
            <a:endParaRPr lang="bg-BG"/>
          </a:p>
        </p:txBody>
      </p:sp>
      <p:sp>
        <p:nvSpPr>
          <p:cNvPr id="38949" name="Rectangle 38"/>
          <p:cNvSpPr>
            <a:spLocks noChangeArrowheads="1"/>
          </p:cNvSpPr>
          <p:nvPr/>
        </p:nvSpPr>
        <p:spPr bwMode="auto">
          <a:xfrm>
            <a:off x="5241925" y="4044950"/>
            <a:ext cx="2808288" cy="2068513"/>
          </a:xfrm>
          <a:prstGeom prst="rect">
            <a:avLst/>
          </a:prstGeom>
          <a:solidFill>
            <a:srgbClr val="FFFFFF"/>
          </a:solidFill>
          <a:ln w="9525">
            <a:noFill/>
            <a:miter lim="800000"/>
            <a:headEnd/>
            <a:tailEnd/>
          </a:ln>
        </p:spPr>
        <p:txBody>
          <a:bodyPr/>
          <a:lstStyle/>
          <a:p>
            <a:endParaRPr lang="bg-BG"/>
          </a:p>
        </p:txBody>
      </p:sp>
      <p:sp>
        <p:nvSpPr>
          <p:cNvPr id="38950" name="Rectangle 39"/>
          <p:cNvSpPr>
            <a:spLocks noChangeArrowheads="1"/>
          </p:cNvSpPr>
          <p:nvPr/>
        </p:nvSpPr>
        <p:spPr bwMode="auto">
          <a:xfrm>
            <a:off x="1693863" y="1314450"/>
            <a:ext cx="2806700" cy="2068513"/>
          </a:xfrm>
          <a:prstGeom prst="rect">
            <a:avLst/>
          </a:prstGeom>
          <a:solidFill>
            <a:srgbClr val="FFFFFF"/>
          </a:solidFill>
          <a:ln w="9525">
            <a:noFill/>
            <a:miter lim="800000"/>
            <a:headEnd/>
            <a:tailEnd/>
          </a:ln>
        </p:spPr>
        <p:txBody>
          <a:bodyPr/>
          <a:lstStyle/>
          <a:p>
            <a:endParaRPr lang="bg-BG"/>
          </a:p>
        </p:txBody>
      </p:sp>
      <p:sp>
        <p:nvSpPr>
          <p:cNvPr id="38951" name="Rectangle 40"/>
          <p:cNvSpPr>
            <a:spLocks noChangeArrowheads="1"/>
          </p:cNvSpPr>
          <p:nvPr/>
        </p:nvSpPr>
        <p:spPr bwMode="auto">
          <a:xfrm>
            <a:off x="5241925" y="1314450"/>
            <a:ext cx="2808288" cy="2068513"/>
          </a:xfrm>
          <a:prstGeom prst="rect">
            <a:avLst/>
          </a:prstGeom>
          <a:solidFill>
            <a:srgbClr val="FFFFFF"/>
          </a:solidFill>
          <a:ln w="9525">
            <a:noFill/>
            <a:miter lim="800000"/>
            <a:headEnd/>
            <a:tailEnd/>
          </a:ln>
        </p:spPr>
        <p:txBody>
          <a:bodyPr/>
          <a:lstStyle/>
          <a:p>
            <a:endParaRPr lang="bg-BG"/>
          </a:p>
        </p:txBody>
      </p:sp>
      <p:sp>
        <p:nvSpPr>
          <p:cNvPr id="38952" name="Line 41"/>
          <p:cNvSpPr>
            <a:spLocks noChangeShapeType="1"/>
          </p:cNvSpPr>
          <p:nvPr/>
        </p:nvSpPr>
        <p:spPr bwMode="auto">
          <a:xfrm flipH="1" flipV="1">
            <a:off x="5961063" y="1404938"/>
            <a:ext cx="958850" cy="1863725"/>
          </a:xfrm>
          <a:prstGeom prst="line">
            <a:avLst/>
          </a:prstGeom>
          <a:noFill/>
          <a:ln w="34925">
            <a:solidFill>
              <a:srgbClr val="003F95"/>
            </a:solidFill>
            <a:round/>
            <a:headEnd/>
            <a:tailEnd/>
          </a:ln>
        </p:spPr>
        <p:txBody>
          <a:bodyPr/>
          <a:lstStyle/>
          <a:p>
            <a:endParaRPr lang="cs-CZ"/>
          </a:p>
        </p:txBody>
      </p:sp>
      <p:sp>
        <p:nvSpPr>
          <p:cNvPr id="38953" name="Line 42"/>
          <p:cNvSpPr>
            <a:spLocks noChangeShapeType="1"/>
          </p:cNvSpPr>
          <p:nvPr/>
        </p:nvSpPr>
        <p:spPr bwMode="auto">
          <a:xfrm flipH="1" flipV="1">
            <a:off x="2424113" y="1828800"/>
            <a:ext cx="1757362" cy="1165225"/>
          </a:xfrm>
          <a:prstGeom prst="line">
            <a:avLst/>
          </a:prstGeom>
          <a:noFill/>
          <a:ln w="34925">
            <a:solidFill>
              <a:srgbClr val="003F95"/>
            </a:solidFill>
            <a:round/>
            <a:headEnd/>
            <a:tailEnd/>
          </a:ln>
        </p:spPr>
        <p:txBody>
          <a:bodyPr/>
          <a:lstStyle/>
          <a:p>
            <a:endParaRPr lang="cs-CZ"/>
          </a:p>
        </p:txBody>
      </p:sp>
      <p:sp>
        <p:nvSpPr>
          <p:cNvPr id="38954" name="Line 43"/>
          <p:cNvSpPr>
            <a:spLocks noChangeShapeType="1"/>
          </p:cNvSpPr>
          <p:nvPr/>
        </p:nvSpPr>
        <p:spPr bwMode="auto">
          <a:xfrm flipV="1">
            <a:off x="2811463" y="1611313"/>
            <a:ext cx="1277937" cy="1679575"/>
          </a:xfrm>
          <a:prstGeom prst="line">
            <a:avLst/>
          </a:prstGeom>
          <a:noFill/>
          <a:ln w="34925">
            <a:solidFill>
              <a:srgbClr val="003F95"/>
            </a:solidFill>
            <a:round/>
            <a:headEnd/>
            <a:tailEnd/>
          </a:ln>
        </p:spPr>
        <p:txBody>
          <a:bodyPr/>
          <a:lstStyle/>
          <a:p>
            <a:endParaRPr lang="cs-CZ"/>
          </a:p>
        </p:txBody>
      </p:sp>
      <p:sp>
        <p:nvSpPr>
          <p:cNvPr id="38955" name="Line 44"/>
          <p:cNvSpPr>
            <a:spLocks noChangeShapeType="1"/>
          </p:cNvSpPr>
          <p:nvPr/>
        </p:nvSpPr>
        <p:spPr bwMode="auto">
          <a:xfrm flipH="1" flipV="1">
            <a:off x="5664200" y="4673600"/>
            <a:ext cx="1746250" cy="1154113"/>
          </a:xfrm>
          <a:prstGeom prst="line">
            <a:avLst/>
          </a:prstGeom>
          <a:noFill/>
          <a:ln w="34925">
            <a:solidFill>
              <a:srgbClr val="003F95"/>
            </a:solidFill>
            <a:round/>
            <a:headEnd/>
            <a:tailEnd/>
          </a:ln>
        </p:spPr>
        <p:txBody>
          <a:bodyPr/>
          <a:lstStyle/>
          <a:p>
            <a:endParaRPr lang="cs-CZ"/>
          </a:p>
        </p:txBody>
      </p:sp>
      <p:sp>
        <p:nvSpPr>
          <p:cNvPr id="90157" name="Line 45"/>
          <p:cNvSpPr>
            <a:spLocks noChangeShapeType="1"/>
          </p:cNvSpPr>
          <p:nvPr/>
        </p:nvSpPr>
        <p:spPr bwMode="auto">
          <a:xfrm flipV="1">
            <a:off x="1601788" y="2144713"/>
            <a:ext cx="1587" cy="288925"/>
          </a:xfrm>
          <a:prstGeom prst="line">
            <a:avLst/>
          </a:prstGeom>
          <a:noFill/>
          <a:ln w="11176">
            <a:solidFill>
              <a:srgbClr val="000000"/>
            </a:solidFill>
            <a:round/>
            <a:headEnd/>
            <a:tailEnd type="stealth" w="med" len="med"/>
          </a:ln>
        </p:spPr>
        <p:txBody>
          <a:bodyPr/>
          <a:lstStyle/>
          <a:p>
            <a:endParaRPr lang="cs-CZ"/>
          </a:p>
        </p:txBody>
      </p:sp>
      <p:sp>
        <p:nvSpPr>
          <p:cNvPr id="90158" name="Line 46"/>
          <p:cNvSpPr>
            <a:spLocks noChangeShapeType="1"/>
          </p:cNvSpPr>
          <p:nvPr/>
        </p:nvSpPr>
        <p:spPr bwMode="auto">
          <a:xfrm flipV="1">
            <a:off x="5151438" y="5102225"/>
            <a:ext cx="3175" cy="153988"/>
          </a:xfrm>
          <a:prstGeom prst="line">
            <a:avLst/>
          </a:prstGeom>
          <a:noFill/>
          <a:ln w="11176">
            <a:solidFill>
              <a:srgbClr val="000000"/>
            </a:solidFill>
            <a:round/>
            <a:headEnd/>
            <a:tailEnd type="stealth" w="med" len="med"/>
          </a:ln>
        </p:spPr>
        <p:txBody>
          <a:bodyPr/>
          <a:lstStyle/>
          <a:p>
            <a:endParaRPr lang="cs-CZ"/>
          </a:p>
        </p:txBody>
      </p:sp>
      <p:sp>
        <p:nvSpPr>
          <p:cNvPr id="38958" name="Line 47"/>
          <p:cNvSpPr>
            <a:spLocks noChangeShapeType="1"/>
          </p:cNvSpPr>
          <p:nvPr/>
        </p:nvSpPr>
        <p:spPr bwMode="auto">
          <a:xfrm flipV="1">
            <a:off x="6519863" y="4170363"/>
            <a:ext cx="1587" cy="1943100"/>
          </a:xfrm>
          <a:prstGeom prst="line">
            <a:avLst/>
          </a:prstGeom>
          <a:noFill/>
          <a:ln w="34925">
            <a:solidFill>
              <a:srgbClr val="003F95"/>
            </a:solidFill>
            <a:round/>
            <a:headEnd/>
            <a:tailEnd/>
          </a:ln>
        </p:spPr>
        <p:txBody>
          <a:bodyPr/>
          <a:lstStyle/>
          <a:p>
            <a:endParaRPr lang="cs-CZ"/>
          </a:p>
        </p:txBody>
      </p:sp>
      <p:sp>
        <p:nvSpPr>
          <p:cNvPr id="90160" name="Line 48"/>
          <p:cNvSpPr>
            <a:spLocks noChangeShapeType="1"/>
          </p:cNvSpPr>
          <p:nvPr/>
        </p:nvSpPr>
        <p:spPr bwMode="auto">
          <a:xfrm flipH="1">
            <a:off x="3086100" y="1862138"/>
            <a:ext cx="741363" cy="1587"/>
          </a:xfrm>
          <a:prstGeom prst="line">
            <a:avLst/>
          </a:prstGeom>
          <a:noFill/>
          <a:ln w="11176">
            <a:solidFill>
              <a:srgbClr val="000000"/>
            </a:solidFill>
            <a:round/>
            <a:headEnd/>
            <a:tailEnd type="stealth" w="med" len="med"/>
          </a:ln>
        </p:spPr>
        <p:txBody>
          <a:bodyPr/>
          <a:lstStyle/>
          <a:p>
            <a:endParaRPr lang="cs-CZ"/>
          </a:p>
        </p:txBody>
      </p:sp>
      <p:grpSp>
        <p:nvGrpSpPr>
          <p:cNvPr id="2" name="Group 49"/>
          <p:cNvGrpSpPr>
            <a:grpSpLocks/>
          </p:cNvGrpSpPr>
          <p:nvPr/>
        </p:nvGrpSpPr>
        <p:grpSpPr bwMode="auto">
          <a:xfrm>
            <a:off x="5140325" y="2155825"/>
            <a:ext cx="1346200" cy="874713"/>
            <a:chOff x="3238" y="1358"/>
            <a:chExt cx="848" cy="551"/>
          </a:xfrm>
        </p:grpSpPr>
        <p:sp>
          <p:nvSpPr>
            <p:cNvPr id="39068" name="Line 50"/>
            <p:cNvSpPr>
              <a:spLocks noChangeShapeType="1"/>
            </p:cNvSpPr>
            <p:nvPr/>
          </p:nvSpPr>
          <p:spPr bwMode="auto">
            <a:xfrm flipV="1">
              <a:off x="3238" y="1358"/>
              <a:ext cx="1" cy="175"/>
            </a:xfrm>
            <a:prstGeom prst="line">
              <a:avLst/>
            </a:prstGeom>
            <a:noFill/>
            <a:ln w="11176">
              <a:solidFill>
                <a:srgbClr val="000000"/>
              </a:solidFill>
              <a:round/>
              <a:headEnd/>
              <a:tailEnd type="stealth" w="med" len="med"/>
            </a:ln>
          </p:spPr>
          <p:txBody>
            <a:bodyPr/>
            <a:lstStyle/>
            <a:p>
              <a:endParaRPr lang="cs-CZ"/>
            </a:p>
          </p:txBody>
        </p:sp>
        <p:sp>
          <p:nvSpPr>
            <p:cNvPr id="39069" name="Line 51"/>
            <p:cNvSpPr>
              <a:spLocks noChangeShapeType="1"/>
            </p:cNvSpPr>
            <p:nvPr/>
          </p:nvSpPr>
          <p:spPr bwMode="auto">
            <a:xfrm flipH="1">
              <a:off x="3985" y="1907"/>
              <a:ext cx="101" cy="2"/>
            </a:xfrm>
            <a:prstGeom prst="line">
              <a:avLst/>
            </a:prstGeom>
            <a:noFill/>
            <a:ln w="11176">
              <a:solidFill>
                <a:srgbClr val="000000"/>
              </a:solidFill>
              <a:round/>
              <a:headEnd/>
              <a:tailEnd type="stealth" w="med" len="med"/>
            </a:ln>
          </p:spPr>
          <p:txBody>
            <a:bodyPr/>
            <a:lstStyle/>
            <a:p>
              <a:endParaRPr lang="cs-CZ"/>
            </a:p>
          </p:txBody>
        </p:sp>
      </p:grpSp>
      <p:sp>
        <p:nvSpPr>
          <p:cNvPr id="38961" name="Freeform 52"/>
          <p:cNvSpPr>
            <a:spLocks/>
          </p:cNvSpPr>
          <p:nvPr/>
        </p:nvSpPr>
        <p:spPr bwMode="auto">
          <a:xfrm>
            <a:off x="5241925" y="4044950"/>
            <a:ext cx="2808288" cy="2068513"/>
          </a:xfrm>
          <a:custGeom>
            <a:avLst/>
            <a:gdLst>
              <a:gd name="T0" fmla="*/ 0 w 1769"/>
              <a:gd name="T1" fmla="*/ 0 h 1303"/>
              <a:gd name="T2" fmla="*/ 0 w 1769"/>
              <a:gd name="T3" fmla="*/ 2147483647 h 1303"/>
              <a:gd name="T4" fmla="*/ 2147483647 w 1769"/>
              <a:gd name="T5" fmla="*/ 2147483647 h 1303"/>
              <a:gd name="T6" fmla="*/ 0 60000 65536"/>
              <a:gd name="T7" fmla="*/ 0 60000 65536"/>
              <a:gd name="T8" fmla="*/ 0 60000 65536"/>
              <a:gd name="T9" fmla="*/ 0 w 1769"/>
              <a:gd name="T10" fmla="*/ 0 h 1303"/>
              <a:gd name="T11" fmla="*/ 1769 w 1769"/>
              <a:gd name="T12" fmla="*/ 1303 h 1303"/>
            </a:gdLst>
            <a:ahLst/>
            <a:cxnLst>
              <a:cxn ang="T6">
                <a:pos x="T0" y="T1"/>
              </a:cxn>
              <a:cxn ang="T7">
                <a:pos x="T2" y="T3"/>
              </a:cxn>
              <a:cxn ang="T8">
                <a:pos x="T4" y="T5"/>
              </a:cxn>
            </a:cxnLst>
            <a:rect l="T9" t="T10" r="T11" b="T12"/>
            <a:pathLst>
              <a:path w="1769" h="1303">
                <a:moveTo>
                  <a:pt x="0" y="0"/>
                </a:moveTo>
                <a:lnTo>
                  <a:pt x="0" y="1303"/>
                </a:lnTo>
                <a:lnTo>
                  <a:pt x="1769" y="1303"/>
                </a:lnTo>
              </a:path>
            </a:pathLst>
          </a:custGeom>
          <a:noFill/>
          <a:ln w="11113">
            <a:solidFill>
              <a:srgbClr val="000000"/>
            </a:solidFill>
            <a:prstDash val="solid"/>
            <a:round/>
            <a:headEnd/>
            <a:tailEnd/>
          </a:ln>
        </p:spPr>
        <p:txBody>
          <a:bodyPr/>
          <a:lstStyle/>
          <a:p>
            <a:endParaRPr lang="cs-CZ"/>
          </a:p>
        </p:txBody>
      </p:sp>
      <p:sp>
        <p:nvSpPr>
          <p:cNvPr id="90165" name="Line 53"/>
          <p:cNvSpPr>
            <a:spLocks noChangeShapeType="1"/>
          </p:cNvSpPr>
          <p:nvPr/>
        </p:nvSpPr>
        <p:spPr bwMode="auto">
          <a:xfrm flipH="1">
            <a:off x="6327775" y="4684713"/>
            <a:ext cx="165100" cy="3175"/>
          </a:xfrm>
          <a:prstGeom prst="line">
            <a:avLst/>
          </a:prstGeom>
          <a:noFill/>
          <a:ln w="11176">
            <a:solidFill>
              <a:srgbClr val="000000"/>
            </a:solidFill>
            <a:round/>
            <a:headEnd/>
            <a:tailEnd type="stealth" w="med" len="med"/>
          </a:ln>
        </p:spPr>
        <p:txBody>
          <a:bodyPr/>
          <a:lstStyle/>
          <a:p>
            <a:endParaRPr lang="cs-CZ"/>
          </a:p>
        </p:txBody>
      </p:sp>
      <p:sp>
        <p:nvSpPr>
          <p:cNvPr id="38963" name="Freeform 54"/>
          <p:cNvSpPr>
            <a:spLocks/>
          </p:cNvSpPr>
          <p:nvPr/>
        </p:nvSpPr>
        <p:spPr bwMode="auto">
          <a:xfrm>
            <a:off x="1693863" y="1314450"/>
            <a:ext cx="2806700" cy="2068513"/>
          </a:xfrm>
          <a:custGeom>
            <a:avLst/>
            <a:gdLst>
              <a:gd name="T0" fmla="*/ 0 w 1768"/>
              <a:gd name="T1" fmla="*/ 0 h 1303"/>
              <a:gd name="T2" fmla="*/ 0 w 1768"/>
              <a:gd name="T3" fmla="*/ 2147483647 h 1303"/>
              <a:gd name="T4" fmla="*/ 2147483647 w 1768"/>
              <a:gd name="T5" fmla="*/ 2147483647 h 1303"/>
              <a:gd name="T6" fmla="*/ 0 60000 65536"/>
              <a:gd name="T7" fmla="*/ 0 60000 65536"/>
              <a:gd name="T8" fmla="*/ 0 60000 65536"/>
              <a:gd name="T9" fmla="*/ 0 w 1768"/>
              <a:gd name="T10" fmla="*/ 0 h 1303"/>
              <a:gd name="T11" fmla="*/ 1768 w 1768"/>
              <a:gd name="T12" fmla="*/ 1303 h 1303"/>
            </a:gdLst>
            <a:ahLst/>
            <a:cxnLst>
              <a:cxn ang="T6">
                <a:pos x="T0" y="T1"/>
              </a:cxn>
              <a:cxn ang="T7">
                <a:pos x="T2" y="T3"/>
              </a:cxn>
              <a:cxn ang="T8">
                <a:pos x="T4" y="T5"/>
              </a:cxn>
            </a:cxnLst>
            <a:rect l="T9" t="T10" r="T11" b="T12"/>
            <a:pathLst>
              <a:path w="1768" h="1303">
                <a:moveTo>
                  <a:pt x="0" y="0"/>
                </a:moveTo>
                <a:lnTo>
                  <a:pt x="0" y="1303"/>
                </a:lnTo>
                <a:lnTo>
                  <a:pt x="1768" y="1303"/>
                </a:lnTo>
              </a:path>
            </a:pathLst>
          </a:custGeom>
          <a:noFill/>
          <a:ln w="11113">
            <a:solidFill>
              <a:srgbClr val="000000"/>
            </a:solidFill>
            <a:prstDash val="solid"/>
            <a:round/>
            <a:headEnd/>
            <a:tailEnd/>
          </a:ln>
        </p:spPr>
        <p:txBody>
          <a:bodyPr/>
          <a:lstStyle/>
          <a:p>
            <a:endParaRPr lang="cs-CZ"/>
          </a:p>
        </p:txBody>
      </p:sp>
      <p:sp>
        <p:nvSpPr>
          <p:cNvPr id="38964" name="Freeform 55"/>
          <p:cNvSpPr>
            <a:spLocks/>
          </p:cNvSpPr>
          <p:nvPr/>
        </p:nvSpPr>
        <p:spPr bwMode="auto">
          <a:xfrm>
            <a:off x="5241925" y="1314450"/>
            <a:ext cx="2808288" cy="2068513"/>
          </a:xfrm>
          <a:custGeom>
            <a:avLst/>
            <a:gdLst>
              <a:gd name="T0" fmla="*/ 0 w 1769"/>
              <a:gd name="T1" fmla="*/ 0 h 1303"/>
              <a:gd name="T2" fmla="*/ 0 w 1769"/>
              <a:gd name="T3" fmla="*/ 2147483647 h 1303"/>
              <a:gd name="T4" fmla="*/ 2147483647 w 1769"/>
              <a:gd name="T5" fmla="*/ 2147483647 h 1303"/>
              <a:gd name="T6" fmla="*/ 0 60000 65536"/>
              <a:gd name="T7" fmla="*/ 0 60000 65536"/>
              <a:gd name="T8" fmla="*/ 0 60000 65536"/>
              <a:gd name="T9" fmla="*/ 0 w 1769"/>
              <a:gd name="T10" fmla="*/ 0 h 1303"/>
              <a:gd name="T11" fmla="*/ 1769 w 1769"/>
              <a:gd name="T12" fmla="*/ 1303 h 1303"/>
            </a:gdLst>
            <a:ahLst/>
            <a:cxnLst>
              <a:cxn ang="T6">
                <a:pos x="T0" y="T1"/>
              </a:cxn>
              <a:cxn ang="T7">
                <a:pos x="T2" y="T3"/>
              </a:cxn>
              <a:cxn ang="T8">
                <a:pos x="T4" y="T5"/>
              </a:cxn>
            </a:cxnLst>
            <a:rect l="T9" t="T10" r="T11" b="T12"/>
            <a:pathLst>
              <a:path w="1769" h="1303">
                <a:moveTo>
                  <a:pt x="0" y="0"/>
                </a:moveTo>
                <a:lnTo>
                  <a:pt x="0" y="1303"/>
                </a:lnTo>
                <a:lnTo>
                  <a:pt x="1769" y="1303"/>
                </a:lnTo>
              </a:path>
            </a:pathLst>
          </a:custGeom>
          <a:noFill/>
          <a:ln w="11113">
            <a:solidFill>
              <a:srgbClr val="000000"/>
            </a:solidFill>
            <a:prstDash val="solid"/>
            <a:round/>
            <a:headEnd/>
            <a:tailEnd/>
          </a:ln>
        </p:spPr>
        <p:txBody>
          <a:bodyPr/>
          <a:lstStyle/>
          <a:p>
            <a:endParaRPr lang="cs-CZ"/>
          </a:p>
        </p:txBody>
      </p:sp>
      <p:sp>
        <p:nvSpPr>
          <p:cNvPr id="38965" name="Rectangle 56"/>
          <p:cNvSpPr>
            <a:spLocks noChangeArrowheads="1"/>
          </p:cNvSpPr>
          <p:nvPr/>
        </p:nvSpPr>
        <p:spPr bwMode="auto">
          <a:xfrm>
            <a:off x="1976438" y="1016000"/>
            <a:ext cx="2070100" cy="15240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(a) The Market for Loanable Funds</a:t>
            </a:r>
            <a:endParaRPr lang="en-US"/>
          </a:p>
        </p:txBody>
      </p:sp>
      <p:sp>
        <p:nvSpPr>
          <p:cNvPr id="38966" name="Rectangle 57"/>
          <p:cNvSpPr>
            <a:spLocks noChangeArrowheads="1"/>
          </p:cNvSpPr>
          <p:nvPr/>
        </p:nvSpPr>
        <p:spPr bwMode="auto">
          <a:xfrm>
            <a:off x="6010275" y="1016000"/>
            <a:ext cx="1392238"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(b) Net Capital Outflow</a:t>
            </a:r>
            <a:endParaRPr lang="en-US"/>
          </a:p>
        </p:txBody>
      </p:sp>
      <p:sp>
        <p:nvSpPr>
          <p:cNvPr id="38967" name="Rectangle 58"/>
          <p:cNvSpPr>
            <a:spLocks noChangeArrowheads="1"/>
          </p:cNvSpPr>
          <p:nvPr/>
        </p:nvSpPr>
        <p:spPr bwMode="auto">
          <a:xfrm>
            <a:off x="1398588" y="1285875"/>
            <a:ext cx="322262"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Real</a:t>
            </a:r>
            <a:endParaRPr lang="en-US"/>
          </a:p>
        </p:txBody>
      </p:sp>
      <p:sp>
        <p:nvSpPr>
          <p:cNvPr id="38968" name="Rectangle 59"/>
          <p:cNvSpPr>
            <a:spLocks noChangeArrowheads="1"/>
          </p:cNvSpPr>
          <p:nvPr/>
        </p:nvSpPr>
        <p:spPr bwMode="auto">
          <a:xfrm>
            <a:off x="1217613" y="1438275"/>
            <a:ext cx="508000"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Interest</a:t>
            </a:r>
            <a:endParaRPr lang="en-US"/>
          </a:p>
        </p:txBody>
      </p:sp>
      <p:sp>
        <p:nvSpPr>
          <p:cNvPr id="38969" name="Rectangle 60"/>
          <p:cNvSpPr>
            <a:spLocks noChangeArrowheads="1"/>
          </p:cNvSpPr>
          <p:nvPr/>
        </p:nvSpPr>
        <p:spPr bwMode="auto">
          <a:xfrm>
            <a:off x="1392238" y="1589088"/>
            <a:ext cx="330200" cy="169862"/>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Rate</a:t>
            </a:r>
            <a:endParaRPr lang="en-US"/>
          </a:p>
        </p:txBody>
      </p:sp>
      <p:sp>
        <p:nvSpPr>
          <p:cNvPr id="38970" name="Rectangle 61"/>
          <p:cNvSpPr>
            <a:spLocks noChangeArrowheads="1"/>
          </p:cNvSpPr>
          <p:nvPr/>
        </p:nvSpPr>
        <p:spPr bwMode="auto">
          <a:xfrm>
            <a:off x="4933950" y="1285875"/>
            <a:ext cx="322263"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Real</a:t>
            </a:r>
            <a:endParaRPr lang="en-US"/>
          </a:p>
        </p:txBody>
      </p:sp>
      <p:sp>
        <p:nvSpPr>
          <p:cNvPr id="38971" name="Rectangle 62"/>
          <p:cNvSpPr>
            <a:spLocks noChangeArrowheads="1"/>
          </p:cNvSpPr>
          <p:nvPr/>
        </p:nvSpPr>
        <p:spPr bwMode="auto">
          <a:xfrm>
            <a:off x="4751388" y="1438275"/>
            <a:ext cx="508000"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Interest</a:t>
            </a:r>
            <a:endParaRPr lang="en-US"/>
          </a:p>
        </p:txBody>
      </p:sp>
      <p:sp>
        <p:nvSpPr>
          <p:cNvPr id="38972" name="Rectangle 63"/>
          <p:cNvSpPr>
            <a:spLocks noChangeArrowheads="1"/>
          </p:cNvSpPr>
          <p:nvPr/>
        </p:nvSpPr>
        <p:spPr bwMode="auto">
          <a:xfrm>
            <a:off x="4926013" y="1589088"/>
            <a:ext cx="330200" cy="169862"/>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Rate</a:t>
            </a:r>
            <a:endParaRPr lang="en-US"/>
          </a:p>
        </p:txBody>
      </p:sp>
      <p:sp>
        <p:nvSpPr>
          <p:cNvPr id="38973" name="Rectangle 64"/>
          <p:cNvSpPr>
            <a:spLocks noChangeArrowheads="1"/>
          </p:cNvSpPr>
          <p:nvPr/>
        </p:nvSpPr>
        <p:spPr bwMode="auto">
          <a:xfrm>
            <a:off x="5305425" y="6545263"/>
            <a:ext cx="2786063" cy="15240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(c) The Market for Foreign Currency Exchange</a:t>
            </a:r>
            <a:endParaRPr lang="en-US"/>
          </a:p>
        </p:txBody>
      </p:sp>
      <p:sp>
        <p:nvSpPr>
          <p:cNvPr id="38974" name="Rectangle 65"/>
          <p:cNvSpPr>
            <a:spLocks noChangeArrowheads="1"/>
          </p:cNvSpPr>
          <p:nvPr/>
        </p:nvSpPr>
        <p:spPr bwMode="auto">
          <a:xfrm>
            <a:off x="7402513" y="6132513"/>
            <a:ext cx="717550" cy="169862"/>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Quantity of</a:t>
            </a:r>
            <a:endParaRPr lang="en-US"/>
          </a:p>
        </p:txBody>
      </p:sp>
      <p:sp>
        <p:nvSpPr>
          <p:cNvPr id="38975" name="Rectangle 66"/>
          <p:cNvSpPr>
            <a:spLocks noChangeArrowheads="1"/>
          </p:cNvSpPr>
          <p:nvPr/>
        </p:nvSpPr>
        <p:spPr bwMode="auto">
          <a:xfrm>
            <a:off x="7634288" y="6283325"/>
            <a:ext cx="465137" cy="15240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Pounds</a:t>
            </a:r>
            <a:endParaRPr lang="en-US"/>
          </a:p>
        </p:txBody>
      </p:sp>
      <p:sp>
        <p:nvSpPr>
          <p:cNvPr id="38976" name="Rectangle 67"/>
          <p:cNvSpPr>
            <a:spLocks noChangeArrowheads="1"/>
          </p:cNvSpPr>
          <p:nvPr/>
        </p:nvSpPr>
        <p:spPr bwMode="auto">
          <a:xfrm>
            <a:off x="3860800" y="3409950"/>
            <a:ext cx="717550"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Quantity of</a:t>
            </a:r>
            <a:endParaRPr lang="en-US"/>
          </a:p>
        </p:txBody>
      </p:sp>
      <p:sp>
        <p:nvSpPr>
          <p:cNvPr id="38977" name="Rectangle 68"/>
          <p:cNvSpPr>
            <a:spLocks noChangeArrowheads="1"/>
          </p:cNvSpPr>
          <p:nvPr/>
        </p:nvSpPr>
        <p:spPr bwMode="auto">
          <a:xfrm>
            <a:off x="3571875" y="3560763"/>
            <a:ext cx="1008063" cy="169862"/>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Loanable Funds</a:t>
            </a:r>
            <a:endParaRPr lang="en-US"/>
          </a:p>
        </p:txBody>
      </p:sp>
      <p:sp>
        <p:nvSpPr>
          <p:cNvPr id="38978" name="Rectangle 69"/>
          <p:cNvSpPr>
            <a:spLocks noChangeArrowheads="1"/>
          </p:cNvSpPr>
          <p:nvPr/>
        </p:nvSpPr>
        <p:spPr bwMode="auto">
          <a:xfrm>
            <a:off x="7410450" y="3409950"/>
            <a:ext cx="704850"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Net Capital</a:t>
            </a:r>
            <a:endParaRPr lang="en-US"/>
          </a:p>
        </p:txBody>
      </p:sp>
      <p:sp>
        <p:nvSpPr>
          <p:cNvPr id="38979" name="Rectangle 70"/>
          <p:cNvSpPr>
            <a:spLocks noChangeArrowheads="1"/>
          </p:cNvSpPr>
          <p:nvPr/>
        </p:nvSpPr>
        <p:spPr bwMode="auto">
          <a:xfrm>
            <a:off x="7593013" y="3560763"/>
            <a:ext cx="519112" cy="169862"/>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Outflow</a:t>
            </a:r>
            <a:endParaRPr lang="en-US"/>
          </a:p>
        </p:txBody>
      </p:sp>
      <p:sp>
        <p:nvSpPr>
          <p:cNvPr id="38980" name="Rectangle 71"/>
          <p:cNvSpPr>
            <a:spLocks noChangeArrowheads="1"/>
          </p:cNvSpPr>
          <p:nvPr/>
        </p:nvSpPr>
        <p:spPr bwMode="auto">
          <a:xfrm>
            <a:off x="4948238" y="4013200"/>
            <a:ext cx="322262" cy="169863"/>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Real</a:t>
            </a:r>
            <a:endParaRPr lang="en-US"/>
          </a:p>
        </p:txBody>
      </p:sp>
      <p:sp>
        <p:nvSpPr>
          <p:cNvPr id="38981" name="Rectangle 72"/>
          <p:cNvSpPr>
            <a:spLocks noChangeArrowheads="1"/>
          </p:cNvSpPr>
          <p:nvPr/>
        </p:nvSpPr>
        <p:spPr bwMode="auto">
          <a:xfrm>
            <a:off x="4630738" y="4164013"/>
            <a:ext cx="644525" cy="169862"/>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Exchange</a:t>
            </a:r>
            <a:endParaRPr lang="en-US"/>
          </a:p>
        </p:txBody>
      </p:sp>
      <p:sp>
        <p:nvSpPr>
          <p:cNvPr id="38982" name="Rectangle 73"/>
          <p:cNvSpPr>
            <a:spLocks noChangeArrowheads="1"/>
          </p:cNvSpPr>
          <p:nvPr/>
        </p:nvSpPr>
        <p:spPr bwMode="auto">
          <a:xfrm>
            <a:off x="4941888" y="4316413"/>
            <a:ext cx="330200" cy="169862"/>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Rate</a:t>
            </a:r>
            <a:endParaRPr lang="en-US"/>
          </a:p>
        </p:txBody>
      </p:sp>
      <p:sp>
        <p:nvSpPr>
          <p:cNvPr id="38983" name="Rectangle 74"/>
          <p:cNvSpPr>
            <a:spLocks noChangeArrowheads="1"/>
          </p:cNvSpPr>
          <p:nvPr/>
        </p:nvSpPr>
        <p:spPr bwMode="auto">
          <a:xfrm>
            <a:off x="3986213" y="2997200"/>
            <a:ext cx="515937" cy="169863"/>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Demand</a:t>
            </a:r>
            <a:endParaRPr lang="en-US"/>
          </a:p>
        </p:txBody>
      </p:sp>
      <p:sp>
        <p:nvSpPr>
          <p:cNvPr id="38984" name="Rectangle 75"/>
          <p:cNvSpPr>
            <a:spLocks noChangeArrowheads="1"/>
          </p:cNvSpPr>
          <p:nvPr/>
        </p:nvSpPr>
        <p:spPr bwMode="auto">
          <a:xfrm>
            <a:off x="7445375" y="5738813"/>
            <a:ext cx="515938" cy="169862"/>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Demand</a:t>
            </a:r>
            <a:endParaRPr lang="en-US"/>
          </a:p>
        </p:txBody>
      </p:sp>
      <p:grpSp>
        <p:nvGrpSpPr>
          <p:cNvPr id="3" name="Group 76"/>
          <p:cNvGrpSpPr>
            <a:grpSpLocks/>
          </p:cNvGrpSpPr>
          <p:nvPr/>
        </p:nvGrpSpPr>
        <p:grpSpPr bwMode="auto">
          <a:xfrm>
            <a:off x="5092700" y="1976438"/>
            <a:ext cx="1258888" cy="2160587"/>
            <a:chOff x="3208" y="1245"/>
            <a:chExt cx="793" cy="1361"/>
          </a:xfrm>
        </p:grpSpPr>
        <p:sp>
          <p:nvSpPr>
            <p:cNvPr id="39065" name="Freeform 77"/>
            <p:cNvSpPr>
              <a:spLocks/>
            </p:cNvSpPr>
            <p:nvPr/>
          </p:nvSpPr>
          <p:spPr bwMode="auto">
            <a:xfrm>
              <a:off x="3310" y="1303"/>
              <a:ext cx="661" cy="1303"/>
            </a:xfrm>
            <a:custGeom>
              <a:avLst/>
              <a:gdLst>
                <a:gd name="T0" fmla="*/ 0 w 661"/>
                <a:gd name="T1" fmla="*/ 0 h 1303"/>
                <a:gd name="T2" fmla="*/ 661 w 661"/>
                <a:gd name="T3" fmla="*/ 0 h 1303"/>
                <a:gd name="T4" fmla="*/ 661 w 661"/>
                <a:gd name="T5" fmla="*/ 1303 h 1303"/>
                <a:gd name="T6" fmla="*/ 0 60000 65536"/>
                <a:gd name="T7" fmla="*/ 0 60000 65536"/>
                <a:gd name="T8" fmla="*/ 0 60000 65536"/>
                <a:gd name="T9" fmla="*/ 0 w 661"/>
                <a:gd name="T10" fmla="*/ 0 h 1303"/>
                <a:gd name="T11" fmla="*/ 661 w 661"/>
                <a:gd name="T12" fmla="*/ 1303 h 1303"/>
              </a:gdLst>
              <a:ahLst/>
              <a:cxnLst>
                <a:cxn ang="T6">
                  <a:pos x="T0" y="T1"/>
                </a:cxn>
                <a:cxn ang="T7">
                  <a:pos x="T2" y="T3"/>
                </a:cxn>
                <a:cxn ang="T8">
                  <a:pos x="T4" y="T5"/>
                </a:cxn>
              </a:cxnLst>
              <a:rect l="T9" t="T10" r="T11" b="T12"/>
              <a:pathLst>
                <a:path w="661" h="1303">
                  <a:moveTo>
                    <a:pt x="0" y="0"/>
                  </a:moveTo>
                  <a:lnTo>
                    <a:pt x="661" y="0"/>
                  </a:lnTo>
                  <a:lnTo>
                    <a:pt x="661" y="1303"/>
                  </a:lnTo>
                </a:path>
              </a:pathLst>
            </a:custGeom>
            <a:noFill/>
            <a:ln w="12700" cap="flat" cmpd="sng">
              <a:solidFill>
                <a:schemeClr val="tx1"/>
              </a:solidFill>
              <a:prstDash val="sysDot"/>
              <a:round/>
              <a:headEnd/>
              <a:tailEnd/>
            </a:ln>
          </p:spPr>
          <p:txBody>
            <a:bodyPr/>
            <a:lstStyle/>
            <a:p>
              <a:endParaRPr lang="cs-CZ"/>
            </a:p>
          </p:txBody>
        </p:sp>
        <p:sp>
          <p:nvSpPr>
            <p:cNvPr id="39066" name="Oval 78"/>
            <p:cNvSpPr>
              <a:spLocks noChangeArrowheads="1"/>
            </p:cNvSpPr>
            <p:nvPr/>
          </p:nvSpPr>
          <p:spPr bwMode="auto">
            <a:xfrm>
              <a:off x="3949" y="1281"/>
              <a:ext cx="52" cy="52"/>
            </a:xfrm>
            <a:prstGeom prst="ellipse">
              <a:avLst/>
            </a:prstGeom>
            <a:solidFill>
              <a:srgbClr val="AD0D1B"/>
            </a:solidFill>
            <a:ln w="9525">
              <a:noFill/>
              <a:round/>
              <a:headEnd/>
              <a:tailEnd/>
            </a:ln>
          </p:spPr>
          <p:txBody>
            <a:bodyPr/>
            <a:lstStyle/>
            <a:p>
              <a:endParaRPr lang="bg-BG"/>
            </a:p>
          </p:txBody>
        </p:sp>
        <p:sp>
          <p:nvSpPr>
            <p:cNvPr id="39067" name="Rectangle 79"/>
            <p:cNvSpPr>
              <a:spLocks noChangeArrowheads="1"/>
            </p:cNvSpPr>
            <p:nvPr/>
          </p:nvSpPr>
          <p:spPr bwMode="auto">
            <a:xfrm>
              <a:off x="3208" y="1245"/>
              <a:ext cx="58"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r</a:t>
              </a:r>
              <a:r>
                <a:rPr lang="en-US" sz="1000" baseline="-25000">
                  <a:solidFill>
                    <a:srgbClr val="000000"/>
                  </a:solidFill>
                  <a:latin typeface="Arial" charset="0"/>
                </a:rPr>
                <a:t>2</a:t>
              </a:r>
              <a:endParaRPr lang="en-US"/>
            </a:p>
          </p:txBody>
        </p:sp>
      </p:grpSp>
      <p:sp>
        <p:nvSpPr>
          <p:cNvPr id="38986" name="Rectangle 80"/>
          <p:cNvSpPr>
            <a:spLocks noChangeArrowheads="1"/>
          </p:cNvSpPr>
          <p:nvPr/>
        </p:nvSpPr>
        <p:spPr bwMode="auto">
          <a:xfrm>
            <a:off x="6978650" y="3163888"/>
            <a:ext cx="282575" cy="15240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NCO</a:t>
            </a:r>
            <a:endParaRPr lang="en-US"/>
          </a:p>
        </p:txBody>
      </p:sp>
      <p:sp>
        <p:nvSpPr>
          <p:cNvPr id="38987" name="Rectangle 81"/>
          <p:cNvSpPr>
            <a:spLocks noChangeArrowheads="1"/>
          </p:cNvSpPr>
          <p:nvPr/>
        </p:nvSpPr>
        <p:spPr bwMode="auto">
          <a:xfrm>
            <a:off x="6553200" y="4141788"/>
            <a:ext cx="139700" cy="174625"/>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S</a:t>
            </a:r>
            <a:endParaRPr lang="en-US"/>
          </a:p>
        </p:txBody>
      </p:sp>
      <p:sp>
        <p:nvSpPr>
          <p:cNvPr id="38988" name="Freeform 82"/>
          <p:cNvSpPr>
            <a:spLocks/>
          </p:cNvSpPr>
          <p:nvPr/>
        </p:nvSpPr>
        <p:spPr bwMode="auto">
          <a:xfrm>
            <a:off x="6643688" y="4217988"/>
            <a:ext cx="23812" cy="57150"/>
          </a:xfrm>
          <a:custGeom>
            <a:avLst/>
            <a:gdLst>
              <a:gd name="T0" fmla="*/ 37800759 w 15"/>
              <a:gd name="T1" fmla="*/ 0 h 36"/>
              <a:gd name="T2" fmla="*/ 30241245 w 15"/>
              <a:gd name="T3" fmla="*/ 0 h 36"/>
              <a:gd name="T4" fmla="*/ 20160828 w 15"/>
              <a:gd name="T5" fmla="*/ 12599985 h 36"/>
              <a:gd name="T6" fmla="*/ 0 w 15"/>
              <a:gd name="T7" fmla="*/ 22682197 h 36"/>
              <a:gd name="T8" fmla="*/ 0 w 15"/>
              <a:gd name="T9" fmla="*/ 35282185 h 36"/>
              <a:gd name="T10" fmla="*/ 12599723 w 15"/>
              <a:gd name="T11" fmla="*/ 30241875 h 36"/>
              <a:gd name="T12" fmla="*/ 25201033 w 15"/>
              <a:gd name="T13" fmla="*/ 17640299 h 36"/>
              <a:gd name="T14" fmla="*/ 25201033 w 15"/>
              <a:gd name="T15" fmla="*/ 90725611 h 36"/>
              <a:gd name="T16" fmla="*/ 37800759 w 15"/>
              <a:gd name="T17" fmla="*/ 90725611 h 36"/>
              <a:gd name="T18" fmla="*/ 37800759 w 15"/>
              <a:gd name="T19" fmla="*/ 5040312 h 36"/>
              <a:gd name="T20" fmla="*/ 37800759 w 15"/>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6"/>
              <a:gd name="T35" fmla="*/ 15 w 1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6">
                <a:moveTo>
                  <a:pt x="15" y="0"/>
                </a:moveTo>
                <a:lnTo>
                  <a:pt x="12" y="0"/>
                </a:lnTo>
                <a:lnTo>
                  <a:pt x="8" y="5"/>
                </a:lnTo>
                <a:lnTo>
                  <a:pt x="0" y="9"/>
                </a:lnTo>
                <a:lnTo>
                  <a:pt x="0" y="14"/>
                </a:lnTo>
                <a:lnTo>
                  <a:pt x="5" y="12"/>
                </a:lnTo>
                <a:lnTo>
                  <a:pt x="10" y="7"/>
                </a:lnTo>
                <a:lnTo>
                  <a:pt x="10" y="36"/>
                </a:lnTo>
                <a:lnTo>
                  <a:pt x="15" y="36"/>
                </a:lnTo>
                <a:lnTo>
                  <a:pt x="15" y="2"/>
                </a:lnTo>
                <a:lnTo>
                  <a:pt x="15" y="0"/>
                </a:lnTo>
                <a:close/>
              </a:path>
            </a:pathLst>
          </a:custGeom>
          <a:solidFill>
            <a:srgbClr val="000000"/>
          </a:solidFill>
          <a:ln w="9525">
            <a:noFill/>
            <a:round/>
            <a:headEnd/>
            <a:tailEnd/>
          </a:ln>
        </p:spPr>
        <p:txBody>
          <a:bodyPr/>
          <a:lstStyle/>
          <a:p>
            <a:endParaRPr lang="cs-CZ"/>
          </a:p>
        </p:txBody>
      </p:sp>
      <p:grpSp>
        <p:nvGrpSpPr>
          <p:cNvPr id="4" name="Group 83"/>
          <p:cNvGrpSpPr>
            <a:grpSpLocks/>
          </p:cNvGrpSpPr>
          <p:nvPr/>
        </p:nvGrpSpPr>
        <p:grpSpPr bwMode="auto">
          <a:xfrm>
            <a:off x="6129338" y="4141788"/>
            <a:ext cx="176212" cy="1971675"/>
            <a:chOff x="3861" y="2609"/>
            <a:chExt cx="111" cy="1242"/>
          </a:xfrm>
        </p:grpSpPr>
        <p:sp>
          <p:nvSpPr>
            <p:cNvPr id="39062" name="Line 84"/>
            <p:cNvSpPr>
              <a:spLocks noChangeShapeType="1"/>
            </p:cNvSpPr>
            <p:nvPr/>
          </p:nvSpPr>
          <p:spPr bwMode="auto">
            <a:xfrm flipV="1">
              <a:off x="3971" y="2627"/>
              <a:ext cx="1" cy="1224"/>
            </a:xfrm>
            <a:prstGeom prst="line">
              <a:avLst/>
            </a:prstGeom>
            <a:noFill/>
            <a:ln w="34925">
              <a:solidFill>
                <a:srgbClr val="AD0D1B"/>
              </a:solidFill>
              <a:round/>
              <a:headEnd/>
              <a:tailEnd/>
            </a:ln>
          </p:spPr>
          <p:txBody>
            <a:bodyPr/>
            <a:lstStyle/>
            <a:p>
              <a:endParaRPr lang="cs-CZ"/>
            </a:p>
          </p:txBody>
        </p:sp>
        <p:sp>
          <p:nvSpPr>
            <p:cNvPr id="39063" name="Rectangle 85"/>
            <p:cNvSpPr>
              <a:spLocks noChangeArrowheads="1"/>
            </p:cNvSpPr>
            <p:nvPr/>
          </p:nvSpPr>
          <p:spPr bwMode="auto">
            <a:xfrm>
              <a:off x="3861" y="2609"/>
              <a:ext cx="88" cy="11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S</a:t>
              </a:r>
              <a:endParaRPr lang="en-US"/>
            </a:p>
          </p:txBody>
        </p:sp>
        <p:sp>
          <p:nvSpPr>
            <p:cNvPr id="39064" name="Freeform 86"/>
            <p:cNvSpPr>
              <a:spLocks/>
            </p:cNvSpPr>
            <p:nvPr/>
          </p:nvSpPr>
          <p:spPr bwMode="auto">
            <a:xfrm>
              <a:off x="3913" y="2657"/>
              <a:ext cx="26" cy="36"/>
            </a:xfrm>
            <a:custGeom>
              <a:avLst/>
              <a:gdLst>
                <a:gd name="T0" fmla="*/ 7 w 26"/>
                <a:gd name="T1" fmla="*/ 31 h 36"/>
                <a:gd name="T2" fmla="*/ 10 w 26"/>
                <a:gd name="T3" fmla="*/ 29 h 36"/>
                <a:gd name="T4" fmla="*/ 14 w 26"/>
                <a:gd name="T5" fmla="*/ 24 h 36"/>
                <a:gd name="T6" fmla="*/ 22 w 26"/>
                <a:gd name="T7" fmla="*/ 19 h 36"/>
                <a:gd name="T8" fmla="*/ 26 w 26"/>
                <a:gd name="T9" fmla="*/ 14 h 36"/>
                <a:gd name="T10" fmla="*/ 26 w 26"/>
                <a:gd name="T11" fmla="*/ 9 h 36"/>
                <a:gd name="T12" fmla="*/ 26 w 26"/>
                <a:gd name="T13" fmla="*/ 7 h 36"/>
                <a:gd name="T14" fmla="*/ 24 w 26"/>
                <a:gd name="T15" fmla="*/ 2 h 36"/>
                <a:gd name="T16" fmla="*/ 19 w 26"/>
                <a:gd name="T17" fmla="*/ 2 h 36"/>
                <a:gd name="T18" fmla="*/ 14 w 26"/>
                <a:gd name="T19" fmla="*/ 0 h 36"/>
                <a:gd name="T20" fmla="*/ 10 w 26"/>
                <a:gd name="T21" fmla="*/ 0 h 36"/>
                <a:gd name="T22" fmla="*/ 5 w 26"/>
                <a:gd name="T23" fmla="*/ 2 h 36"/>
                <a:gd name="T24" fmla="*/ 2 w 26"/>
                <a:gd name="T25" fmla="*/ 7 h 36"/>
                <a:gd name="T26" fmla="*/ 2 w 26"/>
                <a:gd name="T27" fmla="*/ 9 h 36"/>
                <a:gd name="T28" fmla="*/ 7 w 26"/>
                <a:gd name="T29" fmla="*/ 12 h 36"/>
                <a:gd name="T30" fmla="*/ 10 w 26"/>
                <a:gd name="T31" fmla="*/ 5 h 36"/>
                <a:gd name="T32" fmla="*/ 14 w 26"/>
                <a:gd name="T33" fmla="*/ 5 h 36"/>
                <a:gd name="T34" fmla="*/ 19 w 26"/>
                <a:gd name="T35" fmla="*/ 5 h 36"/>
                <a:gd name="T36" fmla="*/ 22 w 26"/>
                <a:gd name="T37" fmla="*/ 9 h 36"/>
                <a:gd name="T38" fmla="*/ 19 w 26"/>
                <a:gd name="T39" fmla="*/ 14 h 36"/>
                <a:gd name="T40" fmla="*/ 12 w 26"/>
                <a:gd name="T41" fmla="*/ 21 h 36"/>
                <a:gd name="T42" fmla="*/ 5 w 26"/>
                <a:gd name="T43" fmla="*/ 26 h 36"/>
                <a:gd name="T44" fmla="*/ 2 w 26"/>
                <a:gd name="T45" fmla="*/ 31 h 36"/>
                <a:gd name="T46" fmla="*/ 0 w 26"/>
                <a:gd name="T47" fmla="*/ 36 h 36"/>
                <a:gd name="T48" fmla="*/ 26 w 26"/>
                <a:gd name="T49" fmla="*/ 36 h 36"/>
                <a:gd name="T50" fmla="*/ 26 w 26"/>
                <a:gd name="T51" fmla="*/ 31 h 36"/>
                <a:gd name="T52" fmla="*/ 10 w 26"/>
                <a:gd name="T53" fmla="*/ 31 h 36"/>
                <a:gd name="T54" fmla="*/ 7 w 26"/>
                <a:gd name="T55" fmla="*/ 31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36"/>
                <a:gd name="T86" fmla="*/ 26 w 26"/>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36">
                  <a:moveTo>
                    <a:pt x="7" y="31"/>
                  </a:moveTo>
                  <a:lnTo>
                    <a:pt x="10" y="29"/>
                  </a:lnTo>
                  <a:lnTo>
                    <a:pt x="14" y="24"/>
                  </a:lnTo>
                  <a:lnTo>
                    <a:pt x="22" y="19"/>
                  </a:lnTo>
                  <a:lnTo>
                    <a:pt x="26" y="14"/>
                  </a:lnTo>
                  <a:lnTo>
                    <a:pt x="26" y="9"/>
                  </a:lnTo>
                  <a:lnTo>
                    <a:pt x="26" y="7"/>
                  </a:lnTo>
                  <a:lnTo>
                    <a:pt x="24" y="2"/>
                  </a:lnTo>
                  <a:lnTo>
                    <a:pt x="19" y="2"/>
                  </a:lnTo>
                  <a:lnTo>
                    <a:pt x="14" y="0"/>
                  </a:lnTo>
                  <a:lnTo>
                    <a:pt x="10" y="0"/>
                  </a:lnTo>
                  <a:lnTo>
                    <a:pt x="5" y="2"/>
                  </a:lnTo>
                  <a:lnTo>
                    <a:pt x="2" y="7"/>
                  </a:lnTo>
                  <a:lnTo>
                    <a:pt x="2" y="9"/>
                  </a:lnTo>
                  <a:lnTo>
                    <a:pt x="7" y="12"/>
                  </a:lnTo>
                  <a:lnTo>
                    <a:pt x="10" y="5"/>
                  </a:lnTo>
                  <a:lnTo>
                    <a:pt x="14" y="5"/>
                  </a:lnTo>
                  <a:lnTo>
                    <a:pt x="19" y="5"/>
                  </a:lnTo>
                  <a:lnTo>
                    <a:pt x="22" y="9"/>
                  </a:lnTo>
                  <a:lnTo>
                    <a:pt x="19" y="14"/>
                  </a:lnTo>
                  <a:lnTo>
                    <a:pt x="12" y="21"/>
                  </a:lnTo>
                  <a:lnTo>
                    <a:pt x="5" y="26"/>
                  </a:lnTo>
                  <a:lnTo>
                    <a:pt x="2" y="31"/>
                  </a:lnTo>
                  <a:lnTo>
                    <a:pt x="0" y="36"/>
                  </a:lnTo>
                  <a:lnTo>
                    <a:pt x="26" y="36"/>
                  </a:lnTo>
                  <a:lnTo>
                    <a:pt x="26" y="31"/>
                  </a:lnTo>
                  <a:lnTo>
                    <a:pt x="10" y="31"/>
                  </a:lnTo>
                  <a:lnTo>
                    <a:pt x="7" y="31"/>
                  </a:lnTo>
                  <a:close/>
                </a:path>
              </a:pathLst>
            </a:custGeom>
            <a:solidFill>
              <a:srgbClr val="000000"/>
            </a:solidFill>
            <a:ln w="9525">
              <a:noFill/>
              <a:round/>
              <a:headEnd/>
              <a:tailEnd/>
            </a:ln>
          </p:spPr>
          <p:txBody>
            <a:bodyPr/>
            <a:lstStyle/>
            <a:p>
              <a:endParaRPr lang="cs-CZ"/>
            </a:p>
          </p:txBody>
        </p:sp>
      </p:grpSp>
      <p:grpSp>
        <p:nvGrpSpPr>
          <p:cNvPr id="5" name="Group 87"/>
          <p:cNvGrpSpPr>
            <a:grpSpLocks/>
          </p:cNvGrpSpPr>
          <p:nvPr/>
        </p:nvGrpSpPr>
        <p:grpSpPr bwMode="auto">
          <a:xfrm>
            <a:off x="1876425" y="1438275"/>
            <a:ext cx="1277938" cy="1830388"/>
            <a:chOff x="1182" y="906"/>
            <a:chExt cx="805" cy="1153"/>
          </a:xfrm>
        </p:grpSpPr>
        <p:sp>
          <p:nvSpPr>
            <p:cNvPr id="39059" name="Line 88"/>
            <p:cNvSpPr>
              <a:spLocks noChangeShapeType="1"/>
            </p:cNvSpPr>
            <p:nvPr/>
          </p:nvSpPr>
          <p:spPr bwMode="auto">
            <a:xfrm flipV="1">
              <a:off x="1182" y="1008"/>
              <a:ext cx="805" cy="1051"/>
            </a:xfrm>
            <a:prstGeom prst="line">
              <a:avLst/>
            </a:prstGeom>
            <a:noFill/>
            <a:ln w="34925">
              <a:solidFill>
                <a:srgbClr val="AD0D1B"/>
              </a:solidFill>
              <a:round/>
              <a:headEnd/>
              <a:tailEnd/>
            </a:ln>
          </p:spPr>
          <p:txBody>
            <a:bodyPr/>
            <a:lstStyle/>
            <a:p>
              <a:endParaRPr lang="cs-CZ"/>
            </a:p>
          </p:txBody>
        </p:sp>
        <p:sp>
          <p:nvSpPr>
            <p:cNvPr id="39060" name="Rectangle 89"/>
            <p:cNvSpPr>
              <a:spLocks noChangeArrowheads="1"/>
            </p:cNvSpPr>
            <p:nvPr/>
          </p:nvSpPr>
          <p:spPr bwMode="auto">
            <a:xfrm>
              <a:off x="1878" y="906"/>
              <a:ext cx="88" cy="11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S</a:t>
              </a:r>
              <a:endParaRPr lang="en-US"/>
            </a:p>
          </p:txBody>
        </p:sp>
        <p:sp>
          <p:nvSpPr>
            <p:cNvPr id="39061" name="Freeform 90"/>
            <p:cNvSpPr>
              <a:spLocks/>
            </p:cNvSpPr>
            <p:nvPr/>
          </p:nvSpPr>
          <p:spPr bwMode="auto">
            <a:xfrm>
              <a:off x="1935" y="956"/>
              <a:ext cx="24" cy="34"/>
            </a:xfrm>
            <a:custGeom>
              <a:avLst/>
              <a:gdLst>
                <a:gd name="T0" fmla="*/ 7 w 24"/>
                <a:gd name="T1" fmla="*/ 29 h 34"/>
                <a:gd name="T2" fmla="*/ 7 w 24"/>
                <a:gd name="T3" fmla="*/ 26 h 34"/>
                <a:gd name="T4" fmla="*/ 14 w 24"/>
                <a:gd name="T5" fmla="*/ 22 h 34"/>
                <a:gd name="T6" fmla="*/ 21 w 24"/>
                <a:gd name="T7" fmla="*/ 17 h 34"/>
                <a:gd name="T8" fmla="*/ 24 w 24"/>
                <a:gd name="T9" fmla="*/ 12 h 34"/>
                <a:gd name="T10" fmla="*/ 24 w 24"/>
                <a:gd name="T11" fmla="*/ 10 h 34"/>
                <a:gd name="T12" fmla="*/ 24 w 24"/>
                <a:gd name="T13" fmla="*/ 5 h 34"/>
                <a:gd name="T14" fmla="*/ 21 w 24"/>
                <a:gd name="T15" fmla="*/ 2 h 34"/>
                <a:gd name="T16" fmla="*/ 17 w 24"/>
                <a:gd name="T17" fmla="*/ 0 h 34"/>
                <a:gd name="T18" fmla="*/ 12 w 24"/>
                <a:gd name="T19" fmla="*/ 0 h 34"/>
                <a:gd name="T20" fmla="*/ 7 w 24"/>
                <a:gd name="T21" fmla="*/ 0 h 34"/>
                <a:gd name="T22" fmla="*/ 5 w 24"/>
                <a:gd name="T23" fmla="*/ 2 h 34"/>
                <a:gd name="T24" fmla="*/ 2 w 24"/>
                <a:gd name="T25" fmla="*/ 5 h 34"/>
                <a:gd name="T26" fmla="*/ 0 w 24"/>
                <a:gd name="T27" fmla="*/ 10 h 34"/>
                <a:gd name="T28" fmla="*/ 5 w 24"/>
                <a:gd name="T29" fmla="*/ 10 h 34"/>
                <a:gd name="T30" fmla="*/ 7 w 24"/>
                <a:gd name="T31" fmla="*/ 5 h 34"/>
                <a:gd name="T32" fmla="*/ 12 w 24"/>
                <a:gd name="T33" fmla="*/ 2 h 34"/>
                <a:gd name="T34" fmla="*/ 19 w 24"/>
                <a:gd name="T35" fmla="*/ 5 h 34"/>
                <a:gd name="T36" fmla="*/ 19 w 24"/>
                <a:gd name="T37" fmla="*/ 10 h 34"/>
                <a:gd name="T38" fmla="*/ 17 w 24"/>
                <a:gd name="T39" fmla="*/ 14 h 34"/>
                <a:gd name="T40" fmla="*/ 9 w 24"/>
                <a:gd name="T41" fmla="*/ 22 h 34"/>
                <a:gd name="T42" fmla="*/ 2 w 24"/>
                <a:gd name="T43" fmla="*/ 26 h 34"/>
                <a:gd name="T44" fmla="*/ 0 w 24"/>
                <a:gd name="T45" fmla="*/ 31 h 34"/>
                <a:gd name="T46" fmla="*/ 0 w 24"/>
                <a:gd name="T47" fmla="*/ 34 h 34"/>
                <a:gd name="T48" fmla="*/ 24 w 24"/>
                <a:gd name="T49" fmla="*/ 34 h 34"/>
                <a:gd name="T50" fmla="*/ 24 w 24"/>
                <a:gd name="T51" fmla="*/ 29 h 34"/>
                <a:gd name="T52" fmla="*/ 9 w 24"/>
                <a:gd name="T53" fmla="*/ 29 h 34"/>
                <a:gd name="T54" fmla="*/ 7 w 24"/>
                <a:gd name="T55" fmla="*/ 29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34"/>
                <a:gd name="T86" fmla="*/ 24 w 24"/>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34">
                  <a:moveTo>
                    <a:pt x="7" y="29"/>
                  </a:moveTo>
                  <a:lnTo>
                    <a:pt x="7" y="26"/>
                  </a:lnTo>
                  <a:lnTo>
                    <a:pt x="14" y="22"/>
                  </a:lnTo>
                  <a:lnTo>
                    <a:pt x="21" y="17"/>
                  </a:lnTo>
                  <a:lnTo>
                    <a:pt x="24" y="12"/>
                  </a:lnTo>
                  <a:lnTo>
                    <a:pt x="24" y="10"/>
                  </a:lnTo>
                  <a:lnTo>
                    <a:pt x="24" y="5"/>
                  </a:lnTo>
                  <a:lnTo>
                    <a:pt x="21" y="2"/>
                  </a:lnTo>
                  <a:lnTo>
                    <a:pt x="17" y="0"/>
                  </a:lnTo>
                  <a:lnTo>
                    <a:pt x="12" y="0"/>
                  </a:lnTo>
                  <a:lnTo>
                    <a:pt x="7" y="0"/>
                  </a:lnTo>
                  <a:lnTo>
                    <a:pt x="5" y="2"/>
                  </a:lnTo>
                  <a:lnTo>
                    <a:pt x="2" y="5"/>
                  </a:lnTo>
                  <a:lnTo>
                    <a:pt x="0" y="10"/>
                  </a:lnTo>
                  <a:lnTo>
                    <a:pt x="5" y="10"/>
                  </a:lnTo>
                  <a:lnTo>
                    <a:pt x="7" y="5"/>
                  </a:lnTo>
                  <a:lnTo>
                    <a:pt x="12" y="2"/>
                  </a:lnTo>
                  <a:lnTo>
                    <a:pt x="19" y="5"/>
                  </a:lnTo>
                  <a:lnTo>
                    <a:pt x="19" y="10"/>
                  </a:lnTo>
                  <a:lnTo>
                    <a:pt x="17" y="14"/>
                  </a:lnTo>
                  <a:lnTo>
                    <a:pt x="9" y="22"/>
                  </a:lnTo>
                  <a:lnTo>
                    <a:pt x="2" y="26"/>
                  </a:lnTo>
                  <a:lnTo>
                    <a:pt x="0" y="31"/>
                  </a:lnTo>
                  <a:lnTo>
                    <a:pt x="0" y="34"/>
                  </a:lnTo>
                  <a:lnTo>
                    <a:pt x="24" y="34"/>
                  </a:lnTo>
                  <a:lnTo>
                    <a:pt x="24" y="29"/>
                  </a:lnTo>
                  <a:lnTo>
                    <a:pt x="9" y="29"/>
                  </a:lnTo>
                  <a:lnTo>
                    <a:pt x="7" y="29"/>
                  </a:lnTo>
                  <a:close/>
                </a:path>
              </a:pathLst>
            </a:custGeom>
            <a:solidFill>
              <a:srgbClr val="000000"/>
            </a:solidFill>
            <a:ln w="9525">
              <a:noFill/>
              <a:round/>
              <a:headEnd/>
              <a:tailEnd/>
            </a:ln>
          </p:spPr>
          <p:txBody>
            <a:bodyPr/>
            <a:lstStyle/>
            <a:p>
              <a:endParaRPr lang="cs-CZ"/>
            </a:p>
          </p:txBody>
        </p:sp>
      </p:grpSp>
      <p:sp>
        <p:nvSpPr>
          <p:cNvPr id="38991" name="Rectangle 91"/>
          <p:cNvSpPr>
            <a:spLocks noChangeArrowheads="1"/>
          </p:cNvSpPr>
          <p:nvPr/>
        </p:nvSpPr>
        <p:spPr bwMode="auto">
          <a:xfrm>
            <a:off x="4038600" y="1454150"/>
            <a:ext cx="139700" cy="174625"/>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S</a:t>
            </a:r>
            <a:endParaRPr lang="en-US"/>
          </a:p>
        </p:txBody>
      </p:sp>
      <p:sp>
        <p:nvSpPr>
          <p:cNvPr id="38992" name="Freeform 92"/>
          <p:cNvSpPr>
            <a:spLocks/>
          </p:cNvSpPr>
          <p:nvPr/>
        </p:nvSpPr>
        <p:spPr bwMode="auto">
          <a:xfrm>
            <a:off x="4137025" y="1533525"/>
            <a:ext cx="23813" cy="52388"/>
          </a:xfrm>
          <a:custGeom>
            <a:avLst/>
            <a:gdLst>
              <a:gd name="T0" fmla="*/ 37803934 w 15"/>
              <a:gd name="T1" fmla="*/ 0 h 33"/>
              <a:gd name="T2" fmla="*/ 30242515 w 15"/>
              <a:gd name="T3" fmla="*/ 0 h 33"/>
              <a:gd name="T4" fmla="*/ 17642260 w 15"/>
              <a:gd name="T5" fmla="*/ 5040360 h 33"/>
              <a:gd name="T6" fmla="*/ 0 w 15"/>
              <a:gd name="T7" fmla="*/ 17642054 h 33"/>
              <a:gd name="T8" fmla="*/ 0 w 15"/>
              <a:gd name="T9" fmla="*/ 30242162 h 33"/>
              <a:gd name="T10" fmla="*/ 12601839 w 15"/>
              <a:gd name="T11" fmla="*/ 22682412 h 33"/>
              <a:gd name="T12" fmla="*/ 25202091 w 15"/>
              <a:gd name="T13" fmla="*/ 17642054 h 33"/>
              <a:gd name="T14" fmla="*/ 25202091 w 15"/>
              <a:gd name="T15" fmla="*/ 83166730 h 33"/>
              <a:gd name="T16" fmla="*/ 37803934 w 15"/>
              <a:gd name="T17" fmla="*/ 83166730 h 33"/>
              <a:gd name="T18" fmla="*/ 37803934 w 15"/>
              <a:gd name="T19" fmla="*/ 5040360 h 33"/>
              <a:gd name="T20" fmla="*/ 37803934 w 15"/>
              <a:gd name="T21" fmla="*/ 0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3"/>
              <a:gd name="T35" fmla="*/ 15 w 15"/>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3">
                <a:moveTo>
                  <a:pt x="15" y="0"/>
                </a:moveTo>
                <a:lnTo>
                  <a:pt x="12" y="0"/>
                </a:lnTo>
                <a:lnTo>
                  <a:pt x="7" y="2"/>
                </a:lnTo>
                <a:lnTo>
                  <a:pt x="0" y="7"/>
                </a:lnTo>
                <a:lnTo>
                  <a:pt x="0" y="12"/>
                </a:lnTo>
                <a:lnTo>
                  <a:pt x="5" y="9"/>
                </a:lnTo>
                <a:lnTo>
                  <a:pt x="10" y="7"/>
                </a:lnTo>
                <a:lnTo>
                  <a:pt x="10" y="33"/>
                </a:lnTo>
                <a:lnTo>
                  <a:pt x="15" y="33"/>
                </a:lnTo>
                <a:lnTo>
                  <a:pt x="15" y="2"/>
                </a:lnTo>
                <a:lnTo>
                  <a:pt x="15" y="0"/>
                </a:lnTo>
                <a:close/>
              </a:path>
            </a:pathLst>
          </a:custGeom>
          <a:solidFill>
            <a:srgbClr val="000000"/>
          </a:solidFill>
          <a:ln w="9525">
            <a:noFill/>
            <a:round/>
            <a:headEnd/>
            <a:tailEnd/>
          </a:ln>
        </p:spPr>
        <p:txBody>
          <a:bodyPr/>
          <a:lstStyle/>
          <a:p>
            <a:endParaRPr lang="cs-CZ"/>
          </a:p>
        </p:txBody>
      </p:sp>
      <p:grpSp>
        <p:nvGrpSpPr>
          <p:cNvPr id="6" name="Group 93"/>
          <p:cNvGrpSpPr>
            <a:grpSpLocks/>
          </p:cNvGrpSpPr>
          <p:nvPr/>
        </p:nvGrpSpPr>
        <p:grpSpPr bwMode="auto">
          <a:xfrm>
            <a:off x="1565275" y="1882775"/>
            <a:ext cx="3494088" cy="246063"/>
            <a:chOff x="986" y="1186"/>
            <a:chExt cx="2201" cy="155"/>
          </a:xfrm>
        </p:grpSpPr>
        <p:grpSp>
          <p:nvGrpSpPr>
            <p:cNvPr id="39053" name="Group 94"/>
            <p:cNvGrpSpPr>
              <a:grpSpLocks/>
            </p:cNvGrpSpPr>
            <p:nvPr/>
          </p:nvGrpSpPr>
          <p:grpSpPr bwMode="auto">
            <a:xfrm>
              <a:off x="986" y="1245"/>
              <a:ext cx="2201" cy="96"/>
              <a:chOff x="986" y="1245"/>
              <a:chExt cx="2201" cy="96"/>
            </a:xfrm>
          </p:grpSpPr>
          <p:sp>
            <p:nvSpPr>
              <p:cNvPr id="39057" name="Line 95"/>
              <p:cNvSpPr>
                <a:spLocks noChangeShapeType="1"/>
              </p:cNvSpPr>
              <p:nvPr/>
            </p:nvSpPr>
            <p:spPr bwMode="auto">
              <a:xfrm>
                <a:off x="1081" y="1303"/>
                <a:ext cx="2106" cy="1"/>
              </a:xfrm>
              <a:prstGeom prst="line">
                <a:avLst/>
              </a:prstGeom>
              <a:noFill/>
              <a:ln w="12700">
                <a:solidFill>
                  <a:schemeClr val="tx1"/>
                </a:solidFill>
                <a:prstDash val="sysDot"/>
                <a:round/>
                <a:headEnd/>
                <a:tailEnd/>
              </a:ln>
            </p:spPr>
            <p:txBody>
              <a:bodyPr/>
              <a:lstStyle/>
              <a:p>
                <a:endParaRPr lang="cs-CZ"/>
              </a:p>
            </p:txBody>
          </p:sp>
          <p:sp>
            <p:nvSpPr>
              <p:cNvPr id="39058" name="Rectangle 96"/>
              <p:cNvSpPr>
                <a:spLocks noChangeArrowheads="1"/>
              </p:cNvSpPr>
              <p:nvPr/>
            </p:nvSpPr>
            <p:spPr bwMode="auto">
              <a:xfrm>
                <a:off x="986" y="1245"/>
                <a:ext cx="58"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r</a:t>
                </a:r>
                <a:r>
                  <a:rPr lang="en-US" sz="1000" baseline="-25000">
                    <a:solidFill>
                      <a:srgbClr val="000000"/>
                    </a:solidFill>
                    <a:latin typeface="Arial" charset="0"/>
                  </a:rPr>
                  <a:t>2</a:t>
                </a:r>
                <a:endParaRPr lang="en-US"/>
              </a:p>
            </p:txBody>
          </p:sp>
        </p:grpSp>
        <p:grpSp>
          <p:nvGrpSpPr>
            <p:cNvPr id="39054" name="Group 97"/>
            <p:cNvGrpSpPr>
              <a:grpSpLocks/>
            </p:cNvGrpSpPr>
            <p:nvPr/>
          </p:nvGrpSpPr>
          <p:grpSpPr bwMode="auto">
            <a:xfrm>
              <a:off x="1734" y="1186"/>
              <a:ext cx="88" cy="147"/>
              <a:chOff x="1734" y="1186"/>
              <a:chExt cx="88" cy="147"/>
            </a:xfrm>
          </p:grpSpPr>
          <p:sp>
            <p:nvSpPr>
              <p:cNvPr id="39055" name="Oval 98"/>
              <p:cNvSpPr>
                <a:spLocks noChangeArrowheads="1"/>
              </p:cNvSpPr>
              <p:nvPr/>
            </p:nvSpPr>
            <p:spPr bwMode="auto">
              <a:xfrm>
                <a:off x="1735" y="1281"/>
                <a:ext cx="52" cy="52"/>
              </a:xfrm>
              <a:prstGeom prst="ellipse">
                <a:avLst/>
              </a:prstGeom>
              <a:solidFill>
                <a:srgbClr val="000000"/>
              </a:solidFill>
              <a:ln w="9525">
                <a:noFill/>
                <a:round/>
                <a:headEnd/>
                <a:tailEnd/>
              </a:ln>
            </p:spPr>
            <p:txBody>
              <a:bodyPr/>
              <a:lstStyle/>
              <a:p>
                <a:endParaRPr lang="bg-BG"/>
              </a:p>
            </p:txBody>
          </p:sp>
          <p:sp>
            <p:nvSpPr>
              <p:cNvPr id="39056" name="Rectangle 99"/>
              <p:cNvSpPr>
                <a:spLocks noChangeArrowheads="1"/>
              </p:cNvSpPr>
              <p:nvPr/>
            </p:nvSpPr>
            <p:spPr bwMode="auto">
              <a:xfrm>
                <a:off x="1734" y="1186"/>
                <a:ext cx="88"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B</a:t>
                </a:r>
                <a:endParaRPr lang="en-US"/>
              </a:p>
            </p:txBody>
          </p:sp>
        </p:grpSp>
      </p:grpSp>
      <p:grpSp>
        <p:nvGrpSpPr>
          <p:cNvPr id="9" name="Group 100"/>
          <p:cNvGrpSpPr>
            <a:grpSpLocks/>
          </p:cNvGrpSpPr>
          <p:nvPr/>
        </p:nvGrpSpPr>
        <p:grpSpPr bwMode="auto">
          <a:xfrm>
            <a:off x="1565275" y="2298700"/>
            <a:ext cx="5003800" cy="3087688"/>
            <a:chOff x="986" y="1448"/>
            <a:chExt cx="3152" cy="1945"/>
          </a:xfrm>
        </p:grpSpPr>
        <p:grpSp>
          <p:nvGrpSpPr>
            <p:cNvPr id="39039" name="Group 101"/>
            <p:cNvGrpSpPr>
              <a:grpSpLocks/>
            </p:cNvGrpSpPr>
            <p:nvPr/>
          </p:nvGrpSpPr>
          <p:grpSpPr bwMode="auto">
            <a:xfrm>
              <a:off x="3182" y="3275"/>
              <a:ext cx="956" cy="118"/>
              <a:chOff x="3182" y="3275"/>
              <a:chExt cx="956" cy="118"/>
            </a:xfrm>
          </p:grpSpPr>
          <p:sp>
            <p:nvSpPr>
              <p:cNvPr id="39050" name="Line 102"/>
              <p:cNvSpPr>
                <a:spLocks noChangeShapeType="1"/>
              </p:cNvSpPr>
              <p:nvPr/>
            </p:nvSpPr>
            <p:spPr bwMode="auto">
              <a:xfrm>
                <a:off x="3310" y="3297"/>
                <a:ext cx="797" cy="1"/>
              </a:xfrm>
              <a:prstGeom prst="line">
                <a:avLst/>
              </a:prstGeom>
              <a:noFill/>
              <a:ln w="12700">
                <a:solidFill>
                  <a:schemeClr val="tx1"/>
                </a:solidFill>
                <a:prstDash val="sysDot"/>
                <a:round/>
                <a:headEnd/>
                <a:tailEnd/>
              </a:ln>
            </p:spPr>
            <p:txBody>
              <a:bodyPr/>
              <a:lstStyle/>
              <a:p>
                <a:endParaRPr lang="cs-CZ"/>
              </a:p>
            </p:txBody>
          </p:sp>
          <p:sp>
            <p:nvSpPr>
              <p:cNvPr id="39051" name="Oval 103"/>
              <p:cNvSpPr>
                <a:spLocks noChangeArrowheads="1"/>
              </p:cNvSpPr>
              <p:nvPr/>
            </p:nvSpPr>
            <p:spPr bwMode="auto">
              <a:xfrm>
                <a:off x="4086" y="3275"/>
                <a:ext cx="52" cy="52"/>
              </a:xfrm>
              <a:prstGeom prst="ellipse">
                <a:avLst/>
              </a:prstGeom>
              <a:solidFill>
                <a:srgbClr val="000000"/>
              </a:solidFill>
              <a:ln w="9525">
                <a:noFill/>
                <a:round/>
                <a:headEnd/>
                <a:tailEnd/>
              </a:ln>
            </p:spPr>
            <p:txBody>
              <a:bodyPr/>
              <a:lstStyle/>
              <a:p>
                <a:endParaRPr lang="bg-BG"/>
              </a:p>
            </p:txBody>
          </p:sp>
          <p:sp>
            <p:nvSpPr>
              <p:cNvPr id="39052" name="Rectangle 104"/>
              <p:cNvSpPr>
                <a:spLocks noChangeArrowheads="1"/>
              </p:cNvSpPr>
              <p:nvPr/>
            </p:nvSpPr>
            <p:spPr bwMode="auto">
              <a:xfrm>
                <a:off x="3182" y="3297"/>
                <a:ext cx="84"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E</a:t>
                </a:r>
                <a:r>
                  <a:rPr lang="en-US" sz="1000" baseline="-25000">
                    <a:solidFill>
                      <a:srgbClr val="000000"/>
                    </a:solidFill>
                    <a:latin typeface="Arial" charset="0"/>
                  </a:rPr>
                  <a:t>1</a:t>
                </a:r>
                <a:endParaRPr lang="en-US"/>
              </a:p>
            </p:txBody>
          </p:sp>
        </p:grpSp>
        <p:grpSp>
          <p:nvGrpSpPr>
            <p:cNvPr id="39040" name="Group 105"/>
            <p:cNvGrpSpPr>
              <a:grpSpLocks/>
            </p:cNvGrpSpPr>
            <p:nvPr/>
          </p:nvGrpSpPr>
          <p:grpSpPr bwMode="auto">
            <a:xfrm>
              <a:off x="986" y="1448"/>
              <a:ext cx="3152" cy="1158"/>
              <a:chOff x="986" y="1448"/>
              <a:chExt cx="3152" cy="1158"/>
            </a:xfrm>
          </p:grpSpPr>
          <p:sp>
            <p:nvSpPr>
              <p:cNvPr id="39041" name="Line 106"/>
              <p:cNvSpPr>
                <a:spLocks noChangeShapeType="1"/>
              </p:cNvSpPr>
              <p:nvPr/>
            </p:nvSpPr>
            <p:spPr bwMode="auto">
              <a:xfrm>
                <a:off x="1081" y="1569"/>
                <a:ext cx="2106" cy="1"/>
              </a:xfrm>
              <a:prstGeom prst="line">
                <a:avLst/>
              </a:prstGeom>
              <a:noFill/>
              <a:ln w="12700">
                <a:solidFill>
                  <a:schemeClr val="tx1"/>
                </a:solidFill>
                <a:prstDash val="sysDot"/>
                <a:round/>
                <a:headEnd/>
                <a:tailEnd/>
              </a:ln>
            </p:spPr>
            <p:txBody>
              <a:bodyPr/>
              <a:lstStyle/>
              <a:p>
                <a:endParaRPr lang="cs-CZ"/>
              </a:p>
            </p:txBody>
          </p:sp>
          <p:sp>
            <p:nvSpPr>
              <p:cNvPr id="39042" name="Freeform 107"/>
              <p:cNvSpPr>
                <a:spLocks/>
              </p:cNvSpPr>
              <p:nvPr/>
            </p:nvSpPr>
            <p:spPr bwMode="auto">
              <a:xfrm>
                <a:off x="3310" y="1569"/>
                <a:ext cx="797" cy="1037"/>
              </a:xfrm>
              <a:custGeom>
                <a:avLst/>
                <a:gdLst>
                  <a:gd name="T0" fmla="*/ 0 w 797"/>
                  <a:gd name="T1" fmla="*/ 0 h 1037"/>
                  <a:gd name="T2" fmla="*/ 797 w 797"/>
                  <a:gd name="T3" fmla="*/ 0 h 1037"/>
                  <a:gd name="T4" fmla="*/ 797 w 797"/>
                  <a:gd name="T5" fmla="*/ 1037 h 1037"/>
                  <a:gd name="T6" fmla="*/ 0 60000 65536"/>
                  <a:gd name="T7" fmla="*/ 0 60000 65536"/>
                  <a:gd name="T8" fmla="*/ 0 60000 65536"/>
                  <a:gd name="T9" fmla="*/ 0 w 797"/>
                  <a:gd name="T10" fmla="*/ 0 h 1037"/>
                  <a:gd name="T11" fmla="*/ 797 w 797"/>
                  <a:gd name="T12" fmla="*/ 1037 h 1037"/>
                </a:gdLst>
                <a:ahLst/>
                <a:cxnLst>
                  <a:cxn ang="T6">
                    <a:pos x="T0" y="T1"/>
                  </a:cxn>
                  <a:cxn ang="T7">
                    <a:pos x="T2" y="T3"/>
                  </a:cxn>
                  <a:cxn ang="T8">
                    <a:pos x="T4" y="T5"/>
                  </a:cxn>
                </a:cxnLst>
                <a:rect l="T9" t="T10" r="T11" b="T12"/>
                <a:pathLst>
                  <a:path w="797" h="1037">
                    <a:moveTo>
                      <a:pt x="0" y="0"/>
                    </a:moveTo>
                    <a:lnTo>
                      <a:pt x="797" y="0"/>
                    </a:lnTo>
                    <a:lnTo>
                      <a:pt x="797" y="1037"/>
                    </a:lnTo>
                  </a:path>
                </a:pathLst>
              </a:custGeom>
              <a:noFill/>
              <a:ln w="12700" cap="flat" cmpd="sng">
                <a:solidFill>
                  <a:schemeClr val="tx1"/>
                </a:solidFill>
                <a:prstDash val="sysDot"/>
                <a:round/>
                <a:headEnd/>
                <a:tailEnd/>
              </a:ln>
            </p:spPr>
            <p:txBody>
              <a:bodyPr/>
              <a:lstStyle/>
              <a:p>
                <a:endParaRPr lang="cs-CZ"/>
              </a:p>
            </p:txBody>
          </p:sp>
          <p:sp>
            <p:nvSpPr>
              <p:cNvPr id="39043" name="Oval 108"/>
              <p:cNvSpPr>
                <a:spLocks noChangeArrowheads="1"/>
              </p:cNvSpPr>
              <p:nvPr/>
            </p:nvSpPr>
            <p:spPr bwMode="auto">
              <a:xfrm>
                <a:off x="2131" y="1540"/>
                <a:ext cx="52" cy="52"/>
              </a:xfrm>
              <a:prstGeom prst="ellipse">
                <a:avLst/>
              </a:prstGeom>
              <a:solidFill>
                <a:srgbClr val="000000"/>
              </a:solidFill>
              <a:ln w="9525">
                <a:noFill/>
                <a:round/>
                <a:headEnd/>
                <a:tailEnd/>
              </a:ln>
            </p:spPr>
            <p:txBody>
              <a:bodyPr/>
              <a:lstStyle/>
              <a:p>
                <a:endParaRPr lang="bg-BG"/>
              </a:p>
            </p:txBody>
          </p:sp>
          <p:sp>
            <p:nvSpPr>
              <p:cNvPr id="39044" name="Oval 109"/>
              <p:cNvSpPr>
                <a:spLocks noChangeArrowheads="1"/>
              </p:cNvSpPr>
              <p:nvPr/>
            </p:nvSpPr>
            <p:spPr bwMode="auto">
              <a:xfrm>
                <a:off x="4086" y="1540"/>
                <a:ext cx="52" cy="52"/>
              </a:xfrm>
              <a:prstGeom prst="ellipse">
                <a:avLst/>
              </a:prstGeom>
              <a:solidFill>
                <a:srgbClr val="000000"/>
              </a:solidFill>
              <a:ln w="9525">
                <a:noFill/>
                <a:round/>
                <a:headEnd/>
                <a:tailEnd/>
              </a:ln>
            </p:spPr>
            <p:txBody>
              <a:bodyPr/>
              <a:lstStyle/>
              <a:p>
                <a:endParaRPr lang="bg-BG"/>
              </a:p>
            </p:txBody>
          </p:sp>
          <p:sp>
            <p:nvSpPr>
              <p:cNvPr id="39045" name="Rectangle 110"/>
              <p:cNvSpPr>
                <a:spLocks noChangeArrowheads="1"/>
              </p:cNvSpPr>
              <p:nvPr/>
            </p:nvSpPr>
            <p:spPr bwMode="auto">
              <a:xfrm>
                <a:off x="986" y="1525"/>
                <a:ext cx="62" cy="11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r</a:t>
                </a:r>
                <a:endParaRPr lang="en-US"/>
              </a:p>
            </p:txBody>
          </p:sp>
          <p:sp>
            <p:nvSpPr>
              <p:cNvPr id="39046" name="Freeform 111"/>
              <p:cNvSpPr>
                <a:spLocks/>
              </p:cNvSpPr>
              <p:nvPr/>
            </p:nvSpPr>
            <p:spPr bwMode="auto">
              <a:xfrm>
                <a:off x="1017" y="1572"/>
                <a:ext cx="15" cy="36"/>
              </a:xfrm>
              <a:custGeom>
                <a:avLst/>
                <a:gdLst>
                  <a:gd name="T0" fmla="*/ 15 w 15"/>
                  <a:gd name="T1" fmla="*/ 0 h 36"/>
                  <a:gd name="T2" fmla="*/ 12 w 15"/>
                  <a:gd name="T3" fmla="*/ 0 h 36"/>
                  <a:gd name="T4" fmla="*/ 8 w 15"/>
                  <a:gd name="T5" fmla="*/ 5 h 36"/>
                  <a:gd name="T6" fmla="*/ 0 w 15"/>
                  <a:gd name="T7" fmla="*/ 10 h 36"/>
                  <a:gd name="T8" fmla="*/ 0 w 15"/>
                  <a:gd name="T9" fmla="*/ 15 h 36"/>
                  <a:gd name="T10" fmla="*/ 5 w 15"/>
                  <a:gd name="T11" fmla="*/ 12 h 36"/>
                  <a:gd name="T12" fmla="*/ 10 w 15"/>
                  <a:gd name="T13" fmla="*/ 8 h 36"/>
                  <a:gd name="T14" fmla="*/ 10 w 15"/>
                  <a:gd name="T15" fmla="*/ 36 h 36"/>
                  <a:gd name="T16" fmla="*/ 15 w 15"/>
                  <a:gd name="T17" fmla="*/ 36 h 36"/>
                  <a:gd name="T18" fmla="*/ 15 w 15"/>
                  <a:gd name="T19" fmla="*/ 3 h 36"/>
                  <a:gd name="T20" fmla="*/ 15 w 15"/>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6"/>
                  <a:gd name="T35" fmla="*/ 15 w 1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6">
                    <a:moveTo>
                      <a:pt x="15" y="0"/>
                    </a:moveTo>
                    <a:lnTo>
                      <a:pt x="12" y="0"/>
                    </a:lnTo>
                    <a:lnTo>
                      <a:pt x="8" y="5"/>
                    </a:lnTo>
                    <a:lnTo>
                      <a:pt x="0" y="10"/>
                    </a:lnTo>
                    <a:lnTo>
                      <a:pt x="0" y="15"/>
                    </a:lnTo>
                    <a:lnTo>
                      <a:pt x="5" y="12"/>
                    </a:lnTo>
                    <a:lnTo>
                      <a:pt x="10" y="8"/>
                    </a:lnTo>
                    <a:lnTo>
                      <a:pt x="10" y="36"/>
                    </a:lnTo>
                    <a:lnTo>
                      <a:pt x="15" y="36"/>
                    </a:lnTo>
                    <a:lnTo>
                      <a:pt x="15" y="3"/>
                    </a:lnTo>
                    <a:lnTo>
                      <a:pt x="15" y="0"/>
                    </a:lnTo>
                    <a:close/>
                  </a:path>
                </a:pathLst>
              </a:custGeom>
              <a:solidFill>
                <a:srgbClr val="000000"/>
              </a:solidFill>
              <a:ln w="9525">
                <a:noFill/>
                <a:round/>
                <a:headEnd/>
                <a:tailEnd/>
              </a:ln>
            </p:spPr>
            <p:txBody>
              <a:bodyPr/>
              <a:lstStyle/>
              <a:p>
                <a:endParaRPr lang="cs-CZ"/>
              </a:p>
            </p:txBody>
          </p:sp>
          <p:sp>
            <p:nvSpPr>
              <p:cNvPr id="39047" name="Rectangle 112"/>
              <p:cNvSpPr>
                <a:spLocks noChangeArrowheads="1"/>
              </p:cNvSpPr>
              <p:nvPr/>
            </p:nvSpPr>
            <p:spPr bwMode="auto">
              <a:xfrm>
                <a:off x="3208" y="1525"/>
                <a:ext cx="62" cy="11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r</a:t>
                </a:r>
                <a:endParaRPr lang="en-US"/>
              </a:p>
            </p:txBody>
          </p:sp>
          <p:sp>
            <p:nvSpPr>
              <p:cNvPr id="39048" name="Freeform 113"/>
              <p:cNvSpPr>
                <a:spLocks/>
              </p:cNvSpPr>
              <p:nvPr/>
            </p:nvSpPr>
            <p:spPr bwMode="auto">
              <a:xfrm>
                <a:off x="3239" y="1572"/>
                <a:ext cx="15" cy="36"/>
              </a:xfrm>
              <a:custGeom>
                <a:avLst/>
                <a:gdLst>
                  <a:gd name="T0" fmla="*/ 15 w 15"/>
                  <a:gd name="T1" fmla="*/ 0 h 36"/>
                  <a:gd name="T2" fmla="*/ 12 w 15"/>
                  <a:gd name="T3" fmla="*/ 0 h 36"/>
                  <a:gd name="T4" fmla="*/ 8 w 15"/>
                  <a:gd name="T5" fmla="*/ 5 h 36"/>
                  <a:gd name="T6" fmla="*/ 0 w 15"/>
                  <a:gd name="T7" fmla="*/ 10 h 36"/>
                  <a:gd name="T8" fmla="*/ 0 w 15"/>
                  <a:gd name="T9" fmla="*/ 15 h 36"/>
                  <a:gd name="T10" fmla="*/ 5 w 15"/>
                  <a:gd name="T11" fmla="*/ 12 h 36"/>
                  <a:gd name="T12" fmla="*/ 10 w 15"/>
                  <a:gd name="T13" fmla="*/ 8 h 36"/>
                  <a:gd name="T14" fmla="*/ 10 w 15"/>
                  <a:gd name="T15" fmla="*/ 36 h 36"/>
                  <a:gd name="T16" fmla="*/ 15 w 15"/>
                  <a:gd name="T17" fmla="*/ 36 h 36"/>
                  <a:gd name="T18" fmla="*/ 15 w 15"/>
                  <a:gd name="T19" fmla="*/ 3 h 36"/>
                  <a:gd name="T20" fmla="*/ 15 w 15"/>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6"/>
                  <a:gd name="T35" fmla="*/ 15 w 1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6">
                    <a:moveTo>
                      <a:pt x="15" y="0"/>
                    </a:moveTo>
                    <a:lnTo>
                      <a:pt x="12" y="0"/>
                    </a:lnTo>
                    <a:lnTo>
                      <a:pt x="8" y="5"/>
                    </a:lnTo>
                    <a:lnTo>
                      <a:pt x="0" y="10"/>
                    </a:lnTo>
                    <a:lnTo>
                      <a:pt x="0" y="15"/>
                    </a:lnTo>
                    <a:lnTo>
                      <a:pt x="5" y="12"/>
                    </a:lnTo>
                    <a:lnTo>
                      <a:pt x="10" y="8"/>
                    </a:lnTo>
                    <a:lnTo>
                      <a:pt x="10" y="36"/>
                    </a:lnTo>
                    <a:lnTo>
                      <a:pt x="15" y="36"/>
                    </a:lnTo>
                    <a:lnTo>
                      <a:pt x="15" y="3"/>
                    </a:lnTo>
                    <a:lnTo>
                      <a:pt x="15" y="0"/>
                    </a:lnTo>
                    <a:close/>
                  </a:path>
                </a:pathLst>
              </a:custGeom>
              <a:solidFill>
                <a:srgbClr val="000000"/>
              </a:solidFill>
              <a:ln w="9525">
                <a:noFill/>
                <a:round/>
                <a:headEnd/>
                <a:tailEnd/>
              </a:ln>
            </p:spPr>
            <p:txBody>
              <a:bodyPr/>
              <a:lstStyle/>
              <a:p>
                <a:endParaRPr lang="cs-CZ"/>
              </a:p>
            </p:txBody>
          </p:sp>
          <p:sp>
            <p:nvSpPr>
              <p:cNvPr id="39049" name="Rectangle 114"/>
              <p:cNvSpPr>
                <a:spLocks noChangeArrowheads="1"/>
              </p:cNvSpPr>
              <p:nvPr/>
            </p:nvSpPr>
            <p:spPr bwMode="auto">
              <a:xfrm>
                <a:off x="2126" y="1448"/>
                <a:ext cx="88"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A</a:t>
                </a:r>
                <a:endParaRPr lang="en-US"/>
              </a:p>
            </p:txBody>
          </p:sp>
        </p:grpSp>
      </p:grpSp>
      <p:grpSp>
        <p:nvGrpSpPr>
          <p:cNvPr id="12" name="Group 115"/>
          <p:cNvGrpSpPr>
            <a:grpSpLocks/>
          </p:cNvGrpSpPr>
          <p:nvPr/>
        </p:nvGrpSpPr>
        <p:grpSpPr bwMode="auto">
          <a:xfrm>
            <a:off x="3427413" y="914400"/>
            <a:ext cx="2562225" cy="914400"/>
            <a:chOff x="2159" y="576"/>
            <a:chExt cx="1614" cy="576"/>
          </a:xfrm>
        </p:grpSpPr>
        <p:sp>
          <p:nvSpPr>
            <p:cNvPr id="39035" name="Line 116"/>
            <p:cNvSpPr>
              <a:spLocks noChangeShapeType="1"/>
            </p:cNvSpPr>
            <p:nvPr/>
          </p:nvSpPr>
          <p:spPr bwMode="auto">
            <a:xfrm flipV="1">
              <a:off x="2159" y="734"/>
              <a:ext cx="432" cy="418"/>
            </a:xfrm>
            <a:prstGeom prst="line">
              <a:avLst/>
            </a:prstGeom>
            <a:noFill/>
            <a:ln w="11113">
              <a:solidFill>
                <a:srgbClr val="000000"/>
              </a:solidFill>
              <a:round/>
              <a:headEnd/>
              <a:tailEnd/>
            </a:ln>
          </p:spPr>
          <p:txBody>
            <a:bodyPr/>
            <a:lstStyle/>
            <a:p>
              <a:endParaRPr lang="cs-CZ"/>
            </a:p>
          </p:txBody>
        </p:sp>
        <p:sp>
          <p:nvSpPr>
            <p:cNvPr id="39036" name="Rectangle 117"/>
            <p:cNvSpPr>
              <a:spLocks noChangeArrowheads="1"/>
            </p:cNvSpPr>
            <p:nvPr/>
          </p:nvSpPr>
          <p:spPr bwMode="auto">
            <a:xfrm>
              <a:off x="2598" y="576"/>
              <a:ext cx="1171" cy="208"/>
            </a:xfrm>
            <a:prstGeom prst="rect">
              <a:avLst/>
            </a:prstGeom>
            <a:solidFill>
              <a:srgbClr val="E1E5E9"/>
            </a:solidFill>
            <a:ln w="9525">
              <a:noFill/>
              <a:miter lim="800000"/>
              <a:headEnd/>
              <a:tailEnd/>
            </a:ln>
          </p:spPr>
          <p:txBody>
            <a:bodyPr/>
            <a:lstStyle/>
            <a:p>
              <a:endParaRPr lang="bg-BG"/>
            </a:p>
          </p:txBody>
        </p:sp>
        <p:sp>
          <p:nvSpPr>
            <p:cNvPr id="39037" name="Rectangle 118"/>
            <p:cNvSpPr>
              <a:spLocks noChangeArrowheads="1"/>
            </p:cNvSpPr>
            <p:nvPr/>
          </p:nvSpPr>
          <p:spPr bwMode="auto">
            <a:xfrm>
              <a:off x="2633" y="593"/>
              <a:ext cx="951"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 A budget deficit reduces</a:t>
              </a:r>
              <a:endParaRPr lang="en-US"/>
            </a:p>
          </p:txBody>
        </p:sp>
        <p:sp>
          <p:nvSpPr>
            <p:cNvPr id="39038" name="Rectangle 119"/>
            <p:cNvSpPr>
              <a:spLocks noChangeArrowheads="1"/>
            </p:cNvSpPr>
            <p:nvPr/>
          </p:nvSpPr>
          <p:spPr bwMode="auto">
            <a:xfrm>
              <a:off x="2633" y="689"/>
              <a:ext cx="1140"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the supply of loanable funds . . . </a:t>
              </a:r>
              <a:endParaRPr lang="en-US"/>
            </a:p>
          </p:txBody>
        </p:sp>
      </p:grpSp>
      <p:grpSp>
        <p:nvGrpSpPr>
          <p:cNvPr id="13" name="Group 120"/>
          <p:cNvGrpSpPr>
            <a:grpSpLocks/>
          </p:cNvGrpSpPr>
          <p:nvPr/>
        </p:nvGrpSpPr>
        <p:grpSpPr bwMode="auto">
          <a:xfrm>
            <a:off x="882650" y="2411413"/>
            <a:ext cx="768350" cy="1050925"/>
            <a:chOff x="556" y="1519"/>
            <a:chExt cx="484" cy="662"/>
          </a:xfrm>
        </p:grpSpPr>
        <p:sp>
          <p:nvSpPr>
            <p:cNvPr id="39027" name="Line 121"/>
            <p:cNvSpPr>
              <a:spLocks noChangeShapeType="1"/>
            </p:cNvSpPr>
            <p:nvPr/>
          </p:nvSpPr>
          <p:spPr bwMode="auto">
            <a:xfrm flipH="1">
              <a:off x="736" y="1519"/>
              <a:ext cx="237" cy="201"/>
            </a:xfrm>
            <a:prstGeom prst="line">
              <a:avLst/>
            </a:prstGeom>
            <a:noFill/>
            <a:ln w="11113">
              <a:solidFill>
                <a:srgbClr val="000000"/>
              </a:solidFill>
              <a:round/>
              <a:headEnd/>
              <a:tailEnd/>
            </a:ln>
          </p:spPr>
          <p:txBody>
            <a:bodyPr/>
            <a:lstStyle/>
            <a:p>
              <a:endParaRPr lang="cs-CZ"/>
            </a:p>
          </p:txBody>
        </p:sp>
        <p:grpSp>
          <p:nvGrpSpPr>
            <p:cNvPr id="39028" name="Group 122"/>
            <p:cNvGrpSpPr>
              <a:grpSpLocks/>
            </p:cNvGrpSpPr>
            <p:nvPr/>
          </p:nvGrpSpPr>
          <p:grpSpPr bwMode="auto">
            <a:xfrm>
              <a:off x="556" y="1684"/>
              <a:ext cx="484" cy="497"/>
              <a:chOff x="556" y="1684"/>
              <a:chExt cx="484" cy="497"/>
            </a:xfrm>
          </p:grpSpPr>
          <p:sp>
            <p:nvSpPr>
              <p:cNvPr id="39029" name="Rectangle 123"/>
              <p:cNvSpPr>
                <a:spLocks noChangeArrowheads="1"/>
              </p:cNvSpPr>
              <p:nvPr/>
            </p:nvSpPr>
            <p:spPr bwMode="auto">
              <a:xfrm>
                <a:off x="556" y="1684"/>
                <a:ext cx="484" cy="497"/>
              </a:xfrm>
              <a:prstGeom prst="rect">
                <a:avLst/>
              </a:prstGeom>
              <a:solidFill>
                <a:srgbClr val="E1E5E9"/>
              </a:solidFill>
              <a:ln w="9525">
                <a:noFill/>
                <a:miter lim="800000"/>
                <a:headEnd/>
                <a:tailEnd/>
              </a:ln>
            </p:spPr>
            <p:txBody>
              <a:bodyPr/>
              <a:lstStyle/>
              <a:p>
                <a:endParaRPr lang="bg-BG"/>
              </a:p>
            </p:txBody>
          </p:sp>
          <p:sp>
            <p:nvSpPr>
              <p:cNvPr id="39030" name="Rectangle 124"/>
              <p:cNvSpPr>
                <a:spLocks noChangeArrowheads="1"/>
              </p:cNvSpPr>
              <p:nvPr/>
            </p:nvSpPr>
            <p:spPr bwMode="auto">
              <a:xfrm>
                <a:off x="589" y="1697"/>
                <a:ext cx="446"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2. . . . which </a:t>
                </a:r>
                <a:endParaRPr lang="en-US"/>
              </a:p>
            </p:txBody>
          </p:sp>
          <p:sp>
            <p:nvSpPr>
              <p:cNvPr id="39031" name="Rectangle 125"/>
              <p:cNvSpPr>
                <a:spLocks noChangeArrowheads="1"/>
              </p:cNvSpPr>
              <p:nvPr/>
            </p:nvSpPr>
            <p:spPr bwMode="auto">
              <a:xfrm>
                <a:off x="589" y="1792"/>
                <a:ext cx="341"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increases</a:t>
                </a:r>
                <a:endParaRPr lang="en-US"/>
              </a:p>
            </p:txBody>
          </p:sp>
          <p:sp>
            <p:nvSpPr>
              <p:cNvPr id="39032" name="Rectangle 126"/>
              <p:cNvSpPr>
                <a:spLocks noChangeArrowheads="1"/>
              </p:cNvSpPr>
              <p:nvPr/>
            </p:nvSpPr>
            <p:spPr bwMode="auto">
              <a:xfrm>
                <a:off x="589" y="1888"/>
                <a:ext cx="287"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the real </a:t>
                </a:r>
                <a:endParaRPr lang="en-US"/>
              </a:p>
            </p:txBody>
          </p:sp>
          <p:sp>
            <p:nvSpPr>
              <p:cNvPr id="39033" name="Rectangle 127"/>
              <p:cNvSpPr>
                <a:spLocks noChangeArrowheads="1"/>
              </p:cNvSpPr>
              <p:nvPr/>
            </p:nvSpPr>
            <p:spPr bwMode="auto">
              <a:xfrm>
                <a:off x="589" y="1984"/>
                <a:ext cx="261"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interest</a:t>
                </a:r>
                <a:endParaRPr lang="en-US"/>
              </a:p>
            </p:txBody>
          </p:sp>
          <p:sp>
            <p:nvSpPr>
              <p:cNvPr id="39034" name="Rectangle 128"/>
              <p:cNvSpPr>
                <a:spLocks noChangeArrowheads="1"/>
              </p:cNvSpPr>
              <p:nvPr/>
            </p:nvSpPr>
            <p:spPr bwMode="auto">
              <a:xfrm>
                <a:off x="589" y="2079"/>
                <a:ext cx="291"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rate . . . </a:t>
                </a:r>
                <a:endParaRPr lang="en-US"/>
              </a:p>
            </p:txBody>
          </p:sp>
        </p:grpSp>
      </p:grpSp>
      <p:grpSp>
        <p:nvGrpSpPr>
          <p:cNvPr id="15" name="Group 129"/>
          <p:cNvGrpSpPr>
            <a:grpSpLocks/>
          </p:cNvGrpSpPr>
          <p:nvPr/>
        </p:nvGrpSpPr>
        <p:grpSpPr bwMode="auto">
          <a:xfrm>
            <a:off x="6429375" y="4262438"/>
            <a:ext cx="1577975" cy="1085850"/>
            <a:chOff x="4050" y="2685"/>
            <a:chExt cx="994" cy="684"/>
          </a:xfrm>
        </p:grpSpPr>
        <p:sp>
          <p:nvSpPr>
            <p:cNvPr id="39018" name="Line 130"/>
            <p:cNvSpPr>
              <a:spLocks noChangeShapeType="1"/>
            </p:cNvSpPr>
            <p:nvPr/>
          </p:nvSpPr>
          <p:spPr bwMode="auto">
            <a:xfrm flipV="1">
              <a:off x="4050" y="2764"/>
              <a:ext cx="244" cy="144"/>
            </a:xfrm>
            <a:prstGeom prst="line">
              <a:avLst/>
            </a:prstGeom>
            <a:noFill/>
            <a:ln w="11113">
              <a:solidFill>
                <a:srgbClr val="000000"/>
              </a:solidFill>
              <a:round/>
              <a:headEnd/>
              <a:tailEnd/>
            </a:ln>
          </p:spPr>
          <p:txBody>
            <a:bodyPr/>
            <a:lstStyle/>
            <a:p>
              <a:endParaRPr lang="cs-CZ"/>
            </a:p>
          </p:txBody>
        </p:sp>
        <p:sp>
          <p:nvSpPr>
            <p:cNvPr id="39019" name="Rectangle 131"/>
            <p:cNvSpPr>
              <a:spLocks noChangeArrowheads="1"/>
            </p:cNvSpPr>
            <p:nvPr/>
          </p:nvSpPr>
          <p:spPr bwMode="auto">
            <a:xfrm>
              <a:off x="4280" y="2685"/>
              <a:ext cx="761" cy="684"/>
            </a:xfrm>
            <a:prstGeom prst="rect">
              <a:avLst/>
            </a:prstGeom>
            <a:solidFill>
              <a:srgbClr val="E1E5E9"/>
            </a:solidFill>
            <a:ln w="9525">
              <a:noFill/>
              <a:miter lim="800000"/>
              <a:headEnd/>
              <a:tailEnd/>
            </a:ln>
          </p:spPr>
          <p:txBody>
            <a:bodyPr/>
            <a:lstStyle/>
            <a:p>
              <a:endParaRPr lang="bg-BG"/>
            </a:p>
          </p:txBody>
        </p:sp>
        <p:sp>
          <p:nvSpPr>
            <p:cNvPr id="39020" name="Rectangle 132"/>
            <p:cNvSpPr>
              <a:spLocks noChangeArrowheads="1"/>
            </p:cNvSpPr>
            <p:nvPr/>
          </p:nvSpPr>
          <p:spPr bwMode="auto">
            <a:xfrm>
              <a:off x="4312" y="2688"/>
              <a:ext cx="590"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4. The decrease</a:t>
              </a:r>
              <a:endParaRPr lang="en-US"/>
            </a:p>
          </p:txBody>
        </p:sp>
        <p:sp>
          <p:nvSpPr>
            <p:cNvPr id="39021" name="Rectangle 133"/>
            <p:cNvSpPr>
              <a:spLocks noChangeArrowheads="1"/>
            </p:cNvSpPr>
            <p:nvPr/>
          </p:nvSpPr>
          <p:spPr bwMode="auto">
            <a:xfrm>
              <a:off x="4312" y="2784"/>
              <a:ext cx="463"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in net capital</a:t>
              </a:r>
              <a:endParaRPr lang="en-US"/>
            </a:p>
          </p:txBody>
        </p:sp>
        <p:sp>
          <p:nvSpPr>
            <p:cNvPr id="39022" name="Rectangle 134"/>
            <p:cNvSpPr>
              <a:spLocks noChangeArrowheads="1"/>
            </p:cNvSpPr>
            <p:nvPr/>
          </p:nvSpPr>
          <p:spPr bwMode="auto">
            <a:xfrm>
              <a:off x="4312" y="2879"/>
              <a:ext cx="573"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outflow reduces</a:t>
              </a:r>
              <a:endParaRPr lang="en-US"/>
            </a:p>
          </p:txBody>
        </p:sp>
        <p:sp>
          <p:nvSpPr>
            <p:cNvPr id="39023" name="Rectangle 135"/>
            <p:cNvSpPr>
              <a:spLocks noChangeArrowheads="1"/>
            </p:cNvSpPr>
            <p:nvPr/>
          </p:nvSpPr>
          <p:spPr bwMode="auto">
            <a:xfrm>
              <a:off x="4312" y="2975"/>
              <a:ext cx="732"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the supply of pounds</a:t>
              </a:r>
              <a:endParaRPr lang="en-US"/>
            </a:p>
          </p:txBody>
        </p:sp>
        <p:sp>
          <p:nvSpPr>
            <p:cNvPr id="39024" name="Rectangle 136"/>
            <p:cNvSpPr>
              <a:spLocks noChangeArrowheads="1"/>
            </p:cNvSpPr>
            <p:nvPr/>
          </p:nvSpPr>
          <p:spPr bwMode="auto">
            <a:xfrm>
              <a:off x="4312" y="3070"/>
              <a:ext cx="595"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to be exchanged</a:t>
              </a:r>
              <a:endParaRPr lang="en-US"/>
            </a:p>
          </p:txBody>
        </p:sp>
        <p:sp>
          <p:nvSpPr>
            <p:cNvPr id="39025" name="Rectangle 137"/>
            <p:cNvSpPr>
              <a:spLocks noChangeArrowheads="1"/>
            </p:cNvSpPr>
            <p:nvPr/>
          </p:nvSpPr>
          <p:spPr bwMode="auto">
            <a:xfrm>
              <a:off x="4312" y="3166"/>
              <a:ext cx="413"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into foreign</a:t>
              </a:r>
              <a:endParaRPr lang="en-US"/>
            </a:p>
          </p:txBody>
        </p:sp>
        <p:sp>
          <p:nvSpPr>
            <p:cNvPr id="39026" name="Rectangle 138"/>
            <p:cNvSpPr>
              <a:spLocks noChangeArrowheads="1"/>
            </p:cNvSpPr>
            <p:nvPr/>
          </p:nvSpPr>
          <p:spPr bwMode="auto">
            <a:xfrm>
              <a:off x="4312" y="3262"/>
              <a:ext cx="483"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currency . . . </a:t>
              </a:r>
              <a:endParaRPr lang="en-US"/>
            </a:p>
          </p:txBody>
        </p:sp>
      </p:grpSp>
      <p:grpSp>
        <p:nvGrpSpPr>
          <p:cNvPr id="16" name="Group 139"/>
          <p:cNvGrpSpPr>
            <a:grpSpLocks/>
          </p:cNvGrpSpPr>
          <p:nvPr/>
        </p:nvGrpSpPr>
        <p:grpSpPr bwMode="auto">
          <a:xfrm>
            <a:off x="4100513" y="5199063"/>
            <a:ext cx="1004887" cy="857250"/>
            <a:chOff x="2583" y="3275"/>
            <a:chExt cx="633" cy="540"/>
          </a:xfrm>
        </p:grpSpPr>
        <p:sp>
          <p:nvSpPr>
            <p:cNvPr id="39011" name="Line 140"/>
            <p:cNvSpPr>
              <a:spLocks noChangeShapeType="1"/>
            </p:cNvSpPr>
            <p:nvPr/>
          </p:nvSpPr>
          <p:spPr bwMode="auto">
            <a:xfrm flipV="1">
              <a:off x="3072" y="3275"/>
              <a:ext cx="144" cy="115"/>
            </a:xfrm>
            <a:prstGeom prst="line">
              <a:avLst/>
            </a:prstGeom>
            <a:noFill/>
            <a:ln w="11113">
              <a:solidFill>
                <a:srgbClr val="000000"/>
              </a:solidFill>
              <a:round/>
              <a:headEnd/>
              <a:tailEnd/>
            </a:ln>
          </p:spPr>
          <p:txBody>
            <a:bodyPr/>
            <a:lstStyle/>
            <a:p>
              <a:endParaRPr lang="cs-CZ"/>
            </a:p>
          </p:txBody>
        </p:sp>
        <p:sp>
          <p:nvSpPr>
            <p:cNvPr id="39012" name="Rectangle 141"/>
            <p:cNvSpPr>
              <a:spLocks noChangeArrowheads="1"/>
            </p:cNvSpPr>
            <p:nvPr/>
          </p:nvSpPr>
          <p:spPr bwMode="auto">
            <a:xfrm>
              <a:off x="2583" y="3311"/>
              <a:ext cx="553" cy="504"/>
            </a:xfrm>
            <a:prstGeom prst="rect">
              <a:avLst/>
            </a:prstGeom>
            <a:solidFill>
              <a:srgbClr val="E1E5E9"/>
            </a:solidFill>
            <a:ln w="9525">
              <a:noFill/>
              <a:miter lim="800000"/>
              <a:headEnd/>
              <a:tailEnd/>
            </a:ln>
          </p:spPr>
          <p:txBody>
            <a:bodyPr/>
            <a:lstStyle/>
            <a:p>
              <a:endParaRPr lang="bg-BG"/>
            </a:p>
          </p:txBody>
        </p:sp>
        <p:sp>
          <p:nvSpPr>
            <p:cNvPr id="39013" name="Rectangle 142"/>
            <p:cNvSpPr>
              <a:spLocks noChangeArrowheads="1"/>
            </p:cNvSpPr>
            <p:nvPr/>
          </p:nvSpPr>
          <p:spPr bwMode="auto">
            <a:xfrm>
              <a:off x="2621" y="3316"/>
              <a:ext cx="471"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5. . . . which </a:t>
              </a:r>
              <a:endParaRPr lang="en-US"/>
            </a:p>
          </p:txBody>
        </p:sp>
        <p:sp>
          <p:nvSpPr>
            <p:cNvPr id="39014" name="Rectangle 143"/>
            <p:cNvSpPr>
              <a:spLocks noChangeArrowheads="1"/>
            </p:cNvSpPr>
            <p:nvPr/>
          </p:nvSpPr>
          <p:spPr bwMode="auto">
            <a:xfrm>
              <a:off x="2621" y="3412"/>
              <a:ext cx="409"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causes the</a:t>
              </a:r>
              <a:endParaRPr lang="en-US"/>
            </a:p>
          </p:txBody>
        </p:sp>
        <p:sp>
          <p:nvSpPr>
            <p:cNvPr id="39015" name="Rectangle 144"/>
            <p:cNvSpPr>
              <a:spLocks noChangeArrowheads="1"/>
            </p:cNvSpPr>
            <p:nvPr/>
          </p:nvSpPr>
          <p:spPr bwMode="auto">
            <a:xfrm>
              <a:off x="2621" y="3508"/>
              <a:ext cx="530"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real exchange </a:t>
              </a:r>
              <a:endParaRPr lang="en-US"/>
            </a:p>
          </p:txBody>
        </p:sp>
        <p:sp>
          <p:nvSpPr>
            <p:cNvPr id="39016" name="Rectangle 145"/>
            <p:cNvSpPr>
              <a:spLocks noChangeArrowheads="1"/>
            </p:cNvSpPr>
            <p:nvPr/>
          </p:nvSpPr>
          <p:spPr bwMode="auto">
            <a:xfrm>
              <a:off x="2621" y="3603"/>
              <a:ext cx="248"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rate to</a:t>
              </a:r>
              <a:endParaRPr lang="en-US"/>
            </a:p>
          </p:txBody>
        </p:sp>
        <p:sp>
          <p:nvSpPr>
            <p:cNvPr id="39017" name="Rectangle 146"/>
            <p:cNvSpPr>
              <a:spLocks noChangeArrowheads="1"/>
            </p:cNvSpPr>
            <p:nvPr/>
          </p:nvSpPr>
          <p:spPr bwMode="auto">
            <a:xfrm>
              <a:off x="2621" y="3699"/>
              <a:ext cx="411"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appreciate.</a:t>
              </a:r>
              <a:endParaRPr lang="en-US"/>
            </a:p>
          </p:txBody>
        </p:sp>
      </p:grpSp>
      <p:grpSp>
        <p:nvGrpSpPr>
          <p:cNvPr id="17" name="Group 147"/>
          <p:cNvGrpSpPr>
            <a:grpSpLocks/>
          </p:cNvGrpSpPr>
          <p:nvPr/>
        </p:nvGrpSpPr>
        <p:grpSpPr bwMode="auto">
          <a:xfrm>
            <a:off x="5310188" y="2593975"/>
            <a:ext cx="1108075" cy="644525"/>
            <a:chOff x="3345" y="1634"/>
            <a:chExt cx="698" cy="406"/>
          </a:xfrm>
        </p:grpSpPr>
        <p:sp>
          <p:nvSpPr>
            <p:cNvPr id="39005" name="Line 148"/>
            <p:cNvSpPr>
              <a:spLocks noChangeShapeType="1"/>
            </p:cNvSpPr>
            <p:nvPr/>
          </p:nvSpPr>
          <p:spPr bwMode="auto">
            <a:xfrm flipH="1" flipV="1">
              <a:off x="3827" y="1699"/>
              <a:ext cx="216" cy="172"/>
            </a:xfrm>
            <a:prstGeom prst="line">
              <a:avLst/>
            </a:prstGeom>
            <a:noFill/>
            <a:ln w="11113">
              <a:solidFill>
                <a:srgbClr val="000000"/>
              </a:solidFill>
              <a:round/>
              <a:headEnd/>
              <a:tailEnd/>
            </a:ln>
          </p:spPr>
          <p:txBody>
            <a:bodyPr/>
            <a:lstStyle/>
            <a:p>
              <a:endParaRPr lang="cs-CZ"/>
            </a:p>
          </p:txBody>
        </p:sp>
        <p:sp>
          <p:nvSpPr>
            <p:cNvPr id="39006" name="Rectangle 149"/>
            <p:cNvSpPr>
              <a:spLocks noChangeArrowheads="1"/>
            </p:cNvSpPr>
            <p:nvPr/>
          </p:nvSpPr>
          <p:spPr bwMode="auto">
            <a:xfrm>
              <a:off x="3345" y="1634"/>
              <a:ext cx="559" cy="403"/>
            </a:xfrm>
            <a:prstGeom prst="rect">
              <a:avLst/>
            </a:prstGeom>
            <a:solidFill>
              <a:srgbClr val="E1E5E9"/>
            </a:solidFill>
            <a:ln w="9525">
              <a:noFill/>
              <a:miter lim="800000"/>
              <a:headEnd/>
              <a:tailEnd/>
            </a:ln>
          </p:spPr>
          <p:txBody>
            <a:bodyPr/>
            <a:lstStyle/>
            <a:p>
              <a:endParaRPr lang="bg-BG"/>
            </a:p>
          </p:txBody>
        </p:sp>
        <p:sp>
          <p:nvSpPr>
            <p:cNvPr id="39007" name="Rectangle 150"/>
            <p:cNvSpPr>
              <a:spLocks noChangeArrowheads="1"/>
            </p:cNvSpPr>
            <p:nvPr/>
          </p:nvSpPr>
          <p:spPr bwMode="auto">
            <a:xfrm>
              <a:off x="3378" y="1647"/>
              <a:ext cx="530"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3. . . . which in</a:t>
              </a:r>
              <a:endParaRPr lang="en-US"/>
            </a:p>
          </p:txBody>
        </p:sp>
        <p:sp>
          <p:nvSpPr>
            <p:cNvPr id="39008" name="Rectangle 151"/>
            <p:cNvSpPr>
              <a:spLocks noChangeArrowheads="1"/>
            </p:cNvSpPr>
            <p:nvPr/>
          </p:nvSpPr>
          <p:spPr bwMode="auto">
            <a:xfrm>
              <a:off x="3378" y="1742"/>
              <a:ext cx="466"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turn reduces</a:t>
              </a:r>
              <a:endParaRPr lang="en-US"/>
            </a:p>
          </p:txBody>
        </p:sp>
        <p:sp>
          <p:nvSpPr>
            <p:cNvPr id="39009" name="Rectangle 152"/>
            <p:cNvSpPr>
              <a:spLocks noChangeArrowheads="1"/>
            </p:cNvSpPr>
            <p:nvPr/>
          </p:nvSpPr>
          <p:spPr bwMode="auto">
            <a:xfrm>
              <a:off x="3378" y="1838"/>
              <a:ext cx="382"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net capital</a:t>
              </a:r>
              <a:endParaRPr lang="en-US"/>
            </a:p>
          </p:txBody>
        </p:sp>
        <p:sp>
          <p:nvSpPr>
            <p:cNvPr id="39010" name="Rectangle 153"/>
            <p:cNvSpPr>
              <a:spLocks noChangeArrowheads="1"/>
            </p:cNvSpPr>
            <p:nvPr/>
          </p:nvSpPr>
          <p:spPr bwMode="auto">
            <a:xfrm>
              <a:off x="3378" y="1933"/>
              <a:ext cx="299" cy="107"/>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outflow.</a:t>
              </a:r>
              <a:endParaRPr lang="en-US"/>
            </a:p>
          </p:txBody>
        </p:sp>
      </p:grpSp>
      <p:grpSp>
        <p:nvGrpSpPr>
          <p:cNvPr id="18" name="Group 154"/>
          <p:cNvGrpSpPr>
            <a:grpSpLocks/>
          </p:cNvGrpSpPr>
          <p:nvPr/>
        </p:nvGrpSpPr>
        <p:grpSpPr bwMode="auto">
          <a:xfrm>
            <a:off x="5051425" y="4941888"/>
            <a:ext cx="1300163" cy="203200"/>
            <a:chOff x="3182" y="3113"/>
            <a:chExt cx="819" cy="128"/>
          </a:xfrm>
        </p:grpSpPr>
        <p:sp>
          <p:nvSpPr>
            <p:cNvPr id="39002" name="Line 155"/>
            <p:cNvSpPr>
              <a:spLocks noChangeShapeType="1"/>
            </p:cNvSpPr>
            <p:nvPr/>
          </p:nvSpPr>
          <p:spPr bwMode="auto">
            <a:xfrm>
              <a:off x="3310" y="3210"/>
              <a:ext cx="661" cy="1"/>
            </a:xfrm>
            <a:prstGeom prst="line">
              <a:avLst/>
            </a:prstGeom>
            <a:noFill/>
            <a:ln w="12700">
              <a:solidFill>
                <a:schemeClr val="tx1"/>
              </a:solidFill>
              <a:prstDash val="sysDot"/>
              <a:round/>
              <a:headEnd/>
              <a:tailEnd/>
            </a:ln>
          </p:spPr>
          <p:txBody>
            <a:bodyPr/>
            <a:lstStyle/>
            <a:p>
              <a:endParaRPr lang="cs-CZ"/>
            </a:p>
          </p:txBody>
        </p:sp>
        <p:sp>
          <p:nvSpPr>
            <p:cNvPr id="39003" name="Oval 156"/>
            <p:cNvSpPr>
              <a:spLocks noChangeArrowheads="1"/>
            </p:cNvSpPr>
            <p:nvPr/>
          </p:nvSpPr>
          <p:spPr bwMode="auto">
            <a:xfrm>
              <a:off x="3949" y="3189"/>
              <a:ext cx="52" cy="52"/>
            </a:xfrm>
            <a:prstGeom prst="ellipse">
              <a:avLst/>
            </a:prstGeom>
            <a:solidFill>
              <a:srgbClr val="000000"/>
            </a:solidFill>
            <a:ln w="9525">
              <a:noFill/>
              <a:round/>
              <a:headEnd/>
              <a:tailEnd/>
            </a:ln>
          </p:spPr>
          <p:txBody>
            <a:bodyPr/>
            <a:lstStyle/>
            <a:p>
              <a:endParaRPr lang="bg-BG"/>
            </a:p>
          </p:txBody>
        </p:sp>
        <p:sp>
          <p:nvSpPr>
            <p:cNvPr id="39004" name="Rectangle 157"/>
            <p:cNvSpPr>
              <a:spLocks noChangeArrowheads="1"/>
            </p:cNvSpPr>
            <p:nvPr/>
          </p:nvSpPr>
          <p:spPr bwMode="auto">
            <a:xfrm>
              <a:off x="3182" y="3113"/>
              <a:ext cx="84"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E</a:t>
              </a:r>
              <a:r>
                <a:rPr lang="en-US" sz="1000" baseline="-25000">
                  <a:solidFill>
                    <a:srgbClr val="000000"/>
                  </a:solidFill>
                  <a:latin typeface="Arial" charset="0"/>
                </a:rPr>
                <a:t>2</a:t>
              </a:r>
              <a:endParaRPr lang="en-US"/>
            </a:p>
          </p:txBody>
        </p:sp>
      </p:grpSp>
      <p:sp>
        <p:nvSpPr>
          <p:cNvPr id="39001" name="Text Box 158"/>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0160"/>
                                        </p:tgtEl>
                                        <p:attrNameLst>
                                          <p:attrName>style.visibility</p:attrName>
                                        </p:attrNameLst>
                                      </p:cBhvr>
                                      <p:to>
                                        <p:strVal val="visible"/>
                                      </p:to>
                                    </p:set>
                                    <p:animEffect transition="in" filter="wipe(right)">
                                      <p:cBhvr>
                                        <p:cTn id="12" dur="500"/>
                                        <p:tgtEl>
                                          <p:spTgt spid="901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up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grpId="0" nodeType="clickEffect">
                                  <p:stCondLst>
                                    <p:cond delay="0"/>
                                  </p:stCondLst>
                                  <p:childTnLst>
                                    <p:set>
                                      <p:cBhvr>
                                        <p:cTn id="26" dur="1" fill="hold">
                                          <p:stCondLst>
                                            <p:cond delay="0"/>
                                          </p:stCondLst>
                                        </p:cTn>
                                        <p:tgtEl>
                                          <p:spTgt spid="90157"/>
                                        </p:tgtEl>
                                        <p:attrNameLst>
                                          <p:attrName>style.visibility</p:attrName>
                                        </p:attrNameLst>
                                      </p:cBhvr>
                                      <p:to>
                                        <p:strVal val="visible"/>
                                      </p:to>
                                    </p:set>
                                    <p:anim calcmode="lin" valueType="num">
                                      <p:cBhvr>
                                        <p:cTn id="27" dur="500" fill="hold"/>
                                        <p:tgtEl>
                                          <p:spTgt spid="90157"/>
                                        </p:tgtEl>
                                        <p:attrNameLst>
                                          <p:attrName>ppt_w</p:attrName>
                                        </p:attrNameLst>
                                      </p:cBhvr>
                                      <p:tavLst>
                                        <p:tav tm="0">
                                          <p:val>
                                            <p:strVal val="4/3*#ppt_w"/>
                                          </p:val>
                                        </p:tav>
                                        <p:tav tm="100000">
                                          <p:val>
                                            <p:strVal val="#ppt_w"/>
                                          </p:val>
                                        </p:tav>
                                      </p:tavLst>
                                    </p:anim>
                                    <p:anim calcmode="lin" valueType="num">
                                      <p:cBhvr>
                                        <p:cTn id="28" dur="500" fill="hold"/>
                                        <p:tgtEl>
                                          <p:spTgt spid="90157"/>
                                        </p:tgtEl>
                                        <p:attrNameLst>
                                          <p:attrName>ppt_h</p:attrName>
                                        </p:attrNameLst>
                                      </p:cBhvr>
                                      <p:tavLst>
                                        <p:tav tm="0">
                                          <p:val>
                                            <p:strVal val="4/3*#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strips(upRigh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strips(upRigh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288" fill="hold" grpId="0" nodeType="clickEffect">
                                  <p:stCondLst>
                                    <p:cond delay="0"/>
                                  </p:stCondLst>
                                  <p:childTnLst>
                                    <p:set>
                                      <p:cBhvr>
                                        <p:cTn id="57" dur="1" fill="hold">
                                          <p:stCondLst>
                                            <p:cond delay="0"/>
                                          </p:stCondLst>
                                        </p:cTn>
                                        <p:tgtEl>
                                          <p:spTgt spid="90165"/>
                                        </p:tgtEl>
                                        <p:attrNameLst>
                                          <p:attrName>style.visibility</p:attrName>
                                        </p:attrNameLst>
                                      </p:cBhvr>
                                      <p:to>
                                        <p:strVal val="visible"/>
                                      </p:to>
                                    </p:set>
                                    <p:anim calcmode="lin" valueType="num">
                                      <p:cBhvr>
                                        <p:cTn id="58" dur="500" fill="hold"/>
                                        <p:tgtEl>
                                          <p:spTgt spid="90165"/>
                                        </p:tgtEl>
                                        <p:attrNameLst>
                                          <p:attrName>ppt_w</p:attrName>
                                        </p:attrNameLst>
                                      </p:cBhvr>
                                      <p:tavLst>
                                        <p:tav tm="0">
                                          <p:val>
                                            <p:strVal val="4/3*#ppt_w"/>
                                          </p:val>
                                        </p:tav>
                                        <p:tav tm="100000">
                                          <p:val>
                                            <p:strVal val="#ppt_w"/>
                                          </p:val>
                                        </p:tav>
                                      </p:tavLst>
                                    </p:anim>
                                    <p:anim calcmode="lin" valueType="num">
                                      <p:cBhvr>
                                        <p:cTn id="59" dur="500" fill="hold"/>
                                        <p:tgtEl>
                                          <p:spTgt spid="90165"/>
                                        </p:tgtEl>
                                        <p:attrNameLst>
                                          <p:attrName>ppt_h</p:attrName>
                                        </p:attrNameLst>
                                      </p:cBhvr>
                                      <p:tavLst>
                                        <p:tav tm="0">
                                          <p:val>
                                            <p:strVal val="4/3*#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down)">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grpId="0" nodeType="clickEffect">
                                  <p:stCondLst>
                                    <p:cond delay="0"/>
                                  </p:stCondLst>
                                  <p:childTnLst>
                                    <p:set>
                                      <p:cBhvr>
                                        <p:cTn id="73" dur="1" fill="hold">
                                          <p:stCondLst>
                                            <p:cond delay="0"/>
                                          </p:stCondLst>
                                        </p:cTn>
                                        <p:tgtEl>
                                          <p:spTgt spid="90158"/>
                                        </p:tgtEl>
                                        <p:attrNameLst>
                                          <p:attrName>style.visibility</p:attrName>
                                        </p:attrNameLst>
                                      </p:cBhvr>
                                      <p:to>
                                        <p:strVal val="visible"/>
                                      </p:to>
                                    </p:set>
                                    <p:anim calcmode="lin" valueType="num">
                                      <p:cBhvr>
                                        <p:cTn id="74" dur="500" fill="hold"/>
                                        <p:tgtEl>
                                          <p:spTgt spid="90158"/>
                                        </p:tgtEl>
                                        <p:attrNameLst>
                                          <p:attrName>ppt_w</p:attrName>
                                        </p:attrNameLst>
                                      </p:cBhvr>
                                      <p:tavLst>
                                        <p:tav tm="0">
                                          <p:val>
                                            <p:strVal val="4/3*#ppt_w"/>
                                          </p:val>
                                        </p:tav>
                                        <p:tav tm="100000">
                                          <p:val>
                                            <p:strVal val="#ppt_w"/>
                                          </p:val>
                                        </p:tav>
                                      </p:tavLst>
                                    </p:anim>
                                    <p:anim calcmode="lin" valueType="num">
                                      <p:cBhvr>
                                        <p:cTn id="75" dur="500" fill="hold"/>
                                        <p:tgtEl>
                                          <p:spTgt spid="90158"/>
                                        </p:tgtEl>
                                        <p:attrNameLst>
                                          <p:attrName>ppt_h</p:attrName>
                                        </p:attrNameLst>
                                      </p:cBhvr>
                                      <p:tavLst>
                                        <p:tav tm="0">
                                          <p:val>
                                            <p:strVal val="4/3*#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right)">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righ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57" grpId="0" animBg="1"/>
      <p:bldP spid="90158" grpId="0" animBg="1"/>
      <p:bldP spid="90160" grpId="0" animBg="1"/>
      <p:bldP spid="901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US" sz="3200" smtClean="0">
                <a:solidFill>
                  <a:srgbClr val="FFFFFF"/>
                </a:solidFill>
              </a:rPr>
              <a:t>Trade Policy</a:t>
            </a:r>
            <a:endParaRPr lang="en-US" sz="3200" smtClean="0">
              <a:solidFill>
                <a:srgbClr val="FFFFFF"/>
              </a:solidFill>
              <a:latin typeface="Tahoma" pitchFamily="34" charset="0"/>
            </a:endParaRPr>
          </a:p>
        </p:txBody>
      </p:sp>
      <p:sp>
        <p:nvSpPr>
          <p:cNvPr id="39939" name="Rectangle 3"/>
          <p:cNvSpPr>
            <a:spLocks noGrp="1" noChangeArrowheads="1"/>
          </p:cNvSpPr>
          <p:nvPr>
            <p:ph type="body" idx="1"/>
          </p:nvPr>
        </p:nvSpPr>
        <p:spPr/>
        <p:txBody>
          <a:bodyPr/>
          <a:lstStyle/>
          <a:p>
            <a:pPr>
              <a:buClr>
                <a:srgbClr val="000000"/>
              </a:buClr>
            </a:pPr>
            <a:r>
              <a:rPr lang="en-US" sz="2400" smtClean="0"/>
              <a:t>A </a:t>
            </a:r>
            <a:r>
              <a:rPr lang="en-US" sz="2400" i="1" smtClean="0">
                <a:solidFill>
                  <a:srgbClr val="25A9A6"/>
                </a:solidFill>
              </a:rPr>
              <a:t>trade policy </a:t>
            </a:r>
            <a:r>
              <a:rPr lang="en-US" sz="2400" smtClean="0"/>
              <a:t>is a government policy that directly influences the quantity of goods and services that a country imports or exports. </a:t>
            </a:r>
          </a:p>
          <a:p>
            <a:pPr lvl="1"/>
            <a:r>
              <a:rPr lang="en-US" sz="2400" smtClean="0"/>
              <a:t>Tariff:</a:t>
            </a:r>
            <a:r>
              <a:rPr lang="en-US" sz="2400" i="1" smtClean="0"/>
              <a:t> </a:t>
            </a:r>
            <a:r>
              <a:rPr lang="en-US" sz="2400" smtClean="0"/>
              <a:t>A tax on an imported good.</a:t>
            </a:r>
          </a:p>
          <a:p>
            <a:pPr lvl="1"/>
            <a:r>
              <a:rPr lang="en-US" sz="2400" smtClean="0"/>
              <a:t>Import quota:</a:t>
            </a:r>
            <a:r>
              <a:rPr lang="en-US" sz="2400" i="1" smtClean="0"/>
              <a:t> </a:t>
            </a:r>
            <a:r>
              <a:rPr lang="en-US" sz="2400" smtClean="0"/>
              <a:t>A limit on the quantity of a good produced abroad and sold domestically.</a:t>
            </a:r>
          </a:p>
          <a:p>
            <a:r>
              <a:rPr lang="en-US" sz="2400" smtClean="0"/>
              <a:t>Because they do not change national saving or domestic investment, trade policies do not affect the trade balance.</a:t>
            </a:r>
          </a:p>
          <a:p>
            <a:pPr lvl="1"/>
            <a:r>
              <a:rPr lang="en-US" sz="2400" smtClean="0"/>
              <a:t>For a given level of national saving and domestic investment, the real exchange rate adjusts to keep the trade balance the same.</a:t>
            </a:r>
          </a:p>
          <a:p>
            <a:r>
              <a:rPr lang="en-US" sz="2400" smtClean="0"/>
              <a:t>Trade policies have a greater effect on microeconomic than on macroeconomic markets.</a:t>
            </a:r>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sz="3200" smtClean="0">
                <a:solidFill>
                  <a:srgbClr val="FFFFFF"/>
                </a:solidFill>
              </a:rPr>
              <a:t>Trade Policy </a:t>
            </a:r>
          </a:p>
        </p:txBody>
      </p:sp>
      <p:sp>
        <p:nvSpPr>
          <p:cNvPr id="40963" name="Rectangle 3"/>
          <p:cNvSpPr>
            <a:spLocks noGrp="1" noChangeArrowheads="1"/>
          </p:cNvSpPr>
          <p:nvPr>
            <p:ph type="body" idx="1"/>
          </p:nvPr>
        </p:nvSpPr>
        <p:spPr/>
        <p:txBody>
          <a:bodyPr/>
          <a:lstStyle/>
          <a:p>
            <a:r>
              <a:rPr lang="en-US" sz="2600" smtClean="0"/>
              <a:t>Effect of an Import Quota</a:t>
            </a:r>
            <a:endParaRPr lang="en-US" sz="2600" smtClean="0">
              <a:latin typeface="Tahoma" pitchFamily="34" charset="0"/>
            </a:endParaRPr>
          </a:p>
          <a:p>
            <a:pPr lvl="1"/>
            <a:r>
              <a:rPr lang="en-US" sz="2400" smtClean="0"/>
              <a:t>Because foreigners need pounds to buy UK net exports, there is an increased demand for pounds in the market for foreign currency.</a:t>
            </a:r>
          </a:p>
          <a:p>
            <a:pPr lvl="2"/>
            <a:r>
              <a:rPr lang="en-US" sz="2200" smtClean="0"/>
              <a:t>This leads to an appreciation of the real exchange rate.</a:t>
            </a:r>
          </a:p>
          <a:p>
            <a:pPr lvl="1"/>
            <a:r>
              <a:rPr lang="en-US" sz="2400" smtClean="0"/>
              <a:t>There is no change in the interest rate because nothing happens in the loanable funds market.</a:t>
            </a:r>
          </a:p>
          <a:p>
            <a:pPr lvl="1"/>
            <a:r>
              <a:rPr lang="en-US" sz="2400" smtClean="0"/>
              <a:t>There is no change in net foreign investment even though an import quota reduces imports.</a:t>
            </a:r>
          </a:p>
          <a:p>
            <a:pPr lvl="1"/>
            <a:r>
              <a:rPr lang="en-US" sz="2400" smtClean="0"/>
              <a:t>An appreciation of the pound in the foreign exchange market encourages imports and discourages exports.</a:t>
            </a:r>
          </a:p>
          <a:p>
            <a:pPr lvl="1"/>
            <a:r>
              <a:rPr lang="en-US" sz="2400" smtClean="0"/>
              <a:t>This offsets the initial increase in net exports due to import quota.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41987"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6 The Effects of an Import Quota</a:t>
            </a:r>
          </a:p>
        </p:txBody>
      </p:sp>
      <p:sp>
        <p:nvSpPr>
          <p:cNvPr id="41988" name="Rectangle 5"/>
          <p:cNvSpPr>
            <a:spLocks noChangeArrowheads="1"/>
          </p:cNvSpPr>
          <p:nvPr/>
        </p:nvSpPr>
        <p:spPr bwMode="auto">
          <a:xfrm>
            <a:off x="1668463" y="1352550"/>
            <a:ext cx="2717800" cy="2055813"/>
          </a:xfrm>
          <a:prstGeom prst="rect">
            <a:avLst/>
          </a:prstGeom>
          <a:solidFill>
            <a:srgbClr val="F3F6F9"/>
          </a:solidFill>
          <a:ln w="123825">
            <a:solidFill>
              <a:srgbClr val="F3F6F9"/>
            </a:solidFill>
            <a:miter lim="800000"/>
            <a:headEnd/>
            <a:tailEnd/>
          </a:ln>
        </p:spPr>
        <p:txBody>
          <a:bodyPr/>
          <a:lstStyle/>
          <a:p>
            <a:endParaRPr lang="bg-BG"/>
          </a:p>
        </p:txBody>
      </p:sp>
      <p:sp>
        <p:nvSpPr>
          <p:cNvPr id="41989" name="Rectangle 6"/>
          <p:cNvSpPr>
            <a:spLocks noChangeArrowheads="1"/>
          </p:cNvSpPr>
          <p:nvPr/>
        </p:nvSpPr>
        <p:spPr bwMode="auto">
          <a:xfrm>
            <a:off x="1668463" y="1352550"/>
            <a:ext cx="2717800" cy="2055813"/>
          </a:xfrm>
          <a:prstGeom prst="rect">
            <a:avLst/>
          </a:prstGeom>
          <a:solidFill>
            <a:srgbClr val="F2F4F8"/>
          </a:solidFill>
          <a:ln w="112713">
            <a:solidFill>
              <a:srgbClr val="F2F4F8"/>
            </a:solidFill>
            <a:miter lim="800000"/>
            <a:headEnd/>
            <a:tailEnd/>
          </a:ln>
        </p:spPr>
        <p:txBody>
          <a:bodyPr/>
          <a:lstStyle/>
          <a:p>
            <a:endParaRPr lang="bg-BG"/>
          </a:p>
        </p:txBody>
      </p:sp>
      <p:sp>
        <p:nvSpPr>
          <p:cNvPr id="41990" name="Rectangle 7"/>
          <p:cNvSpPr>
            <a:spLocks noChangeArrowheads="1"/>
          </p:cNvSpPr>
          <p:nvPr/>
        </p:nvSpPr>
        <p:spPr bwMode="auto">
          <a:xfrm>
            <a:off x="1668463" y="1352550"/>
            <a:ext cx="2717800" cy="2055813"/>
          </a:xfrm>
          <a:prstGeom prst="rect">
            <a:avLst/>
          </a:prstGeom>
          <a:solidFill>
            <a:srgbClr val="F1F4F7"/>
          </a:solidFill>
          <a:ln w="101600">
            <a:solidFill>
              <a:srgbClr val="F1F4F7"/>
            </a:solidFill>
            <a:miter lim="800000"/>
            <a:headEnd/>
            <a:tailEnd/>
          </a:ln>
        </p:spPr>
        <p:txBody>
          <a:bodyPr/>
          <a:lstStyle/>
          <a:p>
            <a:endParaRPr lang="bg-BG"/>
          </a:p>
        </p:txBody>
      </p:sp>
      <p:sp>
        <p:nvSpPr>
          <p:cNvPr id="41991" name="Rectangle 8"/>
          <p:cNvSpPr>
            <a:spLocks noChangeArrowheads="1"/>
          </p:cNvSpPr>
          <p:nvPr/>
        </p:nvSpPr>
        <p:spPr bwMode="auto">
          <a:xfrm>
            <a:off x="1668463" y="1352550"/>
            <a:ext cx="2717800" cy="2055813"/>
          </a:xfrm>
          <a:prstGeom prst="rect">
            <a:avLst/>
          </a:prstGeom>
          <a:solidFill>
            <a:srgbClr val="F0F2F5"/>
          </a:solidFill>
          <a:ln w="90488">
            <a:solidFill>
              <a:srgbClr val="F0F2F5"/>
            </a:solidFill>
            <a:miter lim="800000"/>
            <a:headEnd/>
            <a:tailEnd/>
          </a:ln>
        </p:spPr>
        <p:txBody>
          <a:bodyPr/>
          <a:lstStyle/>
          <a:p>
            <a:endParaRPr lang="bg-BG"/>
          </a:p>
        </p:txBody>
      </p:sp>
      <p:sp>
        <p:nvSpPr>
          <p:cNvPr id="41992" name="Rectangle 9"/>
          <p:cNvSpPr>
            <a:spLocks noChangeArrowheads="1"/>
          </p:cNvSpPr>
          <p:nvPr/>
        </p:nvSpPr>
        <p:spPr bwMode="auto">
          <a:xfrm>
            <a:off x="1668463" y="1352550"/>
            <a:ext cx="2717800" cy="2055813"/>
          </a:xfrm>
          <a:prstGeom prst="rect">
            <a:avLst/>
          </a:prstGeom>
          <a:solidFill>
            <a:srgbClr val="EEF1F4"/>
          </a:solidFill>
          <a:ln w="79375">
            <a:solidFill>
              <a:srgbClr val="EEF1F4"/>
            </a:solidFill>
            <a:miter lim="800000"/>
            <a:headEnd/>
            <a:tailEnd/>
          </a:ln>
        </p:spPr>
        <p:txBody>
          <a:bodyPr/>
          <a:lstStyle/>
          <a:p>
            <a:endParaRPr lang="bg-BG"/>
          </a:p>
        </p:txBody>
      </p:sp>
      <p:sp>
        <p:nvSpPr>
          <p:cNvPr id="41993" name="Rectangle 10"/>
          <p:cNvSpPr>
            <a:spLocks noChangeArrowheads="1"/>
          </p:cNvSpPr>
          <p:nvPr/>
        </p:nvSpPr>
        <p:spPr bwMode="auto">
          <a:xfrm>
            <a:off x="1668463" y="1352550"/>
            <a:ext cx="2717800" cy="2055813"/>
          </a:xfrm>
          <a:prstGeom prst="rect">
            <a:avLst/>
          </a:prstGeom>
          <a:solidFill>
            <a:srgbClr val="EDEFF3"/>
          </a:solidFill>
          <a:ln w="68263">
            <a:solidFill>
              <a:srgbClr val="EDEFF3"/>
            </a:solidFill>
            <a:miter lim="800000"/>
            <a:headEnd/>
            <a:tailEnd/>
          </a:ln>
        </p:spPr>
        <p:txBody>
          <a:bodyPr/>
          <a:lstStyle/>
          <a:p>
            <a:endParaRPr lang="bg-BG"/>
          </a:p>
        </p:txBody>
      </p:sp>
      <p:sp>
        <p:nvSpPr>
          <p:cNvPr id="41994" name="Rectangle 11"/>
          <p:cNvSpPr>
            <a:spLocks noChangeArrowheads="1"/>
          </p:cNvSpPr>
          <p:nvPr/>
        </p:nvSpPr>
        <p:spPr bwMode="auto">
          <a:xfrm>
            <a:off x="1668463" y="1352550"/>
            <a:ext cx="2717800" cy="2055813"/>
          </a:xfrm>
          <a:prstGeom prst="rect">
            <a:avLst/>
          </a:prstGeom>
          <a:solidFill>
            <a:srgbClr val="EBEEF2"/>
          </a:solidFill>
          <a:ln w="57150">
            <a:solidFill>
              <a:srgbClr val="EBEEF2"/>
            </a:solidFill>
            <a:miter lim="800000"/>
            <a:headEnd/>
            <a:tailEnd/>
          </a:ln>
        </p:spPr>
        <p:txBody>
          <a:bodyPr/>
          <a:lstStyle/>
          <a:p>
            <a:endParaRPr lang="bg-BG"/>
          </a:p>
        </p:txBody>
      </p:sp>
      <p:sp>
        <p:nvSpPr>
          <p:cNvPr id="41995" name="Rectangle 12"/>
          <p:cNvSpPr>
            <a:spLocks noChangeArrowheads="1"/>
          </p:cNvSpPr>
          <p:nvPr/>
        </p:nvSpPr>
        <p:spPr bwMode="auto">
          <a:xfrm>
            <a:off x="1668463" y="1352550"/>
            <a:ext cx="2717800" cy="2055813"/>
          </a:xfrm>
          <a:prstGeom prst="rect">
            <a:avLst/>
          </a:prstGeom>
          <a:solidFill>
            <a:srgbClr val="EAECF1"/>
          </a:solidFill>
          <a:ln w="46038">
            <a:solidFill>
              <a:srgbClr val="EAECF1"/>
            </a:solidFill>
            <a:miter lim="800000"/>
            <a:headEnd/>
            <a:tailEnd/>
          </a:ln>
        </p:spPr>
        <p:txBody>
          <a:bodyPr/>
          <a:lstStyle/>
          <a:p>
            <a:endParaRPr lang="bg-BG"/>
          </a:p>
        </p:txBody>
      </p:sp>
      <p:sp>
        <p:nvSpPr>
          <p:cNvPr id="41996" name="Rectangle 13"/>
          <p:cNvSpPr>
            <a:spLocks noChangeArrowheads="1"/>
          </p:cNvSpPr>
          <p:nvPr/>
        </p:nvSpPr>
        <p:spPr bwMode="auto">
          <a:xfrm>
            <a:off x="1668463" y="1352550"/>
            <a:ext cx="2717800" cy="2055813"/>
          </a:xfrm>
          <a:prstGeom prst="rect">
            <a:avLst/>
          </a:prstGeom>
          <a:solidFill>
            <a:srgbClr val="E9EBF0"/>
          </a:solidFill>
          <a:ln w="33338">
            <a:solidFill>
              <a:srgbClr val="E9EBF0"/>
            </a:solidFill>
            <a:miter lim="800000"/>
            <a:headEnd/>
            <a:tailEnd/>
          </a:ln>
        </p:spPr>
        <p:txBody>
          <a:bodyPr/>
          <a:lstStyle/>
          <a:p>
            <a:endParaRPr lang="bg-BG"/>
          </a:p>
        </p:txBody>
      </p:sp>
      <p:sp>
        <p:nvSpPr>
          <p:cNvPr id="41997" name="Rectangle 14"/>
          <p:cNvSpPr>
            <a:spLocks noChangeArrowheads="1"/>
          </p:cNvSpPr>
          <p:nvPr/>
        </p:nvSpPr>
        <p:spPr bwMode="auto">
          <a:xfrm>
            <a:off x="1668463" y="1352550"/>
            <a:ext cx="2717800" cy="2055813"/>
          </a:xfrm>
          <a:prstGeom prst="rect">
            <a:avLst/>
          </a:prstGeom>
          <a:solidFill>
            <a:srgbClr val="E7EAEF"/>
          </a:solidFill>
          <a:ln w="22225">
            <a:solidFill>
              <a:srgbClr val="E7EAEF"/>
            </a:solidFill>
            <a:miter lim="800000"/>
            <a:headEnd/>
            <a:tailEnd/>
          </a:ln>
        </p:spPr>
        <p:txBody>
          <a:bodyPr/>
          <a:lstStyle/>
          <a:p>
            <a:endParaRPr lang="bg-BG"/>
          </a:p>
        </p:txBody>
      </p:sp>
      <p:sp>
        <p:nvSpPr>
          <p:cNvPr id="41998" name="Rectangle 15"/>
          <p:cNvSpPr>
            <a:spLocks noChangeArrowheads="1"/>
          </p:cNvSpPr>
          <p:nvPr/>
        </p:nvSpPr>
        <p:spPr bwMode="auto">
          <a:xfrm>
            <a:off x="1668463" y="1352550"/>
            <a:ext cx="2717800" cy="2055813"/>
          </a:xfrm>
          <a:prstGeom prst="rect">
            <a:avLst/>
          </a:prstGeom>
          <a:solidFill>
            <a:srgbClr val="E6E9EF"/>
          </a:solidFill>
          <a:ln w="11113">
            <a:solidFill>
              <a:srgbClr val="E6E9EF"/>
            </a:solidFill>
            <a:miter lim="800000"/>
            <a:headEnd/>
            <a:tailEnd/>
          </a:ln>
        </p:spPr>
        <p:txBody>
          <a:bodyPr/>
          <a:lstStyle/>
          <a:p>
            <a:endParaRPr lang="bg-BG"/>
          </a:p>
        </p:txBody>
      </p:sp>
      <p:sp>
        <p:nvSpPr>
          <p:cNvPr id="41999" name="Rectangle 16"/>
          <p:cNvSpPr>
            <a:spLocks noChangeArrowheads="1"/>
          </p:cNvSpPr>
          <p:nvPr/>
        </p:nvSpPr>
        <p:spPr bwMode="auto">
          <a:xfrm>
            <a:off x="5211763" y="1352550"/>
            <a:ext cx="2717800" cy="2055813"/>
          </a:xfrm>
          <a:prstGeom prst="rect">
            <a:avLst/>
          </a:prstGeom>
          <a:solidFill>
            <a:srgbClr val="F3F6F9"/>
          </a:solidFill>
          <a:ln w="123825">
            <a:solidFill>
              <a:srgbClr val="F3F6F9"/>
            </a:solidFill>
            <a:miter lim="800000"/>
            <a:headEnd/>
            <a:tailEnd/>
          </a:ln>
        </p:spPr>
        <p:txBody>
          <a:bodyPr/>
          <a:lstStyle/>
          <a:p>
            <a:endParaRPr lang="bg-BG"/>
          </a:p>
        </p:txBody>
      </p:sp>
      <p:sp>
        <p:nvSpPr>
          <p:cNvPr id="42000" name="Rectangle 17"/>
          <p:cNvSpPr>
            <a:spLocks noChangeArrowheads="1"/>
          </p:cNvSpPr>
          <p:nvPr/>
        </p:nvSpPr>
        <p:spPr bwMode="auto">
          <a:xfrm>
            <a:off x="5211763" y="1352550"/>
            <a:ext cx="2717800" cy="2055813"/>
          </a:xfrm>
          <a:prstGeom prst="rect">
            <a:avLst/>
          </a:prstGeom>
          <a:solidFill>
            <a:srgbClr val="F2F4F8"/>
          </a:solidFill>
          <a:ln w="112713">
            <a:solidFill>
              <a:srgbClr val="F2F4F8"/>
            </a:solidFill>
            <a:miter lim="800000"/>
            <a:headEnd/>
            <a:tailEnd/>
          </a:ln>
        </p:spPr>
        <p:txBody>
          <a:bodyPr/>
          <a:lstStyle/>
          <a:p>
            <a:endParaRPr lang="bg-BG"/>
          </a:p>
        </p:txBody>
      </p:sp>
      <p:sp>
        <p:nvSpPr>
          <p:cNvPr id="42001" name="Rectangle 18"/>
          <p:cNvSpPr>
            <a:spLocks noChangeArrowheads="1"/>
          </p:cNvSpPr>
          <p:nvPr/>
        </p:nvSpPr>
        <p:spPr bwMode="auto">
          <a:xfrm>
            <a:off x="5211763" y="1352550"/>
            <a:ext cx="2717800" cy="2055813"/>
          </a:xfrm>
          <a:prstGeom prst="rect">
            <a:avLst/>
          </a:prstGeom>
          <a:solidFill>
            <a:srgbClr val="F1F4F7"/>
          </a:solidFill>
          <a:ln w="101600">
            <a:solidFill>
              <a:srgbClr val="F1F4F7"/>
            </a:solidFill>
            <a:miter lim="800000"/>
            <a:headEnd/>
            <a:tailEnd/>
          </a:ln>
        </p:spPr>
        <p:txBody>
          <a:bodyPr/>
          <a:lstStyle/>
          <a:p>
            <a:endParaRPr lang="bg-BG"/>
          </a:p>
        </p:txBody>
      </p:sp>
      <p:sp>
        <p:nvSpPr>
          <p:cNvPr id="42002" name="Rectangle 19"/>
          <p:cNvSpPr>
            <a:spLocks noChangeArrowheads="1"/>
          </p:cNvSpPr>
          <p:nvPr/>
        </p:nvSpPr>
        <p:spPr bwMode="auto">
          <a:xfrm>
            <a:off x="5211763" y="1352550"/>
            <a:ext cx="2717800" cy="2055813"/>
          </a:xfrm>
          <a:prstGeom prst="rect">
            <a:avLst/>
          </a:prstGeom>
          <a:solidFill>
            <a:srgbClr val="F0F2F5"/>
          </a:solidFill>
          <a:ln w="90488">
            <a:solidFill>
              <a:srgbClr val="F0F2F5"/>
            </a:solidFill>
            <a:miter lim="800000"/>
            <a:headEnd/>
            <a:tailEnd/>
          </a:ln>
        </p:spPr>
        <p:txBody>
          <a:bodyPr/>
          <a:lstStyle/>
          <a:p>
            <a:endParaRPr lang="bg-BG"/>
          </a:p>
        </p:txBody>
      </p:sp>
      <p:sp>
        <p:nvSpPr>
          <p:cNvPr id="42003" name="Rectangle 20"/>
          <p:cNvSpPr>
            <a:spLocks noChangeArrowheads="1"/>
          </p:cNvSpPr>
          <p:nvPr/>
        </p:nvSpPr>
        <p:spPr bwMode="auto">
          <a:xfrm>
            <a:off x="5211763" y="1352550"/>
            <a:ext cx="2717800" cy="2055813"/>
          </a:xfrm>
          <a:prstGeom prst="rect">
            <a:avLst/>
          </a:prstGeom>
          <a:solidFill>
            <a:srgbClr val="EEF1F4"/>
          </a:solidFill>
          <a:ln w="79375">
            <a:solidFill>
              <a:srgbClr val="EEF1F4"/>
            </a:solidFill>
            <a:miter lim="800000"/>
            <a:headEnd/>
            <a:tailEnd/>
          </a:ln>
        </p:spPr>
        <p:txBody>
          <a:bodyPr/>
          <a:lstStyle/>
          <a:p>
            <a:endParaRPr lang="bg-BG"/>
          </a:p>
        </p:txBody>
      </p:sp>
      <p:sp>
        <p:nvSpPr>
          <p:cNvPr id="42004" name="Rectangle 21"/>
          <p:cNvSpPr>
            <a:spLocks noChangeArrowheads="1"/>
          </p:cNvSpPr>
          <p:nvPr/>
        </p:nvSpPr>
        <p:spPr bwMode="auto">
          <a:xfrm>
            <a:off x="5211763" y="1352550"/>
            <a:ext cx="2717800" cy="2055813"/>
          </a:xfrm>
          <a:prstGeom prst="rect">
            <a:avLst/>
          </a:prstGeom>
          <a:solidFill>
            <a:srgbClr val="EDEFF3"/>
          </a:solidFill>
          <a:ln w="68263">
            <a:solidFill>
              <a:srgbClr val="EDEFF3"/>
            </a:solidFill>
            <a:miter lim="800000"/>
            <a:headEnd/>
            <a:tailEnd/>
          </a:ln>
        </p:spPr>
        <p:txBody>
          <a:bodyPr/>
          <a:lstStyle/>
          <a:p>
            <a:endParaRPr lang="bg-BG"/>
          </a:p>
        </p:txBody>
      </p:sp>
      <p:sp>
        <p:nvSpPr>
          <p:cNvPr id="42005" name="Rectangle 22"/>
          <p:cNvSpPr>
            <a:spLocks noChangeArrowheads="1"/>
          </p:cNvSpPr>
          <p:nvPr/>
        </p:nvSpPr>
        <p:spPr bwMode="auto">
          <a:xfrm>
            <a:off x="5211763" y="1352550"/>
            <a:ext cx="2717800" cy="2055813"/>
          </a:xfrm>
          <a:prstGeom prst="rect">
            <a:avLst/>
          </a:prstGeom>
          <a:solidFill>
            <a:srgbClr val="EBEEF2"/>
          </a:solidFill>
          <a:ln w="57150">
            <a:solidFill>
              <a:srgbClr val="EBEEF2"/>
            </a:solidFill>
            <a:miter lim="800000"/>
            <a:headEnd/>
            <a:tailEnd/>
          </a:ln>
        </p:spPr>
        <p:txBody>
          <a:bodyPr/>
          <a:lstStyle/>
          <a:p>
            <a:endParaRPr lang="bg-BG"/>
          </a:p>
        </p:txBody>
      </p:sp>
      <p:sp>
        <p:nvSpPr>
          <p:cNvPr id="42006" name="Rectangle 23"/>
          <p:cNvSpPr>
            <a:spLocks noChangeArrowheads="1"/>
          </p:cNvSpPr>
          <p:nvPr/>
        </p:nvSpPr>
        <p:spPr bwMode="auto">
          <a:xfrm>
            <a:off x="5211763" y="1352550"/>
            <a:ext cx="2717800" cy="2055813"/>
          </a:xfrm>
          <a:prstGeom prst="rect">
            <a:avLst/>
          </a:prstGeom>
          <a:solidFill>
            <a:srgbClr val="EAECF1"/>
          </a:solidFill>
          <a:ln w="46038">
            <a:solidFill>
              <a:srgbClr val="EAECF1"/>
            </a:solidFill>
            <a:miter lim="800000"/>
            <a:headEnd/>
            <a:tailEnd/>
          </a:ln>
        </p:spPr>
        <p:txBody>
          <a:bodyPr/>
          <a:lstStyle/>
          <a:p>
            <a:endParaRPr lang="bg-BG"/>
          </a:p>
        </p:txBody>
      </p:sp>
      <p:sp>
        <p:nvSpPr>
          <p:cNvPr id="42007" name="Rectangle 24"/>
          <p:cNvSpPr>
            <a:spLocks noChangeArrowheads="1"/>
          </p:cNvSpPr>
          <p:nvPr/>
        </p:nvSpPr>
        <p:spPr bwMode="auto">
          <a:xfrm>
            <a:off x="5211763" y="1352550"/>
            <a:ext cx="2717800" cy="2055813"/>
          </a:xfrm>
          <a:prstGeom prst="rect">
            <a:avLst/>
          </a:prstGeom>
          <a:solidFill>
            <a:srgbClr val="E9EBF0"/>
          </a:solidFill>
          <a:ln w="33338">
            <a:solidFill>
              <a:srgbClr val="E9EBF0"/>
            </a:solidFill>
            <a:miter lim="800000"/>
            <a:headEnd/>
            <a:tailEnd/>
          </a:ln>
        </p:spPr>
        <p:txBody>
          <a:bodyPr/>
          <a:lstStyle/>
          <a:p>
            <a:endParaRPr lang="bg-BG"/>
          </a:p>
        </p:txBody>
      </p:sp>
      <p:sp>
        <p:nvSpPr>
          <p:cNvPr id="42008" name="Rectangle 25"/>
          <p:cNvSpPr>
            <a:spLocks noChangeArrowheads="1"/>
          </p:cNvSpPr>
          <p:nvPr/>
        </p:nvSpPr>
        <p:spPr bwMode="auto">
          <a:xfrm>
            <a:off x="5211763" y="1352550"/>
            <a:ext cx="2717800" cy="2055813"/>
          </a:xfrm>
          <a:prstGeom prst="rect">
            <a:avLst/>
          </a:prstGeom>
          <a:solidFill>
            <a:srgbClr val="E7EAEF"/>
          </a:solidFill>
          <a:ln w="22225">
            <a:solidFill>
              <a:srgbClr val="E7EAEF"/>
            </a:solidFill>
            <a:miter lim="800000"/>
            <a:headEnd/>
            <a:tailEnd/>
          </a:ln>
        </p:spPr>
        <p:txBody>
          <a:bodyPr/>
          <a:lstStyle/>
          <a:p>
            <a:endParaRPr lang="bg-BG"/>
          </a:p>
        </p:txBody>
      </p:sp>
      <p:sp>
        <p:nvSpPr>
          <p:cNvPr id="42009" name="Rectangle 26"/>
          <p:cNvSpPr>
            <a:spLocks noChangeArrowheads="1"/>
          </p:cNvSpPr>
          <p:nvPr/>
        </p:nvSpPr>
        <p:spPr bwMode="auto">
          <a:xfrm>
            <a:off x="5211763" y="1352550"/>
            <a:ext cx="2717800" cy="2055813"/>
          </a:xfrm>
          <a:prstGeom prst="rect">
            <a:avLst/>
          </a:prstGeom>
          <a:solidFill>
            <a:srgbClr val="E6E9EF"/>
          </a:solidFill>
          <a:ln w="11113">
            <a:solidFill>
              <a:srgbClr val="E6E9EF"/>
            </a:solidFill>
            <a:miter lim="800000"/>
            <a:headEnd/>
            <a:tailEnd/>
          </a:ln>
        </p:spPr>
        <p:txBody>
          <a:bodyPr/>
          <a:lstStyle/>
          <a:p>
            <a:endParaRPr lang="bg-BG"/>
          </a:p>
        </p:txBody>
      </p:sp>
      <p:sp>
        <p:nvSpPr>
          <p:cNvPr id="42010" name="Rectangle 27"/>
          <p:cNvSpPr>
            <a:spLocks noChangeArrowheads="1"/>
          </p:cNvSpPr>
          <p:nvPr/>
        </p:nvSpPr>
        <p:spPr bwMode="auto">
          <a:xfrm>
            <a:off x="5211763" y="4100513"/>
            <a:ext cx="2717800" cy="2055812"/>
          </a:xfrm>
          <a:prstGeom prst="rect">
            <a:avLst/>
          </a:prstGeom>
          <a:solidFill>
            <a:srgbClr val="F3F6F9"/>
          </a:solidFill>
          <a:ln w="123825">
            <a:solidFill>
              <a:srgbClr val="F3F6F9"/>
            </a:solidFill>
            <a:miter lim="800000"/>
            <a:headEnd/>
            <a:tailEnd/>
          </a:ln>
        </p:spPr>
        <p:txBody>
          <a:bodyPr/>
          <a:lstStyle/>
          <a:p>
            <a:endParaRPr lang="bg-BG"/>
          </a:p>
        </p:txBody>
      </p:sp>
      <p:sp>
        <p:nvSpPr>
          <p:cNvPr id="42011" name="Rectangle 28"/>
          <p:cNvSpPr>
            <a:spLocks noChangeArrowheads="1"/>
          </p:cNvSpPr>
          <p:nvPr/>
        </p:nvSpPr>
        <p:spPr bwMode="auto">
          <a:xfrm>
            <a:off x="5211763" y="4100513"/>
            <a:ext cx="2717800" cy="2055812"/>
          </a:xfrm>
          <a:prstGeom prst="rect">
            <a:avLst/>
          </a:prstGeom>
          <a:solidFill>
            <a:srgbClr val="F2F4F8"/>
          </a:solidFill>
          <a:ln w="112713">
            <a:solidFill>
              <a:srgbClr val="F2F4F8"/>
            </a:solidFill>
            <a:miter lim="800000"/>
            <a:headEnd/>
            <a:tailEnd/>
          </a:ln>
        </p:spPr>
        <p:txBody>
          <a:bodyPr/>
          <a:lstStyle/>
          <a:p>
            <a:endParaRPr lang="bg-BG"/>
          </a:p>
        </p:txBody>
      </p:sp>
      <p:sp>
        <p:nvSpPr>
          <p:cNvPr id="42012" name="Rectangle 29"/>
          <p:cNvSpPr>
            <a:spLocks noChangeArrowheads="1"/>
          </p:cNvSpPr>
          <p:nvPr/>
        </p:nvSpPr>
        <p:spPr bwMode="auto">
          <a:xfrm>
            <a:off x="5211763" y="4100513"/>
            <a:ext cx="2717800" cy="2055812"/>
          </a:xfrm>
          <a:prstGeom prst="rect">
            <a:avLst/>
          </a:prstGeom>
          <a:solidFill>
            <a:srgbClr val="F1F4F7"/>
          </a:solidFill>
          <a:ln w="101600">
            <a:solidFill>
              <a:srgbClr val="F1F4F7"/>
            </a:solidFill>
            <a:miter lim="800000"/>
            <a:headEnd/>
            <a:tailEnd/>
          </a:ln>
        </p:spPr>
        <p:txBody>
          <a:bodyPr/>
          <a:lstStyle/>
          <a:p>
            <a:endParaRPr lang="bg-BG"/>
          </a:p>
        </p:txBody>
      </p:sp>
      <p:sp>
        <p:nvSpPr>
          <p:cNvPr id="42013" name="Rectangle 30"/>
          <p:cNvSpPr>
            <a:spLocks noChangeArrowheads="1"/>
          </p:cNvSpPr>
          <p:nvPr/>
        </p:nvSpPr>
        <p:spPr bwMode="auto">
          <a:xfrm>
            <a:off x="5211763" y="4100513"/>
            <a:ext cx="2717800" cy="2055812"/>
          </a:xfrm>
          <a:prstGeom prst="rect">
            <a:avLst/>
          </a:prstGeom>
          <a:solidFill>
            <a:srgbClr val="F0F2F5"/>
          </a:solidFill>
          <a:ln w="90488">
            <a:solidFill>
              <a:srgbClr val="F0F2F5"/>
            </a:solidFill>
            <a:miter lim="800000"/>
            <a:headEnd/>
            <a:tailEnd/>
          </a:ln>
        </p:spPr>
        <p:txBody>
          <a:bodyPr/>
          <a:lstStyle/>
          <a:p>
            <a:endParaRPr lang="bg-BG"/>
          </a:p>
        </p:txBody>
      </p:sp>
      <p:sp>
        <p:nvSpPr>
          <p:cNvPr id="42014" name="Rectangle 31"/>
          <p:cNvSpPr>
            <a:spLocks noChangeArrowheads="1"/>
          </p:cNvSpPr>
          <p:nvPr/>
        </p:nvSpPr>
        <p:spPr bwMode="auto">
          <a:xfrm>
            <a:off x="5211763" y="4100513"/>
            <a:ext cx="2717800" cy="2055812"/>
          </a:xfrm>
          <a:prstGeom prst="rect">
            <a:avLst/>
          </a:prstGeom>
          <a:solidFill>
            <a:srgbClr val="EEF1F4"/>
          </a:solidFill>
          <a:ln w="79375">
            <a:solidFill>
              <a:srgbClr val="EEF1F4"/>
            </a:solidFill>
            <a:miter lim="800000"/>
            <a:headEnd/>
            <a:tailEnd/>
          </a:ln>
        </p:spPr>
        <p:txBody>
          <a:bodyPr/>
          <a:lstStyle/>
          <a:p>
            <a:endParaRPr lang="bg-BG"/>
          </a:p>
        </p:txBody>
      </p:sp>
      <p:sp>
        <p:nvSpPr>
          <p:cNvPr id="42015" name="Rectangle 32"/>
          <p:cNvSpPr>
            <a:spLocks noChangeArrowheads="1"/>
          </p:cNvSpPr>
          <p:nvPr/>
        </p:nvSpPr>
        <p:spPr bwMode="auto">
          <a:xfrm>
            <a:off x="5211763" y="4100513"/>
            <a:ext cx="2717800" cy="2055812"/>
          </a:xfrm>
          <a:prstGeom prst="rect">
            <a:avLst/>
          </a:prstGeom>
          <a:solidFill>
            <a:srgbClr val="EDEFF3"/>
          </a:solidFill>
          <a:ln w="68263">
            <a:solidFill>
              <a:srgbClr val="EDEFF3"/>
            </a:solidFill>
            <a:miter lim="800000"/>
            <a:headEnd/>
            <a:tailEnd/>
          </a:ln>
        </p:spPr>
        <p:txBody>
          <a:bodyPr/>
          <a:lstStyle/>
          <a:p>
            <a:endParaRPr lang="bg-BG"/>
          </a:p>
        </p:txBody>
      </p:sp>
      <p:sp>
        <p:nvSpPr>
          <p:cNvPr id="42016" name="Rectangle 33"/>
          <p:cNvSpPr>
            <a:spLocks noChangeArrowheads="1"/>
          </p:cNvSpPr>
          <p:nvPr/>
        </p:nvSpPr>
        <p:spPr bwMode="auto">
          <a:xfrm>
            <a:off x="5211763" y="4100513"/>
            <a:ext cx="2717800" cy="2055812"/>
          </a:xfrm>
          <a:prstGeom prst="rect">
            <a:avLst/>
          </a:prstGeom>
          <a:solidFill>
            <a:srgbClr val="EBEEF2"/>
          </a:solidFill>
          <a:ln w="57150">
            <a:solidFill>
              <a:srgbClr val="EBEEF2"/>
            </a:solidFill>
            <a:miter lim="800000"/>
            <a:headEnd/>
            <a:tailEnd/>
          </a:ln>
        </p:spPr>
        <p:txBody>
          <a:bodyPr/>
          <a:lstStyle/>
          <a:p>
            <a:endParaRPr lang="bg-BG"/>
          </a:p>
        </p:txBody>
      </p:sp>
      <p:sp>
        <p:nvSpPr>
          <p:cNvPr id="42017" name="Rectangle 34"/>
          <p:cNvSpPr>
            <a:spLocks noChangeArrowheads="1"/>
          </p:cNvSpPr>
          <p:nvPr/>
        </p:nvSpPr>
        <p:spPr bwMode="auto">
          <a:xfrm>
            <a:off x="5211763" y="4100513"/>
            <a:ext cx="2717800" cy="2055812"/>
          </a:xfrm>
          <a:prstGeom prst="rect">
            <a:avLst/>
          </a:prstGeom>
          <a:solidFill>
            <a:srgbClr val="EAECF1"/>
          </a:solidFill>
          <a:ln w="46038">
            <a:solidFill>
              <a:srgbClr val="EAECF1"/>
            </a:solidFill>
            <a:miter lim="800000"/>
            <a:headEnd/>
            <a:tailEnd/>
          </a:ln>
        </p:spPr>
        <p:txBody>
          <a:bodyPr/>
          <a:lstStyle/>
          <a:p>
            <a:endParaRPr lang="bg-BG"/>
          </a:p>
        </p:txBody>
      </p:sp>
      <p:sp>
        <p:nvSpPr>
          <p:cNvPr id="42018" name="Rectangle 35"/>
          <p:cNvSpPr>
            <a:spLocks noChangeArrowheads="1"/>
          </p:cNvSpPr>
          <p:nvPr/>
        </p:nvSpPr>
        <p:spPr bwMode="auto">
          <a:xfrm>
            <a:off x="5211763" y="4100513"/>
            <a:ext cx="2717800" cy="2055812"/>
          </a:xfrm>
          <a:prstGeom prst="rect">
            <a:avLst/>
          </a:prstGeom>
          <a:solidFill>
            <a:srgbClr val="E9EBF0"/>
          </a:solidFill>
          <a:ln w="33338">
            <a:solidFill>
              <a:srgbClr val="E9EBF0"/>
            </a:solidFill>
            <a:miter lim="800000"/>
            <a:headEnd/>
            <a:tailEnd/>
          </a:ln>
        </p:spPr>
        <p:txBody>
          <a:bodyPr/>
          <a:lstStyle/>
          <a:p>
            <a:endParaRPr lang="bg-BG"/>
          </a:p>
        </p:txBody>
      </p:sp>
      <p:sp>
        <p:nvSpPr>
          <p:cNvPr id="42019" name="Rectangle 36"/>
          <p:cNvSpPr>
            <a:spLocks noChangeArrowheads="1"/>
          </p:cNvSpPr>
          <p:nvPr/>
        </p:nvSpPr>
        <p:spPr bwMode="auto">
          <a:xfrm>
            <a:off x="5211763" y="4100513"/>
            <a:ext cx="2717800" cy="2055812"/>
          </a:xfrm>
          <a:prstGeom prst="rect">
            <a:avLst/>
          </a:prstGeom>
          <a:solidFill>
            <a:srgbClr val="E7EAEF"/>
          </a:solidFill>
          <a:ln w="22225">
            <a:solidFill>
              <a:srgbClr val="E7EAEF"/>
            </a:solidFill>
            <a:miter lim="800000"/>
            <a:headEnd/>
            <a:tailEnd/>
          </a:ln>
        </p:spPr>
        <p:txBody>
          <a:bodyPr/>
          <a:lstStyle/>
          <a:p>
            <a:endParaRPr lang="bg-BG"/>
          </a:p>
        </p:txBody>
      </p:sp>
      <p:sp>
        <p:nvSpPr>
          <p:cNvPr id="42020" name="Rectangle 37"/>
          <p:cNvSpPr>
            <a:spLocks noChangeArrowheads="1"/>
          </p:cNvSpPr>
          <p:nvPr/>
        </p:nvSpPr>
        <p:spPr bwMode="auto">
          <a:xfrm>
            <a:off x="5211763" y="4100513"/>
            <a:ext cx="2717800" cy="2055812"/>
          </a:xfrm>
          <a:prstGeom prst="rect">
            <a:avLst/>
          </a:prstGeom>
          <a:solidFill>
            <a:srgbClr val="E6E9EF"/>
          </a:solidFill>
          <a:ln w="11113">
            <a:solidFill>
              <a:srgbClr val="E6E9EF"/>
            </a:solidFill>
            <a:miter lim="800000"/>
            <a:headEnd/>
            <a:tailEnd/>
          </a:ln>
        </p:spPr>
        <p:txBody>
          <a:bodyPr/>
          <a:lstStyle/>
          <a:p>
            <a:endParaRPr lang="bg-BG"/>
          </a:p>
        </p:txBody>
      </p:sp>
      <p:sp>
        <p:nvSpPr>
          <p:cNvPr id="42021" name="Rectangle 38"/>
          <p:cNvSpPr>
            <a:spLocks noChangeArrowheads="1"/>
          </p:cNvSpPr>
          <p:nvPr/>
        </p:nvSpPr>
        <p:spPr bwMode="auto">
          <a:xfrm>
            <a:off x="5110163" y="4032250"/>
            <a:ext cx="2786062" cy="2055813"/>
          </a:xfrm>
          <a:prstGeom prst="rect">
            <a:avLst/>
          </a:prstGeom>
          <a:solidFill>
            <a:srgbClr val="FFFFFF"/>
          </a:solidFill>
          <a:ln w="9525">
            <a:noFill/>
            <a:miter lim="800000"/>
            <a:headEnd/>
            <a:tailEnd/>
          </a:ln>
        </p:spPr>
        <p:txBody>
          <a:bodyPr/>
          <a:lstStyle/>
          <a:p>
            <a:endParaRPr lang="bg-BG"/>
          </a:p>
        </p:txBody>
      </p:sp>
      <p:sp>
        <p:nvSpPr>
          <p:cNvPr id="42022" name="Rectangle 39"/>
          <p:cNvSpPr>
            <a:spLocks noChangeArrowheads="1"/>
          </p:cNvSpPr>
          <p:nvPr/>
        </p:nvSpPr>
        <p:spPr bwMode="auto">
          <a:xfrm>
            <a:off x="1589088" y="1317625"/>
            <a:ext cx="2784475" cy="2055813"/>
          </a:xfrm>
          <a:prstGeom prst="rect">
            <a:avLst/>
          </a:prstGeom>
          <a:solidFill>
            <a:srgbClr val="FFFFFF"/>
          </a:solidFill>
          <a:ln w="9525">
            <a:noFill/>
            <a:miter lim="800000"/>
            <a:headEnd/>
            <a:tailEnd/>
          </a:ln>
        </p:spPr>
        <p:txBody>
          <a:bodyPr/>
          <a:lstStyle/>
          <a:p>
            <a:endParaRPr lang="bg-BG"/>
          </a:p>
        </p:txBody>
      </p:sp>
      <p:sp>
        <p:nvSpPr>
          <p:cNvPr id="42023" name="Rectangle 40"/>
          <p:cNvSpPr>
            <a:spLocks noChangeArrowheads="1"/>
          </p:cNvSpPr>
          <p:nvPr/>
        </p:nvSpPr>
        <p:spPr bwMode="auto">
          <a:xfrm>
            <a:off x="5110163" y="1317625"/>
            <a:ext cx="2786062" cy="2055813"/>
          </a:xfrm>
          <a:prstGeom prst="rect">
            <a:avLst/>
          </a:prstGeom>
          <a:solidFill>
            <a:srgbClr val="FFFFFF"/>
          </a:solidFill>
          <a:ln w="9525">
            <a:noFill/>
            <a:miter lim="800000"/>
            <a:headEnd/>
            <a:tailEnd/>
          </a:ln>
        </p:spPr>
        <p:txBody>
          <a:bodyPr/>
          <a:lstStyle/>
          <a:p>
            <a:endParaRPr lang="bg-BG"/>
          </a:p>
        </p:txBody>
      </p:sp>
      <p:sp>
        <p:nvSpPr>
          <p:cNvPr id="42024" name="Freeform 41"/>
          <p:cNvSpPr>
            <a:spLocks/>
          </p:cNvSpPr>
          <p:nvPr/>
        </p:nvSpPr>
        <p:spPr bwMode="auto">
          <a:xfrm>
            <a:off x="1589088" y="1317625"/>
            <a:ext cx="2784475" cy="2055813"/>
          </a:xfrm>
          <a:custGeom>
            <a:avLst/>
            <a:gdLst>
              <a:gd name="T0" fmla="*/ 0 w 1754"/>
              <a:gd name="T1" fmla="*/ 0 h 1295"/>
              <a:gd name="T2" fmla="*/ 0 w 1754"/>
              <a:gd name="T3" fmla="*/ 2147483647 h 1295"/>
              <a:gd name="T4" fmla="*/ 2147483647 w 1754"/>
              <a:gd name="T5" fmla="*/ 2147483647 h 1295"/>
              <a:gd name="T6" fmla="*/ 0 60000 65536"/>
              <a:gd name="T7" fmla="*/ 0 60000 65536"/>
              <a:gd name="T8" fmla="*/ 0 60000 65536"/>
              <a:gd name="T9" fmla="*/ 0 w 1754"/>
              <a:gd name="T10" fmla="*/ 0 h 1295"/>
              <a:gd name="T11" fmla="*/ 1754 w 1754"/>
              <a:gd name="T12" fmla="*/ 1295 h 1295"/>
            </a:gdLst>
            <a:ahLst/>
            <a:cxnLst>
              <a:cxn ang="T6">
                <a:pos x="T0" y="T1"/>
              </a:cxn>
              <a:cxn ang="T7">
                <a:pos x="T2" y="T3"/>
              </a:cxn>
              <a:cxn ang="T8">
                <a:pos x="T4" y="T5"/>
              </a:cxn>
            </a:cxnLst>
            <a:rect l="T9" t="T10" r="T11" b="T12"/>
            <a:pathLst>
              <a:path w="1754" h="1295">
                <a:moveTo>
                  <a:pt x="0" y="0"/>
                </a:moveTo>
                <a:lnTo>
                  <a:pt x="0" y="1295"/>
                </a:lnTo>
                <a:lnTo>
                  <a:pt x="1754" y="1295"/>
                </a:lnTo>
              </a:path>
            </a:pathLst>
          </a:custGeom>
          <a:noFill/>
          <a:ln w="11113">
            <a:solidFill>
              <a:srgbClr val="000000"/>
            </a:solidFill>
            <a:prstDash val="solid"/>
            <a:round/>
            <a:headEnd/>
            <a:tailEnd/>
          </a:ln>
        </p:spPr>
        <p:txBody>
          <a:bodyPr/>
          <a:lstStyle/>
          <a:p>
            <a:endParaRPr lang="cs-CZ"/>
          </a:p>
        </p:txBody>
      </p:sp>
      <p:sp>
        <p:nvSpPr>
          <p:cNvPr id="42025" name="Line 42"/>
          <p:cNvSpPr>
            <a:spLocks noChangeShapeType="1"/>
          </p:cNvSpPr>
          <p:nvPr/>
        </p:nvSpPr>
        <p:spPr bwMode="auto">
          <a:xfrm>
            <a:off x="1611313" y="2487613"/>
            <a:ext cx="3317875" cy="1587"/>
          </a:xfrm>
          <a:prstGeom prst="line">
            <a:avLst/>
          </a:prstGeom>
          <a:noFill/>
          <a:ln w="11113">
            <a:solidFill>
              <a:schemeClr val="tx1"/>
            </a:solidFill>
            <a:prstDash val="sysDot"/>
            <a:round/>
            <a:headEnd/>
            <a:tailEnd/>
          </a:ln>
        </p:spPr>
        <p:txBody>
          <a:bodyPr/>
          <a:lstStyle/>
          <a:p>
            <a:endParaRPr lang="cs-CZ"/>
          </a:p>
        </p:txBody>
      </p:sp>
      <p:sp>
        <p:nvSpPr>
          <p:cNvPr id="42026" name="Freeform 43"/>
          <p:cNvSpPr>
            <a:spLocks/>
          </p:cNvSpPr>
          <p:nvPr/>
        </p:nvSpPr>
        <p:spPr bwMode="auto">
          <a:xfrm>
            <a:off x="5121275" y="2487613"/>
            <a:ext cx="1257300" cy="1635125"/>
          </a:xfrm>
          <a:custGeom>
            <a:avLst/>
            <a:gdLst>
              <a:gd name="T0" fmla="*/ 0 w 792"/>
              <a:gd name="T1" fmla="*/ 0 h 1030"/>
              <a:gd name="T2" fmla="*/ 1995963928 w 792"/>
              <a:gd name="T3" fmla="*/ 0 h 1030"/>
              <a:gd name="T4" fmla="*/ 1995963928 w 792"/>
              <a:gd name="T5" fmla="*/ 2147483647 h 1030"/>
              <a:gd name="T6" fmla="*/ 0 60000 65536"/>
              <a:gd name="T7" fmla="*/ 0 60000 65536"/>
              <a:gd name="T8" fmla="*/ 0 60000 65536"/>
              <a:gd name="T9" fmla="*/ 0 w 792"/>
              <a:gd name="T10" fmla="*/ 0 h 1030"/>
              <a:gd name="T11" fmla="*/ 792 w 792"/>
              <a:gd name="T12" fmla="*/ 1030 h 1030"/>
            </a:gdLst>
            <a:ahLst/>
            <a:cxnLst>
              <a:cxn ang="T6">
                <a:pos x="T0" y="T1"/>
              </a:cxn>
              <a:cxn ang="T7">
                <a:pos x="T2" y="T3"/>
              </a:cxn>
              <a:cxn ang="T8">
                <a:pos x="T4" y="T5"/>
              </a:cxn>
            </a:cxnLst>
            <a:rect l="T9" t="T10" r="T11" b="T12"/>
            <a:pathLst>
              <a:path w="792" h="1030">
                <a:moveTo>
                  <a:pt x="0" y="0"/>
                </a:moveTo>
                <a:lnTo>
                  <a:pt x="792" y="0"/>
                </a:lnTo>
                <a:lnTo>
                  <a:pt x="792" y="1030"/>
                </a:lnTo>
              </a:path>
            </a:pathLst>
          </a:custGeom>
          <a:noFill/>
          <a:ln w="11113" cap="flat">
            <a:solidFill>
              <a:schemeClr val="tx1"/>
            </a:solidFill>
            <a:prstDash val="sysDot"/>
            <a:round/>
            <a:headEnd/>
            <a:tailEnd/>
          </a:ln>
        </p:spPr>
        <p:txBody>
          <a:bodyPr/>
          <a:lstStyle/>
          <a:p>
            <a:endParaRPr lang="cs-CZ"/>
          </a:p>
        </p:txBody>
      </p:sp>
      <p:sp>
        <p:nvSpPr>
          <p:cNvPr id="42027" name="Freeform 44"/>
          <p:cNvSpPr>
            <a:spLocks/>
          </p:cNvSpPr>
          <p:nvPr/>
        </p:nvSpPr>
        <p:spPr bwMode="auto">
          <a:xfrm>
            <a:off x="5121275" y="5213350"/>
            <a:ext cx="1257300" cy="874713"/>
          </a:xfrm>
          <a:custGeom>
            <a:avLst/>
            <a:gdLst>
              <a:gd name="T0" fmla="*/ 0 w 792"/>
              <a:gd name="T1" fmla="*/ 0 h 551"/>
              <a:gd name="T2" fmla="*/ 1995963928 w 792"/>
              <a:gd name="T3" fmla="*/ 0 h 551"/>
              <a:gd name="T4" fmla="*/ 1995963928 w 792"/>
              <a:gd name="T5" fmla="*/ 1388607463 h 551"/>
              <a:gd name="T6" fmla="*/ 0 60000 65536"/>
              <a:gd name="T7" fmla="*/ 0 60000 65536"/>
              <a:gd name="T8" fmla="*/ 0 60000 65536"/>
              <a:gd name="T9" fmla="*/ 0 w 792"/>
              <a:gd name="T10" fmla="*/ 0 h 551"/>
              <a:gd name="T11" fmla="*/ 792 w 792"/>
              <a:gd name="T12" fmla="*/ 551 h 551"/>
            </a:gdLst>
            <a:ahLst/>
            <a:cxnLst>
              <a:cxn ang="T6">
                <a:pos x="T0" y="T1"/>
              </a:cxn>
              <a:cxn ang="T7">
                <a:pos x="T2" y="T3"/>
              </a:cxn>
              <a:cxn ang="T8">
                <a:pos x="T4" y="T5"/>
              </a:cxn>
            </a:cxnLst>
            <a:rect l="T9" t="T10" r="T11" b="T12"/>
            <a:pathLst>
              <a:path w="792" h="551">
                <a:moveTo>
                  <a:pt x="0" y="0"/>
                </a:moveTo>
                <a:lnTo>
                  <a:pt x="792" y="0"/>
                </a:lnTo>
                <a:lnTo>
                  <a:pt x="792" y="551"/>
                </a:lnTo>
              </a:path>
            </a:pathLst>
          </a:custGeom>
          <a:noFill/>
          <a:ln w="11113" cap="flat">
            <a:solidFill>
              <a:schemeClr val="tx1"/>
            </a:solidFill>
            <a:prstDash val="sysDot"/>
            <a:round/>
            <a:headEnd/>
            <a:tailEnd/>
          </a:ln>
        </p:spPr>
        <p:txBody>
          <a:bodyPr/>
          <a:lstStyle/>
          <a:p>
            <a:endParaRPr lang="cs-CZ"/>
          </a:p>
        </p:txBody>
      </p:sp>
      <p:sp>
        <p:nvSpPr>
          <p:cNvPr id="42028" name="Freeform 45"/>
          <p:cNvSpPr>
            <a:spLocks/>
          </p:cNvSpPr>
          <p:nvPr/>
        </p:nvSpPr>
        <p:spPr bwMode="auto">
          <a:xfrm>
            <a:off x="5110163" y="1317625"/>
            <a:ext cx="2786062" cy="2055813"/>
          </a:xfrm>
          <a:custGeom>
            <a:avLst/>
            <a:gdLst>
              <a:gd name="T0" fmla="*/ 0 w 1755"/>
              <a:gd name="T1" fmla="*/ 0 h 1295"/>
              <a:gd name="T2" fmla="*/ 0 w 1755"/>
              <a:gd name="T3" fmla="*/ 2147483647 h 1295"/>
              <a:gd name="T4" fmla="*/ 2147483647 w 1755"/>
              <a:gd name="T5" fmla="*/ 2147483647 h 1295"/>
              <a:gd name="T6" fmla="*/ 0 60000 65536"/>
              <a:gd name="T7" fmla="*/ 0 60000 65536"/>
              <a:gd name="T8" fmla="*/ 0 60000 65536"/>
              <a:gd name="T9" fmla="*/ 0 w 1755"/>
              <a:gd name="T10" fmla="*/ 0 h 1295"/>
              <a:gd name="T11" fmla="*/ 1755 w 1755"/>
              <a:gd name="T12" fmla="*/ 1295 h 1295"/>
            </a:gdLst>
            <a:ahLst/>
            <a:cxnLst>
              <a:cxn ang="T6">
                <a:pos x="T0" y="T1"/>
              </a:cxn>
              <a:cxn ang="T7">
                <a:pos x="T2" y="T3"/>
              </a:cxn>
              <a:cxn ang="T8">
                <a:pos x="T4" y="T5"/>
              </a:cxn>
            </a:cxnLst>
            <a:rect l="T9" t="T10" r="T11" b="T12"/>
            <a:pathLst>
              <a:path w="1755" h="1295">
                <a:moveTo>
                  <a:pt x="0" y="0"/>
                </a:moveTo>
                <a:lnTo>
                  <a:pt x="0" y="1295"/>
                </a:lnTo>
                <a:lnTo>
                  <a:pt x="1755" y="1295"/>
                </a:lnTo>
              </a:path>
            </a:pathLst>
          </a:custGeom>
          <a:noFill/>
          <a:ln w="11113">
            <a:solidFill>
              <a:srgbClr val="000000"/>
            </a:solidFill>
            <a:prstDash val="solid"/>
            <a:round/>
            <a:headEnd/>
            <a:tailEnd/>
          </a:ln>
        </p:spPr>
        <p:txBody>
          <a:bodyPr/>
          <a:lstStyle/>
          <a:p>
            <a:endParaRPr lang="cs-CZ"/>
          </a:p>
        </p:txBody>
      </p:sp>
      <p:sp>
        <p:nvSpPr>
          <p:cNvPr id="42029" name="Freeform 46"/>
          <p:cNvSpPr>
            <a:spLocks/>
          </p:cNvSpPr>
          <p:nvPr/>
        </p:nvSpPr>
        <p:spPr bwMode="auto">
          <a:xfrm>
            <a:off x="5110163" y="4032250"/>
            <a:ext cx="2786062" cy="2055813"/>
          </a:xfrm>
          <a:custGeom>
            <a:avLst/>
            <a:gdLst>
              <a:gd name="T0" fmla="*/ 0 w 1755"/>
              <a:gd name="T1" fmla="*/ 0 h 1295"/>
              <a:gd name="T2" fmla="*/ 0 w 1755"/>
              <a:gd name="T3" fmla="*/ 2147483647 h 1295"/>
              <a:gd name="T4" fmla="*/ 2147483647 w 1755"/>
              <a:gd name="T5" fmla="*/ 2147483647 h 1295"/>
              <a:gd name="T6" fmla="*/ 0 60000 65536"/>
              <a:gd name="T7" fmla="*/ 0 60000 65536"/>
              <a:gd name="T8" fmla="*/ 0 60000 65536"/>
              <a:gd name="T9" fmla="*/ 0 w 1755"/>
              <a:gd name="T10" fmla="*/ 0 h 1295"/>
              <a:gd name="T11" fmla="*/ 1755 w 1755"/>
              <a:gd name="T12" fmla="*/ 1295 h 1295"/>
            </a:gdLst>
            <a:ahLst/>
            <a:cxnLst>
              <a:cxn ang="T6">
                <a:pos x="T0" y="T1"/>
              </a:cxn>
              <a:cxn ang="T7">
                <a:pos x="T2" y="T3"/>
              </a:cxn>
              <a:cxn ang="T8">
                <a:pos x="T4" y="T5"/>
              </a:cxn>
            </a:cxnLst>
            <a:rect l="T9" t="T10" r="T11" b="T12"/>
            <a:pathLst>
              <a:path w="1755" h="1295">
                <a:moveTo>
                  <a:pt x="0" y="0"/>
                </a:moveTo>
                <a:lnTo>
                  <a:pt x="0" y="1295"/>
                </a:lnTo>
                <a:lnTo>
                  <a:pt x="1755" y="1295"/>
                </a:lnTo>
              </a:path>
            </a:pathLst>
          </a:custGeom>
          <a:noFill/>
          <a:ln w="11113">
            <a:solidFill>
              <a:srgbClr val="000000"/>
            </a:solidFill>
            <a:prstDash val="solid"/>
            <a:round/>
            <a:headEnd/>
            <a:tailEnd/>
          </a:ln>
        </p:spPr>
        <p:txBody>
          <a:bodyPr/>
          <a:lstStyle/>
          <a:p>
            <a:endParaRPr lang="cs-CZ"/>
          </a:p>
        </p:txBody>
      </p:sp>
      <p:sp>
        <p:nvSpPr>
          <p:cNvPr id="42030" name="Line 47"/>
          <p:cNvSpPr>
            <a:spLocks noChangeShapeType="1"/>
          </p:cNvSpPr>
          <p:nvPr/>
        </p:nvSpPr>
        <p:spPr bwMode="auto">
          <a:xfrm flipH="1" flipV="1">
            <a:off x="5824538" y="1409700"/>
            <a:ext cx="950912" cy="1851025"/>
          </a:xfrm>
          <a:prstGeom prst="line">
            <a:avLst/>
          </a:prstGeom>
          <a:noFill/>
          <a:ln w="33338">
            <a:solidFill>
              <a:srgbClr val="003F95"/>
            </a:solidFill>
            <a:round/>
            <a:headEnd/>
            <a:tailEnd/>
          </a:ln>
        </p:spPr>
        <p:txBody>
          <a:bodyPr/>
          <a:lstStyle/>
          <a:p>
            <a:endParaRPr lang="cs-CZ"/>
          </a:p>
        </p:txBody>
      </p:sp>
      <p:sp>
        <p:nvSpPr>
          <p:cNvPr id="42031" name="Oval 48"/>
          <p:cNvSpPr>
            <a:spLocks noChangeArrowheads="1"/>
          </p:cNvSpPr>
          <p:nvPr/>
        </p:nvSpPr>
        <p:spPr bwMode="auto">
          <a:xfrm>
            <a:off x="6332538" y="2436813"/>
            <a:ext cx="82550" cy="82550"/>
          </a:xfrm>
          <a:prstGeom prst="ellipse">
            <a:avLst/>
          </a:prstGeom>
          <a:solidFill>
            <a:srgbClr val="000000"/>
          </a:solidFill>
          <a:ln w="9525">
            <a:noFill/>
            <a:round/>
            <a:headEnd/>
            <a:tailEnd/>
          </a:ln>
        </p:spPr>
        <p:txBody>
          <a:bodyPr/>
          <a:lstStyle/>
          <a:p>
            <a:endParaRPr lang="bg-BG"/>
          </a:p>
        </p:txBody>
      </p:sp>
      <p:sp>
        <p:nvSpPr>
          <p:cNvPr id="42032" name="Line 49"/>
          <p:cNvSpPr>
            <a:spLocks noChangeShapeType="1"/>
          </p:cNvSpPr>
          <p:nvPr/>
        </p:nvSpPr>
        <p:spPr bwMode="auto">
          <a:xfrm flipH="1" flipV="1">
            <a:off x="1995488" y="1908175"/>
            <a:ext cx="1744662" cy="1147763"/>
          </a:xfrm>
          <a:prstGeom prst="line">
            <a:avLst/>
          </a:prstGeom>
          <a:noFill/>
          <a:ln w="33338">
            <a:solidFill>
              <a:srgbClr val="003F95"/>
            </a:solidFill>
            <a:round/>
            <a:headEnd/>
            <a:tailEnd/>
          </a:ln>
        </p:spPr>
        <p:txBody>
          <a:bodyPr/>
          <a:lstStyle/>
          <a:p>
            <a:endParaRPr lang="cs-CZ"/>
          </a:p>
        </p:txBody>
      </p:sp>
      <p:sp>
        <p:nvSpPr>
          <p:cNvPr id="42033" name="Line 50"/>
          <p:cNvSpPr>
            <a:spLocks noChangeShapeType="1"/>
          </p:cNvSpPr>
          <p:nvPr/>
        </p:nvSpPr>
        <p:spPr bwMode="auto">
          <a:xfrm flipV="1">
            <a:off x="2222500" y="1658938"/>
            <a:ext cx="1268413" cy="1657350"/>
          </a:xfrm>
          <a:prstGeom prst="line">
            <a:avLst/>
          </a:prstGeom>
          <a:noFill/>
          <a:ln w="33338">
            <a:solidFill>
              <a:srgbClr val="003F95"/>
            </a:solidFill>
            <a:round/>
            <a:headEnd/>
            <a:tailEnd/>
          </a:ln>
        </p:spPr>
        <p:txBody>
          <a:bodyPr/>
          <a:lstStyle/>
          <a:p>
            <a:endParaRPr lang="cs-CZ"/>
          </a:p>
        </p:txBody>
      </p:sp>
      <p:sp>
        <p:nvSpPr>
          <p:cNvPr id="42034" name="Oval 51"/>
          <p:cNvSpPr>
            <a:spLocks noChangeArrowheads="1"/>
          </p:cNvSpPr>
          <p:nvPr/>
        </p:nvSpPr>
        <p:spPr bwMode="auto">
          <a:xfrm>
            <a:off x="2820988" y="2436813"/>
            <a:ext cx="82550" cy="82550"/>
          </a:xfrm>
          <a:prstGeom prst="ellipse">
            <a:avLst/>
          </a:prstGeom>
          <a:solidFill>
            <a:srgbClr val="000000"/>
          </a:solidFill>
          <a:ln w="9525">
            <a:noFill/>
            <a:round/>
            <a:headEnd/>
            <a:tailEnd/>
          </a:ln>
        </p:spPr>
        <p:txBody>
          <a:bodyPr/>
          <a:lstStyle/>
          <a:p>
            <a:endParaRPr lang="bg-BG"/>
          </a:p>
        </p:txBody>
      </p:sp>
      <p:sp>
        <p:nvSpPr>
          <p:cNvPr id="42035" name="Line 52"/>
          <p:cNvSpPr>
            <a:spLocks noChangeShapeType="1"/>
          </p:cNvSpPr>
          <p:nvPr/>
        </p:nvSpPr>
        <p:spPr bwMode="auto">
          <a:xfrm flipV="1">
            <a:off x="6378575" y="4157663"/>
            <a:ext cx="1588" cy="1930400"/>
          </a:xfrm>
          <a:prstGeom prst="line">
            <a:avLst/>
          </a:prstGeom>
          <a:noFill/>
          <a:ln w="33338">
            <a:solidFill>
              <a:srgbClr val="003F95"/>
            </a:solidFill>
            <a:round/>
            <a:headEnd/>
            <a:tailEnd/>
          </a:ln>
        </p:spPr>
        <p:txBody>
          <a:bodyPr/>
          <a:lstStyle/>
          <a:p>
            <a:endParaRPr lang="cs-CZ"/>
          </a:p>
        </p:txBody>
      </p:sp>
      <p:sp>
        <p:nvSpPr>
          <p:cNvPr id="42036" name="Line 53"/>
          <p:cNvSpPr>
            <a:spLocks noChangeShapeType="1"/>
          </p:cNvSpPr>
          <p:nvPr/>
        </p:nvSpPr>
        <p:spPr bwMode="auto">
          <a:xfrm flipH="1" flipV="1">
            <a:off x="5529263" y="4656138"/>
            <a:ext cx="1733550" cy="1147762"/>
          </a:xfrm>
          <a:prstGeom prst="line">
            <a:avLst/>
          </a:prstGeom>
          <a:noFill/>
          <a:ln w="33338">
            <a:solidFill>
              <a:srgbClr val="003F95"/>
            </a:solidFill>
            <a:round/>
            <a:headEnd/>
            <a:tailEnd/>
          </a:ln>
        </p:spPr>
        <p:txBody>
          <a:bodyPr/>
          <a:lstStyle/>
          <a:p>
            <a:endParaRPr lang="cs-CZ"/>
          </a:p>
        </p:txBody>
      </p:sp>
      <p:sp>
        <p:nvSpPr>
          <p:cNvPr id="42037" name="Oval 54"/>
          <p:cNvSpPr>
            <a:spLocks noChangeArrowheads="1"/>
          </p:cNvSpPr>
          <p:nvPr/>
        </p:nvSpPr>
        <p:spPr bwMode="auto">
          <a:xfrm>
            <a:off x="6338888" y="5172075"/>
            <a:ext cx="82550" cy="82550"/>
          </a:xfrm>
          <a:prstGeom prst="ellipse">
            <a:avLst/>
          </a:prstGeom>
          <a:solidFill>
            <a:srgbClr val="000000"/>
          </a:solidFill>
          <a:ln w="9525">
            <a:noFill/>
            <a:round/>
            <a:headEnd/>
            <a:tailEnd/>
          </a:ln>
        </p:spPr>
        <p:txBody>
          <a:bodyPr/>
          <a:lstStyle/>
          <a:p>
            <a:endParaRPr lang="bg-BG"/>
          </a:p>
        </p:txBody>
      </p:sp>
      <p:sp>
        <p:nvSpPr>
          <p:cNvPr id="91191" name="Line 55"/>
          <p:cNvSpPr>
            <a:spLocks noChangeShapeType="1"/>
          </p:cNvSpPr>
          <p:nvPr/>
        </p:nvSpPr>
        <p:spPr bwMode="auto">
          <a:xfrm flipV="1">
            <a:off x="5019675" y="5076825"/>
            <a:ext cx="1588" cy="158750"/>
          </a:xfrm>
          <a:prstGeom prst="line">
            <a:avLst/>
          </a:prstGeom>
          <a:noFill/>
          <a:ln w="11176">
            <a:solidFill>
              <a:srgbClr val="000000"/>
            </a:solidFill>
            <a:round/>
            <a:headEnd/>
            <a:tailEnd type="stealth" w="med" len="med"/>
          </a:ln>
        </p:spPr>
        <p:txBody>
          <a:bodyPr/>
          <a:lstStyle/>
          <a:p>
            <a:endParaRPr lang="cs-CZ"/>
          </a:p>
        </p:txBody>
      </p:sp>
      <p:sp>
        <p:nvSpPr>
          <p:cNvPr id="91192" name="Line 56"/>
          <p:cNvSpPr>
            <a:spLocks noChangeShapeType="1"/>
          </p:cNvSpPr>
          <p:nvPr/>
        </p:nvSpPr>
        <p:spPr bwMode="auto">
          <a:xfrm flipH="1">
            <a:off x="6729413" y="5392738"/>
            <a:ext cx="195262" cy="3175"/>
          </a:xfrm>
          <a:prstGeom prst="line">
            <a:avLst/>
          </a:prstGeom>
          <a:noFill/>
          <a:ln w="11176">
            <a:solidFill>
              <a:srgbClr val="000000"/>
            </a:solidFill>
            <a:round/>
            <a:headEnd type="stealth" w="med" len="med"/>
            <a:tailEnd/>
          </a:ln>
        </p:spPr>
        <p:txBody>
          <a:bodyPr/>
          <a:lstStyle/>
          <a:p>
            <a:endParaRPr lang="cs-CZ"/>
          </a:p>
        </p:txBody>
      </p:sp>
      <p:sp>
        <p:nvSpPr>
          <p:cNvPr id="42040" name="Rectangle 57"/>
          <p:cNvSpPr>
            <a:spLocks noChangeArrowheads="1"/>
          </p:cNvSpPr>
          <p:nvPr/>
        </p:nvSpPr>
        <p:spPr bwMode="auto">
          <a:xfrm>
            <a:off x="1982788" y="1020763"/>
            <a:ext cx="2097087"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(a) The Market for Loanable Funds</a:t>
            </a:r>
            <a:endParaRPr lang="en-US"/>
          </a:p>
        </p:txBody>
      </p:sp>
      <p:sp>
        <p:nvSpPr>
          <p:cNvPr id="42041" name="Rectangle 58"/>
          <p:cNvSpPr>
            <a:spLocks noChangeArrowheads="1"/>
          </p:cNvSpPr>
          <p:nvPr/>
        </p:nvSpPr>
        <p:spPr bwMode="auto">
          <a:xfrm>
            <a:off x="5859463" y="1020763"/>
            <a:ext cx="1393825"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(b) Net Capital Outflow</a:t>
            </a:r>
            <a:endParaRPr lang="en-US"/>
          </a:p>
        </p:txBody>
      </p:sp>
      <p:sp>
        <p:nvSpPr>
          <p:cNvPr id="42042" name="Rectangle 59"/>
          <p:cNvSpPr>
            <a:spLocks noChangeArrowheads="1"/>
          </p:cNvSpPr>
          <p:nvPr/>
        </p:nvSpPr>
        <p:spPr bwMode="auto">
          <a:xfrm>
            <a:off x="1265238" y="1290638"/>
            <a:ext cx="322262"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Real</a:t>
            </a:r>
            <a:endParaRPr lang="en-US"/>
          </a:p>
        </p:txBody>
      </p:sp>
      <p:sp>
        <p:nvSpPr>
          <p:cNvPr id="42043" name="Rectangle 60"/>
          <p:cNvSpPr>
            <a:spLocks noChangeArrowheads="1"/>
          </p:cNvSpPr>
          <p:nvPr/>
        </p:nvSpPr>
        <p:spPr bwMode="auto">
          <a:xfrm>
            <a:off x="1082675" y="1443038"/>
            <a:ext cx="509588"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Interest</a:t>
            </a:r>
            <a:endParaRPr lang="en-US"/>
          </a:p>
        </p:txBody>
      </p:sp>
      <p:sp>
        <p:nvSpPr>
          <p:cNvPr id="42044" name="Rectangle 61"/>
          <p:cNvSpPr>
            <a:spLocks noChangeArrowheads="1"/>
          </p:cNvSpPr>
          <p:nvPr/>
        </p:nvSpPr>
        <p:spPr bwMode="auto">
          <a:xfrm>
            <a:off x="1257300" y="1593850"/>
            <a:ext cx="330200"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Rate</a:t>
            </a:r>
            <a:endParaRPr lang="en-US"/>
          </a:p>
        </p:txBody>
      </p:sp>
      <p:sp>
        <p:nvSpPr>
          <p:cNvPr id="42045" name="Rectangle 62"/>
          <p:cNvSpPr>
            <a:spLocks noChangeArrowheads="1"/>
          </p:cNvSpPr>
          <p:nvPr/>
        </p:nvSpPr>
        <p:spPr bwMode="auto">
          <a:xfrm>
            <a:off x="4803775" y="1290638"/>
            <a:ext cx="322263"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Real</a:t>
            </a:r>
            <a:endParaRPr lang="en-US"/>
          </a:p>
        </p:txBody>
      </p:sp>
      <p:sp>
        <p:nvSpPr>
          <p:cNvPr id="42046" name="Rectangle 63"/>
          <p:cNvSpPr>
            <a:spLocks noChangeArrowheads="1"/>
          </p:cNvSpPr>
          <p:nvPr/>
        </p:nvSpPr>
        <p:spPr bwMode="auto">
          <a:xfrm>
            <a:off x="4622800" y="1443038"/>
            <a:ext cx="509588"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Interest</a:t>
            </a:r>
            <a:endParaRPr lang="en-US"/>
          </a:p>
        </p:txBody>
      </p:sp>
      <p:sp>
        <p:nvSpPr>
          <p:cNvPr id="42047" name="Rectangle 64"/>
          <p:cNvSpPr>
            <a:spLocks noChangeArrowheads="1"/>
          </p:cNvSpPr>
          <p:nvPr/>
        </p:nvSpPr>
        <p:spPr bwMode="auto">
          <a:xfrm>
            <a:off x="4797425" y="1593850"/>
            <a:ext cx="330200"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Rate</a:t>
            </a:r>
            <a:endParaRPr lang="en-US"/>
          </a:p>
        </p:txBody>
      </p:sp>
      <p:sp>
        <p:nvSpPr>
          <p:cNvPr id="42048" name="Rectangle 65"/>
          <p:cNvSpPr>
            <a:spLocks noChangeArrowheads="1"/>
          </p:cNvSpPr>
          <p:nvPr/>
        </p:nvSpPr>
        <p:spPr bwMode="auto">
          <a:xfrm>
            <a:off x="5176838" y="6556375"/>
            <a:ext cx="2814637"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(c) The Market for Foreign-Currency Exchange</a:t>
            </a:r>
            <a:endParaRPr lang="en-US"/>
          </a:p>
        </p:txBody>
      </p:sp>
      <p:sp>
        <p:nvSpPr>
          <p:cNvPr id="42049" name="Rectangle 66"/>
          <p:cNvSpPr>
            <a:spLocks noChangeArrowheads="1"/>
          </p:cNvSpPr>
          <p:nvPr/>
        </p:nvSpPr>
        <p:spPr bwMode="auto">
          <a:xfrm>
            <a:off x="7277100" y="6143625"/>
            <a:ext cx="717550"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Quantity of</a:t>
            </a:r>
            <a:endParaRPr lang="en-US"/>
          </a:p>
        </p:txBody>
      </p:sp>
      <p:sp>
        <p:nvSpPr>
          <p:cNvPr id="42050" name="Rectangle 67"/>
          <p:cNvSpPr>
            <a:spLocks noChangeArrowheads="1"/>
          </p:cNvSpPr>
          <p:nvPr/>
        </p:nvSpPr>
        <p:spPr bwMode="auto">
          <a:xfrm>
            <a:off x="7508875" y="6294438"/>
            <a:ext cx="465138" cy="15240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Pounds</a:t>
            </a:r>
            <a:endParaRPr lang="en-US"/>
          </a:p>
        </p:txBody>
      </p:sp>
      <p:sp>
        <p:nvSpPr>
          <p:cNvPr id="42051" name="Rectangle 68"/>
          <p:cNvSpPr>
            <a:spLocks noChangeArrowheads="1"/>
          </p:cNvSpPr>
          <p:nvPr/>
        </p:nvSpPr>
        <p:spPr bwMode="auto">
          <a:xfrm>
            <a:off x="3729038" y="3416300"/>
            <a:ext cx="717550"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Quantity of</a:t>
            </a:r>
            <a:endParaRPr lang="en-US"/>
          </a:p>
        </p:txBody>
      </p:sp>
      <p:sp>
        <p:nvSpPr>
          <p:cNvPr id="42052" name="Rectangle 69"/>
          <p:cNvSpPr>
            <a:spLocks noChangeArrowheads="1"/>
          </p:cNvSpPr>
          <p:nvPr/>
        </p:nvSpPr>
        <p:spPr bwMode="auto">
          <a:xfrm>
            <a:off x="3441700" y="3568700"/>
            <a:ext cx="1009650"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Loanable Funds</a:t>
            </a:r>
            <a:endParaRPr lang="en-US"/>
          </a:p>
        </p:txBody>
      </p:sp>
      <p:sp>
        <p:nvSpPr>
          <p:cNvPr id="42053" name="Rectangle 70"/>
          <p:cNvSpPr>
            <a:spLocks noChangeArrowheads="1"/>
          </p:cNvSpPr>
          <p:nvPr/>
        </p:nvSpPr>
        <p:spPr bwMode="auto">
          <a:xfrm>
            <a:off x="7283450" y="3416300"/>
            <a:ext cx="706438"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Net Capital</a:t>
            </a:r>
            <a:endParaRPr lang="en-US"/>
          </a:p>
        </p:txBody>
      </p:sp>
      <p:sp>
        <p:nvSpPr>
          <p:cNvPr id="42054" name="Rectangle 71"/>
          <p:cNvSpPr>
            <a:spLocks noChangeArrowheads="1"/>
          </p:cNvSpPr>
          <p:nvPr/>
        </p:nvSpPr>
        <p:spPr bwMode="auto">
          <a:xfrm>
            <a:off x="7466013" y="3568700"/>
            <a:ext cx="520700"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Outflow</a:t>
            </a:r>
            <a:endParaRPr lang="en-US"/>
          </a:p>
        </p:txBody>
      </p:sp>
      <p:sp>
        <p:nvSpPr>
          <p:cNvPr id="42055" name="Rectangle 72"/>
          <p:cNvSpPr>
            <a:spLocks noChangeArrowheads="1"/>
          </p:cNvSpPr>
          <p:nvPr/>
        </p:nvSpPr>
        <p:spPr bwMode="auto">
          <a:xfrm>
            <a:off x="4819650" y="4021138"/>
            <a:ext cx="322263"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Real</a:t>
            </a:r>
            <a:endParaRPr lang="en-US"/>
          </a:p>
        </p:txBody>
      </p:sp>
      <p:sp>
        <p:nvSpPr>
          <p:cNvPr id="42056" name="Rectangle 73"/>
          <p:cNvSpPr>
            <a:spLocks noChangeArrowheads="1"/>
          </p:cNvSpPr>
          <p:nvPr/>
        </p:nvSpPr>
        <p:spPr bwMode="auto">
          <a:xfrm>
            <a:off x="4500563" y="4171950"/>
            <a:ext cx="646112"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Exchange</a:t>
            </a:r>
            <a:endParaRPr lang="en-US"/>
          </a:p>
        </p:txBody>
      </p:sp>
      <p:sp>
        <p:nvSpPr>
          <p:cNvPr id="42057" name="Rectangle 74"/>
          <p:cNvSpPr>
            <a:spLocks noChangeArrowheads="1"/>
          </p:cNvSpPr>
          <p:nvPr/>
        </p:nvSpPr>
        <p:spPr bwMode="auto">
          <a:xfrm>
            <a:off x="4811713" y="4324350"/>
            <a:ext cx="330200" cy="171450"/>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Rate</a:t>
            </a:r>
            <a:endParaRPr lang="en-US"/>
          </a:p>
        </p:txBody>
      </p:sp>
      <p:grpSp>
        <p:nvGrpSpPr>
          <p:cNvPr id="42058" name="Group 75"/>
          <p:cNvGrpSpPr>
            <a:grpSpLocks/>
          </p:cNvGrpSpPr>
          <p:nvPr/>
        </p:nvGrpSpPr>
        <p:grpSpPr bwMode="auto">
          <a:xfrm>
            <a:off x="1431925" y="2411413"/>
            <a:ext cx="98425" cy="174625"/>
            <a:chOff x="902" y="1519"/>
            <a:chExt cx="62" cy="110"/>
          </a:xfrm>
        </p:grpSpPr>
        <p:sp>
          <p:nvSpPr>
            <p:cNvPr id="42100" name="Rectangle 76"/>
            <p:cNvSpPr>
              <a:spLocks noChangeArrowheads="1"/>
            </p:cNvSpPr>
            <p:nvPr/>
          </p:nvSpPr>
          <p:spPr bwMode="auto">
            <a:xfrm>
              <a:off x="902" y="1519"/>
              <a:ext cx="62" cy="11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r</a:t>
              </a:r>
              <a:endParaRPr lang="en-US"/>
            </a:p>
          </p:txBody>
        </p:sp>
        <p:sp>
          <p:nvSpPr>
            <p:cNvPr id="42101" name="Freeform 77"/>
            <p:cNvSpPr>
              <a:spLocks/>
            </p:cNvSpPr>
            <p:nvPr/>
          </p:nvSpPr>
          <p:spPr bwMode="auto">
            <a:xfrm>
              <a:off x="933" y="1567"/>
              <a:ext cx="15" cy="36"/>
            </a:xfrm>
            <a:custGeom>
              <a:avLst/>
              <a:gdLst>
                <a:gd name="T0" fmla="*/ 15 w 15"/>
                <a:gd name="T1" fmla="*/ 0 h 36"/>
                <a:gd name="T2" fmla="*/ 12 w 15"/>
                <a:gd name="T3" fmla="*/ 0 h 36"/>
                <a:gd name="T4" fmla="*/ 7 w 15"/>
                <a:gd name="T5" fmla="*/ 5 h 36"/>
                <a:gd name="T6" fmla="*/ 0 w 15"/>
                <a:gd name="T7" fmla="*/ 9 h 36"/>
                <a:gd name="T8" fmla="*/ 0 w 15"/>
                <a:gd name="T9" fmla="*/ 14 h 36"/>
                <a:gd name="T10" fmla="*/ 5 w 15"/>
                <a:gd name="T11" fmla="*/ 12 h 36"/>
                <a:gd name="T12" fmla="*/ 10 w 15"/>
                <a:gd name="T13" fmla="*/ 7 h 36"/>
                <a:gd name="T14" fmla="*/ 10 w 15"/>
                <a:gd name="T15" fmla="*/ 36 h 36"/>
                <a:gd name="T16" fmla="*/ 15 w 15"/>
                <a:gd name="T17" fmla="*/ 36 h 36"/>
                <a:gd name="T18" fmla="*/ 15 w 15"/>
                <a:gd name="T19" fmla="*/ 2 h 36"/>
                <a:gd name="T20" fmla="*/ 15 w 15"/>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6"/>
                <a:gd name="T35" fmla="*/ 15 w 1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6">
                  <a:moveTo>
                    <a:pt x="15" y="0"/>
                  </a:moveTo>
                  <a:lnTo>
                    <a:pt x="12" y="0"/>
                  </a:lnTo>
                  <a:lnTo>
                    <a:pt x="7" y="5"/>
                  </a:lnTo>
                  <a:lnTo>
                    <a:pt x="0" y="9"/>
                  </a:lnTo>
                  <a:lnTo>
                    <a:pt x="0" y="14"/>
                  </a:lnTo>
                  <a:lnTo>
                    <a:pt x="5" y="12"/>
                  </a:lnTo>
                  <a:lnTo>
                    <a:pt x="10" y="7"/>
                  </a:lnTo>
                  <a:lnTo>
                    <a:pt x="10" y="36"/>
                  </a:lnTo>
                  <a:lnTo>
                    <a:pt x="15" y="36"/>
                  </a:lnTo>
                  <a:lnTo>
                    <a:pt x="15" y="2"/>
                  </a:lnTo>
                  <a:lnTo>
                    <a:pt x="15" y="0"/>
                  </a:lnTo>
                  <a:close/>
                </a:path>
              </a:pathLst>
            </a:custGeom>
            <a:solidFill>
              <a:srgbClr val="000000"/>
            </a:solidFill>
            <a:ln w="9525">
              <a:noFill/>
              <a:round/>
              <a:headEnd/>
              <a:tailEnd/>
            </a:ln>
          </p:spPr>
          <p:txBody>
            <a:bodyPr/>
            <a:lstStyle/>
            <a:p>
              <a:endParaRPr lang="cs-CZ"/>
            </a:p>
          </p:txBody>
        </p:sp>
      </p:grpSp>
      <p:grpSp>
        <p:nvGrpSpPr>
          <p:cNvPr id="42059" name="Group 78"/>
          <p:cNvGrpSpPr>
            <a:grpSpLocks/>
          </p:cNvGrpSpPr>
          <p:nvPr/>
        </p:nvGrpSpPr>
        <p:grpSpPr bwMode="auto">
          <a:xfrm>
            <a:off x="4964113" y="2411413"/>
            <a:ext cx="98425" cy="174625"/>
            <a:chOff x="3127" y="1519"/>
            <a:chExt cx="62" cy="110"/>
          </a:xfrm>
        </p:grpSpPr>
        <p:sp>
          <p:nvSpPr>
            <p:cNvPr id="42098" name="Rectangle 79"/>
            <p:cNvSpPr>
              <a:spLocks noChangeArrowheads="1"/>
            </p:cNvSpPr>
            <p:nvPr/>
          </p:nvSpPr>
          <p:spPr bwMode="auto">
            <a:xfrm>
              <a:off x="3127" y="1519"/>
              <a:ext cx="62" cy="11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r</a:t>
              </a:r>
              <a:endParaRPr lang="en-US"/>
            </a:p>
          </p:txBody>
        </p:sp>
        <p:sp>
          <p:nvSpPr>
            <p:cNvPr id="42099" name="Freeform 80"/>
            <p:cNvSpPr>
              <a:spLocks/>
            </p:cNvSpPr>
            <p:nvPr/>
          </p:nvSpPr>
          <p:spPr bwMode="auto">
            <a:xfrm>
              <a:off x="3158" y="1567"/>
              <a:ext cx="14" cy="36"/>
            </a:xfrm>
            <a:custGeom>
              <a:avLst/>
              <a:gdLst>
                <a:gd name="T0" fmla="*/ 14 w 14"/>
                <a:gd name="T1" fmla="*/ 0 h 36"/>
                <a:gd name="T2" fmla="*/ 12 w 14"/>
                <a:gd name="T3" fmla="*/ 0 h 36"/>
                <a:gd name="T4" fmla="*/ 7 w 14"/>
                <a:gd name="T5" fmla="*/ 5 h 36"/>
                <a:gd name="T6" fmla="*/ 0 w 14"/>
                <a:gd name="T7" fmla="*/ 9 h 36"/>
                <a:gd name="T8" fmla="*/ 0 w 14"/>
                <a:gd name="T9" fmla="*/ 14 h 36"/>
                <a:gd name="T10" fmla="*/ 5 w 14"/>
                <a:gd name="T11" fmla="*/ 12 h 36"/>
                <a:gd name="T12" fmla="*/ 10 w 14"/>
                <a:gd name="T13" fmla="*/ 7 h 36"/>
                <a:gd name="T14" fmla="*/ 10 w 14"/>
                <a:gd name="T15" fmla="*/ 36 h 36"/>
                <a:gd name="T16" fmla="*/ 14 w 14"/>
                <a:gd name="T17" fmla="*/ 36 h 36"/>
                <a:gd name="T18" fmla="*/ 14 w 14"/>
                <a:gd name="T19" fmla="*/ 2 h 36"/>
                <a:gd name="T20" fmla="*/ 14 w 1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6"/>
                <a:gd name="T35" fmla="*/ 14 w 1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6">
                  <a:moveTo>
                    <a:pt x="14" y="0"/>
                  </a:moveTo>
                  <a:lnTo>
                    <a:pt x="12" y="0"/>
                  </a:lnTo>
                  <a:lnTo>
                    <a:pt x="7" y="5"/>
                  </a:lnTo>
                  <a:lnTo>
                    <a:pt x="0" y="9"/>
                  </a:lnTo>
                  <a:lnTo>
                    <a:pt x="0" y="14"/>
                  </a:lnTo>
                  <a:lnTo>
                    <a:pt x="5" y="12"/>
                  </a:lnTo>
                  <a:lnTo>
                    <a:pt x="10" y="7"/>
                  </a:lnTo>
                  <a:lnTo>
                    <a:pt x="10" y="36"/>
                  </a:lnTo>
                  <a:lnTo>
                    <a:pt x="14" y="36"/>
                  </a:lnTo>
                  <a:lnTo>
                    <a:pt x="14" y="2"/>
                  </a:lnTo>
                  <a:lnTo>
                    <a:pt x="14" y="0"/>
                  </a:lnTo>
                  <a:close/>
                </a:path>
              </a:pathLst>
            </a:custGeom>
            <a:solidFill>
              <a:srgbClr val="000000"/>
            </a:solidFill>
            <a:ln w="9525">
              <a:noFill/>
              <a:round/>
              <a:headEnd/>
              <a:tailEnd/>
            </a:ln>
          </p:spPr>
          <p:txBody>
            <a:bodyPr/>
            <a:lstStyle/>
            <a:p>
              <a:endParaRPr lang="cs-CZ"/>
            </a:p>
          </p:txBody>
        </p:sp>
      </p:grpSp>
      <p:sp>
        <p:nvSpPr>
          <p:cNvPr id="42060" name="Rectangle 81"/>
          <p:cNvSpPr>
            <a:spLocks noChangeArrowheads="1"/>
          </p:cNvSpPr>
          <p:nvPr/>
        </p:nvSpPr>
        <p:spPr bwMode="auto">
          <a:xfrm>
            <a:off x="6426200" y="4151313"/>
            <a:ext cx="428625"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Supply</a:t>
            </a:r>
            <a:endParaRPr lang="en-US"/>
          </a:p>
        </p:txBody>
      </p:sp>
      <p:sp>
        <p:nvSpPr>
          <p:cNvPr id="42061" name="Rectangle 82"/>
          <p:cNvSpPr>
            <a:spLocks noChangeArrowheads="1"/>
          </p:cNvSpPr>
          <p:nvPr/>
        </p:nvSpPr>
        <p:spPr bwMode="auto">
          <a:xfrm>
            <a:off x="3327400" y="1497013"/>
            <a:ext cx="428625"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Supply</a:t>
            </a:r>
            <a:endParaRPr lang="en-US"/>
          </a:p>
        </p:txBody>
      </p:sp>
      <p:sp>
        <p:nvSpPr>
          <p:cNvPr id="42062" name="Rectangle 83"/>
          <p:cNvSpPr>
            <a:spLocks noChangeArrowheads="1"/>
          </p:cNvSpPr>
          <p:nvPr/>
        </p:nvSpPr>
        <p:spPr bwMode="auto">
          <a:xfrm>
            <a:off x="3783013" y="3000375"/>
            <a:ext cx="515937"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Demand</a:t>
            </a:r>
            <a:endParaRPr lang="en-US"/>
          </a:p>
        </p:txBody>
      </p:sp>
      <p:sp>
        <p:nvSpPr>
          <p:cNvPr id="42063" name="Rectangle 84"/>
          <p:cNvSpPr>
            <a:spLocks noChangeArrowheads="1"/>
          </p:cNvSpPr>
          <p:nvPr/>
        </p:nvSpPr>
        <p:spPr bwMode="auto">
          <a:xfrm>
            <a:off x="6851650" y="3167063"/>
            <a:ext cx="282575" cy="15240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NCO</a:t>
            </a:r>
            <a:endParaRPr lang="en-US"/>
          </a:p>
        </p:txBody>
      </p:sp>
      <p:grpSp>
        <p:nvGrpSpPr>
          <p:cNvPr id="4" name="Group 85"/>
          <p:cNvGrpSpPr>
            <a:grpSpLocks/>
          </p:cNvGrpSpPr>
          <p:nvPr/>
        </p:nvGrpSpPr>
        <p:grpSpPr bwMode="auto">
          <a:xfrm>
            <a:off x="5608638" y="4486275"/>
            <a:ext cx="1947862" cy="1250950"/>
            <a:chOff x="3533" y="2826"/>
            <a:chExt cx="1227" cy="788"/>
          </a:xfrm>
        </p:grpSpPr>
        <p:sp>
          <p:nvSpPr>
            <p:cNvPr id="42095" name="Line 86"/>
            <p:cNvSpPr>
              <a:spLocks noChangeShapeType="1"/>
            </p:cNvSpPr>
            <p:nvPr/>
          </p:nvSpPr>
          <p:spPr bwMode="auto">
            <a:xfrm flipH="1" flipV="1">
              <a:off x="3533" y="2826"/>
              <a:ext cx="1099" cy="723"/>
            </a:xfrm>
            <a:prstGeom prst="line">
              <a:avLst/>
            </a:prstGeom>
            <a:noFill/>
            <a:ln w="33338">
              <a:solidFill>
                <a:srgbClr val="AD0D1B"/>
              </a:solidFill>
              <a:round/>
              <a:headEnd/>
              <a:tailEnd/>
            </a:ln>
          </p:spPr>
          <p:txBody>
            <a:bodyPr/>
            <a:lstStyle/>
            <a:p>
              <a:endParaRPr lang="cs-CZ"/>
            </a:p>
          </p:txBody>
        </p:sp>
        <p:sp>
          <p:nvSpPr>
            <p:cNvPr id="42096" name="Rectangle 87"/>
            <p:cNvSpPr>
              <a:spLocks noChangeArrowheads="1"/>
            </p:cNvSpPr>
            <p:nvPr/>
          </p:nvSpPr>
          <p:spPr bwMode="auto">
            <a:xfrm>
              <a:off x="4667" y="3504"/>
              <a:ext cx="93" cy="110"/>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D</a:t>
              </a:r>
              <a:endParaRPr lang="en-US"/>
            </a:p>
          </p:txBody>
        </p:sp>
        <p:sp>
          <p:nvSpPr>
            <p:cNvPr id="42097" name="Freeform 88"/>
            <p:cNvSpPr>
              <a:spLocks/>
            </p:cNvSpPr>
            <p:nvPr/>
          </p:nvSpPr>
          <p:spPr bwMode="auto">
            <a:xfrm>
              <a:off x="4725" y="3552"/>
              <a:ext cx="24" cy="36"/>
            </a:xfrm>
            <a:custGeom>
              <a:avLst/>
              <a:gdLst>
                <a:gd name="T0" fmla="*/ 5 w 24"/>
                <a:gd name="T1" fmla="*/ 31 h 36"/>
                <a:gd name="T2" fmla="*/ 7 w 24"/>
                <a:gd name="T3" fmla="*/ 28 h 36"/>
                <a:gd name="T4" fmla="*/ 14 w 24"/>
                <a:gd name="T5" fmla="*/ 24 h 36"/>
                <a:gd name="T6" fmla="*/ 21 w 24"/>
                <a:gd name="T7" fmla="*/ 19 h 36"/>
                <a:gd name="T8" fmla="*/ 24 w 24"/>
                <a:gd name="T9" fmla="*/ 14 h 36"/>
                <a:gd name="T10" fmla="*/ 24 w 24"/>
                <a:gd name="T11" fmla="*/ 9 h 36"/>
                <a:gd name="T12" fmla="*/ 24 w 24"/>
                <a:gd name="T13" fmla="*/ 7 h 36"/>
                <a:gd name="T14" fmla="*/ 21 w 24"/>
                <a:gd name="T15" fmla="*/ 2 h 36"/>
                <a:gd name="T16" fmla="*/ 17 w 24"/>
                <a:gd name="T17" fmla="*/ 2 h 36"/>
                <a:gd name="T18" fmla="*/ 12 w 24"/>
                <a:gd name="T19" fmla="*/ 0 h 36"/>
                <a:gd name="T20" fmla="*/ 7 w 24"/>
                <a:gd name="T21" fmla="*/ 2 h 36"/>
                <a:gd name="T22" fmla="*/ 5 w 24"/>
                <a:gd name="T23" fmla="*/ 2 h 36"/>
                <a:gd name="T24" fmla="*/ 0 w 24"/>
                <a:gd name="T25" fmla="*/ 7 h 36"/>
                <a:gd name="T26" fmla="*/ 0 w 24"/>
                <a:gd name="T27" fmla="*/ 9 h 36"/>
                <a:gd name="T28" fmla="*/ 5 w 24"/>
                <a:gd name="T29" fmla="*/ 12 h 36"/>
                <a:gd name="T30" fmla="*/ 7 w 24"/>
                <a:gd name="T31" fmla="*/ 7 h 36"/>
                <a:gd name="T32" fmla="*/ 12 w 24"/>
                <a:gd name="T33" fmla="*/ 5 h 36"/>
                <a:gd name="T34" fmla="*/ 17 w 24"/>
                <a:gd name="T35" fmla="*/ 5 h 36"/>
                <a:gd name="T36" fmla="*/ 19 w 24"/>
                <a:gd name="T37" fmla="*/ 9 h 36"/>
                <a:gd name="T38" fmla="*/ 17 w 24"/>
                <a:gd name="T39" fmla="*/ 14 h 36"/>
                <a:gd name="T40" fmla="*/ 9 w 24"/>
                <a:gd name="T41" fmla="*/ 21 h 36"/>
                <a:gd name="T42" fmla="*/ 2 w 24"/>
                <a:gd name="T43" fmla="*/ 28 h 36"/>
                <a:gd name="T44" fmla="*/ 0 w 24"/>
                <a:gd name="T45" fmla="*/ 31 h 36"/>
                <a:gd name="T46" fmla="*/ 0 w 24"/>
                <a:gd name="T47" fmla="*/ 36 h 36"/>
                <a:gd name="T48" fmla="*/ 24 w 24"/>
                <a:gd name="T49" fmla="*/ 36 h 36"/>
                <a:gd name="T50" fmla="*/ 24 w 24"/>
                <a:gd name="T51" fmla="*/ 31 h 36"/>
                <a:gd name="T52" fmla="*/ 7 w 24"/>
                <a:gd name="T53" fmla="*/ 31 h 36"/>
                <a:gd name="T54" fmla="*/ 5 w 24"/>
                <a:gd name="T55" fmla="*/ 31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
                <a:gd name="T85" fmla="*/ 0 h 36"/>
                <a:gd name="T86" fmla="*/ 24 w 24"/>
                <a:gd name="T87" fmla="*/ 36 h 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 h="36">
                  <a:moveTo>
                    <a:pt x="5" y="31"/>
                  </a:moveTo>
                  <a:lnTo>
                    <a:pt x="7" y="28"/>
                  </a:lnTo>
                  <a:lnTo>
                    <a:pt x="14" y="24"/>
                  </a:lnTo>
                  <a:lnTo>
                    <a:pt x="21" y="19"/>
                  </a:lnTo>
                  <a:lnTo>
                    <a:pt x="24" y="14"/>
                  </a:lnTo>
                  <a:lnTo>
                    <a:pt x="24" y="9"/>
                  </a:lnTo>
                  <a:lnTo>
                    <a:pt x="24" y="7"/>
                  </a:lnTo>
                  <a:lnTo>
                    <a:pt x="21" y="2"/>
                  </a:lnTo>
                  <a:lnTo>
                    <a:pt x="17" y="2"/>
                  </a:lnTo>
                  <a:lnTo>
                    <a:pt x="12" y="0"/>
                  </a:lnTo>
                  <a:lnTo>
                    <a:pt x="7" y="2"/>
                  </a:lnTo>
                  <a:lnTo>
                    <a:pt x="5" y="2"/>
                  </a:lnTo>
                  <a:lnTo>
                    <a:pt x="0" y="7"/>
                  </a:lnTo>
                  <a:lnTo>
                    <a:pt x="0" y="9"/>
                  </a:lnTo>
                  <a:lnTo>
                    <a:pt x="5" y="12"/>
                  </a:lnTo>
                  <a:lnTo>
                    <a:pt x="7" y="7"/>
                  </a:lnTo>
                  <a:lnTo>
                    <a:pt x="12" y="5"/>
                  </a:lnTo>
                  <a:lnTo>
                    <a:pt x="17" y="5"/>
                  </a:lnTo>
                  <a:lnTo>
                    <a:pt x="19" y="9"/>
                  </a:lnTo>
                  <a:lnTo>
                    <a:pt x="17" y="14"/>
                  </a:lnTo>
                  <a:lnTo>
                    <a:pt x="9" y="21"/>
                  </a:lnTo>
                  <a:lnTo>
                    <a:pt x="2" y="28"/>
                  </a:lnTo>
                  <a:lnTo>
                    <a:pt x="0" y="31"/>
                  </a:lnTo>
                  <a:lnTo>
                    <a:pt x="0" y="36"/>
                  </a:lnTo>
                  <a:lnTo>
                    <a:pt x="24" y="36"/>
                  </a:lnTo>
                  <a:lnTo>
                    <a:pt x="24" y="31"/>
                  </a:lnTo>
                  <a:lnTo>
                    <a:pt x="7" y="31"/>
                  </a:lnTo>
                  <a:lnTo>
                    <a:pt x="5" y="31"/>
                  </a:lnTo>
                  <a:close/>
                </a:path>
              </a:pathLst>
            </a:custGeom>
            <a:solidFill>
              <a:srgbClr val="000000"/>
            </a:solidFill>
            <a:ln w="9525">
              <a:noFill/>
              <a:round/>
              <a:headEnd/>
              <a:tailEnd/>
            </a:ln>
          </p:spPr>
          <p:txBody>
            <a:bodyPr/>
            <a:lstStyle/>
            <a:p>
              <a:endParaRPr lang="cs-CZ"/>
            </a:p>
          </p:txBody>
        </p:sp>
      </p:grpSp>
      <p:sp>
        <p:nvSpPr>
          <p:cNvPr id="42065" name="Rectangle 89"/>
          <p:cNvSpPr>
            <a:spLocks noChangeArrowheads="1"/>
          </p:cNvSpPr>
          <p:nvPr/>
        </p:nvSpPr>
        <p:spPr bwMode="auto">
          <a:xfrm>
            <a:off x="7227888" y="5843588"/>
            <a:ext cx="147637" cy="174625"/>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D</a:t>
            </a:r>
            <a:endParaRPr lang="en-US"/>
          </a:p>
        </p:txBody>
      </p:sp>
      <p:sp>
        <p:nvSpPr>
          <p:cNvPr id="42066" name="Freeform 90"/>
          <p:cNvSpPr>
            <a:spLocks/>
          </p:cNvSpPr>
          <p:nvPr/>
        </p:nvSpPr>
        <p:spPr bwMode="auto">
          <a:xfrm>
            <a:off x="7326313" y="5919788"/>
            <a:ext cx="22225" cy="57150"/>
          </a:xfrm>
          <a:custGeom>
            <a:avLst/>
            <a:gdLst>
              <a:gd name="T0" fmla="*/ 35282190 w 14"/>
              <a:gd name="T1" fmla="*/ 0 h 36"/>
              <a:gd name="T2" fmla="*/ 22682200 w 14"/>
              <a:gd name="T3" fmla="*/ 0 h 36"/>
              <a:gd name="T4" fmla="*/ 17641889 w 14"/>
              <a:gd name="T5" fmla="*/ 12599985 h 36"/>
              <a:gd name="T6" fmla="*/ 0 w 14"/>
              <a:gd name="T7" fmla="*/ 22682197 h 36"/>
              <a:gd name="T8" fmla="*/ 0 w 14"/>
              <a:gd name="T9" fmla="*/ 35282185 h 36"/>
              <a:gd name="T10" fmla="*/ 12601575 w 14"/>
              <a:gd name="T11" fmla="*/ 30241875 h 36"/>
              <a:gd name="T12" fmla="*/ 22682200 w 14"/>
              <a:gd name="T13" fmla="*/ 17640299 h 36"/>
              <a:gd name="T14" fmla="*/ 22682200 w 14"/>
              <a:gd name="T15" fmla="*/ 90725611 h 36"/>
              <a:gd name="T16" fmla="*/ 35282190 w 14"/>
              <a:gd name="T17" fmla="*/ 90725611 h 36"/>
              <a:gd name="T18" fmla="*/ 35282190 w 14"/>
              <a:gd name="T19" fmla="*/ 5040312 h 36"/>
              <a:gd name="T20" fmla="*/ 35282190 w 14"/>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6"/>
              <a:gd name="T35" fmla="*/ 14 w 14"/>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6">
                <a:moveTo>
                  <a:pt x="14" y="0"/>
                </a:moveTo>
                <a:lnTo>
                  <a:pt x="9" y="0"/>
                </a:lnTo>
                <a:lnTo>
                  <a:pt x="7" y="5"/>
                </a:lnTo>
                <a:lnTo>
                  <a:pt x="0" y="9"/>
                </a:lnTo>
                <a:lnTo>
                  <a:pt x="0" y="14"/>
                </a:lnTo>
                <a:lnTo>
                  <a:pt x="5" y="12"/>
                </a:lnTo>
                <a:lnTo>
                  <a:pt x="9" y="7"/>
                </a:lnTo>
                <a:lnTo>
                  <a:pt x="9" y="36"/>
                </a:lnTo>
                <a:lnTo>
                  <a:pt x="14" y="36"/>
                </a:lnTo>
                <a:lnTo>
                  <a:pt x="14" y="2"/>
                </a:lnTo>
                <a:lnTo>
                  <a:pt x="14" y="0"/>
                </a:lnTo>
                <a:close/>
              </a:path>
            </a:pathLst>
          </a:custGeom>
          <a:solidFill>
            <a:srgbClr val="000000"/>
          </a:solidFill>
          <a:ln w="9525">
            <a:noFill/>
            <a:round/>
            <a:headEnd/>
            <a:tailEnd/>
          </a:ln>
        </p:spPr>
        <p:txBody>
          <a:bodyPr/>
          <a:lstStyle/>
          <a:p>
            <a:endParaRPr lang="cs-CZ"/>
          </a:p>
        </p:txBody>
      </p:sp>
      <p:grpSp>
        <p:nvGrpSpPr>
          <p:cNvPr id="5" name="Group 91"/>
          <p:cNvGrpSpPr>
            <a:grpSpLocks/>
          </p:cNvGrpSpPr>
          <p:nvPr/>
        </p:nvGrpSpPr>
        <p:grpSpPr bwMode="auto">
          <a:xfrm>
            <a:off x="5326063" y="2590800"/>
            <a:ext cx="1030287" cy="760413"/>
            <a:chOff x="3355" y="1632"/>
            <a:chExt cx="649" cy="479"/>
          </a:xfrm>
        </p:grpSpPr>
        <p:sp>
          <p:nvSpPr>
            <p:cNvPr id="42090" name="Line 92"/>
            <p:cNvSpPr>
              <a:spLocks noChangeShapeType="1"/>
            </p:cNvSpPr>
            <p:nvPr/>
          </p:nvSpPr>
          <p:spPr bwMode="auto">
            <a:xfrm flipH="1" flipV="1">
              <a:off x="3661" y="1925"/>
              <a:ext cx="343" cy="186"/>
            </a:xfrm>
            <a:prstGeom prst="line">
              <a:avLst/>
            </a:prstGeom>
            <a:noFill/>
            <a:ln w="11113">
              <a:solidFill>
                <a:srgbClr val="000000"/>
              </a:solidFill>
              <a:round/>
              <a:headEnd/>
              <a:tailEnd/>
            </a:ln>
          </p:spPr>
          <p:txBody>
            <a:bodyPr/>
            <a:lstStyle/>
            <a:p>
              <a:endParaRPr lang="cs-CZ"/>
            </a:p>
          </p:txBody>
        </p:sp>
        <p:sp>
          <p:nvSpPr>
            <p:cNvPr id="42091" name="Rectangle 93"/>
            <p:cNvSpPr>
              <a:spLocks noChangeArrowheads="1"/>
            </p:cNvSpPr>
            <p:nvPr/>
          </p:nvSpPr>
          <p:spPr bwMode="auto">
            <a:xfrm>
              <a:off x="3355" y="1632"/>
              <a:ext cx="634" cy="307"/>
            </a:xfrm>
            <a:prstGeom prst="rect">
              <a:avLst/>
            </a:prstGeom>
            <a:solidFill>
              <a:srgbClr val="E1E5E9"/>
            </a:solidFill>
            <a:ln w="9525">
              <a:noFill/>
              <a:miter lim="800000"/>
              <a:headEnd/>
              <a:tailEnd/>
            </a:ln>
          </p:spPr>
          <p:txBody>
            <a:bodyPr/>
            <a:lstStyle/>
            <a:p>
              <a:endParaRPr lang="bg-BG"/>
            </a:p>
          </p:txBody>
        </p:sp>
        <p:sp>
          <p:nvSpPr>
            <p:cNvPr id="42092" name="Rectangle 94"/>
            <p:cNvSpPr>
              <a:spLocks noChangeArrowheads="1"/>
            </p:cNvSpPr>
            <p:nvPr/>
          </p:nvSpPr>
          <p:spPr bwMode="auto">
            <a:xfrm>
              <a:off x="3390" y="1653"/>
              <a:ext cx="533" cy="108"/>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3. Net exports,</a:t>
              </a:r>
              <a:endParaRPr lang="en-US"/>
            </a:p>
          </p:txBody>
        </p:sp>
        <p:sp>
          <p:nvSpPr>
            <p:cNvPr id="42093" name="Rectangle 95"/>
            <p:cNvSpPr>
              <a:spLocks noChangeArrowheads="1"/>
            </p:cNvSpPr>
            <p:nvPr/>
          </p:nvSpPr>
          <p:spPr bwMode="auto">
            <a:xfrm>
              <a:off x="3390" y="1749"/>
              <a:ext cx="593" cy="108"/>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however, remain</a:t>
              </a:r>
              <a:endParaRPr lang="en-US"/>
            </a:p>
          </p:txBody>
        </p:sp>
        <p:sp>
          <p:nvSpPr>
            <p:cNvPr id="42094" name="Rectangle 96"/>
            <p:cNvSpPr>
              <a:spLocks noChangeArrowheads="1"/>
            </p:cNvSpPr>
            <p:nvPr/>
          </p:nvSpPr>
          <p:spPr bwMode="auto">
            <a:xfrm>
              <a:off x="3390" y="1845"/>
              <a:ext cx="371" cy="108"/>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the same.</a:t>
              </a:r>
              <a:endParaRPr lang="en-US"/>
            </a:p>
          </p:txBody>
        </p:sp>
      </p:grpSp>
      <p:grpSp>
        <p:nvGrpSpPr>
          <p:cNvPr id="6" name="Group 97"/>
          <p:cNvGrpSpPr>
            <a:grpSpLocks/>
          </p:cNvGrpSpPr>
          <p:nvPr/>
        </p:nvGrpSpPr>
        <p:grpSpPr bwMode="auto">
          <a:xfrm>
            <a:off x="3819525" y="5032375"/>
            <a:ext cx="1131888" cy="804863"/>
            <a:chOff x="2406" y="3170"/>
            <a:chExt cx="713" cy="507"/>
          </a:xfrm>
        </p:grpSpPr>
        <p:sp>
          <p:nvSpPr>
            <p:cNvPr id="42083" name="Line 98"/>
            <p:cNvSpPr>
              <a:spLocks noChangeShapeType="1"/>
            </p:cNvSpPr>
            <p:nvPr/>
          </p:nvSpPr>
          <p:spPr bwMode="auto">
            <a:xfrm flipH="1">
              <a:off x="2905" y="3255"/>
              <a:ext cx="214" cy="172"/>
            </a:xfrm>
            <a:prstGeom prst="line">
              <a:avLst/>
            </a:prstGeom>
            <a:noFill/>
            <a:ln w="11113">
              <a:solidFill>
                <a:srgbClr val="000000"/>
              </a:solidFill>
              <a:round/>
              <a:headEnd/>
              <a:tailEnd/>
            </a:ln>
          </p:spPr>
          <p:txBody>
            <a:bodyPr/>
            <a:lstStyle/>
            <a:p>
              <a:endParaRPr lang="cs-CZ"/>
            </a:p>
          </p:txBody>
        </p:sp>
        <p:sp>
          <p:nvSpPr>
            <p:cNvPr id="42084" name="Rectangle 99"/>
            <p:cNvSpPr>
              <a:spLocks noChangeArrowheads="1"/>
            </p:cNvSpPr>
            <p:nvPr/>
          </p:nvSpPr>
          <p:spPr bwMode="auto">
            <a:xfrm>
              <a:off x="2406" y="3170"/>
              <a:ext cx="556" cy="507"/>
            </a:xfrm>
            <a:prstGeom prst="rect">
              <a:avLst/>
            </a:prstGeom>
            <a:solidFill>
              <a:srgbClr val="E1E5E9"/>
            </a:solidFill>
            <a:ln w="9525">
              <a:noFill/>
              <a:miter lim="800000"/>
              <a:headEnd/>
              <a:tailEnd/>
            </a:ln>
          </p:spPr>
          <p:txBody>
            <a:bodyPr/>
            <a:lstStyle/>
            <a:p>
              <a:endParaRPr lang="bg-BG"/>
            </a:p>
          </p:txBody>
        </p:sp>
        <p:sp>
          <p:nvSpPr>
            <p:cNvPr id="42085" name="Rectangle 100"/>
            <p:cNvSpPr>
              <a:spLocks noChangeArrowheads="1"/>
            </p:cNvSpPr>
            <p:nvPr/>
          </p:nvSpPr>
          <p:spPr bwMode="auto">
            <a:xfrm>
              <a:off x="2443" y="3180"/>
              <a:ext cx="37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2. . . . and </a:t>
              </a:r>
              <a:endParaRPr lang="en-US"/>
            </a:p>
          </p:txBody>
        </p:sp>
        <p:sp>
          <p:nvSpPr>
            <p:cNvPr id="42086" name="Rectangle 101"/>
            <p:cNvSpPr>
              <a:spLocks noChangeArrowheads="1"/>
            </p:cNvSpPr>
            <p:nvPr/>
          </p:nvSpPr>
          <p:spPr bwMode="auto">
            <a:xfrm>
              <a:off x="2443" y="3275"/>
              <a:ext cx="38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causes the</a:t>
              </a:r>
              <a:endParaRPr lang="en-US"/>
            </a:p>
          </p:txBody>
        </p:sp>
        <p:sp>
          <p:nvSpPr>
            <p:cNvPr id="42087" name="Rectangle 102"/>
            <p:cNvSpPr>
              <a:spLocks noChangeArrowheads="1"/>
            </p:cNvSpPr>
            <p:nvPr/>
          </p:nvSpPr>
          <p:spPr bwMode="auto">
            <a:xfrm>
              <a:off x="2443" y="3371"/>
              <a:ext cx="521"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real exchange </a:t>
              </a:r>
              <a:endParaRPr lang="en-US"/>
            </a:p>
          </p:txBody>
        </p:sp>
        <p:sp>
          <p:nvSpPr>
            <p:cNvPr id="42088" name="Rectangle 103"/>
            <p:cNvSpPr>
              <a:spLocks noChangeArrowheads="1"/>
            </p:cNvSpPr>
            <p:nvPr/>
          </p:nvSpPr>
          <p:spPr bwMode="auto">
            <a:xfrm>
              <a:off x="2443" y="3467"/>
              <a:ext cx="247"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rate to </a:t>
              </a:r>
              <a:endParaRPr lang="en-US"/>
            </a:p>
          </p:txBody>
        </p:sp>
        <p:sp>
          <p:nvSpPr>
            <p:cNvPr id="42089" name="Rectangle 104"/>
            <p:cNvSpPr>
              <a:spLocks noChangeArrowheads="1"/>
            </p:cNvSpPr>
            <p:nvPr/>
          </p:nvSpPr>
          <p:spPr bwMode="auto">
            <a:xfrm>
              <a:off x="2443" y="3562"/>
              <a:ext cx="39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appreciate.</a:t>
              </a:r>
              <a:endParaRPr lang="en-US"/>
            </a:p>
          </p:txBody>
        </p:sp>
      </p:grpSp>
      <p:sp>
        <p:nvSpPr>
          <p:cNvPr id="42069" name="Rectangle 105"/>
          <p:cNvSpPr>
            <a:spLocks noChangeArrowheads="1"/>
          </p:cNvSpPr>
          <p:nvPr/>
        </p:nvSpPr>
        <p:spPr bwMode="auto">
          <a:xfrm>
            <a:off x="4922838" y="5243513"/>
            <a:ext cx="141287" cy="174625"/>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E</a:t>
            </a:r>
            <a:endParaRPr lang="en-US"/>
          </a:p>
        </p:txBody>
      </p:sp>
      <p:sp>
        <p:nvSpPr>
          <p:cNvPr id="42070" name="Freeform 106"/>
          <p:cNvSpPr>
            <a:spLocks/>
          </p:cNvSpPr>
          <p:nvPr/>
        </p:nvSpPr>
        <p:spPr bwMode="auto">
          <a:xfrm>
            <a:off x="5013325" y="5322888"/>
            <a:ext cx="22225" cy="53975"/>
          </a:xfrm>
          <a:custGeom>
            <a:avLst/>
            <a:gdLst>
              <a:gd name="T0" fmla="*/ 35282190 w 14"/>
              <a:gd name="T1" fmla="*/ 0 h 34"/>
              <a:gd name="T2" fmla="*/ 30241879 w 14"/>
              <a:gd name="T3" fmla="*/ 0 h 34"/>
              <a:gd name="T4" fmla="*/ 17641889 w 14"/>
              <a:gd name="T5" fmla="*/ 12599985 h 34"/>
              <a:gd name="T6" fmla="*/ 0 w 14"/>
              <a:gd name="T7" fmla="*/ 17640298 h 34"/>
              <a:gd name="T8" fmla="*/ 0 w 14"/>
              <a:gd name="T9" fmla="*/ 30241874 h 34"/>
              <a:gd name="T10" fmla="*/ 12601575 w 14"/>
              <a:gd name="T11" fmla="*/ 25201557 h 34"/>
              <a:gd name="T12" fmla="*/ 25201562 w 14"/>
              <a:gd name="T13" fmla="*/ 17640298 h 34"/>
              <a:gd name="T14" fmla="*/ 25201562 w 14"/>
              <a:gd name="T15" fmla="*/ 85685299 h 34"/>
              <a:gd name="T16" fmla="*/ 35282190 w 14"/>
              <a:gd name="T17" fmla="*/ 85685299 h 34"/>
              <a:gd name="T18" fmla="*/ 35282190 w 14"/>
              <a:gd name="T19" fmla="*/ 7559675 h 34"/>
              <a:gd name="T20" fmla="*/ 35282190 w 14"/>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4"/>
              <a:gd name="T35" fmla="*/ 14 w 1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4">
                <a:moveTo>
                  <a:pt x="14" y="0"/>
                </a:moveTo>
                <a:lnTo>
                  <a:pt x="12" y="0"/>
                </a:lnTo>
                <a:lnTo>
                  <a:pt x="7" y="5"/>
                </a:lnTo>
                <a:lnTo>
                  <a:pt x="0" y="7"/>
                </a:lnTo>
                <a:lnTo>
                  <a:pt x="0" y="12"/>
                </a:lnTo>
                <a:lnTo>
                  <a:pt x="5" y="10"/>
                </a:lnTo>
                <a:lnTo>
                  <a:pt x="10" y="7"/>
                </a:lnTo>
                <a:lnTo>
                  <a:pt x="10" y="34"/>
                </a:lnTo>
                <a:lnTo>
                  <a:pt x="14" y="34"/>
                </a:lnTo>
                <a:lnTo>
                  <a:pt x="14" y="3"/>
                </a:lnTo>
                <a:lnTo>
                  <a:pt x="14" y="0"/>
                </a:lnTo>
                <a:close/>
              </a:path>
            </a:pathLst>
          </a:custGeom>
          <a:solidFill>
            <a:srgbClr val="000000"/>
          </a:solidFill>
          <a:ln w="9525">
            <a:noFill/>
            <a:round/>
            <a:headEnd/>
            <a:tailEnd/>
          </a:ln>
        </p:spPr>
        <p:txBody>
          <a:bodyPr/>
          <a:lstStyle/>
          <a:p>
            <a:endParaRPr lang="cs-CZ"/>
          </a:p>
        </p:txBody>
      </p:sp>
      <p:grpSp>
        <p:nvGrpSpPr>
          <p:cNvPr id="7" name="Group 107"/>
          <p:cNvGrpSpPr>
            <a:grpSpLocks/>
          </p:cNvGrpSpPr>
          <p:nvPr/>
        </p:nvGrpSpPr>
        <p:grpSpPr bwMode="auto">
          <a:xfrm>
            <a:off x="4922838" y="4875213"/>
            <a:ext cx="1498600" cy="165100"/>
            <a:chOff x="3101" y="3071"/>
            <a:chExt cx="944" cy="104"/>
          </a:xfrm>
        </p:grpSpPr>
        <p:sp>
          <p:nvSpPr>
            <p:cNvPr id="42080" name="Line 108"/>
            <p:cNvSpPr>
              <a:spLocks noChangeShapeType="1"/>
            </p:cNvSpPr>
            <p:nvPr/>
          </p:nvSpPr>
          <p:spPr bwMode="auto">
            <a:xfrm>
              <a:off x="3226" y="3148"/>
              <a:ext cx="792" cy="1"/>
            </a:xfrm>
            <a:prstGeom prst="line">
              <a:avLst/>
            </a:prstGeom>
            <a:noFill/>
            <a:ln w="11113">
              <a:solidFill>
                <a:schemeClr val="tx1"/>
              </a:solidFill>
              <a:prstDash val="sysDot"/>
              <a:round/>
              <a:headEnd/>
              <a:tailEnd/>
            </a:ln>
          </p:spPr>
          <p:txBody>
            <a:bodyPr/>
            <a:lstStyle/>
            <a:p>
              <a:endParaRPr lang="cs-CZ"/>
            </a:p>
          </p:txBody>
        </p:sp>
        <p:sp>
          <p:nvSpPr>
            <p:cNvPr id="42081" name="Oval 109"/>
            <p:cNvSpPr>
              <a:spLocks noChangeArrowheads="1"/>
            </p:cNvSpPr>
            <p:nvPr/>
          </p:nvSpPr>
          <p:spPr bwMode="auto">
            <a:xfrm>
              <a:off x="3993" y="3123"/>
              <a:ext cx="52" cy="52"/>
            </a:xfrm>
            <a:prstGeom prst="ellipse">
              <a:avLst/>
            </a:prstGeom>
            <a:solidFill>
              <a:srgbClr val="000000"/>
            </a:solidFill>
            <a:ln w="9525">
              <a:noFill/>
              <a:round/>
              <a:headEnd/>
              <a:tailEnd/>
            </a:ln>
          </p:spPr>
          <p:txBody>
            <a:bodyPr/>
            <a:lstStyle/>
            <a:p>
              <a:endParaRPr lang="bg-BG"/>
            </a:p>
          </p:txBody>
        </p:sp>
        <p:sp>
          <p:nvSpPr>
            <p:cNvPr id="42082" name="Rectangle 110"/>
            <p:cNvSpPr>
              <a:spLocks noChangeArrowheads="1"/>
            </p:cNvSpPr>
            <p:nvPr/>
          </p:nvSpPr>
          <p:spPr bwMode="auto">
            <a:xfrm>
              <a:off x="3101" y="3071"/>
              <a:ext cx="84" cy="96"/>
            </a:xfrm>
            <a:prstGeom prst="rect">
              <a:avLst/>
            </a:prstGeom>
            <a:noFill/>
            <a:ln w="9525">
              <a:noFill/>
              <a:miter lim="800000"/>
              <a:headEnd/>
              <a:tailEnd/>
            </a:ln>
          </p:spPr>
          <p:txBody>
            <a:bodyPr wrap="none" lIns="0" tIns="0" rIns="0" bIns="0">
              <a:spAutoFit/>
            </a:bodyPr>
            <a:lstStyle/>
            <a:p>
              <a:r>
                <a:rPr lang="en-US" sz="1000" i="1">
                  <a:solidFill>
                    <a:srgbClr val="000000"/>
                  </a:solidFill>
                  <a:latin typeface="Arial" charset="0"/>
                </a:rPr>
                <a:t>E</a:t>
              </a:r>
              <a:r>
                <a:rPr lang="en-US" sz="1000" baseline="-25000">
                  <a:solidFill>
                    <a:srgbClr val="000000"/>
                  </a:solidFill>
                  <a:latin typeface="Arial" charset="0"/>
                </a:rPr>
                <a:t>2</a:t>
              </a:r>
              <a:endParaRPr lang="en-US"/>
            </a:p>
          </p:txBody>
        </p:sp>
      </p:grpSp>
      <p:grpSp>
        <p:nvGrpSpPr>
          <p:cNvPr id="8" name="Group 111"/>
          <p:cNvGrpSpPr>
            <a:grpSpLocks/>
          </p:cNvGrpSpPr>
          <p:nvPr/>
        </p:nvGrpSpPr>
        <p:grpSpPr bwMode="auto">
          <a:xfrm>
            <a:off x="6786563" y="4429125"/>
            <a:ext cx="1028700" cy="931863"/>
            <a:chOff x="4275" y="2790"/>
            <a:chExt cx="648" cy="587"/>
          </a:xfrm>
        </p:grpSpPr>
        <p:sp>
          <p:nvSpPr>
            <p:cNvPr id="42074" name="Line 112"/>
            <p:cNvSpPr>
              <a:spLocks noChangeShapeType="1"/>
            </p:cNvSpPr>
            <p:nvPr/>
          </p:nvSpPr>
          <p:spPr bwMode="auto">
            <a:xfrm flipV="1">
              <a:off x="4275" y="3170"/>
              <a:ext cx="86" cy="207"/>
            </a:xfrm>
            <a:prstGeom prst="line">
              <a:avLst/>
            </a:prstGeom>
            <a:noFill/>
            <a:ln w="11113">
              <a:solidFill>
                <a:srgbClr val="000000"/>
              </a:solidFill>
              <a:round/>
              <a:headEnd/>
              <a:tailEnd/>
            </a:ln>
          </p:spPr>
          <p:txBody>
            <a:bodyPr/>
            <a:lstStyle/>
            <a:p>
              <a:endParaRPr lang="cs-CZ"/>
            </a:p>
          </p:txBody>
        </p:sp>
        <p:sp>
          <p:nvSpPr>
            <p:cNvPr id="42075" name="Rectangle 113"/>
            <p:cNvSpPr>
              <a:spLocks noChangeArrowheads="1"/>
            </p:cNvSpPr>
            <p:nvPr/>
          </p:nvSpPr>
          <p:spPr bwMode="auto">
            <a:xfrm>
              <a:off x="4311" y="2790"/>
              <a:ext cx="612" cy="401"/>
            </a:xfrm>
            <a:prstGeom prst="rect">
              <a:avLst/>
            </a:prstGeom>
            <a:solidFill>
              <a:srgbClr val="E1E5E9"/>
            </a:solidFill>
            <a:ln w="9525">
              <a:noFill/>
              <a:miter lim="800000"/>
              <a:headEnd/>
              <a:tailEnd/>
            </a:ln>
          </p:spPr>
          <p:txBody>
            <a:bodyPr/>
            <a:lstStyle/>
            <a:p>
              <a:endParaRPr lang="bg-BG"/>
            </a:p>
          </p:txBody>
        </p:sp>
        <p:sp>
          <p:nvSpPr>
            <p:cNvPr id="42076" name="Rectangle 114"/>
            <p:cNvSpPr>
              <a:spLocks noChangeArrowheads="1"/>
            </p:cNvSpPr>
            <p:nvPr/>
          </p:nvSpPr>
          <p:spPr bwMode="auto">
            <a:xfrm>
              <a:off x="4337" y="2799"/>
              <a:ext cx="429"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1. An import</a:t>
              </a:r>
              <a:endParaRPr lang="en-US"/>
            </a:p>
          </p:txBody>
        </p:sp>
        <p:sp>
          <p:nvSpPr>
            <p:cNvPr id="42077" name="Rectangle 115"/>
            <p:cNvSpPr>
              <a:spLocks noChangeArrowheads="1"/>
            </p:cNvSpPr>
            <p:nvPr/>
          </p:nvSpPr>
          <p:spPr bwMode="auto">
            <a:xfrm>
              <a:off x="4337" y="2894"/>
              <a:ext cx="561"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quota increases</a:t>
              </a:r>
              <a:endParaRPr lang="en-US"/>
            </a:p>
          </p:txBody>
        </p:sp>
        <p:sp>
          <p:nvSpPr>
            <p:cNvPr id="42078" name="Rectangle 116"/>
            <p:cNvSpPr>
              <a:spLocks noChangeArrowheads="1"/>
            </p:cNvSpPr>
            <p:nvPr/>
          </p:nvSpPr>
          <p:spPr bwMode="auto">
            <a:xfrm>
              <a:off x="4337" y="2990"/>
              <a:ext cx="53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the demand for</a:t>
              </a:r>
              <a:endParaRPr lang="en-US"/>
            </a:p>
          </p:txBody>
        </p:sp>
        <p:sp>
          <p:nvSpPr>
            <p:cNvPr id="42079" name="Rectangle 117"/>
            <p:cNvSpPr>
              <a:spLocks noChangeArrowheads="1"/>
            </p:cNvSpPr>
            <p:nvPr/>
          </p:nvSpPr>
          <p:spPr bwMode="auto">
            <a:xfrm>
              <a:off x="4337" y="3086"/>
              <a:ext cx="414"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pounds . . . </a:t>
              </a:r>
              <a:endParaRPr lang="en-US"/>
            </a:p>
          </p:txBody>
        </p:sp>
      </p:grpSp>
      <p:sp>
        <p:nvSpPr>
          <p:cNvPr id="42073" name="Text Box 118"/>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91192"/>
                                        </p:tgtEl>
                                        <p:attrNameLst>
                                          <p:attrName>style.visibility</p:attrName>
                                        </p:attrNameLst>
                                      </p:cBhvr>
                                      <p:to>
                                        <p:strVal val="visible"/>
                                      </p:to>
                                    </p:set>
                                    <p:anim calcmode="lin" valueType="num">
                                      <p:cBhvr>
                                        <p:cTn id="7" dur="500" fill="hold"/>
                                        <p:tgtEl>
                                          <p:spTgt spid="91192"/>
                                        </p:tgtEl>
                                        <p:attrNameLst>
                                          <p:attrName>ppt_w</p:attrName>
                                        </p:attrNameLst>
                                      </p:cBhvr>
                                      <p:tavLst>
                                        <p:tav tm="0">
                                          <p:val>
                                            <p:strVal val="4/3*#ppt_w"/>
                                          </p:val>
                                        </p:tav>
                                        <p:tav tm="100000">
                                          <p:val>
                                            <p:strVal val="#ppt_w"/>
                                          </p:val>
                                        </p:tav>
                                      </p:tavLst>
                                    </p:anim>
                                    <p:anim calcmode="lin" valueType="num">
                                      <p:cBhvr>
                                        <p:cTn id="8" dur="500" fill="hold"/>
                                        <p:tgtEl>
                                          <p:spTgt spid="91192"/>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upRigh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288" fill="hold" grpId="0" nodeType="clickEffect">
                                  <p:stCondLst>
                                    <p:cond delay="0"/>
                                  </p:stCondLst>
                                  <p:childTnLst>
                                    <p:set>
                                      <p:cBhvr>
                                        <p:cTn id="22" dur="1" fill="hold">
                                          <p:stCondLst>
                                            <p:cond delay="0"/>
                                          </p:stCondLst>
                                        </p:cTn>
                                        <p:tgtEl>
                                          <p:spTgt spid="91191"/>
                                        </p:tgtEl>
                                        <p:attrNameLst>
                                          <p:attrName>style.visibility</p:attrName>
                                        </p:attrNameLst>
                                      </p:cBhvr>
                                      <p:to>
                                        <p:strVal val="visible"/>
                                      </p:to>
                                    </p:set>
                                    <p:anim calcmode="lin" valueType="num">
                                      <p:cBhvr>
                                        <p:cTn id="23" dur="500" fill="hold"/>
                                        <p:tgtEl>
                                          <p:spTgt spid="91191"/>
                                        </p:tgtEl>
                                        <p:attrNameLst>
                                          <p:attrName>ppt_w</p:attrName>
                                        </p:attrNameLst>
                                      </p:cBhvr>
                                      <p:tavLst>
                                        <p:tav tm="0">
                                          <p:val>
                                            <p:strVal val="4/3*#ppt_w"/>
                                          </p:val>
                                        </p:tav>
                                        <p:tav tm="100000">
                                          <p:val>
                                            <p:strVal val="#ppt_w"/>
                                          </p:val>
                                        </p:tav>
                                      </p:tavLst>
                                    </p:anim>
                                    <p:anim calcmode="lin" valueType="num">
                                      <p:cBhvr>
                                        <p:cTn id="24" dur="500" fill="hold"/>
                                        <p:tgtEl>
                                          <p:spTgt spid="91191"/>
                                        </p:tgtEl>
                                        <p:attrNameLst>
                                          <p:attrName>ppt_h</p:attrName>
                                        </p:attrNameLst>
                                      </p:cBhvr>
                                      <p:tavLst>
                                        <p:tav tm="0">
                                          <p:val>
                                            <p:strVal val="4/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91" grpId="0" animBg="1"/>
      <p:bldP spid="911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Open-Economy Macroeconomics: Basic Concepts </a:t>
            </a:r>
          </a:p>
        </p:txBody>
      </p:sp>
      <p:sp>
        <p:nvSpPr>
          <p:cNvPr id="7171" name="Rectangle 3"/>
          <p:cNvSpPr>
            <a:spLocks noGrp="1" noChangeArrowheads="1"/>
          </p:cNvSpPr>
          <p:nvPr>
            <p:ph type="body" idx="1"/>
          </p:nvPr>
        </p:nvSpPr>
        <p:spPr/>
        <p:txBody>
          <a:bodyPr/>
          <a:lstStyle/>
          <a:p>
            <a:r>
              <a:rPr lang="en-US" smtClean="0"/>
              <a:t>Open and Closed Economies</a:t>
            </a:r>
            <a:endParaRPr lang="en-US" smtClean="0">
              <a:latin typeface="Tahoma" pitchFamily="34" charset="0"/>
            </a:endParaRPr>
          </a:p>
          <a:p>
            <a:pPr lvl="1">
              <a:buClr>
                <a:srgbClr val="000000"/>
              </a:buClr>
            </a:pPr>
            <a:r>
              <a:rPr lang="en-US" smtClean="0"/>
              <a:t>A </a:t>
            </a:r>
            <a:r>
              <a:rPr lang="en-US" i="1" smtClean="0">
                <a:solidFill>
                  <a:srgbClr val="25A9A6"/>
                </a:solidFill>
              </a:rPr>
              <a:t>closed economy </a:t>
            </a:r>
            <a:r>
              <a:rPr lang="en-US" smtClean="0"/>
              <a:t>is one that does not interact with other economies in the world.</a:t>
            </a:r>
          </a:p>
          <a:p>
            <a:pPr lvl="2"/>
            <a:r>
              <a:rPr lang="en-US" smtClean="0"/>
              <a:t>There are no exports, no imports, and no capital flows.</a:t>
            </a:r>
            <a:endParaRPr lang="en-US" smtClean="0">
              <a:latin typeface="Tahoma" pitchFamily="34" charset="0"/>
            </a:endParaRPr>
          </a:p>
          <a:p>
            <a:pPr lvl="1">
              <a:buClr>
                <a:srgbClr val="000000"/>
              </a:buClr>
            </a:pPr>
            <a:r>
              <a:rPr lang="en-US" smtClean="0"/>
              <a:t>An </a:t>
            </a:r>
            <a:r>
              <a:rPr lang="en-US" i="1" smtClean="0">
                <a:solidFill>
                  <a:srgbClr val="25A9A6"/>
                </a:solidFill>
              </a:rPr>
              <a:t>open economy </a:t>
            </a:r>
            <a:r>
              <a:rPr lang="en-US" smtClean="0"/>
              <a:t>is one that interacts freely with other economies around the world.  </a:t>
            </a:r>
          </a:p>
          <a:p>
            <a:pPr lvl="1"/>
            <a:r>
              <a:rPr lang="en-US" smtClean="0"/>
              <a:t>An open economy interacts with other countries in two ways.</a:t>
            </a:r>
          </a:p>
          <a:p>
            <a:pPr lvl="2"/>
            <a:r>
              <a:rPr lang="en-US" smtClean="0"/>
              <a:t>It buys and sells goods and services in world product markets.</a:t>
            </a:r>
          </a:p>
          <a:p>
            <a:pPr lvl="2"/>
            <a:r>
              <a:rPr lang="en-US" smtClean="0"/>
              <a:t>It buys and sells capital assets in world financial markets.</a:t>
            </a:r>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a:r>
              <a:rPr lang="en-US" sz="3200" smtClean="0">
                <a:solidFill>
                  <a:srgbClr val="FFFFFF"/>
                </a:solidFill>
              </a:rPr>
              <a:t>Political Instability and Capital Flight</a:t>
            </a:r>
            <a:endParaRPr lang="en-US" sz="3200" smtClean="0">
              <a:solidFill>
                <a:srgbClr val="FFFFFF"/>
              </a:solidFill>
              <a:latin typeface="Tahoma" pitchFamily="34" charset="0"/>
            </a:endParaRPr>
          </a:p>
        </p:txBody>
      </p:sp>
      <p:sp>
        <p:nvSpPr>
          <p:cNvPr id="43011" name="Rectangle 3"/>
          <p:cNvSpPr>
            <a:spLocks noGrp="1" noChangeArrowheads="1"/>
          </p:cNvSpPr>
          <p:nvPr>
            <p:ph type="body" idx="1"/>
          </p:nvPr>
        </p:nvSpPr>
        <p:spPr/>
        <p:txBody>
          <a:bodyPr/>
          <a:lstStyle/>
          <a:p>
            <a:pPr marL="342900" lvl="1" indent="-342900"/>
            <a:r>
              <a:rPr lang="en-US" i="1" smtClean="0"/>
              <a:t> </a:t>
            </a:r>
            <a:r>
              <a:rPr lang="en-US" i="1" smtClean="0">
                <a:solidFill>
                  <a:srgbClr val="25A9A6"/>
                </a:solidFill>
              </a:rPr>
              <a:t>Capital flight </a:t>
            </a:r>
            <a:r>
              <a:rPr lang="en-US" smtClean="0"/>
              <a:t>is a large and sudden reduction in the demand for assets located in a country.</a:t>
            </a:r>
          </a:p>
          <a:p>
            <a:r>
              <a:rPr lang="en-US" smtClean="0"/>
              <a:t>Capital flight has its largest impact on the country from which the capital is fleeing, but it also affects other countries.</a:t>
            </a:r>
          </a:p>
          <a:p>
            <a:r>
              <a:rPr lang="en-US" smtClean="0"/>
              <a:t>If investors become concerned about the safety of their investments, capital can quickly leave an economy.</a:t>
            </a:r>
          </a:p>
          <a:p>
            <a:r>
              <a:rPr lang="en-US" smtClean="0"/>
              <a:t>Interest rates increase and the domestic currency depreciates.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a:r>
              <a:rPr lang="en-US" sz="3200" smtClean="0">
                <a:solidFill>
                  <a:srgbClr val="FFFFFF"/>
                </a:solidFill>
              </a:rPr>
              <a:t>Political Instability and Capital Flight</a:t>
            </a:r>
            <a:endParaRPr lang="en-US" sz="3200" smtClean="0">
              <a:solidFill>
                <a:srgbClr val="FFFFFF"/>
              </a:solidFill>
              <a:latin typeface="Tahoma" pitchFamily="34" charset="0"/>
            </a:endParaRPr>
          </a:p>
        </p:txBody>
      </p:sp>
      <p:sp>
        <p:nvSpPr>
          <p:cNvPr id="44035" name="Rectangle 3"/>
          <p:cNvSpPr>
            <a:spLocks noGrp="1" noChangeArrowheads="1"/>
          </p:cNvSpPr>
          <p:nvPr>
            <p:ph type="body" idx="1"/>
          </p:nvPr>
        </p:nvSpPr>
        <p:spPr/>
        <p:txBody>
          <a:bodyPr/>
          <a:lstStyle/>
          <a:p>
            <a:r>
              <a:rPr lang="en-US" smtClean="0"/>
              <a:t>When investors around the world observed political problems in Mexico in 1994, they sold some of their Mexican assets and used the proceeds to buy assets of other countries.</a:t>
            </a:r>
          </a:p>
          <a:p>
            <a:pPr marL="742950" lvl="2" indent="-342900"/>
            <a:r>
              <a:rPr lang="en-US" sz="2800" smtClean="0"/>
              <a:t>This increased the supply of pesos in the foreign currency exchange market.</a:t>
            </a:r>
          </a:p>
          <a:p>
            <a:pPr lvl="1"/>
            <a:r>
              <a:rPr lang="en-US" smtClean="0"/>
              <a:t>This increased Mexican net capital outflow.</a:t>
            </a:r>
          </a:p>
          <a:p>
            <a:pPr lvl="1"/>
            <a:r>
              <a:rPr lang="en-US" smtClean="0"/>
              <a:t>The demand for loanable funds in the loanable funds market</a:t>
            </a:r>
            <a:r>
              <a:rPr lang="en-US" i="1" smtClean="0"/>
              <a:t> </a:t>
            </a:r>
            <a:r>
              <a:rPr lang="en-US" smtClean="0"/>
              <a:t>increased, which increased the interest rate.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5059" name="Rectangle 3"/>
          <p:cNvSpPr>
            <a:spLocks noGrp="1" noChangeArrowheads="1"/>
          </p:cNvSpPr>
          <p:nvPr>
            <p:ph type="body" idx="1"/>
          </p:nvPr>
        </p:nvSpPr>
        <p:spPr/>
        <p:txBody>
          <a:bodyPr/>
          <a:lstStyle/>
          <a:p>
            <a:r>
              <a:rPr lang="en-US" sz="2800" smtClean="0"/>
              <a:t>Net exports are the value of domestic goods and services sold abroad minus the value of foreign goods and services sold domestically.</a:t>
            </a:r>
          </a:p>
          <a:p>
            <a:r>
              <a:rPr lang="en-US" sz="2800" smtClean="0"/>
              <a:t>Net capital outflow is the acquisition of foreign assets by domestic residents minus the acquisition of domestic assets by foreigners.</a:t>
            </a:r>
          </a:p>
          <a:p>
            <a:r>
              <a:rPr lang="en-US" sz="2800" smtClean="0"/>
              <a:t>An economy’s net capital outflow always equals its net exports.</a:t>
            </a:r>
          </a:p>
          <a:p>
            <a:r>
              <a:rPr lang="en-US" sz="2800" smtClean="0"/>
              <a:t>An economy’s saving can be used to either finance investment at home or to buy assets abroad.</a:t>
            </a:r>
          </a:p>
          <a:p>
            <a:endParaRPr lang="en-US" sz="2800" smtClean="0"/>
          </a:p>
        </p:txBody>
      </p:sp>
      <p:sp>
        <p:nvSpPr>
          <p:cNvPr id="45060" name="Line 5"/>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6083" name="Rectangle 3"/>
          <p:cNvSpPr>
            <a:spLocks noGrp="1" noChangeArrowheads="1"/>
          </p:cNvSpPr>
          <p:nvPr>
            <p:ph type="body" idx="1"/>
          </p:nvPr>
        </p:nvSpPr>
        <p:spPr/>
        <p:txBody>
          <a:bodyPr/>
          <a:lstStyle/>
          <a:p>
            <a:r>
              <a:rPr lang="en-US" sz="2700" smtClean="0"/>
              <a:t>When the nominal exchange rate changes so that each euro buys more foreign currency, the euro is said to appreciate or strengthen.</a:t>
            </a:r>
          </a:p>
          <a:p>
            <a:r>
              <a:rPr lang="en-US" sz="2700" smtClean="0"/>
              <a:t>When the nominal exchange rate changes so that each euro buys less foreign currency, the euro is said to depreciate or weaken.</a:t>
            </a:r>
          </a:p>
          <a:p>
            <a:r>
              <a:rPr lang="en-US" sz="2700" smtClean="0"/>
              <a:t>According to the theory of purchasing power parity, a unit of currency should buy the same quantity of goods in all countries.</a:t>
            </a:r>
          </a:p>
          <a:p>
            <a:r>
              <a:rPr lang="en-US" sz="2700" smtClean="0"/>
              <a:t>The nominal exchange rate between the currencies of two countries should reflect the countries’ price levels in those countries.</a:t>
            </a:r>
          </a:p>
        </p:txBody>
      </p:sp>
      <p:sp>
        <p:nvSpPr>
          <p:cNvPr id="46084"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7107" name="Rectangle 3"/>
          <p:cNvSpPr>
            <a:spLocks noGrp="1" noChangeArrowheads="1"/>
          </p:cNvSpPr>
          <p:nvPr>
            <p:ph type="body" idx="1"/>
          </p:nvPr>
        </p:nvSpPr>
        <p:spPr/>
        <p:txBody>
          <a:bodyPr/>
          <a:lstStyle/>
          <a:p>
            <a:r>
              <a:rPr lang="en-US" sz="2500" smtClean="0"/>
              <a:t>To analyze the macroeconomics of open economies, two markets are central — the market for loanable funds and the market for foreign currency exchange.</a:t>
            </a:r>
          </a:p>
          <a:p>
            <a:r>
              <a:rPr lang="en-US" sz="2500" smtClean="0"/>
              <a:t>In the market for loanable funds, the interest rate adjusts to balance supply for loanable funds (from national saving) and demand for loanable funds (from domestic investment and net capital outflow).</a:t>
            </a:r>
          </a:p>
          <a:p>
            <a:r>
              <a:rPr lang="en-US" sz="2500" smtClean="0"/>
              <a:t>In the market for foreign currency exchange, the real exchange rate adjusts to balance the supply of pounds (for net capital outflow) and the demand for pounds (for net exports).</a:t>
            </a:r>
          </a:p>
          <a:p>
            <a:r>
              <a:rPr lang="en-US" sz="2500" smtClean="0"/>
              <a:t>Net capital outflow is the variable that connects the two markets.</a:t>
            </a:r>
          </a:p>
          <a:p>
            <a:endParaRPr lang="en-US" sz="2500" smtClean="0"/>
          </a:p>
        </p:txBody>
      </p:sp>
      <p:sp>
        <p:nvSpPr>
          <p:cNvPr id="47108"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8131" name="Rectangle 3"/>
          <p:cNvSpPr>
            <a:spLocks noGrp="1" noChangeArrowheads="1"/>
          </p:cNvSpPr>
          <p:nvPr>
            <p:ph type="body" idx="1"/>
          </p:nvPr>
        </p:nvSpPr>
        <p:spPr/>
        <p:txBody>
          <a:bodyPr/>
          <a:lstStyle/>
          <a:p>
            <a:r>
              <a:rPr lang="en-US" sz="2500" smtClean="0"/>
              <a:t>A policy that reduces national saving, such as a government budget deficit, reduces the supply of loanable funds and drives up the interest rate.</a:t>
            </a:r>
          </a:p>
          <a:p>
            <a:r>
              <a:rPr lang="en-US" sz="2500" smtClean="0"/>
              <a:t>The higher interest rate reduces net capital outflow, reducing the supply of pounds.</a:t>
            </a:r>
          </a:p>
          <a:p>
            <a:r>
              <a:rPr lang="en-US" sz="2500" smtClean="0"/>
              <a:t>The pound appreciates, and net exports fall.</a:t>
            </a:r>
          </a:p>
          <a:p>
            <a:r>
              <a:rPr lang="en-US" sz="2500" smtClean="0"/>
              <a:t>A trade restriction increases net exports and increases the demand for pounds in the  market for foreign currency exchange. </a:t>
            </a:r>
          </a:p>
          <a:p>
            <a:r>
              <a:rPr lang="en-US" sz="2500" smtClean="0"/>
              <a:t>As a result, the pound appreciates in value, making domestic goods more expensive relative to foreign goods. This appreciation offsets the initial impact of the trade restrictions on net exports.</a:t>
            </a:r>
          </a:p>
          <a:p>
            <a:endParaRPr lang="en-US" sz="2500" smtClean="0"/>
          </a:p>
        </p:txBody>
      </p:sp>
      <p:sp>
        <p:nvSpPr>
          <p:cNvPr id="48132"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Summary</a:t>
            </a:r>
            <a:endParaRPr lang="en-US" smtClean="0">
              <a:latin typeface="Tahoma" pitchFamily="34" charset="0"/>
            </a:endParaRPr>
          </a:p>
        </p:txBody>
      </p:sp>
      <p:sp>
        <p:nvSpPr>
          <p:cNvPr id="49155" name="Rectangle 3"/>
          <p:cNvSpPr>
            <a:spLocks noGrp="1" noChangeArrowheads="1"/>
          </p:cNvSpPr>
          <p:nvPr>
            <p:ph type="body" idx="1"/>
          </p:nvPr>
        </p:nvSpPr>
        <p:spPr/>
        <p:txBody>
          <a:bodyPr/>
          <a:lstStyle/>
          <a:p>
            <a:endParaRPr lang="en-US" smtClean="0"/>
          </a:p>
          <a:p>
            <a:r>
              <a:rPr lang="en-US" smtClean="0"/>
              <a:t>When investors change their attitudes about holding assets of a country, the effects on the country’s economy can be profound.</a:t>
            </a:r>
          </a:p>
          <a:p>
            <a:r>
              <a:rPr lang="en-US" smtClean="0"/>
              <a:t>Political instability in a country can lead to capital flight.</a:t>
            </a:r>
          </a:p>
          <a:p>
            <a:r>
              <a:rPr lang="en-US" smtClean="0"/>
              <a:t>Capital flight tends to increase interest rates and cause the country’s currency to depreciate.</a:t>
            </a:r>
          </a:p>
        </p:txBody>
      </p:sp>
      <p:sp>
        <p:nvSpPr>
          <p:cNvPr id="49156" name="Line 4"/>
          <p:cNvSpPr>
            <a:spLocks noChangeShapeType="1"/>
          </p:cNvSpPr>
          <p:nvPr/>
        </p:nvSpPr>
        <p:spPr bwMode="auto">
          <a:xfrm>
            <a:off x="473075" y="1108075"/>
            <a:ext cx="8293100" cy="0"/>
          </a:xfrm>
          <a:prstGeom prst="line">
            <a:avLst/>
          </a:prstGeom>
          <a:noFill/>
          <a:ln w="12700">
            <a:solidFill>
              <a:srgbClr val="FFFFCC"/>
            </a:solidFill>
            <a:round/>
            <a:headEnd type="none" w="sm" len="sm"/>
            <a:tailEnd type="none" w="sm" len="sm"/>
          </a:ln>
        </p:spPr>
        <p:txBody>
          <a:bodyPr wrap="none" anchor="ctr"/>
          <a:lstStyle/>
          <a:p>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smtClean="0">
                <a:solidFill>
                  <a:srgbClr val="FFFFFF"/>
                </a:solidFill>
              </a:rPr>
              <a:t>The Flow of Goods: Exports, Imports, Net Exports</a:t>
            </a:r>
            <a:endParaRPr lang="en-US" sz="3200" smtClean="0">
              <a:solidFill>
                <a:srgbClr val="FFFFFF"/>
              </a:solidFill>
              <a:latin typeface="Tahoma" pitchFamily="34" charset="0"/>
            </a:endParaRPr>
          </a:p>
        </p:txBody>
      </p:sp>
      <p:sp>
        <p:nvSpPr>
          <p:cNvPr id="8195" name="Rectangle 3"/>
          <p:cNvSpPr>
            <a:spLocks noGrp="1" noChangeArrowheads="1"/>
          </p:cNvSpPr>
          <p:nvPr>
            <p:ph type="body" idx="1"/>
          </p:nvPr>
        </p:nvSpPr>
        <p:spPr/>
        <p:txBody>
          <a:bodyPr/>
          <a:lstStyle/>
          <a:p>
            <a:pPr>
              <a:buClr>
                <a:srgbClr val="000000"/>
              </a:buClr>
              <a:buFontTx/>
              <a:buNone/>
            </a:pPr>
            <a:endParaRPr lang="en-US" sz="1400" smtClean="0"/>
          </a:p>
          <a:p>
            <a:pPr>
              <a:buClr>
                <a:srgbClr val="000000"/>
              </a:buClr>
            </a:pPr>
            <a:r>
              <a:rPr lang="en-US" smtClean="0"/>
              <a:t>A </a:t>
            </a:r>
            <a:r>
              <a:rPr lang="en-US" i="1" smtClean="0">
                <a:solidFill>
                  <a:srgbClr val="25A9A6"/>
                </a:solidFill>
              </a:rPr>
              <a:t>trade deficit </a:t>
            </a:r>
            <a:r>
              <a:rPr lang="en-US" smtClean="0"/>
              <a:t>is a situation in which net exports (</a:t>
            </a:r>
            <a:r>
              <a:rPr lang="en-US" i="1" smtClean="0"/>
              <a:t>NX</a:t>
            </a:r>
            <a:r>
              <a:rPr lang="en-US" smtClean="0"/>
              <a:t>) are negative. </a:t>
            </a:r>
          </a:p>
          <a:p>
            <a:pPr lvl="1"/>
            <a:r>
              <a:rPr lang="en-US" smtClean="0"/>
              <a:t>Imports &gt; Exports</a:t>
            </a:r>
            <a:r>
              <a:rPr lang="en-US" i="1" smtClean="0"/>
              <a:t> </a:t>
            </a:r>
          </a:p>
          <a:p>
            <a:pPr>
              <a:buClr>
                <a:srgbClr val="000000"/>
              </a:buClr>
            </a:pPr>
            <a:r>
              <a:rPr lang="en-US" smtClean="0"/>
              <a:t>A </a:t>
            </a:r>
            <a:r>
              <a:rPr lang="en-US" i="1" smtClean="0">
                <a:solidFill>
                  <a:srgbClr val="25A9A6"/>
                </a:solidFill>
              </a:rPr>
              <a:t>trade surplus </a:t>
            </a:r>
            <a:r>
              <a:rPr lang="en-US" smtClean="0"/>
              <a:t>is a situation in which net exports (</a:t>
            </a:r>
            <a:r>
              <a:rPr lang="en-US" i="1" smtClean="0"/>
              <a:t>NX</a:t>
            </a:r>
            <a:r>
              <a:rPr lang="en-US" smtClean="0"/>
              <a:t>) are positive. </a:t>
            </a:r>
          </a:p>
          <a:p>
            <a:pPr lvl="1"/>
            <a:r>
              <a:rPr lang="en-US" smtClean="0"/>
              <a:t>Exports &gt; Imports</a:t>
            </a:r>
            <a:endParaRPr lang="en-US" i="1" smtClean="0"/>
          </a:p>
          <a:p>
            <a:pPr>
              <a:buClr>
                <a:srgbClr val="000000"/>
              </a:buClr>
            </a:pPr>
            <a:r>
              <a:rPr lang="en-US" i="1" smtClean="0">
                <a:solidFill>
                  <a:srgbClr val="25A9A6"/>
                </a:solidFill>
              </a:rPr>
              <a:t>Balanced trade </a:t>
            </a:r>
            <a:r>
              <a:rPr lang="en-US" smtClean="0"/>
              <a:t>refers to when net exports are zero—exports and imports are exactly equal.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a:r>
              <a:rPr lang="en-US" sz="3200" smtClean="0">
                <a:solidFill>
                  <a:srgbClr val="FFFFFF"/>
                </a:solidFill>
              </a:rPr>
              <a:t>The Flow of Goods: Exports, Imports, Net Exports</a:t>
            </a:r>
            <a:endParaRPr lang="en-US" sz="3200" smtClean="0">
              <a:solidFill>
                <a:srgbClr val="FFFFFF"/>
              </a:solidFill>
              <a:latin typeface="Tahoma" pitchFamily="34" charset="0"/>
            </a:endParaRPr>
          </a:p>
        </p:txBody>
      </p:sp>
      <p:sp>
        <p:nvSpPr>
          <p:cNvPr id="9219" name="Rectangle 3"/>
          <p:cNvSpPr>
            <a:spLocks noGrp="1" noChangeArrowheads="1"/>
          </p:cNvSpPr>
          <p:nvPr>
            <p:ph type="body" idx="1"/>
          </p:nvPr>
        </p:nvSpPr>
        <p:spPr/>
        <p:txBody>
          <a:bodyPr/>
          <a:lstStyle/>
          <a:p>
            <a:r>
              <a:rPr lang="en-US" sz="3000" smtClean="0"/>
              <a:t>Factors That Affect Net Exports</a:t>
            </a:r>
            <a:endParaRPr lang="en-US" sz="3000" smtClean="0">
              <a:latin typeface="Tahoma" pitchFamily="34" charset="0"/>
            </a:endParaRPr>
          </a:p>
          <a:p>
            <a:pPr lvl="1"/>
            <a:r>
              <a:rPr lang="en-US" smtClean="0"/>
              <a:t>The tastes of consumers for domestic and foreign goods.</a:t>
            </a:r>
          </a:p>
          <a:p>
            <a:pPr lvl="1"/>
            <a:r>
              <a:rPr lang="en-US" smtClean="0"/>
              <a:t>The prices of goods at home and abroad.</a:t>
            </a:r>
          </a:p>
          <a:p>
            <a:pPr lvl="1"/>
            <a:r>
              <a:rPr lang="en-US" smtClean="0"/>
              <a:t>The exchange rates at which people can use domestic currency to buy foreign currencies.</a:t>
            </a:r>
          </a:p>
          <a:p>
            <a:pPr lvl="1"/>
            <a:r>
              <a:rPr lang="en-US" smtClean="0"/>
              <a:t>The incomes of consumers at home and abroad.</a:t>
            </a:r>
          </a:p>
          <a:p>
            <a:pPr lvl="1"/>
            <a:r>
              <a:rPr lang="en-US" smtClean="0"/>
              <a:t>The costs of transporting goods from country to country.</a:t>
            </a:r>
          </a:p>
          <a:p>
            <a:pPr lvl="1"/>
            <a:r>
              <a:rPr lang="en-US" smtClean="0"/>
              <a:t>The policies of the government toward international trade.</a:t>
            </a:r>
          </a:p>
          <a:p>
            <a:pPr lvl="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narrow aqua button bckgrd"/>
          <p:cNvPicPr>
            <a:picLocks noChangeAspect="1" noChangeArrowheads="1"/>
          </p:cNvPicPr>
          <p:nvPr/>
        </p:nvPicPr>
        <p:blipFill>
          <a:blip r:embed="rId2" cstate="print"/>
          <a:srcRect r="1688"/>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a:xfrm>
            <a:off x="609600" y="50800"/>
            <a:ext cx="8229600" cy="685800"/>
          </a:xfrm>
        </p:spPr>
        <p:txBody>
          <a:bodyPr/>
          <a:lstStyle/>
          <a:p>
            <a:pPr algn="l">
              <a:lnSpc>
                <a:spcPct val="80000"/>
              </a:lnSpc>
            </a:pPr>
            <a:r>
              <a:rPr lang="en-US" sz="2800" smtClean="0"/>
              <a:t>Figure 1 The Increasing Openness of the World Economy</a:t>
            </a:r>
          </a:p>
        </p:txBody>
      </p:sp>
      <p:pic>
        <p:nvPicPr>
          <p:cNvPr id="10244" name="Picture 56" descr="Mankiw31-1PPP"/>
          <p:cNvPicPr>
            <a:picLocks noChangeAspect="1" noChangeArrowheads="1"/>
          </p:cNvPicPr>
          <p:nvPr/>
        </p:nvPicPr>
        <p:blipFill>
          <a:blip r:embed="rId3" cstate="print"/>
          <a:srcRect/>
          <a:stretch>
            <a:fillRect/>
          </a:stretch>
        </p:blipFill>
        <p:spPr bwMode="auto">
          <a:xfrm>
            <a:off x="1400175" y="1511300"/>
            <a:ext cx="6343650" cy="3833813"/>
          </a:xfrm>
          <a:prstGeom prst="rect">
            <a:avLst/>
          </a:prstGeom>
          <a:noFill/>
          <a:ln w="9525">
            <a:noFill/>
            <a:miter lim="800000"/>
            <a:headEnd/>
            <a:tailEnd/>
          </a:ln>
        </p:spPr>
      </p:pic>
      <p:sp>
        <p:nvSpPr>
          <p:cNvPr id="10245" name="Text Box 57"/>
          <p:cNvSpPr txBox="1">
            <a:spLocks noChangeArrowheads="1"/>
          </p:cNvSpPr>
          <p:nvPr/>
        </p:nvSpPr>
        <p:spPr bwMode="auto">
          <a:xfrm>
            <a:off x="6565900" y="6675438"/>
            <a:ext cx="1746250" cy="214312"/>
          </a:xfrm>
          <a:prstGeom prst="rect">
            <a:avLst/>
          </a:prstGeom>
          <a:noFill/>
          <a:ln w="9525">
            <a:noFill/>
            <a:miter lim="800000"/>
            <a:headEnd/>
            <a:tailEnd/>
          </a:ln>
        </p:spPr>
        <p:txBody>
          <a:bodyPr wrap="none">
            <a:spAutoFit/>
          </a:bodyPr>
          <a:lstStyle/>
          <a:p>
            <a:r>
              <a:rPr lang="en-US" altLang="en-US" sz="800" b="1">
                <a:solidFill>
                  <a:srgbClr val="411D72"/>
                </a:solidFill>
                <a:latin typeface="Arial" charset="0"/>
              </a:rPr>
              <a:t>Copyright©2010  South-Western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a:r>
              <a:rPr lang="en-US" sz="3200" smtClean="0">
                <a:solidFill>
                  <a:srgbClr val="FFFFFF"/>
                </a:solidFill>
              </a:rPr>
              <a:t>The Flow of Financial Resources: Net Capital Outflow</a:t>
            </a:r>
            <a:endParaRPr lang="en-US" sz="3200" smtClean="0">
              <a:solidFill>
                <a:srgbClr val="FFFFFF"/>
              </a:solidFill>
              <a:latin typeface="Tahoma" pitchFamily="34" charset="0"/>
            </a:endParaRPr>
          </a:p>
        </p:txBody>
      </p:sp>
      <p:sp>
        <p:nvSpPr>
          <p:cNvPr id="11267" name="Rectangle 3"/>
          <p:cNvSpPr>
            <a:spLocks noGrp="1" noChangeArrowheads="1"/>
          </p:cNvSpPr>
          <p:nvPr>
            <p:ph type="body" idx="1"/>
          </p:nvPr>
        </p:nvSpPr>
        <p:spPr/>
        <p:txBody>
          <a:bodyPr/>
          <a:lstStyle/>
          <a:p>
            <a:pPr>
              <a:buClr>
                <a:srgbClr val="000000"/>
              </a:buClr>
            </a:pPr>
            <a:r>
              <a:rPr lang="en-US" sz="3000" i="1" smtClean="0">
                <a:solidFill>
                  <a:srgbClr val="25A9A6"/>
                </a:solidFill>
              </a:rPr>
              <a:t>Net capital outflow </a:t>
            </a:r>
            <a:r>
              <a:rPr lang="en-US" sz="3000" smtClean="0"/>
              <a:t>refers to the purchase of foreign assets by domestic residents minus the purchase of domestic assets by foreigners.  </a:t>
            </a:r>
          </a:p>
          <a:p>
            <a:pPr lvl="1"/>
            <a:r>
              <a:rPr lang="en-US" sz="2600" smtClean="0"/>
              <a:t>A UK resident buys shares in the BMW and a Japanese resident buys a bond issued by the UK government.</a:t>
            </a:r>
          </a:p>
          <a:p>
            <a:pPr lvl="1"/>
            <a:r>
              <a:rPr lang="en-US" sz="2600" smtClean="0"/>
              <a:t>When a UK resident buys shares in BMW, the German car company, the purchase </a:t>
            </a:r>
            <a:r>
              <a:rPr lang="en-US" sz="2600" i="1" smtClean="0"/>
              <a:t>raises</a:t>
            </a:r>
            <a:r>
              <a:rPr lang="en-US" sz="2600" smtClean="0"/>
              <a:t> UK net capital outflow.</a:t>
            </a:r>
          </a:p>
          <a:p>
            <a:pPr lvl="1"/>
            <a:r>
              <a:rPr lang="en-US" sz="2600" smtClean="0"/>
              <a:t>When a Japanese resident buys a bond issued by the UK government, the purchase </a:t>
            </a:r>
            <a:r>
              <a:rPr lang="en-US" sz="2600" i="1" smtClean="0"/>
              <a:t>reduces</a:t>
            </a:r>
            <a:r>
              <a:rPr lang="en-US" sz="2600" smtClean="0"/>
              <a:t> the UK net capital outflow.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a:r>
              <a:rPr lang="en-US" sz="3200" smtClean="0">
                <a:solidFill>
                  <a:srgbClr val="FFFFFF"/>
                </a:solidFill>
              </a:rPr>
              <a:t>The Flow of Financial Resources: Net Capital Outflow </a:t>
            </a:r>
          </a:p>
        </p:txBody>
      </p:sp>
      <p:sp>
        <p:nvSpPr>
          <p:cNvPr id="12291" name="Rectangle 3"/>
          <p:cNvSpPr>
            <a:spLocks noGrp="1" noChangeArrowheads="1"/>
          </p:cNvSpPr>
          <p:nvPr>
            <p:ph type="body" idx="1"/>
          </p:nvPr>
        </p:nvSpPr>
        <p:spPr/>
        <p:txBody>
          <a:bodyPr/>
          <a:lstStyle/>
          <a:p>
            <a:pPr>
              <a:buClr>
                <a:srgbClr val="000000"/>
              </a:buClr>
            </a:pPr>
            <a:endParaRPr lang="en-US" smtClean="0"/>
          </a:p>
          <a:p>
            <a:pPr>
              <a:buClr>
                <a:srgbClr val="000000"/>
              </a:buClr>
            </a:pPr>
            <a:r>
              <a:rPr lang="en-US" smtClean="0"/>
              <a:t>Variables that Influence </a:t>
            </a:r>
            <a:r>
              <a:rPr lang="en-US" i="1" smtClean="0">
                <a:solidFill>
                  <a:srgbClr val="25A9A6"/>
                </a:solidFill>
              </a:rPr>
              <a:t>Net Capital Outflow</a:t>
            </a:r>
            <a:endParaRPr lang="en-US" smtClean="0">
              <a:latin typeface="Tahoma" pitchFamily="34" charset="0"/>
            </a:endParaRPr>
          </a:p>
          <a:p>
            <a:pPr lvl="1"/>
            <a:r>
              <a:rPr lang="en-US" smtClean="0"/>
              <a:t>The real interest rates being paid on foreign assets.</a:t>
            </a:r>
          </a:p>
          <a:p>
            <a:pPr lvl="1"/>
            <a:r>
              <a:rPr lang="en-US" smtClean="0"/>
              <a:t>The real interest rates being paid on domestic assets.</a:t>
            </a:r>
          </a:p>
          <a:p>
            <a:pPr lvl="1"/>
            <a:r>
              <a:rPr lang="en-US" smtClean="0"/>
              <a:t>The perceived economic and political risks of holding assets abroad.</a:t>
            </a:r>
          </a:p>
          <a:p>
            <a:pPr lvl="1"/>
            <a:r>
              <a:rPr lang="en-US" smtClean="0"/>
              <a:t>The government policies that affect foreign ownership of domestic assets.</a:t>
            </a:r>
          </a:p>
        </p:txBody>
      </p:sp>
    </p:spTree>
  </p:cSld>
  <p:clrMapOvr>
    <a:masterClrMapping/>
  </p:clrMapOvr>
</p:sld>
</file>

<file path=ppt/theme/theme1.xml><?xml version="1.0" encoding="utf-8"?>
<a:theme xmlns:a="http://schemas.openxmlformats.org/drawingml/2006/main" name="3etemplate">
  <a:themeElements>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etemplate">
      <a:majorFont>
        <a:latin typeface="Arial"/>
        <a:ea typeface=""/>
        <a:cs typeface=""/>
      </a:majorFont>
      <a:minorFont>
        <a:latin typeface="Times New Roman"/>
        <a:ea typeface=""/>
        <a:cs typeface=""/>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тема">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543</TotalTime>
  <Words>3406</Words>
  <Application>Microsoft Office PowerPoint</Application>
  <PresentationFormat>On-screen Show (4:3)</PresentationFormat>
  <Paragraphs>475</Paragraphs>
  <Slides>46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2" baseType="lpstr">
      <vt:lpstr>Times New Roman</vt:lpstr>
      <vt:lpstr>Arial</vt:lpstr>
      <vt:lpstr>Tahoma</vt:lpstr>
      <vt:lpstr>MathematicalPi 1</vt:lpstr>
      <vt:lpstr>3etemplate</vt:lpstr>
      <vt:lpstr>CorelEquation! 2.0 Equation</vt:lpstr>
      <vt:lpstr>Slide 1</vt:lpstr>
      <vt:lpstr>6</vt:lpstr>
      <vt:lpstr>The Flow of Goods: Exports, Imports, Net Exports (revision)</vt:lpstr>
      <vt:lpstr>Open-Economy Macroeconomics: Basic Concepts </vt:lpstr>
      <vt:lpstr>The Flow of Goods: Exports, Imports, Net Exports</vt:lpstr>
      <vt:lpstr>The Flow of Goods: Exports, Imports, Net Exports</vt:lpstr>
      <vt:lpstr>Figure 1 The Increasing Openness of the World Economy</vt:lpstr>
      <vt:lpstr>The Flow of Financial Resources: Net Capital Outflow</vt:lpstr>
      <vt:lpstr>The Flow of Financial Resources: Net Capital Outflow </vt:lpstr>
      <vt:lpstr>The Equality of Net Exports and Net Capital Outflow</vt:lpstr>
      <vt:lpstr>Saving, Investment, and Their Relationship to the International Flows</vt:lpstr>
      <vt:lpstr>Figure 2 US National Saving, Domestic Investment, and Net Foreign Investment</vt:lpstr>
      <vt:lpstr>Figure 2 US National Saving, Domestic Investment, and Net Foreign Investment</vt:lpstr>
      <vt:lpstr>THE PRICES FOR INTERNATIONAL TRANSACTIONS: REAL AND NOMINAL EXCHANGE RATES</vt:lpstr>
      <vt:lpstr>Nominal Exchange Rates</vt:lpstr>
      <vt:lpstr>Real Exchange Rates</vt:lpstr>
      <vt:lpstr>Real Exchange Rates</vt:lpstr>
      <vt:lpstr>A FIRST THEORY OF  EXCHANGE RATE DETERMINATION: PURCHASING POWER PARITY</vt:lpstr>
      <vt:lpstr>The Basic Logic of Purchasing Power Parity</vt:lpstr>
      <vt:lpstr>Implications of Purchasing Power Parity</vt:lpstr>
      <vt:lpstr>Figure 3 Money, Prices, and the Nominal Exchange Rate During the German Hyperinflation</vt:lpstr>
      <vt:lpstr>Limitations of Purchasing Power Parity</vt:lpstr>
      <vt:lpstr>Key Macroeconomic Variables in an Open Economy</vt:lpstr>
      <vt:lpstr>Macroeconomic Model of an Open Economy</vt:lpstr>
      <vt:lpstr>The Market for Loanable Funds</vt:lpstr>
      <vt:lpstr>Figure 1 The Market for Loanable Funds</vt:lpstr>
      <vt:lpstr>The Market for Foreign Currency Exchange</vt:lpstr>
      <vt:lpstr>The Market for Foreign Currency Exchange</vt:lpstr>
      <vt:lpstr>Figure 2 The Market for Foreign Currency Exchange</vt:lpstr>
      <vt:lpstr>EQUILIBRIUM IN THE OPEN ECONOMY</vt:lpstr>
      <vt:lpstr>Figure 3 How Net Capital Outflow Depends on the Interest Rate</vt:lpstr>
      <vt:lpstr>EQUILIBRIUM IN THE OPEN ECONOMY</vt:lpstr>
      <vt:lpstr>Figure 4 The Real Equilibrium in an Open Economy</vt:lpstr>
      <vt:lpstr>HOW POLICIES AND EVENTS AFFECT AN OPEN ECONOMY</vt:lpstr>
      <vt:lpstr>Government Budget Deficits </vt:lpstr>
      <vt:lpstr>Figure 5 The Effects of Government Budget Deficit</vt:lpstr>
      <vt:lpstr>Trade Policy</vt:lpstr>
      <vt:lpstr>Trade Policy </vt:lpstr>
      <vt:lpstr>Figure 6 The Effects of an Import Quota</vt:lpstr>
      <vt:lpstr>Political Instability and Capital Flight</vt:lpstr>
      <vt:lpstr>Political Instability and Capital Flight</vt:lpstr>
      <vt:lpstr>Summary</vt:lpstr>
      <vt:lpstr>Summary</vt:lpstr>
      <vt:lpstr>Summary</vt:lpstr>
      <vt:lpstr>Summary</vt:lpstr>
      <vt:lpstr>Summary</vt:lpstr>
    </vt:vector>
  </TitlesOfParts>
  <Company>OffCenter Concepts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Compositor</dc:creator>
  <cp:lastModifiedBy>ashot</cp:lastModifiedBy>
  <cp:revision>23</cp:revision>
  <dcterms:created xsi:type="dcterms:W3CDTF">2003-02-03T23:16:27Z</dcterms:created>
  <dcterms:modified xsi:type="dcterms:W3CDTF">2012-04-01T11:36:31Z</dcterms:modified>
</cp:coreProperties>
</file>