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57"/>
  </p:notesMasterIdLst>
  <p:sldIdLst>
    <p:sldId id="338" r:id="rId2"/>
    <p:sldId id="256" r:id="rId3"/>
    <p:sldId id="257" r:id="rId4"/>
    <p:sldId id="310" r:id="rId5"/>
    <p:sldId id="334" r:id="rId6"/>
    <p:sldId id="258" r:id="rId7"/>
    <p:sldId id="312" r:id="rId8"/>
    <p:sldId id="303" r:id="rId9"/>
    <p:sldId id="314" r:id="rId10"/>
    <p:sldId id="315" r:id="rId11"/>
    <p:sldId id="266" r:id="rId12"/>
    <p:sldId id="316" r:id="rId13"/>
    <p:sldId id="305" r:id="rId14"/>
    <p:sldId id="317" r:id="rId15"/>
    <p:sldId id="318" r:id="rId16"/>
    <p:sldId id="319" r:id="rId17"/>
    <p:sldId id="320" r:id="rId18"/>
    <p:sldId id="321" r:id="rId19"/>
    <p:sldId id="323" r:id="rId20"/>
    <p:sldId id="324" r:id="rId21"/>
    <p:sldId id="325" r:id="rId22"/>
    <p:sldId id="326" r:id="rId23"/>
    <p:sldId id="327" r:id="rId24"/>
    <p:sldId id="328" r:id="rId25"/>
    <p:sldId id="329" r:id="rId26"/>
    <p:sldId id="330" r:id="rId27"/>
    <p:sldId id="331" r:id="rId28"/>
    <p:sldId id="333" r:id="rId29"/>
    <p:sldId id="332" r:id="rId30"/>
    <p:sldId id="335" r:id="rId31"/>
    <p:sldId id="336" r:id="rId32"/>
    <p:sldId id="339" r:id="rId33"/>
    <p:sldId id="341" r:id="rId34"/>
    <p:sldId id="342" r:id="rId35"/>
    <p:sldId id="344" r:id="rId36"/>
    <p:sldId id="345" r:id="rId37"/>
    <p:sldId id="347" r:id="rId38"/>
    <p:sldId id="349" r:id="rId39"/>
    <p:sldId id="352" r:id="rId40"/>
    <p:sldId id="353" r:id="rId41"/>
    <p:sldId id="354" r:id="rId42"/>
    <p:sldId id="356" r:id="rId43"/>
    <p:sldId id="358" r:id="rId44"/>
    <p:sldId id="360" r:id="rId45"/>
    <p:sldId id="362" r:id="rId46"/>
    <p:sldId id="363" r:id="rId47"/>
    <p:sldId id="359" r:id="rId48"/>
    <p:sldId id="364" r:id="rId49"/>
    <p:sldId id="365" r:id="rId50"/>
    <p:sldId id="366" r:id="rId51"/>
    <p:sldId id="368" r:id="rId52"/>
    <p:sldId id="298" r:id="rId53"/>
    <p:sldId id="300" r:id="rId54"/>
    <p:sldId id="369" r:id="rId55"/>
    <p:sldId id="370" r:id="rId5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527B"/>
    <a:srgbClr val="006699"/>
    <a:srgbClr val="336699"/>
    <a:srgbClr val="003399"/>
    <a:srgbClr val="FF0000"/>
    <a:srgbClr val="33CCCC"/>
    <a:srgbClr val="FFFFCC"/>
    <a:srgbClr val="29447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33" autoAdjust="0"/>
    <p:restoredTop sz="90991" autoAdjust="0"/>
  </p:normalViewPr>
  <p:slideViewPr>
    <p:cSldViewPr>
      <p:cViewPr varScale="1">
        <p:scale>
          <a:sx n="49" d="100"/>
          <a:sy n="49" d="100"/>
        </p:scale>
        <p:origin x="-658"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charset="0"/>
              </a:defRPr>
            </a:lvl1pPr>
          </a:lstStyle>
          <a:p>
            <a:pPr>
              <a:defRPr/>
            </a:pPr>
            <a:endParaRPr lang="en-US"/>
          </a:p>
        </p:txBody>
      </p:sp>
      <p:sp>
        <p:nvSpPr>
          <p:cNvPr id="10035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defRPr>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035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035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charset="0"/>
              </a:defRPr>
            </a:lvl1pPr>
          </a:lstStyle>
          <a:p>
            <a:pPr>
              <a:defRPr/>
            </a:pPr>
            <a:endParaRPr lang="en-US"/>
          </a:p>
        </p:txBody>
      </p:sp>
      <p:sp>
        <p:nvSpPr>
          <p:cNvPr id="10035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charset="0"/>
              </a:defRPr>
            </a:lvl1pPr>
          </a:lstStyle>
          <a:p>
            <a:pPr>
              <a:defRPr/>
            </a:pPr>
            <a:fld id="{2282929F-F48C-4CF5-B1E2-E8640BE14A1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en-GB"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336699"/>
        </a:solidFill>
        <a:effectLst/>
      </p:bgPr>
    </p:bg>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107950" y="6599238"/>
            <a:ext cx="1941513" cy="214312"/>
          </a:xfrm>
          <a:prstGeom prst="rect">
            <a:avLst/>
          </a:prstGeom>
          <a:noFill/>
          <a:ln w="9525">
            <a:noFill/>
            <a:miter lim="800000"/>
            <a:headEnd/>
            <a:tailEnd/>
          </a:ln>
          <a:effectLst/>
        </p:spPr>
        <p:txBody>
          <a:bodyPr wrap="none">
            <a:spAutoFit/>
          </a:bodyPr>
          <a:lstStyle/>
          <a:p>
            <a:pPr eaLnBrk="0" hangingPunct="0">
              <a:defRPr/>
            </a:pPr>
            <a:r>
              <a:rPr lang="en-US" altLang="en-US" sz="800" b="1">
                <a:solidFill>
                  <a:srgbClr val="411D72"/>
                </a:solidFill>
                <a:latin typeface="Arial" charset="0"/>
              </a:rPr>
              <a:t>Copyright © 2010 Cengage Learning</a:t>
            </a:r>
          </a:p>
        </p:txBody>
      </p:sp>
      <p:sp>
        <p:nvSpPr>
          <p:cNvPr id="93188" name="Rectangle 4"/>
          <p:cNvSpPr>
            <a:spLocks noGrp="1" noChangeArrowheads="1"/>
          </p:cNvSpPr>
          <p:nvPr>
            <p:ph type="ctrTitle"/>
          </p:nvPr>
        </p:nvSpPr>
        <p:spPr>
          <a:xfrm>
            <a:off x="5715000" y="2895600"/>
            <a:ext cx="3124200" cy="1143000"/>
          </a:xfrm>
        </p:spPr>
        <p:txBody>
          <a:bodyPr anchorCtr="1"/>
          <a:lstStyle>
            <a:lvl1pPr>
              <a:defRPr sz="15000" b="1">
                <a:solidFill>
                  <a:schemeClr val="tx1"/>
                </a:solidFill>
                <a:effectLst>
                  <a:outerShdw blurRad="38100" dist="38100" dir="2700000" algn="tl">
                    <a:srgbClr val="C0C0C0"/>
                  </a:outerShdw>
                </a:effectLst>
              </a:defRPr>
            </a:lvl1pPr>
          </a:lstStyle>
          <a:p>
            <a:r>
              <a:rPr lang="en-US" altLang="en-US"/>
              <a:t>Click to editaster title style</a:t>
            </a:r>
          </a:p>
        </p:txBody>
      </p:sp>
      <p:sp>
        <p:nvSpPr>
          <p:cNvPr id="93189" name="Rectangle 5"/>
          <p:cNvSpPr>
            <a:spLocks noGrp="1" noChangeArrowheads="1"/>
          </p:cNvSpPr>
          <p:nvPr>
            <p:ph type="subTitle" idx="1"/>
          </p:nvPr>
        </p:nvSpPr>
        <p:spPr>
          <a:xfrm>
            <a:off x="381000" y="3810000"/>
            <a:ext cx="5334000" cy="2590800"/>
          </a:xfrm>
          <a:prstGeom prst="rect">
            <a:avLst/>
          </a:prstGeom>
        </p:spPr>
        <p:txBody>
          <a:bodyPr/>
          <a:lstStyle>
            <a:lvl1pPr marL="0" indent="0" algn="ctr">
              <a:buFontTx/>
              <a:buNone/>
              <a:defRPr sz="4000" b="1">
                <a:solidFill>
                  <a:srgbClr val="0094B9"/>
                </a:solidFill>
                <a:latin typeface="Arial" charset="0"/>
              </a:defRPr>
            </a:lvl1pPr>
          </a:lstStyle>
          <a:p>
            <a:r>
              <a:rPr lang="en-US" altLang="en-US"/>
              <a:t>Click to edit Master subtitle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2400"/>
            <a:ext cx="2095500" cy="64897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52400"/>
            <a:ext cx="6134100" cy="6489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47800"/>
            <a:ext cx="4114800" cy="5194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24400" y="1447800"/>
            <a:ext cx="4114800" cy="5194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C4C7C"/>
        </a:solidFill>
        <a:effectLst/>
      </p:bgPr>
    </p:bg>
    <p:spTree>
      <p:nvGrpSpPr>
        <p:cNvPr id="1" name=""/>
        <p:cNvGrpSpPr/>
        <p:nvPr/>
      </p:nvGrpSpPr>
      <p:grpSpPr>
        <a:xfrm>
          <a:off x="0" y="0"/>
          <a:ext cx="0" cy="0"/>
          <a:chOff x="0" y="0"/>
          <a:chExt cx="0" cy="0"/>
        </a:xfrm>
      </p:grpSpPr>
      <p:pic>
        <p:nvPicPr>
          <p:cNvPr id="1026" name="Picture 2" descr=" lttan.gif                                                      00000010 Galadrial                      ABA78158:"/>
          <p:cNvPicPr>
            <a:picLocks noChangeAspect="1" noChangeArrowheads="1"/>
          </p:cNvPicPr>
          <p:nvPr/>
        </p:nvPicPr>
        <p:blipFill>
          <a:blip r:embed="rId13" cstate="print"/>
          <a:srcRect/>
          <a:stretch>
            <a:fillRect/>
          </a:stretch>
        </p:blipFill>
        <p:spPr bwMode="auto">
          <a:xfrm>
            <a:off x="455613" y="1455738"/>
            <a:ext cx="8389937" cy="5195887"/>
          </a:xfrm>
          <a:prstGeom prst="rect">
            <a:avLst/>
          </a:prstGeom>
          <a:noFill/>
          <a:ln w="9525">
            <a:noFill/>
            <a:miter lim="800000"/>
            <a:headEnd/>
            <a:tailEnd/>
          </a:ln>
        </p:spPr>
      </p:pic>
      <p:sp>
        <p:nvSpPr>
          <p:cNvPr id="1027" name="Rectangle 3"/>
          <p:cNvSpPr>
            <a:spLocks noGrp="1" noChangeArrowheads="1"/>
          </p:cNvSpPr>
          <p:nvPr>
            <p:ph type="title"/>
          </p:nvPr>
        </p:nvSpPr>
        <p:spPr bwMode="auto">
          <a:xfrm>
            <a:off x="457200" y="152400"/>
            <a:ext cx="83820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92164" name="Rectangle 4"/>
          <p:cNvSpPr>
            <a:spLocks noGrp="1" noChangeArrowheads="1"/>
          </p:cNvSpPr>
          <p:nvPr>
            <p:ph type="body" idx="1"/>
          </p:nvPr>
        </p:nvSpPr>
        <p:spPr bwMode="auto">
          <a:xfrm>
            <a:off x="457200" y="1447800"/>
            <a:ext cx="8382000" cy="5194300"/>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2165" name="Text Box 5"/>
          <p:cNvSpPr txBox="1">
            <a:spLocks noChangeArrowheads="1"/>
          </p:cNvSpPr>
          <p:nvPr/>
        </p:nvSpPr>
        <p:spPr bwMode="auto">
          <a:xfrm>
            <a:off x="6804025" y="6643688"/>
            <a:ext cx="1970088" cy="214312"/>
          </a:xfrm>
          <a:prstGeom prst="rect">
            <a:avLst/>
          </a:prstGeom>
          <a:noFill/>
          <a:ln w="9525">
            <a:noFill/>
            <a:miter lim="800000"/>
            <a:headEnd/>
            <a:tailEnd/>
          </a:ln>
          <a:effectLst/>
        </p:spPr>
        <p:txBody>
          <a:bodyPr wrap="none">
            <a:spAutoFit/>
          </a:bodyPr>
          <a:lstStyle/>
          <a:p>
            <a:pPr eaLnBrk="0" hangingPunct="0">
              <a:defRPr/>
            </a:pPr>
            <a:r>
              <a:rPr lang="en-US" altLang="en-US" sz="800" b="1">
                <a:solidFill>
                  <a:schemeClr val="bg1"/>
                </a:solidFill>
                <a:latin typeface="Arial" charset="0"/>
              </a:rPr>
              <a:t>Copyright © 2010  Cengage Learning</a:t>
            </a:r>
          </a:p>
        </p:txBody>
      </p:sp>
    </p:spTree>
  </p:cSld>
  <p:clrMap bg1="lt1" tx1="dk1" bg2="lt2" tx2="dk2" accent1="accent1" accent2="accent2" accent3="accent3" accent4="accent4" accent5="accent5" accent6="accent6" hlink="hlink" folHlink="folHlink"/>
  <p:sldLayoutIdLst>
    <p:sldLayoutId id="2147483697" r:id="rId1"/>
    <p:sldLayoutId id="2147483696" r:id="rId2"/>
    <p:sldLayoutId id="2147483695" r:id="rId3"/>
    <p:sldLayoutId id="2147483694" r:id="rId4"/>
    <p:sldLayoutId id="2147483693" r:id="rId5"/>
    <p:sldLayoutId id="2147483692" r:id="rId6"/>
    <p:sldLayoutId id="2147483691" r:id="rId7"/>
    <p:sldLayoutId id="2147483690" r:id="rId8"/>
    <p:sldLayoutId id="2147483689" r:id="rId9"/>
    <p:sldLayoutId id="2147483688" r:id="rId10"/>
    <p:sldLayoutId id="2147483687"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2164">
                                            <p:txEl>
                                              <p:pRg st="0" end="0"/>
                                            </p:txEl>
                                          </p:spTgt>
                                        </p:tgtEl>
                                        <p:attrNameLst>
                                          <p:attrName>style.visibility</p:attrName>
                                        </p:attrNameLst>
                                      </p:cBhvr>
                                      <p:to>
                                        <p:strVal val="visible"/>
                                      </p:to>
                                    </p:set>
                                    <p:animEffect transition="in" filter="wipe(up)">
                                      <p:cBhvr>
                                        <p:cTn id="7" dur="500"/>
                                        <p:tgtEl>
                                          <p:spTgt spid="9216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2164">
                                            <p:txEl>
                                              <p:pRg st="1" end="1"/>
                                            </p:txEl>
                                          </p:spTgt>
                                        </p:tgtEl>
                                        <p:attrNameLst>
                                          <p:attrName>style.visibility</p:attrName>
                                        </p:attrNameLst>
                                      </p:cBhvr>
                                      <p:to>
                                        <p:strVal val="visible"/>
                                      </p:to>
                                    </p:set>
                                    <p:animEffect transition="in" filter="wipe(up)">
                                      <p:cBhvr>
                                        <p:cTn id="12" dur="500"/>
                                        <p:tgtEl>
                                          <p:spTgt spid="92164">
                                            <p:txEl>
                                              <p:pRg st="1" end="1"/>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92164">
                                            <p:txEl>
                                              <p:pRg st="2" end="2"/>
                                            </p:txEl>
                                          </p:spTgt>
                                        </p:tgtEl>
                                        <p:attrNameLst>
                                          <p:attrName>style.visibility</p:attrName>
                                        </p:attrNameLst>
                                      </p:cBhvr>
                                      <p:to>
                                        <p:strVal val="visible"/>
                                      </p:to>
                                    </p:set>
                                    <p:animEffect transition="in" filter="wipe(up)">
                                      <p:cBhvr>
                                        <p:cTn id="15" dur="500"/>
                                        <p:tgtEl>
                                          <p:spTgt spid="92164">
                                            <p:txEl>
                                              <p:pRg st="2" end="2"/>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92164">
                                            <p:txEl>
                                              <p:pRg st="3" end="3"/>
                                            </p:txEl>
                                          </p:spTgt>
                                        </p:tgtEl>
                                        <p:attrNameLst>
                                          <p:attrName>style.visibility</p:attrName>
                                        </p:attrNameLst>
                                      </p:cBhvr>
                                      <p:to>
                                        <p:strVal val="visible"/>
                                      </p:to>
                                    </p:set>
                                    <p:animEffect transition="in" filter="wipe(up)">
                                      <p:cBhvr>
                                        <p:cTn id="18" dur="500"/>
                                        <p:tgtEl>
                                          <p:spTgt spid="92164">
                                            <p:txEl>
                                              <p:pRg st="3" end="3"/>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92164">
                                            <p:txEl>
                                              <p:pRg st="4" end="4"/>
                                            </p:txEl>
                                          </p:spTgt>
                                        </p:tgtEl>
                                        <p:attrNameLst>
                                          <p:attrName>style.visibility</p:attrName>
                                        </p:attrNameLst>
                                      </p:cBhvr>
                                      <p:to>
                                        <p:strVal val="visible"/>
                                      </p:to>
                                    </p:set>
                                    <p:animEffect transition="in" filter="wipe(up)">
                                      <p:cBhvr>
                                        <p:cTn id="21" dur="500"/>
                                        <p:tgtEl>
                                          <p:spTgt spid="9216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build="p" bldLvl="2" autoUpdateAnimBg="0">
        <p:tmplLst>
          <p:tmpl lvl="1">
            <p:tnLst>
              <p:par>
                <p:cTn presetID="22" presetClass="entr" presetSubtype="1" fill="hold" nodeType="clickEffect">
                  <p:stCondLst>
                    <p:cond delay="0"/>
                  </p:stCondLst>
                  <p:childTnLst>
                    <p:set>
                      <p:cBhvr>
                        <p:cTn dur="1" fill="hold">
                          <p:stCondLst>
                            <p:cond delay="0"/>
                          </p:stCondLst>
                        </p:cTn>
                        <p:tgtEl>
                          <p:spTgt spid="92164"/>
                        </p:tgtEl>
                        <p:attrNameLst>
                          <p:attrName>style.visibility</p:attrName>
                        </p:attrNameLst>
                      </p:cBhvr>
                      <p:to>
                        <p:strVal val="visible"/>
                      </p:to>
                    </p:set>
                    <p:animEffect transition="in" filter="wipe(up)">
                      <p:cBhvr>
                        <p:cTn dur="500"/>
                        <p:tgtEl>
                          <p:spTgt spid="92164"/>
                        </p:tgtEl>
                      </p:cBhvr>
                    </p:animEffect>
                  </p:childTnLst>
                </p:cTn>
              </p:par>
            </p:tnLst>
          </p:tmpl>
          <p:tmpl lvl="2">
            <p:tnLst>
              <p:par>
                <p:cTn presetID="22" presetClass="entr" presetSubtype="1" fill="hold" nodeType="clickEffect">
                  <p:stCondLst>
                    <p:cond delay="0"/>
                  </p:stCondLst>
                  <p:childTnLst>
                    <p:set>
                      <p:cBhvr>
                        <p:cTn dur="1" fill="hold">
                          <p:stCondLst>
                            <p:cond delay="0"/>
                          </p:stCondLst>
                        </p:cTn>
                        <p:tgtEl>
                          <p:spTgt spid="92164"/>
                        </p:tgtEl>
                        <p:attrNameLst>
                          <p:attrName>style.visibility</p:attrName>
                        </p:attrNameLst>
                      </p:cBhvr>
                      <p:to>
                        <p:strVal val="visible"/>
                      </p:to>
                    </p:set>
                    <p:animEffect transition="in" filter="wipe(up)">
                      <p:cBhvr>
                        <p:cTn dur="500"/>
                        <p:tgtEl>
                          <p:spTgt spid="92164"/>
                        </p:tgtEl>
                      </p:cBhvr>
                    </p:animEffect>
                  </p:childTnLst>
                </p:cTn>
              </p:par>
            </p:tnLst>
          </p:tmpl>
          <p:tmpl lvl="3">
            <p:tnLst>
              <p:par>
                <p:cTn presetID="22" presetClass="entr" presetSubtype="1" fill="hold" nodeType="withEffect">
                  <p:stCondLst>
                    <p:cond delay="0"/>
                  </p:stCondLst>
                  <p:childTnLst>
                    <p:set>
                      <p:cBhvr>
                        <p:cTn dur="1" fill="hold">
                          <p:stCondLst>
                            <p:cond delay="0"/>
                          </p:stCondLst>
                        </p:cTn>
                        <p:tgtEl>
                          <p:spTgt spid="92164"/>
                        </p:tgtEl>
                        <p:attrNameLst>
                          <p:attrName>style.visibility</p:attrName>
                        </p:attrNameLst>
                      </p:cBhvr>
                      <p:to>
                        <p:strVal val="visible"/>
                      </p:to>
                    </p:set>
                    <p:animEffect transition="in" filter="wipe(up)">
                      <p:cBhvr>
                        <p:cTn dur="500"/>
                        <p:tgtEl>
                          <p:spTgt spid="92164"/>
                        </p:tgtEl>
                      </p:cBhvr>
                    </p:animEffect>
                  </p:childTnLst>
                </p:cTn>
              </p:par>
            </p:tnLst>
          </p:tmpl>
          <p:tmpl lvl="4">
            <p:tnLst>
              <p:par>
                <p:cTn presetID="22" presetClass="entr" presetSubtype="1" fill="hold" nodeType="withEffect">
                  <p:stCondLst>
                    <p:cond delay="0"/>
                  </p:stCondLst>
                  <p:childTnLst>
                    <p:set>
                      <p:cBhvr>
                        <p:cTn dur="1" fill="hold">
                          <p:stCondLst>
                            <p:cond delay="0"/>
                          </p:stCondLst>
                        </p:cTn>
                        <p:tgtEl>
                          <p:spTgt spid="92164"/>
                        </p:tgtEl>
                        <p:attrNameLst>
                          <p:attrName>style.visibility</p:attrName>
                        </p:attrNameLst>
                      </p:cBhvr>
                      <p:to>
                        <p:strVal val="visible"/>
                      </p:to>
                    </p:set>
                    <p:animEffect transition="in" filter="wipe(up)">
                      <p:cBhvr>
                        <p:cTn dur="500"/>
                        <p:tgtEl>
                          <p:spTgt spid="92164"/>
                        </p:tgtEl>
                      </p:cBhvr>
                    </p:animEffect>
                  </p:childTnLst>
                </p:cTn>
              </p:par>
            </p:tnLst>
          </p:tmpl>
          <p:tmpl lvl="5">
            <p:tnLst>
              <p:par>
                <p:cTn presetID="22" presetClass="entr" presetSubtype="1" fill="hold" nodeType="withEffect">
                  <p:stCondLst>
                    <p:cond delay="0"/>
                  </p:stCondLst>
                  <p:childTnLst>
                    <p:set>
                      <p:cBhvr>
                        <p:cTn dur="1" fill="hold">
                          <p:stCondLst>
                            <p:cond delay="0"/>
                          </p:stCondLst>
                        </p:cTn>
                        <p:tgtEl>
                          <p:spTgt spid="92164"/>
                        </p:tgtEl>
                        <p:attrNameLst>
                          <p:attrName>style.visibility</p:attrName>
                        </p:attrNameLst>
                      </p:cBhvr>
                      <p:to>
                        <p:strVal val="visible"/>
                      </p:to>
                    </p:set>
                    <p:animEffect transition="in" filter="wipe(up)">
                      <p:cBhvr>
                        <p:cTn dur="500"/>
                        <p:tgtEl>
                          <p:spTgt spid="92164"/>
                        </p:tgtEl>
                      </p:cBhvr>
                    </p:animEffect>
                  </p:childTnLst>
                </p:cTn>
              </p:par>
            </p:tnLst>
          </p:tmpl>
        </p:tmplLst>
      </p:bldP>
    </p:bldLst>
  </p:timing>
  <p:txStyles>
    <p:titleStyle>
      <a:lvl1pPr algn="ctr" rtl="0" eaLnBrk="0" fontAlgn="base" hangingPunct="0">
        <a:lnSpc>
          <a:spcPct val="90000"/>
        </a:lnSpc>
        <a:spcBef>
          <a:spcPct val="0"/>
        </a:spcBef>
        <a:spcAft>
          <a:spcPct val="0"/>
        </a:spcAft>
        <a:defRPr sz="4000">
          <a:solidFill>
            <a:srgbClr val="FFFFCC"/>
          </a:solidFill>
          <a:latin typeface="+mj-lt"/>
          <a:ea typeface="+mj-ea"/>
          <a:cs typeface="+mj-cs"/>
        </a:defRPr>
      </a:lvl1pPr>
      <a:lvl2pPr algn="ctr" rtl="0" eaLnBrk="0" fontAlgn="base" hangingPunct="0">
        <a:lnSpc>
          <a:spcPct val="90000"/>
        </a:lnSpc>
        <a:spcBef>
          <a:spcPct val="0"/>
        </a:spcBef>
        <a:spcAft>
          <a:spcPct val="0"/>
        </a:spcAft>
        <a:defRPr sz="4000">
          <a:solidFill>
            <a:srgbClr val="FFFFCC"/>
          </a:solidFill>
          <a:latin typeface="Arial" charset="0"/>
        </a:defRPr>
      </a:lvl2pPr>
      <a:lvl3pPr algn="ctr" rtl="0" eaLnBrk="0" fontAlgn="base" hangingPunct="0">
        <a:lnSpc>
          <a:spcPct val="90000"/>
        </a:lnSpc>
        <a:spcBef>
          <a:spcPct val="0"/>
        </a:spcBef>
        <a:spcAft>
          <a:spcPct val="0"/>
        </a:spcAft>
        <a:defRPr sz="4000">
          <a:solidFill>
            <a:srgbClr val="FFFFCC"/>
          </a:solidFill>
          <a:latin typeface="Arial" charset="0"/>
        </a:defRPr>
      </a:lvl3pPr>
      <a:lvl4pPr algn="ctr" rtl="0" eaLnBrk="0" fontAlgn="base" hangingPunct="0">
        <a:lnSpc>
          <a:spcPct val="90000"/>
        </a:lnSpc>
        <a:spcBef>
          <a:spcPct val="0"/>
        </a:spcBef>
        <a:spcAft>
          <a:spcPct val="0"/>
        </a:spcAft>
        <a:defRPr sz="4000">
          <a:solidFill>
            <a:srgbClr val="FFFFCC"/>
          </a:solidFill>
          <a:latin typeface="Arial" charset="0"/>
        </a:defRPr>
      </a:lvl4pPr>
      <a:lvl5pPr algn="ctr" rtl="0" eaLnBrk="0" fontAlgn="base" hangingPunct="0">
        <a:lnSpc>
          <a:spcPct val="90000"/>
        </a:lnSpc>
        <a:spcBef>
          <a:spcPct val="0"/>
        </a:spcBef>
        <a:spcAft>
          <a:spcPct val="0"/>
        </a:spcAft>
        <a:defRPr sz="4000">
          <a:solidFill>
            <a:srgbClr val="FFFFCC"/>
          </a:solidFill>
          <a:latin typeface="Arial" charset="0"/>
        </a:defRPr>
      </a:lvl5pPr>
      <a:lvl6pPr marL="457200" algn="ctr" rtl="0" eaLnBrk="0" fontAlgn="base" hangingPunct="0">
        <a:lnSpc>
          <a:spcPct val="90000"/>
        </a:lnSpc>
        <a:spcBef>
          <a:spcPct val="0"/>
        </a:spcBef>
        <a:spcAft>
          <a:spcPct val="0"/>
        </a:spcAft>
        <a:defRPr sz="4000">
          <a:solidFill>
            <a:srgbClr val="FFFFCC"/>
          </a:solidFill>
          <a:latin typeface="Arial" charset="0"/>
        </a:defRPr>
      </a:lvl6pPr>
      <a:lvl7pPr marL="914400" algn="ctr" rtl="0" eaLnBrk="0" fontAlgn="base" hangingPunct="0">
        <a:lnSpc>
          <a:spcPct val="90000"/>
        </a:lnSpc>
        <a:spcBef>
          <a:spcPct val="0"/>
        </a:spcBef>
        <a:spcAft>
          <a:spcPct val="0"/>
        </a:spcAft>
        <a:defRPr sz="4000">
          <a:solidFill>
            <a:srgbClr val="FFFFCC"/>
          </a:solidFill>
          <a:latin typeface="Arial" charset="0"/>
        </a:defRPr>
      </a:lvl7pPr>
      <a:lvl8pPr marL="1371600" algn="ctr" rtl="0" eaLnBrk="0" fontAlgn="base" hangingPunct="0">
        <a:lnSpc>
          <a:spcPct val="90000"/>
        </a:lnSpc>
        <a:spcBef>
          <a:spcPct val="0"/>
        </a:spcBef>
        <a:spcAft>
          <a:spcPct val="0"/>
        </a:spcAft>
        <a:defRPr sz="4000">
          <a:solidFill>
            <a:srgbClr val="FFFFCC"/>
          </a:solidFill>
          <a:latin typeface="Arial" charset="0"/>
        </a:defRPr>
      </a:lvl8pPr>
      <a:lvl9pPr marL="1828800" algn="ctr" rtl="0" eaLnBrk="0" fontAlgn="base" hangingPunct="0">
        <a:lnSpc>
          <a:spcPct val="90000"/>
        </a:lnSpc>
        <a:spcBef>
          <a:spcPct val="0"/>
        </a:spcBef>
        <a:spcAft>
          <a:spcPct val="0"/>
        </a:spcAft>
        <a:defRPr sz="4000">
          <a:solidFill>
            <a:srgbClr val="FFFFCC"/>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openxmlformats.org/officeDocument/2006/relationships/image" Target="../media/image7.wm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4.wmf"/></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9447B"/>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2209800"/>
          </a:xfrm>
          <a:prstGeom prst="rect">
            <a:avLst/>
          </a:prstGeom>
          <a:solidFill>
            <a:srgbClr val="FFEFCE"/>
          </a:solidFill>
          <a:ln w="28575">
            <a:noFill/>
            <a:miter lim="800000"/>
            <a:headEnd/>
            <a:tailEnd/>
          </a:ln>
        </p:spPr>
        <p:txBody>
          <a:bodyPr wrap="none" anchor="ctr"/>
          <a:lstStyle/>
          <a:p>
            <a:endParaRPr lang="en-GB"/>
          </a:p>
        </p:txBody>
      </p:sp>
      <p:sp>
        <p:nvSpPr>
          <p:cNvPr id="3075" name="Rectangle 3"/>
          <p:cNvSpPr>
            <a:spLocks noChangeArrowheads="1"/>
          </p:cNvSpPr>
          <p:nvPr/>
        </p:nvSpPr>
        <p:spPr bwMode="auto">
          <a:xfrm rot="5400000">
            <a:off x="4305300" y="-2176462"/>
            <a:ext cx="533400" cy="9144000"/>
          </a:xfrm>
          <a:prstGeom prst="rect">
            <a:avLst/>
          </a:prstGeom>
          <a:solidFill>
            <a:srgbClr val="411D72"/>
          </a:solidFill>
          <a:ln w="9525">
            <a:noFill/>
            <a:miter lim="800000"/>
            <a:headEnd/>
            <a:tailEnd/>
          </a:ln>
        </p:spPr>
        <p:txBody>
          <a:bodyPr wrap="none" anchor="ctr"/>
          <a:lstStyle/>
          <a:p>
            <a:endParaRPr lang="en-GB"/>
          </a:p>
        </p:txBody>
      </p:sp>
      <p:sp>
        <p:nvSpPr>
          <p:cNvPr id="3076" name="Oval 4"/>
          <p:cNvSpPr>
            <a:spLocks noChangeArrowheads="1"/>
          </p:cNvSpPr>
          <p:nvPr/>
        </p:nvSpPr>
        <p:spPr bwMode="auto">
          <a:xfrm rot="5400000">
            <a:off x="4022725" y="1028700"/>
            <a:ext cx="1066800" cy="1828800"/>
          </a:xfrm>
          <a:prstGeom prst="ellipse">
            <a:avLst/>
          </a:prstGeom>
          <a:solidFill>
            <a:srgbClr val="FFEFCE"/>
          </a:solidFill>
          <a:ln w="28575">
            <a:noFill/>
            <a:round/>
            <a:headEnd/>
            <a:tailEnd/>
          </a:ln>
        </p:spPr>
        <p:txBody>
          <a:bodyPr wrap="none" anchor="ctr"/>
          <a:lstStyle/>
          <a:p>
            <a:endParaRPr lang="en-GB"/>
          </a:p>
        </p:txBody>
      </p:sp>
      <p:sp>
        <p:nvSpPr>
          <p:cNvPr id="3077" name="Text Box 5"/>
          <p:cNvSpPr txBox="1">
            <a:spLocks noChangeArrowheads="1"/>
          </p:cNvSpPr>
          <p:nvPr/>
        </p:nvSpPr>
        <p:spPr bwMode="auto">
          <a:xfrm>
            <a:off x="52388" y="712788"/>
            <a:ext cx="9010650" cy="1189037"/>
          </a:xfrm>
          <a:prstGeom prst="rect">
            <a:avLst/>
          </a:prstGeom>
          <a:noFill/>
          <a:ln w="9525">
            <a:noFill/>
            <a:miter lim="800000"/>
            <a:headEnd/>
            <a:tailEnd/>
          </a:ln>
        </p:spPr>
        <p:txBody>
          <a:bodyPr>
            <a:spAutoFit/>
          </a:bodyPr>
          <a:lstStyle/>
          <a:p>
            <a:pPr algn="ctr" eaLnBrk="0" hangingPunct="0"/>
            <a:r>
              <a:rPr lang="en-US" altLang="en-US" sz="4800" b="1">
                <a:latin typeface="Arial" charset="0"/>
              </a:rPr>
              <a:t>13</a:t>
            </a:r>
            <a:r>
              <a:rPr lang="en-US" altLang="en-US" sz="2000" b="1">
                <a:latin typeface="Arial" charset="0"/>
              </a:rPr>
              <a:t> </a:t>
            </a:r>
          </a:p>
          <a:p>
            <a:pPr algn="ctr" eaLnBrk="0" hangingPunct="0"/>
            <a:r>
              <a:rPr lang="en-US" altLang="en-US" b="1">
                <a:solidFill>
                  <a:srgbClr val="0094B9"/>
                </a:solidFill>
                <a:latin typeface="Arial" charset="0"/>
              </a:rPr>
              <a:t>THE FINANCIAL CRISIS OF 2007-2009</a:t>
            </a:r>
          </a:p>
        </p:txBody>
      </p:sp>
      <p:pic>
        <p:nvPicPr>
          <p:cNvPr id="3078" name="Picture 6" descr="PO_13"/>
          <p:cNvPicPr>
            <a:picLocks noChangeAspect="1" noChangeArrowheads="1"/>
          </p:cNvPicPr>
          <p:nvPr/>
        </p:nvPicPr>
        <p:blipFill>
          <a:blip r:embed="rId3" cstate="print"/>
          <a:srcRect/>
          <a:stretch>
            <a:fillRect/>
          </a:stretch>
        </p:blipFill>
        <p:spPr bwMode="auto">
          <a:xfrm>
            <a:off x="1219200" y="2667000"/>
            <a:ext cx="6705600" cy="3984625"/>
          </a:xfrm>
          <a:prstGeom prst="rect">
            <a:avLst/>
          </a:prstGeom>
          <a:noFill/>
          <a:ln w="6350">
            <a:solidFill>
              <a:srgbClr val="000000"/>
            </a:solid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72" descr="E:\Mankiw\Mankiw PPT\narrow aqua button bckgrd.jpg"/>
          <p:cNvPicPr>
            <a:picLocks noChangeAspect="1" noChangeArrowheads="1"/>
          </p:cNvPicPr>
          <p:nvPr/>
        </p:nvPicPr>
        <p:blipFill>
          <a:blip r:embed="rId3" cstate="print"/>
          <a:srcRect r="1688"/>
          <a:stretch>
            <a:fillRect/>
          </a:stretch>
        </p:blipFill>
        <p:spPr bwMode="auto">
          <a:xfrm>
            <a:off x="0" y="0"/>
            <a:ext cx="9144000" cy="6858000"/>
          </a:xfrm>
          <a:prstGeom prst="rect">
            <a:avLst/>
          </a:prstGeom>
          <a:noFill/>
          <a:ln w="9525">
            <a:noFill/>
            <a:miter lim="800000"/>
            <a:headEnd/>
            <a:tailEnd/>
          </a:ln>
        </p:spPr>
      </p:pic>
      <p:sp>
        <p:nvSpPr>
          <p:cNvPr id="12291" name="Rectangle 71"/>
          <p:cNvSpPr>
            <a:spLocks noGrp="1" noChangeArrowheads="1"/>
          </p:cNvSpPr>
          <p:nvPr>
            <p:ph type="title"/>
          </p:nvPr>
        </p:nvSpPr>
        <p:spPr>
          <a:xfrm>
            <a:off x="762000" y="76200"/>
            <a:ext cx="8382000" cy="762000"/>
          </a:xfrm>
        </p:spPr>
        <p:txBody>
          <a:bodyPr/>
          <a:lstStyle/>
          <a:p>
            <a:pPr algn="l"/>
            <a:r>
              <a:rPr lang="en-US" sz="2800" smtClean="0"/>
              <a:t>Figure 3 UK Net Mortgage Lending 2001-2006</a:t>
            </a:r>
          </a:p>
        </p:txBody>
      </p:sp>
      <p:sp>
        <p:nvSpPr>
          <p:cNvPr id="12292" name="Rectangle 42"/>
          <p:cNvSpPr>
            <a:spLocks noChangeArrowheads="1"/>
          </p:cNvSpPr>
          <p:nvPr/>
        </p:nvSpPr>
        <p:spPr bwMode="auto">
          <a:xfrm>
            <a:off x="5087938" y="4770438"/>
            <a:ext cx="60325" cy="258762"/>
          </a:xfrm>
          <a:prstGeom prst="rect">
            <a:avLst/>
          </a:prstGeom>
          <a:noFill/>
          <a:ln w="9525">
            <a:noFill/>
            <a:miter lim="800000"/>
            <a:headEnd/>
            <a:tailEnd/>
          </a:ln>
        </p:spPr>
        <p:txBody>
          <a:bodyPr wrap="none" lIns="0" tIns="0" rIns="0" bIns="0">
            <a:spAutoFit/>
          </a:bodyPr>
          <a:lstStyle/>
          <a:p>
            <a:pPr eaLnBrk="0" hangingPunct="0"/>
            <a:r>
              <a:rPr lang="en-US" sz="1700">
                <a:solidFill>
                  <a:srgbClr val="000000"/>
                </a:solidFill>
                <a:latin typeface="Arial" charset="0"/>
              </a:rPr>
              <a:t> </a:t>
            </a:r>
            <a:endParaRPr lang="en-US"/>
          </a:p>
        </p:txBody>
      </p:sp>
      <p:pic>
        <p:nvPicPr>
          <p:cNvPr id="12293" name="Picture 7"/>
          <p:cNvPicPr>
            <a:picLocks noChangeAspect="1" noChangeArrowheads="1"/>
          </p:cNvPicPr>
          <p:nvPr/>
        </p:nvPicPr>
        <p:blipFill>
          <a:blip r:embed="rId4" cstate="print"/>
          <a:srcRect/>
          <a:stretch>
            <a:fillRect/>
          </a:stretch>
        </p:blipFill>
        <p:spPr bwMode="auto">
          <a:xfrm>
            <a:off x="560388" y="1149350"/>
            <a:ext cx="8021637" cy="5303838"/>
          </a:xfrm>
          <a:prstGeom prst="rect">
            <a:avLst/>
          </a:prstGeom>
          <a:noFill/>
          <a:ln w="12700">
            <a:noFill/>
            <a:miter lim="800000"/>
            <a:headEnd type="none" w="sm" len="sm"/>
            <a:tailEnd type="none" w="sm" len="sm"/>
          </a:ln>
        </p:spPr>
      </p:pic>
      <p:sp>
        <p:nvSpPr>
          <p:cNvPr id="12294" name="Text Box 7"/>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pPr eaLnBrk="0" hangingPunct="0"/>
            <a:r>
              <a:rPr lang="en-US" altLang="en-US" sz="800" b="1">
                <a:solidFill>
                  <a:srgbClr val="411D72"/>
                </a:solidFill>
                <a:latin typeface="Arial" charset="0"/>
              </a:rPr>
              <a:t>Copyright©2010  South-Western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THE SUB-PRIME MARKET</a:t>
            </a:r>
          </a:p>
        </p:txBody>
      </p:sp>
      <p:sp>
        <p:nvSpPr>
          <p:cNvPr id="21507" name="Rectangle 3"/>
          <p:cNvSpPr>
            <a:spLocks noGrp="1" noChangeArrowheads="1"/>
          </p:cNvSpPr>
          <p:nvPr>
            <p:ph type="body" idx="1"/>
          </p:nvPr>
        </p:nvSpPr>
        <p:spPr/>
        <p:txBody>
          <a:bodyPr/>
          <a:lstStyle/>
          <a:p>
            <a:pPr>
              <a:buClr>
                <a:srgbClr val="000000"/>
              </a:buClr>
              <a:defRPr/>
            </a:pPr>
            <a:r>
              <a:rPr lang="en-US" dirty="0" smtClean="0">
                <a:latin typeface="+mj-lt"/>
              </a:rPr>
              <a:t>Individuals assessed to be a relatively high credit risk</a:t>
            </a:r>
          </a:p>
          <a:p>
            <a:pPr lvl="1">
              <a:buClr>
                <a:srgbClr val="000000"/>
              </a:buClr>
              <a:defRPr/>
            </a:pPr>
            <a:r>
              <a:rPr lang="en-US" dirty="0" smtClean="0">
                <a:latin typeface="+mj-lt"/>
              </a:rPr>
              <a:t>Poor credit histories</a:t>
            </a:r>
          </a:p>
          <a:p>
            <a:pPr lvl="1">
              <a:buClr>
                <a:srgbClr val="000000"/>
              </a:buClr>
              <a:defRPr/>
            </a:pPr>
            <a:r>
              <a:rPr lang="en-US" dirty="0" smtClean="0">
                <a:latin typeface="+mj-lt"/>
              </a:rPr>
              <a:t>No jobs</a:t>
            </a:r>
          </a:p>
          <a:p>
            <a:pPr>
              <a:buClr>
                <a:srgbClr val="000000"/>
              </a:buClr>
              <a:defRPr/>
            </a:pPr>
            <a:r>
              <a:rPr lang="en-US" dirty="0" smtClean="0">
                <a:latin typeface="+mj-lt"/>
              </a:rPr>
              <a:t>Teaser rates</a:t>
            </a:r>
          </a:p>
          <a:p>
            <a:pPr lvl="1">
              <a:buClr>
                <a:srgbClr val="000000"/>
              </a:buClr>
              <a:defRPr/>
            </a:pPr>
            <a:r>
              <a:rPr lang="en-US" dirty="0" smtClean="0">
                <a:latin typeface="+mj-lt"/>
              </a:rPr>
              <a:t>2/28 – 2 years of low interest rate and then 28 years at a variable rate</a:t>
            </a:r>
          </a:p>
          <a:p>
            <a:pPr>
              <a:buClr>
                <a:srgbClr val="000000"/>
              </a:buClr>
              <a:defRPr/>
            </a:pPr>
            <a:r>
              <a:rPr lang="en-US" dirty="0" smtClean="0">
                <a:latin typeface="+mj-lt"/>
              </a:rPr>
              <a:t>Loan to property value ratio rose from around 50% to over 80% by 2005/06</a:t>
            </a:r>
            <a:endParaRPr lang="en-US" dirty="0">
              <a:latin typeface="+mj-lt"/>
            </a:endParaRPr>
          </a:p>
        </p:txBody>
      </p:sp>
    </p:spTree>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THE SUB-PRIME MARKET</a:t>
            </a:r>
          </a:p>
        </p:txBody>
      </p:sp>
      <p:sp>
        <p:nvSpPr>
          <p:cNvPr id="21507" name="Rectangle 3"/>
          <p:cNvSpPr>
            <a:spLocks noGrp="1" noChangeArrowheads="1"/>
          </p:cNvSpPr>
          <p:nvPr>
            <p:ph type="body" idx="1"/>
          </p:nvPr>
        </p:nvSpPr>
        <p:spPr/>
        <p:txBody>
          <a:bodyPr/>
          <a:lstStyle/>
          <a:p>
            <a:pPr>
              <a:buClr>
                <a:srgbClr val="000000"/>
              </a:buClr>
              <a:defRPr/>
            </a:pPr>
            <a:r>
              <a:rPr lang="en-US" dirty="0" smtClean="0">
                <a:latin typeface="+mj-lt"/>
              </a:rPr>
              <a:t>In 2004 sub-prime loans accounted for around 35% of all US mortgages issued</a:t>
            </a:r>
          </a:p>
          <a:p>
            <a:pPr>
              <a:buClr>
                <a:srgbClr val="000000"/>
              </a:buClr>
              <a:defRPr/>
            </a:pPr>
            <a:r>
              <a:rPr lang="en-US" dirty="0" smtClean="0">
                <a:latin typeface="+mj-lt"/>
              </a:rPr>
              <a:t>Borrowers were helped by low interest rates</a:t>
            </a:r>
          </a:p>
          <a:p>
            <a:pPr lvl="1">
              <a:buClr>
                <a:srgbClr val="000000"/>
              </a:buClr>
              <a:defRPr/>
            </a:pPr>
            <a:r>
              <a:rPr lang="en-US" dirty="0" smtClean="0">
                <a:latin typeface="+mj-lt"/>
              </a:rPr>
              <a:t>Fed funds rate stayed at 1% for 31 consecutive months from 2003</a:t>
            </a:r>
          </a:p>
          <a:p>
            <a:pPr>
              <a:buClr>
                <a:srgbClr val="000000"/>
              </a:buClr>
              <a:defRPr/>
            </a:pPr>
            <a:r>
              <a:rPr lang="en-US" dirty="0" smtClean="0">
                <a:latin typeface="+mj-lt"/>
              </a:rPr>
              <a:t>Housing related jobs growth</a:t>
            </a:r>
          </a:p>
          <a:p>
            <a:pPr lvl="1">
              <a:buClr>
                <a:srgbClr val="000000"/>
              </a:buClr>
              <a:defRPr/>
            </a:pPr>
            <a:r>
              <a:rPr lang="en-US" dirty="0" smtClean="0">
                <a:latin typeface="+mj-lt"/>
              </a:rPr>
              <a:t>Between 2001 and 2005 some 40% of the total increase in US employment came from housing related activity</a:t>
            </a:r>
            <a:endParaRPr lang="en-US" dirty="0">
              <a:latin typeface="+mj-lt"/>
            </a:endParaRPr>
          </a:p>
        </p:txBody>
      </p:sp>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mtClean="0"/>
              <a:t>SECURITIZATION</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Sub-prime mortgages were higher risk for the banks</a:t>
            </a:r>
            <a:endParaRPr lang="en-GB" dirty="0">
              <a:latin typeface="+mj-lt"/>
            </a:endParaRPr>
          </a:p>
          <a:p>
            <a:pPr>
              <a:lnSpc>
                <a:spcPct val="90000"/>
              </a:lnSpc>
              <a:buClr>
                <a:srgbClr val="000000"/>
              </a:buClr>
              <a:defRPr/>
            </a:pPr>
            <a:r>
              <a:rPr lang="en-GB" dirty="0" smtClean="0">
                <a:latin typeface="+mj-lt"/>
              </a:rPr>
              <a:t>Banks would need increased reserves to protect themselves against the higher risk of the loans they were making</a:t>
            </a:r>
            <a:endParaRPr lang="en-GB" dirty="0">
              <a:latin typeface="+mj-lt"/>
            </a:endParaRPr>
          </a:p>
          <a:p>
            <a:pPr>
              <a:lnSpc>
                <a:spcPct val="90000"/>
              </a:lnSpc>
              <a:buClr>
                <a:srgbClr val="000000"/>
              </a:buClr>
              <a:defRPr/>
            </a:pPr>
            <a:r>
              <a:rPr lang="en-GB" dirty="0" smtClean="0">
                <a:latin typeface="+mj-lt"/>
              </a:rPr>
              <a:t>But this need can be avoided by moving the loans off the banks’ balance sheets</a:t>
            </a:r>
          </a:p>
          <a:p>
            <a:pPr>
              <a:lnSpc>
                <a:spcPct val="90000"/>
              </a:lnSpc>
              <a:buClr>
                <a:srgbClr val="000000"/>
              </a:buClr>
              <a:defRPr/>
            </a:pPr>
            <a:r>
              <a:rPr lang="en-GB" dirty="0" smtClean="0">
                <a:latin typeface="+mj-lt"/>
              </a:rPr>
              <a:t>Securitization is the process of creating asset backed securities</a:t>
            </a:r>
          </a:p>
          <a:p>
            <a:pPr lvl="1">
              <a:lnSpc>
                <a:spcPct val="90000"/>
              </a:lnSpc>
              <a:buClr>
                <a:srgbClr val="000000"/>
              </a:buClr>
              <a:defRPr/>
            </a:pPr>
            <a:r>
              <a:rPr lang="en-GB" dirty="0" smtClean="0">
                <a:latin typeface="+mj-lt"/>
              </a:rPr>
              <a:t>Backed by mortgages and saleable to other investors</a:t>
            </a:r>
            <a:endParaRPr lang="en-US" dirty="0">
              <a:latin typeface="+mj-lt"/>
            </a:endParaRP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SECURITIZATION</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A mortgage is an asset for the lender</a:t>
            </a:r>
            <a:endParaRPr lang="en-GB" dirty="0">
              <a:latin typeface="+mj-lt"/>
            </a:endParaRPr>
          </a:p>
          <a:p>
            <a:pPr lvl="1">
              <a:lnSpc>
                <a:spcPct val="90000"/>
              </a:lnSpc>
              <a:buClr>
                <a:srgbClr val="000000"/>
              </a:buClr>
              <a:defRPr/>
            </a:pPr>
            <a:r>
              <a:rPr lang="en-GB" dirty="0" smtClean="0">
                <a:latin typeface="+mj-lt"/>
              </a:rPr>
              <a:t>An asset that provides a stream of cash flows over, say, 25 years</a:t>
            </a:r>
            <a:endParaRPr lang="en-GB" dirty="0">
              <a:latin typeface="+mj-lt"/>
            </a:endParaRPr>
          </a:p>
          <a:p>
            <a:pPr>
              <a:lnSpc>
                <a:spcPct val="90000"/>
              </a:lnSpc>
              <a:buClr>
                <a:srgbClr val="000000"/>
              </a:buClr>
              <a:defRPr/>
            </a:pPr>
            <a:r>
              <a:rPr lang="en-GB" dirty="0" smtClean="0">
                <a:latin typeface="+mj-lt"/>
              </a:rPr>
              <a:t>Such assets are attractive to other investors but sub-prime mortgages have too much credit risk to be attractive</a:t>
            </a:r>
          </a:p>
          <a:p>
            <a:pPr>
              <a:lnSpc>
                <a:spcPct val="90000"/>
              </a:lnSpc>
              <a:buClr>
                <a:srgbClr val="000000"/>
              </a:buClr>
              <a:defRPr/>
            </a:pPr>
            <a:r>
              <a:rPr lang="en-GB" dirty="0" smtClean="0">
                <a:latin typeface="+mj-lt"/>
              </a:rPr>
              <a:t>…UNLESS a lot of such mortgages are packaged together</a:t>
            </a:r>
          </a:p>
          <a:p>
            <a:pPr lvl="1">
              <a:lnSpc>
                <a:spcPct val="90000"/>
              </a:lnSpc>
              <a:buClr>
                <a:srgbClr val="000000"/>
              </a:buClr>
              <a:defRPr/>
            </a:pPr>
            <a:r>
              <a:rPr lang="en-GB" dirty="0" smtClean="0">
                <a:latin typeface="+mj-lt"/>
              </a:rPr>
              <a:t>The risk of any particular mortgage borrower defaulting is high but the risk of default on all the mortgages in the package is low</a:t>
            </a:r>
          </a:p>
        </p:txBody>
      </p:sp>
    </p:spTree>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SECURITIZATION</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So banks bundle up packages of mortgages to sell to other investors</a:t>
            </a:r>
          </a:p>
          <a:p>
            <a:pPr>
              <a:lnSpc>
                <a:spcPct val="90000"/>
              </a:lnSpc>
              <a:buClr>
                <a:srgbClr val="000000"/>
              </a:buClr>
              <a:defRPr/>
            </a:pPr>
            <a:r>
              <a:rPr lang="en-GB" dirty="0" smtClean="0">
                <a:latin typeface="+mj-lt"/>
              </a:rPr>
              <a:t>They pay credit rating agencies to assess the packages and rate their riskiness</a:t>
            </a:r>
          </a:p>
          <a:p>
            <a:pPr lvl="1">
              <a:lnSpc>
                <a:spcPct val="90000"/>
              </a:lnSpc>
              <a:buClr>
                <a:srgbClr val="000000"/>
              </a:buClr>
              <a:defRPr/>
            </a:pPr>
            <a:r>
              <a:rPr lang="en-GB" dirty="0" smtClean="0">
                <a:latin typeface="+mj-lt"/>
              </a:rPr>
              <a:t>AAA, AA…. BB, B, CCC</a:t>
            </a:r>
          </a:p>
          <a:p>
            <a:pPr>
              <a:lnSpc>
                <a:spcPct val="90000"/>
              </a:lnSpc>
              <a:buClr>
                <a:srgbClr val="000000"/>
              </a:buClr>
              <a:defRPr/>
            </a:pPr>
            <a:r>
              <a:rPr lang="en-GB" dirty="0" smtClean="0">
                <a:latin typeface="+mj-lt"/>
              </a:rPr>
              <a:t>Additionally, the banks may take a first loss position</a:t>
            </a:r>
          </a:p>
          <a:p>
            <a:pPr lvl="1">
              <a:lnSpc>
                <a:spcPct val="90000"/>
              </a:lnSpc>
              <a:buClr>
                <a:srgbClr val="000000"/>
              </a:buClr>
              <a:defRPr/>
            </a:pPr>
            <a:r>
              <a:rPr lang="en-GB" dirty="0" smtClean="0">
                <a:latin typeface="+mj-lt"/>
              </a:rPr>
              <a:t>The bank agrees to assume the first, say, 4% of losses so the buyer of the package does not lose any money until losses exceed 4%</a:t>
            </a:r>
          </a:p>
        </p:txBody>
      </p:sp>
    </p:spTree>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mtClean="0"/>
              <a:t>CREDIT DEFAULT SWAPS (CDS)</a:t>
            </a:r>
          </a:p>
        </p:txBody>
      </p:sp>
      <p:sp>
        <p:nvSpPr>
          <p:cNvPr id="102403" name="Rectangle 3"/>
          <p:cNvSpPr>
            <a:spLocks noGrp="1" noChangeArrowheads="1"/>
          </p:cNvSpPr>
          <p:nvPr>
            <p:ph type="body" idx="1"/>
          </p:nvPr>
        </p:nvSpPr>
        <p:spPr/>
        <p:txBody>
          <a:bodyPr/>
          <a:lstStyle/>
          <a:p>
            <a:pPr>
              <a:lnSpc>
                <a:spcPct val="90000"/>
              </a:lnSpc>
              <a:buClr>
                <a:srgbClr val="000000"/>
              </a:buClr>
              <a:buFontTx/>
              <a:buNone/>
              <a:defRPr/>
            </a:pPr>
            <a:endParaRPr lang="en-GB" sz="1400" dirty="0" smtClean="0">
              <a:latin typeface="+mj-lt"/>
            </a:endParaRPr>
          </a:p>
          <a:p>
            <a:pPr>
              <a:lnSpc>
                <a:spcPct val="90000"/>
              </a:lnSpc>
              <a:buClr>
                <a:srgbClr val="000000"/>
              </a:buClr>
              <a:defRPr/>
            </a:pPr>
            <a:r>
              <a:rPr lang="en-GB" dirty="0" smtClean="0">
                <a:latin typeface="+mj-lt"/>
              </a:rPr>
              <a:t>Additionally buyers of mortgage backed securities may insure themselves against the risk of losses due to defaulting </a:t>
            </a:r>
            <a:r>
              <a:rPr lang="en-GB" dirty="0">
                <a:latin typeface="+mj-lt"/>
              </a:rPr>
              <a:t>m</a:t>
            </a:r>
            <a:r>
              <a:rPr lang="en-GB" dirty="0" smtClean="0">
                <a:latin typeface="+mj-lt"/>
              </a:rPr>
              <a:t>ortgagees</a:t>
            </a:r>
          </a:p>
          <a:p>
            <a:pPr lvl="1">
              <a:lnSpc>
                <a:spcPct val="90000"/>
              </a:lnSpc>
              <a:buClr>
                <a:srgbClr val="000000"/>
              </a:buClr>
              <a:defRPr/>
            </a:pPr>
            <a:r>
              <a:rPr lang="en-GB" dirty="0" smtClean="0">
                <a:latin typeface="+mj-lt"/>
              </a:rPr>
              <a:t>They do this using credit default swaps (CDS)</a:t>
            </a:r>
          </a:p>
          <a:p>
            <a:pPr lvl="1">
              <a:lnSpc>
                <a:spcPct val="90000"/>
              </a:lnSpc>
              <a:buClr>
                <a:srgbClr val="000000"/>
              </a:buClr>
              <a:defRPr/>
            </a:pPr>
            <a:r>
              <a:rPr lang="en-GB" dirty="0" smtClean="0">
                <a:latin typeface="+mj-lt"/>
              </a:rPr>
              <a:t>A CDS is a derivative contract</a:t>
            </a:r>
          </a:p>
          <a:p>
            <a:pPr lvl="1">
              <a:lnSpc>
                <a:spcPct val="90000"/>
              </a:lnSpc>
              <a:buClr>
                <a:srgbClr val="000000"/>
              </a:buClr>
              <a:defRPr/>
            </a:pPr>
            <a:r>
              <a:rPr lang="en-GB" dirty="0" smtClean="0">
                <a:latin typeface="+mj-lt"/>
              </a:rPr>
              <a:t>A derivative is a contract whose value derives from some underlying asset – in this case a package of mortgages</a:t>
            </a:r>
          </a:p>
        </p:txBody>
      </p:sp>
    </p:spTree>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t>SPECIAL PURPOSE VEHICLES (SPV)</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The way this process works in practice is that banks create SPV</a:t>
            </a:r>
          </a:p>
          <a:p>
            <a:pPr>
              <a:lnSpc>
                <a:spcPct val="90000"/>
              </a:lnSpc>
              <a:buClr>
                <a:srgbClr val="000000"/>
              </a:buClr>
              <a:defRPr/>
            </a:pPr>
            <a:r>
              <a:rPr lang="en-GB" dirty="0" smtClean="0">
                <a:latin typeface="+mj-lt"/>
              </a:rPr>
              <a:t>An SPV is a corporate entity set up with the object of buying packages of assets and issuing bonds to investors to raise the finance to pay for the packages of assets</a:t>
            </a:r>
          </a:p>
          <a:p>
            <a:pPr>
              <a:lnSpc>
                <a:spcPct val="90000"/>
              </a:lnSpc>
              <a:buClr>
                <a:srgbClr val="000000"/>
              </a:buClr>
              <a:defRPr/>
            </a:pPr>
            <a:r>
              <a:rPr lang="en-GB" dirty="0" smtClean="0">
                <a:latin typeface="+mj-lt"/>
              </a:rPr>
              <a:t>So the investors actually buy a bond issued by the SPV and the SPV gets the money to pay the coupon payments on the bond from the stream of income produced by the assets it holds</a:t>
            </a:r>
          </a:p>
        </p:txBody>
      </p:sp>
    </p:spTree>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mtClean="0"/>
              <a:t>THE EFFECT ON MORTGAGE LENDING</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sz="2700" dirty="0" smtClean="0"/>
              <a:t>The SPV is a company in its own right, whose shares may be held by the bank that set it up or by other parties in the financial sector</a:t>
            </a:r>
          </a:p>
          <a:p>
            <a:pPr>
              <a:lnSpc>
                <a:spcPct val="90000"/>
              </a:lnSpc>
              <a:buClr>
                <a:srgbClr val="000000"/>
              </a:buClr>
              <a:defRPr/>
            </a:pPr>
            <a:r>
              <a:rPr lang="en-GB" sz="2700" dirty="0" smtClean="0"/>
              <a:t>So the mortgages the bank created are no longer on the bank’s balance sheet and the bank does not have to hold reserves to support those mortgages (to protect itself from the risk of defaults)</a:t>
            </a:r>
          </a:p>
          <a:p>
            <a:pPr>
              <a:lnSpc>
                <a:spcPct val="90000"/>
              </a:lnSpc>
              <a:buClr>
                <a:srgbClr val="000000"/>
              </a:buClr>
              <a:defRPr/>
            </a:pPr>
            <a:r>
              <a:rPr lang="en-GB" sz="2700" dirty="0" smtClean="0"/>
              <a:t>Having shifted a batch of mortgages off its balance sheet, a bank is able to lend to more homebuyers and create more mortgages</a:t>
            </a:r>
          </a:p>
          <a:p>
            <a:pPr>
              <a:lnSpc>
                <a:spcPct val="90000"/>
              </a:lnSpc>
              <a:buClr>
                <a:srgbClr val="000000"/>
              </a:buClr>
              <a:defRPr/>
            </a:pPr>
            <a:r>
              <a:rPr lang="en-GB" sz="2700" dirty="0" smtClean="0"/>
              <a:t>So the amount of mortgage lending that  the banks can engage in is increased as a result of securitization and the use of SPV</a:t>
            </a:r>
          </a:p>
          <a:p>
            <a:pPr>
              <a:lnSpc>
                <a:spcPct val="90000"/>
              </a:lnSpc>
              <a:buClr>
                <a:srgbClr val="000000"/>
              </a:buClr>
              <a:defRPr/>
            </a:pPr>
            <a:endParaRPr lang="en-GB" dirty="0" smtClean="0">
              <a:latin typeface="+mj-lt"/>
            </a:endParaRPr>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mtClean="0"/>
              <a:t>THE EFFECT OF ALL THIS MORTGAGE LENDING</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The effect of all this mortgage lending (and in particular of mortgage defaults) is increased by the activity in the CDS market</a:t>
            </a:r>
          </a:p>
          <a:p>
            <a:pPr>
              <a:lnSpc>
                <a:spcPct val="90000"/>
              </a:lnSpc>
              <a:buClr>
                <a:srgbClr val="000000"/>
              </a:buClr>
              <a:defRPr/>
            </a:pPr>
            <a:r>
              <a:rPr lang="en-GB" dirty="0" smtClean="0">
                <a:latin typeface="+mj-lt"/>
              </a:rPr>
              <a:t>Buyers of mortgage backed bonds issued by an SPV can buy CDS from more than one protection seller</a:t>
            </a:r>
          </a:p>
          <a:p>
            <a:pPr>
              <a:lnSpc>
                <a:spcPct val="90000"/>
              </a:lnSpc>
              <a:buClr>
                <a:srgbClr val="000000"/>
              </a:buClr>
              <a:defRPr/>
            </a:pPr>
            <a:r>
              <a:rPr lang="en-GB" dirty="0" smtClean="0">
                <a:latin typeface="+mj-lt"/>
              </a:rPr>
              <a:t>And CDS are tradable so they can be sold on to other parties</a:t>
            </a:r>
          </a:p>
          <a:p>
            <a:pPr>
              <a:lnSpc>
                <a:spcPct val="90000"/>
              </a:lnSpc>
              <a:buClr>
                <a:srgbClr val="000000"/>
              </a:buClr>
              <a:defRPr/>
            </a:pPr>
            <a:r>
              <a:rPr lang="en-GB" dirty="0" smtClean="0">
                <a:latin typeface="+mj-lt"/>
              </a:rPr>
              <a:t>So the value of CDS in issue can be far greater than the value of the bonds insured</a:t>
            </a:r>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Grp="1" noChangeArrowheads="1"/>
          </p:cNvSpPr>
          <p:nvPr>
            <p:ph type="subTitle" idx="1"/>
          </p:nvPr>
        </p:nvSpPr>
        <p:spPr>
          <a:solidFill>
            <a:srgbClr val="FFFFFF"/>
          </a:solidFill>
        </p:spPr>
        <p:txBody>
          <a:bodyPr/>
          <a:lstStyle/>
          <a:p>
            <a:r>
              <a:rPr lang="en-US" altLang="en-US" smtClean="0"/>
              <a:t>The Causes for and the Fallout from the Financial Crisis of 2007-09</a:t>
            </a:r>
          </a:p>
        </p:txBody>
      </p:sp>
      <p:sp>
        <p:nvSpPr>
          <p:cNvPr id="4099" name="Rectangle 4"/>
          <p:cNvSpPr>
            <a:spLocks noChangeArrowheads="1"/>
          </p:cNvSpPr>
          <p:nvPr/>
        </p:nvSpPr>
        <p:spPr bwMode="auto">
          <a:xfrm>
            <a:off x="8610600" y="0"/>
            <a:ext cx="533400" cy="6858000"/>
          </a:xfrm>
          <a:prstGeom prst="rect">
            <a:avLst/>
          </a:prstGeom>
          <a:solidFill>
            <a:srgbClr val="411D72"/>
          </a:solidFill>
          <a:ln w="9525">
            <a:noFill/>
            <a:miter lim="800000"/>
            <a:headEnd/>
            <a:tailEnd/>
          </a:ln>
        </p:spPr>
        <p:txBody>
          <a:bodyPr wrap="none" anchor="ctr"/>
          <a:lstStyle/>
          <a:p>
            <a:endParaRPr lang="en-GB"/>
          </a:p>
        </p:txBody>
      </p:sp>
      <p:sp>
        <p:nvSpPr>
          <p:cNvPr id="4100" name="Oval 5"/>
          <p:cNvSpPr>
            <a:spLocks noChangeArrowheads="1"/>
          </p:cNvSpPr>
          <p:nvPr/>
        </p:nvSpPr>
        <p:spPr bwMode="auto">
          <a:xfrm>
            <a:off x="7696200" y="2514600"/>
            <a:ext cx="1066800" cy="1828800"/>
          </a:xfrm>
          <a:prstGeom prst="ellipse">
            <a:avLst/>
          </a:prstGeom>
          <a:solidFill>
            <a:schemeClr val="bg1"/>
          </a:solidFill>
          <a:ln w="9525">
            <a:noFill/>
            <a:round/>
            <a:headEnd/>
            <a:tailEnd/>
          </a:ln>
        </p:spPr>
        <p:txBody>
          <a:bodyPr wrap="none" anchor="ctr"/>
          <a:lstStyle/>
          <a:p>
            <a:endParaRPr lang="en-GB"/>
          </a:p>
        </p:txBody>
      </p:sp>
      <p:sp>
        <p:nvSpPr>
          <p:cNvPr id="2054" name="Rectangle 6"/>
          <p:cNvSpPr>
            <a:spLocks noGrp="1" noChangeArrowheads="1"/>
          </p:cNvSpPr>
          <p:nvPr>
            <p:ph type="ctrTitle"/>
          </p:nvPr>
        </p:nvSpPr>
        <p:spPr/>
        <p:txBody>
          <a:bodyPr/>
          <a:lstStyle/>
          <a:p>
            <a:pPr>
              <a:defRPr/>
            </a:pPr>
            <a:r>
              <a:rPr lang="en-US" dirty="0" smtClean="0"/>
              <a:t>7</a:t>
            </a:r>
            <a:endParaRPr lang="en-US" dirty="0"/>
          </a:p>
        </p:txBody>
      </p:sp>
      <p:pic>
        <p:nvPicPr>
          <p:cNvPr id="4102" name="Picture 6" descr="PO_13"/>
          <p:cNvPicPr>
            <a:picLocks noChangeAspect="1" noChangeArrowheads="1"/>
          </p:cNvPicPr>
          <p:nvPr/>
        </p:nvPicPr>
        <p:blipFill>
          <a:blip r:embed="rId3" cstate="print"/>
          <a:srcRect/>
          <a:stretch>
            <a:fillRect/>
          </a:stretch>
        </p:blipFill>
        <p:spPr bwMode="auto">
          <a:xfrm>
            <a:off x="381000" y="304800"/>
            <a:ext cx="5257800" cy="3124200"/>
          </a:xfrm>
          <a:prstGeom prst="rect">
            <a:avLst/>
          </a:prstGeom>
          <a:noFill/>
          <a:ln w="6350">
            <a:solidFill>
              <a:srgbClr val="000000"/>
            </a:solid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mtClean="0"/>
              <a:t>THE EFFECT OF ALL THIS MORTGAGE LENDING</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The buyer of a CDS will receive payment from the protection seller if a ‘credit event’ occurs</a:t>
            </a:r>
          </a:p>
          <a:p>
            <a:pPr>
              <a:lnSpc>
                <a:spcPct val="90000"/>
              </a:lnSpc>
              <a:buClr>
                <a:srgbClr val="000000"/>
              </a:buClr>
              <a:defRPr/>
            </a:pPr>
            <a:r>
              <a:rPr lang="en-GB" dirty="0" smtClean="0">
                <a:latin typeface="+mj-lt"/>
              </a:rPr>
              <a:t>Typical credit events are insolvency of the SPV and failure of the SPV to pay coupon payments that are due to bondholders</a:t>
            </a:r>
          </a:p>
          <a:p>
            <a:pPr>
              <a:lnSpc>
                <a:spcPct val="90000"/>
              </a:lnSpc>
              <a:buClr>
                <a:srgbClr val="000000"/>
              </a:buClr>
              <a:defRPr/>
            </a:pPr>
            <a:r>
              <a:rPr lang="en-GB" dirty="0" smtClean="0">
                <a:latin typeface="+mj-lt"/>
              </a:rPr>
              <a:t>The SPV will be unable to make coupon payments if it does not receive interest and repayments of principal from the mortgagees whose mortgages it holds</a:t>
            </a:r>
          </a:p>
        </p:txBody>
      </p:sp>
    </p:spTree>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mtClean="0"/>
              <a:t>THE EFFECT OF ALL THIS MORTGAGE LENDING</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A credit event will cost protection sellers (who sold CDS) a lot of money</a:t>
            </a:r>
          </a:p>
          <a:p>
            <a:pPr>
              <a:lnSpc>
                <a:spcPct val="90000"/>
              </a:lnSpc>
              <a:buClr>
                <a:srgbClr val="000000"/>
              </a:buClr>
              <a:defRPr/>
            </a:pPr>
            <a:r>
              <a:rPr lang="en-GB" dirty="0" smtClean="0">
                <a:latin typeface="+mj-lt"/>
              </a:rPr>
              <a:t>Large scale mortgage defaults will put the protection sellers in financial difficulty</a:t>
            </a:r>
          </a:p>
          <a:p>
            <a:pPr>
              <a:lnSpc>
                <a:spcPct val="90000"/>
              </a:lnSpc>
              <a:buClr>
                <a:srgbClr val="000000"/>
              </a:buClr>
              <a:defRPr/>
            </a:pPr>
            <a:r>
              <a:rPr lang="en-GB" dirty="0" smtClean="0">
                <a:latin typeface="+mj-lt"/>
              </a:rPr>
              <a:t>The CDS market is unregulated and CDS are traded ‘over the counter’ (rather than on an exchange like a stock market or a commodity market) – so there are no central records of trades</a:t>
            </a:r>
          </a:p>
        </p:txBody>
      </p:sp>
    </p:spTree>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THE EFFECT OF ALL THIS MORTGAGE LENDING</a:t>
            </a:r>
          </a:p>
        </p:txBody>
      </p:sp>
      <p:sp>
        <p:nvSpPr>
          <p:cNvPr id="24579" name="Rectangle 3"/>
          <p:cNvSpPr>
            <a:spLocks noGrp="1" noChangeArrowheads="1"/>
          </p:cNvSpPr>
          <p:nvPr>
            <p:ph type="body" idx="1"/>
          </p:nvPr>
        </p:nvSpPr>
        <p:spPr/>
        <p:txBody>
          <a:bodyPr/>
          <a:lstStyle/>
          <a:p>
            <a:pPr>
              <a:lnSpc>
                <a:spcPct val="90000"/>
              </a:lnSpc>
              <a:buClr>
                <a:srgbClr val="000000"/>
              </a:buClr>
              <a:buFontTx/>
              <a:buNone/>
            </a:pPr>
            <a:endParaRPr lang="en-GB" sz="2800" smtClean="0">
              <a:latin typeface="Arial" charset="0"/>
            </a:endParaRPr>
          </a:p>
          <a:p>
            <a:pPr>
              <a:lnSpc>
                <a:spcPct val="90000"/>
              </a:lnSpc>
              <a:buClr>
                <a:srgbClr val="000000"/>
              </a:buClr>
            </a:pPr>
            <a:r>
              <a:rPr lang="en-GB" smtClean="0">
                <a:latin typeface="Arial" charset="0"/>
              </a:rPr>
              <a:t>The effect of the securitization of mortgages and the operation of the CDS market based on them is to create a massive web of financial interdependence</a:t>
            </a:r>
          </a:p>
          <a:p>
            <a:pPr>
              <a:lnSpc>
                <a:spcPct val="90000"/>
              </a:lnSpc>
              <a:buClr>
                <a:srgbClr val="000000"/>
              </a:buClr>
            </a:pPr>
            <a:r>
              <a:rPr lang="en-GB" smtClean="0">
                <a:latin typeface="Arial" charset="0"/>
              </a:rPr>
              <a:t>The value of the CDS market has been estimated at between $45 trillion and $60 trillion</a:t>
            </a:r>
          </a:p>
          <a:p>
            <a:pPr>
              <a:lnSpc>
                <a:spcPct val="90000"/>
              </a:lnSpc>
              <a:buClr>
                <a:srgbClr val="000000"/>
              </a:buClr>
            </a:pPr>
            <a:r>
              <a:rPr lang="en-GB" smtClean="0">
                <a:latin typeface="Arial" charset="0"/>
              </a:rPr>
              <a:t>$60 trillion is more than World GDP!!!</a:t>
            </a:r>
          </a:p>
        </p:txBody>
      </p:sp>
    </p:spTree>
  </p:cSld>
  <p:clrMapOvr>
    <a:masterClrMapping/>
  </p:clrMapOvr>
  <p:transition>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mtClean="0"/>
              <a:t>THE BUBBLE BURSTS</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As concerns about the threat to economic growth from the dot.com crash and 9/11 passed, central banks became more concerned about inflation</a:t>
            </a:r>
          </a:p>
          <a:p>
            <a:pPr>
              <a:lnSpc>
                <a:spcPct val="90000"/>
              </a:lnSpc>
              <a:buClr>
                <a:srgbClr val="000000"/>
              </a:buClr>
              <a:defRPr/>
            </a:pPr>
            <a:r>
              <a:rPr lang="en-GB" dirty="0" smtClean="0">
                <a:latin typeface="+mj-lt"/>
              </a:rPr>
              <a:t>The Federal Reserve raised interest rates for 16 consecutive months starting in 2005</a:t>
            </a:r>
          </a:p>
          <a:p>
            <a:pPr>
              <a:lnSpc>
                <a:spcPct val="90000"/>
              </a:lnSpc>
              <a:buClr>
                <a:srgbClr val="000000"/>
              </a:buClr>
              <a:defRPr/>
            </a:pPr>
            <a:r>
              <a:rPr lang="en-GB" dirty="0" smtClean="0">
                <a:latin typeface="+mj-lt"/>
              </a:rPr>
              <a:t>By the autumn of 2006 the Federal funds rate was 5.25%</a:t>
            </a:r>
          </a:p>
          <a:p>
            <a:pPr>
              <a:lnSpc>
                <a:spcPct val="90000"/>
              </a:lnSpc>
              <a:buClr>
                <a:srgbClr val="000000"/>
              </a:buClr>
              <a:defRPr/>
            </a:pPr>
            <a:r>
              <a:rPr lang="en-GB" dirty="0" smtClean="0">
                <a:latin typeface="+mj-lt"/>
              </a:rPr>
              <a:t>The Bank of England began to raise rates in June 2006</a:t>
            </a:r>
          </a:p>
        </p:txBody>
      </p:sp>
    </p:spTree>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THE BUBBLE BURSTS</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Some homeowners found their interest payments more than doubling</a:t>
            </a:r>
          </a:p>
          <a:p>
            <a:pPr>
              <a:lnSpc>
                <a:spcPct val="90000"/>
              </a:lnSpc>
              <a:buClr>
                <a:srgbClr val="000000"/>
              </a:buClr>
              <a:defRPr/>
            </a:pPr>
            <a:r>
              <a:rPr lang="en-GB" dirty="0" smtClean="0">
                <a:latin typeface="+mj-lt"/>
              </a:rPr>
              <a:t>Many could not afford the higher payments and were forced to sell their homes or had their homes repossessed by their mortgage lender</a:t>
            </a:r>
          </a:p>
          <a:p>
            <a:pPr>
              <a:lnSpc>
                <a:spcPct val="90000"/>
              </a:lnSpc>
              <a:buClr>
                <a:srgbClr val="000000"/>
              </a:buClr>
              <a:defRPr/>
            </a:pPr>
            <a:r>
              <a:rPr lang="en-GB" dirty="0" smtClean="0">
                <a:latin typeface="+mj-lt"/>
              </a:rPr>
              <a:t>House prices began to fall as a result</a:t>
            </a:r>
          </a:p>
          <a:p>
            <a:pPr>
              <a:lnSpc>
                <a:spcPct val="90000"/>
              </a:lnSpc>
              <a:buClr>
                <a:srgbClr val="000000"/>
              </a:buClr>
              <a:defRPr/>
            </a:pPr>
            <a:r>
              <a:rPr lang="en-GB" dirty="0" smtClean="0">
                <a:latin typeface="+mj-lt"/>
              </a:rPr>
              <a:t>As prices fell, more and more people found they owed more to their mortgage lender than their home was worth – they had negative equity in their home</a:t>
            </a:r>
          </a:p>
        </p:txBody>
      </p:sp>
    </p:spTree>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mtClean="0"/>
              <a:t>THE BUBBLE BURSTS</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If some areas suffer high rates of repossessions (called foreclosures in the USA) then the houses in that area become hard to sell and begin to fall into disrepair</a:t>
            </a:r>
          </a:p>
          <a:p>
            <a:pPr>
              <a:lnSpc>
                <a:spcPct val="90000"/>
              </a:lnSpc>
              <a:buClr>
                <a:srgbClr val="000000"/>
              </a:buClr>
              <a:defRPr/>
            </a:pPr>
            <a:r>
              <a:rPr lang="en-GB" dirty="0" smtClean="0">
                <a:latin typeface="+mj-lt"/>
              </a:rPr>
              <a:t>Even those who could afford their mortgage payments are therefore affected</a:t>
            </a:r>
          </a:p>
          <a:p>
            <a:pPr>
              <a:lnSpc>
                <a:spcPct val="90000"/>
              </a:lnSpc>
              <a:buClr>
                <a:srgbClr val="000000"/>
              </a:buClr>
              <a:defRPr/>
            </a:pPr>
            <a:r>
              <a:rPr lang="en-GB" dirty="0" smtClean="0">
                <a:latin typeface="+mj-lt"/>
              </a:rPr>
              <a:t>As the housing market deteriorates, so the default rates on mortgage lending go up</a:t>
            </a:r>
          </a:p>
          <a:p>
            <a:pPr>
              <a:lnSpc>
                <a:spcPct val="90000"/>
              </a:lnSpc>
              <a:buClr>
                <a:srgbClr val="000000"/>
              </a:buClr>
              <a:defRPr/>
            </a:pPr>
            <a:r>
              <a:rPr lang="en-GB" dirty="0" smtClean="0">
                <a:latin typeface="+mj-lt"/>
              </a:rPr>
              <a:t>The SPV that issued mortgage-backed bonds struggle to meet their obligations to bondholders</a:t>
            </a:r>
          </a:p>
        </p:txBody>
      </p:sp>
    </p:spTree>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mtClean="0"/>
              <a:t>THE BUBBLE BURSTS</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The banks that set up the SPV may then have to bail them out, which limits the banks’ ability to make other loans</a:t>
            </a:r>
          </a:p>
          <a:p>
            <a:pPr>
              <a:lnSpc>
                <a:spcPct val="90000"/>
              </a:lnSpc>
              <a:buClr>
                <a:srgbClr val="000000"/>
              </a:buClr>
              <a:defRPr/>
            </a:pPr>
            <a:r>
              <a:rPr lang="en-GB" dirty="0" smtClean="0">
                <a:latin typeface="+mj-lt"/>
              </a:rPr>
              <a:t>As a result, banks became less willing to lend to other banks</a:t>
            </a:r>
          </a:p>
          <a:p>
            <a:pPr>
              <a:lnSpc>
                <a:spcPct val="90000"/>
              </a:lnSpc>
              <a:buClr>
                <a:srgbClr val="000000"/>
              </a:buClr>
              <a:defRPr/>
            </a:pPr>
            <a:r>
              <a:rPr lang="en-GB" dirty="0" smtClean="0">
                <a:latin typeface="+mj-lt"/>
              </a:rPr>
              <a:t>And concern grew about the extent of banks’ exposure to the bad debts, so making banks reluctant to lend to each other even if they had the money to lend</a:t>
            </a:r>
          </a:p>
          <a:p>
            <a:pPr>
              <a:lnSpc>
                <a:spcPct val="90000"/>
              </a:lnSpc>
              <a:buClr>
                <a:srgbClr val="000000"/>
              </a:buClr>
              <a:defRPr/>
            </a:pPr>
            <a:r>
              <a:rPr lang="en-GB" dirty="0" smtClean="0">
                <a:latin typeface="+mj-lt"/>
              </a:rPr>
              <a:t>The inter-bank market tightened up</a:t>
            </a:r>
          </a:p>
          <a:p>
            <a:pPr>
              <a:lnSpc>
                <a:spcPct val="90000"/>
              </a:lnSpc>
              <a:buClr>
                <a:srgbClr val="000000"/>
              </a:buClr>
              <a:defRPr/>
            </a:pPr>
            <a:endParaRPr lang="en-GB" dirty="0" smtClean="0">
              <a:latin typeface="+mj-lt"/>
            </a:endParaRPr>
          </a:p>
        </p:txBody>
      </p:sp>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mtClean="0"/>
              <a:t>THE BUBBLE BURSTS</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The interest rates at which banks lend to each other are based on LIBOR – the London inter-bank offer rate</a:t>
            </a:r>
          </a:p>
          <a:p>
            <a:pPr>
              <a:lnSpc>
                <a:spcPct val="90000"/>
              </a:lnSpc>
              <a:buClr>
                <a:srgbClr val="000000"/>
              </a:buClr>
              <a:defRPr/>
            </a:pPr>
            <a:r>
              <a:rPr lang="en-GB" dirty="0" smtClean="0">
                <a:latin typeface="+mj-lt"/>
              </a:rPr>
              <a:t>During 2008 LIBOR rose sharply</a:t>
            </a:r>
          </a:p>
          <a:p>
            <a:pPr>
              <a:lnSpc>
                <a:spcPct val="90000"/>
              </a:lnSpc>
              <a:buClr>
                <a:srgbClr val="000000"/>
              </a:buClr>
              <a:defRPr/>
            </a:pPr>
            <a:r>
              <a:rPr lang="en-GB" dirty="0" smtClean="0">
                <a:latin typeface="+mj-lt"/>
              </a:rPr>
              <a:t>Many mortgages and other loans that banks make to non-banks are priced relative to LIBOR</a:t>
            </a:r>
          </a:p>
          <a:p>
            <a:pPr>
              <a:lnSpc>
                <a:spcPct val="90000"/>
              </a:lnSpc>
              <a:buClr>
                <a:srgbClr val="000000"/>
              </a:buClr>
              <a:defRPr/>
            </a:pPr>
            <a:r>
              <a:rPr lang="en-GB" dirty="0" smtClean="0">
                <a:latin typeface="+mj-lt"/>
              </a:rPr>
              <a:t>Over 70% of variable rate sub-prime mortgages in the USA in mid 2007 were based on six-month LIBOR</a:t>
            </a:r>
          </a:p>
          <a:p>
            <a:pPr>
              <a:lnSpc>
                <a:spcPct val="90000"/>
              </a:lnSpc>
              <a:buClr>
                <a:srgbClr val="000000"/>
              </a:buClr>
              <a:buFontTx/>
              <a:buNone/>
              <a:defRPr/>
            </a:pPr>
            <a:r>
              <a:rPr lang="en-GB" dirty="0" smtClean="0">
                <a:latin typeface="+mj-lt"/>
              </a:rPr>
              <a:t> </a:t>
            </a:r>
          </a:p>
          <a:p>
            <a:pPr>
              <a:lnSpc>
                <a:spcPct val="90000"/>
              </a:lnSpc>
              <a:buClr>
                <a:srgbClr val="000000"/>
              </a:buClr>
              <a:defRPr/>
            </a:pPr>
            <a:endParaRPr lang="en-GB" dirty="0" smtClean="0">
              <a:latin typeface="+mj-lt"/>
            </a:endParaRPr>
          </a:p>
        </p:txBody>
      </p:sp>
    </p:spTree>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72" descr="E:\Mankiw\Mankiw PPT\narrow aqua button bckgrd.jpg"/>
          <p:cNvPicPr>
            <a:picLocks noChangeAspect="1" noChangeArrowheads="1"/>
          </p:cNvPicPr>
          <p:nvPr/>
        </p:nvPicPr>
        <p:blipFill>
          <a:blip r:embed="rId3" cstate="print"/>
          <a:srcRect r="1688"/>
          <a:stretch>
            <a:fillRect/>
          </a:stretch>
        </p:blipFill>
        <p:spPr bwMode="auto">
          <a:xfrm>
            <a:off x="0" y="0"/>
            <a:ext cx="9144000" cy="6858000"/>
          </a:xfrm>
          <a:prstGeom prst="rect">
            <a:avLst/>
          </a:prstGeom>
          <a:noFill/>
          <a:ln w="9525">
            <a:noFill/>
            <a:miter lim="800000"/>
            <a:headEnd/>
            <a:tailEnd/>
          </a:ln>
        </p:spPr>
      </p:pic>
      <p:sp>
        <p:nvSpPr>
          <p:cNvPr id="30723" name="Rectangle 71"/>
          <p:cNvSpPr>
            <a:spLocks noGrp="1" noChangeArrowheads="1"/>
          </p:cNvSpPr>
          <p:nvPr>
            <p:ph type="title"/>
          </p:nvPr>
        </p:nvSpPr>
        <p:spPr>
          <a:xfrm>
            <a:off x="428625" y="76200"/>
            <a:ext cx="8715375" cy="762000"/>
          </a:xfrm>
        </p:spPr>
        <p:txBody>
          <a:bodyPr/>
          <a:lstStyle/>
          <a:p>
            <a:pPr algn="l"/>
            <a:r>
              <a:rPr lang="en-US" sz="2800" smtClean="0"/>
              <a:t>Figure 4 Federal Funds Rate Versus LIBOR, 2006-09</a:t>
            </a:r>
          </a:p>
        </p:txBody>
      </p:sp>
      <p:sp>
        <p:nvSpPr>
          <p:cNvPr id="30724" name="Rectangle 42"/>
          <p:cNvSpPr>
            <a:spLocks noChangeArrowheads="1"/>
          </p:cNvSpPr>
          <p:nvPr/>
        </p:nvSpPr>
        <p:spPr bwMode="auto">
          <a:xfrm>
            <a:off x="5087938" y="4770438"/>
            <a:ext cx="60325" cy="258762"/>
          </a:xfrm>
          <a:prstGeom prst="rect">
            <a:avLst/>
          </a:prstGeom>
          <a:noFill/>
          <a:ln w="9525">
            <a:noFill/>
            <a:miter lim="800000"/>
            <a:headEnd/>
            <a:tailEnd/>
          </a:ln>
        </p:spPr>
        <p:txBody>
          <a:bodyPr wrap="none" lIns="0" tIns="0" rIns="0" bIns="0">
            <a:spAutoFit/>
          </a:bodyPr>
          <a:lstStyle/>
          <a:p>
            <a:pPr eaLnBrk="0" hangingPunct="0"/>
            <a:r>
              <a:rPr lang="en-US" sz="1700">
                <a:solidFill>
                  <a:srgbClr val="000000"/>
                </a:solidFill>
                <a:latin typeface="Arial" charset="0"/>
              </a:rPr>
              <a:t> </a:t>
            </a:r>
            <a:endParaRPr lang="en-US"/>
          </a:p>
        </p:txBody>
      </p:sp>
      <p:pic>
        <p:nvPicPr>
          <p:cNvPr id="30725" name="Picture 7"/>
          <p:cNvPicPr>
            <a:picLocks noChangeAspect="1" noChangeArrowheads="1"/>
          </p:cNvPicPr>
          <p:nvPr/>
        </p:nvPicPr>
        <p:blipFill>
          <a:blip r:embed="rId4" cstate="print"/>
          <a:srcRect/>
          <a:stretch>
            <a:fillRect/>
          </a:stretch>
        </p:blipFill>
        <p:spPr bwMode="auto">
          <a:xfrm>
            <a:off x="609600" y="1130300"/>
            <a:ext cx="7924800" cy="5467350"/>
          </a:xfrm>
          <a:prstGeom prst="rect">
            <a:avLst/>
          </a:prstGeom>
          <a:noFill/>
          <a:ln w="12700">
            <a:noFill/>
            <a:miter lim="800000"/>
            <a:headEnd type="none" w="sm" len="sm"/>
            <a:tailEnd type="none" w="sm" len="sm"/>
          </a:ln>
        </p:spPr>
      </p:pic>
      <p:sp>
        <p:nvSpPr>
          <p:cNvPr id="30726" name="Text Box 7"/>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pPr eaLnBrk="0" hangingPunct="0"/>
            <a:r>
              <a:rPr lang="en-US" altLang="en-US" sz="800" b="1">
                <a:solidFill>
                  <a:srgbClr val="411D72"/>
                </a:solidFill>
                <a:latin typeface="Arial" charset="0"/>
              </a:rPr>
              <a:t>Copyright©2010  South-Western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t>THE BUBBLE BURSTS</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If </a:t>
            </a:r>
            <a:r>
              <a:rPr lang="en-GB" dirty="0">
                <a:latin typeface="+mj-lt"/>
              </a:rPr>
              <a:t>LIBOR goes up, so </a:t>
            </a:r>
            <a:r>
              <a:rPr lang="en-GB" dirty="0" smtClean="0">
                <a:latin typeface="+mj-lt"/>
              </a:rPr>
              <a:t>do the borrowing costs of millions of bank customers</a:t>
            </a:r>
          </a:p>
          <a:p>
            <a:pPr>
              <a:lnSpc>
                <a:spcPct val="90000"/>
              </a:lnSpc>
              <a:buClr>
                <a:srgbClr val="000000"/>
              </a:buClr>
              <a:defRPr/>
            </a:pPr>
            <a:r>
              <a:rPr lang="en-GB" dirty="0" smtClean="0">
                <a:latin typeface="+mj-lt"/>
              </a:rPr>
              <a:t>Defaults can be expected to rise further</a:t>
            </a:r>
          </a:p>
          <a:p>
            <a:pPr>
              <a:lnSpc>
                <a:spcPct val="90000"/>
              </a:lnSpc>
              <a:buClr>
                <a:srgbClr val="000000"/>
              </a:buClr>
              <a:defRPr/>
            </a:pPr>
            <a:r>
              <a:rPr lang="en-GB" dirty="0" smtClean="0">
                <a:latin typeface="+mj-lt"/>
              </a:rPr>
              <a:t>More banks got into difficulty</a:t>
            </a:r>
          </a:p>
          <a:p>
            <a:pPr>
              <a:lnSpc>
                <a:spcPct val="90000"/>
              </a:lnSpc>
              <a:buClr>
                <a:srgbClr val="000000"/>
              </a:buClr>
              <a:defRPr/>
            </a:pPr>
            <a:r>
              <a:rPr lang="en-GB" dirty="0" smtClean="0">
                <a:latin typeface="+mj-lt"/>
              </a:rPr>
              <a:t>After Bear Stearns and Merrill Lynch were rescued by being taken over earlier in the year, Lehman Brothers filed for bankruptcy in September 2008</a:t>
            </a:r>
          </a:p>
          <a:p>
            <a:pPr>
              <a:lnSpc>
                <a:spcPct val="90000"/>
              </a:lnSpc>
              <a:buClr>
                <a:srgbClr val="000000"/>
              </a:buClr>
              <a:defRPr/>
            </a:pPr>
            <a:endParaRPr lang="en-GB" dirty="0" smtClean="0">
              <a:latin typeface="+mj-lt"/>
            </a:endParaRPr>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THE UNEXPECTED CRISIS</a:t>
            </a:r>
          </a:p>
        </p:txBody>
      </p:sp>
      <p:sp>
        <p:nvSpPr>
          <p:cNvPr id="4099" name="Rectangle 3"/>
          <p:cNvSpPr>
            <a:spLocks noGrp="1" noChangeArrowheads="1"/>
          </p:cNvSpPr>
          <p:nvPr>
            <p:ph type="body" idx="1"/>
          </p:nvPr>
        </p:nvSpPr>
        <p:spPr/>
        <p:txBody>
          <a:bodyPr/>
          <a:lstStyle/>
          <a:p>
            <a:pPr>
              <a:buClr>
                <a:srgbClr val="000000"/>
              </a:buClr>
              <a:defRPr/>
            </a:pPr>
            <a:r>
              <a:rPr lang="en-US" dirty="0" smtClean="0">
                <a:latin typeface="+mj-lt"/>
              </a:rPr>
              <a:t>In March 2007 the UK government was forecasting GDP growth in 2008 to be between 2.5% and 3%</a:t>
            </a:r>
          </a:p>
          <a:p>
            <a:pPr>
              <a:buClr>
                <a:srgbClr val="000000"/>
              </a:buClr>
              <a:defRPr/>
            </a:pPr>
            <a:r>
              <a:rPr lang="en-US" dirty="0" smtClean="0">
                <a:latin typeface="+mj-lt"/>
              </a:rPr>
              <a:t>In fact, by the middle of 2008, GDP was falling as the UK entered its deepest recession in more than 60 years</a:t>
            </a:r>
          </a:p>
          <a:p>
            <a:pPr>
              <a:buClr>
                <a:srgbClr val="000000"/>
              </a:buClr>
              <a:defRPr/>
            </a:pPr>
            <a:r>
              <a:rPr lang="en-US" dirty="0" smtClean="0">
                <a:latin typeface="+mj-lt"/>
              </a:rPr>
              <a:t>In the autumn there was a run on UK bank Northern Rock, which was then nationalized – the first run on  UK bank in 100 years</a:t>
            </a:r>
            <a:endParaRPr lang="en-US" dirty="0">
              <a:latin typeface="+mj-lt"/>
            </a:endParaRPr>
          </a:p>
        </p:txBody>
      </p:sp>
    </p:spTree>
  </p:cSld>
  <p:clrMapOvr>
    <a:masterClrMapping/>
  </p:clrMapOvr>
  <p:transition>
    <p:zo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mtClean="0"/>
              <a:t>THE BUBBLE BURSTS</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The collapse of Lehmans led to claims on sellers of CDS estimated at between $400 billion and $600 billion</a:t>
            </a:r>
          </a:p>
          <a:p>
            <a:pPr>
              <a:lnSpc>
                <a:spcPct val="90000"/>
              </a:lnSpc>
              <a:buClr>
                <a:srgbClr val="000000"/>
              </a:buClr>
              <a:defRPr/>
            </a:pPr>
            <a:r>
              <a:rPr lang="en-GB" dirty="0" smtClean="0">
                <a:latin typeface="+mj-lt"/>
              </a:rPr>
              <a:t>AIG had been a big player in the CDS market and was now left seriously exposed</a:t>
            </a:r>
          </a:p>
          <a:p>
            <a:pPr>
              <a:lnSpc>
                <a:spcPct val="90000"/>
              </a:lnSpc>
              <a:buClr>
                <a:srgbClr val="000000"/>
              </a:buClr>
              <a:defRPr/>
            </a:pPr>
            <a:r>
              <a:rPr lang="en-GB" dirty="0" smtClean="0">
                <a:latin typeface="+mj-lt"/>
              </a:rPr>
              <a:t>The US government stepped in to help AIG because of the huge impact that AIG’s bankruptcy would have had on the financial system and the wider economy</a:t>
            </a:r>
          </a:p>
        </p:txBody>
      </p:sp>
    </p:spTree>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mtClean="0"/>
              <a:t>GLOBAL RECESSION ENSUES</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In January 2008 nearly 820,000 motor vehicles were produced in the USA</a:t>
            </a:r>
          </a:p>
          <a:p>
            <a:pPr>
              <a:lnSpc>
                <a:spcPct val="90000"/>
              </a:lnSpc>
              <a:buClr>
                <a:srgbClr val="000000"/>
              </a:buClr>
              <a:defRPr/>
            </a:pPr>
            <a:r>
              <a:rPr lang="en-GB" dirty="0" smtClean="0">
                <a:latin typeface="+mj-lt"/>
              </a:rPr>
              <a:t>By February 2009 production was down to under 390,000 – a fall of over 50%</a:t>
            </a:r>
          </a:p>
          <a:p>
            <a:pPr>
              <a:lnSpc>
                <a:spcPct val="90000"/>
              </a:lnSpc>
              <a:buClr>
                <a:srgbClr val="000000"/>
              </a:buClr>
              <a:defRPr/>
            </a:pPr>
            <a:r>
              <a:rPr lang="en-GB" dirty="0" smtClean="0">
                <a:latin typeface="+mj-lt"/>
              </a:rPr>
              <a:t>US unemployment rose from 6.2% in August 2008 to 9.7% a year later</a:t>
            </a:r>
          </a:p>
          <a:p>
            <a:pPr>
              <a:lnSpc>
                <a:spcPct val="90000"/>
              </a:lnSpc>
              <a:buClr>
                <a:srgbClr val="000000"/>
              </a:buClr>
              <a:defRPr/>
            </a:pPr>
            <a:r>
              <a:rPr lang="en-GB" dirty="0" smtClean="0">
                <a:latin typeface="+mj-lt"/>
              </a:rPr>
              <a:t>In the UK in the first half of 2009 an average of 53 pubs closed down every week</a:t>
            </a:r>
          </a:p>
          <a:p>
            <a:pPr>
              <a:lnSpc>
                <a:spcPct val="90000"/>
              </a:lnSpc>
              <a:buClr>
                <a:srgbClr val="000000"/>
              </a:buClr>
              <a:defRPr/>
            </a:pPr>
            <a:endParaRPr lang="en-GB" dirty="0" smtClean="0">
              <a:latin typeface="+mj-lt"/>
            </a:endParaRPr>
          </a:p>
        </p:txBody>
      </p:sp>
    </p:spTree>
  </p:cSld>
  <p:clrMapOvr>
    <a:masterClrMapping/>
  </p:clrMapOvr>
  <p:transition>
    <p:zo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mtClean="0"/>
              <a:t>The Rationality Assumption in the Efficient Markets Hypothesis</a:t>
            </a:r>
          </a:p>
        </p:txBody>
      </p:sp>
      <p:sp>
        <p:nvSpPr>
          <p:cNvPr id="4099" name="Rectangle 3"/>
          <p:cNvSpPr>
            <a:spLocks noGrp="1" noChangeArrowheads="1"/>
          </p:cNvSpPr>
          <p:nvPr>
            <p:ph type="body" idx="1"/>
          </p:nvPr>
        </p:nvSpPr>
        <p:spPr/>
        <p:txBody>
          <a:bodyPr/>
          <a:lstStyle/>
          <a:p>
            <a:pPr>
              <a:buClr>
                <a:srgbClr val="000000"/>
              </a:buClr>
              <a:defRPr/>
            </a:pPr>
            <a:r>
              <a:rPr lang="en-US" dirty="0" smtClean="0">
                <a:latin typeface="+mj-lt"/>
              </a:rPr>
              <a:t>The prices of financial assets reflect all relevant generally available information</a:t>
            </a:r>
          </a:p>
          <a:p>
            <a:pPr>
              <a:buClr>
                <a:srgbClr val="000000"/>
              </a:buClr>
              <a:defRPr/>
            </a:pPr>
            <a:r>
              <a:rPr lang="en-US" dirty="0" smtClean="0">
                <a:latin typeface="+mj-lt"/>
              </a:rPr>
              <a:t>Market participants are assumed to act rationally</a:t>
            </a:r>
          </a:p>
          <a:p>
            <a:pPr>
              <a:buClr>
                <a:srgbClr val="000000"/>
              </a:buClr>
              <a:defRPr/>
            </a:pPr>
            <a:r>
              <a:rPr lang="en-US" dirty="0" smtClean="0">
                <a:latin typeface="+mj-lt"/>
              </a:rPr>
              <a:t>New information comes out all the time, but if it is really new then it is unpredictable – by definition!</a:t>
            </a:r>
          </a:p>
          <a:p>
            <a:pPr>
              <a:buClr>
                <a:srgbClr val="000000"/>
              </a:buClr>
              <a:defRPr/>
            </a:pPr>
            <a:r>
              <a:rPr lang="en-US" dirty="0" smtClean="0">
                <a:latin typeface="+mj-lt"/>
              </a:rPr>
              <a:t>Hence new information generates a random walk in asset prices (see Ch. 27)</a:t>
            </a:r>
          </a:p>
          <a:p>
            <a:pPr>
              <a:buClr>
                <a:srgbClr val="000000"/>
              </a:buClr>
              <a:defRPr/>
            </a:pPr>
            <a:endParaRPr lang="en-US" sz="2400" dirty="0" smtClean="0">
              <a:latin typeface="+mj-lt"/>
            </a:endParaRPr>
          </a:p>
          <a:p>
            <a:pPr>
              <a:buClr>
                <a:srgbClr val="000000"/>
              </a:buClr>
              <a:defRPr/>
            </a:pPr>
            <a:endParaRPr lang="en-US" sz="2400" dirty="0" smtClean="0">
              <a:latin typeface="+mj-lt"/>
            </a:endParaRPr>
          </a:p>
        </p:txBody>
      </p:sp>
    </p:spTree>
  </p:cSld>
  <p:clrMapOvr>
    <a:masterClrMapping/>
  </p:clrMapOvr>
  <p:transition>
    <p:zo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mtClean="0">
                <a:solidFill>
                  <a:schemeClr val="tx1"/>
                </a:solidFill>
              </a:rPr>
              <a:t>Do Bubbles Reflect Irrational Behavior?</a:t>
            </a:r>
            <a:endParaRPr lang="en-US" smtClean="0">
              <a:solidFill>
                <a:srgbClr val="FFFFFF"/>
              </a:solidFill>
            </a:endParaRPr>
          </a:p>
        </p:txBody>
      </p:sp>
      <p:sp>
        <p:nvSpPr>
          <p:cNvPr id="6147" name="Rectangle 3"/>
          <p:cNvSpPr>
            <a:spLocks noGrp="1" noChangeArrowheads="1"/>
          </p:cNvSpPr>
          <p:nvPr>
            <p:ph type="body" idx="1"/>
          </p:nvPr>
        </p:nvSpPr>
        <p:spPr/>
        <p:txBody>
          <a:bodyPr/>
          <a:lstStyle/>
          <a:p>
            <a:pPr>
              <a:buClr>
                <a:srgbClr val="000000"/>
              </a:buClr>
              <a:defRPr/>
            </a:pPr>
            <a:r>
              <a:rPr lang="en-US" sz="2700" dirty="0" smtClean="0">
                <a:latin typeface="+mj-lt"/>
              </a:rPr>
              <a:t>Greenspan thought so: irrational exuberance</a:t>
            </a:r>
          </a:p>
          <a:p>
            <a:pPr>
              <a:buClr>
                <a:srgbClr val="000000"/>
              </a:buClr>
              <a:defRPr/>
            </a:pPr>
            <a:r>
              <a:rPr lang="en-US" sz="2700" dirty="0" smtClean="0">
                <a:latin typeface="+mj-lt"/>
              </a:rPr>
              <a:t>The EMH is based on an assumption that there are enough people in the markets who behave rationally to counter the few who do not</a:t>
            </a:r>
          </a:p>
          <a:p>
            <a:pPr>
              <a:defRPr/>
            </a:pPr>
            <a:r>
              <a:rPr lang="en-US" sz="2700" dirty="0" smtClean="0">
                <a:latin typeface="+mj-lt"/>
              </a:rPr>
              <a:t>In turn, Keynes believed that, given that most investors will wish to sell assets they own at some point in the future, it is reasonable to be interested in what value others will later attach to those assets</a:t>
            </a:r>
          </a:p>
          <a:p>
            <a:pPr>
              <a:defRPr/>
            </a:pPr>
            <a:r>
              <a:rPr lang="en-US" sz="2700" dirty="0" smtClean="0">
                <a:latin typeface="+mj-lt"/>
              </a:rPr>
              <a:t>In speculative bubbles asset prices rise because of an expectation about what other people, in the future, will think the asset is worth, not just an expectation about future profits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mtClean="0"/>
              <a:t>Do asset prices reflect all relevant available information?</a:t>
            </a:r>
          </a:p>
        </p:txBody>
      </p:sp>
      <p:sp>
        <p:nvSpPr>
          <p:cNvPr id="6147" name="Rectangle 3"/>
          <p:cNvSpPr>
            <a:spLocks noGrp="1" noChangeArrowheads="1"/>
          </p:cNvSpPr>
          <p:nvPr>
            <p:ph type="body" idx="1"/>
          </p:nvPr>
        </p:nvSpPr>
        <p:spPr/>
        <p:txBody>
          <a:bodyPr/>
          <a:lstStyle/>
          <a:p>
            <a:pPr>
              <a:defRPr/>
            </a:pPr>
            <a:r>
              <a:rPr lang="en-US" sz="2800" dirty="0" smtClean="0">
                <a:latin typeface="+mj-lt"/>
              </a:rPr>
              <a:t>Despite new technology, information transfer is not instantaneous and nor is it assimilated and understood by all at the same speed</a:t>
            </a:r>
          </a:p>
          <a:p>
            <a:pPr>
              <a:defRPr/>
            </a:pPr>
            <a:r>
              <a:rPr lang="en-US" sz="2800" dirty="0" smtClean="0">
                <a:latin typeface="+mj-lt"/>
              </a:rPr>
              <a:t>Information about sub-prime mortgage borrowers may have been widely available and yet not properly understood</a:t>
            </a:r>
          </a:p>
          <a:p>
            <a:pPr>
              <a:defRPr/>
            </a:pPr>
            <a:r>
              <a:rPr lang="en-US" sz="2800" dirty="0" smtClean="0">
                <a:latin typeface="+mj-lt"/>
              </a:rPr>
              <a:t>There is a time lag during which some agents may be able to exploit an information advantage for profit</a:t>
            </a:r>
          </a:p>
          <a:p>
            <a:pPr>
              <a:defRPr/>
            </a:pPr>
            <a:r>
              <a:rPr lang="en-US" sz="2800" dirty="0" smtClean="0">
                <a:latin typeface="+mj-lt"/>
              </a:rPr>
              <a:t>We might conclude that on average markets are efficient but there are times when they are not</a:t>
            </a:r>
          </a:p>
          <a:p>
            <a:pPr>
              <a:defRPr/>
            </a:pPr>
            <a:endParaRPr lang="en-US" sz="2800" dirty="0">
              <a:latin typeface="+mj-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mtClean="0"/>
              <a:t>PRICING RISK</a:t>
            </a:r>
          </a:p>
        </p:txBody>
      </p:sp>
      <p:sp>
        <p:nvSpPr>
          <p:cNvPr id="21507" name="Rectangle 3"/>
          <p:cNvSpPr>
            <a:spLocks noGrp="1" noChangeArrowheads="1"/>
          </p:cNvSpPr>
          <p:nvPr>
            <p:ph type="body" idx="1"/>
          </p:nvPr>
        </p:nvSpPr>
        <p:spPr/>
        <p:txBody>
          <a:bodyPr/>
          <a:lstStyle/>
          <a:p>
            <a:pPr>
              <a:buClr>
                <a:srgbClr val="000000"/>
              </a:buClr>
              <a:defRPr/>
            </a:pPr>
            <a:r>
              <a:rPr lang="en-US" dirty="0" smtClean="0">
                <a:latin typeface="+mj-lt"/>
              </a:rPr>
              <a:t>A corporate bond is a means by a which the issuer borrows money from the bond investor</a:t>
            </a:r>
          </a:p>
          <a:p>
            <a:pPr>
              <a:buClr>
                <a:srgbClr val="000000"/>
              </a:buClr>
              <a:defRPr/>
            </a:pPr>
            <a:r>
              <a:rPr lang="en-US" dirty="0" smtClean="0">
                <a:latin typeface="+mj-lt"/>
              </a:rPr>
              <a:t>There is a risk to a bond investor that the bond issuer will not be able to pay back the money</a:t>
            </a:r>
          </a:p>
          <a:p>
            <a:pPr>
              <a:buClr>
                <a:srgbClr val="000000"/>
              </a:buClr>
              <a:defRPr/>
            </a:pPr>
            <a:r>
              <a:rPr lang="en-US" dirty="0" smtClean="0">
                <a:latin typeface="+mj-lt"/>
              </a:rPr>
              <a:t>We can attach a probability to that risk</a:t>
            </a:r>
          </a:p>
          <a:p>
            <a:pPr>
              <a:buClr>
                <a:srgbClr val="000000"/>
              </a:buClr>
              <a:defRPr/>
            </a:pPr>
            <a:r>
              <a:rPr lang="en-US" dirty="0" smtClean="0">
                <a:latin typeface="+mj-lt"/>
              </a:rPr>
              <a:t>We can then use this as an element in valuing the bond – we price the risk</a:t>
            </a:r>
          </a:p>
        </p:txBody>
      </p:sp>
    </p:spTree>
  </p:cSld>
  <p:clrMapOvr>
    <a:masterClrMapping/>
  </p:clrMapOvr>
  <p:transition>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t>Problems with Default Risk Estimation and Bond Valuation</a:t>
            </a:r>
          </a:p>
        </p:txBody>
      </p:sp>
      <p:sp>
        <p:nvSpPr>
          <p:cNvPr id="21507" name="Rectangle 3"/>
          <p:cNvSpPr>
            <a:spLocks noGrp="1" noChangeArrowheads="1"/>
          </p:cNvSpPr>
          <p:nvPr>
            <p:ph type="body" idx="1"/>
          </p:nvPr>
        </p:nvSpPr>
        <p:spPr/>
        <p:txBody>
          <a:bodyPr/>
          <a:lstStyle/>
          <a:p>
            <a:pPr>
              <a:buClr>
                <a:srgbClr val="000000"/>
              </a:buClr>
              <a:defRPr/>
            </a:pPr>
            <a:r>
              <a:rPr lang="en-US" sz="2600" dirty="0" smtClean="0"/>
              <a:t>When mortgages are put into a pool and used to back a bond in the securitization process, it can be very difficult to work out the probability of the bond going into default</a:t>
            </a:r>
          </a:p>
          <a:p>
            <a:pPr>
              <a:buClr>
                <a:srgbClr val="000000"/>
              </a:buClr>
              <a:defRPr/>
            </a:pPr>
            <a:r>
              <a:rPr lang="en-US" sz="2600" dirty="0" smtClean="0"/>
              <a:t>This is because of the concept of correlation</a:t>
            </a:r>
          </a:p>
          <a:p>
            <a:pPr lvl="1">
              <a:buClr>
                <a:srgbClr val="000000"/>
              </a:buClr>
              <a:defRPr/>
            </a:pPr>
            <a:r>
              <a:rPr lang="en-US" sz="2400" dirty="0" smtClean="0">
                <a:ea typeface="+mn-ea"/>
                <a:cs typeface="+mn-cs"/>
              </a:rPr>
              <a:t>If the probability of a mortgage borrower defaulting rises when another borrower defaults, then we say these events (default by the borrowers) are correlated</a:t>
            </a:r>
          </a:p>
          <a:p>
            <a:pPr lvl="2">
              <a:buClr>
                <a:srgbClr val="000000"/>
              </a:buClr>
              <a:defRPr/>
            </a:pPr>
            <a:r>
              <a:rPr lang="en-US" sz="2200" dirty="0" smtClean="0"/>
              <a:t>For example, it is known that in a couple if one partner dies then the probability of the other dying rises (stress </a:t>
            </a:r>
            <a:r>
              <a:rPr lang="en-US" sz="2200" dirty="0" err="1" smtClean="0"/>
              <a:t>cardiomyopathy</a:t>
            </a:r>
            <a:r>
              <a:rPr lang="en-US" sz="2200" dirty="0" smtClean="0"/>
              <a:t>)</a:t>
            </a:r>
          </a:p>
          <a:p>
            <a:pPr lvl="2">
              <a:buClr>
                <a:srgbClr val="000000"/>
              </a:buClr>
              <a:defRPr/>
            </a:pPr>
            <a:r>
              <a:rPr lang="en-US" sz="2200" dirty="0" smtClean="0"/>
              <a:t>Note that death is bound to happen sometime, but a mortgage default may never happen!</a:t>
            </a:r>
          </a:p>
          <a:p>
            <a:pPr>
              <a:buClr>
                <a:srgbClr val="000000"/>
              </a:buClr>
              <a:defRPr/>
            </a:pPr>
            <a:r>
              <a:rPr lang="en-US" sz="2600" dirty="0" smtClean="0"/>
              <a:t>So it’s difficult to price the risk and value the bond.</a:t>
            </a:r>
          </a:p>
          <a:p>
            <a:pPr>
              <a:buClr>
                <a:srgbClr val="000000"/>
              </a:buClr>
              <a:defRPr/>
            </a:pPr>
            <a:endParaRPr lang="en-US" dirty="0" smtClean="0">
              <a:latin typeface="+mj-lt"/>
            </a:endParaRPr>
          </a:p>
        </p:txBody>
      </p:sp>
    </p:spTree>
  </p:cSld>
  <p:clrMapOvr>
    <a:masterClrMapping/>
  </p:clrMapOvr>
  <p:transition>
    <p:zo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mtClean="0"/>
              <a:t>THE ROLE OF THE ‘QUANTS’</a:t>
            </a:r>
          </a:p>
        </p:txBody>
      </p:sp>
      <p:sp>
        <p:nvSpPr>
          <p:cNvPr id="21507" name="Rectangle 3"/>
          <p:cNvSpPr>
            <a:spLocks noGrp="1" noChangeArrowheads="1"/>
          </p:cNvSpPr>
          <p:nvPr>
            <p:ph type="body" idx="1"/>
          </p:nvPr>
        </p:nvSpPr>
        <p:spPr/>
        <p:txBody>
          <a:bodyPr/>
          <a:lstStyle/>
          <a:p>
            <a:pPr>
              <a:buClr>
                <a:srgbClr val="000000"/>
              </a:buClr>
              <a:defRPr/>
            </a:pPr>
            <a:r>
              <a:rPr lang="en-US" sz="2400" dirty="0" smtClean="0"/>
              <a:t>David Li (an employee of JP Morgan Chase) worked out a model to estimate risk in pools of loans and so help in pricing it</a:t>
            </a:r>
          </a:p>
          <a:p>
            <a:pPr lvl="1">
              <a:buClr>
                <a:srgbClr val="000000"/>
              </a:buClr>
              <a:defRPr/>
            </a:pPr>
            <a:r>
              <a:rPr lang="en-US" sz="2200" dirty="0" smtClean="0"/>
              <a:t>Moody’s and Standard &amp; Poor’s incorporated Li’s approach in their method for rating collateralized debt obligations (CDOs)</a:t>
            </a:r>
          </a:p>
          <a:p>
            <a:pPr>
              <a:buClr>
                <a:srgbClr val="000000"/>
              </a:buClr>
              <a:defRPr/>
            </a:pPr>
            <a:r>
              <a:rPr lang="en-US" sz="2400" dirty="0" smtClean="0"/>
              <a:t>But the historical information used in Li’s model reflected a period of rising house prices and stock markets</a:t>
            </a:r>
          </a:p>
          <a:p>
            <a:pPr lvl="1">
              <a:buClr>
                <a:srgbClr val="000000"/>
              </a:buClr>
              <a:defRPr/>
            </a:pPr>
            <a:r>
              <a:rPr lang="en-US" sz="2200" dirty="0" smtClean="0"/>
              <a:t>During such good times correlations between defaults were relatively low</a:t>
            </a:r>
          </a:p>
          <a:p>
            <a:pPr lvl="1">
              <a:buClr>
                <a:srgbClr val="000000"/>
              </a:buClr>
              <a:defRPr/>
            </a:pPr>
            <a:r>
              <a:rPr lang="en-US" sz="2200" dirty="0" smtClean="0"/>
              <a:t>It turned out that Li’s model led people to under-estimate risk when economic and financial conditions were not so good</a:t>
            </a:r>
          </a:p>
          <a:p>
            <a:pPr>
              <a:buClr>
                <a:srgbClr val="000000"/>
              </a:buClr>
              <a:defRPr/>
            </a:pPr>
            <a:r>
              <a:rPr lang="en-US" sz="2400" dirty="0" smtClean="0"/>
              <a:t>The problem with employing clever mathematicians is that the new information they provide is highly technical and may not be fully understood by those using it</a:t>
            </a:r>
          </a:p>
          <a:p>
            <a:pPr>
              <a:buClr>
                <a:srgbClr val="000000"/>
              </a:buClr>
              <a:defRPr/>
            </a:pPr>
            <a:endParaRPr lang="en-US" dirty="0" smtClean="0">
              <a:latin typeface="+mj-lt"/>
            </a:endParaRPr>
          </a:p>
        </p:txBody>
      </p:sp>
    </p:spTree>
  </p:cSld>
  <p:clrMapOvr>
    <a:masterClrMapping/>
  </p:clrMapOvr>
  <p:transition>
    <p:zo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t>EMH: DEAD OR RESTING?</a:t>
            </a:r>
          </a:p>
        </p:txBody>
      </p:sp>
      <p:sp>
        <p:nvSpPr>
          <p:cNvPr id="21507" name="Rectangle 3"/>
          <p:cNvSpPr>
            <a:spLocks noGrp="1" noChangeArrowheads="1"/>
          </p:cNvSpPr>
          <p:nvPr>
            <p:ph type="body" idx="1"/>
          </p:nvPr>
        </p:nvSpPr>
        <p:spPr/>
        <p:txBody>
          <a:bodyPr/>
          <a:lstStyle/>
          <a:p>
            <a:pPr>
              <a:buClr>
                <a:srgbClr val="000000"/>
              </a:buClr>
              <a:defRPr/>
            </a:pPr>
            <a:endParaRPr lang="en-US" dirty="0" smtClean="0">
              <a:latin typeface="+mj-lt"/>
            </a:endParaRPr>
          </a:p>
          <a:p>
            <a:pPr>
              <a:buClr>
                <a:srgbClr val="000000"/>
              </a:buClr>
              <a:defRPr/>
            </a:pPr>
            <a:r>
              <a:rPr lang="en-US" dirty="0" smtClean="0">
                <a:latin typeface="+mj-lt"/>
              </a:rPr>
              <a:t>So does this show the EMH to be false?</a:t>
            </a:r>
          </a:p>
          <a:p>
            <a:pPr>
              <a:buClr>
                <a:srgbClr val="000000"/>
              </a:buClr>
              <a:defRPr/>
            </a:pPr>
            <a:r>
              <a:rPr lang="en-US" dirty="0" smtClean="0">
                <a:latin typeface="+mj-lt"/>
              </a:rPr>
              <a:t>We might argue that it shows that attempts to beat the market, e.g. by using sophisticated mathematical modelling, fail</a:t>
            </a:r>
          </a:p>
          <a:p>
            <a:pPr>
              <a:buClr>
                <a:srgbClr val="000000"/>
              </a:buClr>
              <a:defRPr/>
            </a:pPr>
            <a:r>
              <a:rPr lang="en-US" dirty="0" smtClean="0">
                <a:latin typeface="+mj-lt"/>
              </a:rPr>
              <a:t>See the excerpt of Burton G. </a:t>
            </a:r>
            <a:r>
              <a:rPr lang="en-US" dirty="0" err="1" smtClean="0">
                <a:latin typeface="+mj-lt"/>
              </a:rPr>
              <a:t>Malkiel</a:t>
            </a:r>
            <a:r>
              <a:rPr lang="en-US" dirty="0" smtClean="0">
                <a:latin typeface="+mj-lt"/>
              </a:rPr>
              <a:t> 2003 paper (pp. 828 – 829)</a:t>
            </a:r>
          </a:p>
          <a:p>
            <a:pPr>
              <a:defRPr/>
            </a:pPr>
            <a:endParaRPr lang="en-US" dirty="0" smtClean="0">
              <a:latin typeface="+mj-lt"/>
            </a:endParaRPr>
          </a:p>
          <a:p>
            <a:pPr>
              <a:buClr>
                <a:srgbClr val="000000"/>
              </a:buClr>
              <a:defRPr/>
            </a:pPr>
            <a:endParaRPr lang="en-US" dirty="0" smtClean="0">
              <a:latin typeface="+mj-lt"/>
            </a:endParaRPr>
          </a:p>
        </p:txBody>
      </p:sp>
    </p:spTree>
  </p:cSld>
  <p:clrMapOvr>
    <a:masterClrMapping/>
  </p:clrMapOvr>
  <p:transition>
    <p:zo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Key Aspects of Monetary Policy Response</a:t>
            </a:r>
          </a:p>
        </p:txBody>
      </p:sp>
      <p:sp>
        <p:nvSpPr>
          <p:cNvPr id="102403" name="Rectangle 3"/>
          <p:cNvSpPr>
            <a:spLocks noGrp="1" noChangeArrowheads="1"/>
          </p:cNvSpPr>
          <p:nvPr>
            <p:ph type="body" idx="1"/>
          </p:nvPr>
        </p:nvSpPr>
        <p:spPr/>
        <p:txBody>
          <a:bodyPr/>
          <a:lstStyle/>
          <a:p>
            <a:pPr>
              <a:lnSpc>
                <a:spcPct val="90000"/>
              </a:lnSpc>
              <a:buClr>
                <a:srgbClr val="000000"/>
              </a:buClr>
              <a:buFontTx/>
              <a:buNone/>
              <a:defRPr/>
            </a:pPr>
            <a:endParaRPr lang="en-GB" sz="1400" dirty="0" smtClean="0">
              <a:latin typeface="+mj-lt"/>
            </a:endParaRPr>
          </a:p>
          <a:p>
            <a:pPr>
              <a:lnSpc>
                <a:spcPct val="90000"/>
              </a:lnSpc>
              <a:buClr>
                <a:srgbClr val="000000"/>
              </a:buClr>
              <a:defRPr/>
            </a:pPr>
            <a:r>
              <a:rPr lang="en-GB" dirty="0" smtClean="0">
                <a:latin typeface="+mj-lt"/>
              </a:rPr>
              <a:t>The conduct of the US Federal Reserve, the European Central Bank (ECB) and the Bank of England during the crisis has come in for particular scrutiny</a:t>
            </a:r>
            <a:endParaRPr lang="en-GB" dirty="0">
              <a:latin typeface="+mj-lt"/>
            </a:endParaRPr>
          </a:p>
          <a:p>
            <a:pPr>
              <a:lnSpc>
                <a:spcPct val="90000"/>
              </a:lnSpc>
              <a:buClr>
                <a:srgbClr val="000000"/>
              </a:buClr>
              <a:defRPr/>
            </a:pPr>
            <a:r>
              <a:rPr lang="en-GB" dirty="0" smtClean="0">
                <a:latin typeface="+mj-lt"/>
              </a:rPr>
              <a:t>Markets were looking for three key aspects of policy response from central banks:</a:t>
            </a:r>
          </a:p>
          <a:p>
            <a:pPr lvl="1">
              <a:lnSpc>
                <a:spcPct val="90000"/>
              </a:lnSpc>
              <a:buClr>
                <a:srgbClr val="000000"/>
              </a:buClr>
              <a:defRPr/>
            </a:pPr>
            <a:r>
              <a:rPr lang="en-GB" dirty="0" smtClean="0">
                <a:latin typeface="+mj-lt"/>
              </a:rPr>
              <a:t>Speed of intervention</a:t>
            </a:r>
          </a:p>
          <a:p>
            <a:pPr lvl="1">
              <a:lnSpc>
                <a:spcPct val="90000"/>
              </a:lnSpc>
              <a:buClr>
                <a:srgbClr val="000000"/>
              </a:buClr>
              <a:defRPr/>
            </a:pPr>
            <a:r>
              <a:rPr lang="en-GB" dirty="0" smtClean="0">
                <a:latin typeface="+mj-lt"/>
              </a:rPr>
              <a:t>Innovation</a:t>
            </a:r>
          </a:p>
          <a:p>
            <a:pPr lvl="1">
              <a:lnSpc>
                <a:spcPct val="90000"/>
              </a:lnSpc>
              <a:buClr>
                <a:srgbClr val="000000"/>
              </a:buClr>
              <a:defRPr/>
            </a:pPr>
            <a:r>
              <a:rPr lang="en-GB" dirty="0" smtClean="0">
                <a:latin typeface="+mj-lt"/>
              </a:rPr>
              <a:t>Coordination</a:t>
            </a:r>
            <a:endParaRPr lang="en-GB" dirty="0">
              <a:latin typeface="+mj-lt"/>
            </a:endParaRPr>
          </a:p>
        </p:txBody>
      </p:sp>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mtClean="0"/>
              <a:t>THE INTERNATIONAL CRISIS</a:t>
            </a:r>
          </a:p>
        </p:txBody>
      </p:sp>
      <p:sp>
        <p:nvSpPr>
          <p:cNvPr id="6147" name="Rectangle 3"/>
          <p:cNvSpPr>
            <a:spLocks noGrp="1" noChangeArrowheads="1"/>
          </p:cNvSpPr>
          <p:nvPr>
            <p:ph type="body" idx="1"/>
          </p:nvPr>
        </p:nvSpPr>
        <p:spPr/>
        <p:txBody>
          <a:bodyPr/>
          <a:lstStyle/>
          <a:p>
            <a:pPr>
              <a:buClr>
                <a:srgbClr val="000000"/>
              </a:buClr>
            </a:pPr>
            <a:r>
              <a:rPr lang="en-US" smtClean="0">
                <a:latin typeface="Arial" charset="0"/>
              </a:rPr>
              <a:t>In March 2008 the US problems at investment bank Bear Sterns hit the headlines</a:t>
            </a:r>
          </a:p>
          <a:p>
            <a:pPr>
              <a:buClr>
                <a:srgbClr val="000000"/>
              </a:buClr>
            </a:pPr>
            <a:r>
              <a:rPr lang="en-US" smtClean="0">
                <a:latin typeface="Arial" charset="0"/>
              </a:rPr>
              <a:t>In September 2008 the US government announced it would take temporary ownership of Fannie Mae and Freddie Mac because of problems with these two major players in the US mortgage market</a:t>
            </a:r>
          </a:p>
          <a:p>
            <a:pPr>
              <a:buClr>
                <a:srgbClr val="000000"/>
              </a:buClr>
            </a:pPr>
            <a:r>
              <a:rPr lang="en-US" smtClean="0">
                <a:latin typeface="Arial" charset="0"/>
              </a:rPr>
              <a:t>US GDP fell throughout 2008</a:t>
            </a:r>
          </a:p>
        </p:txBody>
      </p:sp>
    </p:spTree>
  </p:cSld>
  <p:clrMapOvr>
    <a:masterClrMapping/>
  </p:clrMapOvr>
  <p:transition>
    <p:zo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Speed of Intervention</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Intervention began when credit markets froze</a:t>
            </a:r>
          </a:p>
          <a:p>
            <a:pPr lvl="1">
              <a:lnSpc>
                <a:spcPct val="90000"/>
              </a:lnSpc>
              <a:buClr>
                <a:srgbClr val="000000"/>
              </a:buClr>
              <a:defRPr/>
            </a:pPr>
            <a:r>
              <a:rPr lang="en-GB" dirty="0" smtClean="0">
                <a:latin typeface="+mj-lt"/>
              </a:rPr>
              <a:t>The ECB authorized an injection of €95 billion into the financial markets on 9 August 2007 and another €61 billion the next day</a:t>
            </a:r>
          </a:p>
          <a:p>
            <a:pPr lvl="1">
              <a:lnSpc>
                <a:spcPct val="90000"/>
              </a:lnSpc>
              <a:buClr>
                <a:srgbClr val="000000"/>
              </a:buClr>
              <a:defRPr/>
            </a:pPr>
            <a:r>
              <a:rPr lang="en-GB" dirty="0" smtClean="0">
                <a:latin typeface="+mj-lt"/>
              </a:rPr>
              <a:t>The Fed announced a $38 billion injection soon after</a:t>
            </a:r>
          </a:p>
          <a:p>
            <a:pPr lvl="1">
              <a:lnSpc>
                <a:spcPct val="90000"/>
              </a:lnSpc>
              <a:buClr>
                <a:srgbClr val="000000"/>
              </a:buClr>
              <a:defRPr/>
            </a:pPr>
            <a:r>
              <a:rPr lang="en-GB" dirty="0" smtClean="0">
                <a:latin typeface="+mj-lt"/>
              </a:rPr>
              <a:t>The Bank of England became involved with the problems of Northern Rock on 10 August and the UK government eventually agreed to guarantee all existing deposits with Northern Rock on 17 September</a:t>
            </a:r>
          </a:p>
        </p:txBody>
      </p:sp>
    </p:spTree>
  </p:cSld>
  <p:clrMapOvr>
    <a:masterClrMapping/>
  </p:clrMapOvr>
  <p:transition>
    <p:zo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t>The Conduct of Monetary Policy: Bank of England </a:t>
            </a:r>
          </a:p>
        </p:txBody>
      </p:sp>
      <p:sp>
        <p:nvSpPr>
          <p:cNvPr id="44035" name="Rectangle 3"/>
          <p:cNvSpPr>
            <a:spLocks noGrp="1" noChangeArrowheads="1"/>
          </p:cNvSpPr>
          <p:nvPr>
            <p:ph type="body" idx="1"/>
          </p:nvPr>
        </p:nvSpPr>
        <p:spPr/>
        <p:txBody>
          <a:bodyPr/>
          <a:lstStyle/>
          <a:p>
            <a:pPr>
              <a:lnSpc>
                <a:spcPct val="90000"/>
              </a:lnSpc>
              <a:buClr>
                <a:srgbClr val="000000"/>
              </a:buClr>
            </a:pPr>
            <a:r>
              <a:rPr lang="en-GB" sz="2400" smtClean="0"/>
              <a:t>The Bank of England has more limited powers to deal with the crisis than other central banks – concerned with price but not financial stability</a:t>
            </a:r>
          </a:p>
          <a:p>
            <a:pPr>
              <a:lnSpc>
                <a:spcPct val="90000"/>
              </a:lnSpc>
              <a:buClr>
                <a:srgbClr val="000000"/>
              </a:buClr>
            </a:pPr>
            <a:r>
              <a:rPr lang="en-GB" sz="2400" smtClean="0"/>
              <a:t>The Bank of England announced it would provide financial help to institutions that needed overnight funds but only at a penalty rate</a:t>
            </a:r>
          </a:p>
          <a:p>
            <a:pPr lvl="1">
              <a:lnSpc>
                <a:spcPct val="90000"/>
              </a:lnSpc>
              <a:buClr>
                <a:srgbClr val="000000"/>
              </a:buClr>
            </a:pPr>
            <a:r>
              <a:rPr lang="en-GB" sz="2000" smtClean="0"/>
              <a:t>The penalty rate was removed at the end of August (2007) after news that Barclays had asked to borrow £1.6 billion was seen as another sign that a major bank was in trouble</a:t>
            </a:r>
          </a:p>
          <a:p>
            <a:pPr>
              <a:lnSpc>
                <a:spcPct val="90000"/>
              </a:lnSpc>
              <a:buClr>
                <a:srgbClr val="000000"/>
              </a:buClr>
            </a:pPr>
            <a:r>
              <a:rPr lang="en-GB" sz="2400" smtClean="0"/>
              <a:t>Also in November 2007, the Bank of England makes first cut of interest rates by 1.5%</a:t>
            </a:r>
          </a:p>
          <a:p>
            <a:pPr>
              <a:lnSpc>
                <a:spcPct val="90000"/>
              </a:lnSpc>
              <a:buClr>
                <a:srgbClr val="000000"/>
              </a:buClr>
            </a:pPr>
            <a:r>
              <a:rPr lang="en-GB" sz="2400" smtClean="0"/>
              <a:t>By March 2009 UK rates were at 0.5% - the lowest in the Bank’s 300 year history</a:t>
            </a:r>
          </a:p>
          <a:p>
            <a:pPr>
              <a:lnSpc>
                <a:spcPct val="90000"/>
              </a:lnSpc>
              <a:buClr>
                <a:srgbClr val="000000"/>
              </a:buClr>
            </a:pPr>
            <a:r>
              <a:rPr lang="en-GB" sz="2400" smtClean="0"/>
              <a:t>A new Banking Act was passed in 2009 giving the Bank additional powers and responsibilities</a:t>
            </a:r>
          </a:p>
          <a:p>
            <a:pPr>
              <a:lnSpc>
                <a:spcPct val="90000"/>
              </a:lnSpc>
              <a:buClr>
                <a:srgbClr val="000000"/>
              </a:buClr>
            </a:pPr>
            <a:endParaRPr lang="en-GB" sz="2400" smtClean="0"/>
          </a:p>
          <a:p>
            <a:pPr>
              <a:lnSpc>
                <a:spcPct val="90000"/>
              </a:lnSpc>
              <a:buClr>
                <a:srgbClr val="000000"/>
              </a:buClr>
            </a:pPr>
            <a:endParaRPr lang="en-GB" sz="2400" smtClean="0"/>
          </a:p>
        </p:txBody>
      </p:sp>
    </p:spTree>
  </p:cSld>
  <p:clrMapOvr>
    <a:masterClrMapping/>
  </p:clrMapOvr>
  <p:transition>
    <p:zo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t>THE CONDUCT OF MONETARY POLICY: The U.S. Fed</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sz="2600" dirty="0" smtClean="0">
                <a:latin typeface="+mj-lt"/>
              </a:rPr>
              <a:t>As 2008 progressed the signs became clearer that the financial crisis was spilling over into the real economy</a:t>
            </a:r>
          </a:p>
          <a:p>
            <a:pPr>
              <a:lnSpc>
                <a:spcPct val="90000"/>
              </a:lnSpc>
              <a:buClr>
                <a:srgbClr val="000000"/>
              </a:buClr>
              <a:defRPr/>
            </a:pPr>
            <a:r>
              <a:rPr lang="en-GB" sz="2600" dirty="0" smtClean="0">
                <a:latin typeface="+mj-lt"/>
              </a:rPr>
              <a:t>The Fed cut US rates by 0.75% in </a:t>
            </a:r>
            <a:r>
              <a:rPr lang="en-GB" sz="2600" dirty="0" smtClean="0">
                <a:solidFill>
                  <a:srgbClr val="000000"/>
                </a:solidFill>
                <a:latin typeface="+mj-lt"/>
              </a:rPr>
              <a:t>January 2008 </a:t>
            </a:r>
            <a:endParaRPr lang="en-GB" sz="2600" dirty="0" smtClean="0">
              <a:latin typeface="+mj-lt"/>
            </a:endParaRPr>
          </a:p>
          <a:p>
            <a:pPr>
              <a:lnSpc>
                <a:spcPct val="90000"/>
              </a:lnSpc>
              <a:buClr>
                <a:srgbClr val="000000"/>
              </a:buClr>
              <a:defRPr/>
            </a:pPr>
            <a:r>
              <a:rPr lang="en-GB" sz="2600" dirty="0" smtClean="0">
                <a:latin typeface="+mj-lt"/>
              </a:rPr>
              <a:t>And even before the end of October, the Fed cut again by another 1%</a:t>
            </a:r>
          </a:p>
          <a:p>
            <a:pPr>
              <a:lnSpc>
                <a:spcPct val="90000"/>
              </a:lnSpc>
              <a:buClr>
                <a:srgbClr val="000000"/>
              </a:buClr>
              <a:defRPr/>
            </a:pPr>
            <a:r>
              <a:rPr lang="en-GB" sz="2600" dirty="0" smtClean="0">
                <a:latin typeface="+mj-lt"/>
              </a:rPr>
              <a:t>In October, seven major countries announced a coordinated 0.5% cut in interest rates</a:t>
            </a:r>
          </a:p>
          <a:p>
            <a:pPr lvl="1">
              <a:lnSpc>
                <a:spcPct val="90000"/>
              </a:lnSpc>
              <a:buClr>
                <a:srgbClr val="000000"/>
              </a:buClr>
              <a:defRPr/>
            </a:pPr>
            <a:r>
              <a:rPr lang="en-GB" sz="2200" dirty="0" smtClean="0">
                <a:latin typeface="Arial" charset="0"/>
              </a:rPr>
              <a:t>the Fed had cut its rates to a target of between 0 and 0.25%</a:t>
            </a:r>
            <a:endParaRPr lang="en-GB" sz="2200" dirty="0" smtClean="0">
              <a:latin typeface="+mj-lt"/>
            </a:endParaRPr>
          </a:p>
          <a:p>
            <a:pPr>
              <a:lnSpc>
                <a:spcPct val="90000"/>
              </a:lnSpc>
              <a:buClr>
                <a:srgbClr val="000000"/>
              </a:buClr>
              <a:defRPr/>
            </a:pPr>
            <a:r>
              <a:rPr lang="en-GB" sz="2600" dirty="0" smtClean="0">
                <a:latin typeface="+mj-lt"/>
              </a:rPr>
              <a:t>In the US, discussions to set up the $700 billion Troubled Asset Relief Plan (TARP) to support banking system were followed the announcement of a further $800 billion support by the Fed in November</a:t>
            </a:r>
          </a:p>
          <a:p>
            <a:pPr>
              <a:lnSpc>
                <a:spcPct val="90000"/>
              </a:lnSpc>
              <a:buClr>
                <a:srgbClr val="000000"/>
              </a:buClr>
              <a:defRPr/>
            </a:pPr>
            <a:endParaRPr lang="en-GB" sz="2600" dirty="0" smtClean="0">
              <a:latin typeface="+mj-lt"/>
            </a:endParaRPr>
          </a:p>
          <a:p>
            <a:pPr>
              <a:lnSpc>
                <a:spcPct val="90000"/>
              </a:lnSpc>
              <a:buClr>
                <a:srgbClr val="000000"/>
              </a:buClr>
              <a:defRPr/>
            </a:pPr>
            <a:endParaRPr lang="en-GB" dirty="0" smtClean="0">
              <a:latin typeface="+mj-lt"/>
            </a:endParaRPr>
          </a:p>
        </p:txBody>
      </p:sp>
    </p:spTree>
  </p:cSld>
  <p:clrMapOvr>
    <a:masterClrMapping/>
  </p:clrMapOvr>
  <p:transition>
    <p:zo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t>THE CONDUCT OF MONETARY POLICY: ECB</a:t>
            </a:r>
          </a:p>
        </p:txBody>
      </p:sp>
      <p:sp>
        <p:nvSpPr>
          <p:cNvPr id="46083" name="Rectangle 3"/>
          <p:cNvSpPr>
            <a:spLocks noGrp="1" noChangeArrowheads="1"/>
          </p:cNvSpPr>
          <p:nvPr>
            <p:ph type="body" idx="1"/>
          </p:nvPr>
        </p:nvSpPr>
        <p:spPr/>
        <p:txBody>
          <a:bodyPr/>
          <a:lstStyle/>
          <a:p>
            <a:pPr>
              <a:lnSpc>
                <a:spcPct val="90000"/>
              </a:lnSpc>
              <a:buClr>
                <a:srgbClr val="000000"/>
              </a:buClr>
            </a:pPr>
            <a:endParaRPr lang="en-GB" smtClean="0">
              <a:latin typeface="Arial" charset="0"/>
            </a:endParaRPr>
          </a:p>
          <a:p>
            <a:pPr>
              <a:lnSpc>
                <a:spcPct val="90000"/>
              </a:lnSpc>
              <a:buClr>
                <a:srgbClr val="000000"/>
              </a:buClr>
            </a:pPr>
            <a:endParaRPr lang="en-GB" smtClean="0">
              <a:latin typeface="Arial" charset="0"/>
            </a:endParaRPr>
          </a:p>
          <a:p>
            <a:pPr>
              <a:lnSpc>
                <a:spcPct val="90000"/>
              </a:lnSpc>
              <a:buClr>
                <a:srgbClr val="000000"/>
              </a:buClr>
            </a:pPr>
            <a:r>
              <a:rPr lang="en-GB" smtClean="0">
                <a:latin typeface="Arial" charset="0"/>
              </a:rPr>
              <a:t>The ECB had cut rates to 1%</a:t>
            </a:r>
          </a:p>
          <a:p>
            <a:pPr>
              <a:lnSpc>
                <a:spcPct val="90000"/>
              </a:lnSpc>
              <a:buClr>
                <a:srgbClr val="000000"/>
              </a:buClr>
            </a:pPr>
            <a:r>
              <a:rPr lang="en-GB" smtClean="0">
                <a:latin typeface="Arial" charset="0"/>
              </a:rPr>
              <a:t>In addition to this easing of monetary policy, governments took additional steps</a:t>
            </a:r>
          </a:p>
          <a:p>
            <a:pPr lvl="1">
              <a:lnSpc>
                <a:spcPct val="90000"/>
              </a:lnSpc>
              <a:buClr>
                <a:srgbClr val="000000"/>
              </a:buClr>
            </a:pPr>
            <a:r>
              <a:rPr lang="en-GB" smtClean="0">
                <a:latin typeface="Arial" charset="0"/>
              </a:rPr>
              <a:t>e.g. extra guarantees to protect bank deposits, injecting money into banks, nationalizing banks</a:t>
            </a:r>
          </a:p>
          <a:p>
            <a:pPr>
              <a:lnSpc>
                <a:spcPct val="90000"/>
              </a:lnSpc>
              <a:buClr>
                <a:srgbClr val="000000"/>
              </a:buClr>
            </a:pPr>
            <a:endParaRPr lang="en-GB" smtClean="0"/>
          </a:p>
          <a:p>
            <a:pPr>
              <a:lnSpc>
                <a:spcPct val="90000"/>
              </a:lnSpc>
              <a:buClr>
                <a:srgbClr val="000000"/>
              </a:buClr>
            </a:pPr>
            <a:endParaRPr lang="en-GB" smtClean="0"/>
          </a:p>
          <a:p>
            <a:pPr>
              <a:lnSpc>
                <a:spcPct val="90000"/>
              </a:lnSpc>
              <a:buClr>
                <a:srgbClr val="000000"/>
              </a:buClr>
            </a:pPr>
            <a:endParaRPr lang="en-GB" smtClean="0">
              <a:latin typeface="Arial" charset="0"/>
            </a:endParaRPr>
          </a:p>
          <a:p>
            <a:pPr>
              <a:lnSpc>
                <a:spcPct val="90000"/>
              </a:lnSpc>
              <a:buClr>
                <a:srgbClr val="000000"/>
              </a:buClr>
              <a:buFontTx/>
              <a:buNone/>
            </a:pPr>
            <a:endParaRPr lang="en-GB" smtClean="0">
              <a:latin typeface="Arial" charset="0"/>
            </a:endParaRPr>
          </a:p>
        </p:txBody>
      </p:sp>
    </p:spTree>
  </p:cSld>
  <p:clrMapOvr>
    <a:masterClrMapping/>
  </p:clrMapOvr>
  <p:transition>
    <p:zo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t>Innovation</a:t>
            </a:r>
          </a:p>
        </p:txBody>
      </p:sp>
      <p:sp>
        <p:nvSpPr>
          <p:cNvPr id="59394" name="Rectangle 3"/>
          <p:cNvSpPr>
            <a:spLocks noGrp="1" noChangeArrowheads="1"/>
          </p:cNvSpPr>
          <p:nvPr>
            <p:ph type="body" idx="1"/>
          </p:nvPr>
        </p:nvSpPr>
        <p:spPr/>
        <p:txBody>
          <a:bodyPr/>
          <a:lstStyle/>
          <a:p>
            <a:pPr>
              <a:lnSpc>
                <a:spcPct val="90000"/>
              </a:lnSpc>
              <a:buClr>
                <a:srgbClr val="000000"/>
              </a:buClr>
              <a:defRPr/>
            </a:pPr>
            <a:r>
              <a:rPr lang="en-GB" sz="2600" dirty="0" smtClean="0">
                <a:latin typeface="+mj-lt"/>
              </a:rPr>
              <a:t>When the interest rates are close to zero, there is no more scope to adjust the price of money </a:t>
            </a:r>
          </a:p>
          <a:p>
            <a:pPr>
              <a:lnSpc>
                <a:spcPct val="90000"/>
              </a:lnSpc>
              <a:buClr>
                <a:srgbClr val="000000"/>
              </a:buClr>
              <a:defRPr/>
            </a:pPr>
            <a:r>
              <a:rPr lang="en-GB" sz="2600" dirty="0" smtClean="0">
                <a:latin typeface="+mj-lt"/>
              </a:rPr>
              <a:t>Central banks therefore turned to affecting the supply of money </a:t>
            </a:r>
          </a:p>
          <a:p>
            <a:pPr lvl="1">
              <a:lnSpc>
                <a:spcPct val="90000"/>
              </a:lnSpc>
              <a:buClr>
                <a:srgbClr val="000000"/>
              </a:buClr>
              <a:defRPr/>
            </a:pPr>
            <a:r>
              <a:rPr lang="en-GB" sz="2400" dirty="0" smtClean="0">
                <a:latin typeface="+mj-lt"/>
              </a:rPr>
              <a:t>e.g. through quantitative easing (QE) in the UK</a:t>
            </a:r>
          </a:p>
          <a:p>
            <a:pPr>
              <a:lnSpc>
                <a:spcPct val="90000"/>
              </a:lnSpc>
              <a:buClr>
                <a:srgbClr val="000000"/>
              </a:buClr>
              <a:defRPr/>
            </a:pPr>
            <a:r>
              <a:rPr lang="en-GB" sz="2600" dirty="0" smtClean="0">
                <a:latin typeface="+mj-lt"/>
              </a:rPr>
              <a:t>QE directly puts more money into financial institutions – money that they can then choose to lend</a:t>
            </a:r>
          </a:p>
          <a:p>
            <a:pPr lvl="1">
              <a:lnSpc>
                <a:spcPct val="90000"/>
              </a:lnSpc>
              <a:buClr>
                <a:srgbClr val="000000"/>
              </a:buClr>
              <a:defRPr/>
            </a:pPr>
            <a:r>
              <a:rPr lang="en-GB" sz="2400" dirty="0" smtClean="0">
                <a:latin typeface="+mj-lt"/>
              </a:rPr>
              <a:t>The purpose of QE is to put the banks in a better position to lend</a:t>
            </a:r>
          </a:p>
          <a:p>
            <a:pPr lvl="1">
              <a:lnSpc>
                <a:spcPct val="90000"/>
              </a:lnSpc>
              <a:buClr>
                <a:srgbClr val="000000"/>
              </a:buClr>
              <a:defRPr/>
            </a:pPr>
            <a:r>
              <a:rPr lang="en-GB" sz="2400" dirty="0" smtClean="0">
                <a:latin typeface="+mj-lt"/>
                <a:ea typeface="+mn-ea"/>
                <a:cs typeface="+mn-cs"/>
              </a:rPr>
              <a:t>The process of QE involves the central bank buying assets from private sector institutions, such as banks, pension funds and insurance companies</a:t>
            </a:r>
          </a:p>
          <a:p>
            <a:pPr>
              <a:lnSpc>
                <a:spcPct val="90000"/>
              </a:lnSpc>
              <a:buClr>
                <a:srgbClr val="000000"/>
              </a:buClr>
              <a:defRPr/>
            </a:pPr>
            <a:r>
              <a:rPr lang="en-GB" sz="2600" dirty="0" smtClean="0">
                <a:latin typeface="+mj-lt"/>
              </a:rPr>
              <a:t>The biggest element of QE was the purchase of gilts</a:t>
            </a:r>
          </a:p>
          <a:p>
            <a:pPr>
              <a:lnSpc>
                <a:spcPct val="90000"/>
              </a:lnSpc>
              <a:buClr>
                <a:srgbClr val="000000"/>
              </a:buClr>
              <a:buFontTx/>
              <a:buNone/>
              <a:defRPr/>
            </a:pPr>
            <a:endParaRPr lang="en-GB" sz="2600" dirty="0" smtClean="0">
              <a:latin typeface="+mj-lt"/>
            </a:endParaRPr>
          </a:p>
          <a:p>
            <a:pPr>
              <a:lnSpc>
                <a:spcPct val="90000"/>
              </a:lnSpc>
              <a:buClr>
                <a:srgbClr val="000000"/>
              </a:buClr>
              <a:defRPr/>
            </a:pPr>
            <a:endParaRPr lang="en-GB" sz="2800" dirty="0" smtClean="0">
              <a:latin typeface="Arial" charset="0"/>
            </a:endParaRPr>
          </a:p>
          <a:p>
            <a:pPr>
              <a:lnSpc>
                <a:spcPct val="90000"/>
              </a:lnSpc>
              <a:buClr>
                <a:srgbClr val="000000"/>
              </a:buClr>
              <a:buFontTx/>
              <a:buNone/>
              <a:defRPr/>
            </a:pPr>
            <a:endParaRPr lang="en-GB" dirty="0" smtClean="0">
              <a:latin typeface="Arial" charset="0"/>
            </a:endParaRPr>
          </a:p>
        </p:txBody>
      </p:sp>
    </p:spTree>
  </p:cSld>
  <p:clrMapOvr>
    <a:masterClrMapping/>
  </p:clrMapOvr>
  <p:transition>
    <p:zo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mtClean="0"/>
              <a:t>Secondary Effect of QE</a:t>
            </a:r>
          </a:p>
        </p:txBody>
      </p:sp>
      <p:sp>
        <p:nvSpPr>
          <p:cNvPr id="102403" name="Rectangle 3"/>
          <p:cNvSpPr>
            <a:spLocks noGrp="1" noChangeArrowheads="1"/>
          </p:cNvSpPr>
          <p:nvPr>
            <p:ph type="body" idx="1"/>
          </p:nvPr>
        </p:nvSpPr>
        <p:spPr/>
        <p:txBody>
          <a:bodyPr/>
          <a:lstStyle/>
          <a:p>
            <a:pPr>
              <a:lnSpc>
                <a:spcPct val="90000"/>
              </a:lnSpc>
              <a:buClr>
                <a:srgbClr val="000000"/>
              </a:buClr>
              <a:buFontTx/>
              <a:buNone/>
              <a:defRPr/>
            </a:pPr>
            <a:endParaRPr lang="en-GB" sz="1400" dirty="0" smtClean="0">
              <a:latin typeface="+mj-lt"/>
            </a:endParaRPr>
          </a:p>
          <a:p>
            <a:pPr>
              <a:lnSpc>
                <a:spcPct val="90000"/>
              </a:lnSpc>
              <a:buClr>
                <a:srgbClr val="000000"/>
              </a:buClr>
              <a:defRPr/>
            </a:pPr>
            <a:r>
              <a:rPr lang="en-GB" dirty="0" smtClean="0">
                <a:latin typeface="+mj-lt"/>
              </a:rPr>
              <a:t>There is a second effect of QE</a:t>
            </a:r>
          </a:p>
          <a:p>
            <a:pPr>
              <a:lnSpc>
                <a:spcPct val="90000"/>
              </a:lnSpc>
              <a:buClr>
                <a:srgbClr val="000000"/>
              </a:buClr>
              <a:defRPr/>
            </a:pPr>
            <a:r>
              <a:rPr lang="en-GB" dirty="0" smtClean="0">
                <a:latin typeface="+mj-lt"/>
              </a:rPr>
              <a:t>Central bank buying of gilts (and other debt securities) pushes up prices for corporate bonds</a:t>
            </a:r>
          </a:p>
          <a:p>
            <a:pPr>
              <a:lnSpc>
                <a:spcPct val="90000"/>
              </a:lnSpc>
              <a:buClr>
                <a:srgbClr val="000000"/>
              </a:buClr>
              <a:defRPr/>
            </a:pPr>
            <a:r>
              <a:rPr lang="en-GB" dirty="0" smtClean="0">
                <a:latin typeface="+mj-lt"/>
              </a:rPr>
              <a:t>Higher bond prices mean lower yields, so companies issuing new bonds are able to borrow more cheaply</a:t>
            </a:r>
          </a:p>
          <a:p>
            <a:pPr>
              <a:lnSpc>
                <a:spcPct val="90000"/>
              </a:lnSpc>
              <a:buClr>
                <a:srgbClr val="000000"/>
              </a:buClr>
              <a:defRPr/>
            </a:pPr>
            <a:r>
              <a:rPr lang="en-GB" dirty="0" smtClean="0">
                <a:latin typeface="+mj-lt"/>
              </a:rPr>
              <a:t>And lower gilt yields encourage banks to lend rather than hold gilts</a:t>
            </a:r>
          </a:p>
          <a:p>
            <a:pPr>
              <a:lnSpc>
                <a:spcPct val="90000"/>
              </a:lnSpc>
              <a:buClr>
                <a:srgbClr val="000000"/>
              </a:buClr>
              <a:buFontTx/>
              <a:buNone/>
              <a:defRPr/>
            </a:pPr>
            <a:endParaRPr lang="en-GB" dirty="0" smtClean="0">
              <a:latin typeface="+mj-lt"/>
            </a:endParaRPr>
          </a:p>
        </p:txBody>
      </p:sp>
    </p:spTree>
  </p:cSld>
  <p:clrMapOvr>
    <a:masterClrMapping/>
  </p:clrMapOvr>
  <p:transition>
    <p:zo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mtClean="0"/>
              <a:t>THE CONDUCT OF MONETARY POLICY</a:t>
            </a:r>
          </a:p>
        </p:txBody>
      </p:sp>
      <p:sp>
        <p:nvSpPr>
          <p:cNvPr id="102403" name="Rectangle 3"/>
          <p:cNvSpPr>
            <a:spLocks noGrp="1" noChangeArrowheads="1"/>
          </p:cNvSpPr>
          <p:nvPr>
            <p:ph type="body" idx="1"/>
          </p:nvPr>
        </p:nvSpPr>
        <p:spPr/>
        <p:txBody>
          <a:bodyPr/>
          <a:lstStyle/>
          <a:p>
            <a:pPr>
              <a:lnSpc>
                <a:spcPct val="90000"/>
              </a:lnSpc>
              <a:buClr>
                <a:srgbClr val="000000"/>
              </a:buClr>
              <a:buFontTx/>
              <a:buNone/>
              <a:defRPr/>
            </a:pPr>
            <a:endParaRPr lang="en-GB" dirty="0" smtClean="0">
              <a:latin typeface="+mj-lt"/>
            </a:endParaRPr>
          </a:p>
          <a:p>
            <a:pPr>
              <a:lnSpc>
                <a:spcPct val="90000"/>
              </a:lnSpc>
              <a:buClr>
                <a:srgbClr val="000000"/>
              </a:buClr>
              <a:defRPr/>
            </a:pPr>
            <a:r>
              <a:rPr lang="en-GB" dirty="0" smtClean="0">
                <a:latin typeface="+mj-lt"/>
              </a:rPr>
              <a:t>The Bank of England admitted that it would be difficult to know whether QE would work and how long it would take to see an effect</a:t>
            </a:r>
          </a:p>
          <a:p>
            <a:pPr>
              <a:lnSpc>
                <a:spcPct val="90000"/>
              </a:lnSpc>
              <a:buClr>
                <a:srgbClr val="000000"/>
              </a:buClr>
              <a:defRPr/>
            </a:pPr>
            <a:r>
              <a:rPr lang="en-GB" dirty="0" smtClean="0">
                <a:latin typeface="+mj-lt"/>
              </a:rPr>
              <a:t>Banks might choose not to lend, despite QE, as they attempt to strengthen their balance sheets</a:t>
            </a:r>
          </a:p>
          <a:p>
            <a:pPr>
              <a:lnSpc>
                <a:spcPct val="90000"/>
              </a:lnSpc>
              <a:buClr>
                <a:srgbClr val="000000"/>
              </a:buClr>
              <a:defRPr/>
            </a:pPr>
            <a:r>
              <a:rPr lang="en-GB" dirty="0" smtClean="0">
                <a:latin typeface="+mj-lt"/>
              </a:rPr>
              <a:t>It was suggested that QE would work more effectively if the central bank bought ‘toxic assets’ rather than gilts</a:t>
            </a:r>
          </a:p>
        </p:txBody>
      </p:sp>
    </p:spTree>
  </p:cSld>
  <p:clrMapOvr>
    <a:masterClrMapping/>
  </p:clrMapOvr>
  <p:transition>
    <p:zo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mtClean="0"/>
              <a:t>Coordination</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dirty="0" smtClean="0">
                <a:latin typeface="+mj-lt"/>
              </a:rPr>
              <a:t>The speed with which central banks acted varied because of technical and ideological reasons</a:t>
            </a:r>
          </a:p>
          <a:p>
            <a:pPr>
              <a:lnSpc>
                <a:spcPct val="90000"/>
              </a:lnSpc>
              <a:buClr>
                <a:srgbClr val="000000"/>
              </a:buClr>
              <a:defRPr/>
            </a:pPr>
            <a:r>
              <a:rPr lang="en-GB" dirty="0" smtClean="0">
                <a:latin typeface="+mj-lt"/>
              </a:rPr>
              <a:t>Once inflationary pressures eased, then central banks relaxed monetary policy and acted in a coordinated way in October 2008 to cut interest rates</a:t>
            </a:r>
          </a:p>
          <a:p>
            <a:pPr>
              <a:lnSpc>
                <a:spcPct val="90000"/>
              </a:lnSpc>
              <a:buClr>
                <a:srgbClr val="000000"/>
              </a:buClr>
              <a:defRPr/>
            </a:pPr>
            <a:r>
              <a:rPr lang="en-GB" dirty="0" smtClean="0">
                <a:latin typeface="+mj-lt"/>
              </a:rPr>
              <a:t>Central banks have expanded their roles and introduced new policy tools and instruments – there has been innovation</a:t>
            </a:r>
          </a:p>
          <a:p>
            <a:pPr>
              <a:lnSpc>
                <a:spcPct val="90000"/>
              </a:lnSpc>
              <a:buClr>
                <a:srgbClr val="000000"/>
              </a:buClr>
              <a:buFontTx/>
              <a:buNone/>
              <a:defRPr/>
            </a:pPr>
            <a:endParaRPr lang="en-GB" dirty="0" smtClean="0">
              <a:latin typeface="+mj-lt"/>
            </a:endParaRPr>
          </a:p>
        </p:txBody>
      </p:sp>
    </p:spTree>
  </p:cSld>
  <p:clrMapOvr>
    <a:masterClrMapping/>
  </p:clrMapOvr>
  <p:transition>
    <p:zo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mtClean="0"/>
              <a:t>LESSONS LEARNED?</a:t>
            </a:r>
          </a:p>
        </p:txBody>
      </p:sp>
      <p:sp>
        <p:nvSpPr>
          <p:cNvPr id="102403" name="Rectangle 3"/>
          <p:cNvSpPr>
            <a:spLocks noGrp="1" noChangeArrowheads="1"/>
          </p:cNvSpPr>
          <p:nvPr>
            <p:ph type="body" idx="1"/>
          </p:nvPr>
        </p:nvSpPr>
        <p:spPr/>
        <p:txBody>
          <a:bodyPr/>
          <a:lstStyle/>
          <a:p>
            <a:pPr>
              <a:lnSpc>
                <a:spcPct val="90000"/>
              </a:lnSpc>
              <a:buClr>
                <a:srgbClr val="000000"/>
              </a:buClr>
              <a:defRPr/>
            </a:pPr>
            <a:endParaRPr lang="en-GB" dirty="0" smtClean="0">
              <a:latin typeface="+mj-lt"/>
            </a:endParaRPr>
          </a:p>
          <a:p>
            <a:pPr>
              <a:lnSpc>
                <a:spcPct val="90000"/>
              </a:lnSpc>
              <a:buClr>
                <a:srgbClr val="000000"/>
              </a:buClr>
              <a:defRPr/>
            </a:pPr>
            <a:endParaRPr lang="en-GB" dirty="0" smtClean="0">
              <a:latin typeface="+mj-lt"/>
            </a:endParaRPr>
          </a:p>
          <a:p>
            <a:pPr>
              <a:lnSpc>
                <a:spcPct val="90000"/>
              </a:lnSpc>
              <a:buClr>
                <a:srgbClr val="000000"/>
              </a:buClr>
              <a:defRPr/>
            </a:pPr>
            <a:r>
              <a:rPr lang="en-GB" dirty="0" smtClean="0">
                <a:latin typeface="+mj-lt"/>
              </a:rPr>
              <a:t>Was weak regulation to blame for the crisis?</a:t>
            </a:r>
            <a:endParaRPr lang="en-GB" dirty="0">
              <a:latin typeface="+mj-lt"/>
            </a:endParaRPr>
          </a:p>
          <a:p>
            <a:pPr>
              <a:lnSpc>
                <a:spcPct val="90000"/>
              </a:lnSpc>
              <a:buClr>
                <a:srgbClr val="000000"/>
              </a:buClr>
              <a:defRPr/>
            </a:pPr>
            <a:r>
              <a:rPr lang="en-GB" dirty="0" smtClean="0">
                <a:latin typeface="+mj-lt"/>
              </a:rPr>
              <a:t>Can stronger regulation prevent a future financial crisis of the scale of the 2007-09 crisis?</a:t>
            </a:r>
          </a:p>
        </p:txBody>
      </p:sp>
    </p:spTree>
  </p:cSld>
  <p:clrMapOvr>
    <a:masterClrMapping/>
  </p:clrMapOvr>
  <p:transition>
    <p:zo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mtClean="0"/>
              <a:t>LESSONS LEARNED?</a:t>
            </a:r>
          </a:p>
        </p:txBody>
      </p:sp>
      <p:sp>
        <p:nvSpPr>
          <p:cNvPr id="102403" name="Rectangle 3"/>
          <p:cNvSpPr>
            <a:spLocks noGrp="1" noChangeArrowheads="1"/>
          </p:cNvSpPr>
          <p:nvPr>
            <p:ph type="body" idx="1"/>
          </p:nvPr>
        </p:nvSpPr>
        <p:spPr/>
        <p:txBody>
          <a:bodyPr/>
          <a:lstStyle/>
          <a:p>
            <a:pPr>
              <a:lnSpc>
                <a:spcPct val="90000"/>
              </a:lnSpc>
              <a:buClr>
                <a:srgbClr val="000000"/>
              </a:buClr>
              <a:defRPr/>
            </a:pPr>
            <a:endParaRPr lang="en-GB" dirty="0" smtClean="0">
              <a:latin typeface="+mj-lt"/>
            </a:endParaRPr>
          </a:p>
          <a:p>
            <a:pPr>
              <a:lnSpc>
                <a:spcPct val="90000"/>
              </a:lnSpc>
              <a:buClr>
                <a:srgbClr val="000000"/>
              </a:buClr>
              <a:defRPr/>
            </a:pPr>
            <a:r>
              <a:rPr lang="en-GB" dirty="0" smtClean="0">
                <a:latin typeface="+mj-lt"/>
              </a:rPr>
              <a:t>The OECD has been critical of national regulatory bodies and identified the following key causes of the crisis:</a:t>
            </a:r>
          </a:p>
          <a:p>
            <a:pPr lvl="1">
              <a:lnSpc>
                <a:spcPct val="90000"/>
              </a:lnSpc>
              <a:buClr>
                <a:srgbClr val="000000"/>
              </a:buClr>
              <a:defRPr/>
            </a:pPr>
            <a:r>
              <a:rPr lang="en-GB" dirty="0" smtClean="0">
                <a:latin typeface="+mj-lt"/>
              </a:rPr>
              <a:t>The bonus culture in banks</a:t>
            </a:r>
          </a:p>
          <a:p>
            <a:pPr lvl="1">
              <a:lnSpc>
                <a:spcPct val="90000"/>
              </a:lnSpc>
              <a:buClr>
                <a:srgbClr val="000000"/>
              </a:buClr>
              <a:defRPr/>
            </a:pPr>
            <a:r>
              <a:rPr lang="en-GB" dirty="0" smtClean="0">
                <a:latin typeface="+mj-lt"/>
              </a:rPr>
              <a:t>Credit ratings agencies</a:t>
            </a:r>
          </a:p>
          <a:p>
            <a:pPr lvl="1">
              <a:lnSpc>
                <a:spcPct val="90000"/>
              </a:lnSpc>
              <a:buClr>
                <a:srgbClr val="000000"/>
              </a:buClr>
              <a:defRPr/>
            </a:pPr>
            <a:r>
              <a:rPr lang="en-GB" dirty="0" smtClean="0">
                <a:latin typeface="+mj-lt"/>
              </a:rPr>
              <a:t>Failures in corporate governance</a:t>
            </a:r>
          </a:p>
          <a:p>
            <a:pPr lvl="1">
              <a:lnSpc>
                <a:spcPct val="90000"/>
              </a:lnSpc>
              <a:buClr>
                <a:srgbClr val="000000"/>
              </a:buClr>
              <a:defRPr/>
            </a:pPr>
            <a:r>
              <a:rPr lang="en-GB" dirty="0" smtClean="0">
                <a:latin typeface="+mj-lt"/>
              </a:rPr>
              <a:t>Poor risk management strategies and understanding</a:t>
            </a:r>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72" descr="E:\Mankiw\Mankiw PPT\narrow aqua button bckgrd.jpg"/>
          <p:cNvPicPr>
            <a:picLocks noChangeAspect="1" noChangeArrowheads="1"/>
          </p:cNvPicPr>
          <p:nvPr/>
        </p:nvPicPr>
        <p:blipFill>
          <a:blip r:embed="rId3" cstate="print"/>
          <a:srcRect r="1688"/>
          <a:stretch>
            <a:fillRect/>
          </a:stretch>
        </p:blipFill>
        <p:spPr bwMode="auto">
          <a:xfrm>
            <a:off x="0" y="0"/>
            <a:ext cx="9144000" cy="6858000"/>
          </a:xfrm>
          <a:prstGeom prst="rect">
            <a:avLst/>
          </a:prstGeom>
          <a:noFill/>
          <a:ln w="9525">
            <a:noFill/>
            <a:miter lim="800000"/>
            <a:headEnd/>
            <a:tailEnd/>
          </a:ln>
        </p:spPr>
      </p:pic>
      <p:sp>
        <p:nvSpPr>
          <p:cNvPr id="7171" name="Rectangle 71"/>
          <p:cNvSpPr>
            <a:spLocks noGrp="1" noChangeArrowheads="1"/>
          </p:cNvSpPr>
          <p:nvPr>
            <p:ph type="title"/>
          </p:nvPr>
        </p:nvSpPr>
        <p:spPr>
          <a:xfrm>
            <a:off x="762000" y="76200"/>
            <a:ext cx="8382000" cy="762000"/>
          </a:xfrm>
        </p:spPr>
        <p:txBody>
          <a:bodyPr/>
          <a:lstStyle/>
          <a:p>
            <a:pPr algn="l"/>
            <a:r>
              <a:rPr lang="en-US" sz="2800" smtClean="0"/>
              <a:t>Figure 1 Global Real GDP growth, 2005-09</a:t>
            </a:r>
          </a:p>
        </p:txBody>
      </p:sp>
      <p:sp>
        <p:nvSpPr>
          <p:cNvPr id="7172" name="Rectangle 42"/>
          <p:cNvSpPr>
            <a:spLocks noChangeArrowheads="1"/>
          </p:cNvSpPr>
          <p:nvPr/>
        </p:nvSpPr>
        <p:spPr bwMode="auto">
          <a:xfrm>
            <a:off x="5087938" y="4770438"/>
            <a:ext cx="60325" cy="258762"/>
          </a:xfrm>
          <a:prstGeom prst="rect">
            <a:avLst/>
          </a:prstGeom>
          <a:noFill/>
          <a:ln w="9525">
            <a:noFill/>
            <a:miter lim="800000"/>
            <a:headEnd/>
            <a:tailEnd/>
          </a:ln>
        </p:spPr>
        <p:txBody>
          <a:bodyPr wrap="none" lIns="0" tIns="0" rIns="0" bIns="0">
            <a:spAutoFit/>
          </a:bodyPr>
          <a:lstStyle/>
          <a:p>
            <a:pPr eaLnBrk="0" hangingPunct="0"/>
            <a:r>
              <a:rPr lang="en-US" sz="1700">
                <a:solidFill>
                  <a:srgbClr val="000000"/>
                </a:solidFill>
                <a:latin typeface="Arial" charset="0"/>
              </a:rPr>
              <a:t> </a:t>
            </a:r>
            <a:endParaRPr lang="en-US"/>
          </a:p>
        </p:txBody>
      </p:sp>
      <p:pic>
        <p:nvPicPr>
          <p:cNvPr id="7173" name="Picture 8"/>
          <p:cNvPicPr>
            <a:picLocks noChangeAspect="1" noChangeArrowheads="1"/>
          </p:cNvPicPr>
          <p:nvPr/>
        </p:nvPicPr>
        <p:blipFill>
          <a:blip r:embed="rId4" cstate="print"/>
          <a:srcRect/>
          <a:stretch>
            <a:fillRect/>
          </a:stretch>
        </p:blipFill>
        <p:spPr bwMode="auto">
          <a:xfrm>
            <a:off x="107950" y="1101725"/>
            <a:ext cx="9001125" cy="4991100"/>
          </a:xfrm>
          <a:prstGeom prst="rect">
            <a:avLst/>
          </a:prstGeom>
          <a:noFill/>
          <a:ln w="12700">
            <a:noFill/>
            <a:miter lim="800000"/>
            <a:headEnd type="none" w="sm" len="sm"/>
            <a:tailEnd type="none" w="sm" len="sm"/>
          </a:ln>
        </p:spPr>
      </p:pic>
      <p:sp>
        <p:nvSpPr>
          <p:cNvPr id="7174" name="Text Box 7"/>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pPr eaLnBrk="0" hangingPunct="0"/>
            <a:r>
              <a:rPr lang="en-US" altLang="en-US" sz="800" b="1">
                <a:solidFill>
                  <a:srgbClr val="411D72"/>
                </a:solidFill>
                <a:latin typeface="Arial" charset="0"/>
              </a:rPr>
              <a:t>Copyright©2010  South-Western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mtClean="0"/>
              <a:t>LESSONS LEARNED?</a:t>
            </a:r>
          </a:p>
        </p:txBody>
      </p:sp>
      <p:sp>
        <p:nvSpPr>
          <p:cNvPr id="102403" name="Rectangle 3"/>
          <p:cNvSpPr>
            <a:spLocks noGrp="1" noChangeArrowheads="1"/>
          </p:cNvSpPr>
          <p:nvPr>
            <p:ph type="body" idx="1"/>
          </p:nvPr>
        </p:nvSpPr>
        <p:spPr/>
        <p:txBody>
          <a:bodyPr/>
          <a:lstStyle/>
          <a:p>
            <a:pPr>
              <a:lnSpc>
                <a:spcPct val="90000"/>
              </a:lnSpc>
              <a:buClr>
                <a:srgbClr val="000000"/>
              </a:buClr>
              <a:defRPr/>
            </a:pPr>
            <a:r>
              <a:rPr lang="en-GB" sz="2600" dirty="0" smtClean="0">
                <a:latin typeface="+mj-lt"/>
              </a:rPr>
              <a:t>Suggested actions include:</a:t>
            </a:r>
          </a:p>
          <a:p>
            <a:pPr lvl="1">
              <a:lnSpc>
                <a:spcPct val="90000"/>
              </a:lnSpc>
              <a:buClr>
                <a:srgbClr val="000000"/>
              </a:buClr>
              <a:defRPr/>
            </a:pPr>
            <a:r>
              <a:rPr lang="en-GB" sz="2200" dirty="0" smtClean="0"/>
              <a:t>Improve demarcation of responsibilities, e.g. make the Bank of England responsible for monitoring systemic risks and the FSA responsible for risks in individual institutions</a:t>
            </a:r>
          </a:p>
          <a:p>
            <a:pPr lvl="1">
              <a:lnSpc>
                <a:spcPct val="90000"/>
              </a:lnSpc>
              <a:buClr>
                <a:srgbClr val="000000"/>
              </a:buClr>
              <a:defRPr/>
            </a:pPr>
            <a:r>
              <a:rPr lang="en-GB" sz="2200" dirty="0" smtClean="0"/>
              <a:t>Overhaul credit ratings agencies</a:t>
            </a:r>
          </a:p>
          <a:p>
            <a:pPr lvl="1">
              <a:lnSpc>
                <a:spcPct val="90000"/>
              </a:lnSpc>
              <a:buClr>
                <a:srgbClr val="000000"/>
              </a:buClr>
              <a:defRPr/>
            </a:pPr>
            <a:r>
              <a:rPr lang="en-GB" sz="2200" dirty="0" smtClean="0"/>
              <a:t>Increase transparency of operations (bearing in mind commercial sensitivities)  to improve market discipline and prevent excessive risk taking</a:t>
            </a:r>
          </a:p>
          <a:p>
            <a:pPr lvl="1">
              <a:lnSpc>
                <a:spcPct val="90000"/>
              </a:lnSpc>
              <a:buClr>
                <a:srgbClr val="000000"/>
              </a:buClr>
              <a:defRPr/>
            </a:pPr>
            <a:r>
              <a:rPr lang="en-GB" sz="2200" dirty="0" smtClean="0"/>
              <a:t>Discourage the growth of institutions that are too big to fail and thus raise the problem of moral hazard, e.g. by setting stricter capital requirements that reflect the systemic risk posed by an institution</a:t>
            </a:r>
          </a:p>
          <a:p>
            <a:pPr lvl="1">
              <a:lnSpc>
                <a:spcPct val="90000"/>
              </a:lnSpc>
              <a:buClr>
                <a:srgbClr val="000000"/>
              </a:buClr>
              <a:defRPr/>
            </a:pPr>
            <a:r>
              <a:rPr lang="en-GB" sz="2200" dirty="0" smtClean="0"/>
              <a:t>Ensure regulators have better information on all financial institutions, including off-balance sheet entities</a:t>
            </a:r>
          </a:p>
          <a:p>
            <a:pPr lvl="1">
              <a:lnSpc>
                <a:spcPct val="90000"/>
              </a:lnSpc>
              <a:buClr>
                <a:srgbClr val="000000"/>
              </a:buClr>
              <a:defRPr/>
            </a:pPr>
            <a:r>
              <a:rPr lang="en-GB" sz="2200" dirty="0" smtClean="0"/>
              <a:t>Reduce barriers to international cooperation among regulators</a:t>
            </a:r>
          </a:p>
          <a:p>
            <a:pPr lvl="1">
              <a:lnSpc>
                <a:spcPct val="90000"/>
              </a:lnSpc>
              <a:buClr>
                <a:srgbClr val="000000"/>
              </a:buClr>
              <a:defRPr/>
            </a:pPr>
            <a:endParaRPr lang="en-GB" sz="2400" dirty="0" smtClean="0">
              <a:latin typeface="+mj-lt"/>
            </a:endParaRPr>
          </a:p>
        </p:txBody>
      </p:sp>
    </p:spTree>
  </p:cSld>
  <p:clrMapOvr>
    <a:masterClrMapping/>
  </p:clrMapOvr>
  <p:transition>
    <p:zoom/>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mtClean="0"/>
              <a:t>LESSONS LEARNED?</a:t>
            </a:r>
          </a:p>
        </p:txBody>
      </p:sp>
      <p:sp>
        <p:nvSpPr>
          <p:cNvPr id="54275" name="Rectangle 3"/>
          <p:cNvSpPr>
            <a:spLocks noGrp="1" noChangeArrowheads="1"/>
          </p:cNvSpPr>
          <p:nvPr>
            <p:ph type="body" idx="1"/>
          </p:nvPr>
        </p:nvSpPr>
        <p:spPr/>
        <p:txBody>
          <a:bodyPr/>
          <a:lstStyle/>
          <a:p>
            <a:pPr>
              <a:lnSpc>
                <a:spcPct val="90000"/>
              </a:lnSpc>
              <a:buClr>
                <a:srgbClr val="000000"/>
              </a:buClr>
            </a:pPr>
            <a:r>
              <a:rPr lang="en-GB" smtClean="0"/>
              <a:t>The IMF has broadly concurred with the OECD in it analysis of the crisis. It suggests that:</a:t>
            </a:r>
          </a:p>
          <a:p>
            <a:pPr lvl="1">
              <a:lnSpc>
                <a:spcPct val="90000"/>
              </a:lnSpc>
              <a:buClr>
                <a:srgbClr val="000000"/>
              </a:buClr>
            </a:pPr>
            <a:r>
              <a:rPr lang="en-GB" smtClean="0"/>
              <a:t>the high extent of financial innovation allowed excessive leverage to be carried out</a:t>
            </a:r>
          </a:p>
          <a:p>
            <a:pPr lvl="1">
              <a:lnSpc>
                <a:spcPct val="90000"/>
              </a:lnSpc>
              <a:buClr>
                <a:srgbClr val="000000"/>
              </a:buClr>
            </a:pPr>
            <a:r>
              <a:rPr lang="en-GB" smtClean="0"/>
              <a:t>the lack of coordination and the legal constraints for wider information-sharing prevented the regulatory bodies from understanding what happens</a:t>
            </a:r>
          </a:p>
          <a:p>
            <a:pPr>
              <a:lnSpc>
                <a:spcPct val="90000"/>
              </a:lnSpc>
              <a:buClr>
                <a:srgbClr val="000000"/>
              </a:buClr>
            </a:pPr>
            <a:r>
              <a:rPr lang="en-GB" smtClean="0"/>
              <a:t>Suggested actions include:</a:t>
            </a:r>
          </a:p>
          <a:p>
            <a:pPr lvl="1">
              <a:lnSpc>
                <a:spcPct val="90000"/>
              </a:lnSpc>
              <a:buClr>
                <a:srgbClr val="000000"/>
              </a:buClr>
            </a:pPr>
            <a:r>
              <a:rPr lang="en-GB" smtClean="0"/>
              <a:t>Require banks to set aside capital during ‘good times’ to provide a reserve that can be used when the economy suffers a downturn and credit conditions are tight</a:t>
            </a:r>
          </a:p>
        </p:txBody>
      </p:sp>
    </p:spTree>
  </p:cSld>
  <p:clrMapOvr>
    <a:masterClrMapping/>
  </p:clrMapOvr>
  <p:transition>
    <p:zoom/>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mtClean="0"/>
              <a:t>Summary</a:t>
            </a:r>
          </a:p>
        </p:txBody>
      </p:sp>
      <p:sp>
        <p:nvSpPr>
          <p:cNvPr id="86019" name="Rectangle 3"/>
          <p:cNvSpPr>
            <a:spLocks noGrp="1" noChangeArrowheads="1"/>
          </p:cNvSpPr>
          <p:nvPr>
            <p:ph type="body" idx="1"/>
          </p:nvPr>
        </p:nvSpPr>
        <p:spPr/>
        <p:txBody>
          <a:bodyPr/>
          <a:lstStyle/>
          <a:p>
            <a:pPr>
              <a:defRPr/>
            </a:pPr>
            <a:r>
              <a:rPr lang="en-GB" sz="2250" dirty="0"/>
              <a:t>Deregulation of financial markets encouraged new </a:t>
            </a:r>
            <a:r>
              <a:rPr lang="en-GB" sz="2250" dirty="0" smtClean="0"/>
              <a:t>ways of </a:t>
            </a:r>
            <a:r>
              <a:rPr lang="en-GB" sz="2250" dirty="0"/>
              <a:t>lending and made it easier for lenders to access funds</a:t>
            </a:r>
            <a:r>
              <a:rPr lang="en-GB" sz="2250" dirty="0" smtClean="0"/>
              <a:t>.</a:t>
            </a:r>
          </a:p>
          <a:p>
            <a:pPr>
              <a:defRPr/>
            </a:pPr>
            <a:r>
              <a:rPr lang="en-GB" sz="2250" dirty="0"/>
              <a:t>The relatively benign economic climate of the early </a:t>
            </a:r>
            <a:r>
              <a:rPr lang="en-GB" sz="2250" dirty="0" smtClean="0"/>
              <a:t>2000s encouraged </a:t>
            </a:r>
            <a:r>
              <a:rPr lang="en-GB" sz="2250" dirty="0"/>
              <a:t>banks to become more risk seeking</a:t>
            </a:r>
            <a:r>
              <a:rPr lang="en-GB" sz="2250" dirty="0" smtClean="0"/>
              <a:t>.</a:t>
            </a:r>
          </a:p>
          <a:p>
            <a:pPr>
              <a:defRPr/>
            </a:pPr>
            <a:r>
              <a:rPr lang="en-GB" sz="2250" dirty="0"/>
              <a:t>Some of this risk could be insured against through </a:t>
            </a:r>
            <a:r>
              <a:rPr lang="en-GB" sz="2250" dirty="0" smtClean="0"/>
              <a:t>new products </a:t>
            </a:r>
            <a:r>
              <a:rPr lang="en-GB" sz="2250" dirty="0"/>
              <a:t>such as credit default </a:t>
            </a:r>
            <a:r>
              <a:rPr lang="en-GB" sz="2250" dirty="0" smtClean="0"/>
              <a:t>swaps (CDS).</a:t>
            </a:r>
          </a:p>
          <a:p>
            <a:pPr>
              <a:defRPr/>
            </a:pPr>
            <a:r>
              <a:rPr lang="en-GB" sz="2250" dirty="0" smtClean="0"/>
              <a:t>Banks in the US increased lending to the sub-prime market at rapid rates.</a:t>
            </a:r>
          </a:p>
          <a:p>
            <a:pPr>
              <a:defRPr/>
            </a:pPr>
            <a:r>
              <a:rPr lang="en-GB" sz="2250" dirty="0" smtClean="0"/>
              <a:t>The resulting effects on the housing market of easier access to mortgages increased demand and prices.</a:t>
            </a:r>
          </a:p>
          <a:p>
            <a:pPr>
              <a:defRPr/>
            </a:pPr>
            <a:r>
              <a:rPr lang="en-GB" sz="2250" dirty="0" smtClean="0"/>
              <a:t>Mortgage lending (along with other loans) were securitized by banks.</a:t>
            </a:r>
          </a:p>
          <a:p>
            <a:pPr>
              <a:defRPr/>
            </a:pPr>
            <a:r>
              <a:rPr lang="en-GB" sz="2250" dirty="0" smtClean="0"/>
              <a:t>Securitization in association with CDS increased interdependency within the global financial system.</a:t>
            </a:r>
          </a:p>
          <a:p>
            <a:pPr>
              <a:defRPr/>
            </a:pPr>
            <a:endParaRPr lang="en-GB" sz="2600" dirty="0" smtClean="0"/>
          </a:p>
          <a:p>
            <a:pPr>
              <a:defRPr/>
            </a:pPr>
            <a:endParaRPr lang="en-GB" sz="2600" dirty="0">
              <a:latin typeface="+mj-lt"/>
            </a:endParaRPr>
          </a:p>
          <a:p>
            <a:pPr>
              <a:defRPr/>
            </a:pPr>
            <a:endParaRPr lang="en-GB" dirty="0">
              <a:latin typeface="+mj-lt"/>
            </a:endParaRPr>
          </a:p>
        </p:txBody>
      </p:sp>
      <p:sp>
        <p:nvSpPr>
          <p:cNvPr id="55300" name="Line 4"/>
          <p:cNvSpPr>
            <a:spLocks noChangeShapeType="1"/>
          </p:cNvSpPr>
          <p:nvPr/>
        </p:nvSpPr>
        <p:spPr bwMode="auto">
          <a:xfrm>
            <a:off x="473075" y="1108075"/>
            <a:ext cx="8293100" cy="0"/>
          </a:xfrm>
          <a:prstGeom prst="line">
            <a:avLst/>
          </a:prstGeom>
          <a:noFill/>
          <a:ln w="12700">
            <a:solidFill>
              <a:srgbClr val="FFFFCC"/>
            </a:solidFill>
            <a:round/>
            <a:headEnd type="none" w="sm" len="sm"/>
            <a:tailEnd type="none" w="sm" len="sm"/>
          </a:ln>
        </p:spPr>
        <p:txBody>
          <a:bodyPr wrap="none" anchor="ctr"/>
          <a:lstStyle/>
          <a:p>
            <a:endParaRPr lang="cs-CZ"/>
          </a:p>
        </p:txBody>
      </p:sp>
    </p:spTree>
  </p:cSld>
  <p:clrMapOvr>
    <a:masterClrMapping/>
  </p:clrMapOvr>
  <p:transition>
    <p:zoom/>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smtClean="0"/>
              <a:t>Summary</a:t>
            </a:r>
          </a:p>
        </p:txBody>
      </p:sp>
      <p:sp>
        <p:nvSpPr>
          <p:cNvPr id="90115" name="Rectangle 3"/>
          <p:cNvSpPr>
            <a:spLocks noGrp="1" noChangeArrowheads="1"/>
          </p:cNvSpPr>
          <p:nvPr>
            <p:ph type="body" idx="1"/>
          </p:nvPr>
        </p:nvSpPr>
        <p:spPr/>
        <p:txBody>
          <a:bodyPr/>
          <a:lstStyle/>
          <a:p>
            <a:pPr>
              <a:defRPr/>
            </a:pPr>
            <a:r>
              <a:rPr lang="en-GB" sz="2600" dirty="0" smtClean="0"/>
              <a:t>When </a:t>
            </a:r>
            <a:r>
              <a:rPr lang="en-GB" sz="2600" dirty="0"/>
              <a:t>interest rates started to rise to combat </a:t>
            </a:r>
            <a:r>
              <a:rPr lang="en-GB" sz="2600" dirty="0" smtClean="0"/>
              <a:t>inflation in 2005, defaults </a:t>
            </a:r>
            <a:r>
              <a:rPr lang="en-GB" sz="2600" dirty="0"/>
              <a:t>in the sub-prime market rose.</a:t>
            </a:r>
          </a:p>
          <a:p>
            <a:pPr>
              <a:defRPr/>
            </a:pPr>
            <a:r>
              <a:rPr lang="en-GB" sz="2600" dirty="0" smtClean="0"/>
              <a:t>As </a:t>
            </a:r>
            <a:r>
              <a:rPr lang="en-GB" sz="2600" dirty="0"/>
              <a:t>the defaults grew, the liabilities of banks to the </a:t>
            </a:r>
            <a:r>
              <a:rPr lang="en-GB" sz="2600" dirty="0" smtClean="0"/>
              <a:t>debt which </a:t>
            </a:r>
            <a:r>
              <a:rPr lang="en-GB" sz="2600" dirty="0"/>
              <a:t>had been built up increased, along with </a:t>
            </a:r>
            <a:r>
              <a:rPr lang="en-GB" sz="2600" dirty="0" smtClean="0"/>
              <a:t>their liabilities </a:t>
            </a:r>
            <a:r>
              <a:rPr lang="en-GB" sz="2600" dirty="0"/>
              <a:t>to CDS claims</a:t>
            </a:r>
            <a:r>
              <a:rPr lang="en-GB" sz="2600" dirty="0" smtClean="0"/>
              <a:t>.</a:t>
            </a:r>
          </a:p>
          <a:p>
            <a:pPr>
              <a:defRPr/>
            </a:pPr>
            <a:r>
              <a:rPr lang="en-GB" sz="2600" dirty="0"/>
              <a:t>The banking crisis led to a sharp reduction in </a:t>
            </a:r>
            <a:r>
              <a:rPr lang="en-GB" sz="2600" dirty="0" smtClean="0"/>
              <a:t>interbank lending </a:t>
            </a:r>
            <a:r>
              <a:rPr lang="en-GB" sz="2600" dirty="0"/>
              <a:t>as credit dried </a:t>
            </a:r>
            <a:r>
              <a:rPr lang="en-GB" sz="2600" dirty="0" smtClean="0"/>
              <a:t>up.</a:t>
            </a:r>
          </a:p>
          <a:p>
            <a:pPr>
              <a:defRPr/>
            </a:pPr>
            <a:r>
              <a:rPr lang="en-GB" sz="2600" dirty="0" smtClean="0"/>
              <a:t>Tight credit along with the collapse of the housing market fed through to the real economy and unemployment began to rise and economic activity to slow.</a:t>
            </a:r>
          </a:p>
          <a:p>
            <a:pPr>
              <a:defRPr/>
            </a:pPr>
            <a:r>
              <a:rPr lang="en-GB" sz="2600" dirty="0" smtClean="0"/>
              <a:t>Most economies of the world experienced recession by 2008.</a:t>
            </a:r>
          </a:p>
          <a:p>
            <a:pPr>
              <a:defRPr/>
            </a:pPr>
            <a:endParaRPr lang="en-GB" sz="2600" dirty="0" smtClean="0">
              <a:latin typeface="+mj-lt"/>
            </a:endParaRPr>
          </a:p>
        </p:txBody>
      </p:sp>
      <p:sp>
        <p:nvSpPr>
          <p:cNvPr id="56324" name="Line 4"/>
          <p:cNvSpPr>
            <a:spLocks noChangeShapeType="1"/>
          </p:cNvSpPr>
          <p:nvPr/>
        </p:nvSpPr>
        <p:spPr bwMode="auto">
          <a:xfrm>
            <a:off x="473075" y="1108075"/>
            <a:ext cx="8293100" cy="0"/>
          </a:xfrm>
          <a:prstGeom prst="line">
            <a:avLst/>
          </a:prstGeom>
          <a:noFill/>
          <a:ln w="12700">
            <a:solidFill>
              <a:srgbClr val="FFFFCC"/>
            </a:solidFill>
            <a:round/>
            <a:headEnd type="none" w="sm" len="sm"/>
            <a:tailEnd type="none" w="sm" len="sm"/>
          </a:ln>
        </p:spPr>
        <p:txBody>
          <a:bodyPr wrap="none" anchor="ctr"/>
          <a:lstStyle/>
          <a:p>
            <a:endParaRPr lang="cs-CZ"/>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smtClean="0"/>
              <a:t>Summary</a:t>
            </a:r>
          </a:p>
        </p:txBody>
      </p:sp>
      <p:sp>
        <p:nvSpPr>
          <p:cNvPr id="86019" name="Rectangle 3"/>
          <p:cNvSpPr>
            <a:spLocks noGrp="1" noChangeArrowheads="1"/>
          </p:cNvSpPr>
          <p:nvPr>
            <p:ph type="body" idx="1"/>
          </p:nvPr>
        </p:nvSpPr>
        <p:spPr/>
        <p:txBody>
          <a:bodyPr/>
          <a:lstStyle/>
          <a:p>
            <a:pPr>
              <a:defRPr/>
            </a:pPr>
            <a:r>
              <a:rPr lang="en-GB" sz="2800" dirty="0" smtClean="0"/>
              <a:t>The efficient market hypothesis formed the basis for policy making and regulation in many global financial markets.</a:t>
            </a:r>
          </a:p>
          <a:p>
            <a:pPr>
              <a:defRPr/>
            </a:pPr>
            <a:r>
              <a:rPr lang="en-GB" sz="2800" dirty="0" smtClean="0"/>
              <a:t>Efficient markets rely on high quality information and the ability of market participants to understand that information in pricing risk</a:t>
            </a:r>
          </a:p>
          <a:p>
            <a:pPr>
              <a:defRPr/>
            </a:pPr>
            <a:r>
              <a:rPr lang="en-GB" sz="2800" dirty="0" smtClean="0"/>
              <a:t>Financial institutions developed a range of new products based on assumptions of limited risk</a:t>
            </a:r>
          </a:p>
          <a:p>
            <a:pPr>
              <a:defRPr/>
            </a:pPr>
            <a:r>
              <a:rPr lang="en-GB" sz="2800" dirty="0" smtClean="0"/>
              <a:t>A lack of understanding of these models from bankers through to regulators and central bankers undermined a key basis of efficient markets</a:t>
            </a:r>
          </a:p>
          <a:p>
            <a:pPr>
              <a:defRPr/>
            </a:pPr>
            <a:endParaRPr lang="en-GB" sz="2800" dirty="0" smtClean="0">
              <a:latin typeface="+mj-lt"/>
            </a:endParaRPr>
          </a:p>
          <a:p>
            <a:pPr>
              <a:defRPr/>
            </a:pPr>
            <a:endParaRPr lang="en-GB" dirty="0">
              <a:latin typeface="+mj-lt"/>
            </a:endParaRPr>
          </a:p>
        </p:txBody>
      </p:sp>
      <p:sp>
        <p:nvSpPr>
          <p:cNvPr id="57348" name="Line 4"/>
          <p:cNvSpPr>
            <a:spLocks noChangeShapeType="1"/>
          </p:cNvSpPr>
          <p:nvPr/>
        </p:nvSpPr>
        <p:spPr bwMode="auto">
          <a:xfrm>
            <a:off x="473075" y="1108075"/>
            <a:ext cx="8293100" cy="0"/>
          </a:xfrm>
          <a:prstGeom prst="line">
            <a:avLst/>
          </a:prstGeom>
          <a:noFill/>
          <a:ln w="12700">
            <a:solidFill>
              <a:srgbClr val="FFFFCC"/>
            </a:solidFill>
            <a:round/>
            <a:headEnd type="none" w="sm" len="sm"/>
            <a:tailEnd type="none" w="sm" len="sm"/>
          </a:ln>
        </p:spPr>
        <p:txBody>
          <a:bodyPr wrap="none" anchor="ctr"/>
          <a:lstStyle/>
          <a:p>
            <a:endParaRPr lang="cs-CZ"/>
          </a:p>
        </p:txBody>
      </p:sp>
    </p:spTree>
  </p:cSld>
  <p:clrMapOvr>
    <a:masterClrMapping/>
  </p:clrMapOvr>
  <p:transition>
    <p:zoom/>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mtClean="0"/>
              <a:t>Summary</a:t>
            </a:r>
          </a:p>
        </p:txBody>
      </p:sp>
      <p:sp>
        <p:nvSpPr>
          <p:cNvPr id="88067" name="Rectangle 3"/>
          <p:cNvSpPr>
            <a:spLocks noGrp="1" noChangeArrowheads="1"/>
          </p:cNvSpPr>
          <p:nvPr>
            <p:ph type="body" idx="1"/>
          </p:nvPr>
        </p:nvSpPr>
        <p:spPr/>
        <p:txBody>
          <a:bodyPr/>
          <a:lstStyle/>
          <a:p>
            <a:pPr>
              <a:defRPr/>
            </a:pPr>
            <a:r>
              <a:rPr lang="en-GB" sz="2800" dirty="0" smtClean="0"/>
              <a:t>When the crisis hit, central banks responded by reducing interest rates and developing new techniques to complement fiscal stimuli</a:t>
            </a:r>
          </a:p>
          <a:p>
            <a:pPr>
              <a:defRPr/>
            </a:pPr>
            <a:r>
              <a:rPr lang="en-GB" sz="2800" dirty="0" smtClean="0"/>
              <a:t>Quantitative easing has been adopted by both the UK and US as a means of trying to improve credit flows and limit the depth of the recession</a:t>
            </a:r>
          </a:p>
          <a:p>
            <a:pPr>
              <a:defRPr/>
            </a:pPr>
            <a:r>
              <a:rPr lang="en-GB" sz="2800" dirty="0" smtClean="0"/>
              <a:t>Both central banks and regulators have come in for criticism about their role in the crisis and their response afterwards</a:t>
            </a:r>
          </a:p>
          <a:p>
            <a:pPr>
              <a:defRPr/>
            </a:pPr>
            <a:r>
              <a:rPr lang="en-GB" sz="2800" dirty="0" smtClean="0"/>
              <a:t>Ongoing debate and discussions about how best to avoid such a financial crisis in the future will continue</a:t>
            </a:r>
          </a:p>
          <a:p>
            <a:pPr>
              <a:defRPr/>
            </a:pPr>
            <a:endParaRPr lang="en-GB" dirty="0">
              <a:latin typeface="+mj-lt"/>
            </a:endParaRPr>
          </a:p>
          <a:p>
            <a:pPr>
              <a:defRPr/>
            </a:pPr>
            <a:endParaRPr lang="en-US" dirty="0">
              <a:latin typeface="+mj-lt"/>
            </a:endParaRPr>
          </a:p>
        </p:txBody>
      </p:sp>
      <p:sp>
        <p:nvSpPr>
          <p:cNvPr id="58372" name="Line 4"/>
          <p:cNvSpPr>
            <a:spLocks noChangeShapeType="1"/>
          </p:cNvSpPr>
          <p:nvPr/>
        </p:nvSpPr>
        <p:spPr bwMode="auto">
          <a:xfrm>
            <a:off x="473075" y="1108075"/>
            <a:ext cx="8293100" cy="0"/>
          </a:xfrm>
          <a:prstGeom prst="line">
            <a:avLst/>
          </a:prstGeom>
          <a:noFill/>
          <a:ln w="12700">
            <a:solidFill>
              <a:srgbClr val="FFFFCC"/>
            </a:solidFill>
            <a:round/>
            <a:headEnd type="none" w="sm" len="sm"/>
            <a:tailEnd type="none" w="sm" len="sm"/>
          </a:ln>
        </p:spPr>
        <p:txBody>
          <a:bodyPr wrap="none" anchor="ctr"/>
          <a:lstStyle/>
          <a:p>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mtClean="0">
                <a:solidFill>
                  <a:srgbClr val="FFFFFF"/>
                </a:solidFill>
              </a:rPr>
              <a:t>Deep Causes of Crises</a:t>
            </a:r>
          </a:p>
        </p:txBody>
      </p:sp>
      <p:sp>
        <p:nvSpPr>
          <p:cNvPr id="6147" name="Rectangle 3"/>
          <p:cNvSpPr>
            <a:spLocks noGrp="1" noChangeArrowheads="1"/>
          </p:cNvSpPr>
          <p:nvPr>
            <p:ph type="body" idx="1"/>
          </p:nvPr>
        </p:nvSpPr>
        <p:spPr/>
        <p:txBody>
          <a:bodyPr/>
          <a:lstStyle/>
          <a:p>
            <a:pPr>
              <a:defRPr/>
            </a:pPr>
            <a:r>
              <a:rPr lang="en-US" sz="2600" dirty="0" smtClean="0">
                <a:latin typeface="+mj-lt"/>
              </a:rPr>
              <a:t>Deregulation</a:t>
            </a:r>
          </a:p>
          <a:p>
            <a:pPr lvl="1">
              <a:defRPr/>
            </a:pPr>
            <a:r>
              <a:rPr lang="en-US" sz="2400" dirty="0" smtClean="0">
                <a:latin typeface="+mj-lt"/>
              </a:rPr>
              <a:t>Began in the 1980s in the UK and USA</a:t>
            </a:r>
            <a:endParaRPr lang="en-US" sz="2400" dirty="0">
              <a:latin typeface="+mj-lt"/>
            </a:endParaRPr>
          </a:p>
          <a:p>
            <a:pPr lvl="1">
              <a:defRPr/>
            </a:pPr>
            <a:r>
              <a:rPr lang="en-US" sz="2400" dirty="0" smtClean="0">
                <a:latin typeface="+mj-lt"/>
              </a:rPr>
              <a:t>Various restrictions on bank lending and hire purchase were relaxed</a:t>
            </a:r>
            <a:endParaRPr lang="en-US" sz="2400" dirty="0">
              <a:latin typeface="+mj-lt"/>
            </a:endParaRPr>
          </a:p>
          <a:p>
            <a:pPr lvl="1">
              <a:defRPr/>
            </a:pPr>
            <a:r>
              <a:rPr lang="en-US" sz="2400" dirty="0" smtClean="0">
                <a:latin typeface="+mj-lt"/>
              </a:rPr>
              <a:t>Building Societies Act (1986) ended building societies dominance of mortgage lending for houses in the UK</a:t>
            </a:r>
            <a:endParaRPr lang="en-US" sz="2400" dirty="0">
              <a:latin typeface="+mj-lt"/>
            </a:endParaRPr>
          </a:p>
          <a:p>
            <a:pPr lvl="1">
              <a:defRPr/>
            </a:pPr>
            <a:r>
              <a:rPr lang="en-US" sz="2400" dirty="0" smtClean="0">
                <a:latin typeface="+mj-lt"/>
              </a:rPr>
              <a:t>Some building societies converted to banks</a:t>
            </a:r>
          </a:p>
          <a:p>
            <a:pPr lvl="1">
              <a:defRPr/>
            </a:pPr>
            <a:r>
              <a:rPr lang="en-US" sz="2400" dirty="0" smtClean="0">
                <a:latin typeface="+mj-lt"/>
              </a:rPr>
              <a:t>Access to mortgages became easier</a:t>
            </a:r>
          </a:p>
          <a:p>
            <a:pPr>
              <a:defRPr/>
            </a:pPr>
            <a:r>
              <a:rPr lang="en-US" sz="2600" dirty="0" smtClean="0"/>
              <a:t>Stock markets fell heavily in 2000 – the ‘dot.com’ crash</a:t>
            </a:r>
          </a:p>
          <a:p>
            <a:pPr>
              <a:defRPr/>
            </a:pPr>
            <a:r>
              <a:rPr lang="en-US" sz="2600" dirty="0" smtClean="0"/>
              <a:t>Interest rates were cut</a:t>
            </a:r>
          </a:p>
          <a:p>
            <a:pPr>
              <a:defRPr/>
            </a:pPr>
            <a:r>
              <a:rPr lang="en-US" sz="2600" dirty="0" smtClean="0"/>
              <a:t>9/11 attack on the World Trade Centre in New York in 2001. Interest rates were cut again</a:t>
            </a:r>
          </a:p>
          <a:p>
            <a:pPr>
              <a:defRPr/>
            </a:pPr>
            <a:endParaRPr lang="en-US"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mtClean="0">
                <a:solidFill>
                  <a:srgbClr val="FFFFFF"/>
                </a:solidFill>
              </a:rPr>
              <a:t>BUBBLES AND SPECULATION</a:t>
            </a:r>
          </a:p>
        </p:txBody>
      </p:sp>
      <p:sp>
        <p:nvSpPr>
          <p:cNvPr id="6147" name="Rectangle 3"/>
          <p:cNvSpPr>
            <a:spLocks noGrp="1" noChangeArrowheads="1"/>
          </p:cNvSpPr>
          <p:nvPr>
            <p:ph type="body" idx="1"/>
          </p:nvPr>
        </p:nvSpPr>
        <p:spPr/>
        <p:txBody>
          <a:bodyPr/>
          <a:lstStyle/>
          <a:p>
            <a:pPr>
              <a:defRPr/>
            </a:pPr>
            <a:r>
              <a:rPr lang="en-US" sz="2600" dirty="0" smtClean="0">
                <a:latin typeface="+mj-lt"/>
              </a:rPr>
              <a:t>Demand for loans from the corporate sector was held back by firms’ desire to rebuild their balance sheets, especially in the USA</a:t>
            </a:r>
          </a:p>
          <a:p>
            <a:pPr>
              <a:defRPr/>
            </a:pPr>
            <a:r>
              <a:rPr lang="en-US" sz="2600" dirty="0" smtClean="0">
                <a:latin typeface="+mj-lt"/>
              </a:rPr>
              <a:t>Banks looked elsewhere for profit opportunities</a:t>
            </a:r>
            <a:endParaRPr lang="en-US" sz="2600" dirty="0">
              <a:latin typeface="+mj-lt"/>
            </a:endParaRPr>
          </a:p>
          <a:p>
            <a:pPr>
              <a:defRPr/>
            </a:pPr>
            <a:r>
              <a:rPr lang="en-US" sz="2600" dirty="0" smtClean="0">
                <a:latin typeface="+mj-lt"/>
              </a:rPr>
              <a:t>Deregulation and global trading made it easier to borrow funds in countries where interest </a:t>
            </a:r>
            <a:r>
              <a:rPr lang="en-US" sz="2600" dirty="0">
                <a:latin typeface="+mj-lt"/>
              </a:rPr>
              <a:t>r</a:t>
            </a:r>
            <a:r>
              <a:rPr lang="en-US" sz="2600" dirty="0" smtClean="0">
                <a:latin typeface="+mj-lt"/>
              </a:rPr>
              <a:t>ates were low and invest those funds in assets in countries where interest rates were higher</a:t>
            </a:r>
          </a:p>
          <a:p>
            <a:pPr>
              <a:defRPr/>
            </a:pPr>
            <a:r>
              <a:rPr lang="en-US" sz="2600" dirty="0" smtClean="0"/>
              <a:t>Sub-prime mortgage borrowers were a new market for banks in the USA</a:t>
            </a:r>
          </a:p>
          <a:p>
            <a:pPr>
              <a:defRPr/>
            </a:pPr>
            <a:r>
              <a:rPr lang="en-US" sz="2600" dirty="0" smtClean="0"/>
              <a:t>In the UK, larger mortgage loans were made available</a:t>
            </a:r>
          </a:p>
          <a:p>
            <a:pPr>
              <a:defRPr/>
            </a:pPr>
            <a:r>
              <a:rPr lang="en-US" sz="2600" dirty="0" smtClean="0"/>
              <a:t>House prices rose</a:t>
            </a:r>
          </a:p>
          <a:p>
            <a:pPr>
              <a:defRPr/>
            </a:pPr>
            <a:endParaRPr lang="en-US" sz="2800"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42" name="Picture 72" descr="E:\Mankiw\Mankiw PPT\narrow aqua button bckgrd.jpg"/>
          <p:cNvPicPr>
            <a:picLocks noChangeAspect="1" noChangeArrowheads="1"/>
          </p:cNvPicPr>
          <p:nvPr/>
        </p:nvPicPr>
        <p:blipFill>
          <a:blip r:embed="rId3" cstate="print"/>
          <a:srcRect r="1688"/>
          <a:stretch>
            <a:fillRect/>
          </a:stretch>
        </p:blipFill>
        <p:spPr bwMode="auto">
          <a:xfrm>
            <a:off x="0" y="0"/>
            <a:ext cx="9144000" cy="6858000"/>
          </a:xfrm>
          <a:prstGeom prst="rect">
            <a:avLst/>
          </a:prstGeom>
          <a:noFill/>
          <a:ln w="9525">
            <a:noFill/>
            <a:miter lim="800000"/>
            <a:headEnd/>
            <a:tailEnd/>
          </a:ln>
        </p:spPr>
      </p:pic>
      <p:sp>
        <p:nvSpPr>
          <p:cNvPr id="10243" name="Rectangle 71"/>
          <p:cNvSpPr>
            <a:spLocks noGrp="1" noChangeArrowheads="1"/>
          </p:cNvSpPr>
          <p:nvPr>
            <p:ph type="title"/>
          </p:nvPr>
        </p:nvSpPr>
        <p:spPr>
          <a:xfrm>
            <a:off x="762000" y="76200"/>
            <a:ext cx="8382000" cy="762000"/>
          </a:xfrm>
        </p:spPr>
        <p:txBody>
          <a:bodyPr/>
          <a:lstStyle/>
          <a:p>
            <a:pPr algn="l"/>
            <a:r>
              <a:rPr lang="en-US" sz="2800" smtClean="0"/>
              <a:t>Figure 2 UK House Prices 1983-2008</a:t>
            </a:r>
          </a:p>
        </p:txBody>
      </p:sp>
      <p:sp>
        <p:nvSpPr>
          <p:cNvPr id="10244" name="Rectangle 42"/>
          <p:cNvSpPr>
            <a:spLocks noChangeArrowheads="1"/>
          </p:cNvSpPr>
          <p:nvPr/>
        </p:nvSpPr>
        <p:spPr bwMode="auto">
          <a:xfrm>
            <a:off x="5087938" y="4770438"/>
            <a:ext cx="60325" cy="258762"/>
          </a:xfrm>
          <a:prstGeom prst="rect">
            <a:avLst/>
          </a:prstGeom>
          <a:noFill/>
          <a:ln w="9525">
            <a:noFill/>
            <a:miter lim="800000"/>
            <a:headEnd/>
            <a:tailEnd/>
          </a:ln>
        </p:spPr>
        <p:txBody>
          <a:bodyPr wrap="none" lIns="0" tIns="0" rIns="0" bIns="0">
            <a:spAutoFit/>
          </a:bodyPr>
          <a:lstStyle/>
          <a:p>
            <a:pPr eaLnBrk="0" hangingPunct="0"/>
            <a:r>
              <a:rPr lang="en-US" sz="1700">
                <a:solidFill>
                  <a:srgbClr val="000000"/>
                </a:solidFill>
                <a:latin typeface="Arial" charset="0"/>
              </a:rPr>
              <a:t> </a:t>
            </a:r>
            <a:endParaRPr lang="en-US"/>
          </a:p>
        </p:txBody>
      </p:sp>
      <p:pic>
        <p:nvPicPr>
          <p:cNvPr id="10245" name="Picture 7"/>
          <p:cNvPicPr>
            <a:picLocks noChangeAspect="1" noChangeArrowheads="1"/>
          </p:cNvPicPr>
          <p:nvPr/>
        </p:nvPicPr>
        <p:blipFill>
          <a:blip r:embed="rId4" cstate="print"/>
          <a:srcRect/>
          <a:stretch>
            <a:fillRect/>
          </a:stretch>
        </p:blipFill>
        <p:spPr bwMode="auto">
          <a:xfrm>
            <a:off x="681038" y="1208088"/>
            <a:ext cx="7781925" cy="5100637"/>
          </a:xfrm>
          <a:prstGeom prst="rect">
            <a:avLst/>
          </a:prstGeom>
          <a:noFill/>
          <a:ln w="12700">
            <a:noFill/>
            <a:miter lim="800000"/>
            <a:headEnd type="none" w="sm" len="sm"/>
            <a:tailEnd type="none" w="sm" len="sm"/>
          </a:ln>
        </p:spPr>
      </p:pic>
      <p:sp>
        <p:nvSpPr>
          <p:cNvPr id="10246" name="Text Box 7"/>
          <p:cNvSpPr txBox="1">
            <a:spLocks noChangeArrowheads="1"/>
          </p:cNvSpPr>
          <p:nvPr/>
        </p:nvSpPr>
        <p:spPr bwMode="auto">
          <a:xfrm>
            <a:off x="6565900" y="6675438"/>
            <a:ext cx="1746250" cy="214312"/>
          </a:xfrm>
          <a:prstGeom prst="rect">
            <a:avLst/>
          </a:prstGeom>
          <a:noFill/>
          <a:ln w="9525">
            <a:noFill/>
            <a:miter lim="800000"/>
            <a:headEnd/>
            <a:tailEnd/>
          </a:ln>
        </p:spPr>
        <p:txBody>
          <a:bodyPr wrap="none">
            <a:spAutoFit/>
          </a:bodyPr>
          <a:lstStyle/>
          <a:p>
            <a:pPr eaLnBrk="0" hangingPunct="0"/>
            <a:r>
              <a:rPr lang="en-US" altLang="en-US" sz="800" b="1">
                <a:solidFill>
                  <a:srgbClr val="411D72"/>
                </a:solidFill>
                <a:latin typeface="Arial" charset="0"/>
              </a:rPr>
              <a:t>Copyright©2010  South-Western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mtClean="0">
                <a:solidFill>
                  <a:srgbClr val="FFFFFF"/>
                </a:solidFill>
              </a:rPr>
              <a:t>BUBBLES AND SPECULATION</a:t>
            </a:r>
          </a:p>
        </p:txBody>
      </p:sp>
      <p:sp>
        <p:nvSpPr>
          <p:cNvPr id="11267" name="Rectangle 3"/>
          <p:cNvSpPr>
            <a:spLocks noGrp="1" noChangeArrowheads="1"/>
          </p:cNvSpPr>
          <p:nvPr>
            <p:ph type="body" idx="1"/>
          </p:nvPr>
        </p:nvSpPr>
        <p:spPr/>
        <p:txBody>
          <a:bodyPr/>
          <a:lstStyle/>
          <a:p>
            <a:r>
              <a:rPr lang="en-US" smtClean="0">
                <a:latin typeface="Arial" charset="0"/>
              </a:rPr>
              <a:t>Homeowners borrowed more money against their homes to fund holidays, car purchases, home extensions and second homes etc</a:t>
            </a:r>
          </a:p>
          <a:p>
            <a:r>
              <a:rPr lang="en-US" smtClean="0">
                <a:latin typeface="Arial" charset="0"/>
              </a:rPr>
              <a:t>Second homes might be holiday homes or homes bought to let with the intention of making more money as house prices rose</a:t>
            </a:r>
          </a:p>
          <a:p>
            <a:r>
              <a:rPr lang="en-US" smtClean="0">
                <a:latin typeface="Arial" charset="0"/>
              </a:rPr>
              <a:t>Lenders such as Northern Rock even loaned more than the value of the property</a:t>
            </a:r>
          </a:p>
        </p:txBody>
      </p:sp>
    </p:spTree>
  </p:cSld>
  <p:clrMapOvr>
    <a:masterClrMapping/>
  </p:clrMapOvr>
</p:sld>
</file>

<file path=ppt/theme/theme1.xml><?xml version="1.0" encoding="utf-8"?>
<a:theme xmlns:a="http://schemas.openxmlformats.org/drawingml/2006/main" name="3etemplate">
  <a:themeElements>
    <a:clrScheme name="3e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etemplate">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3e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e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e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e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e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e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E:\Mankiw Lecture PPT\New Word Outllines\3etemplate.pot</Template>
  <TotalTime>1609</TotalTime>
  <Words>3845</Words>
  <Application>Microsoft Office PowerPoint</Application>
  <PresentationFormat>On-screen Show (4:3)</PresentationFormat>
  <Paragraphs>297</Paragraphs>
  <Slides>55</Slides>
  <Notes>55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55</vt:i4>
      </vt:variant>
    </vt:vector>
  </HeadingPairs>
  <TitlesOfParts>
    <vt:vector size="58" baseType="lpstr">
      <vt:lpstr>Times New Roman</vt:lpstr>
      <vt:lpstr>Arial</vt:lpstr>
      <vt:lpstr>3etemplate</vt:lpstr>
      <vt:lpstr>Slide 1</vt:lpstr>
      <vt:lpstr>7</vt:lpstr>
      <vt:lpstr>THE UNEXPECTED CRISIS</vt:lpstr>
      <vt:lpstr>THE INTERNATIONAL CRISIS</vt:lpstr>
      <vt:lpstr>Figure 1 Global Real GDP growth, 2005-09</vt:lpstr>
      <vt:lpstr>Deep Causes of Crises</vt:lpstr>
      <vt:lpstr>BUBBLES AND SPECULATION</vt:lpstr>
      <vt:lpstr>Figure 2 UK House Prices 1983-2008</vt:lpstr>
      <vt:lpstr>BUBBLES AND SPECULATION</vt:lpstr>
      <vt:lpstr>Figure 3 UK Net Mortgage Lending 2001-2006</vt:lpstr>
      <vt:lpstr>THE SUB-PRIME MARKET</vt:lpstr>
      <vt:lpstr>THE SUB-PRIME MARKET</vt:lpstr>
      <vt:lpstr>SECURITIZATION</vt:lpstr>
      <vt:lpstr>SECURITIZATION</vt:lpstr>
      <vt:lpstr>SECURITIZATION</vt:lpstr>
      <vt:lpstr>CREDIT DEFAULT SWAPS (CDS)</vt:lpstr>
      <vt:lpstr>SPECIAL PURPOSE VEHICLES (SPV)</vt:lpstr>
      <vt:lpstr>THE EFFECT ON MORTGAGE LENDING</vt:lpstr>
      <vt:lpstr>THE EFFECT OF ALL THIS MORTGAGE LENDING</vt:lpstr>
      <vt:lpstr>THE EFFECT OF ALL THIS MORTGAGE LENDING</vt:lpstr>
      <vt:lpstr>THE EFFECT OF ALL THIS MORTGAGE LENDING</vt:lpstr>
      <vt:lpstr>THE EFFECT OF ALL THIS MORTGAGE LENDING</vt:lpstr>
      <vt:lpstr>THE BUBBLE BURSTS</vt:lpstr>
      <vt:lpstr>THE BUBBLE BURSTS</vt:lpstr>
      <vt:lpstr>THE BUBBLE BURSTS</vt:lpstr>
      <vt:lpstr>THE BUBBLE BURSTS</vt:lpstr>
      <vt:lpstr>THE BUBBLE BURSTS</vt:lpstr>
      <vt:lpstr>Figure 4 Federal Funds Rate Versus LIBOR, 2006-09</vt:lpstr>
      <vt:lpstr>THE BUBBLE BURSTS</vt:lpstr>
      <vt:lpstr>THE BUBBLE BURSTS</vt:lpstr>
      <vt:lpstr>GLOBAL RECESSION ENSUES</vt:lpstr>
      <vt:lpstr>The Rationality Assumption in the Efficient Markets Hypothesis</vt:lpstr>
      <vt:lpstr>Do Bubbles Reflect Irrational Behavior?</vt:lpstr>
      <vt:lpstr>Do asset prices reflect all relevant available information?</vt:lpstr>
      <vt:lpstr>PRICING RISK</vt:lpstr>
      <vt:lpstr>Problems with Default Risk Estimation and Bond Valuation</vt:lpstr>
      <vt:lpstr>THE ROLE OF THE ‘QUANTS’</vt:lpstr>
      <vt:lpstr>EMH: DEAD OR RESTING?</vt:lpstr>
      <vt:lpstr>Key Aspects of Monetary Policy Response</vt:lpstr>
      <vt:lpstr>Speed of Intervention</vt:lpstr>
      <vt:lpstr>The Conduct of Monetary Policy: Bank of England </vt:lpstr>
      <vt:lpstr>THE CONDUCT OF MONETARY POLICY: The U.S. Fed</vt:lpstr>
      <vt:lpstr>THE CONDUCT OF MONETARY POLICY: ECB</vt:lpstr>
      <vt:lpstr>Innovation</vt:lpstr>
      <vt:lpstr>Secondary Effect of QE</vt:lpstr>
      <vt:lpstr>THE CONDUCT OF MONETARY POLICY</vt:lpstr>
      <vt:lpstr>Coordination</vt:lpstr>
      <vt:lpstr>LESSONS LEARNED?</vt:lpstr>
      <vt:lpstr>LESSONS LEARNED?</vt:lpstr>
      <vt:lpstr>LESSONS LEARNED?</vt:lpstr>
      <vt:lpstr>LESSONS LEARNED?</vt:lpstr>
      <vt:lpstr>Summary</vt:lpstr>
      <vt:lpstr>Summary</vt:lpstr>
      <vt:lpstr>Summary</vt:lpstr>
      <vt:lpstr>Summary</vt:lpstr>
    </vt:vector>
  </TitlesOfParts>
  <Company>OffCenter Concepts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Compositor</dc:creator>
  <cp:lastModifiedBy>ashot</cp:lastModifiedBy>
  <cp:revision>62</cp:revision>
  <dcterms:created xsi:type="dcterms:W3CDTF">2003-02-03T22:55:04Z</dcterms:created>
  <dcterms:modified xsi:type="dcterms:W3CDTF">2012-04-13T03:57:05Z</dcterms:modified>
</cp:coreProperties>
</file>