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32"/>
  </p:notesMasterIdLst>
  <p:sldIdLst>
    <p:sldId id="256" r:id="rId2"/>
    <p:sldId id="305" r:id="rId3"/>
    <p:sldId id="257" r:id="rId4"/>
    <p:sldId id="259" r:id="rId5"/>
    <p:sldId id="260" r:id="rId6"/>
    <p:sldId id="261" r:id="rId7"/>
    <p:sldId id="262" r:id="rId8"/>
    <p:sldId id="263" r:id="rId9"/>
    <p:sldId id="264" r:id="rId10"/>
    <p:sldId id="297" r:id="rId11"/>
    <p:sldId id="266" r:id="rId12"/>
    <p:sldId id="298" r:id="rId13"/>
    <p:sldId id="269" r:id="rId14"/>
    <p:sldId id="299" r:id="rId15"/>
    <p:sldId id="271" r:id="rId16"/>
    <p:sldId id="272" r:id="rId17"/>
    <p:sldId id="303" r:id="rId18"/>
    <p:sldId id="273" r:id="rId19"/>
    <p:sldId id="274" r:id="rId20"/>
    <p:sldId id="276" r:id="rId21"/>
    <p:sldId id="300" r:id="rId22"/>
    <p:sldId id="279" r:id="rId23"/>
    <p:sldId id="281" r:id="rId24"/>
    <p:sldId id="301" r:id="rId25"/>
    <p:sldId id="285" r:id="rId26"/>
    <p:sldId id="287" r:id="rId27"/>
    <p:sldId id="290" r:id="rId28"/>
    <p:sldId id="291" r:id="rId29"/>
    <p:sldId id="293" r:id="rId30"/>
    <p:sldId id="295" r:id="rId31"/>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99" autoAdjust="0"/>
    <p:restoredTop sz="94660" autoAdjust="0"/>
  </p:normalViewPr>
  <p:slideViewPr>
    <p:cSldViewPr>
      <p:cViewPr varScale="1">
        <p:scale>
          <a:sx n="54" d="100"/>
          <a:sy n="54" d="100"/>
        </p:scale>
        <p:origin x="-1147"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593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6995157C-645D-4762-82FC-F37BC9D8B97A}" type="datetimeFigureOut">
              <a:rPr lang="en-GB"/>
              <a:pPr>
                <a:defRPr/>
              </a:pPr>
              <a:t>19/04/2012</a:t>
            </a:fld>
            <a:endParaRPr lang="en-GB"/>
          </a:p>
        </p:txBody>
      </p:sp>
      <p:sp>
        <p:nvSpPr>
          <p:cNvPr id="3379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93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593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593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F9F321C-3D63-440A-8547-63DF657D6172}"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Rot="1" noChangeArrowheads="1" noTextEdit="1"/>
          </p:cNvSpPr>
          <p:nvPr>
            <p:ph type="sldImg"/>
          </p:nvPr>
        </p:nvSpPr>
        <p:spPr>
          <a:ln/>
        </p:spPr>
      </p:sp>
      <p:sp>
        <p:nvSpPr>
          <p:cNvPr id="34819"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Ro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Rot="1" noChangeArrowheads="1" noTextEdit="1"/>
          </p:cNvSpPr>
          <p:nvPr>
            <p:ph type="sldImg"/>
          </p:nvPr>
        </p:nvSpPr>
        <p:spPr>
          <a:ln/>
        </p:spPr>
      </p:sp>
      <p:sp>
        <p:nvSpPr>
          <p:cNvPr id="45059"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Rot="1" noChangeArrowheads="1" noTextEdit="1"/>
          </p:cNvSpPr>
          <p:nvPr>
            <p:ph type="sldImg"/>
          </p:nvPr>
        </p:nvSpPr>
        <p:spPr>
          <a:ln/>
        </p:spPr>
      </p:sp>
      <p:sp>
        <p:nvSpPr>
          <p:cNvPr id="46083"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Rot="1" noChangeArrowheads="1" noTextEdit="1"/>
          </p:cNvSpPr>
          <p:nvPr>
            <p:ph type="sldImg"/>
          </p:nvPr>
        </p:nvSpPr>
        <p:spPr>
          <a:ln/>
        </p:spPr>
      </p:sp>
      <p:sp>
        <p:nvSpPr>
          <p:cNvPr id="47107"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Ro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Rot="1" noChangeArrowheads="1" noTextEdit="1"/>
          </p:cNvSpPr>
          <p:nvPr>
            <p:ph type="sldImg"/>
          </p:nvPr>
        </p:nvSpPr>
        <p:spPr>
          <a:ln/>
        </p:spPr>
      </p:sp>
      <p:sp>
        <p:nvSpPr>
          <p:cNvPr id="49155"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Rot="1" noChangeArrowheads="1" noTextEdit="1"/>
          </p:cNvSpPr>
          <p:nvPr>
            <p:ph type="sldImg"/>
          </p:nvPr>
        </p:nvSpPr>
        <p:spPr>
          <a:ln/>
        </p:spPr>
      </p:sp>
      <p:sp>
        <p:nvSpPr>
          <p:cNvPr id="50179"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Rot="1" noChangeArrowheads="1" noTextEdit="1"/>
          </p:cNvSpPr>
          <p:nvPr>
            <p:ph type="sldImg"/>
          </p:nvPr>
        </p:nvSpPr>
        <p:spPr>
          <a:ln/>
        </p:spPr>
      </p:sp>
      <p:sp>
        <p:nvSpPr>
          <p:cNvPr id="51203"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Rot="1" noChangeArrowheads="1" noTextEdit="1"/>
          </p:cNvSpPr>
          <p:nvPr>
            <p:ph type="sldImg"/>
          </p:nvPr>
        </p:nvSpPr>
        <p:spPr>
          <a:ln/>
        </p:spPr>
      </p:sp>
      <p:sp>
        <p:nvSpPr>
          <p:cNvPr id="52227"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Ro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Rot="1" noChangeArrowheads="1" noTextEdit="1"/>
          </p:cNvSpPr>
          <p:nvPr>
            <p:ph type="sldImg"/>
          </p:nvPr>
        </p:nvSpPr>
        <p:spPr>
          <a:ln/>
        </p:spPr>
      </p:sp>
      <p:sp>
        <p:nvSpPr>
          <p:cNvPr id="35843"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Rot="1" noChangeArrowheads="1" noTextEdit="1"/>
          </p:cNvSpPr>
          <p:nvPr>
            <p:ph type="sldImg"/>
          </p:nvPr>
        </p:nvSpPr>
        <p:spPr>
          <a:ln/>
        </p:spPr>
      </p:sp>
      <p:sp>
        <p:nvSpPr>
          <p:cNvPr id="54275"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Rot="1" noChangeArrowheads="1" noTextEdit="1"/>
          </p:cNvSpPr>
          <p:nvPr>
            <p:ph type="sldImg"/>
          </p:nvPr>
        </p:nvSpPr>
        <p:spPr>
          <a:ln/>
        </p:spPr>
      </p:sp>
      <p:sp>
        <p:nvSpPr>
          <p:cNvPr id="55299"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Rot="1" noChangeArrowheads="1" noTextEdit="1"/>
          </p:cNvSpPr>
          <p:nvPr>
            <p:ph type="sldImg"/>
          </p:nvPr>
        </p:nvSpPr>
        <p:spPr>
          <a:ln/>
        </p:spPr>
      </p:sp>
      <p:sp>
        <p:nvSpPr>
          <p:cNvPr id="56323"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Rot="1" noChangeArrowheads="1" noTextEdit="1"/>
          </p:cNvSpPr>
          <p:nvPr>
            <p:ph type="sldImg"/>
          </p:nvPr>
        </p:nvSpPr>
        <p:spPr>
          <a:ln/>
        </p:spPr>
      </p:sp>
      <p:sp>
        <p:nvSpPr>
          <p:cNvPr id="57347"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Rot="1" noChangeArrowheads="1" noTextEdit="1"/>
          </p:cNvSpPr>
          <p:nvPr>
            <p:ph type="sldImg"/>
          </p:nvPr>
        </p:nvSpPr>
        <p:spPr>
          <a:ln/>
        </p:spPr>
      </p:sp>
      <p:sp>
        <p:nvSpPr>
          <p:cNvPr id="58371"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Rot="1" noChangeArrowheads="1" noTextEdit="1"/>
          </p:cNvSpPr>
          <p:nvPr>
            <p:ph type="sldImg"/>
          </p:nvPr>
        </p:nvSpPr>
        <p:spPr>
          <a:ln/>
        </p:spPr>
      </p:sp>
      <p:sp>
        <p:nvSpPr>
          <p:cNvPr id="59395"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Rot="1" noChangeArrowheads="1" noTextEdit="1"/>
          </p:cNvSpPr>
          <p:nvPr>
            <p:ph type="sldImg"/>
          </p:nvPr>
        </p:nvSpPr>
        <p:spPr>
          <a:ln/>
        </p:spPr>
      </p:sp>
      <p:sp>
        <p:nvSpPr>
          <p:cNvPr id="60419"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Rot="1" noChangeArrowheads="1" noTextEdit="1"/>
          </p:cNvSpPr>
          <p:nvPr>
            <p:ph type="sldImg"/>
          </p:nvPr>
        </p:nvSpPr>
        <p:spPr>
          <a:ln/>
        </p:spPr>
      </p:sp>
      <p:sp>
        <p:nvSpPr>
          <p:cNvPr id="61443"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Rot="1" noChangeArrowheads="1" noTextEdit="1"/>
          </p:cNvSpPr>
          <p:nvPr>
            <p:ph type="sldImg"/>
          </p:nvPr>
        </p:nvSpPr>
        <p:spPr>
          <a:ln/>
        </p:spPr>
      </p:sp>
      <p:sp>
        <p:nvSpPr>
          <p:cNvPr id="62467"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Rot="1" noChangeArrowheads="1" noTextEdit="1"/>
          </p:cNvSpPr>
          <p:nvPr>
            <p:ph type="sldImg"/>
          </p:nvPr>
        </p:nvSpPr>
        <p:spPr>
          <a:ln/>
        </p:spPr>
      </p:sp>
      <p:sp>
        <p:nvSpPr>
          <p:cNvPr id="63491"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Rot="1" noChangeArrowheads="1" noTextEdit="1"/>
          </p:cNvSpPr>
          <p:nvPr>
            <p:ph type="sldImg"/>
          </p:nvPr>
        </p:nvSpPr>
        <p:spPr>
          <a:ln/>
        </p:spPr>
      </p:sp>
      <p:sp>
        <p:nvSpPr>
          <p:cNvPr id="36867"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Ro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Rot="1" noChangeArrowheads="1" noTextEdit="1"/>
          </p:cNvSpPr>
          <p:nvPr>
            <p:ph type="sldImg"/>
          </p:nvPr>
        </p:nvSpPr>
        <p:spPr>
          <a:ln/>
        </p:spPr>
      </p:sp>
      <p:sp>
        <p:nvSpPr>
          <p:cNvPr id="38915"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Rot="1" noChangeArrowheads="1" noTextEdit="1"/>
          </p:cNvSpPr>
          <p:nvPr>
            <p:ph type="sldImg"/>
          </p:nvPr>
        </p:nvSpPr>
        <p:spPr>
          <a:ln/>
        </p:spPr>
      </p:sp>
      <p:sp>
        <p:nvSpPr>
          <p:cNvPr id="39939"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Rot="1" noChangeArrowheads="1" noTextEdit="1"/>
          </p:cNvSpPr>
          <p:nvPr>
            <p:ph type="sldImg"/>
          </p:nvPr>
        </p:nvSpPr>
        <p:spPr>
          <a:ln/>
        </p:spPr>
      </p:sp>
      <p:sp>
        <p:nvSpPr>
          <p:cNvPr id="40963"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Rot="1" noChangeArrowheads="1" noTextEdit="1"/>
          </p:cNvSpPr>
          <p:nvPr>
            <p:ph type="sldImg"/>
          </p:nvPr>
        </p:nvSpPr>
        <p:spPr>
          <a:ln/>
        </p:spPr>
      </p:sp>
      <p:sp>
        <p:nvSpPr>
          <p:cNvPr id="41987"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Ro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auto">
          <a:xfrm>
            <a:off x="8610600" y="0"/>
            <a:ext cx="533400" cy="6858000"/>
          </a:xfrm>
          <a:prstGeom prst="rect">
            <a:avLst/>
          </a:prstGeom>
          <a:solidFill>
            <a:srgbClr val="411D72"/>
          </a:solidFill>
          <a:ln w="9525">
            <a:noFill/>
            <a:miter lim="800000"/>
            <a:headEnd/>
            <a:tailEnd/>
          </a:ln>
          <a:effectLst/>
        </p:spPr>
        <p:txBody>
          <a:bodyPr wrap="none" anchor="ctr"/>
          <a:lstStyle/>
          <a:p>
            <a:pPr>
              <a:defRPr/>
            </a:pPr>
            <a:endParaRPr lang="en-GB">
              <a:latin typeface="Times New Roman" charset="0"/>
            </a:endParaRPr>
          </a:p>
        </p:txBody>
      </p:sp>
      <p:sp>
        <p:nvSpPr>
          <p:cNvPr id="5" name="Oval 3"/>
          <p:cNvSpPr>
            <a:spLocks noChangeArrowheads="1"/>
          </p:cNvSpPr>
          <p:nvPr/>
        </p:nvSpPr>
        <p:spPr bwMode="auto">
          <a:xfrm>
            <a:off x="7696200" y="2514600"/>
            <a:ext cx="1066800" cy="1828800"/>
          </a:xfrm>
          <a:prstGeom prst="ellipse">
            <a:avLst/>
          </a:prstGeom>
          <a:solidFill>
            <a:schemeClr val="bg1"/>
          </a:solidFill>
          <a:ln w="9525">
            <a:noFill/>
            <a:round/>
            <a:headEnd/>
            <a:tailEnd/>
          </a:ln>
          <a:effectLst/>
        </p:spPr>
        <p:txBody>
          <a:bodyPr wrap="none" anchor="ctr"/>
          <a:lstStyle/>
          <a:p>
            <a:pPr>
              <a:defRPr/>
            </a:pPr>
            <a:endParaRPr lang="en-GB">
              <a:latin typeface="Times New Roman" charset="0"/>
            </a:endParaRPr>
          </a:p>
        </p:txBody>
      </p:sp>
      <p:sp>
        <p:nvSpPr>
          <p:cNvPr id="6" name="Text Box 10"/>
          <p:cNvSpPr txBox="1">
            <a:spLocks noChangeArrowheads="1"/>
          </p:cNvSpPr>
          <p:nvPr userDrawn="1"/>
        </p:nvSpPr>
        <p:spPr bwMode="auto">
          <a:xfrm>
            <a:off x="0" y="6643688"/>
            <a:ext cx="1941513" cy="214312"/>
          </a:xfrm>
          <a:prstGeom prst="rect">
            <a:avLst/>
          </a:prstGeom>
          <a:noFill/>
          <a:ln w="9525">
            <a:noFill/>
            <a:miter lim="800000"/>
            <a:headEnd/>
            <a:tailEnd/>
          </a:ln>
          <a:effectLst/>
        </p:spPr>
        <p:txBody>
          <a:bodyPr wrap="none">
            <a:spAutoFit/>
          </a:bodyPr>
          <a:lstStyle/>
          <a:p>
            <a:pPr>
              <a:defRPr/>
            </a:pPr>
            <a:r>
              <a:rPr lang="en-US" altLang="en-US" sz="800" b="1">
                <a:solidFill>
                  <a:srgbClr val="411D72"/>
                </a:solidFill>
                <a:latin typeface="Arial" charset="0"/>
              </a:rPr>
              <a:t>Copyright © 2010 Cengage Learning</a:t>
            </a:r>
          </a:p>
        </p:txBody>
      </p:sp>
      <p:pic>
        <p:nvPicPr>
          <p:cNvPr id="7" name="Picture 8" descr="A6XEFY"/>
          <p:cNvPicPr>
            <a:picLocks noChangeAspect="1" noChangeArrowheads="1"/>
          </p:cNvPicPr>
          <p:nvPr userDrawn="1"/>
        </p:nvPicPr>
        <p:blipFill>
          <a:blip r:embed="rId2" cstate="print"/>
          <a:srcRect/>
          <a:stretch>
            <a:fillRect/>
          </a:stretch>
        </p:blipFill>
        <p:spPr bwMode="auto">
          <a:xfrm>
            <a:off x="431800" y="361950"/>
            <a:ext cx="4797425" cy="3094038"/>
          </a:xfrm>
          <a:prstGeom prst="rect">
            <a:avLst/>
          </a:prstGeom>
          <a:noFill/>
          <a:ln w="9525">
            <a:noFill/>
            <a:miter lim="800000"/>
            <a:headEnd/>
            <a:tailEnd/>
          </a:ln>
        </p:spPr>
      </p:pic>
      <p:sp>
        <p:nvSpPr>
          <p:cNvPr id="81924" name="Rectangle 4"/>
          <p:cNvSpPr>
            <a:spLocks noGrp="1" noChangeArrowheads="1"/>
          </p:cNvSpPr>
          <p:nvPr>
            <p:ph type="ctrTitle"/>
          </p:nvPr>
        </p:nvSpPr>
        <p:spPr>
          <a:xfrm>
            <a:off x="5715000" y="2895600"/>
            <a:ext cx="3124200" cy="1143000"/>
          </a:xfrm>
        </p:spPr>
        <p:txBody>
          <a:bodyPr anchorCtr="1"/>
          <a:lstStyle>
            <a:lvl1pPr>
              <a:defRPr sz="15000" b="1">
                <a:solidFill>
                  <a:schemeClr val="tx1"/>
                </a:solidFill>
                <a:effectLst>
                  <a:outerShdw blurRad="38100" dist="38100" dir="2700000" algn="tl">
                    <a:srgbClr val="C0C0C0"/>
                  </a:outerShdw>
                </a:effectLst>
              </a:defRPr>
            </a:lvl1pPr>
          </a:lstStyle>
          <a:p>
            <a:r>
              <a:rPr lang="en-US" altLang="en-US"/>
              <a:t>Click to editaster title style</a:t>
            </a:r>
          </a:p>
        </p:txBody>
      </p:sp>
      <p:sp>
        <p:nvSpPr>
          <p:cNvPr id="81925" name="Rectangle 5"/>
          <p:cNvSpPr>
            <a:spLocks noGrp="1" noChangeArrowheads="1"/>
          </p:cNvSpPr>
          <p:nvPr>
            <p:ph type="subTitle" idx="1"/>
          </p:nvPr>
        </p:nvSpPr>
        <p:spPr>
          <a:xfrm>
            <a:off x="381000" y="3810000"/>
            <a:ext cx="5334000" cy="2590800"/>
          </a:xfrm>
        </p:spPr>
        <p:txBody>
          <a:bodyPr/>
          <a:lstStyle>
            <a:lvl1pPr marL="0" indent="0" algn="ctr">
              <a:buFontTx/>
              <a:buNone/>
              <a:defRPr sz="4000" b="1">
                <a:solidFill>
                  <a:srgbClr val="0094B9"/>
                </a:solidFill>
                <a:latin typeface="Arial" charset="0"/>
              </a:defRPr>
            </a:lvl1pPr>
          </a:lstStyle>
          <a:p>
            <a:r>
              <a:rPr lang="en-US" altLang="en-US"/>
              <a:t>Click to edit Master subtitle style</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152400"/>
            <a:ext cx="2095500" cy="64897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52400"/>
            <a:ext cx="6134100" cy="6489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447800"/>
            <a:ext cx="4114800" cy="5194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24400" y="1447800"/>
            <a:ext cx="4114800" cy="5194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C4C7C"/>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13" cstate="print"/>
          <a:srcRect/>
          <a:stretch>
            <a:fillRect/>
          </a:stretch>
        </p:blipFill>
        <p:spPr bwMode="auto">
          <a:xfrm>
            <a:off x="455613" y="1455738"/>
            <a:ext cx="8389937" cy="5195887"/>
          </a:xfrm>
          <a:prstGeom prst="rect">
            <a:avLst/>
          </a:prstGeom>
          <a:noFill/>
          <a:ln w="9525">
            <a:noFill/>
            <a:miter lim="800000"/>
            <a:headEnd/>
            <a:tailEnd/>
          </a:ln>
        </p:spPr>
      </p:pic>
      <p:sp>
        <p:nvSpPr>
          <p:cNvPr id="1027" name="Rectangle 3"/>
          <p:cNvSpPr>
            <a:spLocks noGrp="1" noChangeArrowheads="1"/>
          </p:cNvSpPr>
          <p:nvPr>
            <p:ph type="title"/>
          </p:nvPr>
        </p:nvSpPr>
        <p:spPr bwMode="auto">
          <a:xfrm>
            <a:off x="457200" y="152400"/>
            <a:ext cx="8382000" cy="1219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80900" name="Rectangle 4"/>
          <p:cNvSpPr>
            <a:spLocks noGrp="1" noChangeArrowheads="1"/>
          </p:cNvSpPr>
          <p:nvPr>
            <p:ph type="body" idx="1"/>
          </p:nvPr>
        </p:nvSpPr>
        <p:spPr bwMode="auto">
          <a:xfrm>
            <a:off x="457200" y="1447800"/>
            <a:ext cx="8382000" cy="5194300"/>
          </a:xfrm>
          <a:prstGeom prst="rect">
            <a:avLst/>
          </a:prstGeom>
          <a:noFill/>
          <a:ln w="6350">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80901" name="Text Box 5"/>
          <p:cNvSpPr txBox="1">
            <a:spLocks noChangeArrowheads="1"/>
          </p:cNvSpPr>
          <p:nvPr/>
        </p:nvSpPr>
        <p:spPr bwMode="auto">
          <a:xfrm>
            <a:off x="7086600" y="6643688"/>
            <a:ext cx="1941513" cy="214312"/>
          </a:xfrm>
          <a:prstGeom prst="rect">
            <a:avLst/>
          </a:prstGeom>
          <a:noFill/>
          <a:ln w="9525">
            <a:noFill/>
            <a:miter lim="800000"/>
            <a:headEnd/>
            <a:tailEnd/>
          </a:ln>
          <a:effectLst/>
        </p:spPr>
        <p:txBody>
          <a:bodyPr wrap="none">
            <a:spAutoFit/>
          </a:bodyPr>
          <a:lstStyle/>
          <a:p>
            <a:pPr>
              <a:defRPr/>
            </a:pPr>
            <a:r>
              <a:rPr lang="en-US" altLang="en-US" sz="800" b="1">
                <a:solidFill>
                  <a:schemeClr val="bg1"/>
                </a:solidFill>
                <a:latin typeface="Arial" charset="0"/>
              </a:rPr>
              <a:t>Copyright © 2010 Cengage Learning</a:t>
            </a:r>
          </a:p>
        </p:txBody>
      </p:sp>
    </p:spTree>
  </p:cSld>
  <p:clrMap bg1="lt1" tx1="dk1" bg2="lt2" tx2="dk2" accent1="accent1" accent2="accent2" accent3="accent3" accent4="accent4" accent5="accent5" accent6="accent6" hlink="hlink" folHlink="folHlink"/>
  <p:sldLayoutIdLst>
    <p:sldLayoutId id="2147483708"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0900">
                                            <p:txEl>
                                              <p:pRg st="0" end="0"/>
                                            </p:txEl>
                                          </p:spTgt>
                                        </p:tgtEl>
                                        <p:attrNameLst>
                                          <p:attrName>style.visibility</p:attrName>
                                        </p:attrNameLst>
                                      </p:cBhvr>
                                      <p:to>
                                        <p:strVal val="visible"/>
                                      </p:to>
                                    </p:set>
                                    <p:animEffect transition="in" filter="wipe(up)">
                                      <p:cBhvr>
                                        <p:cTn id="7" dur="500"/>
                                        <p:tgtEl>
                                          <p:spTgt spid="8090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80900">
                                            <p:txEl>
                                              <p:pRg st="1" end="1"/>
                                            </p:txEl>
                                          </p:spTgt>
                                        </p:tgtEl>
                                        <p:attrNameLst>
                                          <p:attrName>style.visibility</p:attrName>
                                        </p:attrNameLst>
                                      </p:cBhvr>
                                      <p:to>
                                        <p:strVal val="visible"/>
                                      </p:to>
                                    </p:set>
                                    <p:animEffect transition="in" filter="wipe(up)">
                                      <p:cBhvr>
                                        <p:cTn id="12" dur="500"/>
                                        <p:tgtEl>
                                          <p:spTgt spid="80900">
                                            <p:txEl>
                                              <p:pRg st="1" end="1"/>
                                            </p:txEl>
                                          </p:spTgt>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80900">
                                            <p:txEl>
                                              <p:pRg st="2" end="2"/>
                                            </p:txEl>
                                          </p:spTgt>
                                        </p:tgtEl>
                                        <p:attrNameLst>
                                          <p:attrName>style.visibility</p:attrName>
                                        </p:attrNameLst>
                                      </p:cBhvr>
                                      <p:to>
                                        <p:strVal val="visible"/>
                                      </p:to>
                                    </p:set>
                                    <p:animEffect transition="in" filter="wipe(up)">
                                      <p:cBhvr>
                                        <p:cTn id="15" dur="500"/>
                                        <p:tgtEl>
                                          <p:spTgt spid="80900">
                                            <p:txEl>
                                              <p:pRg st="2" end="2"/>
                                            </p:txEl>
                                          </p:spTgt>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80900">
                                            <p:txEl>
                                              <p:pRg st="3" end="3"/>
                                            </p:txEl>
                                          </p:spTgt>
                                        </p:tgtEl>
                                        <p:attrNameLst>
                                          <p:attrName>style.visibility</p:attrName>
                                        </p:attrNameLst>
                                      </p:cBhvr>
                                      <p:to>
                                        <p:strVal val="visible"/>
                                      </p:to>
                                    </p:set>
                                    <p:animEffect transition="in" filter="wipe(up)">
                                      <p:cBhvr>
                                        <p:cTn id="18" dur="500"/>
                                        <p:tgtEl>
                                          <p:spTgt spid="80900">
                                            <p:txEl>
                                              <p:pRg st="3" end="3"/>
                                            </p:tx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80900">
                                            <p:txEl>
                                              <p:pRg st="4" end="4"/>
                                            </p:txEl>
                                          </p:spTgt>
                                        </p:tgtEl>
                                        <p:attrNameLst>
                                          <p:attrName>style.visibility</p:attrName>
                                        </p:attrNameLst>
                                      </p:cBhvr>
                                      <p:to>
                                        <p:strVal val="visible"/>
                                      </p:to>
                                    </p:set>
                                    <p:animEffect transition="in" filter="wipe(up)">
                                      <p:cBhvr>
                                        <p:cTn id="21" dur="500"/>
                                        <p:tgtEl>
                                          <p:spTgt spid="8090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00" grpId="0" build="p" bldLvl="2" autoUpdateAnimBg="0">
        <p:tmplLst>
          <p:tmpl lvl="1">
            <p:tnLst>
              <p:par>
                <p:cTn presetID="22" presetClass="entr" presetSubtype="1" fill="hold" nodeType="clickEffect">
                  <p:stCondLst>
                    <p:cond delay="0"/>
                  </p:stCondLst>
                  <p:childTnLst>
                    <p:set>
                      <p:cBhvr>
                        <p:cTn dur="1" fill="hold">
                          <p:stCondLst>
                            <p:cond delay="0"/>
                          </p:stCondLst>
                        </p:cTn>
                        <p:tgtEl>
                          <p:spTgt spid="80900"/>
                        </p:tgtEl>
                        <p:attrNameLst>
                          <p:attrName>style.visibility</p:attrName>
                        </p:attrNameLst>
                      </p:cBhvr>
                      <p:to>
                        <p:strVal val="visible"/>
                      </p:to>
                    </p:set>
                    <p:animEffect transition="in" filter="wipe(up)">
                      <p:cBhvr>
                        <p:cTn dur="500"/>
                        <p:tgtEl>
                          <p:spTgt spid="80900"/>
                        </p:tgtEl>
                      </p:cBhvr>
                    </p:animEffect>
                  </p:childTnLst>
                </p:cTn>
              </p:par>
            </p:tnLst>
          </p:tmpl>
          <p:tmpl lvl="2">
            <p:tnLst>
              <p:par>
                <p:cTn presetID="22" presetClass="entr" presetSubtype="1" fill="hold" nodeType="clickEffect">
                  <p:stCondLst>
                    <p:cond delay="0"/>
                  </p:stCondLst>
                  <p:childTnLst>
                    <p:set>
                      <p:cBhvr>
                        <p:cTn dur="1" fill="hold">
                          <p:stCondLst>
                            <p:cond delay="0"/>
                          </p:stCondLst>
                        </p:cTn>
                        <p:tgtEl>
                          <p:spTgt spid="80900"/>
                        </p:tgtEl>
                        <p:attrNameLst>
                          <p:attrName>style.visibility</p:attrName>
                        </p:attrNameLst>
                      </p:cBhvr>
                      <p:to>
                        <p:strVal val="visible"/>
                      </p:to>
                    </p:set>
                    <p:animEffect transition="in" filter="wipe(up)">
                      <p:cBhvr>
                        <p:cTn dur="500"/>
                        <p:tgtEl>
                          <p:spTgt spid="80900"/>
                        </p:tgtEl>
                      </p:cBhvr>
                    </p:animEffect>
                  </p:childTnLst>
                </p:cTn>
              </p:par>
            </p:tnLst>
          </p:tmpl>
          <p:tmpl lvl="3">
            <p:tnLst>
              <p:par>
                <p:cTn presetID="22" presetClass="entr" presetSubtype="1" fill="hold" nodeType="withEffect">
                  <p:stCondLst>
                    <p:cond delay="0"/>
                  </p:stCondLst>
                  <p:childTnLst>
                    <p:set>
                      <p:cBhvr>
                        <p:cTn dur="1" fill="hold">
                          <p:stCondLst>
                            <p:cond delay="0"/>
                          </p:stCondLst>
                        </p:cTn>
                        <p:tgtEl>
                          <p:spTgt spid="80900"/>
                        </p:tgtEl>
                        <p:attrNameLst>
                          <p:attrName>style.visibility</p:attrName>
                        </p:attrNameLst>
                      </p:cBhvr>
                      <p:to>
                        <p:strVal val="visible"/>
                      </p:to>
                    </p:set>
                    <p:animEffect transition="in" filter="wipe(up)">
                      <p:cBhvr>
                        <p:cTn dur="500"/>
                        <p:tgtEl>
                          <p:spTgt spid="80900"/>
                        </p:tgtEl>
                      </p:cBhvr>
                    </p:animEffect>
                  </p:childTnLst>
                </p:cTn>
              </p:par>
            </p:tnLst>
          </p:tmpl>
          <p:tmpl lvl="4">
            <p:tnLst>
              <p:par>
                <p:cTn presetID="22" presetClass="entr" presetSubtype="1" fill="hold" nodeType="withEffect">
                  <p:stCondLst>
                    <p:cond delay="0"/>
                  </p:stCondLst>
                  <p:childTnLst>
                    <p:set>
                      <p:cBhvr>
                        <p:cTn dur="1" fill="hold">
                          <p:stCondLst>
                            <p:cond delay="0"/>
                          </p:stCondLst>
                        </p:cTn>
                        <p:tgtEl>
                          <p:spTgt spid="80900"/>
                        </p:tgtEl>
                        <p:attrNameLst>
                          <p:attrName>style.visibility</p:attrName>
                        </p:attrNameLst>
                      </p:cBhvr>
                      <p:to>
                        <p:strVal val="visible"/>
                      </p:to>
                    </p:set>
                    <p:animEffect transition="in" filter="wipe(up)">
                      <p:cBhvr>
                        <p:cTn dur="500"/>
                        <p:tgtEl>
                          <p:spTgt spid="80900"/>
                        </p:tgtEl>
                      </p:cBhvr>
                    </p:animEffect>
                  </p:childTnLst>
                </p:cTn>
              </p:par>
            </p:tnLst>
          </p:tmpl>
          <p:tmpl lvl="5">
            <p:tnLst>
              <p:par>
                <p:cTn presetID="22" presetClass="entr" presetSubtype="1" fill="hold" nodeType="withEffect">
                  <p:stCondLst>
                    <p:cond delay="0"/>
                  </p:stCondLst>
                  <p:childTnLst>
                    <p:set>
                      <p:cBhvr>
                        <p:cTn dur="1" fill="hold">
                          <p:stCondLst>
                            <p:cond delay="0"/>
                          </p:stCondLst>
                        </p:cTn>
                        <p:tgtEl>
                          <p:spTgt spid="80900"/>
                        </p:tgtEl>
                        <p:attrNameLst>
                          <p:attrName>style.visibility</p:attrName>
                        </p:attrNameLst>
                      </p:cBhvr>
                      <p:to>
                        <p:strVal val="visible"/>
                      </p:to>
                    </p:set>
                    <p:animEffect transition="in" filter="wipe(up)">
                      <p:cBhvr>
                        <p:cTn dur="500"/>
                        <p:tgtEl>
                          <p:spTgt spid="80900"/>
                        </p:tgtEl>
                      </p:cBhvr>
                    </p:animEffect>
                  </p:childTnLst>
                </p:cTn>
              </p:par>
            </p:tnLst>
          </p:tmpl>
        </p:tmplLst>
      </p:bldP>
    </p:bldLst>
  </p:timing>
  <p:txStyles>
    <p:titleStyle>
      <a:lvl1pPr algn="ctr" rtl="0" eaLnBrk="0" fontAlgn="base" hangingPunct="0">
        <a:lnSpc>
          <a:spcPct val="90000"/>
        </a:lnSpc>
        <a:spcBef>
          <a:spcPct val="0"/>
        </a:spcBef>
        <a:spcAft>
          <a:spcPct val="0"/>
        </a:spcAft>
        <a:defRPr sz="4000">
          <a:solidFill>
            <a:srgbClr val="FFFFCC"/>
          </a:solidFill>
          <a:latin typeface="+mj-lt"/>
          <a:ea typeface="+mj-ea"/>
          <a:cs typeface="+mj-cs"/>
        </a:defRPr>
      </a:lvl1pPr>
      <a:lvl2pPr algn="ctr" rtl="0" eaLnBrk="0" fontAlgn="base" hangingPunct="0">
        <a:lnSpc>
          <a:spcPct val="90000"/>
        </a:lnSpc>
        <a:spcBef>
          <a:spcPct val="0"/>
        </a:spcBef>
        <a:spcAft>
          <a:spcPct val="0"/>
        </a:spcAft>
        <a:defRPr sz="4000">
          <a:solidFill>
            <a:srgbClr val="FFFFCC"/>
          </a:solidFill>
          <a:latin typeface="Arial" charset="0"/>
        </a:defRPr>
      </a:lvl2pPr>
      <a:lvl3pPr algn="ctr" rtl="0" eaLnBrk="0" fontAlgn="base" hangingPunct="0">
        <a:lnSpc>
          <a:spcPct val="90000"/>
        </a:lnSpc>
        <a:spcBef>
          <a:spcPct val="0"/>
        </a:spcBef>
        <a:spcAft>
          <a:spcPct val="0"/>
        </a:spcAft>
        <a:defRPr sz="4000">
          <a:solidFill>
            <a:srgbClr val="FFFFCC"/>
          </a:solidFill>
          <a:latin typeface="Arial" charset="0"/>
        </a:defRPr>
      </a:lvl3pPr>
      <a:lvl4pPr algn="ctr" rtl="0" eaLnBrk="0" fontAlgn="base" hangingPunct="0">
        <a:lnSpc>
          <a:spcPct val="90000"/>
        </a:lnSpc>
        <a:spcBef>
          <a:spcPct val="0"/>
        </a:spcBef>
        <a:spcAft>
          <a:spcPct val="0"/>
        </a:spcAft>
        <a:defRPr sz="4000">
          <a:solidFill>
            <a:srgbClr val="FFFFCC"/>
          </a:solidFill>
          <a:latin typeface="Arial" charset="0"/>
        </a:defRPr>
      </a:lvl4pPr>
      <a:lvl5pPr algn="ctr" rtl="0" eaLnBrk="0" fontAlgn="base" hangingPunct="0">
        <a:lnSpc>
          <a:spcPct val="90000"/>
        </a:lnSpc>
        <a:spcBef>
          <a:spcPct val="0"/>
        </a:spcBef>
        <a:spcAft>
          <a:spcPct val="0"/>
        </a:spcAft>
        <a:defRPr sz="4000">
          <a:solidFill>
            <a:srgbClr val="FFFFCC"/>
          </a:solidFill>
          <a:latin typeface="Arial" charset="0"/>
        </a:defRPr>
      </a:lvl5pPr>
      <a:lvl6pPr marL="457200" algn="ctr" rtl="0" eaLnBrk="0" fontAlgn="base" hangingPunct="0">
        <a:lnSpc>
          <a:spcPct val="90000"/>
        </a:lnSpc>
        <a:spcBef>
          <a:spcPct val="0"/>
        </a:spcBef>
        <a:spcAft>
          <a:spcPct val="0"/>
        </a:spcAft>
        <a:defRPr sz="4000">
          <a:solidFill>
            <a:srgbClr val="FFFFCC"/>
          </a:solidFill>
          <a:latin typeface="Arial" charset="0"/>
        </a:defRPr>
      </a:lvl6pPr>
      <a:lvl7pPr marL="914400" algn="ctr" rtl="0" eaLnBrk="0" fontAlgn="base" hangingPunct="0">
        <a:lnSpc>
          <a:spcPct val="90000"/>
        </a:lnSpc>
        <a:spcBef>
          <a:spcPct val="0"/>
        </a:spcBef>
        <a:spcAft>
          <a:spcPct val="0"/>
        </a:spcAft>
        <a:defRPr sz="4000">
          <a:solidFill>
            <a:srgbClr val="FFFFCC"/>
          </a:solidFill>
          <a:latin typeface="Arial" charset="0"/>
        </a:defRPr>
      </a:lvl7pPr>
      <a:lvl8pPr marL="1371600" algn="ctr" rtl="0" eaLnBrk="0" fontAlgn="base" hangingPunct="0">
        <a:lnSpc>
          <a:spcPct val="90000"/>
        </a:lnSpc>
        <a:spcBef>
          <a:spcPct val="0"/>
        </a:spcBef>
        <a:spcAft>
          <a:spcPct val="0"/>
        </a:spcAft>
        <a:defRPr sz="4000">
          <a:solidFill>
            <a:srgbClr val="FFFFCC"/>
          </a:solidFill>
          <a:latin typeface="Arial" charset="0"/>
        </a:defRPr>
      </a:lvl8pPr>
      <a:lvl9pPr marL="1828800" algn="ctr" rtl="0" eaLnBrk="0" fontAlgn="base" hangingPunct="0">
        <a:lnSpc>
          <a:spcPct val="90000"/>
        </a:lnSpc>
        <a:spcBef>
          <a:spcPct val="0"/>
        </a:spcBef>
        <a:spcAft>
          <a:spcPct val="0"/>
        </a:spcAft>
        <a:defRPr sz="4000">
          <a:solidFill>
            <a:srgbClr val="FFFFCC"/>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eaLnBrk="0" fontAlgn="base" hangingPunct="0">
        <a:spcBef>
          <a:spcPct val="20000"/>
        </a:spcBef>
        <a:spcAft>
          <a:spcPct val="0"/>
        </a:spcAft>
        <a:buChar char="•"/>
        <a:defRPr sz="1600">
          <a:solidFill>
            <a:schemeClr val="tx1"/>
          </a:solidFill>
          <a:latin typeface="+mn-lt"/>
        </a:defRPr>
      </a:lvl6pPr>
      <a:lvl7pPr marL="2971800" indent="-228600" algn="l" rtl="0" eaLnBrk="0" fontAlgn="base" hangingPunct="0">
        <a:spcBef>
          <a:spcPct val="20000"/>
        </a:spcBef>
        <a:spcAft>
          <a:spcPct val="0"/>
        </a:spcAft>
        <a:buChar char="•"/>
        <a:defRPr sz="1600">
          <a:solidFill>
            <a:schemeClr val="tx1"/>
          </a:solidFill>
          <a:latin typeface="+mn-lt"/>
        </a:defRPr>
      </a:lvl7pPr>
      <a:lvl8pPr marL="3429000" indent="-228600" algn="l" rtl="0" eaLnBrk="0" fontAlgn="base" hangingPunct="0">
        <a:spcBef>
          <a:spcPct val="20000"/>
        </a:spcBef>
        <a:spcAft>
          <a:spcPct val="0"/>
        </a:spcAft>
        <a:buChar char="•"/>
        <a:defRPr sz="1600">
          <a:solidFill>
            <a:schemeClr val="tx1"/>
          </a:solidFill>
          <a:latin typeface="+mn-lt"/>
        </a:defRPr>
      </a:lvl8pPr>
      <a:lvl9pPr marL="388620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p:txBody>
          <a:bodyPr/>
          <a:lstStyle/>
          <a:p>
            <a:pPr>
              <a:defRPr/>
            </a:pPr>
            <a:r>
              <a:rPr lang="en-US" dirty="0" smtClean="0"/>
              <a:t>9</a:t>
            </a:r>
          </a:p>
        </p:txBody>
      </p:sp>
      <p:sp>
        <p:nvSpPr>
          <p:cNvPr id="3075" name="Rectangle 5"/>
          <p:cNvSpPr>
            <a:spLocks noGrp="1" noChangeArrowheads="1"/>
          </p:cNvSpPr>
          <p:nvPr>
            <p:ph type="subTitle" idx="1"/>
          </p:nvPr>
        </p:nvSpPr>
        <p:spPr/>
        <p:txBody>
          <a:bodyPr/>
          <a:lstStyle/>
          <a:p>
            <a:r>
              <a:rPr lang="en-US" smtClean="0"/>
              <a:t>The Influence of Monetary and Fiscal Policy on Aggregate Demand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2290" name="Picture 2" descr="narrow aqua button bckgrd"/>
          <p:cNvPicPr>
            <a:picLocks noChangeAspect="1" noChangeArrowheads="1"/>
          </p:cNvPicPr>
          <p:nvPr/>
        </p:nvPicPr>
        <p:blipFill>
          <a:blip r:embed="rId3" cstate="print"/>
          <a:srcRect r="1688"/>
          <a:stretch>
            <a:fillRect/>
          </a:stretch>
        </p:blipFill>
        <p:spPr bwMode="auto">
          <a:xfrm>
            <a:off x="0" y="0"/>
            <a:ext cx="9144000" cy="6858000"/>
          </a:xfrm>
          <a:prstGeom prst="rect">
            <a:avLst/>
          </a:prstGeom>
          <a:noFill/>
          <a:ln w="9525">
            <a:noFill/>
            <a:miter lim="800000"/>
            <a:headEnd/>
            <a:tailEnd/>
          </a:ln>
        </p:spPr>
      </p:pic>
      <p:sp>
        <p:nvSpPr>
          <p:cNvPr id="12291" name="Rectangle 3"/>
          <p:cNvSpPr>
            <a:spLocks noGrp="1" noChangeArrowheads="1"/>
          </p:cNvSpPr>
          <p:nvPr>
            <p:ph type="title"/>
          </p:nvPr>
        </p:nvSpPr>
        <p:spPr>
          <a:xfrm>
            <a:off x="609600" y="50800"/>
            <a:ext cx="8229600" cy="685800"/>
          </a:xfrm>
        </p:spPr>
        <p:txBody>
          <a:bodyPr/>
          <a:lstStyle/>
          <a:p>
            <a:pPr algn="l">
              <a:lnSpc>
                <a:spcPct val="80000"/>
              </a:lnSpc>
            </a:pPr>
            <a:r>
              <a:rPr lang="en-US" sz="2800" smtClean="0"/>
              <a:t>Figure 1 Equilibrium in the Money Market</a:t>
            </a:r>
          </a:p>
        </p:txBody>
      </p:sp>
      <p:sp>
        <p:nvSpPr>
          <p:cNvPr id="12292" name="Rectangle 5"/>
          <p:cNvSpPr>
            <a:spLocks noChangeArrowheads="1"/>
          </p:cNvSpPr>
          <p:nvPr/>
        </p:nvSpPr>
        <p:spPr bwMode="auto">
          <a:xfrm>
            <a:off x="1565275" y="1365250"/>
            <a:ext cx="6945313" cy="4670425"/>
          </a:xfrm>
          <a:prstGeom prst="rect">
            <a:avLst/>
          </a:prstGeom>
          <a:solidFill>
            <a:srgbClr val="F3F6F9"/>
          </a:solidFill>
          <a:ln w="225425">
            <a:solidFill>
              <a:srgbClr val="F3F6F9"/>
            </a:solidFill>
            <a:miter lim="800000"/>
            <a:headEnd/>
            <a:tailEnd/>
          </a:ln>
        </p:spPr>
        <p:txBody>
          <a:bodyPr/>
          <a:lstStyle/>
          <a:p>
            <a:endParaRPr lang="en-GB"/>
          </a:p>
        </p:txBody>
      </p:sp>
      <p:sp>
        <p:nvSpPr>
          <p:cNvPr id="12293" name="Rectangle 6"/>
          <p:cNvSpPr>
            <a:spLocks noChangeArrowheads="1"/>
          </p:cNvSpPr>
          <p:nvPr/>
        </p:nvSpPr>
        <p:spPr bwMode="auto">
          <a:xfrm>
            <a:off x="1565275" y="1365250"/>
            <a:ext cx="6945313" cy="4670425"/>
          </a:xfrm>
          <a:prstGeom prst="rect">
            <a:avLst/>
          </a:prstGeom>
          <a:solidFill>
            <a:srgbClr val="F2F4F8"/>
          </a:solidFill>
          <a:ln w="204788">
            <a:solidFill>
              <a:srgbClr val="F2F4F8"/>
            </a:solidFill>
            <a:miter lim="800000"/>
            <a:headEnd/>
            <a:tailEnd/>
          </a:ln>
        </p:spPr>
        <p:txBody>
          <a:bodyPr/>
          <a:lstStyle/>
          <a:p>
            <a:endParaRPr lang="en-GB"/>
          </a:p>
        </p:txBody>
      </p:sp>
      <p:sp>
        <p:nvSpPr>
          <p:cNvPr id="12294" name="Rectangle 7"/>
          <p:cNvSpPr>
            <a:spLocks noChangeArrowheads="1"/>
          </p:cNvSpPr>
          <p:nvPr/>
        </p:nvSpPr>
        <p:spPr bwMode="auto">
          <a:xfrm>
            <a:off x="1565275" y="1365250"/>
            <a:ext cx="6945313" cy="4670425"/>
          </a:xfrm>
          <a:prstGeom prst="rect">
            <a:avLst/>
          </a:prstGeom>
          <a:solidFill>
            <a:srgbClr val="F1F4F7"/>
          </a:solidFill>
          <a:ln w="184150">
            <a:solidFill>
              <a:srgbClr val="F1F4F7"/>
            </a:solidFill>
            <a:miter lim="800000"/>
            <a:headEnd/>
            <a:tailEnd/>
          </a:ln>
        </p:spPr>
        <p:txBody>
          <a:bodyPr/>
          <a:lstStyle/>
          <a:p>
            <a:endParaRPr lang="en-GB"/>
          </a:p>
        </p:txBody>
      </p:sp>
      <p:sp>
        <p:nvSpPr>
          <p:cNvPr id="12295" name="Rectangle 8"/>
          <p:cNvSpPr>
            <a:spLocks noChangeArrowheads="1"/>
          </p:cNvSpPr>
          <p:nvPr/>
        </p:nvSpPr>
        <p:spPr bwMode="auto">
          <a:xfrm>
            <a:off x="1565275" y="1365250"/>
            <a:ext cx="6945313" cy="4670425"/>
          </a:xfrm>
          <a:prstGeom prst="rect">
            <a:avLst/>
          </a:prstGeom>
          <a:solidFill>
            <a:srgbClr val="F0F2F5"/>
          </a:solidFill>
          <a:ln w="165100">
            <a:solidFill>
              <a:srgbClr val="F0F2F5"/>
            </a:solidFill>
            <a:miter lim="800000"/>
            <a:headEnd/>
            <a:tailEnd/>
          </a:ln>
        </p:spPr>
        <p:txBody>
          <a:bodyPr/>
          <a:lstStyle/>
          <a:p>
            <a:endParaRPr lang="en-GB"/>
          </a:p>
        </p:txBody>
      </p:sp>
      <p:sp>
        <p:nvSpPr>
          <p:cNvPr id="12296" name="Rectangle 9"/>
          <p:cNvSpPr>
            <a:spLocks noChangeArrowheads="1"/>
          </p:cNvSpPr>
          <p:nvPr/>
        </p:nvSpPr>
        <p:spPr bwMode="auto">
          <a:xfrm>
            <a:off x="1565275" y="1365250"/>
            <a:ext cx="6945313" cy="4670425"/>
          </a:xfrm>
          <a:prstGeom prst="rect">
            <a:avLst/>
          </a:prstGeom>
          <a:solidFill>
            <a:srgbClr val="EEF1F4"/>
          </a:solidFill>
          <a:ln w="144463">
            <a:solidFill>
              <a:srgbClr val="EEF1F4"/>
            </a:solidFill>
            <a:miter lim="800000"/>
            <a:headEnd/>
            <a:tailEnd/>
          </a:ln>
        </p:spPr>
        <p:txBody>
          <a:bodyPr/>
          <a:lstStyle/>
          <a:p>
            <a:endParaRPr lang="en-GB"/>
          </a:p>
        </p:txBody>
      </p:sp>
      <p:sp>
        <p:nvSpPr>
          <p:cNvPr id="12297" name="Rectangle 10"/>
          <p:cNvSpPr>
            <a:spLocks noChangeArrowheads="1"/>
          </p:cNvSpPr>
          <p:nvPr/>
        </p:nvSpPr>
        <p:spPr bwMode="auto">
          <a:xfrm>
            <a:off x="1565275" y="1365250"/>
            <a:ext cx="6945313" cy="4670425"/>
          </a:xfrm>
          <a:prstGeom prst="rect">
            <a:avLst/>
          </a:prstGeom>
          <a:solidFill>
            <a:srgbClr val="EDEFF3"/>
          </a:solidFill>
          <a:ln w="123825">
            <a:solidFill>
              <a:srgbClr val="EDEFF3"/>
            </a:solidFill>
            <a:miter lim="800000"/>
            <a:headEnd/>
            <a:tailEnd/>
          </a:ln>
        </p:spPr>
        <p:txBody>
          <a:bodyPr/>
          <a:lstStyle/>
          <a:p>
            <a:endParaRPr lang="en-GB"/>
          </a:p>
        </p:txBody>
      </p:sp>
      <p:sp>
        <p:nvSpPr>
          <p:cNvPr id="12298" name="Rectangle 11"/>
          <p:cNvSpPr>
            <a:spLocks noChangeArrowheads="1"/>
          </p:cNvSpPr>
          <p:nvPr/>
        </p:nvSpPr>
        <p:spPr bwMode="auto">
          <a:xfrm>
            <a:off x="1565275" y="1365250"/>
            <a:ext cx="6945313" cy="4670425"/>
          </a:xfrm>
          <a:prstGeom prst="rect">
            <a:avLst/>
          </a:prstGeom>
          <a:solidFill>
            <a:srgbClr val="EBEEF2"/>
          </a:solidFill>
          <a:ln w="103188">
            <a:solidFill>
              <a:srgbClr val="EBEEF2"/>
            </a:solidFill>
            <a:miter lim="800000"/>
            <a:headEnd/>
            <a:tailEnd/>
          </a:ln>
        </p:spPr>
        <p:txBody>
          <a:bodyPr/>
          <a:lstStyle/>
          <a:p>
            <a:endParaRPr lang="en-GB"/>
          </a:p>
        </p:txBody>
      </p:sp>
      <p:sp>
        <p:nvSpPr>
          <p:cNvPr id="12299" name="Rectangle 12"/>
          <p:cNvSpPr>
            <a:spLocks noChangeArrowheads="1"/>
          </p:cNvSpPr>
          <p:nvPr/>
        </p:nvSpPr>
        <p:spPr bwMode="auto">
          <a:xfrm>
            <a:off x="1565275" y="1365250"/>
            <a:ext cx="6945313" cy="4670425"/>
          </a:xfrm>
          <a:prstGeom prst="rect">
            <a:avLst/>
          </a:prstGeom>
          <a:solidFill>
            <a:srgbClr val="EAECF1"/>
          </a:solidFill>
          <a:ln w="82550">
            <a:solidFill>
              <a:srgbClr val="EAECF1"/>
            </a:solidFill>
            <a:miter lim="800000"/>
            <a:headEnd/>
            <a:tailEnd/>
          </a:ln>
        </p:spPr>
        <p:txBody>
          <a:bodyPr/>
          <a:lstStyle/>
          <a:p>
            <a:endParaRPr lang="en-GB"/>
          </a:p>
        </p:txBody>
      </p:sp>
      <p:sp>
        <p:nvSpPr>
          <p:cNvPr id="12300" name="Rectangle 13"/>
          <p:cNvSpPr>
            <a:spLocks noChangeArrowheads="1"/>
          </p:cNvSpPr>
          <p:nvPr/>
        </p:nvSpPr>
        <p:spPr bwMode="auto">
          <a:xfrm>
            <a:off x="1565275" y="1365250"/>
            <a:ext cx="6945313" cy="4670425"/>
          </a:xfrm>
          <a:prstGeom prst="rect">
            <a:avLst/>
          </a:prstGeom>
          <a:solidFill>
            <a:srgbClr val="E9EBF0"/>
          </a:solidFill>
          <a:ln w="61913">
            <a:solidFill>
              <a:srgbClr val="E9EBF0"/>
            </a:solidFill>
            <a:miter lim="800000"/>
            <a:headEnd/>
            <a:tailEnd/>
          </a:ln>
        </p:spPr>
        <p:txBody>
          <a:bodyPr/>
          <a:lstStyle/>
          <a:p>
            <a:endParaRPr lang="en-GB"/>
          </a:p>
        </p:txBody>
      </p:sp>
      <p:sp>
        <p:nvSpPr>
          <p:cNvPr id="12301" name="Rectangle 14"/>
          <p:cNvSpPr>
            <a:spLocks noChangeArrowheads="1"/>
          </p:cNvSpPr>
          <p:nvPr/>
        </p:nvSpPr>
        <p:spPr bwMode="auto">
          <a:xfrm>
            <a:off x="1565275" y="1365250"/>
            <a:ext cx="6945313" cy="4670425"/>
          </a:xfrm>
          <a:prstGeom prst="rect">
            <a:avLst/>
          </a:prstGeom>
          <a:solidFill>
            <a:srgbClr val="E7EAEF"/>
          </a:solidFill>
          <a:ln w="41275">
            <a:solidFill>
              <a:srgbClr val="E7EAEF"/>
            </a:solidFill>
            <a:miter lim="800000"/>
            <a:headEnd/>
            <a:tailEnd/>
          </a:ln>
        </p:spPr>
        <p:txBody>
          <a:bodyPr/>
          <a:lstStyle/>
          <a:p>
            <a:endParaRPr lang="en-GB"/>
          </a:p>
        </p:txBody>
      </p:sp>
      <p:sp>
        <p:nvSpPr>
          <p:cNvPr id="12302" name="Rectangle 15"/>
          <p:cNvSpPr>
            <a:spLocks noChangeArrowheads="1"/>
          </p:cNvSpPr>
          <p:nvPr/>
        </p:nvSpPr>
        <p:spPr bwMode="auto">
          <a:xfrm>
            <a:off x="1565275" y="1365250"/>
            <a:ext cx="6945313" cy="4670425"/>
          </a:xfrm>
          <a:prstGeom prst="rect">
            <a:avLst/>
          </a:prstGeom>
          <a:solidFill>
            <a:srgbClr val="E6E9EF"/>
          </a:solidFill>
          <a:ln w="20638">
            <a:solidFill>
              <a:srgbClr val="E6E9EF"/>
            </a:solidFill>
            <a:miter lim="800000"/>
            <a:headEnd/>
            <a:tailEnd/>
          </a:ln>
        </p:spPr>
        <p:txBody>
          <a:bodyPr/>
          <a:lstStyle/>
          <a:p>
            <a:endParaRPr lang="en-GB"/>
          </a:p>
        </p:txBody>
      </p:sp>
      <p:sp>
        <p:nvSpPr>
          <p:cNvPr id="12303" name="Rectangle 16"/>
          <p:cNvSpPr>
            <a:spLocks noChangeArrowheads="1"/>
          </p:cNvSpPr>
          <p:nvPr/>
        </p:nvSpPr>
        <p:spPr bwMode="auto">
          <a:xfrm>
            <a:off x="1379538" y="1201738"/>
            <a:ext cx="7069137" cy="4772025"/>
          </a:xfrm>
          <a:prstGeom prst="rect">
            <a:avLst/>
          </a:prstGeom>
          <a:solidFill>
            <a:srgbClr val="FFFFFF"/>
          </a:solidFill>
          <a:ln w="9525">
            <a:noFill/>
            <a:miter lim="800000"/>
            <a:headEnd/>
            <a:tailEnd/>
          </a:ln>
        </p:spPr>
        <p:txBody>
          <a:bodyPr/>
          <a:lstStyle/>
          <a:p>
            <a:endParaRPr lang="en-GB"/>
          </a:p>
        </p:txBody>
      </p:sp>
      <p:sp>
        <p:nvSpPr>
          <p:cNvPr id="12304" name="Freeform 17"/>
          <p:cNvSpPr>
            <a:spLocks/>
          </p:cNvSpPr>
          <p:nvPr/>
        </p:nvSpPr>
        <p:spPr bwMode="auto">
          <a:xfrm>
            <a:off x="1379538" y="1201738"/>
            <a:ext cx="7069137" cy="4772025"/>
          </a:xfrm>
          <a:custGeom>
            <a:avLst/>
            <a:gdLst>
              <a:gd name="T0" fmla="*/ 0 w 4453"/>
              <a:gd name="T1" fmla="*/ 0 h 3006"/>
              <a:gd name="T2" fmla="*/ 0 w 4453"/>
              <a:gd name="T3" fmla="*/ 2147483647 h 3006"/>
              <a:gd name="T4" fmla="*/ 2147483647 w 4453"/>
              <a:gd name="T5" fmla="*/ 2147483647 h 3006"/>
              <a:gd name="T6" fmla="*/ 0 60000 65536"/>
              <a:gd name="T7" fmla="*/ 0 60000 65536"/>
              <a:gd name="T8" fmla="*/ 0 60000 65536"/>
              <a:gd name="T9" fmla="*/ 0 w 4453"/>
              <a:gd name="T10" fmla="*/ 0 h 3006"/>
              <a:gd name="T11" fmla="*/ 4453 w 4453"/>
              <a:gd name="T12" fmla="*/ 3006 h 3006"/>
            </a:gdLst>
            <a:ahLst/>
            <a:cxnLst>
              <a:cxn ang="T6">
                <a:pos x="T0" y="T1"/>
              </a:cxn>
              <a:cxn ang="T7">
                <a:pos x="T2" y="T3"/>
              </a:cxn>
              <a:cxn ang="T8">
                <a:pos x="T4" y="T5"/>
              </a:cxn>
            </a:cxnLst>
            <a:rect l="T9" t="T10" r="T11" b="T12"/>
            <a:pathLst>
              <a:path w="4453" h="3006">
                <a:moveTo>
                  <a:pt x="0" y="0"/>
                </a:moveTo>
                <a:lnTo>
                  <a:pt x="0" y="3006"/>
                </a:lnTo>
                <a:lnTo>
                  <a:pt x="4453" y="3006"/>
                </a:lnTo>
              </a:path>
            </a:pathLst>
          </a:custGeom>
          <a:noFill/>
          <a:ln w="20638">
            <a:solidFill>
              <a:srgbClr val="000000"/>
            </a:solidFill>
            <a:round/>
            <a:headEnd/>
            <a:tailEnd/>
          </a:ln>
        </p:spPr>
        <p:txBody>
          <a:bodyPr/>
          <a:lstStyle/>
          <a:p>
            <a:endParaRPr lang="cs-CZ"/>
          </a:p>
        </p:txBody>
      </p:sp>
      <p:sp>
        <p:nvSpPr>
          <p:cNvPr id="12305" name="Rectangle 18"/>
          <p:cNvSpPr>
            <a:spLocks noChangeArrowheads="1"/>
          </p:cNvSpPr>
          <p:nvPr/>
        </p:nvSpPr>
        <p:spPr bwMode="auto">
          <a:xfrm>
            <a:off x="7292975" y="6061075"/>
            <a:ext cx="1293813" cy="307975"/>
          </a:xfrm>
          <a:prstGeom prst="rect">
            <a:avLst/>
          </a:prstGeom>
          <a:noFill/>
          <a:ln w="9525">
            <a:noFill/>
            <a:miter lim="800000"/>
            <a:headEnd/>
            <a:tailEnd/>
          </a:ln>
        </p:spPr>
        <p:txBody>
          <a:bodyPr wrap="none" lIns="0" tIns="0" rIns="0" bIns="0">
            <a:spAutoFit/>
          </a:bodyPr>
          <a:lstStyle/>
          <a:p>
            <a:r>
              <a:rPr lang="en-US" sz="1700" b="1">
                <a:solidFill>
                  <a:srgbClr val="000000"/>
                </a:solidFill>
                <a:latin typeface="Arial" charset="0"/>
              </a:rPr>
              <a:t>Quantity of</a:t>
            </a:r>
            <a:endParaRPr lang="en-US"/>
          </a:p>
        </p:txBody>
      </p:sp>
      <p:sp>
        <p:nvSpPr>
          <p:cNvPr id="12306" name="Rectangle 19"/>
          <p:cNvSpPr>
            <a:spLocks noChangeArrowheads="1"/>
          </p:cNvSpPr>
          <p:nvPr/>
        </p:nvSpPr>
        <p:spPr bwMode="auto">
          <a:xfrm>
            <a:off x="7758113" y="6335713"/>
            <a:ext cx="835025" cy="307975"/>
          </a:xfrm>
          <a:prstGeom prst="rect">
            <a:avLst/>
          </a:prstGeom>
          <a:noFill/>
          <a:ln w="9525">
            <a:noFill/>
            <a:miter lim="800000"/>
            <a:headEnd/>
            <a:tailEnd/>
          </a:ln>
        </p:spPr>
        <p:txBody>
          <a:bodyPr wrap="none" lIns="0" tIns="0" rIns="0" bIns="0">
            <a:spAutoFit/>
          </a:bodyPr>
          <a:lstStyle/>
          <a:p>
            <a:r>
              <a:rPr lang="en-US" sz="1700" b="1">
                <a:solidFill>
                  <a:srgbClr val="000000"/>
                </a:solidFill>
                <a:latin typeface="Arial" charset="0"/>
              </a:rPr>
              <a:t>Money</a:t>
            </a:r>
            <a:endParaRPr lang="en-US"/>
          </a:p>
        </p:txBody>
      </p:sp>
      <p:sp>
        <p:nvSpPr>
          <p:cNvPr id="12307" name="Rectangle 20"/>
          <p:cNvSpPr>
            <a:spLocks noChangeArrowheads="1"/>
          </p:cNvSpPr>
          <p:nvPr/>
        </p:nvSpPr>
        <p:spPr bwMode="auto">
          <a:xfrm>
            <a:off x="479425" y="1196975"/>
            <a:ext cx="917575" cy="307975"/>
          </a:xfrm>
          <a:prstGeom prst="rect">
            <a:avLst/>
          </a:prstGeom>
          <a:noFill/>
          <a:ln w="9525">
            <a:noFill/>
            <a:miter lim="800000"/>
            <a:headEnd/>
            <a:tailEnd/>
          </a:ln>
        </p:spPr>
        <p:txBody>
          <a:bodyPr wrap="none" lIns="0" tIns="0" rIns="0" bIns="0">
            <a:spAutoFit/>
          </a:bodyPr>
          <a:lstStyle/>
          <a:p>
            <a:r>
              <a:rPr lang="en-US" sz="1700" b="1">
                <a:solidFill>
                  <a:srgbClr val="000000"/>
                </a:solidFill>
                <a:latin typeface="Arial" charset="0"/>
              </a:rPr>
              <a:t>Interest</a:t>
            </a:r>
            <a:endParaRPr lang="en-US"/>
          </a:p>
        </p:txBody>
      </p:sp>
      <p:sp>
        <p:nvSpPr>
          <p:cNvPr id="12308" name="Rectangle 21"/>
          <p:cNvSpPr>
            <a:spLocks noChangeArrowheads="1"/>
          </p:cNvSpPr>
          <p:nvPr/>
        </p:nvSpPr>
        <p:spPr bwMode="auto">
          <a:xfrm>
            <a:off x="793750" y="1471613"/>
            <a:ext cx="595313" cy="307975"/>
          </a:xfrm>
          <a:prstGeom prst="rect">
            <a:avLst/>
          </a:prstGeom>
          <a:noFill/>
          <a:ln w="9525">
            <a:noFill/>
            <a:miter lim="800000"/>
            <a:headEnd/>
            <a:tailEnd/>
          </a:ln>
        </p:spPr>
        <p:txBody>
          <a:bodyPr wrap="none" lIns="0" tIns="0" rIns="0" bIns="0">
            <a:spAutoFit/>
          </a:bodyPr>
          <a:lstStyle/>
          <a:p>
            <a:r>
              <a:rPr lang="en-US" sz="1700" b="1">
                <a:solidFill>
                  <a:srgbClr val="000000"/>
                </a:solidFill>
                <a:latin typeface="Arial" charset="0"/>
              </a:rPr>
              <a:t>Rate</a:t>
            </a:r>
            <a:endParaRPr lang="en-US"/>
          </a:p>
        </p:txBody>
      </p:sp>
      <p:sp>
        <p:nvSpPr>
          <p:cNvPr id="12309" name="Rectangle 22"/>
          <p:cNvSpPr>
            <a:spLocks noChangeArrowheads="1"/>
          </p:cNvSpPr>
          <p:nvPr/>
        </p:nvSpPr>
        <p:spPr bwMode="auto">
          <a:xfrm>
            <a:off x="1143000" y="6067425"/>
            <a:ext cx="225425" cy="307975"/>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0</a:t>
            </a:r>
            <a:endParaRPr lang="en-US"/>
          </a:p>
        </p:txBody>
      </p:sp>
      <p:grpSp>
        <p:nvGrpSpPr>
          <p:cNvPr id="2" name="Group 23"/>
          <p:cNvGrpSpPr>
            <a:grpSpLocks/>
          </p:cNvGrpSpPr>
          <p:nvPr/>
        </p:nvGrpSpPr>
        <p:grpSpPr bwMode="auto">
          <a:xfrm>
            <a:off x="1831975" y="3052763"/>
            <a:ext cx="6597650" cy="2741612"/>
            <a:chOff x="1154" y="1923"/>
            <a:chExt cx="4156" cy="1727"/>
          </a:xfrm>
        </p:grpSpPr>
        <p:sp>
          <p:nvSpPr>
            <p:cNvPr id="12340" name="Line 24"/>
            <p:cNvSpPr>
              <a:spLocks noChangeShapeType="1"/>
            </p:cNvSpPr>
            <p:nvPr/>
          </p:nvSpPr>
          <p:spPr bwMode="auto">
            <a:xfrm>
              <a:off x="1154" y="1923"/>
              <a:ext cx="3560" cy="1607"/>
            </a:xfrm>
            <a:prstGeom prst="line">
              <a:avLst/>
            </a:prstGeom>
            <a:noFill/>
            <a:ln w="61913">
              <a:solidFill>
                <a:srgbClr val="003F95"/>
              </a:solidFill>
              <a:round/>
              <a:headEnd/>
              <a:tailEnd/>
            </a:ln>
          </p:spPr>
          <p:txBody>
            <a:bodyPr/>
            <a:lstStyle/>
            <a:p>
              <a:endParaRPr lang="cs-CZ"/>
            </a:p>
          </p:txBody>
        </p:sp>
        <p:sp>
          <p:nvSpPr>
            <p:cNvPr id="12341" name="Rectangle 25"/>
            <p:cNvSpPr>
              <a:spLocks noChangeArrowheads="1"/>
            </p:cNvSpPr>
            <p:nvPr/>
          </p:nvSpPr>
          <p:spPr bwMode="auto">
            <a:xfrm>
              <a:off x="4792" y="3283"/>
              <a:ext cx="470" cy="194"/>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Money</a:t>
              </a:r>
              <a:endParaRPr lang="en-US"/>
            </a:p>
          </p:txBody>
        </p:sp>
        <p:sp>
          <p:nvSpPr>
            <p:cNvPr id="12342" name="Rectangle 26"/>
            <p:cNvSpPr>
              <a:spLocks noChangeArrowheads="1"/>
            </p:cNvSpPr>
            <p:nvPr/>
          </p:nvSpPr>
          <p:spPr bwMode="auto">
            <a:xfrm>
              <a:off x="4749" y="3456"/>
              <a:ext cx="561" cy="194"/>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demand</a:t>
              </a:r>
              <a:endParaRPr lang="en-US"/>
            </a:p>
          </p:txBody>
        </p:sp>
      </p:grpSp>
      <p:sp>
        <p:nvSpPr>
          <p:cNvPr id="12311" name="Rectangle 27"/>
          <p:cNvSpPr>
            <a:spLocks noChangeArrowheads="1"/>
          </p:cNvSpPr>
          <p:nvPr/>
        </p:nvSpPr>
        <p:spPr bwMode="auto">
          <a:xfrm>
            <a:off x="4149725" y="6067425"/>
            <a:ext cx="1438275" cy="307975"/>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Quantity fixed</a:t>
            </a:r>
            <a:endParaRPr lang="en-US"/>
          </a:p>
        </p:txBody>
      </p:sp>
      <p:sp>
        <p:nvSpPr>
          <p:cNvPr id="12312" name="Rectangle 28"/>
          <p:cNvSpPr>
            <a:spLocks noChangeArrowheads="1"/>
          </p:cNvSpPr>
          <p:nvPr/>
        </p:nvSpPr>
        <p:spPr bwMode="auto">
          <a:xfrm>
            <a:off x="3962400" y="6342063"/>
            <a:ext cx="1830388" cy="258762"/>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by the central bank</a:t>
            </a:r>
            <a:endParaRPr lang="en-US"/>
          </a:p>
        </p:txBody>
      </p:sp>
      <p:grpSp>
        <p:nvGrpSpPr>
          <p:cNvPr id="12313" name="Group 29"/>
          <p:cNvGrpSpPr>
            <a:grpSpLocks/>
          </p:cNvGrpSpPr>
          <p:nvPr/>
        </p:nvGrpSpPr>
        <p:grpSpPr bwMode="auto">
          <a:xfrm>
            <a:off x="4811713" y="1889125"/>
            <a:ext cx="844550" cy="4084638"/>
            <a:chOff x="3031" y="1190"/>
            <a:chExt cx="532" cy="2573"/>
          </a:xfrm>
        </p:grpSpPr>
        <p:sp>
          <p:nvSpPr>
            <p:cNvPr id="12337" name="Line 30"/>
            <p:cNvSpPr>
              <a:spLocks noChangeShapeType="1"/>
            </p:cNvSpPr>
            <p:nvPr/>
          </p:nvSpPr>
          <p:spPr bwMode="auto">
            <a:xfrm>
              <a:off x="3031" y="1197"/>
              <a:ext cx="1" cy="2566"/>
            </a:xfrm>
            <a:prstGeom prst="line">
              <a:avLst/>
            </a:prstGeom>
            <a:noFill/>
            <a:ln w="61913">
              <a:solidFill>
                <a:srgbClr val="003F95"/>
              </a:solidFill>
              <a:round/>
              <a:headEnd/>
              <a:tailEnd/>
            </a:ln>
          </p:spPr>
          <p:txBody>
            <a:bodyPr/>
            <a:lstStyle/>
            <a:p>
              <a:endParaRPr lang="cs-CZ"/>
            </a:p>
          </p:txBody>
        </p:sp>
        <p:sp>
          <p:nvSpPr>
            <p:cNvPr id="12338" name="Rectangle 31"/>
            <p:cNvSpPr>
              <a:spLocks noChangeArrowheads="1"/>
            </p:cNvSpPr>
            <p:nvPr/>
          </p:nvSpPr>
          <p:spPr bwMode="auto">
            <a:xfrm>
              <a:off x="3093" y="1190"/>
              <a:ext cx="470" cy="194"/>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Money</a:t>
              </a:r>
              <a:endParaRPr lang="en-US"/>
            </a:p>
          </p:txBody>
        </p:sp>
        <p:sp>
          <p:nvSpPr>
            <p:cNvPr id="12339" name="Rectangle 32"/>
            <p:cNvSpPr>
              <a:spLocks noChangeArrowheads="1"/>
            </p:cNvSpPr>
            <p:nvPr/>
          </p:nvSpPr>
          <p:spPr bwMode="auto">
            <a:xfrm>
              <a:off x="3097" y="1362"/>
              <a:ext cx="466" cy="194"/>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supply</a:t>
              </a:r>
              <a:endParaRPr lang="en-US"/>
            </a:p>
          </p:txBody>
        </p:sp>
      </p:grpSp>
      <p:grpSp>
        <p:nvGrpSpPr>
          <p:cNvPr id="4" name="Group 33"/>
          <p:cNvGrpSpPr>
            <a:grpSpLocks/>
          </p:cNvGrpSpPr>
          <p:nvPr/>
        </p:nvGrpSpPr>
        <p:grpSpPr bwMode="auto">
          <a:xfrm>
            <a:off x="1116013" y="4992688"/>
            <a:ext cx="5457825" cy="1333500"/>
            <a:chOff x="703" y="3145"/>
            <a:chExt cx="3438" cy="840"/>
          </a:xfrm>
        </p:grpSpPr>
        <p:sp>
          <p:nvSpPr>
            <p:cNvPr id="12331" name="Freeform 34"/>
            <p:cNvSpPr>
              <a:spLocks/>
            </p:cNvSpPr>
            <p:nvPr/>
          </p:nvSpPr>
          <p:spPr bwMode="auto">
            <a:xfrm>
              <a:off x="882" y="3232"/>
              <a:ext cx="3159" cy="531"/>
            </a:xfrm>
            <a:custGeom>
              <a:avLst/>
              <a:gdLst>
                <a:gd name="T0" fmla="*/ 0 w 3159"/>
                <a:gd name="T1" fmla="*/ 0 h 531"/>
                <a:gd name="T2" fmla="*/ 3159 w 3159"/>
                <a:gd name="T3" fmla="*/ 0 h 531"/>
                <a:gd name="T4" fmla="*/ 3159 w 3159"/>
                <a:gd name="T5" fmla="*/ 531 h 531"/>
                <a:gd name="T6" fmla="*/ 0 60000 65536"/>
                <a:gd name="T7" fmla="*/ 0 60000 65536"/>
                <a:gd name="T8" fmla="*/ 0 60000 65536"/>
                <a:gd name="T9" fmla="*/ 0 w 3159"/>
                <a:gd name="T10" fmla="*/ 0 h 531"/>
                <a:gd name="T11" fmla="*/ 3159 w 3159"/>
                <a:gd name="T12" fmla="*/ 531 h 531"/>
              </a:gdLst>
              <a:ahLst/>
              <a:cxnLst>
                <a:cxn ang="T6">
                  <a:pos x="T0" y="T1"/>
                </a:cxn>
                <a:cxn ang="T7">
                  <a:pos x="T2" y="T3"/>
                </a:cxn>
                <a:cxn ang="T8">
                  <a:pos x="T4" y="T5"/>
                </a:cxn>
              </a:cxnLst>
              <a:rect l="T9" t="T10" r="T11" b="T12"/>
              <a:pathLst>
                <a:path w="3159" h="531">
                  <a:moveTo>
                    <a:pt x="0" y="0"/>
                  </a:moveTo>
                  <a:lnTo>
                    <a:pt x="3159" y="0"/>
                  </a:lnTo>
                  <a:lnTo>
                    <a:pt x="3159" y="531"/>
                  </a:lnTo>
                </a:path>
              </a:pathLst>
            </a:custGeom>
            <a:noFill/>
            <a:ln w="20638">
              <a:solidFill>
                <a:schemeClr val="tx1"/>
              </a:solidFill>
              <a:prstDash val="sysDot"/>
              <a:round/>
              <a:headEnd/>
              <a:tailEnd/>
            </a:ln>
          </p:spPr>
          <p:txBody>
            <a:bodyPr/>
            <a:lstStyle/>
            <a:p>
              <a:endParaRPr lang="cs-CZ"/>
            </a:p>
          </p:txBody>
        </p:sp>
        <p:sp>
          <p:nvSpPr>
            <p:cNvPr id="12332" name="Oval 35"/>
            <p:cNvSpPr>
              <a:spLocks noChangeArrowheads="1"/>
            </p:cNvSpPr>
            <p:nvPr/>
          </p:nvSpPr>
          <p:spPr bwMode="auto">
            <a:xfrm>
              <a:off x="4002" y="3180"/>
              <a:ext cx="81" cy="81"/>
            </a:xfrm>
            <a:prstGeom prst="ellipse">
              <a:avLst/>
            </a:prstGeom>
            <a:solidFill>
              <a:srgbClr val="000000"/>
            </a:solidFill>
            <a:ln w="9525">
              <a:noFill/>
              <a:round/>
              <a:headEnd/>
              <a:tailEnd/>
            </a:ln>
          </p:spPr>
          <p:txBody>
            <a:bodyPr/>
            <a:lstStyle/>
            <a:p>
              <a:endParaRPr lang="en-GB"/>
            </a:p>
          </p:txBody>
        </p:sp>
        <p:sp>
          <p:nvSpPr>
            <p:cNvPr id="12333" name="Rectangle 36"/>
            <p:cNvSpPr>
              <a:spLocks noChangeArrowheads="1"/>
            </p:cNvSpPr>
            <p:nvPr/>
          </p:nvSpPr>
          <p:spPr bwMode="auto">
            <a:xfrm>
              <a:off x="703" y="3145"/>
              <a:ext cx="94" cy="163"/>
            </a:xfrm>
            <a:prstGeom prst="rect">
              <a:avLst/>
            </a:prstGeom>
            <a:noFill/>
            <a:ln w="9525">
              <a:noFill/>
              <a:miter lim="800000"/>
              <a:headEnd/>
              <a:tailEnd/>
            </a:ln>
          </p:spPr>
          <p:txBody>
            <a:bodyPr wrap="none" lIns="0" tIns="0" rIns="0" bIns="0">
              <a:spAutoFit/>
            </a:bodyPr>
            <a:lstStyle/>
            <a:p>
              <a:r>
                <a:rPr lang="en-US" sz="1700" i="1">
                  <a:solidFill>
                    <a:srgbClr val="000000"/>
                  </a:solidFill>
                  <a:latin typeface="Arial" charset="0"/>
                </a:rPr>
                <a:t>r</a:t>
              </a:r>
              <a:r>
                <a:rPr lang="en-US" sz="1700" baseline="-25000">
                  <a:solidFill>
                    <a:srgbClr val="000000"/>
                  </a:solidFill>
                  <a:latin typeface="Arial" charset="0"/>
                </a:rPr>
                <a:t>2</a:t>
              </a:r>
              <a:endParaRPr lang="en-US"/>
            </a:p>
          </p:txBody>
        </p:sp>
        <p:grpSp>
          <p:nvGrpSpPr>
            <p:cNvPr id="12334" name="Group 37"/>
            <p:cNvGrpSpPr>
              <a:grpSpLocks/>
            </p:cNvGrpSpPr>
            <p:nvPr/>
          </p:nvGrpSpPr>
          <p:grpSpPr bwMode="auto">
            <a:xfrm>
              <a:off x="3930" y="3805"/>
              <a:ext cx="211" cy="180"/>
              <a:chOff x="3930" y="3805"/>
              <a:chExt cx="211" cy="180"/>
            </a:xfrm>
          </p:grpSpPr>
          <p:sp>
            <p:nvSpPr>
              <p:cNvPr id="12335" name="Rectangle 38"/>
              <p:cNvSpPr>
                <a:spLocks noChangeArrowheads="1"/>
              </p:cNvSpPr>
              <p:nvPr/>
            </p:nvSpPr>
            <p:spPr bwMode="auto">
              <a:xfrm>
                <a:off x="3930" y="3822"/>
                <a:ext cx="162" cy="163"/>
              </a:xfrm>
              <a:prstGeom prst="rect">
                <a:avLst/>
              </a:prstGeom>
              <a:noFill/>
              <a:ln w="9525">
                <a:noFill/>
                <a:miter lim="800000"/>
                <a:headEnd/>
                <a:tailEnd/>
              </a:ln>
            </p:spPr>
            <p:txBody>
              <a:bodyPr wrap="none" lIns="0" tIns="0" rIns="0" bIns="0">
                <a:spAutoFit/>
              </a:bodyPr>
              <a:lstStyle/>
              <a:p>
                <a:r>
                  <a:rPr lang="en-US" sz="1700" i="1">
                    <a:solidFill>
                      <a:srgbClr val="000000"/>
                    </a:solidFill>
                    <a:latin typeface="Arial" charset="0"/>
                  </a:rPr>
                  <a:t>M</a:t>
                </a:r>
                <a:r>
                  <a:rPr lang="en-US" sz="1700" baseline="-25000">
                    <a:solidFill>
                      <a:srgbClr val="000000"/>
                    </a:solidFill>
                    <a:latin typeface="Arial" charset="0"/>
                  </a:rPr>
                  <a:t>2</a:t>
                </a:r>
                <a:endParaRPr lang="en-US"/>
              </a:p>
            </p:txBody>
          </p:sp>
          <p:sp>
            <p:nvSpPr>
              <p:cNvPr id="12336" name="Rectangle 39"/>
              <p:cNvSpPr>
                <a:spLocks noChangeArrowheads="1"/>
              </p:cNvSpPr>
              <p:nvPr/>
            </p:nvSpPr>
            <p:spPr bwMode="auto">
              <a:xfrm>
                <a:off x="4055" y="3805"/>
                <a:ext cx="86" cy="125"/>
              </a:xfrm>
              <a:prstGeom prst="rect">
                <a:avLst/>
              </a:prstGeom>
              <a:noFill/>
              <a:ln w="9525">
                <a:noFill/>
                <a:miter lim="800000"/>
                <a:headEnd/>
                <a:tailEnd/>
              </a:ln>
            </p:spPr>
            <p:txBody>
              <a:bodyPr wrap="none" lIns="0" tIns="0" rIns="0" bIns="0">
                <a:spAutoFit/>
              </a:bodyPr>
              <a:lstStyle/>
              <a:p>
                <a:r>
                  <a:rPr lang="en-US" sz="1100" i="1">
                    <a:solidFill>
                      <a:srgbClr val="000000"/>
                    </a:solidFill>
                    <a:latin typeface="Arial" charset="0"/>
                  </a:rPr>
                  <a:t>d</a:t>
                </a:r>
                <a:endParaRPr lang="en-US"/>
              </a:p>
            </p:txBody>
          </p:sp>
        </p:grpSp>
      </p:grpSp>
      <p:grpSp>
        <p:nvGrpSpPr>
          <p:cNvPr id="6" name="Group 40"/>
          <p:cNvGrpSpPr>
            <a:grpSpLocks/>
          </p:cNvGrpSpPr>
          <p:nvPr/>
        </p:nvGrpSpPr>
        <p:grpSpPr bwMode="auto">
          <a:xfrm>
            <a:off x="1000125" y="3422650"/>
            <a:ext cx="2271713" cy="2960688"/>
            <a:chOff x="630" y="2156"/>
            <a:chExt cx="1431" cy="1865"/>
          </a:xfrm>
        </p:grpSpPr>
        <p:sp>
          <p:nvSpPr>
            <p:cNvPr id="12324" name="Freeform 41"/>
            <p:cNvSpPr>
              <a:spLocks/>
            </p:cNvSpPr>
            <p:nvPr/>
          </p:nvSpPr>
          <p:spPr bwMode="auto">
            <a:xfrm>
              <a:off x="882" y="2286"/>
              <a:ext cx="1075" cy="1477"/>
            </a:xfrm>
            <a:custGeom>
              <a:avLst/>
              <a:gdLst>
                <a:gd name="T0" fmla="*/ 0 w 1075"/>
                <a:gd name="T1" fmla="*/ 0 h 1477"/>
                <a:gd name="T2" fmla="*/ 1075 w 1075"/>
                <a:gd name="T3" fmla="*/ 0 h 1477"/>
                <a:gd name="T4" fmla="*/ 1075 w 1075"/>
                <a:gd name="T5" fmla="*/ 1477 h 1477"/>
                <a:gd name="T6" fmla="*/ 0 60000 65536"/>
                <a:gd name="T7" fmla="*/ 0 60000 65536"/>
                <a:gd name="T8" fmla="*/ 0 60000 65536"/>
                <a:gd name="T9" fmla="*/ 0 w 1075"/>
                <a:gd name="T10" fmla="*/ 0 h 1477"/>
                <a:gd name="T11" fmla="*/ 1075 w 1075"/>
                <a:gd name="T12" fmla="*/ 1477 h 1477"/>
              </a:gdLst>
              <a:ahLst/>
              <a:cxnLst>
                <a:cxn ang="T6">
                  <a:pos x="T0" y="T1"/>
                </a:cxn>
                <a:cxn ang="T7">
                  <a:pos x="T2" y="T3"/>
                </a:cxn>
                <a:cxn ang="T8">
                  <a:pos x="T4" y="T5"/>
                </a:cxn>
              </a:cxnLst>
              <a:rect l="T9" t="T10" r="T11" b="T12"/>
              <a:pathLst>
                <a:path w="1075" h="1477">
                  <a:moveTo>
                    <a:pt x="0" y="0"/>
                  </a:moveTo>
                  <a:lnTo>
                    <a:pt x="1075" y="0"/>
                  </a:lnTo>
                  <a:lnTo>
                    <a:pt x="1075" y="1477"/>
                  </a:lnTo>
                </a:path>
              </a:pathLst>
            </a:custGeom>
            <a:noFill/>
            <a:ln w="20638">
              <a:solidFill>
                <a:schemeClr val="tx1"/>
              </a:solidFill>
              <a:prstDash val="sysDot"/>
              <a:round/>
              <a:headEnd/>
              <a:tailEnd/>
            </a:ln>
          </p:spPr>
          <p:txBody>
            <a:bodyPr/>
            <a:lstStyle/>
            <a:p>
              <a:endParaRPr lang="cs-CZ"/>
            </a:p>
          </p:txBody>
        </p:sp>
        <p:sp>
          <p:nvSpPr>
            <p:cNvPr id="12325" name="Oval 42"/>
            <p:cNvSpPr>
              <a:spLocks noChangeArrowheads="1"/>
            </p:cNvSpPr>
            <p:nvPr/>
          </p:nvSpPr>
          <p:spPr bwMode="auto">
            <a:xfrm>
              <a:off x="1918" y="2247"/>
              <a:ext cx="81" cy="81"/>
            </a:xfrm>
            <a:prstGeom prst="ellipse">
              <a:avLst/>
            </a:prstGeom>
            <a:solidFill>
              <a:srgbClr val="000000"/>
            </a:solidFill>
            <a:ln w="9525">
              <a:noFill/>
              <a:round/>
              <a:headEnd/>
              <a:tailEnd/>
            </a:ln>
          </p:spPr>
          <p:txBody>
            <a:bodyPr/>
            <a:lstStyle/>
            <a:p>
              <a:endParaRPr lang="en-GB"/>
            </a:p>
          </p:txBody>
        </p:sp>
        <p:grpSp>
          <p:nvGrpSpPr>
            <p:cNvPr id="12326" name="Group 43"/>
            <p:cNvGrpSpPr>
              <a:grpSpLocks/>
            </p:cNvGrpSpPr>
            <p:nvPr/>
          </p:nvGrpSpPr>
          <p:grpSpPr bwMode="auto">
            <a:xfrm>
              <a:off x="1850" y="3805"/>
              <a:ext cx="211" cy="216"/>
              <a:chOff x="1850" y="3805"/>
              <a:chExt cx="211" cy="216"/>
            </a:xfrm>
          </p:grpSpPr>
          <p:sp>
            <p:nvSpPr>
              <p:cNvPr id="12328" name="Rectangle 44"/>
              <p:cNvSpPr>
                <a:spLocks noChangeArrowheads="1"/>
              </p:cNvSpPr>
              <p:nvPr/>
            </p:nvSpPr>
            <p:spPr bwMode="auto">
              <a:xfrm>
                <a:off x="1850" y="3822"/>
                <a:ext cx="186" cy="199"/>
              </a:xfrm>
              <a:prstGeom prst="rect">
                <a:avLst/>
              </a:prstGeom>
              <a:noFill/>
              <a:ln w="9525">
                <a:noFill/>
                <a:miter lim="800000"/>
                <a:headEnd/>
                <a:tailEnd/>
              </a:ln>
            </p:spPr>
            <p:txBody>
              <a:bodyPr wrap="none" lIns="0" tIns="0" rIns="0" bIns="0">
                <a:spAutoFit/>
              </a:bodyPr>
              <a:lstStyle/>
              <a:p>
                <a:r>
                  <a:rPr lang="en-US" sz="1700" i="1">
                    <a:solidFill>
                      <a:srgbClr val="000000"/>
                    </a:solidFill>
                    <a:latin typeface="Arial" charset="0"/>
                  </a:rPr>
                  <a:t>M</a:t>
                </a:r>
                <a:endParaRPr lang="en-US"/>
              </a:p>
            </p:txBody>
          </p:sp>
          <p:sp>
            <p:nvSpPr>
              <p:cNvPr id="12329" name="Rectangle 45"/>
              <p:cNvSpPr>
                <a:spLocks noChangeArrowheads="1"/>
              </p:cNvSpPr>
              <p:nvPr/>
            </p:nvSpPr>
            <p:spPr bwMode="auto">
              <a:xfrm>
                <a:off x="1975" y="3805"/>
                <a:ext cx="86" cy="125"/>
              </a:xfrm>
              <a:prstGeom prst="rect">
                <a:avLst/>
              </a:prstGeom>
              <a:noFill/>
              <a:ln w="9525">
                <a:noFill/>
                <a:miter lim="800000"/>
                <a:headEnd/>
                <a:tailEnd/>
              </a:ln>
            </p:spPr>
            <p:txBody>
              <a:bodyPr wrap="none" lIns="0" tIns="0" rIns="0" bIns="0">
                <a:spAutoFit/>
              </a:bodyPr>
              <a:lstStyle/>
              <a:p>
                <a:r>
                  <a:rPr lang="en-US" sz="1100" i="1">
                    <a:solidFill>
                      <a:srgbClr val="000000"/>
                    </a:solidFill>
                    <a:latin typeface="Arial" charset="0"/>
                  </a:rPr>
                  <a:t>d</a:t>
                </a:r>
                <a:endParaRPr lang="en-US"/>
              </a:p>
            </p:txBody>
          </p:sp>
          <p:sp>
            <p:nvSpPr>
              <p:cNvPr id="12330" name="Freeform 46"/>
              <p:cNvSpPr>
                <a:spLocks/>
              </p:cNvSpPr>
              <p:nvPr/>
            </p:nvSpPr>
            <p:spPr bwMode="auto">
              <a:xfrm>
                <a:off x="1980" y="3913"/>
                <a:ext cx="26" cy="60"/>
              </a:xfrm>
              <a:custGeom>
                <a:avLst/>
                <a:gdLst>
                  <a:gd name="T0" fmla="*/ 26 w 26"/>
                  <a:gd name="T1" fmla="*/ 0 h 60"/>
                  <a:gd name="T2" fmla="*/ 21 w 26"/>
                  <a:gd name="T3" fmla="*/ 0 h 60"/>
                  <a:gd name="T4" fmla="*/ 13 w 26"/>
                  <a:gd name="T5" fmla="*/ 4 h 60"/>
                  <a:gd name="T6" fmla="*/ 0 w 26"/>
                  <a:gd name="T7" fmla="*/ 13 h 60"/>
                  <a:gd name="T8" fmla="*/ 0 w 26"/>
                  <a:gd name="T9" fmla="*/ 22 h 60"/>
                  <a:gd name="T10" fmla="*/ 8 w 26"/>
                  <a:gd name="T11" fmla="*/ 17 h 60"/>
                  <a:gd name="T12" fmla="*/ 17 w 26"/>
                  <a:gd name="T13" fmla="*/ 13 h 60"/>
                  <a:gd name="T14" fmla="*/ 17 w 26"/>
                  <a:gd name="T15" fmla="*/ 60 h 60"/>
                  <a:gd name="T16" fmla="*/ 26 w 26"/>
                  <a:gd name="T17" fmla="*/ 60 h 60"/>
                  <a:gd name="T18" fmla="*/ 26 w 26"/>
                  <a:gd name="T19" fmla="*/ 4 h 60"/>
                  <a:gd name="T20" fmla="*/ 26 w 26"/>
                  <a:gd name="T21" fmla="*/ 0 h 6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6"/>
                  <a:gd name="T34" fmla="*/ 0 h 60"/>
                  <a:gd name="T35" fmla="*/ 26 w 26"/>
                  <a:gd name="T36" fmla="*/ 60 h 6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6" h="60">
                    <a:moveTo>
                      <a:pt x="26" y="0"/>
                    </a:moveTo>
                    <a:lnTo>
                      <a:pt x="21" y="0"/>
                    </a:lnTo>
                    <a:lnTo>
                      <a:pt x="13" y="4"/>
                    </a:lnTo>
                    <a:lnTo>
                      <a:pt x="0" y="13"/>
                    </a:lnTo>
                    <a:lnTo>
                      <a:pt x="0" y="22"/>
                    </a:lnTo>
                    <a:lnTo>
                      <a:pt x="8" y="17"/>
                    </a:lnTo>
                    <a:lnTo>
                      <a:pt x="17" y="13"/>
                    </a:lnTo>
                    <a:lnTo>
                      <a:pt x="17" y="60"/>
                    </a:lnTo>
                    <a:lnTo>
                      <a:pt x="26" y="60"/>
                    </a:lnTo>
                    <a:lnTo>
                      <a:pt x="26" y="4"/>
                    </a:lnTo>
                    <a:lnTo>
                      <a:pt x="26" y="0"/>
                    </a:lnTo>
                    <a:close/>
                  </a:path>
                </a:pathLst>
              </a:custGeom>
              <a:solidFill>
                <a:srgbClr val="000000"/>
              </a:solidFill>
              <a:ln w="9525">
                <a:noFill/>
                <a:round/>
                <a:headEnd/>
                <a:tailEnd/>
              </a:ln>
            </p:spPr>
            <p:txBody>
              <a:bodyPr/>
              <a:lstStyle/>
              <a:p>
                <a:endParaRPr lang="cs-CZ"/>
              </a:p>
            </p:txBody>
          </p:sp>
        </p:grpSp>
        <p:sp>
          <p:nvSpPr>
            <p:cNvPr id="12327" name="Rectangle 47"/>
            <p:cNvSpPr>
              <a:spLocks noChangeArrowheads="1"/>
            </p:cNvSpPr>
            <p:nvPr/>
          </p:nvSpPr>
          <p:spPr bwMode="auto">
            <a:xfrm>
              <a:off x="630" y="2156"/>
              <a:ext cx="210" cy="221"/>
            </a:xfrm>
            <a:prstGeom prst="rect">
              <a:avLst/>
            </a:prstGeom>
            <a:noFill/>
            <a:ln w="17526">
              <a:noFill/>
              <a:miter lim="800000"/>
              <a:headEnd/>
              <a:tailEnd/>
            </a:ln>
          </p:spPr>
          <p:txBody>
            <a:bodyPr wrap="none">
              <a:spAutoFit/>
            </a:bodyPr>
            <a:lstStyle/>
            <a:p>
              <a:r>
                <a:rPr lang="en-US" sz="1700" i="1">
                  <a:solidFill>
                    <a:srgbClr val="000000"/>
                  </a:solidFill>
                  <a:latin typeface="Arial" charset="0"/>
                </a:rPr>
                <a:t>r</a:t>
              </a:r>
              <a:r>
                <a:rPr lang="en-US" sz="1700" baseline="-25000">
                  <a:solidFill>
                    <a:srgbClr val="000000"/>
                  </a:solidFill>
                  <a:latin typeface="Arial" charset="0"/>
                </a:rPr>
                <a:t>1</a:t>
              </a:r>
              <a:endParaRPr lang="en-US" sz="1700">
                <a:solidFill>
                  <a:srgbClr val="000000"/>
                </a:solidFill>
                <a:latin typeface="Arial" charset="0"/>
              </a:endParaRPr>
            </a:p>
          </p:txBody>
        </p:sp>
      </p:grpSp>
      <p:grpSp>
        <p:nvGrpSpPr>
          <p:cNvPr id="8" name="Group 48"/>
          <p:cNvGrpSpPr>
            <a:grpSpLocks/>
          </p:cNvGrpSpPr>
          <p:nvPr/>
        </p:nvGrpSpPr>
        <p:grpSpPr bwMode="auto">
          <a:xfrm>
            <a:off x="184150" y="4040188"/>
            <a:ext cx="4694238" cy="855662"/>
            <a:chOff x="116" y="2545"/>
            <a:chExt cx="2957" cy="539"/>
          </a:xfrm>
        </p:grpSpPr>
        <p:sp>
          <p:nvSpPr>
            <p:cNvPr id="12318" name="Rectangle 49"/>
            <p:cNvSpPr>
              <a:spLocks noChangeArrowheads="1"/>
            </p:cNvSpPr>
            <p:nvPr/>
          </p:nvSpPr>
          <p:spPr bwMode="auto">
            <a:xfrm>
              <a:off x="116" y="2545"/>
              <a:ext cx="755" cy="194"/>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Equilibrium</a:t>
              </a:r>
              <a:endParaRPr lang="en-US"/>
            </a:p>
          </p:txBody>
        </p:sp>
        <p:sp>
          <p:nvSpPr>
            <p:cNvPr id="12319" name="Rectangle 50"/>
            <p:cNvSpPr>
              <a:spLocks noChangeArrowheads="1"/>
            </p:cNvSpPr>
            <p:nvPr/>
          </p:nvSpPr>
          <p:spPr bwMode="auto">
            <a:xfrm>
              <a:off x="345" y="2718"/>
              <a:ext cx="518" cy="194"/>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interest</a:t>
              </a:r>
              <a:endParaRPr lang="en-US"/>
            </a:p>
          </p:txBody>
        </p:sp>
        <p:sp>
          <p:nvSpPr>
            <p:cNvPr id="12320" name="Rectangle 51"/>
            <p:cNvSpPr>
              <a:spLocks noChangeArrowheads="1"/>
            </p:cNvSpPr>
            <p:nvPr/>
          </p:nvSpPr>
          <p:spPr bwMode="auto">
            <a:xfrm>
              <a:off x="560" y="2890"/>
              <a:ext cx="298" cy="194"/>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rate</a:t>
              </a:r>
              <a:endParaRPr lang="en-US"/>
            </a:p>
          </p:txBody>
        </p:sp>
        <p:grpSp>
          <p:nvGrpSpPr>
            <p:cNvPr id="12321" name="Group 52"/>
            <p:cNvGrpSpPr>
              <a:grpSpLocks/>
            </p:cNvGrpSpPr>
            <p:nvPr/>
          </p:nvGrpSpPr>
          <p:grpSpPr bwMode="auto">
            <a:xfrm>
              <a:off x="882" y="2739"/>
              <a:ext cx="2191" cy="81"/>
              <a:chOff x="882" y="2739"/>
              <a:chExt cx="2191" cy="81"/>
            </a:xfrm>
          </p:grpSpPr>
          <p:sp>
            <p:nvSpPr>
              <p:cNvPr id="12322" name="Line 53"/>
              <p:cNvSpPr>
                <a:spLocks noChangeShapeType="1"/>
              </p:cNvSpPr>
              <p:nvPr/>
            </p:nvSpPr>
            <p:spPr bwMode="auto">
              <a:xfrm>
                <a:off x="882" y="2778"/>
                <a:ext cx="2149" cy="1"/>
              </a:xfrm>
              <a:prstGeom prst="line">
                <a:avLst/>
              </a:prstGeom>
              <a:noFill/>
              <a:ln w="20638">
                <a:solidFill>
                  <a:schemeClr val="tx1"/>
                </a:solidFill>
                <a:prstDash val="sysDot"/>
                <a:round/>
                <a:headEnd/>
                <a:tailEnd/>
              </a:ln>
            </p:spPr>
            <p:txBody>
              <a:bodyPr/>
              <a:lstStyle/>
              <a:p>
                <a:endParaRPr lang="cs-CZ"/>
              </a:p>
            </p:txBody>
          </p:sp>
          <p:sp>
            <p:nvSpPr>
              <p:cNvPr id="12323" name="Oval 54"/>
              <p:cNvSpPr>
                <a:spLocks noChangeArrowheads="1"/>
              </p:cNvSpPr>
              <p:nvPr/>
            </p:nvSpPr>
            <p:spPr bwMode="auto">
              <a:xfrm>
                <a:off x="2992" y="2739"/>
                <a:ext cx="81" cy="81"/>
              </a:xfrm>
              <a:prstGeom prst="ellipse">
                <a:avLst/>
              </a:prstGeom>
              <a:solidFill>
                <a:srgbClr val="000000"/>
              </a:solidFill>
              <a:ln w="9525">
                <a:noFill/>
                <a:round/>
                <a:headEnd/>
                <a:tailEnd/>
              </a:ln>
            </p:spPr>
            <p:txBody>
              <a:bodyPr/>
              <a:lstStyle/>
              <a:p>
                <a:endParaRPr lang="en-GB"/>
              </a:p>
            </p:txBody>
          </p:sp>
        </p:grpSp>
      </p:grpSp>
      <p:sp>
        <p:nvSpPr>
          <p:cNvPr id="12317" name="Text Box 56"/>
          <p:cNvSpPr txBox="1">
            <a:spLocks noChangeArrowheads="1"/>
          </p:cNvSpPr>
          <p:nvPr/>
        </p:nvSpPr>
        <p:spPr bwMode="auto">
          <a:xfrm>
            <a:off x="6565900" y="6675438"/>
            <a:ext cx="1746250" cy="214312"/>
          </a:xfrm>
          <a:prstGeom prst="rect">
            <a:avLst/>
          </a:prstGeom>
          <a:noFill/>
          <a:ln w="9525">
            <a:noFill/>
            <a:miter lim="800000"/>
            <a:headEnd/>
            <a:tailEnd/>
          </a:ln>
        </p:spPr>
        <p:txBody>
          <a:bodyPr wrap="none">
            <a:spAutoFit/>
          </a:bodyPr>
          <a:lstStyle/>
          <a:p>
            <a:r>
              <a:rPr lang="en-US" altLang="en-US" sz="800" b="1">
                <a:solidFill>
                  <a:srgbClr val="411D72"/>
                </a:solidFill>
                <a:latin typeface="Arial" charset="0"/>
              </a:rPr>
              <a:t>Copyright©2010  South-Western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righ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3"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strips(upRight)">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3"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strips(upRight)">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l"/>
            <a:r>
              <a:rPr lang="en-US" sz="3200" smtClean="0">
                <a:solidFill>
                  <a:srgbClr val="FFFFFF"/>
                </a:solidFill>
              </a:rPr>
              <a:t>The Downward Slope of the Aggregate Demand Curve</a:t>
            </a:r>
            <a:endParaRPr lang="en-US" sz="3200" smtClean="0">
              <a:solidFill>
                <a:srgbClr val="FFFFFF"/>
              </a:solidFill>
              <a:latin typeface="Tahoma" pitchFamily="34" charset="0"/>
            </a:endParaRPr>
          </a:p>
        </p:txBody>
      </p:sp>
      <p:sp>
        <p:nvSpPr>
          <p:cNvPr id="13315" name="Rectangle 3"/>
          <p:cNvSpPr>
            <a:spLocks noGrp="1" noChangeArrowheads="1"/>
          </p:cNvSpPr>
          <p:nvPr>
            <p:ph type="body" idx="1"/>
          </p:nvPr>
        </p:nvSpPr>
        <p:spPr/>
        <p:txBody>
          <a:bodyPr/>
          <a:lstStyle/>
          <a:p>
            <a:pPr>
              <a:buFontTx/>
              <a:buNone/>
            </a:pPr>
            <a:endParaRPr lang="en-US" sz="1400" smtClean="0"/>
          </a:p>
          <a:p>
            <a:r>
              <a:rPr lang="en-US" sz="2800" smtClean="0"/>
              <a:t>The price level is one determinant of the quantity of money demanded.</a:t>
            </a:r>
          </a:p>
          <a:p>
            <a:r>
              <a:rPr lang="en-US" sz="2800" smtClean="0"/>
              <a:t>A higher price level increases the quantity of money demanded for any given interest rate.</a:t>
            </a:r>
          </a:p>
          <a:p>
            <a:r>
              <a:rPr lang="en-US" sz="2800" smtClean="0"/>
              <a:t>Higher money demand leads to a higher interest rate.</a:t>
            </a:r>
          </a:p>
          <a:p>
            <a:r>
              <a:rPr lang="en-US" sz="2800" smtClean="0"/>
              <a:t>The quantity of goods and services demanded falls.</a:t>
            </a:r>
          </a:p>
          <a:p>
            <a:r>
              <a:rPr lang="en-US" sz="2800" smtClean="0"/>
              <a:t>The end result of this analysis is a negative relationship between the price level and the quantity of goods and services demanded.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4338" name="Picture 2" descr="narrow aqua button bckgrd"/>
          <p:cNvPicPr>
            <a:picLocks noChangeAspect="1" noChangeArrowheads="1"/>
          </p:cNvPicPr>
          <p:nvPr/>
        </p:nvPicPr>
        <p:blipFill>
          <a:blip r:embed="rId3" cstate="print"/>
          <a:srcRect r="1688"/>
          <a:stretch>
            <a:fillRect/>
          </a:stretch>
        </p:blipFill>
        <p:spPr bwMode="auto">
          <a:xfrm>
            <a:off x="0" y="0"/>
            <a:ext cx="9144000" cy="6858000"/>
          </a:xfrm>
          <a:prstGeom prst="rect">
            <a:avLst/>
          </a:prstGeom>
          <a:noFill/>
          <a:ln w="9525">
            <a:noFill/>
            <a:miter lim="800000"/>
            <a:headEnd/>
            <a:tailEnd/>
          </a:ln>
        </p:spPr>
      </p:pic>
      <p:sp>
        <p:nvSpPr>
          <p:cNvPr id="14339" name="Rectangle 3"/>
          <p:cNvSpPr>
            <a:spLocks noGrp="1" noChangeArrowheads="1"/>
          </p:cNvSpPr>
          <p:nvPr>
            <p:ph type="title"/>
          </p:nvPr>
        </p:nvSpPr>
        <p:spPr>
          <a:xfrm>
            <a:off x="609600" y="50800"/>
            <a:ext cx="8229600" cy="685800"/>
          </a:xfrm>
        </p:spPr>
        <p:txBody>
          <a:bodyPr/>
          <a:lstStyle/>
          <a:p>
            <a:pPr algn="l">
              <a:lnSpc>
                <a:spcPct val="80000"/>
              </a:lnSpc>
            </a:pPr>
            <a:r>
              <a:rPr lang="en-US" sz="2800" smtClean="0"/>
              <a:t>Figure 2 The Money Market and the Slope of the Aggregate Demand Curve</a:t>
            </a:r>
          </a:p>
        </p:txBody>
      </p:sp>
      <p:sp>
        <p:nvSpPr>
          <p:cNvPr id="14340" name="Rectangle 5"/>
          <p:cNvSpPr>
            <a:spLocks noChangeArrowheads="1"/>
          </p:cNvSpPr>
          <p:nvPr/>
        </p:nvSpPr>
        <p:spPr bwMode="auto">
          <a:xfrm>
            <a:off x="1200150" y="2544763"/>
            <a:ext cx="3330575" cy="2205037"/>
          </a:xfrm>
          <a:prstGeom prst="rect">
            <a:avLst/>
          </a:prstGeom>
          <a:solidFill>
            <a:srgbClr val="F3F6F9"/>
          </a:solidFill>
          <a:ln w="147638">
            <a:solidFill>
              <a:srgbClr val="F3F6F9"/>
            </a:solidFill>
            <a:miter lim="800000"/>
            <a:headEnd/>
            <a:tailEnd/>
          </a:ln>
        </p:spPr>
        <p:txBody>
          <a:bodyPr/>
          <a:lstStyle/>
          <a:p>
            <a:endParaRPr lang="en-GB"/>
          </a:p>
        </p:txBody>
      </p:sp>
      <p:sp>
        <p:nvSpPr>
          <p:cNvPr id="14341" name="Rectangle 6"/>
          <p:cNvSpPr>
            <a:spLocks noChangeArrowheads="1"/>
          </p:cNvSpPr>
          <p:nvPr/>
        </p:nvSpPr>
        <p:spPr bwMode="auto">
          <a:xfrm>
            <a:off x="1200150" y="2544763"/>
            <a:ext cx="3330575" cy="2205037"/>
          </a:xfrm>
          <a:prstGeom prst="rect">
            <a:avLst/>
          </a:prstGeom>
          <a:solidFill>
            <a:srgbClr val="F2F4F8"/>
          </a:solidFill>
          <a:ln w="134938">
            <a:solidFill>
              <a:srgbClr val="F2F4F8"/>
            </a:solidFill>
            <a:miter lim="800000"/>
            <a:headEnd/>
            <a:tailEnd/>
          </a:ln>
        </p:spPr>
        <p:txBody>
          <a:bodyPr/>
          <a:lstStyle/>
          <a:p>
            <a:endParaRPr lang="en-GB"/>
          </a:p>
        </p:txBody>
      </p:sp>
      <p:sp>
        <p:nvSpPr>
          <p:cNvPr id="14342" name="Rectangle 7"/>
          <p:cNvSpPr>
            <a:spLocks noChangeArrowheads="1"/>
          </p:cNvSpPr>
          <p:nvPr/>
        </p:nvSpPr>
        <p:spPr bwMode="auto">
          <a:xfrm>
            <a:off x="1200150" y="2544763"/>
            <a:ext cx="3330575" cy="2205037"/>
          </a:xfrm>
          <a:prstGeom prst="rect">
            <a:avLst/>
          </a:prstGeom>
          <a:solidFill>
            <a:srgbClr val="F1F4F7"/>
          </a:solidFill>
          <a:ln w="120650">
            <a:solidFill>
              <a:srgbClr val="F1F4F7"/>
            </a:solidFill>
            <a:miter lim="800000"/>
            <a:headEnd/>
            <a:tailEnd/>
          </a:ln>
        </p:spPr>
        <p:txBody>
          <a:bodyPr/>
          <a:lstStyle/>
          <a:p>
            <a:endParaRPr lang="en-GB"/>
          </a:p>
        </p:txBody>
      </p:sp>
      <p:sp>
        <p:nvSpPr>
          <p:cNvPr id="14343" name="Rectangle 8"/>
          <p:cNvSpPr>
            <a:spLocks noChangeArrowheads="1"/>
          </p:cNvSpPr>
          <p:nvPr/>
        </p:nvSpPr>
        <p:spPr bwMode="auto">
          <a:xfrm>
            <a:off x="1200150" y="2544763"/>
            <a:ext cx="3330575" cy="2205037"/>
          </a:xfrm>
          <a:prstGeom prst="rect">
            <a:avLst/>
          </a:prstGeom>
          <a:solidFill>
            <a:srgbClr val="F0F2F5"/>
          </a:solidFill>
          <a:ln w="107950">
            <a:solidFill>
              <a:srgbClr val="F0F2F5"/>
            </a:solidFill>
            <a:miter lim="800000"/>
            <a:headEnd/>
            <a:tailEnd/>
          </a:ln>
        </p:spPr>
        <p:txBody>
          <a:bodyPr/>
          <a:lstStyle/>
          <a:p>
            <a:endParaRPr lang="en-GB"/>
          </a:p>
        </p:txBody>
      </p:sp>
      <p:sp>
        <p:nvSpPr>
          <p:cNvPr id="14344" name="Rectangle 9"/>
          <p:cNvSpPr>
            <a:spLocks noChangeArrowheads="1"/>
          </p:cNvSpPr>
          <p:nvPr/>
        </p:nvSpPr>
        <p:spPr bwMode="auto">
          <a:xfrm>
            <a:off x="1200150" y="2544763"/>
            <a:ext cx="3330575" cy="2205037"/>
          </a:xfrm>
          <a:prstGeom prst="rect">
            <a:avLst/>
          </a:prstGeom>
          <a:solidFill>
            <a:srgbClr val="EEF1F4"/>
          </a:solidFill>
          <a:ln w="93663">
            <a:solidFill>
              <a:srgbClr val="EEF1F4"/>
            </a:solidFill>
            <a:miter lim="800000"/>
            <a:headEnd/>
            <a:tailEnd/>
          </a:ln>
        </p:spPr>
        <p:txBody>
          <a:bodyPr/>
          <a:lstStyle/>
          <a:p>
            <a:endParaRPr lang="en-GB"/>
          </a:p>
        </p:txBody>
      </p:sp>
      <p:sp>
        <p:nvSpPr>
          <p:cNvPr id="14345" name="Rectangle 10"/>
          <p:cNvSpPr>
            <a:spLocks noChangeArrowheads="1"/>
          </p:cNvSpPr>
          <p:nvPr/>
        </p:nvSpPr>
        <p:spPr bwMode="auto">
          <a:xfrm>
            <a:off x="1200150" y="2544763"/>
            <a:ext cx="3330575" cy="2205037"/>
          </a:xfrm>
          <a:prstGeom prst="rect">
            <a:avLst/>
          </a:prstGeom>
          <a:solidFill>
            <a:srgbClr val="EDEFF3"/>
          </a:solidFill>
          <a:ln w="80963">
            <a:solidFill>
              <a:srgbClr val="EDEFF3"/>
            </a:solidFill>
            <a:miter lim="800000"/>
            <a:headEnd/>
            <a:tailEnd/>
          </a:ln>
        </p:spPr>
        <p:txBody>
          <a:bodyPr/>
          <a:lstStyle/>
          <a:p>
            <a:endParaRPr lang="en-GB"/>
          </a:p>
        </p:txBody>
      </p:sp>
      <p:sp>
        <p:nvSpPr>
          <p:cNvPr id="14346" name="Rectangle 11"/>
          <p:cNvSpPr>
            <a:spLocks noChangeArrowheads="1"/>
          </p:cNvSpPr>
          <p:nvPr/>
        </p:nvSpPr>
        <p:spPr bwMode="auto">
          <a:xfrm>
            <a:off x="1200150" y="2544763"/>
            <a:ext cx="3330575" cy="2205037"/>
          </a:xfrm>
          <a:prstGeom prst="rect">
            <a:avLst/>
          </a:prstGeom>
          <a:solidFill>
            <a:srgbClr val="EBEEF2"/>
          </a:solidFill>
          <a:ln w="66675">
            <a:solidFill>
              <a:srgbClr val="EBEEF2"/>
            </a:solidFill>
            <a:miter lim="800000"/>
            <a:headEnd/>
            <a:tailEnd/>
          </a:ln>
        </p:spPr>
        <p:txBody>
          <a:bodyPr/>
          <a:lstStyle/>
          <a:p>
            <a:endParaRPr lang="en-GB"/>
          </a:p>
        </p:txBody>
      </p:sp>
      <p:sp>
        <p:nvSpPr>
          <p:cNvPr id="14347" name="Rectangle 12"/>
          <p:cNvSpPr>
            <a:spLocks noChangeArrowheads="1"/>
          </p:cNvSpPr>
          <p:nvPr/>
        </p:nvSpPr>
        <p:spPr bwMode="auto">
          <a:xfrm>
            <a:off x="1200150" y="2544763"/>
            <a:ext cx="3330575" cy="2205037"/>
          </a:xfrm>
          <a:prstGeom prst="rect">
            <a:avLst/>
          </a:prstGeom>
          <a:solidFill>
            <a:srgbClr val="EAECF1"/>
          </a:solidFill>
          <a:ln w="53975">
            <a:solidFill>
              <a:srgbClr val="EAECF1"/>
            </a:solidFill>
            <a:miter lim="800000"/>
            <a:headEnd/>
            <a:tailEnd/>
          </a:ln>
        </p:spPr>
        <p:txBody>
          <a:bodyPr/>
          <a:lstStyle/>
          <a:p>
            <a:endParaRPr lang="en-GB"/>
          </a:p>
        </p:txBody>
      </p:sp>
      <p:sp>
        <p:nvSpPr>
          <p:cNvPr id="14348" name="Rectangle 13"/>
          <p:cNvSpPr>
            <a:spLocks noChangeArrowheads="1"/>
          </p:cNvSpPr>
          <p:nvPr/>
        </p:nvSpPr>
        <p:spPr bwMode="auto">
          <a:xfrm>
            <a:off x="1200150" y="2544763"/>
            <a:ext cx="3330575" cy="2205037"/>
          </a:xfrm>
          <a:prstGeom prst="rect">
            <a:avLst/>
          </a:prstGeom>
          <a:solidFill>
            <a:srgbClr val="E9EBF0"/>
          </a:solidFill>
          <a:ln w="39688">
            <a:solidFill>
              <a:srgbClr val="E9EBF0"/>
            </a:solidFill>
            <a:miter lim="800000"/>
            <a:headEnd/>
            <a:tailEnd/>
          </a:ln>
        </p:spPr>
        <p:txBody>
          <a:bodyPr/>
          <a:lstStyle/>
          <a:p>
            <a:endParaRPr lang="en-GB"/>
          </a:p>
        </p:txBody>
      </p:sp>
      <p:sp>
        <p:nvSpPr>
          <p:cNvPr id="14349" name="Rectangle 14"/>
          <p:cNvSpPr>
            <a:spLocks noChangeArrowheads="1"/>
          </p:cNvSpPr>
          <p:nvPr/>
        </p:nvSpPr>
        <p:spPr bwMode="auto">
          <a:xfrm>
            <a:off x="1200150" y="2544763"/>
            <a:ext cx="3330575" cy="2205037"/>
          </a:xfrm>
          <a:prstGeom prst="rect">
            <a:avLst/>
          </a:prstGeom>
          <a:solidFill>
            <a:srgbClr val="E7EAEF"/>
          </a:solidFill>
          <a:ln w="26988">
            <a:solidFill>
              <a:srgbClr val="E7EAEF"/>
            </a:solidFill>
            <a:miter lim="800000"/>
            <a:headEnd/>
            <a:tailEnd/>
          </a:ln>
        </p:spPr>
        <p:txBody>
          <a:bodyPr/>
          <a:lstStyle/>
          <a:p>
            <a:endParaRPr lang="en-GB"/>
          </a:p>
        </p:txBody>
      </p:sp>
      <p:sp>
        <p:nvSpPr>
          <p:cNvPr id="14350" name="Rectangle 15"/>
          <p:cNvSpPr>
            <a:spLocks noChangeArrowheads="1"/>
          </p:cNvSpPr>
          <p:nvPr/>
        </p:nvSpPr>
        <p:spPr bwMode="auto">
          <a:xfrm>
            <a:off x="1200150" y="2544763"/>
            <a:ext cx="3330575" cy="2205037"/>
          </a:xfrm>
          <a:prstGeom prst="rect">
            <a:avLst/>
          </a:prstGeom>
          <a:solidFill>
            <a:srgbClr val="E6E9EF"/>
          </a:solidFill>
          <a:ln w="12700">
            <a:solidFill>
              <a:srgbClr val="E6E9EF"/>
            </a:solidFill>
            <a:miter lim="800000"/>
            <a:headEnd/>
            <a:tailEnd/>
          </a:ln>
        </p:spPr>
        <p:txBody>
          <a:bodyPr/>
          <a:lstStyle/>
          <a:p>
            <a:endParaRPr lang="en-GB"/>
          </a:p>
        </p:txBody>
      </p:sp>
      <p:sp>
        <p:nvSpPr>
          <p:cNvPr id="14351" name="Rectangle 16"/>
          <p:cNvSpPr>
            <a:spLocks noChangeArrowheads="1"/>
          </p:cNvSpPr>
          <p:nvPr/>
        </p:nvSpPr>
        <p:spPr bwMode="auto">
          <a:xfrm>
            <a:off x="5672138" y="2544763"/>
            <a:ext cx="3087687" cy="2205037"/>
          </a:xfrm>
          <a:prstGeom prst="rect">
            <a:avLst/>
          </a:prstGeom>
          <a:solidFill>
            <a:srgbClr val="F3F6F9"/>
          </a:solidFill>
          <a:ln w="147638">
            <a:solidFill>
              <a:srgbClr val="F3F6F9"/>
            </a:solidFill>
            <a:miter lim="800000"/>
            <a:headEnd/>
            <a:tailEnd/>
          </a:ln>
        </p:spPr>
        <p:txBody>
          <a:bodyPr/>
          <a:lstStyle/>
          <a:p>
            <a:endParaRPr lang="en-GB"/>
          </a:p>
        </p:txBody>
      </p:sp>
      <p:sp>
        <p:nvSpPr>
          <p:cNvPr id="14352" name="Rectangle 17"/>
          <p:cNvSpPr>
            <a:spLocks noChangeArrowheads="1"/>
          </p:cNvSpPr>
          <p:nvPr/>
        </p:nvSpPr>
        <p:spPr bwMode="auto">
          <a:xfrm>
            <a:off x="5672138" y="2544763"/>
            <a:ext cx="3087687" cy="2205037"/>
          </a:xfrm>
          <a:prstGeom prst="rect">
            <a:avLst/>
          </a:prstGeom>
          <a:solidFill>
            <a:srgbClr val="F2F4F8"/>
          </a:solidFill>
          <a:ln w="134938">
            <a:solidFill>
              <a:srgbClr val="F2F4F8"/>
            </a:solidFill>
            <a:miter lim="800000"/>
            <a:headEnd/>
            <a:tailEnd/>
          </a:ln>
        </p:spPr>
        <p:txBody>
          <a:bodyPr/>
          <a:lstStyle/>
          <a:p>
            <a:endParaRPr lang="en-GB"/>
          </a:p>
        </p:txBody>
      </p:sp>
      <p:sp>
        <p:nvSpPr>
          <p:cNvPr id="14353" name="Rectangle 18"/>
          <p:cNvSpPr>
            <a:spLocks noChangeArrowheads="1"/>
          </p:cNvSpPr>
          <p:nvPr/>
        </p:nvSpPr>
        <p:spPr bwMode="auto">
          <a:xfrm>
            <a:off x="5672138" y="2544763"/>
            <a:ext cx="3087687" cy="2205037"/>
          </a:xfrm>
          <a:prstGeom prst="rect">
            <a:avLst/>
          </a:prstGeom>
          <a:solidFill>
            <a:srgbClr val="F1F4F7"/>
          </a:solidFill>
          <a:ln w="120650">
            <a:solidFill>
              <a:srgbClr val="F1F4F7"/>
            </a:solidFill>
            <a:miter lim="800000"/>
            <a:headEnd/>
            <a:tailEnd/>
          </a:ln>
        </p:spPr>
        <p:txBody>
          <a:bodyPr/>
          <a:lstStyle/>
          <a:p>
            <a:endParaRPr lang="en-GB"/>
          </a:p>
        </p:txBody>
      </p:sp>
      <p:sp>
        <p:nvSpPr>
          <p:cNvPr id="14354" name="Rectangle 19"/>
          <p:cNvSpPr>
            <a:spLocks noChangeArrowheads="1"/>
          </p:cNvSpPr>
          <p:nvPr/>
        </p:nvSpPr>
        <p:spPr bwMode="auto">
          <a:xfrm>
            <a:off x="5672138" y="2544763"/>
            <a:ext cx="3087687" cy="2205037"/>
          </a:xfrm>
          <a:prstGeom prst="rect">
            <a:avLst/>
          </a:prstGeom>
          <a:solidFill>
            <a:srgbClr val="F0F2F5"/>
          </a:solidFill>
          <a:ln w="107950">
            <a:solidFill>
              <a:srgbClr val="F0F2F5"/>
            </a:solidFill>
            <a:miter lim="800000"/>
            <a:headEnd/>
            <a:tailEnd/>
          </a:ln>
        </p:spPr>
        <p:txBody>
          <a:bodyPr/>
          <a:lstStyle/>
          <a:p>
            <a:endParaRPr lang="en-GB"/>
          </a:p>
        </p:txBody>
      </p:sp>
      <p:sp>
        <p:nvSpPr>
          <p:cNvPr id="14355" name="Rectangle 20"/>
          <p:cNvSpPr>
            <a:spLocks noChangeArrowheads="1"/>
          </p:cNvSpPr>
          <p:nvPr/>
        </p:nvSpPr>
        <p:spPr bwMode="auto">
          <a:xfrm>
            <a:off x="5672138" y="2544763"/>
            <a:ext cx="3087687" cy="2205037"/>
          </a:xfrm>
          <a:prstGeom prst="rect">
            <a:avLst/>
          </a:prstGeom>
          <a:solidFill>
            <a:srgbClr val="EEF1F4"/>
          </a:solidFill>
          <a:ln w="93663">
            <a:solidFill>
              <a:srgbClr val="EEF1F4"/>
            </a:solidFill>
            <a:miter lim="800000"/>
            <a:headEnd/>
            <a:tailEnd/>
          </a:ln>
        </p:spPr>
        <p:txBody>
          <a:bodyPr/>
          <a:lstStyle/>
          <a:p>
            <a:endParaRPr lang="en-GB"/>
          </a:p>
        </p:txBody>
      </p:sp>
      <p:sp>
        <p:nvSpPr>
          <p:cNvPr id="14356" name="Rectangle 21"/>
          <p:cNvSpPr>
            <a:spLocks noChangeArrowheads="1"/>
          </p:cNvSpPr>
          <p:nvPr/>
        </p:nvSpPr>
        <p:spPr bwMode="auto">
          <a:xfrm>
            <a:off x="5672138" y="2544763"/>
            <a:ext cx="3087687" cy="2205037"/>
          </a:xfrm>
          <a:prstGeom prst="rect">
            <a:avLst/>
          </a:prstGeom>
          <a:solidFill>
            <a:srgbClr val="EDEFF3"/>
          </a:solidFill>
          <a:ln w="80963">
            <a:solidFill>
              <a:srgbClr val="EDEFF3"/>
            </a:solidFill>
            <a:miter lim="800000"/>
            <a:headEnd/>
            <a:tailEnd/>
          </a:ln>
        </p:spPr>
        <p:txBody>
          <a:bodyPr/>
          <a:lstStyle/>
          <a:p>
            <a:endParaRPr lang="en-GB"/>
          </a:p>
        </p:txBody>
      </p:sp>
      <p:sp>
        <p:nvSpPr>
          <p:cNvPr id="14357" name="Rectangle 22"/>
          <p:cNvSpPr>
            <a:spLocks noChangeArrowheads="1"/>
          </p:cNvSpPr>
          <p:nvPr/>
        </p:nvSpPr>
        <p:spPr bwMode="auto">
          <a:xfrm>
            <a:off x="5672138" y="2544763"/>
            <a:ext cx="3087687" cy="2205037"/>
          </a:xfrm>
          <a:prstGeom prst="rect">
            <a:avLst/>
          </a:prstGeom>
          <a:solidFill>
            <a:srgbClr val="EBEEF2"/>
          </a:solidFill>
          <a:ln w="66675">
            <a:solidFill>
              <a:srgbClr val="EBEEF2"/>
            </a:solidFill>
            <a:miter lim="800000"/>
            <a:headEnd/>
            <a:tailEnd/>
          </a:ln>
        </p:spPr>
        <p:txBody>
          <a:bodyPr/>
          <a:lstStyle/>
          <a:p>
            <a:endParaRPr lang="en-GB"/>
          </a:p>
        </p:txBody>
      </p:sp>
      <p:sp>
        <p:nvSpPr>
          <p:cNvPr id="14358" name="Rectangle 23"/>
          <p:cNvSpPr>
            <a:spLocks noChangeArrowheads="1"/>
          </p:cNvSpPr>
          <p:nvPr/>
        </p:nvSpPr>
        <p:spPr bwMode="auto">
          <a:xfrm>
            <a:off x="5672138" y="2544763"/>
            <a:ext cx="3087687" cy="2205037"/>
          </a:xfrm>
          <a:prstGeom prst="rect">
            <a:avLst/>
          </a:prstGeom>
          <a:solidFill>
            <a:srgbClr val="EAECF1"/>
          </a:solidFill>
          <a:ln w="53975">
            <a:solidFill>
              <a:srgbClr val="EAECF1"/>
            </a:solidFill>
            <a:miter lim="800000"/>
            <a:headEnd/>
            <a:tailEnd/>
          </a:ln>
        </p:spPr>
        <p:txBody>
          <a:bodyPr/>
          <a:lstStyle/>
          <a:p>
            <a:endParaRPr lang="en-GB"/>
          </a:p>
        </p:txBody>
      </p:sp>
      <p:sp>
        <p:nvSpPr>
          <p:cNvPr id="14359" name="Rectangle 24"/>
          <p:cNvSpPr>
            <a:spLocks noChangeArrowheads="1"/>
          </p:cNvSpPr>
          <p:nvPr/>
        </p:nvSpPr>
        <p:spPr bwMode="auto">
          <a:xfrm>
            <a:off x="5672138" y="2544763"/>
            <a:ext cx="3087687" cy="2205037"/>
          </a:xfrm>
          <a:prstGeom prst="rect">
            <a:avLst/>
          </a:prstGeom>
          <a:solidFill>
            <a:srgbClr val="E9EBF0"/>
          </a:solidFill>
          <a:ln w="39688">
            <a:solidFill>
              <a:srgbClr val="E9EBF0"/>
            </a:solidFill>
            <a:miter lim="800000"/>
            <a:headEnd/>
            <a:tailEnd/>
          </a:ln>
        </p:spPr>
        <p:txBody>
          <a:bodyPr/>
          <a:lstStyle/>
          <a:p>
            <a:endParaRPr lang="en-GB"/>
          </a:p>
        </p:txBody>
      </p:sp>
      <p:sp>
        <p:nvSpPr>
          <p:cNvPr id="14360" name="Rectangle 25"/>
          <p:cNvSpPr>
            <a:spLocks noChangeArrowheads="1"/>
          </p:cNvSpPr>
          <p:nvPr/>
        </p:nvSpPr>
        <p:spPr bwMode="auto">
          <a:xfrm>
            <a:off x="5672138" y="2544763"/>
            <a:ext cx="3087687" cy="2205037"/>
          </a:xfrm>
          <a:prstGeom prst="rect">
            <a:avLst/>
          </a:prstGeom>
          <a:solidFill>
            <a:srgbClr val="E7EAEF"/>
          </a:solidFill>
          <a:ln w="26988">
            <a:solidFill>
              <a:srgbClr val="E7EAEF"/>
            </a:solidFill>
            <a:miter lim="800000"/>
            <a:headEnd/>
            <a:tailEnd/>
          </a:ln>
        </p:spPr>
        <p:txBody>
          <a:bodyPr/>
          <a:lstStyle/>
          <a:p>
            <a:endParaRPr lang="en-GB"/>
          </a:p>
        </p:txBody>
      </p:sp>
      <p:sp>
        <p:nvSpPr>
          <p:cNvPr id="14361" name="Rectangle 26"/>
          <p:cNvSpPr>
            <a:spLocks noChangeArrowheads="1"/>
          </p:cNvSpPr>
          <p:nvPr/>
        </p:nvSpPr>
        <p:spPr bwMode="auto">
          <a:xfrm>
            <a:off x="5672138" y="2544763"/>
            <a:ext cx="3087687" cy="2205037"/>
          </a:xfrm>
          <a:prstGeom prst="rect">
            <a:avLst/>
          </a:prstGeom>
          <a:solidFill>
            <a:srgbClr val="E6E9EF"/>
          </a:solidFill>
          <a:ln w="12700">
            <a:solidFill>
              <a:srgbClr val="E6E9EF"/>
            </a:solidFill>
            <a:miter lim="800000"/>
            <a:headEnd/>
            <a:tailEnd/>
          </a:ln>
        </p:spPr>
        <p:txBody>
          <a:bodyPr/>
          <a:lstStyle/>
          <a:p>
            <a:endParaRPr lang="en-GB"/>
          </a:p>
        </p:txBody>
      </p:sp>
      <p:sp>
        <p:nvSpPr>
          <p:cNvPr id="14362" name="Rectangle 27"/>
          <p:cNvSpPr>
            <a:spLocks noChangeArrowheads="1"/>
          </p:cNvSpPr>
          <p:nvPr/>
        </p:nvSpPr>
        <p:spPr bwMode="auto">
          <a:xfrm>
            <a:off x="5591175" y="2478088"/>
            <a:ext cx="3141663" cy="2244725"/>
          </a:xfrm>
          <a:prstGeom prst="rect">
            <a:avLst/>
          </a:prstGeom>
          <a:solidFill>
            <a:srgbClr val="FFFFFF"/>
          </a:solidFill>
          <a:ln w="9525">
            <a:noFill/>
            <a:miter lim="800000"/>
            <a:headEnd/>
            <a:tailEnd/>
          </a:ln>
        </p:spPr>
        <p:txBody>
          <a:bodyPr/>
          <a:lstStyle/>
          <a:p>
            <a:endParaRPr lang="en-GB"/>
          </a:p>
        </p:txBody>
      </p:sp>
      <p:sp>
        <p:nvSpPr>
          <p:cNvPr id="14363" name="Rectangle 28"/>
          <p:cNvSpPr>
            <a:spLocks noChangeArrowheads="1"/>
          </p:cNvSpPr>
          <p:nvPr/>
        </p:nvSpPr>
        <p:spPr bwMode="auto">
          <a:xfrm>
            <a:off x="1119188" y="2478088"/>
            <a:ext cx="3384550" cy="2244725"/>
          </a:xfrm>
          <a:prstGeom prst="rect">
            <a:avLst/>
          </a:prstGeom>
          <a:solidFill>
            <a:srgbClr val="FFFFFF"/>
          </a:solidFill>
          <a:ln w="9525">
            <a:noFill/>
            <a:miter lim="800000"/>
            <a:headEnd/>
            <a:tailEnd/>
          </a:ln>
        </p:spPr>
        <p:txBody>
          <a:bodyPr/>
          <a:lstStyle/>
          <a:p>
            <a:endParaRPr lang="en-GB"/>
          </a:p>
        </p:txBody>
      </p:sp>
      <p:sp>
        <p:nvSpPr>
          <p:cNvPr id="14364" name="Line 29"/>
          <p:cNvSpPr>
            <a:spLocks noChangeShapeType="1"/>
          </p:cNvSpPr>
          <p:nvPr/>
        </p:nvSpPr>
        <p:spPr bwMode="auto">
          <a:xfrm>
            <a:off x="2381250" y="4910138"/>
            <a:ext cx="1588" cy="1587"/>
          </a:xfrm>
          <a:prstGeom prst="line">
            <a:avLst/>
          </a:prstGeom>
          <a:noFill/>
          <a:ln w="12700">
            <a:solidFill>
              <a:srgbClr val="60220F"/>
            </a:solidFill>
            <a:round/>
            <a:headEnd/>
            <a:tailEnd/>
          </a:ln>
        </p:spPr>
        <p:txBody>
          <a:bodyPr/>
          <a:lstStyle/>
          <a:p>
            <a:endParaRPr lang="cs-CZ"/>
          </a:p>
        </p:txBody>
      </p:sp>
      <p:sp>
        <p:nvSpPr>
          <p:cNvPr id="14365" name="Line 30"/>
          <p:cNvSpPr>
            <a:spLocks noChangeShapeType="1"/>
          </p:cNvSpPr>
          <p:nvPr/>
        </p:nvSpPr>
        <p:spPr bwMode="auto">
          <a:xfrm flipV="1">
            <a:off x="2449513" y="2598738"/>
            <a:ext cx="1587" cy="2109787"/>
          </a:xfrm>
          <a:prstGeom prst="line">
            <a:avLst/>
          </a:prstGeom>
          <a:noFill/>
          <a:ln w="39688">
            <a:solidFill>
              <a:srgbClr val="003F95"/>
            </a:solidFill>
            <a:round/>
            <a:headEnd/>
            <a:tailEnd/>
          </a:ln>
        </p:spPr>
        <p:txBody>
          <a:bodyPr/>
          <a:lstStyle/>
          <a:p>
            <a:endParaRPr lang="cs-CZ"/>
          </a:p>
        </p:txBody>
      </p:sp>
      <p:sp>
        <p:nvSpPr>
          <p:cNvPr id="14366" name="Freeform 31"/>
          <p:cNvSpPr>
            <a:spLocks/>
          </p:cNvSpPr>
          <p:nvPr/>
        </p:nvSpPr>
        <p:spPr bwMode="auto">
          <a:xfrm>
            <a:off x="1119188" y="2478088"/>
            <a:ext cx="3384550" cy="2244725"/>
          </a:xfrm>
          <a:custGeom>
            <a:avLst/>
            <a:gdLst>
              <a:gd name="T0" fmla="*/ 0 w 2132"/>
              <a:gd name="T1" fmla="*/ 0 h 1414"/>
              <a:gd name="T2" fmla="*/ 0 w 2132"/>
              <a:gd name="T3" fmla="*/ 2147483647 h 1414"/>
              <a:gd name="T4" fmla="*/ 2147483647 w 2132"/>
              <a:gd name="T5" fmla="*/ 2147483647 h 1414"/>
              <a:gd name="T6" fmla="*/ 0 60000 65536"/>
              <a:gd name="T7" fmla="*/ 0 60000 65536"/>
              <a:gd name="T8" fmla="*/ 0 60000 65536"/>
              <a:gd name="T9" fmla="*/ 0 w 2132"/>
              <a:gd name="T10" fmla="*/ 0 h 1414"/>
              <a:gd name="T11" fmla="*/ 2132 w 2132"/>
              <a:gd name="T12" fmla="*/ 1414 h 1414"/>
            </a:gdLst>
            <a:ahLst/>
            <a:cxnLst>
              <a:cxn ang="T6">
                <a:pos x="T0" y="T1"/>
              </a:cxn>
              <a:cxn ang="T7">
                <a:pos x="T2" y="T3"/>
              </a:cxn>
              <a:cxn ang="T8">
                <a:pos x="T4" y="T5"/>
              </a:cxn>
            </a:cxnLst>
            <a:rect l="T9" t="T10" r="T11" b="T12"/>
            <a:pathLst>
              <a:path w="2132" h="1414">
                <a:moveTo>
                  <a:pt x="0" y="0"/>
                </a:moveTo>
                <a:lnTo>
                  <a:pt x="0" y="1414"/>
                </a:lnTo>
                <a:lnTo>
                  <a:pt x="2132" y="1414"/>
                </a:lnTo>
              </a:path>
            </a:pathLst>
          </a:custGeom>
          <a:noFill/>
          <a:ln w="12700">
            <a:solidFill>
              <a:srgbClr val="000000"/>
            </a:solidFill>
            <a:round/>
            <a:headEnd/>
            <a:tailEnd/>
          </a:ln>
        </p:spPr>
        <p:txBody>
          <a:bodyPr/>
          <a:lstStyle/>
          <a:p>
            <a:endParaRPr lang="cs-CZ"/>
          </a:p>
        </p:txBody>
      </p:sp>
      <p:sp>
        <p:nvSpPr>
          <p:cNvPr id="85024" name="Line 32"/>
          <p:cNvSpPr>
            <a:spLocks noChangeShapeType="1"/>
          </p:cNvSpPr>
          <p:nvPr/>
        </p:nvSpPr>
        <p:spPr bwMode="auto">
          <a:xfrm flipV="1">
            <a:off x="1012825" y="3619500"/>
            <a:ext cx="1588" cy="323850"/>
          </a:xfrm>
          <a:prstGeom prst="line">
            <a:avLst/>
          </a:prstGeom>
          <a:noFill/>
          <a:ln w="17526">
            <a:solidFill>
              <a:srgbClr val="000000"/>
            </a:solidFill>
            <a:round/>
            <a:headEnd/>
            <a:tailEnd type="stealth" w="med" len="med"/>
          </a:ln>
        </p:spPr>
        <p:txBody>
          <a:bodyPr/>
          <a:lstStyle/>
          <a:p>
            <a:endParaRPr lang="cs-CZ"/>
          </a:p>
        </p:txBody>
      </p:sp>
      <p:sp>
        <p:nvSpPr>
          <p:cNvPr id="85025" name="Line 33"/>
          <p:cNvSpPr>
            <a:spLocks noChangeShapeType="1"/>
          </p:cNvSpPr>
          <p:nvPr/>
        </p:nvSpPr>
        <p:spPr bwMode="auto">
          <a:xfrm>
            <a:off x="2676525" y="4090988"/>
            <a:ext cx="725488" cy="1587"/>
          </a:xfrm>
          <a:prstGeom prst="line">
            <a:avLst/>
          </a:prstGeom>
          <a:noFill/>
          <a:ln w="17526">
            <a:solidFill>
              <a:srgbClr val="000000"/>
            </a:solidFill>
            <a:round/>
            <a:headEnd/>
            <a:tailEnd type="stealth" w="med" len="med"/>
          </a:ln>
        </p:spPr>
        <p:txBody>
          <a:bodyPr/>
          <a:lstStyle/>
          <a:p>
            <a:endParaRPr lang="cs-CZ"/>
          </a:p>
        </p:txBody>
      </p:sp>
      <p:sp>
        <p:nvSpPr>
          <p:cNvPr id="14369" name="Freeform 34"/>
          <p:cNvSpPr>
            <a:spLocks/>
          </p:cNvSpPr>
          <p:nvPr/>
        </p:nvSpPr>
        <p:spPr bwMode="auto">
          <a:xfrm>
            <a:off x="5591175" y="2478088"/>
            <a:ext cx="3141663" cy="2244725"/>
          </a:xfrm>
          <a:custGeom>
            <a:avLst/>
            <a:gdLst>
              <a:gd name="T0" fmla="*/ 0 w 1979"/>
              <a:gd name="T1" fmla="*/ 0 h 1414"/>
              <a:gd name="T2" fmla="*/ 0 w 1979"/>
              <a:gd name="T3" fmla="*/ 2147483647 h 1414"/>
              <a:gd name="T4" fmla="*/ 2147483647 w 1979"/>
              <a:gd name="T5" fmla="*/ 2147483647 h 1414"/>
              <a:gd name="T6" fmla="*/ 0 60000 65536"/>
              <a:gd name="T7" fmla="*/ 0 60000 65536"/>
              <a:gd name="T8" fmla="*/ 0 60000 65536"/>
              <a:gd name="T9" fmla="*/ 0 w 1979"/>
              <a:gd name="T10" fmla="*/ 0 h 1414"/>
              <a:gd name="T11" fmla="*/ 1979 w 1979"/>
              <a:gd name="T12" fmla="*/ 1414 h 1414"/>
            </a:gdLst>
            <a:ahLst/>
            <a:cxnLst>
              <a:cxn ang="T6">
                <a:pos x="T0" y="T1"/>
              </a:cxn>
              <a:cxn ang="T7">
                <a:pos x="T2" y="T3"/>
              </a:cxn>
              <a:cxn ang="T8">
                <a:pos x="T4" y="T5"/>
              </a:cxn>
            </a:cxnLst>
            <a:rect l="T9" t="T10" r="T11" b="T12"/>
            <a:pathLst>
              <a:path w="1979" h="1414">
                <a:moveTo>
                  <a:pt x="0" y="0"/>
                </a:moveTo>
                <a:lnTo>
                  <a:pt x="0" y="1414"/>
                </a:lnTo>
                <a:lnTo>
                  <a:pt x="1979" y="1414"/>
                </a:lnTo>
              </a:path>
            </a:pathLst>
          </a:custGeom>
          <a:noFill/>
          <a:ln w="12700">
            <a:solidFill>
              <a:srgbClr val="000000"/>
            </a:solidFill>
            <a:round/>
            <a:headEnd/>
            <a:tailEnd/>
          </a:ln>
        </p:spPr>
        <p:txBody>
          <a:bodyPr/>
          <a:lstStyle/>
          <a:p>
            <a:endParaRPr lang="cs-CZ"/>
          </a:p>
        </p:txBody>
      </p:sp>
      <p:sp>
        <p:nvSpPr>
          <p:cNvPr id="85027" name="Line 35"/>
          <p:cNvSpPr>
            <a:spLocks noChangeShapeType="1"/>
          </p:cNvSpPr>
          <p:nvPr/>
        </p:nvSpPr>
        <p:spPr bwMode="auto">
          <a:xfrm flipV="1">
            <a:off x="5456238" y="3552825"/>
            <a:ext cx="1587" cy="442913"/>
          </a:xfrm>
          <a:prstGeom prst="line">
            <a:avLst/>
          </a:prstGeom>
          <a:noFill/>
          <a:ln w="17526">
            <a:solidFill>
              <a:srgbClr val="000000"/>
            </a:solidFill>
            <a:round/>
            <a:headEnd/>
            <a:tailEnd type="stealth" w="med" len="med"/>
          </a:ln>
        </p:spPr>
        <p:txBody>
          <a:bodyPr/>
          <a:lstStyle/>
          <a:p>
            <a:endParaRPr lang="cs-CZ"/>
          </a:p>
        </p:txBody>
      </p:sp>
      <p:sp>
        <p:nvSpPr>
          <p:cNvPr id="85028" name="Line 36"/>
          <p:cNvSpPr>
            <a:spLocks noChangeShapeType="1"/>
          </p:cNvSpPr>
          <p:nvPr/>
        </p:nvSpPr>
        <p:spPr bwMode="auto">
          <a:xfrm flipH="1">
            <a:off x="6530975" y="4910138"/>
            <a:ext cx="725488" cy="1587"/>
          </a:xfrm>
          <a:prstGeom prst="line">
            <a:avLst/>
          </a:prstGeom>
          <a:noFill/>
          <a:ln w="17526">
            <a:solidFill>
              <a:srgbClr val="000000"/>
            </a:solidFill>
            <a:round/>
            <a:headEnd/>
            <a:tailEnd type="stealth" w="med" len="med"/>
          </a:ln>
        </p:spPr>
        <p:txBody>
          <a:bodyPr/>
          <a:lstStyle/>
          <a:p>
            <a:endParaRPr lang="cs-CZ"/>
          </a:p>
        </p:txBody>
      </p:sp>
      <p:sp>
        <p:nvSpPr>
          <p:cNvPr id="14372" name="Line 37"/>
          <p:cNvSpPr>
            <a:spLocks noChangeShapeType="1"/>
          </p:cNvSpPr>
          <p:nvPr/>
        </p:nvSpPr>
        <p:spPr bwMode="auto">
          <a:xfrm>
            <a:off x="5697538" y="2881313"/>
            <a:ext cx="2378075" cy="1639887"/>
          </a:xfrm>
          <a:prstGeom prst="line">
            <a:avLst/>
          </a:prstGeom>
          <a:noFill/>
          <a:ln w="39688">
            <a:solidFill>
              <a:srgbClr val="003F95"/>
            </a:solidFill>
            <a:round/>
            <a:headEnd/>
            <a:tailEnd/>
          </a:ln>
        </p:spPr>
        <p:txBody>
          <a:bodyPr/>
          <a:lstStyle/>
          <a:p>
            <a:endParaRPr lang="cs-CZ"/>
          </a:p>
        </p:txBody>
      </p:sp>
      <p:sp>
        <p:nvSpPr>
          <p:cNvPr id="14373" name="Rectangle 38"/>
          <p:cNvSpPr>
            <a:spLocks noChangeArrowheads="1"/>
          </p:cNvSpPr>
          <p:nvPr/>
        </p:nvSpPr>
        <p:spPr bwMode="auto">
          <a:xfrm>
            <a:off x="3906838" y="4826000"/>
            <a:ext cx="681037" cy="214313"/>
          </a:xfrm>
          <a:prstGeom prst="rect">
            <a:avLst/>
          </a:prstGeom>
          <a:noFill/>
          <a:ln w="9525">
            <a:noFill/>
            <a:miter lim="800000"/>
            <a:headEnd/>
            <a:tailEnd/>
          </a:ln>
        </p:spPr>
        <p:txBody>
          <a:bodyPr wrap="none" lIns="0" tIns="0" rIns="0" bIns="0">
            <a:spAutoFit/>
          </a:bodyPr>
          <a:lstStyle/>
          <a:p>
            <a:r>
              <a:rPr lang="en-US" sz="1100" b="1">
                <a:solidFill>
                  <a:srgbClr val="000000"/>
                </a:solidFill>
                <a:latin typeface="Arial" charset="0"/>
              </a:rPr>
              <a:t>Quantity</a:t>
            </a:r>
            <a:endParaRPr lang="en-US"/>
          </a:p>
        </p:txBody>
      </p:sp>
      <p:sp>
        <p:nvSpPr>
          <p:cNvPr id="14374" name="Rectangle 39"/>
          <p:cNvSpPr>
            <a:spLocks noChangeArrowheads="1"/>
          </p:cNvSpPr>
          <p:nvPr/>
        </p:nvSpPr>
        <p:spPr bwMode="auto">
          <a:xfrm>
            <a:off x="3857625" y="5005388"/>
            <a:ext cx="742950" cy="214312"/>
          </a:xfrm>
          <a:prstGeom prst="rect">
            <a:avLst/>
          </a:prstGeom>
          <a:noFill/>
          <a:ln w="9525">
            <a:noFill/>
            <a:miter lim="800000"/>
            <a:headEnd/>
            <a:tailEnd/>
          </a:ln>
        </p:spPr>
        <p:txBody>
          <a:bodyPr wrap="none" lIns="0" tIns="0" rIns="0" bIns="0">
            <a:spAutoFit/>
          </a:bodyPr>
          <a:lstStyle/>
          <a:p>
            <a:r>
              <a:rPr lang="en-US" sz="1100" b="1">
                <a:solidFill>
                  <a:srgbClr val="000000"/>
                </a:solidFill>
                <a:latin typeface="Arial" charset="0"/>
              </a:rPr>
              <a:t>of Money</a:t>
            </a:r>
            <a:endParaRPr lang="en-US"/>
          </a:p>
        </p:txBody>
      </p:sp>
      <p:sp>
        <p:nvSpPr>
          <p:cNvPr id="14375" name="Rectangle 40"/>
          <p:cNvSpPr>
            <a:spLocks noChangeArrowheads="1"/>
          </p:cNvSpPr>
          <p:nvPr/>
        </p:nvSpPr>
        <p:spPr bwMode="auto">
          <a:xfrm>
            <a:off x="1946275" y="4830763"/>
            <a:ext cx="971550" cy="206375"/>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Quantity fixed</a:t>
            </a:r>
            <a:endParaRPr lang="en-US"/>
          </a:p>
        </p:txBody>
      </p:sp>
      <p:sp>
        <p:nvSpPr>
          <p:cNvPr id="14376" name="Rectangle 41"/>
          <p:cNvSpPr>
            <a:spLocks noChangeArrowheads="1"/>
          </p:cNvSpPr>
          <p:nvPr/>
        </p:nvSpPr>
        <p:spPr bwMode="auto">
          <a:xfrm>
            <a:off x="1828800" y="5010150"/>
            <a:ext cx="1177925" cy="168275"/>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by the central bank</a:t>
            </a:r>
            <a:endParaRPr lang="en-US"/>
          </a:p>
        </p:txBody>
      </p:sp>
      <p:sp>
        <p:nvSpPr>
          <p:cNvPr id="14377" name="Rectangle 42"/>
          <p:cNvSpPr>
            <a:spLocks noChangeArrowheads="1"/>
          </p:cNvSpPr>
          <p:nvPr/>
        </p:nvSpPr>
        <p:spPr bwMode="auto">
          <a:xfrm>
            <a:off x="982663" y="4741863"/>
            <a:ext cx="152400" cy="206375"/>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0</a:t>
            </a:r>
            <a:endParaRPr lang="en-US"/>
          </a:p>
        </p:txBody>
      </p:sp>
      <p:sp>
        <p:nvSpPr>
          <p:cNvPr id="14378" name="Rectangle 43"/>
          <p:cNvSpPr>
            <a:spLocks noChangeArrowheads="1"/>
          </p:cNvSpPr>
          <p:nvPr/>
        </p:nvSpPr>
        <p:spPr bwMode="auto">
          <a:xfrm>
            <a:off x="549275" y="2476500"/>
            <a:ext cx="617538" cy="214313"/>
          </a:xfrm>
          <a:prstGeom prst="rect">
            <a:avLst/>
          </a:prstGeom>
          <a:noFill/>
          <a:ln w="9525">
            <a:noFill/>
            <a:miter lim="800000"/>
            <a:headEnd/>
            <a:tailEnd/>
          </a:ln>
        </p:spPr>
        <p:txBody>
          <a:bodyPr wrap="none" lIns="0" tIns="0" rIns="0" bIns="0">
            <a:spAutoFit/>
          </a:bodyPr>
          <a:lstStyle/>
          <a:p>
            <a:r>
              <a:rPr lang="en-US" sz="1100" b="1">
                <a:solidFill>
                  <a:srgbClr val="000000"/>
                </a:solidFill>
                <a:latin typeface="Arial" charset="0"/>
              </a:rPr>
              <a:t>Interest</a:t>
            </a:r>
            <a:endParaRPr lang="en-US"/>
          </a:p>
        </p:txBody>
      </p:sp>
      <p:sp>
        <p:nvSpPr>
          <p:cNvPr id="14379" name="Rectangle 44"/>
          <p:cNvSpPr>
            <a:spLocks noChangeArrowheads="1"/>
          </p:cNvSpPr>
          <p:nvPr/>
        </p:nvSpPr>
        <p:spPr bwMode="auto">
          <a:xfrm>
            <a:off x="755650" y="2654300"/>
            <a:ext cx="403225" cy="214313"/>
          </a:xfrm>
          <a:prstGeom prst="rect">
            <a:avLst/>
          </a:prstGeom>
          <a:noFill/>
          <a:ln w="9525">
            <a:noFill/>
            <a:miter lim="800000"/>
            <a:headEnd/>
            <a:tailEnd/>
          </a:ln>
        </p:spPr>
        <p:txBody>
          <a:bodyPr wrap="none" lIns="0" tIns="0" rIns="0" bIns="0">
            <a:spAutoFit/>
          </a:bodyPr>
          <a:lstStyle/>
          <a:p>
            <a:r>
              <a:rPr lang="en-US" sz="1100" b="1">
                <a:solidFill>
                  <a:srgbClr val="000000"/>
                </a:solidFill>
                <a:latin typeface="Arial" charset="0"/>
              </a:rPr>
              <a:t>Rate</a:t>
            </a:r>
            <a:endParaRPr lang="en-US"/>
          </a:p>
        </p:txBody>
      </p:sp>
      <p:grpSp>
        <p:nvGrpSpPr>
          <p:cNvPr id="2" name="Group 45"/>
          <p:cNvGrpSpPr>
            <a:grpSpLocks/>
          </p:cNvGrpSpPr>
          <p:nvPr/>
        </p:nvGrpSpPr>
        <p:grpSpPr bwMode="auto">
          <a:xfrm>
            <a:off x="1401763" y="2933700"/>
            <a:ext cx="3171825" cy="1196975"/>
            <a:chOff x="883" y="1848"/>
            <a:chExt cx="1998" cy="754"/>
          </a:xfrm>
        </p:grpSpPr>
        <p:sp>
          <p:nvSpPr>
            <p:cNvPr id="14456" name="Line 46"/>
            <p:cNvSpPr>
              <a:spLocks noChangeShapeType="1"/>
            </p:cNvSpPr>
            <p:nvPr/>
          </p:nvSpPr>
          <p:spPr bwMode="auto">
            <a:xfrm>
              <a:off x="883" y="1848"/>
              <a:ext cx="1404" cy="754"/>
            </a:xfrm>
            <a:prstGeom prst="line">
              <a:avLst/>
            </a:prstGeom>
            <a:noFill/>
            <a:ln w="39688">
              <a:solidFill>
                <a:srgbClr val="AD0D1B"/>
              </a:solidFill>
              <a:round/>
              <a:headEnd/>
              <a:tailEnd/>
            </a:ln>
          </p:spPr>
          <p:txBody>
            <a:bodyPr/>
            <a:lstStyle/>
            <a:p>
              <a:endParaRPr lang="cs-CZ"/>
            </a:p>
          </p:txBody>
        </p:sp>
        <p:grpSp>
          <p:nvGrpSpPr>
            <p:cNvPr id="14457" name="Group 47"/>
            <p:cNvGrpSpPr>
              <a:grpSpLocks/>
            </p:cNvGrpSpPr>
            <p:nvPr/>
          </p:nvGrpSpPr>
          <p:grpSpPr bwMode="auto">
            <a:xfrm>
              <a:off x="2069" y="2259"/>
              <a:ext cx="812" cy="243"/>
              <a:chOff x="2069" y="2259"/>
              <a:chExt cx="812" cy="243"/>
            </a:xfrm>
          </p:grpSpPr>
          <p:sp>
            <p:nvSpPr>
              <p:cNvPr id="14458" name="Rectangle 48"/>
              <p:cNvSpPr>
                <a:spLocks noChangeArrowheads="1"/>
              </p:cNvSpPr>
              <p:nvPr/>
            </p:nvSpPr>
            <p:spPr bwMode="auto">
              <a:xfrm>
                <a:off x="2069" y="2259"/>
                <a:ext cx="812" cy="130"/>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Money demand at </a:t>
                </a:r>
                <a:endParaRPr lang="en-US"/>
              </a:p>
            </p:txBody>
          </p:sp>
          <p:sp>
            <p:nvSpPr>
              <p:cNvPr id="14459" name="Rectangle 49"/>
              <p:cNvSpPr>
                <a:spLocks noChangeArrowheads="1"/>
              </p:cNvSpPr>
              <p:nvPr/>
            </p:nvSpPr>
            <p:spPr bwMode="auto">
              <a:xfrm>
                <a:off x="2069" y="2372"/>
                <a:ext cx="482" cy="130"/>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price level </a:t>
                </a:r>
                <a:endParaRPr lang="en-US"/>
              </a:p>
            </p:txBody>
          </p:sp>
          <p:sp>
            <p:nvSpPr>
              <p:cNvPr id="14460" name="Rectangle 50"/>
              <p:cNvSpPr>
                <a:spLocks noChangeArrowheads="1"/>
              </p:cNvSpPr>
              <p:nvPr/>
            </p:nvSpPr>
            <p:spPr bwMode="auto">
              <a:xfrm>
                <a:off x="2500" y="2372"/>
                <a:ext cx="90" cy="106"/>
              </a:xfrm>
              <a:prstGeom prst="rect">
                <a:avLst/>
              </a:prstGeom>
              <a:noFill/>
              <a:ln w="9525">
                <a:noFill/>
                <a:miter lim="800000"/>
                <a:headEnd/>
                <a:tailEnd/>
              </a:ln>
            </p:spPr>
            <p:txBody>
              <a:bodyPr wrap="none" lIns="0" tIns="0" rIns="0" bIns="0">
                <a:spAutoFit/>
              </a:bodyPr>
              <a:lstStyle/>
              <a:p>
                <a:r>
                  <a:rPr lang="en-US" sz="1100" i="1">
                    <a:solidFill>
                      <a:srgbClr val="000000"/>
                    </a:solidFill>
                    <a:latin typeface="Arial" charset="0"/>
                  </a:rPr>
                  <a:t>P</a:t>
                </a:r>
                <a:r>
                  <a:rPr lang="en-US" sz="1100" baseline="-25000">
                    <a:solidFill>
                      <a:srgbClr val="000000"/>
                    </a:solidFill>
                    <a:latin typeface="Arial" charset="0"/>
                  </a:rPr>
                  <a:t>2</a:t>
                </a:r>
                <a:endParaRPr lang="en-US"/>
              </a:p>
            </p:txBody>
          </p:sp>
          <p:sp>
            <p:nvSpPr>
              <p:cNvPr id="14461" name="Rectangle 51"/>
              <p:cNvSpPr>
                <a:spLocks noChangeArrowheads="1"/>
              </p:cNvSpPr>
              <p:nvPr/>
            </p:nvSpPr>
            <p:spPr bwMode="auto">
              <a:xfrm>
                <a:off x="2599" y="2372"/>
                <a:ext cx="93" cy="130"/>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 </a:t>
                </a:r>
                <a:endParaRPr lang="en-US"/>
              </a:p>
            </p:txBody>
          </p:sp>
          <p:sp>
            <p:nvSpPr>
              <p:cNvPr id="14462" name="Rectangle 52"/>
              <p:cNvSpPr>
                <a:spLocks noChangeArrowheads="1"/>
              </p:cNvSpPr>
              <p:nvPr/>
            </p:nvSpPr>
            <p:spPr bwMode="auto">
              <a:xfrm>
                <a:off x="2647" y="2372"/>
                <a:ext cx="168" cy="106"/>
              </a:xfrm>
              <a:prstGeom prst="rect">
                <a:avLst/>
              </a:prstGeom>
              <a:noFill/>
              <a:ln w="9525">
                <a:noFill/>
                <a:miter lim="800000"/>
                <a:headEnd/>
                <a:tailEnd/>
              </a:ln>
            </p:spPr>
            <p:txBody>
              <a:bodyPr wrap="none" lIns="0" tIns="0" rIns="0" bIns="0">
                <a:spAutoFit/>
              </a:bodyPr>
              <a:lstStyle/>
              <a:p>
                <a:r>
                  <a:rPr lang="en-US" sz="1100" i="1">
                    <a:solidFill>
                      <a:srgbClr val="000000"/>
                    </a:solidFill>
                    <a:latin typeface="Arial" charset="0"/>
                  </a:rPr>
                  <a:t>MD</a:t>
                </a:r>
                <a:r>
                  <a:rPr lang="en-US" sz="1100" baseline="-25000">
                    <a:solidFill>
                      <a:srgbClr val="000000"/>
                    </a:solidFill>
                    <a:latin typeface="Arial" charset="0"/>
                  </a:rPr>
                  <a:t>2</a:t>
                </a:r>
                <a:endParaRPr lang="en-US"/>
              </a:p>
            </p:txBody>
          </p:sp>
        </p:grpSp>
      </p:grpSp>
      <p:sp>
        <p:nvSpPr>
          <p:cNvPr id="14381" name="Rectangle 53"/>
          <p:cNvSpPr>
            <a:spLocks noChangeArrowheads="1"/>
          </p:cNvSpPr>
          <p:nvPr/>
        </p:nvSpPr>
        <p:spPr bwMode="auto">
          <a:xfrm>
            <a:off x="4484688" y="3765550"/>
            <a:ext cx="107950" cy="206375"/>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 </a:t>
            </a:r>
            <a:endParaRPr lang="en-US"/>
          </a:p>
        </p:txBody>
      </p:sp>
      <p:grpSp>
        <p:nvGrpSpPr>
          <p:cNvPr id="4" name="Group 54"/>
          <p:cNvGrpSpPr>
            <a:grpSpLocks/>
          </p:cNvGrpSpPr>
          <p:nvPr/>
        </p:nvGrpSpPr>
        <p:grpSpPr bwMode="auto">
          <a:xfrm>
            <a:off x="1239838" y="3390900"/>
            <a:ext cx="3267075" cy="1311275"/>
            <a:chOff x="781" y="2136"/>
            <a:chExt cx="2058" cy="826"/>
          </a:xfrm>
        </p:grpSpPr>
        <p:sp>
          <p:nvSpPr>
            <p:cNvPr id="14447" name="Freeform 55"/>
            <p:cNvSpPr>
              <a:spLocks/>
            </p:cNvSpPr>
            <p:nvPr/>
          </p:nvSpPr>
          <p:spPr bwMode="auto">
            <a:xfrm>
              <a:off x="2551" y="2886"/>
              <a:ext cx="17" cy="39"/>
            </a:xfrm>
            <a:custGeom>
              <a:avLst/>
              <a:gdLst>
                <a:gd name="T0" fmla="*/ 17 w 17"/>
                <a:gd name="T1" fmla="*/ 0 h 39"/>
                <a:gd name="T2" fmla="*/ 14 w 17"/>
                <a:gd name="T3" fmla="*/ 0 h 39"/>
                <a:gd name="T4" fmla="*/ 8 w 17"/>
                <a:gd name="T5" fmla="*/ 5 h 39"/>
                <a:gd name="T6" fmla="*/ 0 w 17"/>
                <a:gd name="T7" fmla="*/ 8 h 39"/>
                <a:gd name="T8" fmla="*/ 0 w 17"/>
                <a:gd name="T9" fmla="*/ 14 h 39"/>
                <a:gd name="T10" fmla="*/ 6 w 17"/>
                <a:gd name="T11" fmla="*/ 11 h 39"/>
                <a:gd name="T12" fmla="*/ 11 w 17"/>
                <a:gd name="T13" fmla="*/ 8 h 39"/>
                <a:gd name="T14" fmla="*/ 11 w 17"/>
                <a:gd name="T15" fmla="*/ 39 h 39"/>
                <a:gd name="T16" fmla="*/ 17 w 17"/>
                <a:gd name="T17" fmla="*/ 39 h 39"/>
                <a:gd name="T18" fmla="*/ 17 w 17"/>
                <a:gd name="T19" fmla="*/ 2 h 39"/>
                <a:gd name="T20" fmla="*/ 17 w 17"/>
                <a:gd name="T21" fmla="*/ 0 h 3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
                <a:gd name="T34" fmla="*/ 0 h 39"/>
                <a:gd name="T35" fmla="*/ 17 w 17"/>
                <a:gd name="T36" fmla="*/ 39 h 3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 h="39">
                  <a:moveTo>
                    <a:pt x="17" y="0"/>
                  </a:moveTo>
                  <a:lnTo>
                    <a:pt x="14" y="0"/>
                  </a:lnTo>
                  <a:lnTo>
                    <a:pt x="8" y="5"/>
                  </a:lnTo>
                  <a:lnTo>
                    <a:pt x="0" y="8"/>
                  </a:lnTo>
                  <a:lnTo>
                    <a:pt x="0" y="14"/>
                  </a:lnTo>
                  <a:lnTo>
                    <a:pt x="6" y="11"/>
                  </a:lnTo>
                  <a:lnTo>
                    <a:pt x="11" y="8"/>
                  </a:lnTo>
                  <a:lnTo>
                    <a:pt x="11" y="39"/>
                  </a:lnTo>
                  <a:lnTo>
                    <a:pt x="17" y="39"/>
                  </a:lnTo>
                  <a:lnTo>
                    <a:pt x="17" y="2"/>
                  </a:lnTo>
                  <a:lnTo>
                    <a:pt x="17" y="0"/>
                  </a:lnTo>
                  <a:close/>
                </a:path>
              </a:pathLst>
            </a:custGeom>
            <a:solidFill>
              <a:srgbClr val="000000"/>
            </a:solidFill>
            <a:ln w="9525">
              <a:noFill/>
              <a:round/>
              <a:headEnd/>
              <a:tailEnd/>
            </a:ln>
          </p:spPr>
          <p:txBody>
            <a:bodyPr/>
            <a:lstStyle/>
            <a:p>
              <a:endParaRPr lang="cs-CZ"/>
            </a:p>
          </p:txBody>
        </p:sp>
        <p:grpSp>
          <p:nvGrpSpPr>
            <p:cNvPr id="14448" name="Group 56"/>
            <p:cNvGrpSpPr>
              <a:grpSpLocks/>
            </p:cNvGrpSpPr>
            <p:nvPr/>
          </p:nvGrpSpPr>
          <p:grpSpPr bwMode="auto">
            <a:xfrm>
              <a:off x="781" y="2136"/>
              <a:ext cx="2058" cy="826"/>
              <a:chOff x="781" y="2136"/>
              <a:chExt cx="2058" cy="826"/>
            </a:xfrm>
          </p:grpSpPr>
          <p:sp>
            <p:nvSpPr>
              <p:cNvPr id="14449" name="Line 57"/>
              <p:cNvSpPr>
                <a:spLocks noChangeShapeType="1"/>
              </p:cNvSpPr>
              <p:nvPr/>
            </p:nvSpPr>
            <p:spPr bwMode="auto">
              <a:xfrm>
                <a:off x="781" y="2136"/>
                <a:ext cx="1235" cy="661"/>
              </a:xfrm>
              <a:prstGeom prst="line">
                <a:avLst/>
              </a:prstGeom>
              <a:noFill/>
              <a:ln w="39688">
                <a:solidFill>
                  <a:srgbClr val="003F95"/>
                </a:solidFill>
                <a:round/>
                <a:headEnd/>
                <a:tailEnd/>
              </a:ln>
            </p:spPr>
            <p:txBody>
              <a:bodyPr/>
              <a:lstStyle/>
              <a:p>
                <a:endParaRPr lang="cs-CZ"/>
              </a:p>
            </p:txBody>
          </p:sp>
          <p:sp>
            <p:nvSpPr>
              <p:cNvPr id="14450" name="Rectangle 58"/>
              <p:cNvSpPr>
                <a:spLocks noChangeArrowheads="1"/>
              </p:cNvSpPr>
              <p:nvPr/>
            </p:nvSpPr>
            <p:spPr bwMode="auto">
              <a:xfrm>
                <a:off x="2052" y="2716"/>
                <a:ext cx="787" cy="130"/>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Money demand at</a:t>
                </a:r>
                <a:endParaRPr lang="en-US"/>
              </a:p>
            </p:txBody>
          </p:sp>
          <p:sp>
            <p:nvSpPr>
              <p:cNvPr id="14451" name="Rectangle 59"/>
              <p:cNvSpPr>
                <a:spLocks noChangeArrowheads="1"/>
              </p:cNvSpPr>
              <p:nvPr/>
            </p:nvSpPr>
            <p:spPr bwMode="auto">
              <a:xfrm>
                <a:off x="2052" y="2829"/>
                <a:ext cx="482" cy="130"/>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price level </a:t>
                </a:r>
                <a:endParaRPr lang="en-US"/>
              </a:p>
            </p:txBody>
          </p:sp>
          <p:sp>
            <p:nvSpPr>
              <p:cNvPr id="14452" name="Rectangle 60"/>
              <p:cNvSpPr>
                <a:spLocks noChangeArrowheads="1"/>
              </p:cNvSpPr>
              <p:nvPr/>
            </p:nvSpPr>
            <p:spPr bwMode="auto">
              <a:xfrm>
                <a:off x="2483" y="2829"/>
                <a:ext cx="107" cy="133"/>
              </a:xfrm>
              <a:prstGeom prst="rect">
                <a:avLst/>
              </a:prstGeom>
              <a:noFill/>
              <a:ln w="9525">
                <a:noFill/>
                <a:miter lim="800000"/>
                <a:headEnd/>
                <a:tailEnd/>
              </a:ln>
            </p:spPr>
            <p:txBody>
              <a:bodyPr wrap="none" lIns="0" tIns="0" rIns="0" bIns="0">
                <a:spAutoFit/>
              </a:bodyPr>
              <a:lstStyle/>
              <a:p>
                <a:r>
                  <a:rPr lang="en-US" sz="1100" i="1">
                    <a:solidFill>
                      <a:srgbClr val="000000"/>
                    </a:solidFill>
                    <a:latin typeface="Arial" charset="0"/>
                  </a:rPr>
                  <a:t>P</a:t>
                </a:r>
                <a:endParaRPr lang="en-US"/>
              </a:p>
            </p:txBody>
          </p:sp>
          <p:sp>
            <p:nvSpPr>
              <p:cNvPr id="14453" name="Rectangle 61"/>
              <p:cNvSpPr>
                <a:spLocks noChangeArrowheads="1"/>
              </p:cNvSpPr>
              <p:nvPr/>
            </p:nvSpPr>
            <p:spPr bwMode="auto">
              <a:xfrm>
                <a:off x="2582" y="2829"/>
                <a:ext cx="93" cy="130"/>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 </a:t>
                </a:r>
                <a:endParaRPr lang="en-US"/>
              </a:p>
            </p:txBody>
          </p:sp>
          <p:sp>
            <p:nvSpPr>
              <p:cNvPr id="14454" name="Rectangle 62"/>
              <p:cNvSpPr>
                <a:spLocks noChangeArrowheads="1"/>
              </p:cNvSpPr>
              <p:nvPr/>
            </p:nvSpPr>
            <p:spPr bwMode="auto">
              <a:xfrm>
                <a:off x="2630" y="2829"/>
                <a:ext cx="192" cy="133"/>
              </a:xfrm>
              <a:prstGeom prst="rect">
                <a:avLst/>
              </a:prstGeom>
              <a:noFill/>
              <a:ln w="9525">
                <a:noFill/>
                <a:miter lim="800000"/>
                <a:headEnd/>
                <a:tailEnd/>
              </a:ln>
            </p:spPr>
            <p:txBody>
              <a:bodyPr wrap="none" lIns="0" tIns="0" rIns="0" bIns="0">
                <a:spAutoFit/>
              </a:bodyPr>
              <a:lstStyle/>
              <a:p>
                <a:r>
                  <a:rPr lang="en-US" sz="1100" i="1">
                    <a:solidFill>
                      <a:srgbClr val="000000"/>
                    </a:solidFill>
                    <a:latin typeface="Arial" charset="0"/>
                  </a:rPr>
                  <a:t>MD</a:t>
                </a:r>
                <a:endParaRPr lang="en-US"/>
              </a:p>
            </p:txBody>
          </p:sp>
          <p:sp>
            <p:nvSpPr>
              <p:cNvPr id="14455" name="Freeform 63"/>
              <p:cNvSpPr>
                <a:spLocks/>
              </p:cNvSpPr>
              <p:nvPr/>
            </p:nvSpPr>
            <p:spPr bwMode="auto">
              <a:xfrm>
                <a:off x="2779" y="2886"/>
                <a:ext cx="17" cy="39"/>
              </a:xfrm>
              <a:custGeom>
                <a:avLst/>
                <a:gdLst>
                  <a:gd name="T0" fmla="*/ 17 w 17"/>
                  <a:gd name="T1" fmla="*/ 0 h 39"/>
                  <a:gd name="T2" fmla="*/ 12 w 17"/>
                  <a:gd name="T3" fmla="*/ 0 h 39"/>
                  <a:gd name="T4" fmla="*/ 9 w 17"/>
                  <a:gd name="T5" fmla="*/ 5 h 39"/>
                  <a:gd name="T6" fmla="*/ 0 w 17"/>
                  <a:gd name="T7" fmla="*/ 8 h 39"/>
                  <a:gd name="T8" fmla="*/ 0 w 17"/>
                  <a:gd name="T9" fmla="*/ 14 h 39"/>
                  <a:gd name="T10" fmla="*/ 6 w 17"/>
                  <a:gd name="T11" fmla="*/ 11 h 39"/>
                  <a:gd name="T12" fmla="*/ 12 w 17"/>
                  <a:gd name="T13" fmla="*/ 8 h 39"/>
                  <a:gd name="T14" fmla="*/ 12 w 17"/>
                  <a:gd name="T15" fmla="*/ 39 h 39"/>
                  <a:gd name="T16" fmla="*/ 17 w 17"/>
                  <a:gd name="T17" fmla="*/ 39 h 39"/>
                  <a:gd name="T18" fmla="*/ 17 w 17"/>
                  <a:gd name="T19" fmla="*/ 2 h 39"/>
                  <a:gd name="T20" fmla="*/ 17 w 17"/>
                  <a:gd name="T21" fmla="*/ 0 h 3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
                  <a:gd name="T34" fmla="*/ 0 h 39"/>
                  <a:gd name="T35" fmla="*/ 17 w 17"/>
                  <a:gd name="T36" fmla="*/ 39 h 3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 h="39">
                    <a:moveTo>
                      <a:pt x="17" y="0"/>
                    </a:moveTo>
                    <a:lnTo>
                      <a:pt x="12" y="0"/>
                    </a:lnTo>
                    <a:lnTo>
                      <a:pt x="9" y="5"/>
                    </a:lnTo>
                    <a:lnTo>
                      <a:pt x="0" y="8"/>
                    </a:lnTo>
                    <a:lnTo>
                      <a:pt x="0" y="14"/>
                    </a:lnTo>
                    <a:lnTo>
                      <a:pt x="6" y="11"/>
                    </a:lnTo>
                    <a:lnTo>
                      <a:pt x="12" y="8"/>
                    </a:lnTo>
                    <a:lnTo>
                      <a:pt x="12" y="39"/>
                    </a:lnTo>
                    <a:lnTo>
                      <a:pt x="17" y="39"/>
                    </a:lnTo>
                    <a:lnTo>
                      <a:pt x="17" y="2"/>
                    </a:lnTo>
                    <a:lnTo>
                      <a:pt x="17" y="0"/>
                    </a:lnTo>
                    <a:close/>
                  </a:path>
                </a:pathLst>
              </a:custGeom>
              <a:solidFill>
                <a:srgbClr val="000000"/>
              </a:solidFill>
              <a:ln w="9525">
                <a:noFill/>
                <a:round/>
                <a:headEnd/>
                <a:tailEnd/>
              </a:ln>
            </p:spPr>
            <p:txBody>
              <a:bodyPr/>
              <a:lstStyle/>
              <a:p>
                <a:endParaRPr lang="cs-CZ"/>
              </a:p>
            </p:txBody>
          </p:sp>
        </p:grpSp>
      </p:grpSp>
      <p:sp>
        <p:nvSpPr>
          <p:cNvPr id="14383" name="Rectangle 64"/>
          <p:cNvSpPr>
            <a:spLocks noChangeArrowheads="1"/>
          </p:cNvSpPr>
          <p:nvPr/>
        </p:nvSpPr>
        <p:spPr bwMode="auto">
          <a:xfrm>
            <a:off x="4457700" y="4491038"/>
            <a:ext cx="107950" cy="206375"/>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 </a:t>
            </a:r>
            <a:endParaRPr lang="en-US"/>
          </a:p>
        </p:txBody>
      </p:sp>
      <p:sp>
        <p:nvSpPr>
          <p:cNvPr id="14384" name="Rectangle 65"/>
          <p:cNvSpPr>
            <a:spLocks noChangeArrowheads="1"/>
          </p:cNvSpPr>
          <p:nvPr/>
        </p:nvSpPr>
        <p:spPr bwMode="auto">
          <a:xfrm>
            <a:off x="2522538" y="2533650"/>
            <a:ext cx="519112" cy="206375"/>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Money</a:t>
            </a:r>
            <a:endParaRPr lang="en-US"/>
          </a:p>
        </p:txBody>
      </p:sp>
      <p:sp>
        <p:nvSpPr>
          <p:cNvPr id="14385" name="Rectangle 66"/>
          <p:cNvSpPr>
            <a:spLocks noChangeArrowheads="1"/>
          </p:cNvSpPr>
          <p:nvPr/>
        </p:nvSpPr>
        <p:spPr bwMode="auto">
          <a:xfrm>
            <a:off x="2522538" y="2713038"/>
            <a:ext cx="496887" cy="206375"/>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supply</a:t>
            </a:r>
            <a:endParaRPr lang="en-US"/>
          </a:p>
        </p:txBody>
      </p:sp>
      <p:sp>
        <p:nvSpPr>
          <p:cNvPr id="14386" name="Rectangle 67"/>
          <p:cNvSpPr>
            <a:spLocks noChangeArrowheads="1"/>
          </p:cNvSpPr>
          <p:nvPr/>
        </p:nvSpPr>
        <p:spPr bwMode="auto">
          <a:xfrm>
            <a:off x="2049463" y="2144713"/>
            <a:ext cx="1628775" cy="214312"/>
          </a:xfrm>
          <a:prstGeom prst="rect">
            <a:avLst/>
          </a:prstGeom>
          <a:noFill/>
          <a:ln w="9525">
            <a:noFill/>
            <a:miter lim="800000"/>
            <a:headEnd/>
            <a:tailEnd/>
          </a:ln>
        </p:spPr>
        <p:txBody>
          <a:bodyPr wrap="none" lIns="0" tIns="0" rIns="0" bIns="0">
            <a:spAutoFit/>
          </a:bodyPr>
          <a:lstStyle/>
          <a:p>
            <a:r>
              <a:rPr lang="en-US" sz="1100" b="1">
                <a:solidFill>
                  <a:srgbClr val="000000"/>
                </a:solidFill>
                <a:latin typeface="Arial" charset="0"/>
              </a:rPr>
              <a:t>(a) The Money Market</a:t>
            </a:r>
            <a:endParaRPr lang="en-US"/>
          </a:p>
        </p:txBody>
      </p:sp>
      <p:sp>
        <p:nvSpPr>
          <p:cNvPr id="14387" name="Rectangle 68"/>
          <p:cNvSpPr>
            <a:spLocks noChangeArrowheads="1"/>
          </p:cNvSpPr>
          <p:nvPr/>
        </p:nvSpPr>
        <p:spPr bwMode="auto">
          <a:xfrm>
            <a:off x="5951538" y="2144713"/>
            <a:ext cx="2220912" cy="168275"/>
          </a:xfrm>
          <a:prstGeom prst="rect">
            <a:avLst/>
          </a:prstGeom>
          <a:noFill/>
          <a:ln w="9525">
            <a:noFill/>
            <a:miter lim="800000"/>
            <a:headEnd/>
            <a:tailEnd/>
          </a:ln>
        </p:spPr>
        <p:txBody>
          <a:bodyPr wrap="none" lIns="0" tIns="0" rIns="0" bIns="0">
            <a:spAutoFit/>
          </a:bodyPr>
          <a:lstStyle/>
          <a:p>
            <a:r>
              <a:rPr lang="en-US" sz="1100" b="1">
                <a:solidFill>
                  <a:srgbClr val="000000"/>
                </a:solidFill>
                <a:latin typeface="Arial" charset="0"/>
              </a:rPr>
              <a:t>(b) The Aggregate Demand Curve</a:t>
            </a:r>
            <a:endParaRPr lang="en-US"/>
          </a:p>
        </p:txBody>
      </p:sp>
      <p:grpSp>
        <p:nvGrpSpPr>
          <p:cNvPr id="6" name="Group 69"/>
          <p:cNvGrpSpPr>
            <a:grpSpLocks/>
          </p:cNvGrpSpPr>
          <p:nvPr/>
        </p:nvGrpSpPr>
        <p:grpSpPr bwMode="auto">
          <a:xfrm>
            <a:off x="179388" y="3794125"/>
            <a:ext cx="817562" cy="1519238"/>
            <a:chOff x="113" y="2390"/>
            <a:chExt cx="515" cy="957"/>
          </a:xfrm>
        </p:grpSpPr>
        <p:sp>
          <p:nvSpPr>
            <p:cNvPr id="14438" name="Line 70"/>
            <p:cNvSpPr>
              <a:spLocks noChangeShapeType="1"/>
            </p:cNvSpPr>
            <p:nvPr/>
          </p:nvSpPr>
          <p:spPr bwMode="auto">
            <a:xfrm flipH="1">
              <a:off x="443" y="2390"/>
              <a:ext cx="161" cy="212"/>
            </a:xfrm>
            <a:prstGeom prst="line">
              <a:avLst/>
            </a:prstGeom>
            <a:noFill/>
            <a:ln w="12700">
              <a:solidFill>
                <a:srgbClr val="000000"/>
              </a:solidFill>
              <a:round/>
              <a:headEnd/>
              <a:tailEnd/>
            </a:ln>
          </p:spPr>
          <p:txBody>
            <a:bodyPr/>
            <a:lstStyle/>
            <a:p>
              <a:endParaRPr lang="cs-CZ"/>
            </a:p>
          </p:txBody>
        </p:sp>
        <p:sp>
          <p:nvSpPr>
            <p:cNvPr id="14439" name="Rectangle 71"/>
            <p:cNvSpPr>
              <a:spLocks noChangeArrowheads="1"/>
            </p:cNvSpPr>
            <p:nvPr/>
          </p:nvSpPr>
          <p:spPr bwMode="auto">
            <a:xfrm>
              <a:off x="113" y="2517"/>
              <a:ext cx="474" cy="830"/>
            </a:xfrm>
            <a:prstGeom prst="rect">
              <a:avLst/>
            </a:prstGeom>
            <a:solidFill>
              <a:srgbClr val="E1E5E9"/>
            </a:solidFill>
            <a:ln w="9525">
              <a:noFill/>
              <a:miter lim="800000"/>
              <a:headEnd/>
              <a:tailEnd/>
            </a:ln>
          </p:spPr>
          <p:txBody>
            <a:bodyPr/>
            <a:lstStyle/>
            <a:p>
              <a:endParaRPr lang="en-GB"/>
            </a:p>
          </p:txBody>
        </p:sp>
        <p:sp>
          <p:nvSpPr>
            <p:cNvPr id="14440" name="Rectangle 72"/>
            <p:cNvSpPr>
              <a:spLocks noChangeArrowheads="1"/>
            </p:cNvSpPr>
            <p:nvPr/>
          </p:nvSpPr>
          <p:spPr bwMode="auto">
            <a:xfrm>
              <a:off x="140" y="2536"/>
              <a:ext cx="299" cy="130"/>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3. . . . </a:t>
              </a:r>
              <a:endParaRPr lang="en-US"/>
            </a:p>
          </p:txBody>
        </p:sp>
        <p:sp>
          <p:nvSpPr>
            <p:cNvPr id="14441" name="Rectangle 73"/>
            <p:cNvSpPr>
              <a:spLocks noChangeArrowheads="1"/>
            </p:cNvSpPr>
            <p:nvPr/>
          </p:nvSpPr>
          <p:spPr bwMode="auto">
            <a:xfrm>
              <a:off x="140" y="2648"/>
              <a:ext cx="282" cy="130"/>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which</a:t>
              </a:r>
              <a:endParaRPr lang="en-US"/>
            </a:p>
          </p:txBody>
        </p:sp>
        <p:sp>
          <p:nvSpPr>
            <p:cNvPr id="14442" name="Rectangle 74"/>
            <p:cNvSpPr>
              <a:spLocks noChangeArrowheads="1"/>
            </p:cNvSpPr>
            <p:nvPr/>
          </p:nvSpPr>
          <p:spPr bwMode="auto">
            <a:xfrm>
              <a:off x="140" y="2761"/>
              <a:ext cx="443" cy="130"/>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increases</a:t>
              </a:r>
              <a:endParaRPr lang="en-US"/>
            </a:p>
          </p:txBody>
        </p:sp>
        <p:sp>
          <p:nvSpPr>
            <p:cNvPr id="14443" name="Rectangle 75"/>
            <p:cNvSpPr>
              <a:spLocks noChangeArrowheads="1"/>
            </p:cNvSpPr>
            <p:nvPr/>
          </p:nvSpPr>
          <p:spPr bwMode="auto">
            <a:xfrm>
              <a:off x="140" y="2874"/>
              <a:ext cx="197" cy="130"/>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the </a:t>
              </a:r>
              <a:endParaRPr lang="en-US"/>
            </a:p>
          </p:txBody>
        </p:sp>
        <p:sp>
          <p:nvSpPr>
            <p:cNvPr id="14444" name="Rectangle 76"/>
            <p:cNvSpPr>
              <a:spLocks noChangeArrowheads="1"/>
            </p:cNvSpPr>
            <p:nvPr/>
          </p:nvSpPr>
          <p:spPr bwMode="auto">
            <a:xfrm>
              <a:off x="140" y="2987"/>
              <a:ext cx="488" cy="130"/>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equilibrium</a:t>
              </a:r>
              <a:endParaRPr lang="en-US"/>
            </a:p>
          </p:txBody>
        </p:sp>
        <p:sp>
          <p:nvSpPr>
            <p:cNvPr id="14445" name="Rectangle 77"/>
            <p:cNvSpPr>
              <a:spLocks noChangeArrowheads="1"/>
            </p:cNvSpPr>
            <p:nvPr/>
          </p:nvSpPr>
          <p:spPr bwMode="auto">
            <a:xfrm>
              <a:off x="140" y="3100"/>
              <a:ext cx="347" cy="130"/>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interest</a:t>
              </a:r>
              <a:endParaRPr lang="en-US"/>
            </a:p>
          </p:txBody>
        </p:sp>
        <p:sp>
          <p:nvSpPr>
            <p:cNvPr id="14446" name="Rectangle 78"/>
            <p:cNvSpPr>
              <a:spLocks noChangeArrowheads="1"/>
            </p:cNvSpPr>
            <p:nvPr/>
          </p:nvSpPr>
          <p:spPr bwMode="auto">
            <a:xfrm>
              <a:off x="140" y="3213"/>
              <a:ext cx="378" cy="130"/>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rate . . . </a:t>
              </a:r>
              <a:endParaRPr lang="en-US"/>
            </a:p>
          </p:txBody>
        </p:sp>
      </p:grpSp>
      <p:grpSp>
        <p:nvGrpSpPr>
          <p:cNvPr id="7" name="Group 79"/>
          <p:cNvGrpSpPr>
            <a:grpSpLocks/>
          </p:cNvGrpSpPr>
          <p:nvPr/>
        </p:nvGrpSpPr>
        <p:grpSpPr bwMode="auto">
          <a:xfrm>
            <a:off x="2851150" y="2894013"/>
            <a:ext cx="1571625" cy="1155700"/>
            <a:chOff x="1796" y="1823"/>
            <a:chExt cx="990" cy="728"/>
          </a:xfrm>
        </p:grpSpPr>
        <p:sp>
          <p:nvSpPr>
            <p:cNvPr id="14433" name="Line 80"/>
            <p:cNvSpPr>
              <a:spLocks noChangeShapeType="1"/>
            </p:cNvSpPr>
            <p:nvPr/>
          </p:nvSpPr>
          <p:spPr bwMode="auto">
            <a:xfrm flipV="1">
              <a:off x="1796" y="2001"/>
              <a:ext cx="229" cy="550"/>
            </a:xfrm>
            <a:prstGeom prst="line">
              <a:avLst/>
            </a:prstGeom>
            <a:noFill/>
            <a:ln w="12700">
              <a:solidFill>
                <a:srgbClr val="000000"/>
              </a:solidFill>
              <a:round/>
              <a:headEnd/>
              <a:tailEnd/>
            </a:ln>
          </p:spPr>
          <p:txBody>
            <a:bodyPr/>
            <a:lstStyle/>
            <a:p>
              <a:endParaRPr lang="cs-CZ"/>
            </a:p>
          </p:txBody>
        </p:sp>
        <p:grpSp>
          <p:nvGrpSpPr>
            <p:cNvPr id="14434" name="Group 81"/>
            <p:cNvGrpSpPr>
              <a:grpSpLocks/>
            </p:cNvGrpSpPr>
            <p:nvPr/>
          </p:nvGrpSpPr>
          <p:grpSpPr bwMode="auto">
            <a:xfrm>
              <a:off x="1847" y="1823"/>
              <a:ext cx="939" cy="246"/>
              <a:chOff x="1847" y="1823"/>
              <a:chExt cx="939" cy="246"/>
            </a:xfrm>
          </p:grpSpPr>
          <p:sp>
            <p:nvSpPr>
              <p:cNvPr id="14435" name="Rectangle 82"/>
              <p:cNvSpPr>
                <a:spLocks noChangeArrowheads="1"/>
              </p:cNvSpPr>
              <p:nvPr/>
            </p:nvSpPr>
            <p:spPr bwMode="auto">
              <a:xfrm>
                <a:off x="1847" y="1823"/>
                <a:ext cx="939" cy="246"/>
              </a:xfrm>
              <a:prstGeom prst="rect">
                <a:avLst/>
              </a:prstGeom>
              <a:solidFill>
                <a:srgbClr val="E1E5E9"/>
              </a:solidFill>
              <a:ln w="9525">
                <a:noFill/>
                <a:miter lim="800000"/>
                <a:headEnd/>
                <a:tailEnd/>
              </a:ln>
            </p:spPr>
            <p:txBody>
              <a:bodyPr/>
              <a:lstStyle/>
              <a:p>
                <a:endParaRPr lang="en-GB"/>
              </a:p>
            </p:txBody>
          </p:sp>
          <p:sp>
            <p:nvSpPr>
              <p:cNvPr id="14436" name="Rectangle 83"/>
              <p:cNvSpPr>
                <a:spLocks noChangeArrowheads="1"/>
              </p:cNvSpPr>
              <p:nvPr/>
            </p:nvSpPr>
            <p:spPr bwMode="auto">
              <a:xfrm>
                <a:off x="1880" y="1837"/>
                <a:ext cx="764"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2. . . . increases the</a:t>
                </a:r>
                <a:endParaRPr lang="en-US"/>
              </a:p>
            </p:txBody>
          </p:sp>
          <p:sp>
            <p:nvSpPr>
              <p:cNvPr id="14437" name="Rectangle 84"/>
              <p:cNvSpPr>
                <a:spLocks noChangeArrowheads="1"/>
              </p:cNvSpPr>
              <p:nvPr/>
            </p:nvSpPr>
            <p:spPr bwMode="auto">
              <a:xfrm>
                <a:off x="1880" y="1949"/>
                <a:ext cx="900"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demand for money . . . </a:t>
                </a:r>
                <a:endParaRPr lang="en-US"/>
              </a:p>
            </p:txBody>
          </p:sp>
        </p:grpSp>
      </p:grpSp>
      <p:sp>
        <p:nvSpPr>
          <p:cNvPr id="14390" name="Rectangle 85"/>
          <p:cNvSpPr>
            <a:spLocks noChangeArrowheads="1"/>
          </p:cNvSpPr>
          <p:nvPr/>
        </p:nvSpPr>
        <p:spPr bwMode="auto">
          <a:xfrm>
            <a:off x="8140700" y="4830763"/>
            <a:ext cx="681038" cy="214312"/>
          </a:xfrm>
          <a:prstGeom prst="rect">
            <a:avLst/>
          </a:prstGeom>
          <a:noFill/>
          <a:ln w="9525">
            <a:noFill/>
            <a:miter lim="800000"/>
            <a:headEnd/>
            <a:tailEnd/>
          </a:ln>
        </p:spPr>
        <p:txBody>
          <a:bodyPr wrap="none" lIns="0" tIns="0" rIns="0" bIns="0">
            <a:spAutoFit/>
          </a:bodyPr>
          <a:lstStyle/>
          <a:p>
            <a:r>
              <a:rPr lang="en-US" sz="1100" b="1">
                <a:solidFill>
                  <a:srgbClr val="000000"/>
                </a:solidFill>
                <a:latin typeface="Arial" charset="0"/>
              </a:rPr>
              <a:t>Quantity</a:t>
            </a:r>
            <a:endParaRPr lang="en-US"/>
          </a:p>
        </p:txBody>
      </p:sp>
      <p:sp>
        <p:nvSpPr>
          <p:cNvPr id="14391" name="Rectangle 86"/>
          <p:cNvSpPr>
            <a:spLocks noChangeArrowheads="1"/>
          </p:cNvSpPr>
          <p:nvPr/>
        </p:nvSpPr>
        <p:spPr bwMode="auto">
          <a:xfrm>
            <a:off x="8078788" y="5010150"/>
            <a:ext cx="742950" cy="214313"/>
          </a:xfrm>
          <a:prstGeom prst="rect">
            <a:avLst/>
          </a:prstGeom>
          <a:noFill/>
          <a:ln w="9525">
            <a:noFill/>
            <a:miter lim="800000"/>
            <a:headEnd/>
            <a:tailEnd/>
          </a:ln>
        </p:spPr>
        <p:txBody>
          <a:bodyPr wrap="none" lIns="0" tIns="0" rIns="0" bIns="0">
            <a:spAutoFit/>
          </a:bodyPr>
          <a:lstStyle/>
          <a:p>
            <a:r>
              <a:rPr lang="en-US" sz="1100" b="1">
                <a:solidFill>
                  <a:srgbClr val="000000"/>
                </a:solidFill>
                <a:latin typeface="Arial" charset="0"/>
              </a:rPr>
              <a:t>of Output</a:t>
            </a:r>
            <a:endParaRPr lang="en-US"/>
          </a:p>
        </p:txBody>
      </p:sp>
      <p:sp>
        <p:nvSpPr>
          <p:cNvPr id="14392" name="Rectangle 87"/>
          <p:cNvSpPr>
            <a:spLocks noChangeArrowheads="1"/>
          </p:cNvSpPr>
          <p:nvPr/>
        </p:nvSpPr>
        <p:spPr bwMode="auto">
          <a:xfrm>
            <a:off x="5459413" y="4746625"/>
            <a:ext cx="152400" cy="206375"/>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0</a:t>
            </a:r>
            <a:endParaRPr lang="en-US"/>
          </a:p>
        </p:txBody>
      </p:sp>
      <p:sp>
        <p:nvSpPr>
          <p:cNvPr id="14393" name="Rectangle 88"/>
          <p:cNvSpPr>
            <a:spLocks noChangeArrowheads="1"/>
          </p:cNvSpPr>
          <p:nvPr/>
        </p:nvSpPr>
        <p:spPr bwMode="auto">
          <a:xfrm>
            <a:off x="5186363" y="2484438"/>
            <a:ext cx="447675" cy="214312"/>
          </a:xfrm>
          <a:prstGeom prst="rect">
            <a:avLst/>
          </a:prstGeom>
          <a:noFill/>
          <a:ln w="9525">
            <a:noFill/>
            <a:miter lim="800000"/>
            <a:headEnd/>
            <a:tailEnd/>
          </a:ln>
        </p:spPr>
        <p:txBody>
          <a:bodyPr wrap="none" lIns="0" tIns="0" rIns="0" bIns="0">
            <a:spAutoFit/>
          </a:bodyPr>
          <a:lstStyle/>
          <a:p>
            <a:r>
              <a:rPr lang="en-US" sz="1100" b="1">
                <a:solidFill>
                  <a:srgbClr val="000000"/>
                </a:solidFill>
                <a:latin typeface="Arial" charset="0"/>
              </a:rPr>
              <a:t>Price</a:t>
            </a:r>
            <a:endParaRPr lang="en-US"/>
          </a:p>
        </p:txBody>
      </p:sp>
      <p:sp>
        <p:nvSpPr>
          <p:cNvPr id="14394" name="Rectangle 89"/>
          <p:cNvSpPr>
            <a:spLocks noChangeArrowheads="1"/>
          </p:cNvSpPr>
          <p:nvPr/>
        </p:nvSpPr>
        <p:spPr bwMode="auto">
          <a:xfrm>
            <a:off x="5173663" y="2663825"/>
            <a:ext cx="460375" cy="214313"/>
          </a:xfrm>
          <a:prstGeom prst="rect">
            <a:avLst/>
          </a:prstGeom>
          <a:noFill/>
          <a:ln w="9525">
            <a:noFill/>
            <a:miter lim="800000"/>
            <a:headEnd/>
            <a:tailEnd/>
          </a:ln>
        </p:spPr>
        <p:txBody>
          <a:bodyPr wrap="none" lIns="0" tIns="0" rIns="0" bIns="0">
            <a:spAutoFit/>
          </a:bodyPr>
          <a:lstStyle/>
          <a:p>
            <a:r>
              <a:rPr lang="en-US" sz="1100" b="1">
                <a:solidFill>
                  <a:srgbClr val="000000"/>
                </a:solidFill>
                <a:latin typeface="Arial" charset="0"/>
              </a:rPr>
              <a:t>Level</a:t>
            </a:r>
            <a:endParaRPr lang="en-US"/>
          </a:p>
        </p:txBody>
      </p:sp>
      <p:sp>
        <p:nvSpPr>
          <p:cNvPr id="14395" name="Rectangle 90"/>
          <p:cNvSpPr>
            <a:spLocks noChangeArrowheads="1"/>
          </p:cNvSpPr>
          <p:nvPr/>
        </p:nvSpPr>
        <p:spPr bwMode="auto">
          <a:xfrm>
            <a:off x="8039100" y="4321175"/>
            <a:ext cx="742950" cy="206375"/>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Aggregate</a:t>
            </a:r>
            <a:endParaRPr lang="en-US"/>
          </a:p>
        </p:txBody>
      </p:sp>
      <p:sp>
        <p:nvSpPr>
          <p:cNvPr id="14396" name="Rectangle 91"/>
          <p:cNvSpPr>
            <a:spLocks noChangeArrowheads="1"/>
          </p:cNvSpPr>
          <p:nvPr/>
        </p:nvSpPr>
        <p:spPr bwMode="auto">
          <a:xfrm>
            <a:off x="8110538" y="4500563"/>
            <a:ext cx="595312" cy="206375"/>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demand</a:t>
            </a:r>
            <a:endParaRPr lang="en-US"/>
          </a:p>
        </p:txBody>
      </p:sp>
      <p:grpSp>
        <p:nvGrpSpPr>
          <p:cNvPr id="9" name="Group 92"/>
          <p:cNvGrpSpPr>
            <a:grpSpLocks/>
          </p:cNvGrpSpPr>
          <p:nvPr/>
        </p:nvGrpSpPr>
        <p:grpSpPr bwMode="auto">
          <a:xfrm>
            <a:off x="5392738" y="3335338"/>
            <a:ext cx="1163637" cy="1663700"/>
            <a:chOff x="3397" y="2101"/>
            <a:chExt cx="733" cy="1048"/>
          </a:xfrm>
        </p:grpSpPr>
        <p:sp>
          <p:nvSpPr>
            <p:cNvPr id="14429" name="Freeform 93"/>
            <p:cNvSpPr>
              <a:spLocks/>
            </p:cNvSpPr>
            <p:nvPr/>
          </p:nvSpPr>
          <p:spPr bwMode="auto">
            <a:xfrm>
              <a:off x="3530" y="2170"/>
              <a:ext cx="575" cy="805"/>
            </a:xfrm>
            <a:custGeom>
              <a:avLst/>
              <a:gdLst>
                <a:gd name="T0" fmla="*/ 0 w 575"/>
                <a:gd name="T1" fmla="*/ 0 h 805"/>
                <a:gd name="T2" fmla="*/ 575 w 575"/>
                <a:gd name="T3" fmla="*/ 0 h 805"/>
                <a:gd name="T4" fmla="*/ 575 w 575"/>
                <a:gd name="T5" fmla="*/ 805 h 805"/>
                <a:gd name="T6" fmla="*/ 0 60000 65536"/>
                <a:gd name="T7" fmla="*/ 0 60000 65536"/>
                <a:gd name="T8" fmla="*/ 0 60000 65536"/>
                <a:gd name="T9" fmla="*/ 0 w 575"/>
                <a:gd name="T10" fmla="*/ 0 h 805"/>
                <a:gd name="T11" fmla="*/ 575 w 575"/>
                <a:gd name="T12" fmla="*/ 805 h 805"/>
              </a:gdLst>
              <a:ahLst/>
              <a:cxnLst>
                <a:cxn ang="T6">
                  <a:pos x="T0" y="T1"/>
                </a:cxn>
                <a:cxn ang="T7">
                  <a:pos x="T2" y="T3"/>
                </a:cxn>
                <a:cxn ang="T8">
                  <a:pos x="T4" y="T5"/>
                </a:cxn>
              </a:cxnLst>
              <a:rect l="T9" t="T10" r="T11" b="T12"/>
              <a:pathLst>
                <a:path w="575" h="805">
                  <a:moveTo>
                    <a:pt x="0" y="0"/>
                  </a:moveTo>
                  <a:lnTo>
                    <a:pt x="575" y="0"/>
                  </a:lnTo>
                  <a:lnTo>
                    <a:pt x="575" y="805"/>
                  </a:lnTo>
                </a:path>
              </a:pathLst>
            </a:custGeom>
            <a:noFill/>
            <a:ln w="12700">
              <a:solidFill>
                <a:schemeClr val="tx1"/>
              </a:solidFill>
              <a:prstDash val="sysDot"/>
              <a:round/>
              <a:headEnd/>
              <a:tailEnd/>
            </a:ln>
          </p:spPr>
          <p:txBody>
            <a:bodyPr/>
            <a:lstStyle/>
            <a:p>
              <a:endParaRPr lang="cs-CZ"/>
            </a:p>
          </p:txBody>
        </p:sp>
        <p:sp>
          <p:nvSpPr>
            <p:cNvPr id="14430" name="Oval 94"/>
            <p:cNvSpPr>
              <a:spLocks noChangeArrowheads="1"/>
            </p:cNvSpPr>
            <p:nvPr/>
          </p:nvSpPr>
          <p:spPr bwMode="auto">
            <a:xfrm>
              <a:off x="4072" y="2145"/>
              <a:ext cx="58" cy="58"/>
            </a:xfrm>
            <a:prstGeom prst="ellipse">
              <a:avLst/>
            </a:prstGeom>
            <a:solidFill>
              <a:srgbClr val="000000"/>
            </a:solidFill>
            <a:ln w="9525">
              <a:noFill/>
              <a:round/>
              <a:headEnd/>
              <a:tailEnd/>
            </a:ln>
          </p:spPr>
          <p:txBody>
            <a:bodyPr/>
            <a:lstStyle/>
            <a:p>
              <a:endParaRPr lang="en-GB"/>
            </a:p>
          </p:txBody>
        </p:sp>
        <p:sp>
          <p:nvSpPr>
            <p:cNvPr id="14431" name="Rectangle 95"/>
            <p:cNvSpPr>
              <a:spLocks noChangeArrowheads="1"/>
            </p:cNvSpPr>
            <p:nvPr/>
          </p:nvSpPr>
          <p:spPr bwMode="auto">
            <a:xfrm>
              <a:off x="3397" y="2101"/>
              <a:ext cx="90" cy="106"/>
            </a:xfrm>
            <a:prstGeom prst="rect">
              <a:avLst/>
            </a:prstGeom>
            <a:noFill/>
            <a:ln w="9525">
              <a:noFill/>
              <a:miter lim="800000"/>
              <a:headEnd/>
              <a:tailEnd/>
            </a:ln>
          </p:spPr>
          <p:txBody>
            <a:bodyPr wrap="none" lIns="0" tIns="0" rIns="0" bIns="0">
              <a:spAutoFit/>
            </a:bodyPr>
            <a:lstStyle/>
            <a:p>
              <a:r>
                <a:rPr lang="en-US" sz="1100" i="1">
                  <a:solidFill>
                    <a:srgbClr val="000000"/>
                  </a:solidFill>
                  <a:latin typeface="Arial" charset="0"/>
                </a:rPr>
                <a:t>P</a:t>
              </a:r>
              <a:r>
                <a:rPr lang="en-US" sz="1100" baseline="-25000">
                  <a:solidFill>
                    <a:srgbClr val="000000"/>
                  </a:solidFill>
                  <a:latin typeface="Arial" charset="0"/>
                </a:rPr>
                <a:t>2</a:t>
              </a:r>
              <a:endParaRPr lang="en-US"/>
            </a:p>
          </p:txBody>
        </p:sp>
        <p:sp>
          <p:nvSpPr>
            <p:cNvPr id="14432" name="Rectangle 96"/>
            <p:cNvSpPr>
              <a:spLocks noChangeArrowheads="1"/>
            </p:cNvSpPr>
            <p:nvPr/>
          </p:nvSpPr>
          <p:spPr bwMode="auto">
            <a:xfrm>
              <a:off x="3981" y="3043"/>
              <a:ext cx="90" cy="106"/>
            </a:xfrm>
            <a:prstGeom prst="rect">
              <a:avLst/>
            </a:prstGeom>
            <a:noFill/>
            <a:ln w="9525">
              <a:noFill/>
              <a:miter lim="800000"/>
              <a:headEnd/>
              <a:tailEnd/>
            </a:ln>
          </p:spPr>
          <p:txBody>
            <a:bodyPr wrap="none" lIns="0" tIns="0" rIns="0" bIns="0">
              <a:spAutoFit/>
            </a:bodyPr>
            <a:lstStyle/>
            <a:p>
              <a:r>
                <a:rPr lang="en-US" sz="1100" i="1">
                  <a:solidFill>
                    <a:srgbClr val="000000"/>
                  </a:solidFill>
                  <a:latin typeface="Arial" charset="0"/>
                </a:rPr>
                <a:t>Y</a:t>
              </a:r>
              <a:r>
                <a:rPr lang="en-US" sz="1100" baseline="-25000">
                  <a:solidFill>
                    <a:srgbClr val="000000"/>
                  </a:solidFill>
                  <a:latin typeface="Arial" charset="0"/>
                </a:rPr>
                <a:t>2</a:t>
              </a:r>
              <a:endParaRPr lang="en-US"/>
            </a:p>
          </p:txBody>
        </p:sp>
      </p:grpSp>
      <p:grpSp>
        <p:nvGrpSpPr>
          <p:cNvPr id="10" name="Group 97"/>
          <p:cNvGrpSpPr>
            <a:grpSpLocks/>
          </p:cNvGrpSpPr>
          <p:nvPr/>
        </p:nvGrpSpPr>
        <p:grpSpPr bwMode="auto">
          <a:xfrm>
            <a:off x="5392738" y="3968750"/>
            <a:ext cx="2041525" cy="1073150"/>
            <a:chOff x="3397" y="2500"/>
            <a:chExt cx="1286" cy="676"/>
          </a:xfrm>
        </p:grpSpPr>
        <p:sp>
          <p:nvSpPr>
            <p:cNvPr id="14422" name="Freeform 98"/>
            <p:cNvSpPr>
              <a:spLocks/>
            </p:cNvSpPr>
            <p:nvPr/>
          </p:nvSpPr>
          <p:spPr bwMode="auto">
            <a:xfrm>
              <a:off x="3530" y="2526"/>
              <a:ext cx="1083" cy="449"/>
            </a:xfrm>
            <a:custGeom>
              <a:avLst/>
              <a:gdLst>
                <a:gd name="T0" fmla="*/ 0 w 1083"/>
                <a:gd name="T1" fmla="*/ 0 h 449"/>
                <a:gd name="T2" fmla="*/ 1083 w 1083"/>
                <a:gd name="T3" fmla="*/ 0 h 449"/>
                <a:gd name="T4" fmla="*/ 1083 w 1083"/>
                <a:gd name="T5" fmla="*/ 449 h 449"/>
                <a:gd name="T6" fmla="*/ 0 60000 65536"/>
                <a:gd name="T7" fmla="*/ 0 60000 65536"/>
                <a:gd name="T8" fmla="*/ 0 60000 65536"/>
                <a:gd name="T9" fmla="*/ 0 w 1083"/>
                <a:gd name="T10" fmla="*/ 0 h 449"/>
                <a:gd name="T11" fmla="*/ 1083 w 1083"/>
                <a:gd name="T12" fmla="*/ 449 h 449"/>
              </a:gdLst>
              <a:ahLst/>
              <a:cxnLst>
                <a:cxn ang="T6">
                  <a:pos x="T0" y="T1"/>
                </a:cxn>
                <a:cxn ang="T7">
                  <a:pos x="T2" y="T3"/>
                </a:cxn>
                <a:cxn ang="T8">
                  <a:pos x="T4" y="T5"/>
                </a:cxn>
              </a:cxnLst>
              <a:rect l="T9" t="T10" r="T11" b="T12"/>
              <a:pathLst>
                <a:path w="1083" h="449">
                  <a:moveTo>
                    <a:pt x="0" y="0"/>
                  </a:moveTo>
                  <a:lnTo>
                    <a:pt x="1083" y="0"/>
                  </a:lnTo>
                  <a:lnTo>
                    <a:pt x="1083" y="449"/>
                  </a:lnTo>
                </a:path>
              </a:pathLst>
            </a:custGeom>
            <a:noFill/>
            <a:ln w="12700">
              <a:solidFill>
                <a:schemeClr val="tx1"/>
              </a:solidFill>
              <a:prstDash val="sysDot"/>
              <a:round/>
              <a:headEnd/>
              <a:tailEnd/>
            </a:ln>
          </p:spPr>
          <p:txBody>
            <a:bodyPr/>
            <a:lstStyle/>
            <a:p>
              <a:endParaRPr lang="cs-CZ"/>
            </a:p>
          </p:txBody>
        </p:sp>
        <p:sp>
          <p:nvSpPr>
            <p:cNvPr id="14423" name="Oval 99"/>
            <p:cNvSpPr>
              <a:spLocks noChangeArrowheads="1"/>
            </p:cNvSpPr>
            <p:nvPr/>
          </p:nvSpPr>
          <p:spPr bwMode="auto">
            <a:xfrm>
              <a:off x="4583" y="2500"/>
              <a:ext cx="58" cy="58"/>
            </a:xfrm>
            <a:prstGeom prst="ellipse">
              <a:avLst/>
            </a:prstGeom>
            <a:solidFill>
              <a:srgbClr val="000000"/>
            </a:solidFill>
            <a:ln w="9525">
              <a:noFill/>
              <a:round/>
              <a:headEnd/>
              <a:tailEnd/>
            </a:ln>
          </p:spPr>
          <p:txBody>
            <a:bodyPr/>
            <a:lstStyle/>
            <a:p>
              <a:endParaRPr lang="en-GB"/>
            </a:p>
          </p:txBody>
        </p:sp>
        <p:grpSp>
          <p:nvGrpSpPr>
            <p:cNvPr id="14424" name="Group 100"/>
            <p:cNvGrpSpPr>
              <a:grpSpLocks/>
            </p:cNvGrpSpPr>
            <p:nvPr/>
          </p:nvGrpSpPr>
          <p:grpSpPr bwMode="auto">
            <a:xfrm>
              <a:off x="4576" y="3043"/>
              <a:ext cx="107" cy="133"/>
              <a:chOff x="4576" y="3043"/>
              <a:chExt cx="107" cy="133"/>
            </a:xfrm>
          </p:grpSpPr>
          <p:sp>
            <p:nvSpPr>
              <p:cNvPr id="14427" name="Rectangle 101"/>
              <p:cNvSpPr>
                <a:spLocks noChangeArrowheads="1"/>
              </p:cNvSpPr>
              <p:nvPr/>
            </p:nvSpPr>
            <p:spPr bwMode="auto">
              <a:xfrm>
                <a:off x="4576" y="3043"/>
                <a:ext cx="107" cy="133"/>
              </a:xfrm>
              <a:prstGeom prst="rect">
                <a:avLst/>
              </a:prstGeom>
              <a:noFill/>
              <a:ln w="9525">
                <a:noFill/>
                <a:miter lim="800000"/>
                <a:headEnd/>
                <a:tailEnd/>
              </a:ln>
            </p:spPr>
            <p:txBody>
              <a:bodyPr wrap="none" lIns="0" tIns="0" rIns="0" bIns="0">
                <a:spAutoFit/>
              </a:bodyPr>
              <a:lstStyle/>
              <a:p>
                <a:r>
                  <a:rPr lang="en-US" sz="1100" i="1">
                    <a:solidFill>
                      <a:srgbClr val="000000"/>
                    </a:solidFill>
                    <a:latin typeface="Arial" charset="0"/>
                  </a:rPr>
                  <a:t>Y</a:t>
                </a:r>
                <a:endParaRPr lang="en-US"/>
              </a:p>
            </p:txBody>
          </p:sp>
          <p:sp>
            <p:nvSpPr>
              <p:cNvPr id="14428" name="Freeform 102"/>
              <p:cNvSpPr>
                <a:spLocks/>
              </p:cNvSpPr>
              <p:nvPr/>
            </p:nvSpPr>
            <p:spPr bwMode="auto">
              <a:xfrm>
                <a:off x="4635" y="3100"/>
                <a:ext cx="17" cy="42"/>
              </a:xfrm>
              <a:custGeom>
                <a:avLst/>
                <a:gdLst>
                  <a:gd name="T0" fmla="*/ 17 w 17"/>
                  <a:gd name="T1" fmla="*/ 0 h 42"/>
                  <a:gd name="T2" fmla="*/ 14 w 17"/>
                  <a:gd name="T3" fmla="*/ 0 h 42"/>
                  <a:gd name="T4" fmla="*/ 8 w 17"/>
                  <a:gd name="T5" fmla="*/ 6 h 42"/>
                  <a:gd name="T6" fmla="*/ 0 w 17"/>
                  <a:gd name="T7" fmla="*/ 11 h 42"/>
                  <a:gd name="T8" fmla="*/ 0 w 17"/>
                  <a:gd name="T9" fmla="*/ 17 h 42"/>
                  <a:gd name="T10" fmla="*/ 6 w 17"/>
                  <a:gd name="T11" fmla="*/ 14 h 42"/>
                  <a:gd name="T12" fmla="*/ 11 w 17"/>
                  <a:gd name="T13" fmla="*/ 8 h 42"/>
                  <a:gd name="T14" fmla="*/ 11 w 17"/>
                  <a:gd name="T15" fmla="*/ 42 h 42"/>
                  <a:gd name="T16" fmla="*/ 17 w 17"/>
                  <a:gd name="T17" fmla="*/ 42 h 42"/>
                  <a:gd name="T18" fmla="*/ 17 w 17"/>
                  <a:gd name="T19" fmla="*/ 3 h 42"/>
                  <a:gd name="T20" fmla="*/ 17 w 17"/>
                  <a:gd name="T21" fmla="*/ 0 h 4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
                  <a:gd name="T34" fmla="*/ 0 h 42"/>
                  <a:gd name="T35" fmla="*/ 17 w 17"/>
                  <a:gd name="T36" fmla="*/ 42 h 4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 h="42">
                    <a:moveTo>
                      <a:pt x="17" y="0"/>
                    </a:moveTo>
                    <a:lnTo>
                      <a:pt x="14" y="0"/>
                    </a:lnTo>
                    <a:lnTo>
                      <a:pt x="8" y="6"/>
                    </a:lnTo>
                    <a:lnTo>
                      <a:pt x="0" y="11"/>
                    </a:lnTo>
                    <a:lnTo>
                      <a:pt x="0" y="17"/>
                    </a:lnTo>
                    <a:lnTo>
                      <a:pt x="6" y="14"/>
                    </a:lnTo>
                    <a:lnTo>
                      <a:pt x="11" y="8"/>
                    </a:lnTo>
                    <a:lnTo>
                      <a:pt x="11" y="42"/>
                    </a:lnTo>
                    <a:lnTo>
                      <a:pt x="17" y="42"/>
                    </a:lnTo>
                    <a:lnTo>
                      <a:pt x="17" y="3"/>
                    </a:lnTo>
                    <a:lnTo>
                      <a:pt x="17" y="0"/>
                    </a:lnTo>
                    <a:close/>
                  </a:path>
                </a:pathLst>
              </a:custGeom>
              <a:solidFill>
                <a:srgbClr val="000000"/>
              </a:solidFill>
              <a:ln w="9525">
                <a:noFill/>
                <a:round/>
                <a:headEnd/>
                <a:tailEnd/>
              </a:ln>
            </p:spPr>
            <p:txBody>
              <a:bodyPr/>
              <a:lstStyle/>
              <a:p>
                <a:endParaRPr lang="cs-CZ"/>
              </a:p>
            </p:txBody>
          </p:sp>
        </p:grpSp>
        <p:sp>
          <p:nvSpPr>
            <p:cNvPr id="14425" name="Rectangle 103"/>
            <p:cNvSpPr>
              <a:spLocks noChangeArrowheads="1"/>
            </p:cNvSpPr>
            <p:nvPr/>
          </p:nvSpPr>
          <p:spPr bwMode="auto">
            <a:xfrm>
              <a:off x="3397" y="2519"/>
              <a:ext cx="107" cy="133"/>
            </a:xfrm>
            <a:prstGeom prst="rect">
              <a:avLst/>
            </a:prstGeom>
            <a:noFill/>
            <a:ln w="9525">
              <a:noFill/>
              <a:miter lim="800000"/>
              <a:headEnd/>
              <a:tailEnd/>
            </a:ln>
          </p:spPr>
          <p:txBody>
            <a:bodyPr wrap="none" lIns="0" tIns="0" rIns="0" bIns="0">
              <a:spAutoFit/>
            </a:bodyPr>
            <a:lstStyle/>
            <a:p>
              <a:r>
                <a:rPr lang="en-US" sz="1100" i="1">
                  <a:solidFill>
                    <a:srgbClr val="000000"/>
                  </a:solidFill>
                  <a:latin typeface="Arial" charset="0"/>
                </a:rPr>
                <a:t>P</a:t>
              </a:r>
              <a:endParaRPr lang="en-US"/>
            </a:p>
          </p:txBody>
        </p:sp>
        <p:sp>
          <p:nvSpPr>
            <p:cNvPr id="14426" name="Freeform 104"/>
            <p:cNvSpPr>
              <a:spLocks/>
            </p:cNvSpPr>
            <p:nvPr/>
          </p:nvSpPr>
          <p:spPr bwMode="auto">
            <a:xfrm>
              <a:off x="3459" y="2575"/>
              <a:ext cx="17" cy="43"/>
            </a:xfrm>
            <a:custGeom>
              <a:avLst/>
              <a:gdLst>
                <a:gd name="T0" fmla="*/ 17 w 17"/>
                <a:gd name="T1" fmla="*/ 0 h 43"/>
                <a:gd name="T2" fmla="*/ 14 w 17"/>
                <a:gd name="T3" fmla="*/ 0 h 43"/>
                <a:gd name="T4" fmla="*/ 8 w 17"/>
                <a:gd name="T5" fmla="*/ 6 h 43"/>
                <a:gd name="T6" fmla="*/ 0 w 17"/>
                <a:gd name="T7" fmla="*/ 12 h 43"/>
                <a:gd name="T8" fmla="*/ 0 w 17"/>
                <a:gd name="T9" fmla="*/ 17 h 43"/>
                <a:gd name="T10" fmla="*/ 6 w 17"/>
                <a:gd name="T11" fmla="*/ 14 h 43"/>
                <a:gd name="T12" fmla="*/ 11 w 17"/>
                <a:gd name="T13" fmla="*/ 9 h 43"/>
                <a:gd name="T14" fmla="*/ 11 w 17"/>
                <a:gd name="T15" fmla="*/ 43 h 43"/>
                <a:gd name="T16" fmla="*/ 17 w 17"/>
                <a:gd name="T17" fmla="*/ 43 h 43"/>
                <a:gd name="T18" fmla="*/ 17 w 17"/>
                <a:gd name="T19" fmla="*/ 3 h 43"/>
                <a:gd name="T20" fmla="*/ 17 w 17"/>
                <a:gd name="T21" fmla="*/ 0 h 4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
                <a:gd name="T34" fmla="*/ 0 h 43"/>
                <a:gd name="T35" fmla="*/ 17 w 17"/>
                <a:gd name="T36" fmla="*/ 43 h 4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 h="43">
                  <a:moveTo>
                    <a:pt x="17" y="0"/>
                  </a:moveTo>
                  <a:lnTo>
                    <a:pt x="14" y="0"/>
                  </a:lnTo>
                  <a:lnTo>
                    <a:pt x="8" y="6"/>
                  </a:lnTo>
                  <a:lnTo>
                    <a:pt x="0" y="12"/>
                  </a:lnTo>
                  <a:lnTo>
                    <a:pt x="0" y="17"/>
                  </a:lnTo>
                  <a:lnTo>
                    <a:pt x="6" y="14"/>
                  </a:lnTo>
                  <a:lnTo>
                    <a:pt x="11" y="9"/>
                  </a:lnTo>
                  <a:lnTo>
                    <a:pt x="11" y="43"/>
                  </a:lnTo>
                  <a:lnTo>
                    <a:pt x="17" y="43"/>
                  </a:lnTo>
                  <a:lnTo>
                    <a:pt x="17" y="3"/>
                  </a:lnTo>
                  <a:lnTo>
                    <a:pt x="17" y="0"/>
                  </a:lnTo>
                  <a:close/>
                </a:path>
              </a:pathLst>
            </a:custGeom>
            <a:solidFill>
              <a:srgbClr val="000000"/>
            </a:solidFill>
            <a:ln w="9525">
              <a:noFill/>
              <a:round/>
              <a:headEnd/>
              <a:tailEnd/>
            </a:ln>
          </p:spPr>
          <p:txBody>
            <a:bodyPr/>
            <a:lstStyle/>
            <a:p>
              <a:endParaRPr lang="cs-CZ"/>
            </a:p>
          </p:txBody>
        </p:sp>
      </p:grpSp>
      <p:grpSp>
        <p:nvGrpSpPr>
          <p:cNvPr id="12" name="Group 105"/>
          <p:cNvGrpSpPr>
            <a:grpSpLocks/>
          </p:cNvGrpSpPr>
          <p:nvPr/>
        </p:nvGrpSpPr>
        <p:grpSpPr bwMode="auto">
          <a:xfrm>
            <a:off x="5805488" y="4937125"/>
            <a:ext cx="2632075" cy="646113"/>
            <a:chOff x="3657" y="3110"/>
            <a:chExt cx="1658" cy="407"/>
          </a:xfrm>
        </p:grpSpPr>
        <p:sp>
          <p:nvSpPr>
            <p:cNvPr id="14418" name="Line 106"/>
            <p:cNvSpPr>
              <a:spLocks noChangeShapeType="1"/>
            </p:cNvSpPr>
            <p:nvPr/>
          </p:nvSpPr>
          <p:spPr bwMode="auto">
            <a:xfrm>
              <a:off x="4351" y="3110"/>
              <a:ext cx="59" cy="136"/>
            </a:xfrm>
            <a:prstGeom prst="line">
              <a:avLst/>
            </a:prstGeom>
            <a:noFill/>
            <a:ln w="12700">
              <a:solidFill>
                <a:srgbClr val="000000"/>
              </a:solidFill>
              <a:round/>
              <a:headEnd/>
              <a:tailEnd/>
            </a:ln>
          </p:spPr>
          <p:txBody>
            <a:bodyPr/>
            <a:lstStyle/>
            <a:p>
              <a:endParaRPr lang="cs-CZ"/>
            </a:p>
          </p:txBody>
        </p:sp>
        <p:sp>
          <p:nvSpPr>
            <p:cNvPr id="14419" name="Rectangle 107"/>
            <p:cNvSpPr>
              <a:spLocks noChangeArrowheads="1"/>
            </p:cNvSpPr>
            <p:nvPr/>
          </p:nvSpPr>
          <p:spPr bwMode="auto">
            <a:xfrm>
              <a:off x="3657" y="3263"/>
              <a:ext cx="1658" cy="254"/>
            </a:xfrm>
            <a:prstGeom prst="rect">
              <a:avLst/>
            </a:prstGeom>
            <a:solidFill>
              <a:srgbClr val="E1E5E9"/>
            </a:solidFill>
            <a:ln w="9525">
              <a:noFill/>
              <a:miter lim="800000"/>
              <a:headEnd/>
              <a:tailEnd/>
            </a:ln>
          </p:spPr>
          <p:txBody>
            <a:bodyPr/>
            <a:lstStyle/>
            <a:p>
              <a:endParaRPr lang="en-GB"/>
            </a:p>
          </p:txBody>
        </p:sp>
        <p:sp>
          <p:nvSpPr>
            <p:cNvPr id="14420" name="Rectangle 108"/>
            <p:cNvSpPr>
              <a:spLocks noChangeArrowheads="1"/>
            </p:cNvSpPr>
            <p:nvPr/>
          </p:nvSpPr>
          <p:spPr bwMode="auto">
            <a:xfrm>
              <a:off x="3687" y="3280"/>
              <a:ext cx="1550"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4. . . . which in turn reduces the quantity</a:t>
              </a:r>
              <a:endParaRPr lang="en-US"/>
            </a:p>
          </p:txBody>
        </p:sp>
        <p:sp>
          <p:nvSpPr>
            <p:cNvPr id="14421" name="Rectangle 109"/>
            <p:cNvSpPr>
              <a:spLocks noChangeArrowheads="1"/>
            </p:cNvSpPr>
            <p:nvPr/>
          </p:nvSpPr>
          <p:spPr bwMode="auto">
            <a:xfrm>
              <a:off x="3687" y="3393"/>
              <a:ext cx="1319"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of goods and services demanded.</a:t>
              </a:r>
              <a:endParaRPr lang="en-US"/>
            </a:p>
          </p:txBody>
        </p:sp>
      </p:grpSp>
      <p:grpSp>
        <p:nvGrpSpPr>
          <p:cNvPr id="13" name="Group 110"/>
          <p:cNvGrpSpPr>
            <a:grpSpLocks/>
          </p:cNvGrpSpPr>
          <p:nvPr/>
        </p:nvGrpSpPr>
        <p:grpSpPr bwMode="auto">
          <a:xfrm>
            <a:off x="4705350" y="3754438"/>
            <a:ext cx="714375" cy="1157287"/>
            <a:chOff x="2964" y="2365"/>
            <a:chExt cx="450" cy="729"/>
          </a:xfrm>
        </p:grpSpPr>
        <p:sp>
          <p:nvSpPr>
            <p:cNvPr id="14411" name="Line 111"/>
            <p:cNvSpPr>
              <a:spLocks noChangeShapeType="1"/>
            </p:cNvSpPr>
            <p:nvPr/>
          </p:nvSpPr>
          <p:spPr bwMode="auto">
            <a:xfrm flipV="1">
              <a:off x="3336" y="2365"/>
              <a:ext cx="76" cy="220"/>
            </a:xfrm>
            <a:prstGeom prst="line">
              <a:avLst/>
            </a:prstGeom>
            <a:noFill/>
            <a:ln w="12700">
              <a:solidFill>
                <a:srgbClr val="000000"/>
              </a:solidFill>
              <a:round/>
              <a:headEnd/>
              <a:tailEnd/>
            </a:ln>
          </p:spPr>
          <p:txBody>
            <a:bodyPr/>
            <a:lstStyle/>
            <a:p>
              <a:endParaRPr lang="cs-CZ"/>
            </a:p>
          </p:txBody>
        </p:sp>
        <p:sp>
          <p:nvSpPr>
            <p:cNvPr id="14412" name="Rectangle 112"/>
            <p:cNvSpPr>
              <a:spLocks noChangeArrowheads="1"/>
            </p:cNvSpPr>
            <p:nvPr/>
          </p:nvSpPr>
          <p:spPr bwMode="auto">
            <a:xfrm>
              <a:off x="2964" y="2500"/>
              <a:ext cx="422" cy="593"/>
            </a:xfrm>
            <a:prstGeom prst="rect">
              <a:avLst/>
            </a:prstGeom>
            <a:solidFill>
              <a:srgbClr val="E1E5E9"/>
            </a:solidFill>
            <a:ln w="9525">
              <a:noFill/>
              <a:miter lim="800000"/>
              <a:headEnd/>
              <a:tailEnd/>
            </a:ln>
          </p:spPr>
          <p:txBody>
            <a:bodyPr/>
            <a:lstStyle/>
            <a:p>
              <a:endParaRPr lang="en-GB"/>
            </a:p>
          </p:txBody>
        </p:sp>
        <p:sp>
          <p:nvSpPr>
            <p:cNvPr id="14413" name="Rectangle 113"/>
            <p:cNvSpPr>
              <a:spLocks noChangeArrowheads="1"/>
            </p:cNvSpPr>
            <p:nvPr/>
          </p:nvSpPr>
          <p:spPr bwMode="auto">
            <a:xfrm>
              <a:off x="3005" y="2513"/>
              <a:ext cx="265" cy="130"/>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1. An</a:t>
              </a:r>
              <a:endParaRPr lang="en-US"/>
            </a:p>
          </p:txBody>
        </p:sp>
        <p:sp>
          <p:nvSpPr>
            <p:cNvPr id="14414" name="Rectangle 114"/>
            <p:cNvSpPr>
              <a:spLocks noChangeArrowheads="1"/>
            </p:cNvSpPr>
            <p:nvPr/>
          </p:nvSpPr>
          <p:spPr bwMode="auto">
            <a:xfrm>
              <a:off x="3005" y="2626"/>
              <a:ext cx="395" cy="130"/>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increase</a:t>
              </a:r>
              <a:endParaRPr lang="en-US"/>
            </a:p>
          </p:txBody>
        </p:sp>
        <p:sp>
          <p:nvSpPr>
            <p:cNvPr id="14415" name="Rectangle 115"/>
            <p:cNvSpPr>
              <a:spLocks noChangeArrowheads="1"/>
            </p:cNvSpPr>
            <p:nvPr/>
          </p:nvSpPr>
          <p:spPr bwMode="auto">
            <a:xfrm>
              <a:off x="3005" y="2739"/>
              <a:ext cx="271" cy="130"/>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in the</a:t>
              </a:r>
              <a:endParaRPr lang="en-US"/>
            </a:p>
          </p:txBody>
        </p:sp>
        <p:sp>
          <p:nvSpPr>
            <p:cNvPr id="14416" name="Rectangle 116"/>
            <p:cNvSpPr>
              <a:spLocks noChangeArrowheads="1"/>
            </p:cNvSpPr>
            <p:nvPr/>
          </p:nvSpPr>
          <p:spPr bwMode="auto">
            <a:xfrm>
              <a:off x="3005" y="2852"/>
              <a:ext cx="243" cy="130"/>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price</a:t>
              </a:r>
              <a:endParaRPr lang="en-US"/>
            </a:p>
          </p:txBody>
        </p:sp>
        <p:sp>
          <p:nvSpPr>
            <p:cNvPr id="14417" name="Rectangle 117"/>
            <p:cNvSpPr>
              <a:spLocks noChangeArrowheads="1"/>
            </p:cNvSpPr>
            <p:nvPr/>
          </p:nvSpPr>
          <p:spPr bwMode="auto">
            <a:xfrm>
              <a:off x="3005" y="2964"/>
              <a:ext cx="409" cy="130"/>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level . . . </a:t>
              </a:r>
              <a:endParaRPr lang="en-US"/>
            </a:p>
          </p:txBody>
        </p:sp>
      </p:grpSp>
      <p:grpSp>
        <p:nvGrpSpPr>
          <p:cNvPr id="14" name="Group 118"/>
          <p:cNvGrpSpPr>
            <a:grpSpLocks/>
          </p:cNvGrpSpPr>
          <p:nvPr/>
        </p:nvGrpSpPr>
        <p:grpSpPr bwMode="auto">
          <a:xfrm>
            <a:off x="955675" y="3940175"/>
            <a:ext cx="1538288" cy="211138"/>
            <a:chOff x="602" y="2482"/>
            <a:chExt cx="969" cy="133"/>
          </a:xfrm>
        </p:grpSpPr>
        <p:sp>
          <p:nvSpPr>
            <p:cNvPr id="14407" name="Line 119"/>
            <p:cNvSpPr>
              <a:spLocks noChangeShapeType="1"/>
            </p:cNvSpPr>
            <p:nvPr/>
          </p:nvSpPr>
          <p:spPr bwMode="auto">
            <a:xfrm>
              <a:off x="714" y="2543"/>
              <a:ext cx="820" cy="1"/>
            </a:xfrm>
            <a:prstGeom prst="line">
              <a:avLst/>
            </a:prstGeom>
            <a:noFill/>
            <a:ln w="12700">
              <a:solidFill>
                <a:schemeClr val="tx1"/>
              </a:solidFill>
              <a:prstDash val="sysDot"/>
              <a:round/>
              <a:headEnd/>
              <a:tailEnd/>
            </a:ln>
          </p:spPr>
          <p:txBody>
            <a:bodyPr/>
            <a:lstStyle/>
            <a:p>
              <a:endParaRPr lang="cs-CZ"/>
            </a:p>
          </p:txBody>
        </p:sp>
        <p:sp>
          <p:nvSpPr>
            <p:cNvPr id="14408" name="Oval 120"/>
            <p:cNvSpPr>
              <a:spLocks noChangeArrowheads="1"/>
            </p:cNvSpPr>
            <p:nvPr/>
          </p:nvSpPr>
          <p:spPr bwMode="auto">
            <a:xfrm>
              <a:off x="1513" y="2517"/>
              <a:ext cx="58" cy="58"/>
            </a:xfrm>
            <a:prstGeom prst="ellipse">
              <a:avLst/>
            </a:prstGeom>
            <a:solidFill>
              <a:srgbClr val="000000"/>
            </a:solidFill>
            <a:ln w="9525">
              <a:noFill/>
              <a:round/>
              <a:headEnd/>
              <a:tailEnd/>
            </a:ln>
          </p:spPr>
          <p:txBody>
            <a:bodyPr/>
            <a:lstStyle/>
            <a:p>
              <a:endParaRPr lang="en-GB"/>
            </a:p>
          </p:txBody>
        </p:sp>
        <p:sp>
          <p:nvSpPr>
            <p:cNvPr id="14409" name="Rectangle 121"/>
            <p:cNvSpPr>
              <a:spLocks noChangeArrowheads="1"/>
            </p:cNvSpPr>
            <p:nvPr/>
          </p:nvSpPr>
          <p:spPr bwMode="auto">
            <a:xfrm>
              <a:off x="602" y="2482"/>
              <a:ext cx="73" cy="133"/>
            </a:xfrm>
            <a:prstGeom prst="rect">
              <a:avLst/>
            </a:prstGeom>
            <a:noFill/>
            <a:ln w="9525">
              <a:noFill/>
              <a:miter lim="800000"/>
              <a:headEnd/>
              <a:tailEnd/>
            </a:ln>
          </p:spPr>
          <p:txBody>
            <a:bodyPr wrap="none" lIns="0" tIns="0" rIns="0" bIns="0">
              <a:spAutoFit/>
            </a:bodyPr>
            <a:lstStyle/>
            <a:p>
              <a:r>
                <a:rPr lang="en-US" sz="1100" i="1">
                  <a:solidFill>
                    <a:srgbClr val="000000"/>
                  </a:solidFill>
                  <a:latin typeface="Arial" charset="0"/>
                </a:rPr>
                <a:t>r</a:t>
              </a:r>
              <a:endParaRPr lang="en-US"/>
            </a:p>
          </p:txBody>
        </p:sp>
        <p:sp>
          <p:nvSpPr>
            <p:cNvPr id="14410" name="Freeform 122"/>
            <p:cNvSpPr>
              <a:spLocks/>
            </p:cNvSpPr>
            <p:nvPr/>
          </p:nvSpPr>
          <p:spPr bwMode="auto">
            <a:xfrm>
              <a:off x="639" y="2539"/>
              <a:ext cx="17" cy="39"/>
            </a:xfrm>
            <a:custGeom>
              <a:avLst/>
              <a:gdLst>
                <a:gd name="T0" fmla="*/ 17 w 17"/>
                <a:gd name="T1" fmla="*/ 0 h 39"/>
                <a:gd name="T2" fmla="*/ 14 w 17"/>
                <a:gd name="T3" fmla="*/ 0 h 39"/>
                <a:gd name="T4" fmla="*/ 9 w 17"/>
                <a:gd name="T5" fmla="*/ 5 h 39"/>
                <a:gd name="T6" fmla="*/ 0 w 17"/>
                <a:gd name="T7" fmla="*/ 11 h 39"/>
                <a:gd name="T8" fmla="*/ 0 w 17"/>
                <a:gd name="T9" fmla="*/ 14 h 39"/>
                <a:gd name="T10" fmla="*/ 9 w 17"/>
                <a:gd name="T11" fmla="*/ 11 h 39"/>
                <a:gd name="T12" fmla="*/ 11 w 17"/>
                <a:gd name="T13" fmla="*/ 8 h 39"/>
                <a:gd name="T14" fmla="*/ 11 w 17"/>
                <a:gd name="T15" fmla="*/ 39 h 39"/>
                <a:gd name="T16" fmla="*/ 17 w 17"/>
                <a:gd name="T17" fmla="*/ 39 h 39"/>
                <a:gd name="T18" fmla="*/ 17 w 17"/>
                <a:gd name="T19" fmla="*/ 2 h 39"/>
                <a:gd name="T20" fmla="*/ 17 w 17"/>
                <a:gd name="T21" fmla="*/ 0 h 3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
                <a:gd name="T34" fmla="*/ 0 h 39"/>
                <a:gd name="T35" fmla="*/ 17 w 17"/>
                <a:gd name="T36" fmla="*/ 39 h 3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 h="39">
                  <a:moveTo>
                    <a:pt x="17" y="0"/>
                  </a:moveTo>
                  <a:lnTo>
                    <a:pt x="14" y="0"/>
                  </a:lnTo>
                  <a:lnTo>
                    <a:pt x="9" y="5"/>
                  </a:lnTo>
                  <a:lnTo>
                    <a:pt x="0" y="11"/>
                  </a:lnTo>
                  <a:lnTo>
                    <a:pt x="0" y="14"/>
                  </a:lnTo>
                  <a:lnTo>
                    <a:pt x="9" y="11"/>
                  </a:lnTo>
                  <a:lnTo>
                    <a:pt x="11" y="8"/>
                  </a:lnTo>
                  <a:lnTo>
                    <a:pt x="11" y="39"/>
                  </a:lnTo>
                  <a:lnTo>
                    <a:pt x="17" y="39"/>
                  </a:lnTo>
                  <a:lnTo>
                    <a:pt x="17" y="2"/>
                  </a:lnTo>
                  <a:lnTo>
                    <a:pt x="17" y="0"/>
                  </a:lnTo>
                  <a:close/>
                </a:path>
              </a:pathLst>
            </a:custGeom>
            <a:solidFill>
              <a:srgbClr val="000000"/>
            </a:solidFill>
            <a:ln w="9525">
              <a:noFill/>
              <a:round/>
              <a:headEnd/>
              <a:tailEnd/>
            </a:ln>
          </p:spPr>
          <p:txBody>
            <a:bodyPr/>
            <a:lstStyle/>
            <a:p>
              <a:endParaRPr lang="cs-CZ"/>
            </a:p>
          </p:txBody>
        </p:sp>
      </p:grpSp>
      <p:grpSp>
        <p:nvGrpSpPr>
          <p:cNvPr id="15" name="Group 123"/>
          <p:cNvGrpSpPr>
            <a:grpSpLocks/>
          </p:cNvGrpSpPr>
          <p:nvPr/>
        </p:nvGrpSpPr>
        <p:grpSpPr bwMode="auto">
          <a:xfrm>
            <a:off x="955675" y="3394075"/>
            <a:ext cx="1538288" cy="168275"/>
            <a:chOff x="602" y="2138"/>
            <a:chExt cx="969" cy="106"/>
          </a:xfrm>
        </p:grpSpPr>
        <p:sp>
          <p:nvSpPr>
            <p:cNvPr id="14404" name="Line 124"/>
            <p:cNvSpPr>
              <a:spLocks noChangeShapeType="1"/>
            </p:cNvSpPr>
            <p:nvPr/>
          </p:nvSpPr>
          <p:spPr bwMode="auto">
            <a:xfrm>
              <a:off x="714" y="2204"/>
              <a:ext cx="820" cy="1"/>
            </a:xfrm>
            <a:prstGeom prst="line">
              <a:avLst/>
            </a:prstGeom>
            <a:noFill/>
            <a:ln w="12700">
              <a:solidFill>
                <a:schemeClr val="tx1"/>
              </a:solidFill>
              <a:prstDash val="sysDot"/>
              <a:round/>
              <a:headEnd/>
              <a:tailEnd/>
            </a:ln>
          </p:spPr>
          <p:txBody>
            <a:bodyPr/>
            <a:lstStyle/>
            <a:p>
              <a:endParaRPr lang="cs-CZ"/>
            </a:p>
          </p:txBody>
        </p:sp>
        <p:sp>
          <p:nvSpPr>
            <p:cNvPr id="14405" name="Oval 125"/>
            <p:cNvSpPr>
              <a:spLocks noChangeArrowheads="1"/>
            </p:cNvSpPr>
            <p:nvPr/>
          </p:nvSpPr>
          <p:spPr bwMode="auto">
            <a:xfrm>
              <a:off x="1513" y="2170"/>
              <a:ext cx="58" cy="58"/>
            </a:xfrm>
            <a:prstGeom prst="ellipse">
              <a:avLst/>
            </a:prstGeom>
            <a:solidFill>
              <a:srgbClr val="000000"/>
            </a:solidFill>
            <a:ln w="9525">
              <a:noFill/>
              <a:round/>
              <a:headEnd/>
              <a:tailEnd/>
            </a:ln>
          </p:spPr>
          <p:txBody>
            <a:bodyPr/>
            <a:lstStyle/>
            <a:p>
              <a:endParaRPr lang="en-GB"/>
            </a:p>
          </p:txBody>
        </p:sp>
        <p:sp>
          <p:nvSpPr>
            <p:cNvPr id="14406" name="Rectangle 126"/>
            <p:cNvSpPr>
              <a:spLocks noChangeArrowheads="1"/>
            </p:cNvSpPr>
            <p:nvPr/>
          </p:nvSpPr>
          <p:spPr bwMode="auto">
            <a:xfrm>
              <a:off x="602" y="2138"/>
              <a:ext cx="60" cy="106"/>
            </a:xfrm>
            <a:prstGeom prst="rect">
              <a:avLst/>
            </a:prstGeom>
            <a:noFill/>
            <a:ln w="9525">
              <a:noFill/>
              <a:miter lim="800000"/>
              <a:headEnd/>
              <a:tailEnd/>
            </a:ln>
          </p:spPr>
          <p:txBody>
            <a:bodyPr wrap="none" lIns="0" tIns="0" rIns="0" bIns="0">
              <a:spAutoFit/>
            </a:bodyPr>
            <a:lstStyle/>
            <a:p>
              <a:r>
                <a:rPr lang="en-US" sz="1100" i="1">
                  <a:solidFill>
                    <a:srgbClr val="000000"/>
                  </a:solidFill>
                  <a:latin typeface="Arial" charset="0"/>
                </a:rPr>
                <a:t>r</a:t>
              </a:r>
              <a:r>
                <a:rPr lang="en-US" sz="1100" baseline="-25000">
                  <a:solidFill>
                    <a:srgbClr val="000000"/>
                  </a:solidFill>
                  <a:latin typeface="Arial" charset="0"/>
                </a:rPr>
                <a:t>2</a:t>
              </a:r>
              <a:endParaRPr lang="en-US"/>
            </a:p>
          </p:txBody>
        </p:sp>
      </p:grpSp>
      <p:sp>
        <p:nvSpPr>
          <p:cNvPr id="14403" name="Text Box 128"/>
          <p:cNvSpPr txBox="1">
            <a:spLocks noChangeArrowheads="1"/>
          </p:cNvSpPr>
          <p:nvPr/>
        </p:nvSpPr>
        <p:spPr bwMode="auto">
          <a:xfrm>
            <a:off x="6565900" y="6675438"/>
            <a:ext cx="1746250" cy="214312"/>
          </a:xfrm>
          <a:prstGeom prst="rect">
            <a:avLst/>
          </a:prstGeom>
          <a:noFill/>
          <a:ln w="9525">
            <a:noFill/>
            <a:miter lim="800000"/>
            <a:headEnd/>
            <a:tailEnd/>
          </a:ln>
        </p:spPr>
        <p:txBody>
          <a:bodyPr wrap="none">
            <a:spAutoFit/>
          </a:bodyPr>
          <a:lstStyle/>
          <a:p>
            <a:r>
              <a:rPr lang="en-US" altLang="en-US" sz="800" b="1">
                <a:solidFill>
                  <a:srgbClr val="411D72"/>
                </a:solidFill>
                <a:latin typeface="Arial" charset="0"/>
              </a:rPr>
              <a:t>Copyright©2010  South-Western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Righ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wipe(right)">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3"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strips(upRight)">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85027"/>
                                        </p:tgtEl>
                                        <p:attrNameLst>
                                          <p:attrName>style.visibility</p:attrName>
                                        </p:attrNameLst>
                                      </p:cBhvr>
                                      <p:to>
                                        <p:strVal val="visible"/>
                                      </p:to>
                                    </p:set>
                                    <p:animEffect transition="in" filter="wipe(down)">
                                      <p:cBhvr>
                                        <p:cTn id="22" dur="500"/>
                                        <p:tgtEl>
                                          <p:spTgt spid="85027"/>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strips(downLeft)">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3" fill="hold"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strips(upRight)">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85025"/>
                                        </p:tgtEl>
                                        <p:attrNameLst>
                                          <p:attrName>style.visibility</p:attrName>
                                        </p:attrNameLst>
                                      </p:cBhvr>
                                      <p:to>
                                        <p:strVal val="visible"/>
                                      </p:to>
                                    </p:set>
                                    <p:animEffect transition="in" filter="wipe(left)">
                                      <p:cBhvr>
                                        <p:cTn id="37" dur="500"/>
                                        <p:tgtEl>
                                          <p:spTgt spid="85025"/>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3" fill="hold"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strips(upRight)">
                                      <p:cBhvr>
                                        <p:cTn id="42" dur="500"/>
                                        <p:tgtEl>
                                          <p:spTgt spid="7"/>
                                        </p:tgtEl>
                                      </p:cBhvr>
                                    </p:animEffect>
                                  </p:childTnLst>
                                </p:cTn>
                              </p:par>
                            </p:childTnLst>
                          </p:cTn>
                        </p:par>
                      </p:childTnLst>
                    </p:cTn>
                  </p:par>
                  <p:par>
                    <p:cTn id="43" fill="hold">
                      <p:stCondLst>
                        <p:cond delay="indefinite"/>
                      </p:stCondLst>
                      <p:childTnLst>
                        <p:par>
                          <p:cTn id="44" fill="hold">
                            <p:stCondLst>
                              <p:cond delay="0"/>
                            </p:stCondLst>
                            <p:childTnLst>
                              <p:par>
                                <p:cTn id="45" presetID="18" presetClass="entr" presetSubtype="6" fill="hold" nodeType="clickEffect">
                                  <p:stCondLst>
                                    <p:cond delay="0"/>
                                  </p:stCondLst>
                                  <p:childTnLst>
                                    <p:set>
                                      <p:cBhvr>
                                        <p:cTn id="46" dur="1" fill="hold">
                                          <p:stCondLst>
                                            <p:cond delay="0"/>
                                          </p:stCondLst>
                                        </p:cTn>
                                        <p:tgtEl>
                                          <p:spTgt spid="2"/>
                                        </p:tgtEl>
                                        <p:attrNameLst>
                                          <p:attrName>style.visibility</p:attrName>
                                        </p:attrNameLst>
                                      </p:cBhvr>
                                      <p:to>
                                        <p:strVal val="visible"/>
                                      </p:to>
                                    </p:set>
                                    <p:animEffect transition="in" filter="strips(downRight)">
                                      <p:cBhvr>
                                        <p:cTn id="47" dur="500"/>
                                        <p:tgtEl>
                                          <p:spTgt spid="2"/>
                                        </p:tgtEl>
                                      </p:cBhvr>
                                    </p:animEffect>
                                  </p:childTnLst>
                                </p:cTn>
                              </p:par>
                            </p:childTnLst>
                          </p:cTn>
                        </p:par>
                      </p:childTnLst>
                    </p:cTn>
                  </p:par>
                  <p:par>
                    <p:cTn id="48" fill="hold">
                      <p:stCondLst>
                        <p:cond delay="indefinite"/>
                      </p:stCondLst>
                      <p:childTnLst>
                        <p:par>
                          <p:cTn id="49" fill="hold">
                            <p:stCondLst>
                              <p:cond delay="0"/>
                            </p:stCondLst>
                            <p:childTnLst>
                              <p:par>
                                <p:cTn id="50" presetID="23" presetClass="entr" presetSubtype="288" fill="hold" grpId="0" nodeType="clickEffect">
                                  <p:stCondLst>
                                    <p:cond delay="0"/>
                                  </p:stCondLst>
                                  <p:childTnLst>
                                    <p:set>
                                      <p:cBhvr>
                                        <p:cTn id="51" dur="1" fill="hold">
                                          <p:stCondLst>
                                            <p:cond delay="0"/>
                                          </p:stCondLst>
                                        </p:cTn>
                                        <p:tgtEl>
                                          <p:spTgt spid="85024"/>
                                        </p:tgtEl>
                                        <p:attrNameLst>
                                          <p:attrName>style.visibility</p:attrName>
                                        </p:attrNameLst>
                                      </p:cBhvr>
                                      <p:to>
                                        <p:strVal val="visible"/>
                                      </p:to>
                                    </p:set>
                                    <p:anim calcmode="lin" valueType="num">
                                      <p:cBhvr>
                                        <p:cTn id="52" dur="500" fill="hold"/>
                                        <p:tgtEl>
                                          <p:spTgt spid="85024"/>
                                        </p:tgtEl>
                                        <p:attrNameLst>
                                          <p:attrName>ppt_w</p:attrName>
                                        </p:attrNameLst>
                                      </p:cBhvr>
                                      <p:tavLst>
                                        <p:tav tm="0">
                                          <p:val>
                                            <p:strVal val="4/3*#ppt_w"/>
                                          </p:val>
                                        </p:tav>
                                        <p:tav tm="100000">
                                          <p:val>
                                            <p:strVal val="#ppt_w"/>
                                          </p:val>
                                        </p:tav>
                                      </p:tavLst>
                                    </p:anim>
                                    <p:anim calcmode="lin" valueType="num">
                                      <p:cBhvr>
                                        <p:cTn id="53" dur="500" fill="hold"/>
                                        <p:tgtEl>
                                          <p:spTgt spid="85024"/>
                                        </p:tgtEl>
                                        <p:attrNameLst>
                                          <p:attrName>ppt_h</p:attrName>
                                        </p:attrNameLst>
                                      </p:cBhvr>
                                      <p:tavLst>
                                        <p:tav tm="0">
                                          <p:val>
                                            <p:strVal val="4/3*#ppt_h"/>
                                          </p:val>
                                        </p:tav>
                                        <p:tav tm="100000">
                                          <p:val>
                                            <p:strVal val="#ppt_h"/>
                                          </p:val>
                                        </p:tav>
                                      </p:tavLst>
                                    </p:anim>
                                  </p:childTnLst>
                                </p:cTn>
                              </p:par>
                            </p:childTnLst>
                          </p:cTn>
                        </p:par>
                      </p:childTnLst>
                    </p:cTn>
                  </p:par>
                  <p:par>
                    <p:cTn id="54" fill="hold">
                      <p:stCondLst>
                        <p:cond delay="indefinite"/>
                      </p:stCondLst>
                      <p:childTnLst>
                        <p:par>
                          <p:cTn id="55" fill="hold">
                            <p:stCondLst>
                              <p:cond delay="0"/>
                            </p:stCondLst>
                            <p:childTnLst>
                              <p:par>
                                <p:cTn id="56" presetID="22" presetClass="entr" presetSubtype="2" fill="hold" nodeType="clickEffect">
                                  <p:stCondLst>
                                    <p:cond delay="0"/>
                                  </p:stCondLst>
                                  <p:childTnLst>
                                    <p:set>
                                      <p:cBhvr>
                                        <p:cTn id="57" dur="1" fill="hold">
                                          <p:stCondLst>
                                            <p:cond delay="0"/>
                                          </p:stCondLst>
                                        </p:cTn>
                                        <p:tgtEl>
                                          <p:spTgt spid="15"/>
                                        </p:tgtEl>
                                        <p:attrNameLst>
                                          <p:attrName>style.visibility</p:attrName>
                                        </p:attrNameLst>
                                      </p:cBhvr>
                                      <p:to>
                                        <p:strVal val="visible"/>
                                      </p:to>
                                    </p:set>
                                    <p:animEffect transition="in" filter="wipe(right)">
                                      <p:cBhvr>
                                        <p:cTn id="58" dur="500"/>
                                        <p:tgtEl>
                                          <p:spTgt spid="15"/>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1" fill="hold" nodeType="clickEffect">
                                  <p:stCondLst>
                                    <p:cond delay="0"/>
                                  </p:stCondLst>
                                  <p:childTnLst>
                                    <p:set>
                                      <p:cBhvr>
                                        <p:cTn id="62" dur="1" fill="hold">
                                          <p:stCondLst>
                                            <p:cond delay="0"/>
                                          </p:stCondLst>
                                        </p:cTn>
                                        <p:tgtEl>
                                          <p:spTgt spid="6"/>
                                        </p:tgtEl>
                                        <p:attrNameLst>
                                          <p:attrName>style.visibility</p:attrName>
                                        </p:attrNameLst>
                                      </p:cBhvr>
                                      <p:to>
                                        <p:strVal val="visible"/>
                                      </p:to>
                                    </p:set>
                                    <p:animEffect transition="in" filter="wipe(up)">
                                      <p:cBhvr>
                                        <p:cTn id="63" dur="500"/>
                                        <p:tgtEl>
                                          <p:spTgt spid="6"/>
                                        </p:tgtEl>
                                      </p:cBhvr>
                                    </p:animEffect>
                                  </p:childTnLst>
                                </p:cTn>
                              </p:par>
                            </p:childTnLst>
                          </p:cTn>
                        </p:par>
                      </p:childTnLst>
                    </p:cTn>
                  </p:par>
                  <p:par>
                    <p:cTn id="64" fill="hold">
                      <p:stCondLst>
                        <p:cond delay="indefinite"/>
                      </p:stCondLst>
                      <p:childTnLst>
                        <p:par>
                          <p:cTn id="65" fill="hold">
                            <p:stCondLst>
                              <p:cond delay="0"/>
                            </p:stCondLst>
                            <p:childTnLst>
                              <p:par>
                                <p:cTn id="66" presetID="23" presetClass="entr" presetSubtype="288" fill="hold" grpId="0" nodeType="clickEffect">
                                  <p:stCondLst>
                                    <p:cond delay="0"/>
                                  </p:stCondLst>
                                  <p:childTnLst>
                                    <p:set>
                                      <p:cBhvr>
                                        <p:cTn id="67" dur="1" fill="hold">
                                          <p:stCondLst>
                                            <p:cond delay="0"/>
                                          </p:stCondLst>
                                        </p:cTn>
                                        <p:tgtEl>
                                          <p:spTgt spid="85028"/>
                                        </p:tgtEl>
                                        <p:attrNameLst>
                                          <p:attrName>style.visibility</p:attrName>
                                        </p:attrNameLst>
                                      </p:cBhvr>
                                      <p:to>
                                        <p:strVal val="visible"/>
                                      </p:to>
                                    </p:set>
                                    <p:anim calcmode="lin" valueType="num">
                                      <p:cBhvr>
                                        <p:cTn id="68" dur="500" fill="hold"/>
                                        <p:tgtEl>
                                          <p:spTgt spid="85028"/>
                                        </p:tgtEl>
                                        <p:attrNameLst>
                                          <p:attrName>ppt_w</p:attrName>
                                        </p:attrNameLst>
                                      </p:cBhvr>
                                      <p:tavLst>
                                        <p:tav tm="0">
                                          <p:val>
                                            <p:strVal val="4/3*#ppt_w"/>
                                          </p:val>
                                        </p:tav>
                                        <p:tav tm="100000">
                                          <p:val>
                                            <p:strVal val="#ppt_w"/>
                                          </p:val>
                                        </p:tav>
                                      </p:tavLst>
                                    </p:anim>
                                    <p:anim calcmode="lin" valueType="num">
                                      <p:cBhvr>
                                        <p:cTn id="69" dur="500" fill="hold"/>
                                        <p:tgtEl>
                                          <p:spTgt spid="85028"/>
                                        </p:tgtEl>
                                        <p:attrNameLst>
                                          <p:attrName>ppt_h</p:attrName>
                                        </p:attrNameLst>
                                      </p:cBhvr>
                                      <p:tavLst>
                                        <p:tav tm="0">
                                          <p:val>
                                            <p:strVal val="4/3*#ppt_h"/>
                                          </p:val>
                                        </p:tav>
                                        <p:tav tm="100000">
                                          <p:val>
                                            <p:strVal val="#ppt_h"/>
                                          </p:val>
                                        </p:tav>
                                      </p:tavLst>
                                    </p:anim>
                                  </p:childTnLst>
                                </p:cTn>
                              </p:par>
                            </p:childTnLst>
                          </p:cTn>
                        </p:par>
                      </p:childTnLst>
                    </p:cTn>
                  </p:par>
                  <p:par>
                    <p:cTn id="70" fill="hold">
                      <p:stCondLst>
                        <p:cond delay="indefinite"/>
                      </p:stCondLst>
                      <p:childTnLst>
                        <p:par>
                          <p:cTn id="71" fill="hold">
                            <p:stCondLst>
                              <p:cond delay="0"/>
                            </p:stCondLst>
                            <p:childTnLst>
                              <p:par>
                                <p:cTn id="72" presetID="22" presetClass="entr" presetSubtype="1" fill="hold" nodeType="clickEffect">
                                  <p:stCondLst>
                                    <p:cond delay="0"/>
                                  </p:stCondLst>
                                  <p:childTnLst>
                                    <p:set>
                                      <p:cBhvr>
                                        <p:cTn id="73" dur="1" fill="hold">
                                          <p:stCondLst>
                                            <p:cond delay="0"/>
                                          </p:stCondLst>
                                        </p:cTn>
                                        <p:tgtEl>
                                          <p:spTgt spid="12"/>
                                        </p:tgtEl>
                                        <p:attrNameLst>
                                          <p:attrName>style.visibility</p:attrName>
                                        </p:attrNameLst>
                                      </p:cBhvr>
                                      <p:to>
                                        <p:strVal val="visible"/>
                                      </p:to>
                                    </p:set>
                                    <p:animEffect transition="in" filter="wipe(up)">
                                      <p:cBhvr>
                                        <p:cTn id="7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024" grpId="0" animBg="1"/>
      <p:bldP spid="85025" grpId="0" animBg="1"/>
      <p:bldP spid="85027" grpId="0" animBg="1"/>
      <p:bldP spid="8502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lgn="l"/>
            <a:r>
              <a:rPr lang="en-US" sz="3200" smtClean="0">
                <a:solidFill>
                  <a:srgbClr val="FFFFFF"/>
                </a:solidFill>
              </a:rPr>
              <a:t>Changes in the Money Supply</a:t>
            </a:r>
            <a:endParaRPr lang="en-US" sz="3200" smtClean="0">
              <a:solidFill>
                <a:srgbClr val="FFFFFF"/>
              </a:solidFill>
              <a:latin typeface="Tahoma" pitchFamily="34" charset="0"/>
            </a:endParaRPr>
          </a:p>
        </p:txBody>
      </p:sp>
      <p:sp>
        <p:nvSpPr>
          <p:cNvPr id="15363" name="Rectangle 3"/>
          <p:cNvSpPr>
            <a:spLocks noGrp="1" noChangeArrowheads="1"/>
          </p:cNvSpPr>
          <p:nvPr>
            <p:ph type="body" idx="1"/>
          </p:nvPr>
        </p:nvSpPr>
        <p:spPr/>
        <p:txBody>
          <a:bodyPr/>
          <a:lstStyle/>
          <a:p>
            <a:r>
              <a:rPr lang="en-US" smtClean="0"/>
              <a:t>The central bank can shift the aggregate demand curve when it changes monetary policy.  </a:t>
            </a:r>
          </a:p>
          <a:p>
            <a:r>
              <a:rPr lang="en-US" smtClean="0"/>
              <a:t>An increase in the money supply shifts the money supply curve to the right.</a:t>
            </a:r>
          </a:p>
          <a:p>
            <a:r>
              <a:rPr lang="en-US" smtClean="0"/>
              <a:t>Without a change in the money demand curve, the interest rate falls.</a:t>
            </a:r>
          </a:p>
          <a:p>
            <a:r>
              <a:rPr lang="en-US" smtClean="0"/>
              <a:t>Falling interest rates increase the quantity of goods and services demanded.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386" name="Picture 2" descr="narrow aqua button bckgrd"/>
          <p:cNvPicPr>
            <a:picLocks noChangeAspect="1" noChangeArrowheads="1"/>
          </p:cNvPicPr>
          <p:nvPr/>
        </p:nvPicPr>
        <p:blipFill>
          <a:blip r:embed="rId3" cstate="print"/>
          <a:srcRect r="1688"/>
          <a:stretch>
            <a:fillRect/>
          </a:stretch>
        </p:blipFill>
        <p:spPr bwMode="auto">
          <a:xfrm>
            <a:off x="0" y="0"/>
            <a:ext cx="9144000" cy="6858000"/>
          </a:xfrm>
          <a:prstGeom prst="rect">
            <a:avLst/>
          </a:prstGeom>
          <a:noFill/>
          <a:ln w="9525">
            <a:noFill/>
            <a:miter lim="800000"/>
            <a:headEnd/>
            <a:tailEnd/>
          </a:ln>
        </p:spPr>
      </p:pic>
      <p:sp>
        <p:nvSpPr>
          <p:cNvPr id="16387" name="Rectangle 3"/>
          <p:cNvSpPr>
            <a:spLocks noGrp="1" noChangeArrowheads="1"/>
          </p:cNvSpPr>
          <p:nvPr>
            <p:ph type="title"/>
          </p:nvPr>
        </p:nvSpPr>
        <p:spPr>
          <a:xfrm>
            <a:off x="609600" y="50800"/>
            <a:ext cx="8229600" cy="685800"/>
          </a:xfrm>
        </p:spPr>
        <p:txBody>
          <a:bodyPr/>
          <a:lstStyle/>
          <a:p>
            <a:pPr algn="l">
              <a:lnSpc>
                <a:spcPct val="80000"/>
              </a:lnSpc>
            </a:pPr>
            <a:r>
              <a:rPr lang="en-US" sz="2800" smtClean="0"/>
              <a:t>Figure 3 A Monetary Injection</a:t>
            </a:r>
          </a:p>
        </p:txBody>
      </p:sp>
      <p:sp>
        <p:nvSpPr>
          <p:cNvPr id="16388" name="Rectangle 5"/>
          <p:cNvSpPr>
            <a:spLocks noChangeArrowheads="1"/>
          </p:cNvSpPr>
          <p:nvPr/>
        </p:nvSpPr>
        <p:spPr bwMode="auto">
          <a:xfrm>
            <a:off x="1681163" y="2501900"/>
            <a:ext cx="3286125" cy="2262188"/>
          </a:xfrm>
          <a:prstGeom prst="rect">
            <a:avLst/>
          </a:prstGeom>
          <a:solidFill>
            <a:srgbClr val="F3F6F9"/>
          </a:solidFill>
          <a:ln w="152400">
            <a:solidFill>
              <a:srgbClr val="F3F6F9"/>
            </a:solidFill>
            <a:miter lim="800000"/>
            <a:headEnd/>
            <a:tailEnd/>
          </a:ln>
        </p:spPr>
        <p:txBody>
          <a:bodyPr/>
          <a:lstStyle/>
          <a:p>
            <a:endParaRPr lang="en-GB"/>
          </a:p>
        </p:txBody>
      </p:sp>
      <p:sp>
        <p:nvSpPr>
          <p:cNvPr id="16389" name="Rectangle 6"/>
          <p:cNvSpPr>
            <a:spLocks noChangeArrowheads="1"/>
          </p:cNvSpPr>
          <p:nvPr/>
        </p:nvSpPr>
        <p:spPr bwMode="auto">
          <a:xfrm>
            <a:off x="1681163" y="2501900"/>
            <a:ext cx="3286125" cy="2262188"/>
          </a:xfrm>
          <a:prstGeom prst="rect">
            <a:avLst/>
          </a:prstGeom>
          <a:solidFill>
            <a:srgbClr val="F2F4F8"/>
          </a:solidFill>
          <a:ln w="138113">
            <a:solidFill>
              <a:srgbClr val="F2F4F8"/>
            </a:solidFill>
            <a:miter lim="800000"/>
            <a:headEnd/>
            <a:tailEnd/>
          </a:ln>
        </p:spPr>
        <p:txBody>
          <a:bodyPr/>
          <a:lstStyle/>
          <a:p>
            <a:endParaRPr lang="en-GB"/>
          </a:p>
        </p:txBody>
      </p:sp>
      <p:sp>
        <p:nvSpPr>
          <p:cNvPr id="16390" name="Rectangle 7"/>
          <p:cNvSpPr>
            <a:spLocks noChangeArrowheads="1"/>
          </p:cNvSpPr>
          <p:nvPr/>
        </p:nvSpPr>
        <p:spPr bwMode="auto">
          <a:xfrm>
            <a:off x="1681163" y="2501900"/>
            <a:ext cx="3286125" cy="2262188"/>
          </a:xfrm>
          <a:prstGeom prst="rect">
            <a:avLst/>
          </a:prstGeom>
          <a:solidFill>
            <a:srgbClr val="F1F4F7"/>
          </a:solidFill>
          <a:ln w="125413">
            <a:solidFill>
              <a:srgbClr val="F1F4F7"/>
            </a:solidFill>
            <a:miter lim="800000"/>
            <a:headEnd/>
            <a:tailEnd/>
          </a:ln>
        </p:spPr>
        <p:txBody>
          <a:bodyPr/>
          <a:lstStyle/>
          <a:p>
            <a:endParaRPr lang="en-GB"/>
          </a:p>
        </p:txBody>
      </p:sp>
      <p:sp>
        <p:nvSpPr>
          <p:cNvPr id="16391" name="Rectangle 8"/>
          <p:cNvSpPr>
            <a:spLocks noChangeArrowheads="1"/>
          </p:cNvSpPr>
          <p:nvPr/>
        </p:nvSpPr>
        <p:spPr bwMode="auto">
          <a:xfrm>
            <a:off x="1681163" y="2501900"/>
            <a:ext cx="3286125" cy="2262188"/>
          </a:xfrm>
          <a:prstGeom prst="rect">
            <a:avLst/>
          </a:prstGeom>
          <a:solidFill>
            <a:srgbClr val="F0F2F5"/>
          </a:solidFill>
          <a:ln w="111125">
            <a:solidFill>
              <a:srgbClr val="F0F2F5"/>
            </a:solidFill>
            <a:miter lim="800000"/>
            <a:headEnd/>
            <a:tailEnd/>
          </a:ln>
        </p:spPr>
        <p:txBody>
          <a:bodyPr/>
          <a:lstStyle/>
          <a:p>
            <a:endParaRPr lang="en-GB"/>
          </a:p>
        </p:txBody>
      </p:sp>
      <p:sp>
        <p:nvSpPr>
          <p:cNvPr id="16392" name="Rectangle 9"/>
          <p:cNvSpPr>
            <a:spLocks noChangeArrowheads="1"/>
          </p:cNvSpPr>
          <p:nvPr/>
        </p:nvSpPr>
        <p:spPr bwMode="auto">
          <a:xfrm>
            <a:off x="1681163" y="2501900"/>
            <a:ext cx="3286125" cy="2262188"/>
          </a:xfrm>
          <a:prstGeom prst="rect">
            <a:avLst/>
          </a:prstGeom>
          <a:solidFill>
            <a:srgbClr val="EEF1F4"/>
          </a:solidFill>
          <a:ln w="96838">
            <a:solidFill>
              <a:srgbClr val="EEF1F4"/>
            </a:solidFill>
            <a:miter lim="800000"/>
            <a:headEnd/>
            <a:tailEnd/>
          </a:ln>
        </p:spPr>
        <p:txBody>
          <a:bodyPr/>
          <a:lstStyle/>
          <a:p>
            <a:endParaRPr lang="en-GB"/>
          </a:p>
        </p:txBody>
      </p:sp>
      <p:sp>
        <p:nvSpPr>
          <p:cNvPr id="16393" name="Rectangle 10"/>
          <p:cNvSpPr>
            <a:spLocks noChangeArrowheads="1"/>
          </p:cNvSpPr>
          <p:nvPr/>
        </p:nvSpPr>
        <p:spPr bwMode="auto">
          <a:xfrm>
            <a:off x="1681163" y="2501900"/>
            <a:ext cx="3286125" cy="2262188"/>
          </a:xfrm>
          <a:prstGeom prst="rect">
            <a:avLst/>
          </a:prstGeom>
          <a:solidFill>
            <a:srgbClr val="EDEFF3"/>
          </a:solidFill>
          <a:ln w="82550">
            <a:solidFill>
              <a:srgbClr val="EDEFF3"/>
            </a:solidFill>
            <a:miter lim="800000"/>
            <a:headEnd/>
            <a:tailEnd/>
          </a:ln>
        </p:spPr>
        <p:txBody>
          <a:bodyPr/>
          <a:lstStyle/>
          <a:p>
            <a:endParaRPr lang="en-GB"/>
          </a:p>
        </p:txBody>
      </p:sp>
      <p:sp>
        <p:nvSpPr>
          <p:cNvPr id="16394" name="Rectangle 11"/>
          <p:cNvSpPr>
            <a:spLocks noChangeArrowheads="1"/>
          </p:cNvSpPr>
          <p:nvPr/>
        </p:nvSpPr>
        <p:spPr bwMode="auto">
          <a:xfrm>
            <a:off x="1681163" y="2501900"/>
            <a:ext cx="3286125" cy="2262188"/>
          </a:xfrm>
          <a:prstGeom prst="rect">
            <a:avLst/>
          </a:prstGeom>
          <a:solidFill>
            <a:srgbClr val="EBEEF2"/>
          </a:solidFill>
          <a:ln w="69850">
            <a:solidFill>
              <a:srgbClr val="EBEEF2"/>
            </a:solidFill>
            <a:miter lim="800000"/>
            <a:headEnd/>
            <a:tailEnd/>
          </a:ln>
        </p:spPr>
        <p:txBody>
          <a:bodyPr/>
          <a:lstStyle/>
          <a:p>
            <a:endParaRPr lang="en-GB"/>
          </a:p>
        </p:txBody>
      </p:sp>
      <p:sp>
        <p:nvSpPr>
          <p:cNvPr id="16395" name="Rectangle 12"/>
          <p:cNvSpPr>
            <a:spLocks noChangeArrowheads="1"/>
          </p:cNvSpPr>
          <p:nvPr/>
        </p:nvSpPr>
        <p:spPr bwMode="auto">
          <a:xfrm>
            <a:off x="1681163" y="2501900"/>
            <a:ext cx="3286125" cy="2262188"/>
          </a:xfrm>
          <a:prstGeom prst="rect">
            <a:avLst/>
          </a:prstGeom>
          <a:solidFill>
            <a:srgbClr val="EAECF1"/>
          </a:solidFill>
          <a:ln w="55563">
            <a:solidFill>
              <a:srgbClr val="EAECF1"/>
            </a:solidFill>
            <a:miter lim="800000"/>
            <a:headEnd/>
            <a:tailEnd/>
          </a:ln>
        </p:spPr>
        <p:txBody>
          <a:bodyPr/>
          <a:lstStyle/>
          <a:p>
            <a:endParaRPr lang="en-GB"/>
          </a:p>
        </p:txBody>
      </p:sp>
      <p:sp>
        <p:nvSpPr>
          <p:cNvPr id="16396" name="Rectangle 13"/>
          <p:cNvSpPr>
            <a:spLocks noChangeArrowheads="1"/>
          </p:cNvSpPr>
          <p:nvPr/>
        </p:nvSpPr>
        <p:spPr bwMode="auto">
          <a:xfrm>
            <a:off x="1681163" y="2501900"/>
            <a:ext cx="3286125" cy="2262188"/>
          </a:xfrm>
          <a:prstGeom prst="rect">
            <a:avLst/>
          </a:prstGeom>
          <a:solidFill>
            <a:srgbClr val="E9EBF0"/>
          </a:solidFill>
          <a:ln w="41275">
            <a:solidFill>
              <a:srgbClr val="E9EBF0"/>
            </a:solidFill>
            <a:miter lim="800000"/>
            <a:headEnd/>
            <a:tailEnd/>
          </a:ln>
        </p:spPr>
        <p:txBody>
          <a:bodyPr/>
          <a:lstStyle/>
          <a:p>
            <a:endParaRPr lang="en-GB"/>
          </a:p>
        </p:txBody>
      </p:sp>
      <p:sp>
        <p:nvSpPr>
          <p:cNvPr id="16397" name="Rectangle 14"/>
          <p:cNvSpPr>
            <a:spLocks noChangeArrowheads="1"/>
          </p:cNvSpPr>
          <p:nvPr/>
        </p:nvSpPr>
        <p:spPr bwMode="auto">
          <a:xfrm>
            <a:off x="1681163" y="2501900"/>
            <a:ext cx="3286125" cy="2262188"/>
          </a:xfrm>
          <a:prstGeom prst="rect">
            <a:avLst/>
          </a:prstGeom>
          <a:solidFill>
            <a:srgbClr val="E7EAEF"/>
          </a:solidFill>
          <a:ln w="26988">
            <a:solidFill>
              <a:srgbClr val="E7EAEF"/>
            </a:solidFill>
            <a:miter lim="800000"/>
            <a:headEnd/>
            <a:tailEnd/>
          </a:ln>
        </p:spPr>
        <p:txBody>
          <a:bodyPr/>
          <a:lstStyle/>
          <a:p>
            <a:endParaRPr lang="en-GB"/>
          </a:p>
        </p:txBody>
      </p:sp>
      <p:sp>
        <p:nvSpPr>
          <p:cNvPr id="16398" name="Rectangle 15"/>
          <p:cNvSpPr>
            <a:spLocks noChangeArrowheads="1"/>
          </p:cNvSpPr>
          <p:nvPr/>
        </p:nvSpPr>
        <p:spPr bwMode="auto">
          <a:xfrm>
            <a:off x="1681163" y="2501900"/>
            <a:ext cx="3286125" cy="2262188"/>
          </a:xfrm>
          <a:prstGeom prst="rect">
            <a:avLst/>
          </a:prstGeom>
          <a:solidFill>
            <a:srgbClr val="E6E9EF"/>
          </a:solidFill>
          <a:ln w="14288">
            <a:solidFill>
              <a:srgbClr val="E6E9EF"/>
            </a:solidFill>
            <a:miter lim="800000"/>
            <a:headEnd/>
            <a:tailEnd/>
          </a:ln>
        </p:spPr>
        <p:txBody>
          <a:bodyPr/>
          <a:lstStyle/>
          <a:p>
            <a:endParaRPr lang="en-GB"/>
          </a:p>
        </p:txBody>
      </p:sp>
      <p:sp>
        <p:nvSpPr>
          <p:cNvPr id="16399" name="Rectangle 16"/>
          <p:cNvSpPr>
            <a:spLocks noChangeArrowheads="1"/>
          </p:cNvSpPr>
          <p:nvPr/>
        </p:nvSpPr>
        <p:spPr bwMode="auto">
          <a:xfrm>
            <a:off x="5702300" y="2501900"/>
            <a:ext cx="3201988" cy="2262188"/>
          </a:xfrm>
          <a:prstGeom prst="rect">
            <a:avLst/>
          </a:prstGeom>
          <a:solidFill>
            <a:srgbClr val="F3F6F9"/>
          </a:solidFill>
          <a:ln w="152400">
            <a:solidFill>
              <a:srgbClr val="F3F6F9"/>
            </a:solidFill>
            <a:miter lim="800000"/>
            <a:headEnd/>
            <a:tailEnd/>
          </a:ln>
        </p:spPr>
        <p:txBody>
          <a:bodyPr/>
          <a:lstStyle/>
          <a:p>
            <a:endParaRPr lang="en-GB"/>
          </a:p>
        </p:txBody>
      </p:sp>
      <p:sp>
        <p:nvSpPr>
          <p:cNvPr id="16400" name="Rectangle 17"/>
          <p:cNvSpPr>
            <a:spLocks noChangeArrowheads="1"/>
          </p:cNvSpPr>
          <p:nvPr/>
        </p:nvSpPr>
        <p:spPr bwMode="auto">
          <a:xfrm>
            <a:off x="5702300" y="2501900"/>
            <a:ext cx="3201988" cy="2262188"/>
          </a:xfrm>
          <a:prstGeom prst="rect">
            <a:avLst/>
          </a:prstGeom>
          <a:solidFill>
            <a:srgbClr val="F2F4F8"/>
          </a:solidFill>
          <a:ln w="138113">
            <a:solidFill>
              <a:srgbClr val="F2F4F8"/>
            </a:solidFill>
            <a:miter lim="800000"/>
            <a:headEnd/>
            <a:tailEnd/>
          </a:ln>
        </p:spPr>
        <p:txBody>
          <a:bodyPr/>
          <a:lstStyle/>
          <a:p>
            <a:endParaRPr lang="en-GB"/>
          </a:p>
        </p:txBody>
      </p:sp>
      <p:sp>
        <p:nvSpPr>
          <p:cNvPr id="16401" name="Rectangle 18"/>
          <p:cNvSpPr>
            <a:spLocks noChangeArrowheads="1"/>
          </p:cNvSpPr>
          <p:nvPr/>
        </p:nvSpPr>
        <p:spPr bwMode="auto">
          <a:xfrm>
            <a:off x="5702300" y="2501900"/>
            <a:ext cx="3201988" cy="2262188"/>
          </a:xfrm>
          <a:prstGeom prst="rect">
            <a:avLst/>
          </a:prstGeom>
          <a:solidFill>
            <a:srgbClr val="F1F4F7"/>
          </a:solidFill>
          <a:ln w="125413">
            <a:solidFill>
              <a:srgbClr val="F1F4F7"/>
            </a:solidFill>
            <a:miter lim="800000"/>
            <a:headEnd/>
            <a:tailEnd/>
          </a:ln>
        </p:spPr>
        <p:txBody>
          <a:bodyPr/>
          <a:lstStyle/>
          <a:p>
            <a:endParaRPr lang="en-GB"/>
          </a:p>
        </p:txBody>
      </p:sp>
      <p:sp>
        <p:nvSpPr>
          <p:cNvPr id="16402" name="Rectangle 19"/>
          <p:cNvSpPr>
            <a:spLocks noChangeArrowheads="1"/>
          </p:cNvSpPr>
          <p:nvPr/>
        </p:nvSpPr>
        <p:spPr bwMode="auto">
          <a:xfrm>
            <a:off x="5702300" y="2501900"/>
            <a:ext cx="3201988" cy="2262188"/>
          </a:xfrm>
          <a:prstGeom prst="rect">
            <a:avLst/>
          </a:prstGeom>
          <a:solidFill>
            <a:srgbClr val="F0F2F5"/>
          </a:solidFill>
          <a:ln w="111125">
            <a:solidFill>
              <a:srgbClr val="F0F2F5"/>
            </a:solidFill>
            <a:miter lim="800000"/>
            <a:headEnd/>
            <a:tailEnd/>
          </a:ln>
        </p:spPr>
        <p:txBody>
          <a:bodyPr/>
          <a:lstStyle/>
          <a:p>
            <a:endParaRPr lang="en-GB"/>
          </a:p>
        </p:txBody>
      </p:sp>
      <p:sp>
        <p:nvSpPr>
          <p:cNvPr id="16403" name="Rectangle 20"/>
          <p:cNvSpPr>
            <a:spLocks noChangeArrowheads="1"/>
          </p:cNvSpPr>
          <p:nvPr/>
        </p:nvSpPr>
        <p:spPr bwMode="auto">
          <a:xfrm>
            <a:off x="5702300" y="2501900"/>
            <a:ext cx="3201988" cy="2262188"/>
          </a:xfrm>
          <a:prstGeom prst="rect">
            <a:avLst/>
          </a:prstGeom>
          <a:solidFill>
            <a:srgbClr val="EEF1F4"/>
          </a:solidFill>
          <a:ln w="96838">
            <a:solidFill>
              <a:srgbClr val="EEF1F4"/>
            </a:solidFill>
            <a:miter lim="800000"/>
            <a:headEnd/>
            <a:tailEnd/>
          </a:ln>
        </p:spPr>
        <p:txBody>
          <a:bodyPr/>
          <a:lstStyle/>
          <a:p>
            <a:endParaRPr lang="en-GB"/>
          </a:p>
        </p:txBody>
      </p:sp>
      <p:sp>
        <p:nvSpPr>
          <p:cNvPr id="16404" name="Rectangle 21"/>
          <p:cNvSpPr>
            <a:spLocks noChangeArrowheads="1"/>
          </p:cNvSpPr>
          <p:nvPr/>
        </p:nvSpPr>
        <p:spPr bwMode="auto">
          <a:xfrm>
            <a:off x="5702300" y="2501900"/>
            <a:ext cx="3201988" cy="2262188"/>
          </a:xfrm>
          <a:prstGeom prst="rect">
            <a:avLst/>
          </a:prstGeom>
          <a:solidFill>
            <a:srgbClr val="EDEFF3"/>
          </a:solidFill>
          <a:ln w="82550">
            <a:solidFill>
              <a:srgbClr val="EDEFF3"/>
            </a:solidFill>
            <a:miter lim="800000"/>
            <a:headEnd/>
            <a:tailEnd/>
          </a:ln>
        </p:spPr>
        <p:txBody>
          <a:bodyPr/>
          <a:lstStyle/>
          <a:p>
            <a:endParaRPr lang="en-GB"/>
          </a:p>
        </p:txBody>
      </p:sp>
      <p:sp>
        <p:nvSpPr>
          <p:cNvPr id="16405" name="Rectangle 22"/>
          <p:cNvSpPr>
            <a:spLocks noChangeArrowheads="1"/>
          </p:cNvSpPr>
          <p:nvPr/>
        </p:nvSpPr>
        <p:spPr bwMode="auto">
          <a:xfrm>
            <a:off x="5702300" y="2501900"/>
            <a:ext cx="3201988" cy="2262188"/>
          </a:xfrm>
          <a:prstGeom prst="rect">
            <a:avLst/>
          </a:prstGeom>
          <a:solidFill>
            <a:srgbClr val="EBEEF2"/>
          </a:solidFill>
          <a:ln w="69850">
            <a:solidFill>
              <a:srgbClr val="EBEEF2"/>
            </a:solidFill>
            <a:miter lim="800000"/>
            <a:headEnd/>
            <a:tailEnd/>
          </a:ln>
        </p:spPr>
        <p:txBody>
          <a:bodyPr/>
          <a:lstStyle/>
          <a:p>
            <a:endParaRPr lang="en-GB"/>
          </a:p>
        </p:txBody>
      </p:sp>
      <p:sp>
        <p:nvSpPr>
          <p:cNvPr id="16406" name="Rectangle 23"/>
          <p:cNvSpPr>
            <a:spLocks noChangeArrowheads="1"/>
          </p:cNvSpPr>
          <p:nvPr/>
        </p:nvSpPr>
        <p:spPr bwMode="auto">
          <a:xfrm>
            <a:off x="5702300" y="2501900"/>
            <a:ext cx="3201988" cy="2262188"/>
          </a:xfrm>
          <a:prstGeom prst="rect">
            <a:avLst/>
          </a:prstGeom>
          <a:solidFill>
            <a:srgbClr val="EAECF1"/>
          </a:solidFill>
          <a:ln w="55563">
            <a:solidFill>
              <a:srgbClr val="EAECF1"/>
            </a:solidFill>
            <a:miter lim="800000"/>
            <a:headEnd/>
            <a:tailEnd/>
          </a:ln>
        </p:spPr>
        <p:txBody>
          <a:bodyPr/>
          <a:lstStyle/>
          <a:p>
            <a:endParaRPr lang="en-GB"/>
          </a:p>
        </p:txBody>
      </p:sp>
      <p:sp>
        <p:nvSpPr>
          <p:cNvPr id="16407" name="Rectangle 24"/>
          <p:cNvSpPr>
            <a:spLocks noChangeArrowheads="1"/>
          </p:cNvSpPr>
          <p:nvPr/>
        </p:nvSpPr>
        <p:spPr bwMode="auto">
          <a:xfrm>
            <a:off x="5702300" y="2501900"/>
            <a:ext cx="3201988" cy="2262188"/>
          </a:xfrm>
          <a:prstGeom prst="rect">
            <a:avLst/>
          </a:prstGeom>
          <a:solidFill>
            <a:srgbClr val="E9EBF0"/>
          </a:solidFill>
          <a:ln w="41275">
            <a:solidFill>
              <a:srgbClr val="E9EBF0"/>
            </a:solidFill>
            <a:miter lim="800000"/>
            <a:headEnd/>
            <a:tailEnd/>
          </a:ln>
        </p:spPr>
        <p:txBody>
          <a:bodyPr/>
          <a:lstStyle/>
          <a:p>
            <a:endParaRPr lang="en-GB"/>
          </a:p>
        </p:txBody>
      </p:sp>
      <p:sp>
        <p:nvSpPr>
          <p:cNvPr id="16408" name="Rectangle 25"/>
          <p:cNvSpPr>
            <a:spLocks noChangeArrowheads="1"/>
          </p:cNvSpPr>
          <p:nvPr/>
        </p:nvSpPr>
        <p:spPr bwMode="auto">
          <a:xfrm>
            <a:off x="5702300" y="2501900"/>
            <a:ext cx="3201988" cy="2262188"/>
          </a:xfrm>
          <a:prstGeom prst="rect">
            <a:avLst/>
          </a:prstGeom>
          <a:solidFill>
            <a:srgbClr val="E7EAEF"/>
          </a:solidFill>
          <a:ln w="26988">
            <a:solidFill>
              <a:srgbClr val="E7EAEF"/>
            </a:solidFill>
            <a:miter lim="800000"/>
            <a:headEnd/>
            <a:tailEnd/>
          </a:ln>
        </p:spPr>
        <p:txBody>
          <a:bodyPr/>
          <a:lstStyle/>
          <a:p>
            <a:endParaRPr lang="en-GB"/>
          </a:p>
        </p:txBody>
      </p:sp>
      <p:sp>
        <p:nvSpPr>
          <p:cNvPr id="16409" name="Rectangle 26"/>
          <p:cNvSpPr>
            <a:spLocks noChangeArrowheads="1"/>
          </p:cNvSpPr>
          <p:nvPr/>
        </p:nvSpPr>
        <p:spPr bwMode="auto">
          <a:xfrm>
            <a:off x="5702300" y="2501900"/>
            <a:ext cx="3201988" cy="2262188"/>
          </a:xfrm>
          <a:prstGeom prst="rect">
            <a:avLst/>
          </a:prstGeom>
          <a:solidFill>
            <a:srgbClr val="E6E9EF"/>
          </a:solidFill>
          <a:ln w="14288">
            <a:solidFill>
              <a:srgbClr val="E6E9EF"/>
            </a:solidFill>
            <a:miter lim="800000"/>
            <a:headEnd/>
            <a:tailEnd/>
          </a:ln>
        </p:spPr>
        <p:txBody>
          <a:bodyPr/>
          <a:lstStyle/>
          <a:p>
            <a:endParaRPr lang="en-GB"/>
          </a:p>
        </p:txBody>
      </p:sp>
      <p:sp>
        <p:nvSpPr>
          <p:cNvPr id="16410" name="Rectangle 27"/>
          <p:cNvSpPr>
            <a:spLocks noChangeArrowheads="1"/>
          </p:cNvSpPr>
          <p:nvPr/>
        </p:nvSpPr>
        <p:spPr bwMode="auto">
          <a:xfrm>
            <a:off x="5605463" y="2390775"/>
            <a:ext cx="3257550" cy="2317750"/>
          </a:xfrm>
          <a:prstGeom prst="rect">
            <a:avLst/>
          </a:prstGeom>
          <a:solidFill>
            <a:srgbClr val="FFFFFF"/>
          </a:solidFill>
          <a:ln w="9525">
            <a:noFill/>
            <a:miter lim="800000"/>
            <a:headEnd/>
            <a:tailEnd/>
          </a:ln>
        </p:spPr>
        <p:txBody>
          <a:bodyPr/>
          <a:lstStyle/>
          <a:p>
            <a:endParaRPr lang="en-GB"/>
          </a:p>
        </p:txBody>
      </p:sp>
      <p:sp>
        <p:nvSpPr>
          <p:cNvPr id="16411" name="Rectangle 28"/>
          <p:cNvSpPr>
            <a:spLocks noChangeArrowheads="1"/>
          </p:cNvSpPr>
          <p:nvPr/>
        </p:nvSpPr>
        <p:spPr bwMode="auto">
          <a:xfrm>
            <a:off x="1584325" y="2419350"/>
            <a:ext cx="3327400" cy="2303463"/>
          </a:xfrm>
          <a:prstGeom prst="rect">
            <a:avLst/>
          </a:prstGeom>
          <a:solidFill>
            <a:srgbClr val="FFFFFF"/>
          </a:solidFill>
          <a:ln w="9525">
            <a:noFill/>
            <a:miter lim="800000"/>
            <a:headEnd/>
            <a:tailEnd/>
          </a:ln>
        </p:spPr>
        <p:txBody>
          <a:bodyPr/>
          <a:lstStyle/>
          <a:p>
            <a:endParaRPr lang="en-GB"/>
          </a:p>
        </p:txBody>
      </p:sp>
      <p:sp>
        <p:nvSpPr>
          <p:cNvPr id="16412" name="Line 29"/>
          <p:cNvSpPr>
            <a:spLocks noChangeShapeType="1"/>
          </p:cNvSpPr>
          <p:nvPr/>
        </p:nvSpPr>
        <p:spPr bwMode="auto">
          <a:xfrm flipV="1">
            <a:off x="2222500" y="2544763"/>
            <a:ext cx="1588" cy="2178050"/>
          </a:xfrm>
          <a:prstGeom prst="line">
            <a:avLst/>
          </a:prstGeom>
          <a:noFill/>
          <a:ln w="41275">
            <a:solidFill>
              <a:srgbClr val="003F95"/>
            </a:solidFill>
            <a:round/>
            <a:headEnd/>
            <a:tailEnd/>
          </a:ln>
        </p:spPr>
        <p:txBody>
          <a:bodyPr/>
          <a:lstStyle/>
          <a:p>
            <a:endParaRPr lang="cs-CZ"/>
          </a:p>
        </p:txBody>
      </p:sp>
      <p:grpSp>
        <p:nvGrpSpPr>
          <p:cNvPr id="2" name="Group 30"/>
          <p:cNvGrpSpPr>
            <a:grpSpLocks/>
          </p:cNvGrpSpPr>
          <p:nvPr/>
        </p:nvGrpSpPr>
        <p:grpSpPr bwMode="auto">
          <a:xfrm>
            <a:off x="5900738" y="3127375"/>
            <a:ext cx="812800" cy="1735138"/>
            <a:chOff x="3717" y="1970"/>
            <a:chExt cx="512" cy="1093"/>
          </a:xfrm>
        </p:grpSpPr>
        <p:sp>
          <p:nvSpPr>
            <p:cNvPr id="16497" name="Line 31"/>
            <p:cNvSpPr>
              <a:spLocks noChangeShapeType="1"/>
            </p:cNvSpPr>
            <p:nvPr/>
          </p:nvSpPr>
          <p:spPr bwMode="auto">
            <a:xfrm>
              <a:off x="3717" y="1970"/>
              <a:ext cx="183" cy="1"/>
            </a:xfrm>
            <a:prstGeom prst="line">
              <a:avLst/>
            </a:prstGeom>
            <a:noFill/>
            <a:ln w="17526">
              <a:solidFill>
                <a:srgbClr val="000000"/>
              </a:solidFill>
              <a:round/>
              <a:headEnd/>
              <a:tailEnd type="stealth" w="med" len="med"/>
            </a:ln>
          </p:spPr>
          <p:txBody>
            <a:bodyPr/>
            <a:lstStyle/>
            <a:p>
              <a:endParaRPr lang="cs-CZ"/>
            </a:p>
          </p:txBody>
        </p:sp>
        <p:sp>
          <p:nvSpPr>
            <p:cNvPr id="16498" name="Line 32"/>
            <p:cNvSpPr>
              <a:spLocks noChangeShapeType="1"/>
            </p:cNvSpPr>
            <p:nvPr/>
          </p:nvSpPr>
          <p:spPr bwMode="auto">
            <a:xfrm>
              <a:off x="3985" y="3062"/>
              <a:ext cx="244" cy="1"/>
            </a:xfrm>
            <a:prstGeom prst="line">
              <a:avLst/>
            </a:prstGeom>
            <a:noFill/>
            <a:ln w="17526">
              <a:solidFill>
                <a:srgbClr val="000000"/>
              </a:solidFill>
              <a:round/>
              <a:headEnd/>
              <a:tailEnd type="stealth" w="med" len="med"/>
            </a:ln>
          </p:spPr>
          <p:txBody>
            <a:bodyPr/>
            <a:lstStyle/>
            <a:p>
              <a:endParaRPr lang="cs-CZ"/>
            </a:p>
          </p:txBody>
        </p:sp>
      </p:grpSp>
      <p:sp>
        <p:nvSpPr>
          <p:cNvPr id="16414" name="Line 33"/>
          <p:cNvSpPr>
            <a:spLocks noChangeShapeType="1"/>
          </p:cNvSpPr>
          <p:nvPr/>
        </p:nvSpPr>
        <p:spPr bwMode="auto">
          <a:xfrm>
            <a:off x="5757863" y="3113088"/>
            <a:ext cx="2301875" cy="1235075"/>
          </a:xfrm>
          <a:prstGeom prst="line">
            <a:avLst/>
          </a:prstGeom>
          <a:noFill/>
          <a:ln w="41275">
            <a:solidFill>
              <a:srgbClr val="003F95"/>
            </a:solidFill>
            <a:round/>
            <a:headEnd/>
            <a:tailEnd/>
          </a:ln>
        </p:spPr>
        <p:txBody>
          <a:bodyPr/>
          <a:lstStyle/>
          <a:p>
            <a:endParaRPr lang="cs-CZ"/>
          </a:p>
        </p:txBody>
      </p:sp>
      <p:sp>
        <p:nvSpPr>
          <p:cNvPr id="16415" name="Freeform 34"/>
          <p:cNvSpPr>
            <a:spLocks/>
          </p:cNvSpPr>
          <p:nvPr/>
        </p:nvSpPr>
        <p:spPr bwMode="auto">
          <a:xfrm>
            <a:off x="1584325" y="2419350"/>
            <a:ext cx="3327400" cy="2303463"/>
          </a:xfrm>
          <a:custGeom>
            <a:avLst/>
            <a:gdLst>
              <a:gd name="T0" fmla="*/ 0 w 2096"/>
              <a:gd name="T1" fmla="*/ 0 h 1451"/>
              <a:gd name="T2" fmla="*/ 0 w 2096"/>
              <a:gd name="T3" fmla="*/ 2147483647 h 1451"/>
              <a:gd name="T4" fmla="*/ 2147483647 w 2096"/>
              <a:gd name="T5" fmla="*/ 2147483647 h 1451"/>
              <a:gd name="T6" fmla="*/ 0 60000 65536"/>
              <a:gd name="T7" fmla="*/ 0 60000 65536"/>
              <a:gd name="T8" fmla="*/ 0 60000 65536"/>
              <a:gd name="T9" fmla="*/ 0 w 2096"/>
              <a:gd name="T10" fmla="*/ 0 h 1451"/>
              <a:gd name="T11" fmla="*/ 2096 w 2096"/>
              <a:gd name="T12" fmla="*/ 1451 h 1451"/>
            </a:gdLst>
            <a:ahLst/>
            <a:cxnLst>
              <a:cxn ang="T6">
                <a:pos x="T0" y="T1"/>
              </a:cxn>
              <a:cxn ang="T7">
                <a:pos x="T2" y="T3"/>
              </a:cxn>
              <a:cxn ang="T8">
                <a:pos x="T4" y="T5"/>
              </a:cxn>
            </a:cxnLst>
            <a:rect l="T9" t="T10" r="T11" b="T12"/>
            <a:pathLst>
              <a:path w="2096" h="1451">
                <a:moveTo>
                  <a:pt x="0" y="0"/>
                </a:moveTo>
                <a:lnTo>
                  <a:pt x="0" y="1451"/>
                </a:lnTo>
                <a:lnTo>
                  <a:pt x="2096" y="1451"/>
                </a:lnTo>
              </a:path>
            </a:pathLst>
          </a:custGeom>
          <a:noFill/>
          <a:ln w="14288">
            <a:solidFill>
              <a:srgbClr val="000000"/>
            </a:solidFill>
            <a:round/>
            <a:headEnd/>
            <a:tailEnd/>
          </a:ln>
        </p:spPr>
        <p:txBody>
          <a:bodyPr/>
          <a:lstStyle/>
          <a:p>
            <a:endParaRPr lang="cs-CZ"/>
          </a:p>
        </p:txBody>
      </p:sp>
      <p:sp>
        <p:nvSpPr>
          <p:cNvPr id="86051" name="Line 35"/>
          <p:cNvSpPr>
            <a:spLocks noChangeShapeType="1"/>
          </p:cNvSpPr>
          <p:nvPr/>
        </p:nvSpPr>
        <p:spPr bwMode="auto">
          <a:xfrm>
            <a:off x="1431925" y="3567113"/>
            <a:ext cx="1588" cy="347662"/>
          </a:xfrm>
          <a:prstGeom prst="line">
            <a:avLst/>
          </a:prstGeom>
          <a:noFill/>
          <a:ln w="17526">
            <a:solidFill>
              <a:srgbClr val="000000"/>
            </a:solidFill>
            <a:round/>
            <a:headEnd/>
            <a:tailEnd type="stealth" w="med" len="med"/>
          </a:ln>
        </p:spPr>
        <p:txBody>
          <a:bodyPr/>
          <a:lstStyle/>
          <a:p>
            <a:endParaRPr lang="cs-CZ"/>
          </a:p>
        </p:txBody>
      </p:sp>
      <p:sp>
        <p:nvSpPr>
          <p:cNvPr id="86052" name="Line 36"/>
          <p:cNvSpPr>
            <a:spLocks noChangeShapeType="1"/>
          </p:cNvSpPr>
          <p:nvPr/>
        </p:nvSpPr>
        <p:spPr bwMode="auto">
          <a:xfrm>
            <a:off x="2263775" y="3127375"/>
            <a:ext cx="873125" cy="1588"/>
          </a:xfrm>
          <a:prstGeom prst="line">
            <a:avLst/>
          </a:prstGeom>
          <a:noFill/>
          <a:ln w="17526">
            <a:solidFill>
              <a:srgbClr val="000000"/>
            </a:solidFill>
            <a:round/>
            <a:headEnd/>
            <a:tailEnd type="stealth" w="med" len="med"/>
          </a:ln>
        </p:spPr>
        <p:txBody>
          <a:bodyPr/>
          <a:lstStyle/>
          <a:p>
            <a:endParaRPr lang="cs-CZ"/>
          </a:p>
        </p:txBody>
      </p:sp>
      <p:sp>
        <p:nvSpPr>
          <p:cNvPr id="16418" name="Freeform 37"/>
          <p:cNvSpPr>
            <a:spLocks/>
          </p:cNvSpPr>
          <p:nvPr/>
        </p:nvSpPr>
        <p:spPr bwMode="auto">
          <a:xfrm>
            <a:off x="5605463" y="2390775"/>
            <a:ext cx="3257550" cy="2317750"/>
          </a:xfrm>
          <a:custGeom>
            <a:avLst/>
            <a:gdLst>
              <a:gd name="T0" fmla="*/ 0 w 2052"/>
              <a:gd name="T1" fmla="*/ 0 h 1460"/>
              <a:gd name="T2" fmla="*/ 0 w 2052"/>
              <a:gd name="T3" fmla="*/ 2147483647 h 1460"/>
              <a:gd name="T4" fmla="*/ 2147483647 w 2052"/>
              <a:gd name="T5" fmla="*/ 2147483647 h 1460"/>
              <a:gd name="T6" fmla="*/ 0 60000 65536"/>
              <a:gd name="T7" fmla="*/ 0 60000 65536"/>
              <a:gd name="T8" fmla="*/ 0 60000 65536"/>
              <a:gd name="T9" fmla="*/ 0 w 2052"/>
              <a:gd name="T10" fmla="*/ 0 h 1460"/>
              <a:gd name="T11" fmla="*/ 2052 w 2052"/>
              <a:gd name="T12" fmla="*/ 1460 h 1460"/>
            </a:gdLst>
            <a:ahLst/>
            <a:cxnLst>
              <a:cxn ang="T6">
                <a:pos x="T0" y="T1"/>
              </a:cxn>
              <a:cxn ang="T7">
                <a:pos x="T2" y="T3"/>
              </a:cxn>
              <a:cxn ang="T8">
                <a:pos x="T4" y="T5"/>
              </a:cxn>
            </a:cxnLst>
            <a:rect l="T9" t="T10" r="T11" b="T12"/>
            <a:pathLst>
              <a:path w="2052" h="1460">
                <a:moveTo>
                  <a:pt x="0" y="0"/>
                </a:moveTo>
                <a:lnTo>
                  <a:pt x="0" y="1460"/>
                </a:lnTo>
                <a:lnTo>
                  <a:pt x="2052" y="1460"/>
                </a:lnTo>
              </a:path>
            </a:pathLst>
          </a:custGeom>
          <a:noFill/>
          <a:ln w="14288">
            <a:solidFill>
              <a:srgbClr val="000000"/>
            </a:solidFill>
            <a:round/>
            <a:headEnd/>
            <a:tailEnd/>
          </a:ln>
        </p:spPr>
        <p:txBody>
          <a:bodyPr/>
          <a:lstStyle/>
          <a:p>
            <a:endParaRPr lang="cs-CZ"/>
          </a:p>
        </p:txBody>
      </p:sp>
      <p:grpSp>
        <p:nvGrpSpPr>
          <p:cNvPr id="3" name="Group 38"/>
          <p:cNvGrpSpPr>
            <a:grpSpLocks/>
          </p:cNvGrpSpPr>
          <p:nvPr/>
        </p:nvGrpSpPr>
        <p:grpSpPr bwMode="auto">
          <a:xfrm>
            <a:off x="3248025" y="2544763"/>
            <a:ext cx="338138" cy="2178050"/>
            <a:chOff x="2046" y="1603"/>
            <a:chExt cx="213" cy="1372"/>
          </a:xfrm>
        </p:grpSpPr>
        <p:sp>
          <p:nvSpPr>
            <p:cNvPr id="16495" name="Line 39"/>
            <p:cNvSpPr>
              <a:spLocks noChangeShapeType="1"/>
            </p:cNvSpPr>
            <p:nvPr/>
          </p:nvSpPr>
          <p:spPr bwMode="auto">
            <a:xfrm flipV="1">
              <a:off x="2046" y="1603"/>
              <a:ext cx="1" cy="1372"/>
            </a:xfrm>
            <a:prstGeom prst="line">
              <a:avLst/>
            </a:prstGeom>
            <a:noFill/>
            <a:ln w="41275">
              <a:solidFill>
                <a:srgbClr val="AD0D1B"/>
              </a:solidFill>
              <a:round/>
              <a:headEnd/>
              <a:tailEnd/>
            </a:ln>
          </p:spPr>
          <p:txBody>
            <a:bodyPr/>
            <a:lstStyle/>
            <a:p>
              <a:endParaRPr lang="cs-CZ"/>
            </a:p>
          </p:txBody>
        </p:sp>
        <p:sp>
          <p:nvSpPr>
            <p:cNvPr id="16496" name="Rectangle 40"/>
            <p:cNvSpPr>
              <a:spLocks noChangeArrowheads="1"/>
            </p:cNvSpPr>
            <p:nvPr/>
          </p:nvSpPr>
          <p:spPr bwMode="auto">
            <a:xfrm>
              <a:off x="2079" y="1617"/>
              <a:ext cx="180" cy="115"/>
            </a:xfrm>
            <a:prstGeom prst="rect">
              <a:avLst/>
            </a:prstGeom>
            <a:noFill/>
            <a:ln w="9525">
              <a:noFill/>
              <a:miter lim="800000"/>
              <a:headEnd/>
              <a:tailEnd/>
            </a:ln>
          </p:spPr>
          <p:txBody>
            <a:bodyPr wrap="none" lIns="0" tIns="0" rIns="0" bIns="0">
              <a:spAutoFit/>
            </a:bodyPr>
            <a:lstStyle/>
            <a:p>
              <a:r>
                <a:rPr lang="en-US" sz="1200" i="1">
                  <a:solidFill>
                    <a:srgbClr val="000000"/>
                  </a:solidFill>
                  <a:latin typeface="Arial" charset="0"/>
                </a:rPr>
                <a:t>MS</a:t>
              </a:r>
              <a:r>
                <a:rPr lang="en-US" sz="1200" baseline="-25000">
                  <a:solidFill>
                    <a:srgbClr val="000000"/>
                  </a:solidFill>
                  <a:latin typeface="Arial" charset="0"/>
                </a:rPr>
                <a:t>2</a:t>
              </a:r>
              <a:endParaRPr lang="en-US"/>
            </a:p>
          </p:txBody>
        </p:sp>
      </p:grpSp>
      <p:grpSp>
        <p:nvGrpSpPr>
          <p:cNvPr id="16420" name="Group 41"/>
          <p:cNvGrpSpPr>
            <a:grpSpLocks/>
          </p:cNvGrpSpPr>
          <p:nvPr/>
        </p:nvGrpSpPr>
        <p:grpSpPr bwMode="auto">
          <a:xfrm>
            <a:off x="2292350" y="2566988"/>
            <a:ext cx="579438" cy="579437"/>
            <a:chOff x="1444" y="1617"/>
            <a:chExt cx="365" cy="365"/>
          </a:xfrm>
        </p:grpSpPr>
        <p:sp>
          <p:nvSpPr>
            <p:cNvPr id="16491" name="Rectangle 42"/>
            <p:cNvSpPr>
              <a:spLocks noChangeArrowheads="1"/>
            </p:cNvSpPr>
            <p:nvPr/>
          </p:nvSpPr>
          <p:spPr bwMode="auto">
            <a:xfrm>
              <a:off x="1444" y="1617"/>
              <a:ext cx="316" cy="131"/>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charset="0"/>
                </a:rPr>
                <a:t>Money</a:t>
              </a:r>
              <a:endParaRPr lang="en-US"/>
            </a:p>
          </p:txBody>
        </p:sp>
        <p:sp>
          <p:nvSpPr>
            <p:cNvPr id="16492" name="Rectangle 43"/>
            <p:cNvSpPr>
              <a:spLocks noChangeArrowheads="1"/>
            </p:cNvSpPr>
            <p:nvPr/>
          </p:nvSpPr>
          <p:spPr bwMode="auto">
            <a:xfrm>
              <a:off x="1444" y="1733"/>
              <a:ext cx="365" cy="131"/>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charset="0"/>
                </a:rPr>
                <a:t>supply, </a:t>
              </a:r>
              <a:endParaRPr lang="en-US"/>
            </a:p>
          </p:txBody>
        </p:sp>
        <p:sp>
          <p:nvSpPr>
            <p:cNvPr id="16493" name="Rectangle 44"/>
            <p:cNvSpPr>
              <a:spLocks noChangeArrowheads="1"/>
            </p:cNvSpPr>
            <p:nvPr/>
          </p:nvSpPr>
          <p:spPr bwMode="auto">
            <a:xfrm>
              <a:off x="1444" y="1849"/>
              <a:ext cx="188" cy="133"/>
            </a:xfrm>
            <a:prstGeom prst="rect">
              <a:avLst/>
            </a:prstGeom>
            <a:noFill/>
            <a:ln w="9525">
              <a:noFill/>
              <a:miter lim="800000"/>
              <a:headEnd/>
              <a:tailEnd/>
            </a:ln>
          </p:spPr>
          <p:txBody>
            <a:bodyPr wrap="none" lIns="0" tIns="0" rIns="0" bIns="0">
              <a:spAutoFit/>
            </a:bodyPr>
            <a:lstStyle/>
            <a:p>
              <a:r>
                <a:rPr lang="en-US" sz="1200" i="1">
                  <a:solidFill>
                    <a:srgbClr val="000000"/>
                  </a:solidFill>
                  <a:latin typeface="Arial" charset="0"/>
                </a:rPr>
                <a:t>MS</a:t>
              </a:r>
              <a:endParaRPr lang="en-US"/>
            </a:p>
          </p:txBody>
        </p:sp>
        <p:sp>
          <p:nvSpPr>
            <p:cNvPr id="16494" name="Freeform 45"/>
            <p:cNvSpPr>
              <a:spLocks/>
            </p:cNvSpPr>
            <p:nvPr/>
          </p:nvSpPr>
          <p:spPr bwMode="auto">
            <a:xfrm>
              <a:off x="1589" y="1907"/>
              <a:ext cx="17" cy="43"/>
            </a:xfrm>
            <a:custGeom>
              <a:avLst/>
              <a:gdLst>
                <a:gd name="T0" fmla="*/ 17 w 17"/>
                <a:gd name="T1" fmla="*/ 0 h 43"/>
                <a:gd name="T2" fmla="*/ 14 w 17"/>
                <a:gd name="T3" fmla="*/ 0 h 43"/>
                <a:gd name="T4" fmla="*/ 9 w 17"/>
                <a:gd name="T5" fmla="*/ 6 h 43"/>
                <a:gd name="T6" fmla="*/ 0 w 17"/>
                <a:gd name="T7" fmla="*/ 12 h 43"/>
                <a:gd name="T8" fmla="*/ 0 w 17"/>
                <a:gd name="T9" fmla="*/ 17 h 43"/>
                <a:gd name="T10" fmla="*/ 6 w 17"/>
                <a:gd name="T11" fmla="*/ 14 h 43"/>
                <a:gd name="T12" fmla="*/ 11 w 17"/>
                <a:gd name="T13" fmla="*/ 9 h 43"/>
                <a:gd name="T14" fmla="*/ 11 w 17"/>
                <a:gd name="T15" fmla="*/ 43 h 43"/>
                <a:gd name="T16" fmla="*/ 17 w 17"/>
                <a:gd name="T17" fmla="*/ 43 h 43"/>
                <a:gd name="T18" fmla="*/ 17 w 17"/>
                <a:gd name="T19" fmla="*/ 3 h 43"/>
                <a:gd name="T20" fmla="*/ 17 w 17"/>
                <a:gd name="T21" fmla="*/ 0 h 4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
                <a:gd name="T34" fmla="*/ 0 h 43"/>
                <a:gd name="T35" fmla="*/ 17 w 17"/>
                <a:gd name="T36" fmla="*/ 43 h 4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 h="43">
                  <a:moveTo>
                    <a:pt x="17" y="0"/>
                  </a:moveTo>
                  <a:lnTo>
                    <a:pt x="14" y="0"/>
                  </a:lnTo>
                  <a:lnTo>
                    <a:pt x="9" y="6"/>
                  </a:lnTo>
                  <a:lnTo>
                    <a:pt x="0" y="12"/>
                  </a:lnTo>
                  <a:lnTo>
                    <a:pt x="0" y="17"/>
                  </a:lnTo>
                  <a:lnTo>
                    <a:pt x="6" y="14"/>
                  </a:lnTo>
                  <a:lnTo>
                    <a:pt x="11" y="9"/>
                  </a:lnTo>
                  <a:lnTo>
                    <a:pt x="11" y="43"/>
                  </a:lnTo>
                  <a:lnTo>
                    <a:pt x="17" y="43"/>
                  </a:lnTo>
                  <a:lnTo>
                    <a:pt x="17" y="3"/>
                  </a:lnTo>
                  <a:lnTo>
                    <a:pt x="17" y="0"/>
                  </a:lnTo>
                  <a:close/>
                </a:path>
              </a:pathLst>
            </a:custGeom>
            <a:solidFill>
              <a:srgbClr val="000000"/>
            </a:solidFill>
            <a:ln w="9525">
              <a:noFill/>
              <a:round/>
              <a:headEnd/>
              <a:tailEnd/>
            </a:ln>
          </p:spPr>
          <p:txBody>
            <a:bodyPr/>
            <a:lstStyle/>
            <a:p>
              <a:endParaRPr lang="cs-CZ"/>
            </a:p>
          </p:txBody>
        </p:sp>
      </p:grpSp>
      <p:sp>
        <p:nvSpPr>
          <p:cNvPr id="16421" name="Rectangle 46"/>
          <p:cNvSpPr>
            <a:spLocks noChangeArrowheads="1"/>
          </p:cNvSpPr>
          <p:nvPr/>
        </p:nvSpPr>
        <p:spPr bwMode="auto">
          <a:xfrm>
            <a:off x="8040688" y="4321175"/>
            <a:ext cx="746125" cy="207963"/>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charset="0"/>
              </a:rPr>
              <a:t>Aggregate</a:t>
            </a:r>
            <a:endParaRPr lang="en-US"/>
          </a:p>
        </p:txBody>
      </p:sp>
      <p:sp>
        <p:nvSpPr>
          <p:cNvPr id="16422" name="Rectangle 47"/>
          <p:cNvSpPr>
            <a:spLocks noChangeArrowheads="1"/>
          </p:cNvSpPr>
          <p:nvPr/>
        </p:nvSpPr>
        <p:spPr bwMode="auto">
          <a:xfrm>
            <a:off x="7943850" y="4505325"/>
            <a:ext cx="681038" cy="207963"/>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charset="0"/>
              </a:rPr>
              <a:t>demand, </a:t>
            </a:r>
            <a:endParaRPr lang="en-US"/>
          </a:p>
        </p:txBody>
      </p:sp>
      <p:sp>
        <p:nvSpPr>
          <p:cNvPr id="16423" name="Rectangle 48"/>
          <p:cNvSpPr>
            <a:spLocks noChangeArrowheads="1"/>
          </p:cNvSpPr>
          <p:nvPr/>
        </p:nvSpPr>
        <p:spPr bwMode="auto">
          <a:xfrm>
            <a:off x="8556625" y="4505325"/>
            <a:ext cx="169863" cy="211138"/>
          </a:xfrm>
          <a:prstGeom prst="rect">
            <a:avLst/>
          </a:prstGeom>
          <a:noFill/>
          <a:ln w="9525">
            <a:noFill/>
            <a:miter lim="800000"/>
            <a:headEnd/>
            <a:tailEnd/>
          </a:ln>
        </p:spPr>
        <p:txBody>
          <a:bodyPr wrap="none" lIns="0" tIns="0" rIns="0" bIns="0">
            <a:spAutoFit/>
          </a:bodyPr>
          <a:lstStyle/>
          <a:p>
            <a:r>
              <a:rPr lang="en-US" sz="1200" i="1">
                <a:solidFill>
                  <a:srgbClr val="000000"/>
                </a:solidFill>
                <a:latin typeface="Arial" charset="0"/>
              </a:rPr>
              <a:t>A</a:t>
            </a:r>
            <a:endParaRPr lang="en-US"/>
          </a:p>
        </p:txBody>
      </p:sp>
      <p:sp>
        <p:nvSpPr>
          <p:cNvPr id="16424" name="Rectangle 49"/>
          <p:cNvSpPr>
            <a:spLocks noChangeArrowheads="1"/>
          </p:cNvSpPr>
          <p:nvPr/>
        </p:nvSpPr>
        <p:spPr bwMode="auto">
          <a:xfrm>
            <a:off x="8653463" y="4505325"/>
            <a:ext cx="179387" cy="211138"/>
          </a:xfrm>
          <a:prstGeom prst="rect">
            <a:avLst/>
          </a:prstGeom>
          <a:noFill/>
          <a:ln w="9525">
            <a:noFill/>
            <a:miter lim="800000"/>
            <a:headEnd/>
            <a:tailEnd/>
          </a:ln>
        </p:spPr>
        <p:txBody>
          <a:bodyPr wrap="none" lIns="0" tIns="0" rIns="0" bIns="0">
            <a:spAutoFit/>
          </a:bodyPr>
          <a:lstStyle/>
          <a:p>
            <a:r>
              <a:rPr lang="en-US" sz="1200" i="1">
                <a:solidFill>
                  <a:srgbClr val="000000"/>
                </a:solidFill>
                <a:latin typeface="Arial" charset="0"/>
              </a:rPr>
              <a:t>D</a:t>
            </a:r>
            <a:endParaRPr lang="en-US"/>
          </a:p>
        </p:txBody>
      </p:sp>
      <p:sp>
        <p:nvSpPr>
          <p:cNvPr id="16425" name="Freeform 50"/>
          <p:cNvSpPr>
            <a:spLocks/>
          </p:cNvSpPr>
          <p:nvPr/>
        </p:nvSpPr>
        <p:spPr bwMode="auto">
          <a:xfrm>
            <a:off x="8767763" y="4597400"/>
            <a:ext cx="26987" cy="68263"/>
          </a:xfrm>
          <a:custGeom>
            <a:avLst/>
            <a:gdLst>
              <a:gd name="T0" fmla="*/ 2147483647 w 17"/>
              <a:gd name="T1" fmla="*/ 0 h 43"/>
              <a:gd name="T2" fmla="*/ 2147483647 w 17"/>
              <a:gd name="T3" fmla="*/ 0 h 43"/>
              <a:gd name="T4" fmla="*/ 2147483647 w 17"/>
              <a:gd name="T5" fmla="*/ 2147483647 h 43"/>
              <a:gd name="T6" fmla="*/ 0 w 17"/>
              <a:gd name="T7" fmla="*/ 2147483647 h 43"/>
              <a:gd name="T8" fmla="*/ 0 w 17"/>
              <a:gd name="T9" fmla="*/ 2147483647 h 43"/>
              <a:gd name="T10" fmla="*/ 2147483647 w 17"/>
              <a:gd name="T11" fmla="*/ 2147483647 h 43"/>
              <a:gd name="T12" fmla="*/ 2147483647 w 17"/>
              <a:gd name="T13" fmla="*/ 2147483647 h 43"/>
              <a:gd name="T14" fmla="*/ 2147483647 w 17"/>
              <a:gd name="T15" fmla="*/ 2147483647 h 43"/>
              <a:gd name="T16" fmla="*/ 2147483647 w 17"/>
              <a:gd name="T17" fmla="*/ 2147483647 h 43"/>
              <a:gd name="T18" fmla="*/ 2147483647 w 17"/>
              <a:gd name="T19" fmla="*/ 2147483647 h 43"/>
              <a:gd name="T20" fmla="*/ 2147483647 w 17"/>
              <a:gd name="T21" fmla="*/ 0 h 4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
              <a:gd name="T34" fmla="*/ 0 h 43"/>
              <a:gd name="T35" fmla="*/ 17 w 17"/>
              <a:gd name="T36" fmla="*/ 43 h 4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 h="43">
                <a:moveTo>
                  <a:pt x="17" y="0"/>
                </a:moveTo>
                <a:lnTo>
                  <a:pt x="12" y="0"/>
                </a:lnTo>
                <a:lnTo>
                  <a:pt x="9" y="6"/>
                </a:lnTo>
                <a:lnTo>
                  <a:pt x="0" y="11"/>
                </a:lnTo>
                <a:lnTo>
                  <a:pt x="0" y="17"/>
                </a:lnTo>
                <a:lnTo>
                  <a:pt x="6" y="14"/>
                </a:lnTo>
                <a:lnTo>
                  <a:pt x="12" y="11"/>
                </a:lnTo>
                <a:lnTo>
                  <a:pt x="12" y="43"/>
                </a:lnTo>
                <a:lnTo>
                  <a:pt x="17" y="43"/>
                </a:lnTo>
                <a:lnTo>
                  <a:pt x="17" y="3"/>
                </a:lnTo>
                <a:lnTo>
                  <a:pt x="17" y="0"/>
                </a:lnTo>
                <a:close/>
              </a:path>
            </a:pathLst>
          </a:custGeom>
          <a:solidFill>
            <a:srgbClr val="000000"/>
          </a:solidFill>
          <a:ln w="9525">
            <a:noFill/>
            <a:round/>
            <a:headEnd/>
            <a:tailEnd/>
          </a:ln>
        </p:spPr>
        <p:txBody>
          <a:bodyPr/>
          <a:lstStyle/>
          <a:p>
            <a:endParaRPr lang="cs-CZ"/>
          </a:p>
        </p:txBody>
      </p:sp>
      <p:sp>
        <p:nvSpPr>
          <p:cNvPr id="16426" name="Rectangle 51"/>
          <p:cNvSpPr>
            <a:spLocks noChangeArrowheads="1"/>
          </p:cNvSpPr>
          <p:nvPr/>
        </p:nvSpPr>
        <p:spPr bwMode="auto">
          <a:xfrm>
            <a:off x="6770688" y="4791075"/>
            <a:ext cx="169862" cy="211138"/>
          </a:xfrm>
          <a:prstGeom prst="rect">
            <a:avLst/>
          </a:prstGeom>
          <a:noFill/>
          <a:ln w="9525">
            <a:noFill/>
            <a:miter lim="800000"/>
            <a:headEnd/>
            <a:tailEnd/>
          </a:ln>
        </p:spPr>
        <p:txBody>
          <a:bodyPr wrap="none" lIns="0" tIns="0" rIns="0" bIns="0">
            <a:spAutoFit/>
          </a:bodyPr>
          <a:lstStyle/>
          <a:p>
            <a:r>
              <a:rPr lang="en-US" sz="1200" i="1">
                <a:solidFill>
                  <a:srgbClr val="000000"/>
                </a:solidFill>
                <a:latin typeface="Arial" charset="0"/>
              </a:rPr>
              <a:t>Y</a:t>
            </a:r>
            <a:endParaRPr lang="en-US"/>
          </a:p>
        </p:txBody>
      </p:sp>
      <p:sp>
        <p:nvSpPr>
          <p:cNvPr id="16427" name="Freeform 52"/>
          <p:cNvSpPr>
            <a:spLocks/>
          </p:cNvSpPr>
          <p:nvPr/>
        </p:nvSpPr>
        <p:spPr bwMode="auto">
          <a:xfrm>
            <a:off x="6858000" y="4883150"/>
            <a:ext cx="50800" cy="63500"/>
          </a:xfrm>
          <a:custGeom>
            <a:avLst/>
            <a:gdLst>
              <a:gd name="T0" fmla="*/ 2147483647 w 32"/>
              <a:gd name="T1" fmla="*/ 2147483647 h 40"/>
              <a:gd name="T2" fmla="*/ 2147483647 w 32"/>
              <a:gd name="T3" fmla="*/ 2147483647 h 40"/>
              <a:gd name="T4" fmla="*/ 2147483647 w 32"/>
              <a:gd name="T5" fmla="*/ 2147483647 h 40"/>
              <a:gd name="T6" fmla="*/ 2147483647 w 32"/>
              <a:gd name="T7" fmla="*/ 2147483647 h 40"/>
              <a:gd name="T8" fmla="*/ 2147483647 w 32"/>
              <a:gd name="T9" fmla="*/ 2147483647 h 40"/>
              <a:gd name="T10" fmla="*/ 2147483647 w 32"/>
              <a:gd name="T11" fmla="*/ 2147483647 h 40"/>
              <a:gd name="T12" fmla="*/ 2147483647 w 32"/>
              <a:gd name="T13" fmla="*/ 2147483647 h 40"/>
              <a:gd name="T14" fmla="*/ 2147483647 w 32"/>
              <a:gd name="T15" fmla="*/ 2147483647 h 40"/>
              <a:gd name="T16" fmla="*/ 2147483647 w 32"/>
              <a:gd name="T17" fmla="*/ 0 h 40"/>
              <a:gd name="T18" fmla="*/ 2147483647 w 32"/>
              <a:gd name="T19" fmla="*/ 0 h 40"/>
              <a:gd name="T20" fmla="*/ 2147483647 w 32"/>
              <a:gd name="T21" fmla="*/ 0 h 40"/>
              <a:gd name="T22" fmla="*/ 2147483647 w 32"/>
              <a:gd name="T23" fmla="*/ 2147483647 h 40"/>
              <a:gd name="T24" fmla="*/ 2147483647 w 32"/>
              <a:gd name="T25" fmla="*/ 2147483647 h 40"/>
              <a:gd name="T26" fmla="*/ 2147483647 w 32"/>
              <a:gd name="T27" fmla="*/ 2147483647 h 40"/>
              <a:gd name="T28" fmla="*/ 2147483647 w 32"/>
              <a:gd name="T29" fmla="*/ 2147483647 h 40"/>
              <a:gd name="T30" fmla="*/ 2147483647 w 32"/>
              <a:gd name="T31" fmla="*/ 2147483647 h 40"/>
              <a:gd name="T32" fmla="*/ 2147483647 w 32"/>
              <a:gd name="T33" fmla="*/ 2147483647 h 40"/>
              <a:gd name="T34" fmla="*/ 2147483647 w 32"/>
              <a:gd name="T35" fmla="*/ 2147483647 h 40"/>
              <a:gd name="T36" fmla="*/ 2147483647 w 32"/>
              <a:gd name="T37" fmla="*/ 2147483647 h 40"/>
              <a:gd name="T38" fmla="*/ 2147483647 w 32"/>
              <a:gd name="T39" fmla="*/ 2147483647 h 40"/>
              <a:gd name="T40" fmla="*/ 2147483647 w 32"/>
              <a:gd name="T41" fmla="*/ 2147483647 h 40"/>
              <a:gd name="T42" fmla="*/ 2147483647 w 32"/>
              <a:gd name="T43" fmla="*/ 2147483647 h 40"/>
              <a:gd name="T44" fmla="*/ 0 w 32"/>
              <a:gd name="T45" fmla="*/ 2147483647 h 40"/>
              <a:gd name="T46" fmla="*/ 0 w 32"/>
              <a:gd name="T47" fmla="*/ 2147483647 h 40"/>
              <a:gd name="T48" fmla="*/ 2147483647 w 32"/>
              <a:gd name="T49" fmla="*/ 2147483647 h 40"/>
              <a:gd name="T50" fmla="*/ 2147483647 w 32"/>
              <a:gd name="T51" fmla="*/ 2147483647 h 40"/>
              <a:gd name="T52" fmla="*/ 2147483647 w 32"/>
              <a:gd name="T53" fmla="*/ 2147483647 h 40"/>
              <a:gd name="T54" fmla="*/ 2147483647 w 32"/>
              <a:gd name="T55" fmla="*/ 2147483647 h 4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2"/>
              <a:gd name="T85" fmla="*/ 0 h 40"/>
              <a:gd name="T86" fmla="*/ 32 w 32"/>
              <a:gd name="T87" fmla="*/ 40 h 4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2" h="40">
                <a:moveTo>
                  <a:pt x="9" y="37"/>
                </a:moveTo>
                <a:lnTo>
                  <a:pt x="11" y="34"/>
                </a:lnTo>
                <a:lnTo>
                  <a:pt x="17" y="29"/>
                </a:lnTo>
                <a:lnTo>
                  <a:pt x="26" y="20"/>
                </a:lnTo>
                <a:lnTo>
                  <a:pt x="32" y="14"/>
                </a:lnTo>
                <a:lnTo>
                  <a:pt x="32" y="11"/>
                </a:lnTo>
                <a:lnTo>
                  <a:pt x="32" y="5"/>
                </a:lnTo>
                <a:lnTo>
                  <a:pt x="29" y="3"/>
                </a:lnTo>
                <a:lnTo>
                  <a:pt x="23" y="0"/>
                </a:lnTo>
                <a:lnTo>
                  <a:pt x="17" y="0"/>
                </a:lnTo>
                <a:lnTo>
                  <a:pt x="11" y="0"/>
                </a:lnTo>
                <a:lnTo>
                  <a:pt x="6" y="3"/>
                </a:lnTo>
                <a:lnTo>
                  <a:pt x="3" y="5"/>
                </a:lnTo>
                <a:lnTo>
                  <a:pt x="3" y="11"/>
                </a:lnTo>
                <a:lnTo>
                  <a:pt x="9" y="11"/>
                </a:lnTo>
                <a:lnTo>
                  <a:pt x="11" y="5"/>
                </a:lnTo>
                <a:lnTo>
                  <a:pt x="17" y="3"/>
                </a:lnTo>
                <a:lnTo>
                  <a:pt x="23" y="5"/>
                </a:lnTo>
                <a:lnTo>
                  <a:pt x="26" y="11"/>
                </a:lnTo>
                <a:lnTo>
                  <a:pt x="23" y="17"/>
                </a:lnTo>
                <a:lnTo>
                  <a:pt x="11" y="26"/>
                </a:lnTo>
                <a:lnTo>
                  <a:pt x="6" y="32"/>
                </a:lnTo>
                <a:lnTo>
                  <a:pt x="0" y="37"/>
                </a:lnTo>
                <a:lnTo>
                  <a:pt x="0" y="40"/>
                </a:lnTo>
                <a:lnTo>
                  <a:pt x="32" y="40"/>
                </a:lnTo>
                <a:lnTo>
                  <a:pt x="32" y="37"/>
                </a:lnTo>
                <a:lnTo>
                  <a:pt x="11" y="37"/>
                </a:lnTo>
                <a:lnTo>
                  <a:pt x="9" y="37"/>
                </a:lnTo>
                <a:close/>
              </a:path>
            </a:pathLst>
          </a:custGeom>
          <a:solidFill>
            <a:srgbClr val="000000"/>
          </a:solidFill>
          <a:ln w="9525">
            <a:noFill/>
            <a:round/>
            <a:headEnd/>
            <a:tailEnd/>
          </a:ln>
        </p:spPr>
        <p:txBody>
          <a:bodyPr/>
          <a:lstStyle/>
          <a:p>
            <a:endParaRPr lang="cs-CZ"/>
          </a:p>
        </p:txBody>
      </p:sp>
      <p:grpSp>
        <p:nvGrpSpPr>
          <p:cNvPr id="5" name="Group 53"/>
          <p:cNvGrpSpPr>
            <a:grpSpLocks/>
          </p:cNvGrpSpPr>
          <p:nvPr/>
        </p:nvGrpSpPr>
        <p:grpSpPr bwMode="auto">
          <a:xfrm>
            <a:off x="5413375" y="3363913"/>
            <a:ext cx="1006475" cy="1638300"/>
            <a:chOff x="3410" y="2119"/>
            <a:chExt cx="634" cy="1032"/>
          </a:xfrm>
        </p:grpSpPr>
        <p:sp>
          <p:nvSpPr>
            <p:cNvPr id="16483" name="Rectangle 54"/>
            <p:cNvSpPr>
              <a:spLocks noChangeArrowheads="1"/>
            </p:cNvSpPr>
            <p:nvPr/>
          </p:nvSpPr>
          <p:spPr bwMode="auto">
            <a:xfrm>
              <a:off x="3873" y="3018"/>
              <a:ext cx="107" cy="133"/>
            </a:xfrm>
            <a:prstGeom prst="rect">
              <a:avLst/>
            </a:prstGeom>
            <a:noFill/>
            <a:ln w="9525">
              <a:noFill/>
              <a:miter lim="800000"/>
              <a:headEnd/>
              <a:tailEnd/>
            </a:ln>
          </p:spPr>
          <p:txBody>
            <a:bodyPr wrap="none" lIns="0" tIns="0" rIns="0" bIns="0">
              <a:spAutoFit/>
            </a:bodyPr>
            <a:lstStyle/>
            <a:p>
              <a:r>
                <a:rPr lang="en-US" sz="1200" i="1">
                  <a:solidFill>
                    <a:srgbClr val="000000"/>
                  </a:solidFill>
                  <a:latin typeface="Arial" charset="0"/>
                </a:rPr>
                <a:t>Y</a:t>
              </a:r>
              <a:endParaRPr lang="en-US"/>
            </a:p>
          </p:txBody>
        </p:sp>
        <p:sp>
          <p:nvSpPr>
            <p:cNvPr id="16484" name="Freeform 55"/>
            <p:cNvSpPr>
              <a:spLocks/>
            </p:cNvSpPr>
            <p:nvPr/>
          </p:nvSpPr>
          <p:spPr bwMode="auto">
            <a:xfrm>
              <a:off x="3934" y="3076"/>
              <a:ext cx="18" cy="40"/>
            </a:xfrm>
            <a:custGeom>
              <a:avLst/>
              <a:gdLst>
                <a:gd name="T0" fmla="*/ 18 w 18"/>
                <a:gd name="T1" fmla="*/ 0 h 40"/>
                <a:gd name="T2" fmla="*/ 15 w 18"/>
                <a:gd name="T3" fmla="*/ 0 h 40"/>
                <a:gd name="T4" fmla="*/ 9 w 18"/>
                <a:gd name="T5" fmla="*/ 5 h 40"/>
                <a:gd name="T6" fmla="*/ 0 w 18"/>
                <a:gd name="T7" fmla="*/ 8 h 40"/>
                <a:gd name="T8" fmla="*/ 0 w 18"/>
                <a:gd name="T9" fmla="*/ 14 h 40"/>
                <a:gd name="T10" fmla="*/ 6 w 18"/>
                <a:gd name="T11" fmla="*/ 11 h 40"/>
                <a:gd name="T12" fmla="*/ 12 w 18"/>
                <a:gd name="T13" fmla="*/ 8 h 40"/>
                <a:gd name="T14" fmla="*/ 12 w 18"/>
                <a:gd name="T15" fmla="*/ 40 h 40"/>
                <a:gd name="T16" fmla="*/ 18 w 18"/>
                <a:gd name="T17" fmla="*/ 40 h 40"/>
                <a:gd name="T18" fmla="*/ 18 w 18"/>
                <a:gd name="T19" fmla="*/ 3 h 40"/>
                <a:gd name="T20" fmla="*/ 18 w 18"/>
                <a:gd name="T21" fmla="*/ 0 h 4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8"/>
                <a:gd name="T34" fmla="*/ 0 h 40"/>
                <a:gd name="T35" fmla="*/ 18 w 18"/>
                <a:gd name="T36" fmla="*/ 40 h 4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8" h="40">
                  <a:moveTo>
                    <a:pt x="18" y="0"/>
                  </a:moveTo>
                  <a:lnTo>
                    <a:pt x="15" y="0"/>
                  </a:lnTo>
                  <a:lnTo>
                    <a:pt x="9" y="5"/>
                  </a:lnTo>
                  <a:lnTo>
                    <a:pt x="0" y="8"/>
                  </a:lnTo>
                  <a:lnTo>
                    <a:pt x="0" y="14"/>
                  </a:lnTo>
                  <a:lnTo>
                    <a:pt x="6" y="11"/>
                  </a:lnTo>
                  <a:lnTo>
                    <a:pt x="12" y="8"/>
                  </a:lnTo>
                  <a:lnTo>
                    <a:pt x="12" y="40"/>
                  </a:lnTo>
                  <a:lnTo>
                    <a:pt x="18" y="40"/>
                  </a:lnTo>
                  <a:lnTo>
                    <a:pt x="18" y="3"/>
                  </a:lnTo>
                  <a:lnTo>
                    <a:pt x="18" y="0"/>
                  </a:lnTo>
                  <a:close/>
                </a:path>
              </a:pathLst>
            </a:custGeom>
            <a:solidFill>
              <a:srgbClr val="000000"/>
            </a:solidFill>
            <a:ln w="9525">
              <a:noFill/>
              <a:round/>
              <a:headEnd/>
              <a:tailEnd/>
            </a:ln>
          </p:spPr>
          <p:txBody>
            <a:bodyPr/>
            <a:lstStyle/>
            <a:p>
              <a:endParaRPr lang="cs-CZ"/>
            </a:p>
          </p:txBody>
        </p:sp>
        <p:grpSp>
          <p:nvGrpSpPr>
            <p:cNvPr id="16485" name="Group 56"/>
            <p:cNvGrpSpPr>
              <a:grpSpLocks/>
            </p:cNvGrpSpPr>
            <p:nvPr/>
          </p:nvGrpSpPr>
          <p:grpSpPr bwMode="auto">
            <a:xfrm>
              <a:off x="3410" y="2119"/>
              <a:ext cx="634" cy="847"/>
              <a:chOff x="3410" y="2119"/>
              <a:chExt cx="634" cy="847"/>
            </a:xfrm>
          </p:grpSpPr>
          <p:sp>
            <p:nvSpPr>
              <p:cNvPr id="16486" name="Freeform 57"/>
              <p:cNvSpPr>
                <a:spLocks/>
              </p:cNvSpPr>
              <p:nvPr/>
            </p:nvSpPr>
            <p:spPr bwMode="auto">
              <a:xfrm>
                <a:off x="3531" y="2171"/>
                <a:ext cx="489" cy="795"/>
              </a:xfrm>
              <a:custGeom>
                <a:avLst/>
                <a:gdLst>
                  <a:gd name="T0" fmla="*/ 0 w 489"/>
                  <a:gd name="T1" fmla="*/ 0 h 795"/>
                  <a:gd name="T2" fmla="*/ 489 w 489"/>
                  <a:gd name="T3" fmla="*/ 0 h 795"/>
                  <a:gd name="T4" fmla="*/ 489 w 489"/>
                  <a:gd name="T5" fmla="*/ 795 h 795"/>
                  <a:gd name="T6" fmla="*/ 0 60000 65536"/>
                  <a:gd name="T7" fmla="*/ 0 60000 65536"/>
                  <a:gd name="T8" fmla="*/ 0 60000 65536"/>
                  <a:gd name="T9" fmla="*/ 0 w 489"/>
                  <a:gd name="T10" fmla="*/ 0 h 795"/>
                  <a:gd name="T11" fmla="*/ 489 w 489"/>
                  <a:gd name="T12" fmla="*/ 795 h 795"/>
                </a:gdLst>
                <a:ahLst/>
                <a:cxnLst>
                  <a:cxn ang="T6">
                    <a:pos x="T0" y="T1"/>
                  </a:cxn>
                  <a:cxn ang="T7">
                    <a:pos x="T2" y="T3"/>
                  </a:cxn>
                  <a:cxn ang="T8">
                    <a:pos x="T4" y="T5"/>
                  </a:cxn>
                </a:cxnLst>
                <a:rect l="T9" t="T10" r="T11" b="T12"/>
                <a:pathLst>
                  <a:path w="489" h="795">
                    <a:moveTo>
                      <a:pt x="0" y="0"/>
                    </a:moveTo>
                    <a:lnTo>
                      <a:pt x="489" y="0"/>
                    </a:lnTo>
                    <a:lnTo>
                      <a:pt x="489" y="795"/>
                    </a:lnTo>
                  </a:path>
                </a:pathLst>
              </a:custGeom>
              <a:noFill/>
              <a:ln w="14288">
                <a:solidFill>
                  <a:schemeClr val="tx1"/>
                </a:solidFill>
                <a:prstDash val="sysDot"/>
                <a:round/>
                <a:headEnd/>
                <a:tailEnd/>
              </a:ln>
            </p:spPr>
            <p:txBody>
              <a:bodyPr/>
              <a:lstStyle/>
              <a:p>
                <a:endParaRPr lang="cs-CZ"/>
              </a:p>
            </p:txBody>
          </p:sp>
          <p:sp>
            <p:nvSpPr>
              <p:cNvPr id="16487" name="Oval 58"/>
              <p:cNvSpPr>
                <a:spLocks noChangeArrowheads="1"/>
              </p:cNvSpPr>
              <p:nvPr/>
            </p:nvSpPr>
            <p:spPr bwMode="auto">
              <a:xfrm>
                <a:off x="3986" y="2141"/>
                <a:ext cx="58" cy="58"/>
              </a:xfrm>
              <a:prstGeom prst="ellipse">
                <a:avLst/>
              </a:prstGeom>
              <a:solidFill>
                <a:srgbClr val="000000"/>
              </a:solidFill>
              <a:ln w="9525">
                <a:noFill/>
                <a:round/>
                <a:headEnd/>
                <a:tailEnd/>
              </a:ln>
            </p:spPr>
            <p:txBody>
              <a:bodyPr/>
              <a:lstStyle/>
              <a:p>
                <a:endParaRPr lang="en-GB"/>
              </a:p>
            </p:txBody>
          </p:sp>
          <p:grpSp>
            <p:nvGrpSpPr>
              <p:cNvPr id="16488" name="Group 59"/>
              <p:cNvGrpSpPr>
                <a:grpSpLocks/>
              </p:cNvGrpSpPr>
              <p:nvPr/>
            </p:nvGrpSpPr>
            <p:grpSpPr bwMode="auto">
              <a:xfrm>
                <a:off x="3410" y="2119"/>
                <a:ext cx="107" cy="133"/>
                <a:chOff x="3410" y="2119"/>
                <a:chExt cx="107" cy="133"/>
              </a:xfrm>
            </p:grpSpPr>
            <p:sp>
              <p:nvSpPr>
                <p:cNvPr id="16489" name="Line 60"/>
                <p:cNvSpPr>
                  <a:spLocks noChangeShapeType="1"/>
                </p:cNvSpPr>
                <p:nvPr/>
              </p:nvSpPr>
              <p:spPr bwMode="auto">
                <a:xfrm>
                  <a:off x="3431" y="2126"/>
                  <a:ext cx="44" cy="1"/>
                </a:xfrm>
                <a:prstGeom prst="line">
                  <a:avLst/>
                </a:prstGeom>
                <a:noFill/>
                <a:ln w="14288">
                  <a:solidFill>
                    <a:srgbClr val="000000"/>
                  </a:solidFill>
                  <a:round/>
                  <a:headEnd/>
                  <a:tailEnd/>
                </a:ln>
              </p:spPr>
              <p:txBody>
                <a:bodyPr/>
                <a:lstStyle/>
                <a:p>
                  <a:endParaRPr lang="cs-CZ"/>
                </a:p>
              </p:txBody>
            </p:sp>
            <p:sp>
              <p:nvSpPr>
                <p:cNvPr id="16490" name="Rectangle 61"/>
                <p:cNvSpPr>
                  <a:spLocks noChangeArrowheads="1"/>
                </p:cNvSpPr>
                <p:nvPr/>
              </p:nvSpPr>
              <p:spPr bwMode="auto">
                <a:xfrm>
                  <a:off x="3410" y="2119"/>
                  <a:ext cx="107" cy="133"/>
                </a:xfrm>
                <a:prstGeom prst="rect">
                  <a:avLst/>
                </a:prstGeom>
                <a:noFill/>
                <a:ln w="9525">
                  <a:noFill/>
                  <a:miter lim="800000"/>
                  <a:headEnd/>
                  <a:tailEnd/>
                </a:ln>
              </p:spPr>
              <p:txBody>
                <a:bodyPr wrap="none" lIns="0" tIns="0" rIns="0" bIns="0">
                  <a:spAutoFit/>
                </a:bodyPr>
                <a:lstStyle/>
                <a:p>
                  <a:r>
                    <a:rPr lang="en-US" sz="1200" i="1">
                      <a:solidFill>
                        <a:srgbClr val="000000"/>
                      </a:solidFill>
                      <a:latin typeface="Arial" charset="0"/>
                    </a:rPr>
                    <a:t>P</a:t>
                  </a:r>
                  <a:endParaRPr lang="en-US"/>
                </a:p>
              </p:txBody>
            </p:sp>
          </p:grpSp>
        </p:grpSp>
      </p:grpSp>
      <p:grpSp>
        <p:nvGrpSpPr>
          <p:cNvPr id="8" name="Group 62"/>
          <p:cNvGrpSpPr>
            <a:grpSpLocks/>
          </p:cNvGrpSpPr>
          <p:nvPr/>
        </p:nvGrpSpPr>
        <p:grpSpPr bwMode="auto">
          <a:xfrm>
            <a:off x="1681163" y="3182938"/>
            <a:ext cx="3286125" cy="1528762"/>
            <a:chOff x="1059" y="2005"/>
            <a:chExt cx="2070" cy="963"/>
          </a:xfrm>
        </p:grpSpPr>
        <p:sp>
          <p:nvSpPr>
            <p:cNvPr id="16477" name="Line 63"/>
            <p:cNvSpPr>
              <a:spLocks noChangeShapeType="1"/>
            </p:cNvSpPr>
            <p:nvPr/>
          </p:nvSpPr>
          <p:spPr bwMode="auto">
            <a:xfrm>
              <a:off x="1059" y="2005"/>
              <a:ext cx="1345" cy="725"/>
            </a:xfrm>
            <a:prstGeom prst="line">
              <a:avLst/>
            </a:prstGeom>
            <a:noFill/>
            <a:ln w="41275">
              <a:solidFill>
                <a:srgbClr val="003F95"/>
              </a:solidFill>
              <a:round/>
              <a:headEnd/>
              <a:tailEnd/>
            </a:ln>
          </p:spPr>
          <p:txBody>
            <a:bodyPr/>
            <a:lstStyle/>
            <a:p>
              <a:endParaRPr lang="cs-CZ"/>
            </a:p>
          </p:txBody>
        </p:sp>
        <p:grpSp>
          <p:nvGrpSpPr>
            <p:cNvPr id="16478" name="Group 64"/>
            <p:cNvGrpSpPr>
              <a:grpSpLocks/>
            </p:cNvGrpSpPr>
            <p:nvPr/>
          </p:nvGrpSpPr>
          <p:grpSpPr bwMode="auto">
            <a:xfrm>
              <a:off x="2427" y="2719"/>
              <a:ext cx="702" cy="249"/>
              <a:chOff x="2427" y="2719"/>
              <a:chExt cx="702" cy="249"/>
            </a:xfrm>
          </p:grpSpPr>
          <p:sp>
            <p:nvSpPr>
              <p:cNvPr id="16479" name="Line 65"/>
              <p:cNvSpPr>
                <a:spLocks noChangeShapeType="1"/>
              </p:cNvSpPr>
              <p:nvPr/>
            </p:nvSpPr>
            <p:spPr bwMode="auto">
              <a:xfrm>
                <a:off x="2998" y="2835"/>
                <a:ext cx="35" cy="1"/>
              </a:xfrm>
              <a:prstGeom prst="line">
                <a:avLst/>
              </a:prstGeom>
              <a:noFill/>
              <a:ln w="14288">
                <a:solidFill>
                  <a:srgbClr val="000000"/>
                </a:solidFill>
                <a:round/>
                <a:headEnd/>
                <a:tailEnd/>
              </a:ln>
            </p:spPr>
            <p:txBody>
              <a:bodyPr/>
              <a:lstStyle/>
              <a:p>
                <a:endParaRPr lang="cs-CZ"/>
              </a:p>
            </p:txBody>
          </p:sp>
          <p:sp>
            <p:nvSpPr>
              <p:cNvPr id="16480" name="Rectangle 66"/>
              <p:cNvSpPr>
                <a:spLocks noChangeArrowheads="1"/>
              </p:cNvSpPr>
              <p:nvPr/>
            </p:nvSpPr>
            <p:spPr bwMode="auto">
              <a:xfrm>
                <a:off x="2427" y="2719"/>
                <a:ext cx="702" cy="131"/>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charset="0"/>
                  </a:rPr>
                  <a:t>Money demand </a:t>
                </a:r>
                <a:endParaRPr lang="en-US"/>
              </a:p>
            </p:txBody>
          </p:sp>
          <p:sp>
            <p:nvSpPr>
              <p:cNvPr id="16481" name="Rectangle 67"/>
              <p:cNvSpPr>
                <a:spLocks noChangeArrowheads="1"/>
              </p:cNvSpPr>
              <p:nvPr/>
            </p:nvSpPr>
            <p:spPr bwMode="auto">
              <a:xfrm>
                <a:off x="2427" y="2835"/>
                <a:ext cx="583" cy="131"/>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charset="0"/>
                  </a:rPr>
                  <a:t>at price level </a:t>
                </a:r>
                <a:endParaRPr lang="en-US"/>
              </a:p>
            </p:txBody>
          </p:sp>
          <p:sp>
            <p:nvSpPr>
              <p:cNvPr id="16482" name="Rectangle 68"/>
              <p:cNvSpPr>
                <a:spLocks noChangeArrowheads="1"/>
              </p:cNvSpPr>
              <p:nvPr/>
            </p:nvSpPr>
            <p:spPr bwMode="auto">
              <a:xfrm>
                <a:off x="2972" y="2835"/>
                <a:ext cx="107" cy="133"/>
              </a:xfrm>
              <a:prstGeom prst="rect">
                <a:avLst/>
              </a:prstGeom>
              <a:noFill/>
              <a:ln w="9525">
                <a:noFill/>
                <a:miter lim="800000"/>
                <a:headEnd/>
                <a:tailEnd/>
              </a:ln>
            </p:spPr>
            <p:txBody>
              <a:bodyPr wrap="none" lIns="0" tIns="0" rIns="0" bIns="0">
                <a:spAutoFit/>
              </a:bodyPr>
              <a:lstStyle/>
              <a:p>
                <a:r>
                  <a:rPr lang="en-US" sz="1200" i="1">
                    <a:solidFill>
                      <a:srgbClr val="000000"/>
                    </a:solidFill>
                    <a:latin typeface="Arial" charset="0"/>
                  </a:rPr>
                  <a:t>P</a:t>
                </a:r>
                <a:endParaRPr lang="en-US"/>
              </a:p>
            </p:txBody>
          </p:sp>
        </p:grpSp>
      </p:grpSp>
      <p:grpSp>
        <p:nvGrpSpPr>
          <p:cNvPr id="10" name="Group 69"/>
          <p:cNvGrpSpPr>
            <a:grpSpLocks/>
          </p:cNvGrpSpPr>
          <p:nvPr/>
        </p:nvGrpSpPr>
        <p:grpSpPr bwMode="auto">
          <a:xfrm>
            <a:off x="5799138" y="2849563"/>
            <a:ext cx="2582862" cy="1368425"/>
            <a:chOff x="3653" y="1795"/>
            <a:chExt cx="1627" cy="862"/>
          </a:xfrm>
        </p:grpSpPr>
        <p:sp>
          <p:nvSpPr>
            <p:cNvPr id="16475" name="Line 70"/>
            <p:cNvSpPr>
              <a:spLocks noChangeShapeType="1"/>
            </p:cNvSpPr>
            <p:nvPr/>
          </p:nvSpPr>
          <p:spPr bwMode="auto">
            <a:xfrm>
              <a:off x="3653" y="1795"/>
              <a:ext cx="1458" cy="778"/>
            </a:xfrm>
            <a:prstGeom prst="line">
              <a:avLst/>
            </a:prstGeom>
            <a:noFill/>
            <a:ln w="41275">
              <a:solidFill>
                <a:srgbClr val="AD0D1B"/>
              </a:solidFill>
              <a:round/>
              <a:headEnd/>
              <a:tailEnd/>
            </a:ln>
          </p:spPr>
          <p:txBody>
            <a:bodyPr/>
            <a:lstStyle/>
            <a:p>
              <a:endParaRPr lang="cs-CZ"/>
            </a:p>
          </p:txBody>
        </p:sp>
        <p:sp>
          <p:nvSpPr>
            <p:cNvPr id="16476" name="Rectangle 71"/>
            <p:cNvSpPr>
              <a:spLocks noChangeArrowheads="1"/>
            </p:cNvSpPr>
            <p:nvPr/>
          </p:nvSpPr>
          <p:spPr bwMode="auto">
            <a:xfrm>
              <a:off x="5111" y="2542"/>
              <a:ext cx="169" cy="115"/>
            </a:xfrm>
            <a:prstGeom prst="rect">
              <a:avLst/>
            </a:prstGeom>
            <a:noFill/>
            <a:ln w="9525">
              <a:noFill/>
              <a:miter lim="800000"/>
              <a:headEnd/>
              <a:tailEnd/>
            </a:ln>
          </p:spPr>
          <p:txBody>
            <a:bodyPr wrap="none" lIns="0" tIns="0" rIns="0" bIns="0">
              <a:spAutoFit/>
            </a:bodyPr>
            <a:lstStyle/>
            <a:p>
              <a:pPr algn="r"/>
              <a:r>
                <a:rPr lang="en-US" sz="1200" i="1">
                  <a:solidFill>
                    <a:srgbClr val="000000"/>
                  </a:solidFill>
                  <a:latin typeface="Arial" charset="0"/>
                </a:rPr>
                <a:t>AD</a:t>
              </a:r>
              <a:r>
                <a:rPr lang="en-US" sz="1200" baseline="-25000">
                  <a:solidFill>
                    <a:srgbClr val="000000"/>
                  </a:solidFill>
                  <a:latin typeface="Arial" charset="0"/>
                </a:rPr>
                <a:t>2</a:t>
              </a:r>
              <a:endParaRPr lang="en-US"/>
            </a:p>
          </p:txBody>
        </p:sp>
      </p:grpSp>
      <p:sp>
        <p:nvSpPr>
          <p:cNvPr id="16431" name="Rectangle 72"/>
          <p:cNvSpPr>
            <a:spLocks noChangeArrowheads="1"/>
          </p:cNvSpPr>
          <p:nvPr/>
        </p:nvSpPr>
        <p:spPr bwMode="auto">
          <a:xfrm>
            <a:off x="4298950" y="4803775"/>
            <a:ext cx="685800" cy="207963"/>
          </a:xfrm>
          <a:prstGeom prst="rect">
            <a:avLst/>
          </a:prstGeom>
          <a:noFill/>
          <a:ln w="9525">
            <a:noFill/>
            <a:miter lim="800000"/>
            <a:headEnd/>
            <a:tailEnd/>
          </a:ln>
        </p:spPr>
        <p:txBody>
          <a:bodyPr wrap="none" lIns="0" tIns="0" rIns="0" bIns="0">
            <a:spAutoFit/>
          </a:bodyPr>
          <a:lstStyle/>
          <a:p>
            <a:r>
              <a:rPr lang="en-US" sz="1200" b="1">
                <a:solidFill>
                  <a:srgbClr val="000000"/>
                </a:solidFill>
                <a:latin typeface="Arial" charset="0"/>
              </a:rPr>
              <a:t>Quantity</a:t>
            </a:r>
            <a:endParaRPr lang="en-US"/>
          </a:p>
        </p:txBody>
      </p:sp>
      <p:sp>
        <p:nvSpPr>
          <p:cNvPr id="16432" name="Rectangle 73"/>
          <p:cNvSpPr>
            <a:spLocks noChangeArrowheads="1"/>
          </p:cNvSpPr>
          <p:nvPr/>
        </p:nvSpPr>
        <p:spPr bwMode="auto">
          <a:xfrm>
            <a:off x="4248150" y="4987925"/>
            <a:ext cx="746125" cy="207963"/>
          </a:xfrm>
          <a:prstGeom prst="rect">
            <a:avLst/>
          </a:prstGeom>
          <a:noFill/>
          <a:ln w="9525">
            <a:noFill/>
            <a:miter lim="800000"/>
            <a:headEnd/>
            <a:tailEnd/>
          </a:ln>
        </p:spPr>
        <p:txBody>
          <a:bodyPr wrap="none" lIns="0" tIns="0" rIns="0" bIns="0">
            <a:spAutoFit/>
          </a:bodyPr>
          <a:lstStyle/>
          <a:p>
            <a:r>
              <a:rPr lang="en-US" sz="1200" b="1">
                <a:solidFill>
                  <a:srgbClr val="000000"/>
                </a:solidFill>
                <a:latin typeface="Arial" charset="0"/>
              </a:rPr>
              <a:t>of Money</a:t>
            </a:r>
            <a:endParaRPr lang="en-US"/>
          </a:p>
        </p:txBody>
      </p:sp>
      <p:sp>
        <p:nvSpPr>
          <p:cNvPr id="16433" name="Rectangle 74"/>
          <p:cNvSpPr>
            <a:spLocks noChangeArrowheads="1"/>
          </p:cNvSpPr>
          <p:nvPr/>
        </p:nvSpPr>
        <p:spPr bwMode="auto">
          <a:xfrm>
            <a:off x="1417638" y="4808538"/>
            <a:ext cx="152400" cy="207962"/>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charset="0"/>
              </a:rPr>
              <a:t>0</a:t>
            </a:r>
            <a:endParaRPr lang="en-US"/>
          </a:p>
        </p:txBody>
      </p:sp>
      <p:sp>
        <p:nvSpPr>
          <p:cNvPr id="16434" name="Rectangle 75"/>
          <p:cNvSpPr>
            <a:spLocks noChangeArrowheads="1"/>
          </p:cNvSpPr>
          <p:nvPr/>
        </p:nvSpPr>
        <p:spPr bwMode="auto">
          <a:xfrm>
            <a:off x="966788" y="2387600"/>
            <a:ext cx="615950" cy="207963"/>
          </a:xfrm>
          <a:prstGeom prst="rect">
            <a:avLst/>
          </a:prstGeom>
          <a:noFill/>
          <a:ln w="9525">
            <a:noFill/>
            <a:miter lim="800000"/>
            <a:headEnd/>
            <a:tailEnd/>
          </a:ln>
        </p:spPr>
        <p:txBody>
          <a:bodyPr wrap="none" lIns="0" tIns="0" rIns="0" bIns="0">
            <a:spAutoFit/>
          </a:bodyPr>
          <a:lstStyle/>
          <a:p>
            <a:r>
              <a:rPr lang="en-US" sz="1200" b="1">
                <a:solidFill>
                  <a:srgbClr val="000000"/>
                </a:solidFill>
                <a:latin typeface="Arial" charset="0"/>
              </a:rPr>
              <a:t>Interest</a:t>
            </a:r>
            <a:endParaRPr lang="en-US"/>
          </a:p>
        </p:txBody>
      </p:sp>
      <p:sp>
        <p:nvSpPr>
          <p:cNvPr id="16435" name="Rectangle 76"/>
          <p:cNvSpPr>
            <a:spLocks noChangeArrowheads="1"/>
          </p:cNvSpPr>
          <p:nvPr/>
        </p:nvSpPr>
        <p:spPr bwMode="auto">
          <a:xfrm>
            <a:off x="1177925" y="2571750"/>
            <a:ext cx="400050" cy="207963"/>
          </a:xfrm>
          <a:prstGeom prst="rect">
            <a:avLst/>
          </a:prstGeom>
          <a:noFill/>
          <a:ln w="9525">
            <a:noFill/>
            <a:miter lim="800000"/>
            <a:headEnd/>
            <a:tailEnd/>
          </a:ln>
        </p:spPr>
        <p:txBody>
          <a:bodyPr wrap="none" lIns="0" tIns="0" rIns="0" bIns="0">
            <a:spAutoFit/>
          </a:bodyPr>
          <a:lstStyle/>
          <a:p>
            <a:r>
              <a:rPr lang="en-US" sz="1200" b="1">
                <a:solidFill>
                  <a:srgbClr val="000000"/>
                </a:solidFill>
                <a:latin typeface="Arial" charset="0"/>
              </a:rPr>
              <a:t>Rate</a:t>
            </a:r>
            <a:endParaRPr lang="en-US"/>
          </a:p>
        </p:txBody>
      </p:sp>
      <p:grpSp>
        <p:nvGrpSpPr>
          <p:cNvPr id="11" name="Group 77"/>
          <p:cNvGrpSpPr>
            <a:grpSpLocks/>
          </p:cNvGrpSpPr>
          <p:nvPr/>
        </p:nvGrpSpPr>
        <p:grpSpPr bwMode="auto">
          <a:xfrm>
            <a:off x="1390650" y="3344863"/>
            <a:ext cx="881063" cy="211137"/>
            <a:chOff x="876" y="2107"/>
            <a:chExt cx="555" cy="133"/>
          </a:xfrm>
        </p:grpSpPr>
        <p:sp>
          <p:nvSpPr>
            <p:cNvPr id="16470" name="Line 78"/>
            <p:cNvSpPr>
              <a:spLocks noChangeShapeType="1"/>
            </p:cNvSpPr>
            <p:nvPr/>
          </p:nvSpPr>
          <p:spPr bwMode="auto">
            <a:xfrm>
              <a:off x="998" y="2188"/>
              <a:ext cx="402" cy="1"/>
            </a:xfrm>
            <a:prstGeom prst="line">
              <a:avLst/>
            </a:prstGeom>
            <a:noFill/>
            <a:ln w="14288">
              <a:solidFill>
                <a:schemeClr val="tx1"/>
              </a:solidFill>
              <a:prstDash val="sysDot"/>
              <a:round/>
              <a:headEnd/>
              <a:tailEnd/>
            </a:ln>
          </p:spPr>
          <p:txBody>
            <a:bodyPr/>
            <a:lstStyle/>
            <a:p>
              <a:endParaRPr lang="cs-CZ"/>
            </a:p>
          </p:txBody>
        </p:sp>
        <p:sp>
          <p:nvSpPr>
            <p:cNvPr id="16471" name="Oval 79"/>
            <p:cNvSpPr>
              <a:spLocks noChangeArrowheads="1"/>
            </p:cNvSpPr>
            <p:nvPr/>
          </p:nvSpPr>
          <p:spPr bwMode="auto">
            <a:xfrm>
              <a:off x="1373" y="2157"/>
              <a:ext cx="58" cy="58"/>
            </a:xfrm>
            <a:prstGeom prst="ellipse">
              <a:avLst/>
            </a:prstGeom>
            <a:solidFill>
              <a:srgbClr val="000000"/>
            </a:solidFill>
            <a:ln w="9525">
              <a:noFill/>
              <a:round/>
              <a:headEnd/>
              <a:tailEnd/>
            </a:ln>
          </p:spPr>
          <p:txBody>
            <a:bodyPr/>
            <a:lstStyle/>
            <a:p>
              <a:endParaRPr lang="en-GB"/>
            </a:p>
          </p:txBody>
        </p:sp>
        <p:grpSp>
          <p:nvGrpSpPr>
            <p:cNvPr id="16472" name="Group 80"/>
            <p:cNvGrpSpPr>
              <a:grpSpLocks/>
            </p:cNvGrpSpPr>
            <p:nvPr/>
          </p:nvGrpSpPr>
          <p:grpSpPr bwMode="auto">
            <a:xfrm>
              <a:off x="876" y="2107"/>
              <a:ext cx="75" cy="133"/>
              <a:chOff x="876" y="2107"/>
              <a:chExt cx="75" cy="133"/>
            </a:xfrm>
          </p:grpSpPr>
          <p:sp>
            <p:nvSpPr>
              <p:cNvPr id="16473" name="Rectangle 81"/>
              <p:cNvSpPr>
                <a:spLocks noChangeArrowheads="1"/>
              </p:cNvSpPr>
              <p:nvPr/>
            </p:nvSpPr>
            <p:spPr bwMode="auto">
              <a:xfrm>
                <a:off x="876" y="2107"/>
                <a:ext cx="75" cy="133"/>
              </a:xfrm>
              <a:prstGeom prst="rect">
                <a:avLst/>
              </a:prstGeom>
              <a:noFill/>
              <a:ln w="9525">
                <a:noFill/>
                <a:miter lim="800000"/>
                <a:headEnd/>
                <a:tailEnd/>
              </a:ln>
            </p:spPr>
            <p:txBody>
              <a:bodyPr wrap="none" lIns="0" tIns="0" rIns="0" bIns="0">
                <a:spAutoFit/>
              </a:bodyPr>
              <a:lstStyle/>
              <a:p>
                <a:r>
                  <a:rPr lang="en-US" sz="1200" i="1">
                    <a:solidFill>
                      <a:srgbClr val="000000"/>
                    </a:solidFill>
                    <a:latin typeface="Arial" charset="0"/>
                  </a:rPr>
                  <a:t>r</a:t>
                </a:r>
                <a:endParaRPr lang="en-US"/>
              </a:p>
            </p:txBody>
          </p:sp>
          <p:sp>
            <p:nvSpPr>
              <p:cNvPr id="16474" name="Freeform 82"/>
              <p:cNvSpPr>
                <a:spLocks/>
              </p:cNvSpPr>
              <p:nvPr/>
            </p:nvSpPr>
            <p:spPr bwMode="auto">
              <a:xfrm>
                <a:off x="913" y="2168"/>
                <a:ext cx="18" cy="41"/>
              </a:xfrm>
              <a:custGeom>
                <a:avLst/>
                <a:gdLst>
                  <a:gd name="T0" fmla="*/ 18 w 18"/>
                  <a:gd name="T1" fmla="*/ 0 h 41"/>
                  <a:gd name="T2" fmla="*/ 15 w 18"/>
                  <a:gd name="T3" fmla="*/ 0 h 41"/>
                  <a:gd name="T4" fmla="*/ 9 w 18"/>
                  <a:gd name="T5" fmla="*/ 6 h 41"/>
                  <a:gd name="T6" fmla="*/ 0 w 18"/>
                  <a:gd name="T7" fmla="*/ 9 h 41"/>
                  <a:gd name="T8" fmla="*/ 0 w 18"/>
                  <a:gd name="T9" fmla="*/ 14 h 41"/>
                  <a:gd name="T10" fmla="*/ 6 w 18"/>
                  <a:gd name="T11" fmla="*/ 12 h 41"/>
                  <a:gd name="T12" fmla="*/ 12 w 18"/>
                  <a:gd name="T13" fmla="*/ 9 h 41"/>
                  <a:gd name="T14" fmla="*/ 12 w 18"/>
                  <a:gd name="T15" fmla="*/ 41 h 41"/>
                  <a:gd name="T16" fmla="*/ 18 w 18"/>
                  <a:gd name="T17" fmla="*/ 41 h 41"/>
                  <a:gd name="T18" fmla="*/ 18 w 18"/>
                  <a:gd name="T19" fmla="*/ 3 h 41"/>
                  <a:gd name="T20" fmla="*/ 18 w 18"/>
                  <a:gd name="T21" fmla="*/ 0 h 4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8"/>
                  <a:gd name="T34" fmla="*/ 0 h 41"/>
                  <a:gd name="T35" fmla="*/ 18 w 18"/>
                  <a:gd name="T36" fmla="*/ 41 h 4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8" h="41">
                    <a:moveTo>
                      <a:pt x="18" y="0"/>
                    </a:moveTo>
                    <a:lnTo>
                      <a:pt x="15" y="0"/>
                    </a:lnTo>
                    <a:lnTo>
                      <a:pt x="9" y="6"/>
                    </a:lnTo>
                    <a:lnTo>
                      <a:pt x="0" y="9"/>
                    </a:lnTo>
                    <a:lnTo>
                      <a:pt x="0" y="14"/>
                    </a:lnTo>
                    <a:lnTo>
                      <a:pt x="6" y="12"/>
                    </a:lnTo>
                    <a:lnTo>
                      <a:pt x="12" y="9"/>
                    </a:lnTo>
                    <a:lnTo>
                      <a:pt x="12" y="41"/>
                    </a:lnTo>
                    <a:lnTo>
                      <a:pt x="18" y="41"/>
                    </a:lnTo>
                    <a:lnTo>
                      <a:pt x="18" y="3"/>
                    </a:lnTo>
                    <a:lnTo>
                      <a:pt x="18" y="0"/>
                    </a:lnTo>
                    <a:close/>
                  </a:path>
                </a:pathLst>
              </a:custGeom>
              <a:solidFill>
                <a:srgbClr val="000000"/>
              </a:solidFill>
              <a:ln w="9525">
                <a:noFill/>
                <a:round/>
                <a:headEnd/>
                <a:tailEnd/>
              </a:ln>
            </p:spPr>
            <p:txBody>
              <a:bodyPr/>
              <a:lstStyle/>
              <a:p>
                <a:endParaRPr lang="cs-CZ"/>
              </a:p>
            </p:txBody>
          </p:sp>
        </p:grpSp>
      </p:grpSp>
      <p:grpSp>
        <p:nvGrpSpPr>
          <p:cNvPr id="13" name="Group 83"/>
          <p:cNvGrpSpPr>
            <a:grpSpLocks/>
          </p:cNvGrpSpPr>
          <p:nvPr/>
        </p:nvGrpSpPr>
        <p:grpSpPr bwMode="auto">
          <a:xfrm>
            <a:off x="1390650" y="3929063"/>
            <a:ext cx="1906588" cy="182562"/>
            <a:chOff x="876" y="2475"/>
            <a:chExt cx="1201" cy="115"/>
          </a:xfrm>
        </p:grpSpPr>
        <p:sp>
          <p:nvSpPr>
            <p:cNvPr id="16467" name="Line 84"/>
            <p:cNvSpPr>
              <a:spLocks noChangeShapeType="1"/>
            </p:cNvSpPr>
            <p:nvPr/>
          </p:nvSpPr>
          <p:spPr bwMode="auto">
            <a:xfrm>
              <a:off x="998" y="2529"/>
              <a:ext cx="1048" cy="1"/>
            </a:xfrm>
            <a:prstGeom prst="line">
              <a:avLst/>
            </a:prstGeom>
            <a:noFill/>
            <a:ln w="14288">
              <a:solidFill>
                <a:schemeClr val="tx1"/>
              </a:solidFill>
              <a:prstDash val="sysDot"/>
              <a:round/>
              <a:headEnd/>
              <a:tailEnd/>
            </a:ln>
          </p:spPr>
          <p:txBody>
            <a:bodyPr/>
            <a:lstStyle/>
            <a:p>
              <a:endParaRPr lang="cs-CZ"/>
            </a:p>
          </p:txBody>
        </p:sp>
        <p:sp>
          <p:nvSpPr>
            <p:cNvPr id="16468" name="Oval 85"/>
            <p:cNvSpPr>
              <a:spLocks noChangeArrowheads="1"/>
            </p:cNvSpPr>
            <p:nvPr/>
          </p:nvSpPr>
          <p:spPr bwMode="auto">
            <a:xfrm>
              <a:off x="2019" y="2507"/>
              <a:ext cx="58" cy="58"/>
            </a:xfrm>
            <a:prstGeom prst="ellipse">
              <a:avLst/>
            </a:prstGeom>
            <a:solidFill>
              <a:srgbClr val="000000"/>
            </a:solidFill>
            <a:ln w="9525">
              <a:noFill/>
              <a:round/>
              <a:headEnd/>
              <a:tailEnd/>
            </a:ln>
          </p:spPr>
          <p:txBody>
            <a:bodyPr/>
            <a:lstStyle/>
            <a:p>
              <a:endParaRPr lang="en-GB"/>
            </a:p>
          </p:txBody>
        </p:sp>
        <p:sp>
          <p:nvSpPr>
            <p:cNvPr id="16469" name="Rectangle 86"/>
            <p:cNvSpPr>
              <a:spLocks noChangeArrowheads="1"/>
            </p:cNvSpPr>
            <p:nvPr/>
          </p:nvSpPr>
          <p:spPr bwMode="auto">
            <a:xfrm>
              <a:off x="876" y="2475"/>
              <a:ext cx="68" cy="115"/>
            </a:xfrm>
            <a:prstGeom prst="rect">
              <a:avLst/>
            </a:prstGeom>
            <a:noFill/>
            <a:ln w="9525">
              <a:noFill/>
              <a:miter lim="800000"/>
              <a:headEnd/>
              <a:tailEnd/>
            </a:ln>
          </p:spPr>
          <p:txBody>
            <a:bodyPr wrap="none" lIns="0" tIns="0" rIns="0" bIns="0">
              <a:spAutoFit/>
            </a:bodyPr>
            <a:lstStyle/>
            <a:p>
              <a:r>
                <a:rPr lang="en-US" sz="1200" i="1">
                  <a:solidFill>
                    <a:srgbClr val="000000"/>
                  </a:solidFill>
                  <a:latin typeface="Arial" charset="0"/>
                </a:rPr>
                <a:t>r</a:t>
              </a:r>
              <a:r>
                <a:rPr lang="en-US" sz="1200" baseline="-25000">
                  <a:solidFill>
                    <a:srgbClr val="000000"/>
                  </a:solidFill>
                  <a:latin typeface="Arial" charset="0"/>
                </a:rPr>
                <a:t>2</a:t>
              </a:r>
              <a:endParaRPr lang="en-US"/>
            </a:p>
          </p:txBody>
        </p:sp>
      </p:grpSp>
      <p:sp>
        <p:nvSpPr>
          <p:cNvPr id="16438" name="Rectangle 87"/>
          <p:cNvSpPr>
            <a:spLocks noChangeArrowheads="1"/>
          </p:cNvSpPr>
          <p:nvPr/>
        </p:nvSpPr>
        <p:spPr bwMode="auto">
          <a:xfrm>
            <a:off x="2481263" y="2120900"/>
            <a:ext cx="1633537" cy="207963"/>
          </a:xfrm>
          <a:prstGeom prst="rect">
            <a:avLst/>
          </a:prstGeom>
          <a:noFill/>
          <a:ln w="9525">
            <a:noFill/>
            <a:miter lim="800000"/>
            <a:headEnd/>
            <a:tailEnd/>
          </a:ln>
        </p:spPr>
        <p:txBody>
          <a:bodyPr wrap="none" lIns="0" tIns="0" rIns="0" bIns="0">
            <a:spAutoFit/>
          </a:bodyPr>
          <a:lstStyle/>
          <a:p>
            <a:r>
              <a:rPr lang="en-US" sz="1200" b="1">
                <a:solidFill>
                  <a:srgbClr val="000000"/>
                </a:solidFill>
                <a:latin typeface="Arial" charset="0"/>
              </a:rPr>
              <a:t>(a) The Money Market</a:t>
            </a:r>
            <a:endParaRPr lang="en-US"/>
          </a:p>
        </p:txBody>
      </p:sp>
      <p:sp>
        <p:nvSpPr>
          <p:cNvPr id="16439" name="Rectangle 88"/>
          <p:cNvSpPr>
            <a:spLocks noChangeArrowheads="1"/>
          </p:cNvSpPr>
          <p:nvPr/>
        </p:nvSpPr>
        <p:spPr bwMode="auto">
          <a:xfrm>
            <a:off x="6024563" y="2101850"/>
            <a:ext cx="2420937" cy="182563"/>
          </a:xfrm>
          <a:prstGeom prst="rect">
            <a:avLst/>
          </a:prstGeom>
          <a:noFill/>
          <a:ln w="9525">
            <a:noFill/>
            <a:miter lim="800000"/>
            <a:headEnd/>
            <a:tailEnd/>
          </a:ln>
        </p:spPr>
        <p:txBody>
          <a:bodyPr wrap="none" lIns="0" tIns="0" rIns="0" bIns="0">
            <a:spAutoFit/>
          </a:bodyPr>
          <a:lstStyle/>
          <a:p>
            <a:r>
              <a:rPr lang="en-US" sz="1200" b="1">
                <a:solidFill>
                  <a:srgbClr val="000000"/>
                </a:solidFill>
                <a:latin typeface="Arial" charset="0"/>
              </a:rPr>
              <a:t>(b) The Aggregate Demand Curve</a:t>
            </a:r>
            <a:endParaRPr lang="en-US"/>
          </a:p>
        </p:txBody>
      </p:sp>
      <p:sp>
        <p:nvSpPr>
          <p:cNvPr id="16440" name="Rectangle 89"/>
          <p:cNvSpPr>
            <a:spLocks noChangeArrowheads="1"/>
          </p:cNvSpPr>
          <p:nvPr/>
        </p:nvSpPr>
        <p:spPr bwMode="auto">
          <a:xfrm>
            <a:off x="8215313" y="4786313"/>
            <a:ext cx="685800" cy="207962"/>
          </a:xfrm>
          <a:prstGeom prst="rect">
            <a:avLst/>
          </a:prstGeom>
          <a:noFill/>
          <a:ln w="9525">
            <a:noFill/>
            <a:miter lim="800000"/>
            <a:headEnd/>
            <a:tailEnd/>
          </a:ln>
        </p:spPr>
        <p:txBody>
          <a:bodyPr wrap="none" lIns="0" tIns="0" rIns="0" bIns="0">
            <a:spAutoFit/>
          </a:bodyPr>
          <a:lstStyle/>
          <a:p>
            <a:r>
              <a:rPr lang="en-US" sz="1200" b="1">
                <a:solidFill>
                  <a:srgbClr val="000000"/>
                </a:solidFill>
                <a:latin typeface="Arial" charset="0"/>
              </a:rPr>
              <a:t>Quantity</a:t>
            </a:r>
            <a:endParaRPr lang="en-US"/>
          </a:p>
        </p:txBody>
      </p:sp>
      <p:sp>
        <p:nvSpPr>
          <p:cNvPr id="16441" name="Rectangle 90"/>
          <p:cNvSpPr>
            <a:spLocks noChangeArrowheads="1"/>
          </p:cNvSpPr>
          <p:nvPr/>
        </p:nvSpPr>
        <p:spPr bwMode="auto">
          <a:xfrm>
            <a:off x="8151813" y="4970463"/>
            <a:ext cx="750887" cy="207962"/>
          </a:xfrm>
          <a:prstGeom prst="rect">
            <a:avLst/>
          </a:prstGeom>
          <a:noFill/>
          <a:ln w="9525">
            <a:noFill/>
            <a:miter lim="800000"/>
            <a:headEnd/>
            <a:tailEnd/>
          </a:ln>
        </p:spPr>
        <p:txBody>
          <a:bodyPr wrap="none" lIns="0" tIns="0" rIns="0" bIns="0">
            <a:spAutoFit/>
          </a:bodyPr>
          <a:lstStyle/>
          <a:p>
            <a:r>
              <a:rPr lang="en-US" sz="1200" b="1">
                <a:solidFill>
                  <a:srgbClr val="000000"/>
                </a:solidFill>
                <a:latin typeface="Arial" charset="0"/>
              </a:rPr>
              <a:t>of Output</a:t>
            </a:r>
            <a:endParaRPr lang="en-US"/>
          </a:p>
        </p:txBody>
      </p:sp>
      <p:sp>
        <p:nvSpPr>
          <p:cNvPr id="16442" name="Rectangle 91"/>
          <p:cNvSpPr>
            <a:spLocks noChangeArrowheads="1"/>
          </p:cNvSpPr>
          <p:nvPr/>
        </p:nvSpPr>
        <p:spPr bwMode="auto">
          <a:xfrm>
            <a:off x="5426075" y="4791075"/>
            <a:ext cx="152400" cy="207963"/>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charset="0"/>
              </a:rPr>
              <a:t>0</a:t>
            </a:r>
            <a:endParaRPr lang="en-US"/>
          </a:p>
        </p:txBody>
      </p:sp>
      <p:sp>
        <p:nvSpPr>
          <p:cNvPr id="16443" name="Rectangle 92"/>
          <p:cNvSpPr>
            <a:spLocks noChangeArrowheads="1"/>
          </p:cNvSpPr>
          <p:nvPr/>
        </p:nvSpPr>
        <p:spPr bwMode="auto">
          <a:xfrm>
            <a:off x="5149850" y="2373313"/>
            <a:ext cx="436563" cy="207962"/>
          </a:xfrm>
          <a:prstGeom prst="rect">
            <a:avLst/>
          </a:prstGeom>
          <a:noFill/>
          <a:ln w="9525">
            <a:noFill/>
            <a:miter lim="800000"/>
            <a:headEnd/>
            <a:tailEnd/>
          </a:ln>
        </p:spPr>
        <p:txBody>
          <a:bodyPr wrap="none" lIns="0" tIns="0" rIns="0" bIns="0">
            <a:spAutoFit/>
          </a:bodyPr>
          <a:lstStyle/>
          <a:p>
            <a:r>
              <a:rPr lang="en-US" sz="1200" b="1">
                <a:solidFill>
                  <a:srgbClr val="000000"/>
                </a:solidFill>
                <a:latin typeface="Arial" charset="0"/>
              </a:rPr>
              <a:t>Price</a:t>
            </a:r>
            <a:endParaRPr lang="en-US"/>
          </a:p>
        </p:txBody>
      </p:sp>
      <p:sp>
        <p:nvSpPr>
          <p:cNvPr id="16444" name="Rectangle 93"/>
          <p:cNvSpPr>
            <a:spLocks noChangeArrowheads="1"/>
          </p:cNvSpPr>
          <p:nvPr/>
        </p:nvSpPr>
        <p:spPr bwMode="auto">
          <a:xfrm>
            <a:off x="5132388" y="2557463"/>
            <a:ext cx="460375" cy="207962"/>
          </a:xfrm>
          <a:prstGeom prst="rect">
            <a:avLst/>
          </a:prstGeom>
          <a:noFill/>
          <a:ln w="9525">
            <a:noFill/>
            <a:miter lim="800000"/>
            <a:headEnd/>
            <a:tailEnd/>
          </a:ln>
        </p:spPr>
        <p:txBody>
          <a:bodyPr wrap="none" lIns="0" tIns="0" rIns="0" bIns="0">
            <a:spAutoFit/>
          </a:bodyPr>
          <a:lstStyle/>
          <a:p>
            <a:r>
              <a:rPr lang="en-US" sz="1200" b="1">
                <a:solidFill>
                  <a:srgbClr val="000000"/>
                </a:solidFill>
                <a:latin typeface="Arial" charset="0"/>
              </a:rPr>
              <a:t>Level</a:t>
            </a:r>
            <a:endParaRPr lang="en-US"/>
          </a:p>
        </p:txBody>
      </p:sp>
      <p:grpSp>
        <p:nvGrpSpPr>
          <p:cNvPr id="14" name="Group 94"/>
          <p:cNvGrpSpPr>
            <a:grpSpLocks/>
          </p:cNvGrpSpPr>
          <p:nvPr/>
        </p:nvGrpSpPr>
        <p:grpSpPr bwMode="auto">
          <a:xfrm>
            <a:off x="5397500" y="4902200"/>
            <a:ext cx="3124200" cy="693738"/>
            <a:chOff x="3400" y="3088"/>
            <a:chExt cx="1968" cy="437"/>
          </a:xfrm>
        </p:grpSpPr>
        <p:sp>
          <p:nvSpPr>
            <p:cNvPr id="16463" name="Line 95"/>
            <p:cNvSpPr>
              <a:spLocks noChangeShapeType="1"/>
            </p:cNvSpPr>
            <p:nvPr/>
          </p:nvSpPr>
          <p:spPr bwMode="auto">
            <a:xfrm>
              <a:off x="4098" y="3088"/>
              <a:ext cx="61" cy="193"/>
            </a:xfrm>
            <a:prstGeom prst="line">
              <a:avLst/>
            </a:prstGeom>
            <a:noFill/>
            <a:ln w="14288">
              <a:solidFill>
                <a:srgbClr val="000000"/>
              </a:solidFill>
              <a:round/>
              <a:headEnd/>
              <a:tailEnd/>
            </a:ln>
          </p:spPr>
          <p:txBody>
            <a:bodyPr/>
            <a:lstStyle/>
            <a:p>
              <a:endParaRPr lang="cs-CZ"/>
            </a:p>
          </p:txBody>
        </p:sp>
        <p:sp>
          <p:nvSpPr>
            <p:cNvPr id="16464" name="Rectangle 96"/>
            <p:cNvSpPr>
              <a:spLocks noChangeArrowheads="1"/>
            </p:cNvSpPr>
            <p:nvPr/>
          </p:nvSpPr>
          <p:spPr bwMode="auto">
            <a:xfrm>
              <a:off x="3400" y="3263"/>
              <a:ext cx="1912" cy="262"/>
            </a:xfrm>
            <a:prstGeom prst="rect">
              <a:avLst/>
            </a:prstGeom>
            <a:solidFill>
              <a:srgbClr val="E1E5E9"/>
            </a:solidFill>
            <a:ln w="9525">
              <a:noFill/>
              <a:miter lim="800000"/>
              <a:headEnd/>
              <a:tailEnd/>
            </a:ln>
          </p:spPr>
          <p:txBody>
            <a:bodyPr/>
            <a:lstStyle/>
            <a:p>
              <a:endParaRPr lang="en-GB"/>
            </a:p>
          </p:txBody>
        </p:sp>
        <p:sp>
          <p:nvSpPr>
            <p:cNvPr id="16465" name="Rectangle 97"/>
            <p:cNvSpPr>
              <a:spLocks noChangeArrowheads="1"/>
            </p:cNvSpPr>
            <p:nvPr/>
          </p:nvSpPr>
          <p:spPr bwMode="auto">
            <a:xfrm>
              <a:off x="3427" y="3282"/>
              <a:ext cx="1892" cy="115"/>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charset="0"/>
                </a:rPr>
                <a:t>3. . . . which increases the quantity of goods </a:t>
              </a:r>
              <a:endParaRPr lang="en-US"/>
            </a:p>
          </p:txBody>
        </p:sp>
        <p:sp>
          <p:nvSpPr>
            <p:cNvPr id="16466" name="Rectangle 98"/>
            <p:cNvSpPr>
              <a:spLocks noChangeArrowheads="1"/>
            </p:cNvSpPr>
            <p:nvPr/>
          </p:nvSpPr>
          <p:spPr bwMode="auto">
            <a:xfrm>
              <a:off x="3427" y="3398"/>
              <a:ext cx="1941" cy="115"/>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charset="0"/>
                </a:rPr>
                <a:t>and services demanded at a given price level.</a:t>
              </a:r>
              <a:endParaRPr lang="en-US"/>
            </a:p>
          </p:txBody>
        </p:sp>
      </p:grpSp>
      <p:grpSp>
        <p:nvGrpSpPr>
          <p:cNvPr id="15" name="Group 99"/>
          <p:cNvGrpSpPr>
            <a:grpSpLocks/>
          </p:cNvGrpSpPr>
          <p:nvPr/>
        </p:nvGrpSpPr>
        <p:grpSpPr bwMode="auto">
          <a:xfrm>
            <a:off x="169863" y="3722688"/>
            <a:ext cx="1220787" cy="958850"/>
            <a:chOff x="107" y="2345"/>
            <a:chExt cx="769" cy="604"/>
          </a:xfrm>
        </p:grpSpPr>
        <p:sp>
          <p:nvSpPr>
            <p:cNvPr id="16457" name="Line 100"/>
            <p:cNvSpPr>
              <a:spLocks noChangeShapeType="1"/>
            </p:cNvSpPr>
            <p:nvPr/>
          </p:nvSpPr>
          <p:spPr bwMode="auto">
            <a:xfrm flipH="1">
              <a:off x="561" y="2345"/>
              <a:ext cx="315" cy="210"/>
            </a:xfrm>
            <a:prstGeom prst="line">
              <a:avLst/>
            </a:prstGeom>
            <a:noFill/>
            <a:ln w="14288">
              <a:solidFill>
                <a:srgbClr val="000000"/>
              </a:solidFill>
              <a:round/>
              <a:headEnd/>
              <a:tailEnd/>
            </a:ln>
          </p:spPr>
          <p:txBody>
            <a:bodyPr/>
            <a:lstStyle/>
            <a:p>
              <a:endParaRPr lang="cs-CZ"/>
            </a:p>
          </p:txBody>
        </p:sp>
        <p:sp>
          <p:nvSpPr>
            <p:cNvPr id="16458" name="Rectangle 101"/>
            <p:cNvSpPr>
              <a:spLocks noChangeArrowheads="1"/>
            </p:cNvSpPr>
            <p:nvPr/>
          </p:nvSpPr>
          <p:spPr bwMode="auto">
            <a:xfrm>
              <a:off x="107" y="2477"/>
              <a:ext cx="568" cy="472"/>
            </a:xfrm>
            <a:prstGeom prst="rect">
              <a:avLst/>
            </a:prstGeom>
            <a:solidFill>
              <a:srgbClr val="E1E5E9"/>
            </a:solidFill>
            <a:ln w="9525">
              <a:noFill/>
              <a:miter lim="800000"/>
              <a:headEnd/>
              <a:tailEnd/>
            </a:ln>
          </p:spPr>
          <p:txBody>
            <a:bodyPr/>
            <a:lstStyle/>
            <a:p>
              <a:endParaRPr lang="en-GB"/>
            </a:p>
          </p:txBody>
        </p:sp>
        <p:sp>
          <p:nvSpPr>
            <p:cNvPr id="16459" name="Rectangle 102"/>
            <p:cNvSpPr>
              <a:spLocks noChangeArrowheads="1"/>
            </p:cNvSpPr>
            <p:nvPr/>
          </p:nvSpPr>
          <p:spPr bwMode="auto">
            <a:xfrm>
              <a:off x="140" y="2485"/>
              <a:ext cx="402" cy="115"/>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charset="0"/>
                </a:rPr>
                <a:t>2. . . . the</a:t>
              </a:r>
              <a:endParaRPr lang="en-US"/>
            </a:p>
          </p:txBody>
        </p:sp>
        <p:sp>
          <p:nvSpPr>
            <p:cNvPr id="16460" name="Rectangle 103"/>
            <p:cNvSpPr>
              <a:spLocks noChangeArrowheads="1"/>
            </p:cNvSpPr>
            <p:nvPr/>
          </p:nvSpPr>
          <p:spPr bwMode="auto">
            <a:xfrm>
              <a:off x="140" y="2601"/>
              <a:ext cx="461" cy="115"/>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charset="0"/>
                </a:rPr>
                <a:t>equilibrium</a:t>
              </a:r>
              <a:endParaRPr lang="en-US"/>
            </a:p>
          </p:txBody>
        </p:sp>
        <p:sp>
          <p:nvSpPr>
            <p:cNvPr id="16461" name="Rectangle 104"/>
            <p:cNvSpPr>
              <a:spLocks noChangeArrowheads="1"/>
            </p:cNvSpPr>
            <p:nvPr/>
          </p:nvSpPr>
          <p:spPr bwMode="auto">
            <a:xfrm>
              <a:off x="140" y="2717"/>
              <a:ext cx="506" cy="115"/>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charset="0"/>
                </a:rPr>
                <a:t>interest rate</a:t>
              </a:r>
              <a:endParaRPr lang="en-US"/>
            </a:p>
          </p:txBody>
        </p:sp>
        <p:sp>
          <p:nvSpPr>
            <p:cNvPr id="16462" name="Rectangle 105"/>
            <p:cNvSpPr>
              <a:spLocks noChangeArrowheads="1"/>
            </p:cNvSpPr>
            <p:nvPr/>
          </p:nvSpPr>
          <p:spPr bwMode="auto">
            <a:xfrm>
              <a:off x="140" y="2833"/>
              <a:ext cx="359" cy="115"/>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charset="0"/>
                </a:rPr>
                <a:t>falls . . . </a:t>
              </a:r>
              <a:endParaRPr lang="en-US"/>
            </a:p>
          </p:txBody>
        </p:sp>
      </p:grpSp>
      <p:grpSp>
        <p:nvGrpSpPr>
          <p:cNvPr id="16" name="Group 106"/>
          <p:cNvGrpSpPr>
            <a:grpSpLocks/>
          </p:cNvGrpSpPr>
          <p:nvPr/>
        </p:nvGrpSpPr>
        <p:grpSpPr bwMode="auto">
          <a:xfrm>
            <a:off x="2568575" y="3154363"/>
            <a:ext cx="2405063" cy="730250"/>
            <a:chOff x="1618" y="1987"/>
            <a:chExt cx="1515" cy="460"/>
          </a:xfrm>
        </p:grpSpPr>
        <p:sp>
          <p:nvSpPr>
            <p:cNvPr id="16452" name="Line 107"/>
            <p:cNvSpPr>
              <a:spLocks noChangeShapeType="1"/>
            </p:cNvSpPr>
            <p:nvPr/>
          </p:nvSpPr>
          <p:spPr bwMode="auto">
            <a:xfrm>
              <a:off x="1618" y="1987"/>
              <a:ext cx="751" cy="280"/>
            </a:xfrm>
            <a:prstGeom prst="line">
              <a:avLst/>
            </a:prstGeom>
            <a:noFill/>
            <a:ln w="14288">
              <a:solidFill>
                <a:srgbClr val="000000"/>
              </a:solidFill>
              <a:round/>
              <a:headEnd/>
              <a:tailEnd/>
            </a:ln>
          </p:spPr>
          <p:txBody>
            <a:bodyPr/>
            <a:lstStyle/>
            <a:p>
              <a:endParaRPr lang="cs-CZ"/>
            </a:p>
          </p:txBody>
        </p:sp>
        <p:sp>
          <p:nvSpPr>
            <p:cNvPr id="16453" name="Rectangle 108"/>
            <p:cNvSpPr>
              <a:spLocks noChangeArrowheads="1"/>
            </p:cNvSpPr>
            <p:nvPr/>
          </p:nvSpPr>
          <p:spPr bwMode="auto">
            <a:xfrm>
              <a:off x="2264" y="2079"/>
              <a:ext cx="822" cy="367"/>
            </a:xfrm>
            <a:prstGeom prst="rect">
              <a:avLst/>
            </a:prstGeom>
            <a:solidFill>
              <a:srgbClr val="E1E5E9"/>
            </a:solidFill>
            <a:ln w="9525">
              <a:noFill/>
              <a:miter lim="800000"/>
              <a:headEnd/>
              <a:tailEnd/>
            </a:ln>
          </p:spPr>
          <p:txBody>
            <a:bodyPr/>
            <a:lstStyle/>
            <a:p>
              <a:endParaRPr lang="en-GB"/>
            </a:p>
          </p:txBody>
        </p:sp>
        <p:sp>
          <p:nvSpPr>
            <p:cNvPr id="16454" name="Rectangle 109"/>
            <p:cNvSpPr>
              <a:spLocks noChangeArrowheads="1"/>
            </p:cNvSpPr>
            <p:nvPr/>
          </p:nvSpPr>
          <p:spPr bwMode="auto">
            <a:xfrm>
              <a:off x="2302" y="2100"/>
              <a:ext cx="831" cy="115"/>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charset="0"/>
                </a:rPr>
                <a:t>1. When the central</a:t>
              </a:r>
              <a:endParaRPr lang="en-US"/>
            </a:p>
          </p:txBody>
        </p:sp>
        <p:sp>
          <p:nvSpPr>
            <p:cNvPr id="16455" name="Rectangle 110"/>
            <p:cNvSpPr>
              <a:spLocks noChangeArrowheads="1"/>
            </p:cNvSpPr>
            <p:nvPr/>
          </p:nvSpPr>
          <p:spPr bwMode="auto">
            <a:xfrm>
              <a:off x="2302" y="2216"/>
              <a:ext cx="803" cy="115"/>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charset="0"/>
                </a:rPr>
                <a:t>bank increases the</a:t>
              </a:r>
              <a:endParaRPr lang="en-US"/>
            </a:p>
          </p:txBody>
        </p:sp>
        <p:sp>
          <p:nvSpPr>
            <p:cNvPr id="16456" name="Rectangle 111"/>
            <p:cNvSpPr>
              <a:spLocks noChangeArrowheads="1"/>
            </p:cNvSpPr>
            <p:nvPr/>
          </p:nvSpPr>
          <p:spPr bwMode="auto">
            <a:xfrm>
              <a:off x="2302" y="2332"/>
              <a:ext cx="779" cy="115"/>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charset="0"/>
                </a:rPr>
                <a:t>money supply . . . </a:t>
              </a:r>
              <a:endParaRPr lang="en-US"/>
            </a:p>
          </p:txBody>
        </p:sp>
      </p:grpSp>
      <p:grpSp>
        <p:nvGrpSpPr>
          <p:cNvPr id="17" name="Group 112"/>
          <p:cNvGrpSpPr>
            <a:grpSpLocks/>
          </p:cNvGrpSpPr>
          <p:nvPr/>
        </p:nvGrpSpPr>
        <p:grpSpPr bwMode="auto">
          <a:xfrm>
            <a:off x="6381750" y="3392488"/>
            <a:ext cx="577850" cy="1316037"/>
            <a:chOff x="4020" y="2137"/>
            <a:chExt cx="364" cy="829"/>
          </a:xfrm>
        </p:grpSpPr>
        <p:sp>
          <p:nvSpPr>
            <p:cNvPr id="16450" name="Freeform 113"/>
            <p:cNvSpPr>
              <a:spLocks/>
            </p:cNvSpPr>
            <p:nvPr/>
          </p:nvSpPr>
          <p:spPr bwMode="auto">
            <a:xfrm>
              <a:off x="4020" y="2171"/>
              <a:ext cx="340" cy="795"/>
            </a:xfrm>
            <a:custGeom>
              <a:avLst/>
              <a:gdLst>
                <a:gd name="T0" fmla="*/ 0 w 340"/>
                <a:gd name="T1" fmla="*/ 0 h 795"/>
                <a:gd name="T2" fmla="*/ 340 w 340"/>
                <a:gd name="T3" fmla="*/ 0 h 795"/>
                <a:gd name="T4" fmla="*/ 340 w 340"/>
                <a:gd name="T5" fmla="*/ 795 h 795"/>
                <a:gd name="T6" fmla="*/ 0 60000 65536"/>
                <a:gd name="T7" fmla="*/ 0 60000 65536"/>
                <a:gd name="T8" fmla="*/ 0 60000 65536"/>
                <a:gd name="T9" fmla="*/ 0 w 340"/>
                <a:gd name="T10" fmla="*/ 0 h 795"/>
                <a:gd name="T11" fmla="*/ 340 w 340"/>
                <a:gd name="T12" fmla="*/ 795 h 795"/>
              </a:gdLst>
              <a:ahLst/>
              <a:cxnLst>
                <a:cxn ang="T6">
                  <a:pos x="T0" y="T1"/>
                </a:cxn>
                <a:cxn ang="T7">
                  <a:pos x="T2" y="T3"/>
                </a:cxn>
                <a:cxn ang="T8">
                  <a:pos x="T4" y="T5"/>
                </a:cxn>
              </a:cxnLst>
              <a:rect l="T9" t="T10" r="T11" b="T12"/>
              <a:pathLst>
                <a:path w="340" h="795">
                  <a:moveTo>
                    <a:pt x="0" y="0"/>
                  </a:moveTo>
                  <a:lnTo>
                    <a:pt x="340" y="0"/>
                  </a:lnTo>
                  <a:lnTo>
                    <a:pt x="340" y="795"/>
                  </a:lnTo>
                </a:path>
              </a:pathLst>
            </a:custGeom>
            <a:noFill/>
            <a:ln w="14288">
              <a:solidFill>
                <a:schemeClr val="tx1"/>
              </a:solidFill>
              <a:prstDash val="sysDot"/>
              <a:round/>
              <a:headEnd/>
              <a:tailEnd/>
            </a:ln>
          </p:spPr>
          <p:txBody>
            <a:bodyPr/>
            <a:lstStyle/>
            <a:p>
              <a:endParaRPr lang="cs-CZ"/>
            </a:p>
          </p:txBody>
        </p:sp>
        <p:sp>
          <p:nvSpPr>
            <p:cNvPr id="16451" name="Oval 114"/>
            <p:cNvSpPr>
              <a:spLocks noChangeArrowheads="1"/>
            </p:cNvSpPr>
            <p:nvPr/>
          </p:nvSpPr>
          <p:spPr bwMode="auto">
            <a:xfrm>
              <a:off x="4326" y="2137"/>
              <a:ext cx="58" cy="58"/>
            </a:xfrm>
            <a:prstGeom prst="ellipse">
              <a:avLst/>
            </a:prstGeom>
            <a:solidFill>
              <a:srgbClr val="000000"/>
            </a:solidFill>
            <a:ln w="9525">
              <a:noFill/>
              <a:round/>
              <a:headEnd/>
              <a:tailEnd/>
            </a:ln>
          </p:spPr>
          <p:txBody>
            <a:bodyPr/>
            <a:lstStyle/>
            <a:p>
              <a:endParaRPr lang="en-GB"/>
            </a:p>
          </p:txBody>
        </p:sp>
      </p:grpSp>
      <p:sp>
        <p:nvSpPr>
          <p:cNvPr id="16449" name="Text Box 116"/>
          <p:cNvSpPr txBox="1">
            <a:spLocks noChangeArrowheads="1"/>
          </p:cNvSpPr>
          <p:nvPr/>
        </p:nvSpPr>
        <p:spPr bwMode="auto">
          <a:xfrm>
            <a:off x="6565900" y="6675438"/>
            <a:ext cx="1746250" cy="214312"/>
          </a:xfrm>
          <a:prstGeom prst="rect">
            <a:avLst/>
          </a:prstGeom>
          <a:noFill/>
          <a:ln w="9525">
            <a:noFill/>
            <a:miter lim="800000"/>
            <a:headEnd/>
            <a:tailEnd/>
          </a:ln>
        </p:spPr>
        <p:txBody>
          <a:bodyPr wrap="none">
            <a:spAutoFit/>
          </a:bodyPr>
          <a:lstStyle/>
          <a:p>
            <a:r>
              <a:rPr lang="en-US" altLang="en-US" sz="800" b="1">
                <a:solidFill>
                  <a:srgbClr val="411D72"/>
                </a:solidFill>
                <a:latin typeface="Arial" charset="0"/>
              </a:rPr>
              <a:t>Copyright©2010  South-Western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strips(downRigh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right)">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6052"/>
                                        </p:tgtEl>
                                        <p:attrNameLst>
                                          <p:attrName>style.visibility</p:attrName>
                                        </p:attrNameLst>
                                      </p:cBhvr>
                                      <p:to>
                                        <p:strVal val="visible"/>
                                      </p:to>
                                    </p:set>
                                    <p:animEffect transition="in" filter="wipe(left)">
                                      <p:cBhvr>
                                        <p:cTn id="17" dur="500"/>
                                        <p:tgtEl>
                                          <p:spTgt spid="86052"/>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strips(downRight)">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wipe(down)">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3"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strips(upRight)">
                                      <p:cBhvr>
                                        <p:cTn id="32" dur="5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86051"/>
                                        </p:tgtEl>
                                        <p:attrNameLst>
                                          <p:attrName>style.visibility</p:attrName>
                                        </p:attrNameLst>
                                      </p:cBhvr>
                                      <p:to>
                                        <p:strVal val="visible"/>
                                      </p:to>
                                    </p:set>
                                    <p:animEffect transition="in" filter="wipe(up)">
                                      <p:cBhvr>
                                        <p:cTn id="37" dur="500"/>
                                        <p:tgtEl>
                                          <p:spTgt spid="86051"/>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12" fill="hold"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strips(downLeft)">
                                      <p:cBhvr>
                                        <p:cTn id="42" dur="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2" fill="hold"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wipe(right)">
                                      <p:cBhvr>
                                        <p:cTn id="47" dur="5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2"/>
                                        </p:tgtEl>
                                        <p:attrNameLst>
                                          <p:attrName>style.visibility</p:attrName>
                                        </p:attrNameLst>
                                      </p:cBhvr>
                                      <p:to>
                                        <p:strVal val="visible"/>
                                      </p:to>
                                    </p:set>
                                    <p:animEffect transition="in" filter="wipe(left)">
                                      <p:cBhvr>
                                        <p:cTn id="52" dur="500"/>
                                        <p:tgtEl>
                                          <p:spTgt spid="2"/>
                                        </p:tgtEl>
                                      </p:cBhvr>
                                    </p:animEffect>
                                  </p:childTnLst>
                                </p:cTn>
                              </p:par>
                            </p:childTnLst>
                          </p:cTn>
                        </p:par>
                      </p:childTnLst>
                    </p:cTn>
                  </p:par>
                  <p:par>
                    <p:cTn id="53" fill="hold">
                      <p:stCondLst>
                        <p:cond delay="indefinite"/>
                      </p:stCondLst>
                      <p:childTnLst>
                        <p:par>
                          <p:cTn id="54" fill="hold">
                            <p:stCondLst>
                              <p:cond delay="0"/>
                            </p:stCondLst>
                            <p:childTnLst>
                              <p:par>
                                <p:cTn id="55" presetID="18" presetClass="entr" presetSubtype="6" fill="hold" nodeType="clickEffect">
                                  <p:stCondLst>
                                    <p:cond delay="0"/>
                                  </p:stCondLst>
                                  <p:childTnLst>
                                    <p:set>
                                      <p:cBhvr>
                                        <p:cTn id="56" dur="1" fill="hold">
                                          <p:stCondLst>
                                            <p:cond delay="0"/>
                                          </p:stCondLst>
                                        </p:cTn>
                                        <p:tgtEl>
                                          <p:spTgt spid="10"/>
                                        </p:tgtEl>
                                        <p:attrNameLst>
                                          <p:attrName>style.visibility</p:attrName>
                                        </p:attrNameLst>
                                      </p:cBhvr>
                                      <p:to>
                                        <p:strVal val="visible"/>
                                      </p:to>
                                    </p:set>
                                    <p:animEffect transition="in" filter="strips(downRight)">
                                      <p:cBhvr>
                                        <p:cTn id="57" dur="500"/>
                                        <p:tgtEl>
                                          <p:spTgt spid="10"/>
                                        </p:tgtEl>
                                      </p:cBhvr>
                                    </p:animEffect>
                                  </p:childTnLst>
                                </p:cTn>
                              </p:par>
                            </p:childTnLst>
                          </p:cTn>
                        </p:par>
                      </p:childTnLst>
                    </p:cTn>
                  </p:par>
                  <p:par>
                    <p:cTn id="58" fill="hold">
                      <p:stCondLst>
                        <p:cond delay="indefinite"/>
                      </p:stCondLst>
                      <p:childTnLst>
                        <p:par>
                          <p:cTn id="59" fill="hold">
                            <p:stCondLst>
                              <p:cond delay="0"/>
                            </p:stCondLst>
                            <p:childTnLst>
                              <p:par>
                                <p:cTn id="60" presetID="18" presetClass="entr" presetSubtype="3" fill="hold" nodeType="clickEffect">
                                  <p:stCondLst>
                                    <p:cond delay="0"/>
                                  </p:stCondLst>
                                  <p:childTnLst>
                                    <p:set>
                                      <p:cBhvr>
                                        <p:cTn id="61" dur="1" fill="hold">
                                          <p:stCondLst>
                                            <p:cond delay="0"/>
                                          </p:stCondLst>
                                        </p:cTn>
                                        <p:tgtEl>
                                          <p:spTgt spid="17"/>
                                        </p:tgtEl>
                                        <p:attrNameLst>
                                          <p:attrName>style.visibility</p:attrName>
                                        </p:attrNameLst>
                                      </p:cBhvr>
                                      <p:to>
                                        <p:strVal val="visible"/>
                                      </p:to>
                                    </p:set>
                                    <p:animEffect transition="in" filter="strips(upRight)">
                                      <p:cBhvr>
                                        <p:cTn id="62" dur="500"/>
                                        <p:tgtEl>
                                          <p:spTgt spid="17"/>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1" fill="hold" nodeType="clickEffect">
                                  <p:stCondLst>
                                    <p:cond delay="0"/>
                                  </p:stCondLst>
                                  <p:childTnLst>
                                    <p:set>
                                      <p:cBhvr>
                                        <p:cTn id="66" dur="1" fill="hold">
                                          <p:stCondLst>
                                            <p:cond delay="0"/>
                                          </p:stCondLst>
                                        </p:cTn>
                                        <p:tgtEl>
                                          <p:spTgt spid="14"/>
                                        </p:tgtEl>
                                        <p:attrNameLst>
                                          <p:attrName>style.visibility</p:attrName>
                                        </p:attrNameLst>
                                      </p:cBhvr>
                                      <p:to>
                                        <p:strVal val="visible"/>
                                      </p:to>
                                    </p:set>
                                    <p:animEffect transition="in" filter="wipe(up)">
                                      <p:cBhvr>
                                        <p:cTn id="6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51" grpId="0" animBg="1"/>
      <p:bldP spid="8605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l"/>
            <a:r>
              <a:rPr lang="en-US" sz="3200" smtClean="0">
                <a:solidFill>
                  <a:srgbClr val="FFFFFF"/>
                </a:solidFill>
              </a:rPr>
              <a:t>Changes in the Money Supply</a:t>
            </a:r>
            <a:endParaRPr lang="en-US" sz="3200" smtClean="0">
              <a:solidFill>
                <a:srgbClr val="FFFFFF"/>
              </a:solidFill>
              <a:latin typeface="Tahoma" pitchFamily="34" charset="0"/>
            </a:endParaRPr>
          </a:p>
        </p:txBody>
      </p:sp>
      <p:sp>
        <p:nvSpPr>
          <p:cNvPr id="17411" name="Rectangle 3"/>
          <p:cNvSpPr>
            <a:spLocks noGrp="1" noChangeArrowheads="1"/>
          </p:cNvSpPr>
          <p:nvPr>
            <p:ph type="body" idx="1"/>
          </p:nvPr>
        </p:nvSpPr>
        <p:spPr/>
        <p:txBody>
          <a:bodyPr/>
          <a:lstStyle/>
          <a:p>
            <a:r>
              <a:rPr lang="en-US" smtClean="0"/>
              <a:t>When the central bank increases the money supply, it lowers the interest rate and increases the quantity of goods and services demanded at any given price level, shifting aggregate demand to the right.</a:t>
            </a:r>
          </a:p>
          <a:p>
            <a:r>
              <a:rPr lang="en-US" smtClean="0"/>
              <a:t>When the central bank contracts the money supply, it raises the interest rate and reduces the quantity of goods and services demanded at any given price level, shifting aggregate demand to the left.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algn="l"/>
            <a:r>
              <a:rPr lang="en-US" sz="3200" smtClean="0">
                <a:solidFill>
                  <a:srgbClr val="FFFFFF"/>
                </a:solidFill>
              </a:rPr>
              <a:t>The Role of Interest Rates</a:t>
            </a:r>
            <a:endParaRPr lang="en-US" sz="3200" smtClean="0">
              <a:solidFill>
                <a:srgbClr val="FFFFFF"/>
              </a:solidFill>
              <a:latin typeface="Tahoma" pitchFamily="34" charset="0"/>
            </a:endParaRPr>
          </a:p>
        </p:txBody>
      </p:sp>
      <p:sp>
        <p:nvSpPr>
          <p:cNvPr id="18435" name="Rectangle 3"/>
          <p:cNvSpPr>
            <a:spLocks noGrp="1" noChangeArrowheads="1"/>
          </p:cNvSpPr>
          <p:nvPr>
            <p:ph type="body" idx="1"/>
          </p:nvPr>
        </p:nvSpPr>
        <p:spPr/>
        <p:txBody>
          <a:bodyPr/>
          <a:lstStyle/>
          <a:p>
            <a:pPr>
              <a:lnSpc>
                <a:spcPct val="90000"/>
              </a:lnSpc>
            </a:pPr>
            <a:r>
              <a:rPr lang="en-GB" smtClean="0"/>
              <a:t>In recent years, many of the major central banks have conducted policy by setting the interest rate at which they will lend to the banking sector (the refinancing rate for the ECB, the repo rate for the Bank of England, and the discount rate in the terms of the US Federal Reserve). </a:t>
            </a:r>
          </a:p>
          <a:p>
            <a:pPr>
              <a:lnSpc>
                <a:spcPct val="90000"/>
              </a:lnSpc>
            </a:pPr>
            <a:r>
              <a:rPr lang="en-GB" smtClean="0"/>
              <a:t>Because changes in the money supply lead to changes in interest rates, monetary policy can be described either in terms of the money supply or in terms of the interest rate. </a:t>
            </a:r>
            <a:endParaRPr lang="en-US"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l"/>
            <a:r>
              <a:rPr lang="en-US" sz="3200" smtClean="0">
                <a:solidFill>
                  <a:srgbClr val="FFFFFF"/>
                </a:solidFill>
              </a:rPr>
              <a:t>Why central banks watch the stock markets (and vice versa)</a:t>
            </a:r>
            <a:endParaRPr lang="en-US" sz="3200" smtClean="0">
              <a:solidFill>
                <a:srgbClr val="FFFFFF"/>
              </a:solidFill>
              <a:latin typeface="Tahoma" pitchFamily="34" charset="0"/>
            </a:endParaRPr>
          </a:p>
        </p:txBody>
      </p:sp>
      <p:sp>
        <p:nvSpPr>
          <p:cNvPr id="19459" name="Rectangle 3"/>
          <p:cNvSpPr>
            <a:spLocks noGrp="1" noChangeArrowheads="1"/>
          </p:cNvSpPr>
          <p:nvPr>
            <p:ph type="body" idx="1"/>
          </p:nvPr>
        </p:nvSpPr>
        <p:spPr/>
        <p:txBody>
          <a:bodyPr/>
          <a:lstStyle/>
          <a:p>
            <a:pPr>
              <a:lnSpc>
                <a:spcPct val="90000"/>
              </a:lnSpc>
            </a:pPr>
            <a:r>
              <a:rPr lang="en-GB" sz="2400" smtClean="0"/>
              <a:t>When the stock market booms, households become wealthier and this stimulates consumer spending. </a:t>
            </a:r>
          </a:p>
          <a:p>
            <a:pPr>
              <a:lnSpc>
                <a:spcPct val="90000"/>
              </a:lnSpc>
            </a:pPr>
            <a:r>
              <a:rPr lang="en-GB" sz="2400" smtClean="0"/>
              <a:t>Rising share prices also make it more attractive for firms to issue new shares and this facilitates increased investment spending.</a:t>
            </a:r>
          </a:p>
          <a:p>
            <a:pPr>
              <a:lnSpc>
                <a:spcPct val="90000"/>
              </a:lnSpc>
            </a:pPr>
            <a:r>
              <a:rPr lang="en-GB" sz="2400" smtClean="0"/>
              <a:t>Central banks can offset these expansionary effects on aggregate demand by keeping the money supply lower and interest rates higher than they otherwise would.</a:t>
            </a:r>
          </a:p>
          <a:p>
            <a:pPr>
              <a:lnSpc>
                <a:spcPct val="90000"/>
              </a:lnSpc>
            </a:pPr>
            <a:r>
              <a:rPr lang="en-GB" sz="2400" smtClean="0"/>
              <a:t>When the stock market falls a central bank needs to loosen monetary policy in order to offset the contractionary effect on aggregate demand. </a:t>
            </a:r>
          </a:p>
          <a:p>
            <a:r>
              <a:rPr lang="en-GB" sz="2400" smtClean="0"/>
              <a:t>For example, the decline in the FTSE 100 Index from January 2000 to April/May 2003 is mirrored by a fall in the Bank of England’s Base Rate from 6.0 per cent to 3.75 per cent.</a:t>
            </a:r>
            <a:br>
              <a:rPr lang="en-GB" sz="2400" smtClean="0"/>
            </a:br>
            <a:endParaRPr lang="en-GB" sz="2400" smtClean="0"/>
          </a:p>
          <a:p>
            <a:pPr>
              <a:lnSpc>
                <a:spcPct val="90000"/>
              </a:lnSpc>
            </a:pPr>
            <a:endParaRPr lang="en-US" sz="240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sz="3600" smtClean="0"/>
              <a:t>HOW FISCAL POLICY INFLUENCES AGGREGATE DEMAND</a:t>
            </a:r>
            <a:endParaRPr lang="en-US" sz="3600" smtClean="0">
              <a:latin typeface="Tahoma" pitchFamily="34" charset="0"/>
            </a:endParaRPr>
          </a:p>
        </p:txBody>
      </p:sp>
      <p:sp>
        <p:nvSpPr>
          <p:cNvPr id="20483" name="Rectangle 3"/>
          <p:cNvSpPr>
            <a:spLocks noGrp="1" noChangeArrowheads="1"/>
          </p:cNvSpPr>
          <p:nvPr>
            <p:ph type="body" idx="1"/>
          </p:nvPr>
        </p:nvSpPr>
        <p:spPr/>
        <p:txBody>
          <a:bodyPr/>
          <a:lstStyle/>
          <a:p>
            <a:endParaRPr lang="en-US" smtClean="0"/>
          </a:p>
          <a:p>
            <a:r>
              <a:rPr lang="en-US" smtClean="0"/>
              <a:t>Fiscal policy refers to the government’s choices regarding the overall level of government purchases or taxes.</a:t>
            </a:r>
          </a:p>
          <a:p>
            <a:r>
              <a:rPr lang="en-US" smtClean="0"/>
              <a:t>Fiscal policy influences saving, investment, and growth in the long run.</a:t>
            </a:r>
          </a:p>
          <a:p>
            <a:r>
              <a:rPr lang="en-US" smtClean="0"/>
              <a:t>In the short run, fiscal policy primarily affects the aggregate demand.</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algn="l"/>
            <a:r>
              <a:rPr lang="en-US" sz="3200" smtClean="0">
                <a:solidFill>
                  <a:srgbClr val="FFFFFF"/>
                </a:solidFill>
              </a:rPr>
              <a:t>Changes in Government Purchases</a:t>
            </a:r>
            <a:endParaRPr lang="en-US" sz="3200" smtClean="0">
              <a:solidFill>
                <a:srgbClr val="FFFFFF"/>
              </a:solidFill>
              <a:latin typeface="Tahoma" pitchFamily="34" charset="0"/>
            </a:endParaRPr>
          </a:p>
        </p:txBody>
      </p:sp>
      <p:sp>
        <p:nvSpPr>
          <p:cNvPr id="21507" name="Rectangle 3"/>
          <p:cNvSpPr>
            <a:spLocks noGrp="1" noChangeArrowheads="1"/>
          </p:cNvSpPr>
          <p:nvPr>
            <p:ph type="body" idx="1"/>
          </p:nvPr>
        </p:nvSpPr>
        <p:spPr/>
        <p:txBody>
          <a:bodyPr/>
          <a:lstStyle/>
          <a:p>
            <a:pPr>
              <a:buFontTx/>
              <a:buNone/>
            </a:pPr>
            <a:endParaRPr lang="en-US" sz="1400" smtClean="0"/>
          </a:p>
          <a:p>
            <a:r>
              <a:rPr lang="en-US" sz="2800" smtClean="0"/>
              <a:t>When policymakers change the money supply or taxes, the effect on aggregate demand is indirect—through the spending decisions of firms or households.</a:t>
            </a:r>
          </a:p>
          <a:p>
            <a:r>
              <a:rPr lang="en-US" sz="2800" smtClean="0"/>
              <a:t>When the government alters its own purchases of goods or services, it shifts the aggregate demand curve directly.</a:t>
            </a:r>
          </a:p>
          <a:p>
            <a:r>
              <a:rPr lang="en-US" sz="2800" smtClean="0"/>
              <a:t>There are two macroeconomic effects from the change in government purchases:              </a:t>
            </a:r>
          </a:p>
          <a:p>
            <a:pPr lvl="1"/>
            <a:r>
              <a:rPr lang="en-US" sz="2600" smtClean="0"/>
              <a:t>The multiplier effect</a:t>
            </a:r>
          </a:p>
          <a:p>
            <a:pPr lvl="1"/>
            <a:r>
              <a:rPr lang="en-US" sz="2600" smtClean="0"/>
              <a:t>The crowding-out effect</a:t>
            </a:r>
          </a:p>
          <a:p>
            <a:endParaRPr 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Заглавие 1"/>
          <p:cNvSpPr>
            <a:spLocks noGrp="1"/>
          </p:cNvSpPr>
          <p:nvPr>
            <p:ph type="title"/>
          </p:nvPr>
        </p:nvSpPr>
        <p:spPr/>
        <p:txBody>
          <a:bodyPr/>
          <a:lstStyle/>
          <a:p>
            <a:r>
              <a:rPr lang="en-US" smtClean="0"/>
              <a:t>Revision</a:t>
            </a:r>
            <a:endParaRPr lang="bg-BG" smtClean="0"/>
          </a:p>
        </p:txBody>
      </p:sp>
      <p:sp>
        <p:nvSpPr>
          <p:cNvPr id="4099" name="Контейнер за съдържание 2"/>
          <p:cNvSpPr>
            <a:spLocks noGrp="1"/>
          </p:cNvSpPr>
          <p:nvPr>
            <p:ph idx="1"/>
          </p:nvPr>
        </p:nvSpPr>
        <p:spPr/>
        <p:txBody>
          <a:bodyPr/>
          <a:lstStyle/>
          <a:p>
            <a:r>
              <a:rPr lang="en-US" smtClean="0"/>
              <a:t>How government deficit and/or tax reduction affects the economic growth in the long run?</a:t>
            </a:r>
          </a:p>
          <a:p>
            <a:pPr lvl="1"/>
            <a:r>
              <a:rPr lang="en-US" smtClean="0"/>
              <a:t>Government deficit decreases national saving, income tax reduction increases it while investment tax credit increases investments.</a:t>
            </a:r>
          </a:p>
          <a:p>
            <a:r>
              <a:rPr lang="en-US" smtClean="0"/>
              <a:t>How the money supply controlled by central bank affects the price level in the long run?</a:t>
            </a:r>
          </a:p>
          <a:p>
            <a:pPr lvl="1"/>
            <a:r>
              <a:rPr lang="en-US" smtClean="0"/>
              <a:t>According to the quantity theory of money, money supply determines the value of money and is the primary cause of inflation.</a:t>
            </a:r>
            <a:endParaRPr lang="bg-BG"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lgn="l"/>
            <a:r>
              <a:rPr lang="en-US" sz="3200" smtClean="0">
                <a:solidFill>
                  <a:srgbClr val="FFFFFF"/>
                </a:solidFill>
              </a:rPr>
              <a:t>The Multiplier Effect</a:t>
            </a:r>
            <a:endParaRPr lang="en-US" sz="3200" smtClean="0">
              <a:solidFill>
                <a:srgbClr val="FFFFFF"/>
              </a:solidFill>
              <a:latin typeface="Tahoma" pitchFamily="34" charset="0"/>
            </a:endParaRPr>
          </a:p>
        </p:txBody>
      </p:sp>
      <p:sp>
        <p:nvSpPr>
          <p:cNvPr id="22531" name="Rectangle 3"/>
          <p:cNvSpPr>
            <a:spLocks noGrp="1" noChangeArrowheads="1"/>
          </p:cNvSpPr>
          <p:nvPr>
            <p:ph type="body" idx="1"/>
          </p:nvPr>
        </p:nvSpPr>
        <p:spPr/>
        <p:txBody>
          <a:bodyPr/>
          <a:lstStyle/>
          <a:p>
            <a:pPr>
              <a:buClr>
                <a:srgbClr val="000000"/>
              </a:buClr>
              <a:buFontTx/>
              <a:buNone/>
            </a:pPr>
            <a:endParaRPr lang="en-US" sz="1400" smtClean="0"/>
          </a:p>
          <a:p>
            <a:pPr>
              <a:buClr>
                <a:srgbClr val="000000"/>
              </a:buClr>
            </a:pPr>
            <a:r>
              <a:rPr lang="en-US" smtClean="0"/>
              <a:t>Government purchases are said to have a </a:t>
            </a:r>
            <a:r>
              <a:rPr lang="en-US" i="1" smtClean="0">
                <a:solidFill>
                  <a:srgbClr val="25A9A6"/>
                </a:solidFill>
              </a:rPr>
              <a:t>multiplier effect </a:t>
            </a:r>
            <a:r>
              <a:rPr lang="en-US" smtClean="0"/>
              <a:t>on aggregate demand.</a:t>
            </a:r>
          </a:p>
          <a:p>
            <a:pPr lvl="1"/>
            <a:r>
              <a:rPr lang="en-US" smtClean="0"/>
              <a:t>Each pound spent by the government can raise the aggregate demand for goods and services by more than a pound.</a:t>
            </a:r>
          </a:p>
          <a:p>
            <a:r>
              <a:rPr lang="en-US" smtClean="0"/>
              <a:t>The multiplier effect refers to the additional shifts in aggregate demand that result when expansionary fiscal policy increases income and thereby increases consumer spending.</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3554" name="Picture 2" descr="narrow aqua button bckgrd"/>
          <p:cNvPicPr>
            <a:picLocks noChangeAspect="1" noChangeArrowheads="1"/>
          </p:cNvPicPr>
          <p:nvPr/>
        </p:nvPicPr>
        <p:blipFill>
          <a:blip r:embed="rId3" cstate="print"/>
          <a:srcRect r="1688"/>
          <a:stretch>
            <a:fillRect/>
          </a:stretch>
        </p:blipFill>
        <p:spPr bwMode="auto">
          <a:xfrm>
            <a:off x="0" y="0"/>
            <a:ext cx="9144000" cy="6858000"/>
          </a:xfrm>
          <a:prstGeom prst="rect">
            <a:avLst/>
          </a:prstGeom>
          <a:noFill/>
          <a:ln w="9525">
            <a:noFill/>
            <a:miter lim="800000"/>
            <a:headEnd/>
            <a:tailEnd/>
          </a:ln>
        </p:spPr>
      </p:pic>
      <p:sp>
        <p:nvSpPr>
          <p:cNvPr id="23555" name="Rectangle 3"/>
          <p:cNvSpPr>
            <a:spLocks noGrp="1" noChangeArrowheads="1"/>
          </p:cNvSpPr>
          <p:nvPr>
            <p:ph type="title"/>
          </p:nvPr>
        </p:nvSpPr>
        <p:spPr>
          <a:xfrm>
            <a:off x="609600" y="50800"/>
            <a:ext cx="8229600" cy="685800"/>
          </a:xfrm>
        </p:spPr>
        <p:txBody>
          <a:bodyPr/>
          <a:lstStyle/>
          <a:p>
            <a:pPr algn="l">
              <a:lnSpc>
                <a:spcPct val="80000"/>
              </a:lnSpc>
            </a:pPr>
            <a:r>
              <a:rPr lang="en-US" sz="2800" smtClean="0"/>
              <a:t>Figure 4 The Multiplier Effect</a:t>
            </a:r>
          </a:p>
        </p:txBody>
      </p:sp>
      <p:sp>
        <p:nvSpPr>
          <p:cNvPr id="23556" name="Rectangle 5"/>
          <p:cNvSpPr>
            <a:spLocks noChangeArrowheads="1"/>
          </p:cNvSpPr>
          <p:nvPr/>
        </p:nvSpPr>
        <p:spPr bwMode="auto">
          <a:xfrm>
            <a:off x="1301750" y="1303338"/>
            <a:ext cx="6927850" cy="4265612"/>
          </a:xfrm>
          <a:prstGeom prst="rect">
            <a:avLst/>
          </a:prstGeom>
          <a:solidFill>
            <a:srgbClr val="F3F6F9"/>
          </a:solidFill>
          <a:ln w="206375">
            <a:solidFill>
              <a:srgbClr val="F3F6F9"/>
            </a:solidFill>
            <a:miter lim="800000"/>
            <a:headEnd/>
            <a:tailEnd/>
          </a:ln>
        </p:spPr>
        <p:txBody>
          <a:bodyPr/>
          <a:lstStyle/>
          <a:p>
            <a:endParaRPr lang="en-GB"/>
          </a:p>
        </p:txBody>
      </p:sp>
      <p:sp>
        <p:nvSpPr>
          <p:cNvPr id="23557" name="Rectangle 6"/>
          <p:cNvSpPr>
            <a:spLocks noChangeArrowheads="1"/>
          </p:cNvSpPr>
          <p:nvPr/>
        </p:nvSpPr>
        <p:spPr bwMode="auto">
          <a:xfrm>
            <a:off x="1301750" y="1303338"/>
            <a:ext cx="6927850" cy="4265612"/>
          </a:xfrm>
          <a:prstGeom prst="rect">
            <a:avLst/>
          </a:prstGeom>
          <a:solidFill>
            <a:srgbClr val="F2F4F8"/>
          </a:solidFill>
          <a:ln w="188913">
            <a:solidFill>
              <a:srgbClr val="F2F4F8"/>
            </a:solidFill>
            <a:miter lim="800000"/>
            <a:headEnd/>
            <a:tailEnd/>
          </a:ln>
        </p:spPr>
        <p:txBody>
          <a:bodyPr/>
          <a:lstStyle/>
          <a:p>
            <a:endParaRPr lang="en-GB"/>
          </a:p>
        </p:txBody>
      </p:sp>
      <p:sp>
        <p:nvSpPr>
          <p:cNvPr id="23558" name="Rectangle 7"/>
          <p:cNvSpPr>
            <a:spLocks noChangeArrowheads="1"/>
          </p:cNvSpPr>
          <p:nvPr/>
        </p:nvSpPr>
        <p:spPr bwMode="auto">
          <a:xfrm>
            <a:off x="1301750" y="1303338"/>
            <a:ext cx="6927850" cy="4265612"/>
          </a:xfrm>
          <a:prstGeom prst="rect">
            <a:avLst/>
          </a:prstGeom>
          <a:solidFill>
            <a:srgbClr val="F1F4F7"/>
          </a:solidFill>
          <a:ln w="169863">
            <a:solidFill>
              <a:srgbClr val="F1F4F7"/>
            </a:solidFill>
            <a:miter lim="800000"/>
            <a:headEnd/>
            <a:tailEnd/>
          </a:ln>
        </p:spPr>
        <p:txBody>
          <a:bodyPr/>
          <a:lstStyle/>
          <a:p>
            <a:endParaRPr lang="en-GB"/>
          </a:p>
        </p:txBody>
      </p:sp>
      <p:sp>
        <p:nvSpPr>
          <p:cNvPr id="23559" name="Rectangle 8"/>
          <p:cNvSpPr>
            <a:spLocks noChangeArrowheads="1"/>
          </p:cNvSpPr>
          <p:nvPr/>
        </p:nvSpPr>
        <p:spPr bwMode="auto">
          <a:xfrm>
            <a:off x="1301750" y="1303338"/>
            <a:ext cx="6927850" cy="4265612"/>
          </a:xfrm>
          <a:prstGeom prst="rect">
            <a:avLst/>
          </a:prstGeom>
          <a:solidFill>
            <a:srgbClr val="F0F2F5"/>
          </a:solidFill>
          <a:ln w="150813">
            <a:solidFill>
              <a:srgbClr val="F0F2F5"/>
            </a:solidFill>
            <a:miter lim="800000"/>
            <a:headEnd/>
            <a:tailEnd/>
          </a:ln>
        </p:spPr>
        <p:txBody>
          <a:bodyPr/>
          <a:lstStyle/>
          <a:p>
            <a:endParaRPr lang="en-GB"/>
          </a:p>
        </p:txBody>
      </p:sp>
      <p:sp>
        <p:nvSpPr>
          <p:cNvPr id="23560" name="Rectangle 9"/>
          <p:cNvSpPr>
            <a:spLocks noChangeArrowheads="1"/>
          </p:cNvSpPr>
          <p:nvPr/>
        </p:nvSpPr>
        <p:spPr bwMode="auto">
          <a:xfrm>
            <a:off x="1301750" y="1303338"/>
            <a:ext cx="6927850" cy="4265612"/>
          </a:xfrm>
          <a:prstGeom prst="rect">
            <a:avLst/>
          </a:prstGeom>
          <a:solidFill>
            <a:srgbClr val="EEF1F4"/>
          </a:solidFill>
          <a:ln w="131763">
            <a:solidFill>
              <a:srgbClr val="EEF1F4"/>
            </a:solidFill>
            <a:miter lim="800000"/>
            <a:headEnd/>
            <a:tailEnd/>
          </a:ln>
        </p:spPr>
        <p:txBody>
          <a:bodyPr/>
          <a:lstStyle/>
          <a:p>
            <a:endParaRPr lang="en-GB"/>
          </a:p>
        </p:txBody>
      </p:sp>
      <p:sp>
        <p:nvSpPr>
          <p:cNvPr id="23561" name="Rectangle 10"/>
          <p:cNvSpPr>
            <a:spLocks noChangeArrowheads="1"/>
          </p:cNvSpPr>
          <p:nvPr/>
        </p:nvSpPr>
        <p:spPr bwMode="auto">
          <a:xfrm>
            <a:off x="1301750" y="1303338"/>
            <a:ext cx="6927850" cy="4265612"/>
          </a:xfrm>
          <a:prstGeom prst="rect">
            <a:avLst/>
          </a:prstGeom>
          <a:solidFill>
            <a:srgbClr val="EDEFF3"/>
          </a:solidFill>
          <a:ln w="112713">
            <a:solidFill>
              <a:srgbClr val="EDEFF3"/>
            </a:solidFill>
            <a:miter lim="800000"/>
            <a:headEnd/>
            <a:tailEnd/>
          </a:ln>
        </p:spPr>
        <p:txBody>
          <a:bodyPr/>
          <a:lstStyle/>
          <a:p>
            <a:endParaRPr lang="en-GB"/>
          </a:p>
        </p:txBody>
      </p:sp>
      <p:sp>
        <p:nvSpPr>
          <p:cNvPr id="23562" name="Rectangle 11"/>
          <p:cNvSpPr>
            <a:spLocks noChangeArrowheads="1"/>
          </p:cNvSpPr>
          <p:nvPr/>
        </p:nvSpPr>
        <p:spPr bwMode="auto">
          <a:xfrm>
            <a:off x="1301750" y="1303338"/>
            <a:ext cx="6927850" cy="4265612"/>
          </a:xfrm>
          <a:prstGeom prst="rect">
            <a:avLst/>
          </a:prstGeom>
          <a:solidFill>
            <a:srgbClr val="EBEEF2"/>
          </a:solidFill>
          <a:ln w="93663">
            <a:solidFill>
              <a:srgbClr val="EBEEF2"/>
            </a:solidFill>
            <a:miter lim="800000"/>
            <a:headEnd/>
            <a:tailEnd/>
          </a:ln>
        </p:spPr>
        <p:txBody>
          <a:bodyPr/>
          <a:lstStyle/>
          <a:p>
            <a:endParaRPr lang="en-GB"/>
          </a:p>
        </p:txBody>
      </p:sp>
      <p:sp>
        <p:nvSpPr>
          <p:cNvPr id="23563" name="Rectangle 12"/>
          <p:cNvSpPr>
            <a:spLocks noChangeArrowheads="1"/>
          </p:cNvSpPr>
          <p:nvPr/>
        </p:nvSpPr>
        <p:spPr bwMode="auto">
          <a:xfrm>
            <a:off x="1301750" y="1303338"/>
            <a:ext cx="6927850" cy="4265612"/>
          </a:xfrm>
          <a:prstGeom prst="rect">
            <a:avLst/>
          </a:prstGeom>
          <a:solidFill>
            <a:srgbClr val="EAECF1"/>
          </a:solidFill>
          <a:ln w="74613">
            <a:solidFill>
              <a:srgbClr val="EAECF1"/>
            </a:solidFill>
            <a:miter lim="800000"/>
            <a:headEnd/>
            <a:tailEnd/>
          </a:ln>
        </p:spPr>
        <p:txBody>
          <a:bodyPr/>
          <a:lstStyle/>
          <a:p>
            <a:endParaRPr lang="en-GB"/>
          </a:p>
        </p:txBody>
      </p:sp>
      <p:sp>
        <p:nvSpPr>
          <p:cNvPr id="23564" name="Rectangle 13"/>
          <p:cNvSpPr>
            <a:spLocks noChangeArrowheads="1"/>
          </p:cNvSpPr>
          <p:nvPr/>
        </p:nvSpPr>
        <p:spPr bwMode="auto">
          <a:xfrm>
            <a:off x="1301750" y="1303338"/>
            <a:ext cx="6927850" cy="4265612"/>
          </a:xfrm>
          <a:prstGeom prst="rect">
            <a:avLst/>
          </a:prstGeom>
          <a:solidFill>
            <a:srgbClr val="E9EBF0"/>
          </a:solidFill>
          <a:ln w="57150">
            <a:solidFill>
              <a:srgbClr val="E9EBF0"/>
            </a:solidFill>
            <a:miter lim="800000"/>
            <a:headEnd/>
            <a:tailEnd/>
          </a:ln>
        </p:spPr>
        <p:txBody>
          <a:bodyPr/>
          <a:lstStyle/>
          <a:p>
            <a:endParaRPr lang="en-GB"/>
          </a:p>
        </p:txBody>
      </p:sp>
      <p:sp>
        <p:nvSpPr>
          <p:cNvPr id="23565" name="Rectangle 14"/>
          <p:cNvSpPr>
            <a:spLocks noChangeArrowheads="1"/>
          </p:cNvSpPr>
          <p:nvPr/>
        </p:nvSpPr>
        <p:spPr bwMode="auto">
          <a:xfrm>
            <a:off x="1301750" y="1303338"/>
            <a:ext cx="6927850" cy="4265612"/>
          </a:xfrm>
          <a:prstGeom prst="rect">
            <a:avLst/>
          </a:prstGeom>
          <a:solidFill>
            <a:srgbClr val="E7EAEF"/>
          </a:solidFill>
          <a:ln w="38100">
            <a:solidFill>
              <a:srgbClr val="E7EAEF"/>
            </a:solidFill>
            <a:miter lim="800000"/>
            <a:headEnd/>
            <a:tailEnd/>
          </a:ln>
        </p:spPr>
        <p:txBody>
          <a:bodyPr/>
          <a:lstStyle/>
          <a:p>
            <a:endParaRPr lang="en-GB"/>
          </a:p>
        </p:txBody>
      </p:sp>
      <p:sp>
        <p:nvSpPr>
          <p:cNvPr id="23566" name="Rectangle 15"/>
          <p:cNvSpPr>
            <a:spLocks noChangeArrowheads="1"/>
          </p:cNvSpPr>
          <p:nvPr/>
        </p:nvSpPr>
        <p:spPr bwMode="auto">
          <a:xfrm>
            <a:off x="1301750" y="1303338"/>
            <a:ext cx="6927850" cy="4265612"/>
          </a:xfrm>
          <a:prstGeom prst="rect">
            <a:avLst/>
          </a:prstGeom>
          <a:solidFill>
            <a:srgbClr val="E6E9EF"/>
          </a:solidFill>
          <a:ln w="19050">
            <a:solidFill>
              <a:srgbClr val="E6E9EF"/>
            </a:solidFill>
            <a:miter lim="800000"/>
            <a:headEnd/>
            <a:tailEnd/>
          </a:ln>
        </p:spPr>
        <p:txBody>
          <a:bodyPr/>
          <a:lstStyle/>
          <a:p>
            <a:endParaRPr lang="en-GB"/>
          </a:p>
        </p:txBody>
      </p:sp>
      <p:sp>
        <p:nvSpPr>
          <p:cNvPr id="23567" name="Rectangle 16"/>
          <p:cNvSpPr>
            <a:spLocks noChangeArrowheads="1"/>
          </p:cNvSpPr>
          <p:nvPr/>
        </p:nvSpPr>
        <p:spPr bwMode="auto">
          <a:xfrm>
            <a:off x="1150938" y="1135063"/>
            <a:ext cx="6985000" cy="4357687"/>
          </a:xfrm>
          <a:prstGeom prst="rect">
            <a:avLst/>
          </a:prstGeom>
          <a:solidFill>
            <a:srgbClr val="FFFFFF"/>
          </a:solidFill>
          <a:ln w="9525">
            <a:noFill/>
            <a:miter lim="800000"/>
            <a:headEnd/>
            <a:tailEnd/>
          </a:ln>
        </p:spPr>
        <p:txBody>
          <a:bodyPr/>
          <a:lstStyle/>
          <a:p>
            <a:endParaRPr lang="en-GB"/>
          </a:p>
        </p:txBody>
      </p:sp>
      <p:sp>
        <p:nvSpPr>
          <p:cNvPr id="23568" name="Freeform 17"/>
          <p:cNvSpPr>
            <a:spLocks/>
          </p:cNvSpPr>
          <p:nvPr/>
        </p:nvSpPr>
        <p:spPr bwMode="auto">
          <a:xfrm>
            <a:off x="1150938" y="1135063"/>
            <a:ext cx="6985000" cy="4357687"/>
          </a:xfrm>
          <a:custGeom>
            <a:avLst/>
            <a:gdLst>
              <a:gd name="T0" fmla="*/ 0 w 4400"/>
              <a:gd name="T1" fmla="*/ 0 h 2745"/>
              <a:gd name="T2" fmla="*/ 0 w 4400"/>
              <a:gd name="T3" fmla="*/ 2147483647 h 2745"/>
              <a:gd name="T4" fmla="*/ 2147483647 w 4400"/>
              <a:gd name="T5" fmla="*/ 2147483647 h 2745"/>
              <a:gd name="T6" fmla="*/ 0 60000 65536"/>
              <a:gd name="T7" fmla="*/ 0 60000 65536"/>
              <a:gd name="T8" fmla="*/ 0 60000 65536"/>
              <a:gd name="T9" fmla="*/ 0 w 4400"/>
              <a:gd name="T10" fmla="*/ 0 h 2745"/>
              <a:gd name="T11" fmla="*/ 4400 w 4400"/>
              <a:gd name="T12" fmla="*/ 2745 h 2745"/>
            </a:gdLst>
            <a:ahLst/>
            <a:cxnLst>
              <a:cxn ang="T6">
                <a:pos x="T0" y="T1"/>
              </a:cxn>
              <a:cxn ang="T7">
                <a:pos x="T2" y="T3"/>
              </a:cxn>
              <a:cxn ang="T8">
                <a:pos x="T4" y="T5"/>
              </a:cxn>
            </a:cxnLst>
            <a:rect l="T9" t="T10" r="T11" b="T12"/>
            <a:pathLst>
              <a:path w="4400" h="2745">
                <a:moveTo>
                  <a:pt x="0" y="0"/>
                </a:moveTo>
                <a:lnTo>
                  <a:pt x="0" y="2745"/>
                </a:lnTo>
                <a:lnTo>
                  <a:pt x="4400" y="2745"/>
                </a:lnTo>
              </a:path>
            </a:pathLst>
          </a:custGeom>
          <a:noFill/>
          <a:ln w="19050">
            <a:solidFill>
              <a:srgbClr val="000000"/>
            </a:solidFill>
            <a:round/>
            <a:headEnd/>
            <a:tailEnd/>
          </a:ln>
        </p:spPr>
        <p:txBody>
          <a:bodyPr/>
          <a:lstStyle/>
          <a:p>
            <a:endParaRPr lang="cs-CZ"/>
          </a:p>
        </p:txBody>
      </p:sp>
      <p:sp>
        <p:nvSpPr>
          <p:cNvPr id="87058" name="Line 18"/>
          <p:cNvSpPr>
            <a:spLocks noChangeShapeType="1"/>
          </p:cNvSpPr>
          <p:nvPr/>
        </p:nvSpPr>
        <p:spPr bwMode="auto">
          <a:xfrm>
            <a:off x="3033713" y="3746500"/>
            <a:ext cx="1092200" cy="1588"/>
          </a:xfrm>
          <a:prstGeom prst="line">
            <a:avLst/>
          </a:prstGeom>
          <a:noFill/>
          <a:ln w="17526">
            <a:solidFill>
              <a:srgbClr val="000000"/>
            </a:solidFill>
            <a:round/>
            <a:headEnd/>
            <a:tailEnd type="stealth" w="med" len="med"/>
          </a:ln>
        </p:spPr>
        <p:txBody>
          <a:bodyPr/>
          <a:lstStyle/>
          <a:p>
            <a:endParaRPr lang="cs-CZ"/>
          </a:p>
        </p:txBody>
      </p:sp>
      <p:sp>
        <p:nvSpPr>
          <p:cNvPr id="87059" name="Line 19"/>
          <p:cNvSpPr>
            <a:spLocks noChangeShapeType="1"/>
          </p:cNvSpPr>
          <p:nvPr/>
        </p:nvSpPr>
        <p:spPr bwMode="auto">
          <a:xfrm>
            <a:off x="4483100" y="3746500"/>
            <a:ext cx="1073150" cy="1588"/>
          </a:xfrm>
          <a:prstGeom prst="line">
            <a:avLst/>
          </a:prstGeom>
          <a:noFill/>
          <a:ln w="17526">
            <a:solidFill>
              <a:srgbClr val="000000"/>
            </a:solidFill>
            <a:round/>
            <a:headEnd/>
            <a:tailEnd type="stealth" w="med" len="med"/>
          </a:ln>
        </p:spPr>
        <p:txBody>
          <a:bodyPr/>
          <a:lstStyle/>
          <a:p>
            <a:endParaRPr lang="cs-CZ"/>
          </a:p>
        </p:txBody>
      </p:sp>
      <p:sp>
        <p:nvSpPr>
          <p:cNvPr id="23571" name="Rectangle 20"/>
          <p:cNvSpPr>
            <a:spLocks noChangeArrowheads="1"/>
          </p:cNvSpPr>
          <p:nvPr/>
        </p:nvSpPr>
        <p:spPr bwMode="auto">
          <a:xfrm>
            <a:off x="7088188" y="5567363"/>
            <a:ext cx="1144587" cy="274637"/>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charset="0"/>
              </a:rPr>
              <a:t>Quantity of</a:t>
            </a:r>
            <a:endParaRPr lang="en-US"/>
          </a:p>
        </p:txBody>
      </p:sp>
      <p:sp>
        <p:nvSpPr>
          <p:cNvPr id="23572" name="Rectangle 21"/>
          <p:cNvSpPr>
            <a:spLocks noChangeArrowheads="1"/>
          </p:cNvSpPr>
          <p:nvPr/>
        </p:nvSpPr>
        <p:spPr bwMode="auto">
          <a:xfrm>
            <a:off x="7488238" y="5818188"/>
            <a:ext cx="738187" cy="274637"/>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charset="0"/>
              </a:rPr>
              <a:t>Output</a:t>
            </a:r>
            <a:endParaRPr lang="en-US"/>
          </a:p>
        </p:txBody>
      </p:sp>
      <p:sp>
        <p:nvSpPr>
          <p:cNvPr id="23573" name="Rectangle 22"/>
          <p:cNvSpPr>
            <a:spLocks noChangeArrowheads="1"/>
          </p:cNvSpPr>
          <p:nvPr/>
        </p:nvSpPr>
        <p:spPr bwMode="auto">
          <a:xfrm>
            <a:off x="581025" y="1112838"/>
            <a:ext cx="587375" cy="274637"/>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charset="0"/>
              </a:rPr>
              <a:t>Price</a:t>
            </a:r>
            <a:endParaRPr lang="en-US"/>
          </a:p>
        </p:txBody>
      </p:sp>
      <p:sp>
        <p:nvSpPr>
          <p:cNvPr id="23574" name="Rectangle 23"/>
          <p:cNvSpPr>
            <a:spLocks noChangeArrowheads="1"/>
          </p:cNvSpPr>
          <p:nvPr/>
        </p:nvSpPr>
        <p:spPr bwMode="auto">
          <a:xfrm>
            <a:off x="555625" y="1363663"/>
            <a:ext cx="612775" cy="274637"/>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charset="0"/>
              </a:rPr>
              <a:t>Level</a:t>
            </a:r>
            <a:endParaRPr lang="en-US"/>
          </a:p>
        </p:txBody>
      </p:sp>
      <p:sp>
        <p:nvSpPr>
          <p:cNvPr id="23575" name="Rectangle 24"/>
          <p:cNvSpPr>
            <a:spLocks noChangeArrowheads="1"/>
          </p:cNvSpPr>
          <p:nvPr/>
        </p:nvSpPr>
        <p:spPr bwMode="auto">
          <a:xfrm>
            <a:off x="955675" y="5573713"/>
            <a:ext cx="200025" cy="268287"/>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0</a:t>
            </a:r>
            <a:endParaRPr lang="en-US"/>
          </a:p>
        </p:txBody>
      </p:sp>
      <p:grpSp>
        <p:nvGrpSpPr>
          <p:cNvPr id="23576" name="Group 25"/>
          <p:cNvGrpSpPr>
            <a:grpSpLocks/>
          </p:cNvGrpSpPr>
          <p:nvPr/>
        </p:nvGrpSpPr>
        <p:grpSpPr bwMode="auto">
          <a:xfrm>
            <a:off x="1301750" y="2468563"/>
            <a:ext cx="5868988" cy="2979737"/>
            <a:chOff x="820" y="1555"/>
            <a:chExt cx="3697" cy="1877"/>
          </a:xfrm>
        </p:grpSpPr>
        <p:sp>
          <p:nvSpPr>
            <p:cNvPr id="23600" name="Line 26"/>
            <p:cNvSpPr>
              <a:spLocks noChangeShapeType="1"/>
            </p:cNvSpPr>
            <p:nvPr/>
          </p:nvSpPr>
          <p:spPr bwMode="auto">
            <a:xfrm>
              <a:off x="820" y="1555"/>
              <a:ext cx="2230" cy="1775"/>
            </a:xfrm>
            <a:prstGeom prst="line">
              <a:avLst/>
            </a:prstGeom>
            <a:noFill/>
            <a:ln w="57150">
              <a:solidFill>
                <a:srgbClr val="003F95"/>
              </a:solidFill>
              <a:round/>
              <a:headEnd/>
              <a:tailEnd/>
            </a:ln>
          </p:spPr>
          <p:txBody>
            <a:bodyPr/>
            <a:lstStyle/>
            <a:p>
              <a:endParaRPr lang="cs-CZ"/>
            </a:p>
          </p:txBody>
        </p:sp>
        <p:sp>
          <p:nvSpPr>
            <p:cNvPr id="23601" name="Rectangle 27"/>
            <p:cNvSpPr>
              <a:spLocks noChangeArrowheads="1"/>
            </p:cNvSpPr>
            <p:nvPr/>
          </p:nvSpPr>
          <p:spPr bwMode="auto">
            <a:xfrm>
              <a:off x="3113" y="3263"/>
              <a:ext cx="1171" cy="169"/>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Aggregate demand, </a:t>
              </a:r>
              <a:endParaRPr lang="en-US"/>
            </a:p>
          </p:txBody>
        </p:sp>
        <p:sp>
          <p:nvSpPr>
            <p:cNvPr id="23602" name="Rectangle 28"/>
            <p:cNvSpPr>
              <a:spLocks noChangeArrowheads="1"/>
            </p:cNvSpPr>
            <p:nvPr/>
          </p:nvSpPr>
          <p:spPr bwMode="auto">
            <a:xfrm>
              <a:off x="4291" y="3263"/>
              <a:ext cx="226" cy="154"/>
            </a:xfrm>
            <a:prstGeom prst="rect">
              <a:avLst/>
            </a:prstGeom>
            <a:noFill/>
            <a:ln w="9525">
              <a:noFill/>
              <a:miter lim="800000"/>
              <a:headEnd/>
              <a:tailEnd/>
            </a:ln>
          </p:spPr>
          <p:txBody>
            <a:bodyPr wrap="none" lIns="0" tIns="0" rIns="0" bIns="0">
              <a:spAutoFit/>
            </a:bodyPr>
            <a:lstStyle/>
            <a:p>
              <a:r>
                <a:rPr lang="en-US" sz="1600" i="1">
                  <a:solidFill>
                    <a:srgbClr val="000000"/>
                  </a:solidFill>
                  <a:latin typeface="Arial" charset="0"/>
                </a:rPr>
                <a:t>AD</a:t>
              </a:r>
              <a:r>
                <a:rPr lang="en-US" sz="1600" baseline="-25000">
                  <a:solidFill>
                    <a:srgbClr val="000000"/>
                  </a:solidFill>
                  <a:latin typeface="Arial" charset="0"/>
                </a:rPr>
                <a:t>1</a:t>
              </a:r>
              <a:endParaRPr lang="en-US"/>
            </a:p>
          </p:txBody>
        </p:sp>
      </p:grpSp>
      <p:grpSp>
        <p:nvGrpSpPr>
          <p:cNvPr id="3" name="Group 29"/>
          <p:cNvGrpSpPr>
            <a:grpSpLocks/>
          </p:cNvGrpSpPr>
          <p:nvPr/>
        </p:nvGrpSpPr>
        <p:grpSpPr bwMode="auto">
          <a:xfrm>
            <a:off x="2846388" y="3340100"/>
            <a:ext cx="1336675" cy="349250"/>
            <a:chOff x="1793" y="2104"/>
            <a:chExt cx="842" cy="220"/>
          </a:xfrm>
        </p:grpSpPr>
        <p:sp>
          <p:nvSpPr>
            <p:cNvPr id="23598" name="Freeform 30"/>
            <p:cNvSpPr>
              <a:spLocks/>
            </p:cNvSpPr>
            <p:nvPr/>
          </p:nvSpPr>
          <p:spPr bwMode="auto">
            <a:xfrm>
              <a:off x="1911" y="2229"/>
              <a:ext cx="724" cy="95"/>
            </a:xfrm>
            <a:custGeom>
              <a:avLst/>
              <a:gdLst>
                <a:gd name="T0" fmla="*/ 101989 w 61"/>
                <a:gd name="T1" fmla="*/ 13395 h 8"/>
                <a:gd name="T2" fmla="*/ 88613 w 61"/>
                <a:gd name="T3" fmla="*/ 6769 h 8"/>
                <a:gd name="T4" fmla="*/ 56911 w 61"/>
                <a:gd name="T5" fmla="*/ 6769 h 8"/>
                <a:gd name="T6" fmla="*/ 50146 w 61"/>
                <a:gd name="T7" fmla="*/ 0 h 8"/>
                <a:gd name="T8" fmla="*/ 43523 w 61"/>
                <a:gd name="T9" fmla="*/ 6769 h 8"/>
                <a:gd name="T10" fmla="*/ 10005 w 61"/>
                <a:gd name="T11" fmla="*/ 6769 h 8"/>
                <a:gd name="T12" fmla="*/ 0 w 61"/>
                <a:gd name="T13" fmla="*/ 13395 h 8"/>
                <a:gd name="T14" fmla="*/ 0 60000 65536"/>
                <a:gd name="T15" fmla="*/ 0 60000 65536"/>
                <a:gd name="T16" fmla="*/ 0 60000 65536"/>
                <a:gd name="T17" fmla="*/ 0 60000 65536"/>
                <a:gd name="T18" fmla="*/ 0 60000 65536"/>
                <a:gd name="T19" fmla="*/ 0 60000 65536"/>
                <a:gd name="T20" fmla="*/ 0 60000 65536"/>
                <a:gd name="T21" fmla="*/ 0 w 61"/>
                <a:gd name="T22" fmla="*/ 0 h 8"/>
                <a:gd name="T23" fmla="*/ 61 w 61"/>
                <a:gd name="T24" fmla="*/ 8 h 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1" h="8">
                  <a:moveTo>
                    <a:pt x="61" y="8"/>
                  </a:moveTo>
                  <a:cubicBezTo>
                    <a:pt x="59" y="6"/>
                    <a:pt x="56" y="4"/>
                    <a:pt x="53" y="4"/>
                  </a:cubicBezTo>
                  <a:cubicBezTo>
                    <a:pt x="34" y="4"/>
                    <a:pt x="34" y="4"/>
                    <a:pt x="34" y="4"/>
                  </a:cubicBezTo>
                  <a:cubicBezTo>
                    <a:pt x="32" y="4"/>
                    <a:pt x="30" y="3"/>
                    <a:pt x="30" y="0"/>
                  </a:cubicBezTo>
                  <a:cubicBezTo>
                    <a:pt x="30" y="3"/>
                    <a:pt x="29" y="4"/>
                    <a:pt x="26" y="4"/>
                  </a:cubicBezTo>
                  <a:cubicBezTo>
                    <a:pt x="6" y="4"/>
                    <a:pt x="6" y="4"/>
                    <a:pt x="6" y="4"/>
                  </a:cubicBezTo>
                  <a:cubicBezTo>
                    <a:pt x="4" y="4"/>
                    <a:pt x="0" y="6"/>
                    <a:pt x="0" y="8"/>
                  </a:cubicBezTo>
                </a:path>
              </a:pathLst>
            </a:custGeom>
            <a:noFill/>
            <a:ln w="19050">
              <a:solidFill>
                <a:srgbClr val="000000"/>
              </a:solidFill>
              <a:round/>
              <a:headEnd/>
              <a:tailEnd/>
            </a:ln>
          </p:spPr>
          <p:txBody>
            <a:bodyPr/>
            <a:lstStyle/>
            <a:p>
              <a:endParaRPr lang="cs-CZ"/>
            </a:p>
          </p:txBody>
        </p:sp>
        <p:sp>
          <p:nvSpPr>
            <p:cNvPr id="23599" name="Rectangle 31"/>
            <p:cNvSpPr>
              <a:spLocks noChangeArrowheads="1"/>
            </p:cNvSpPr>
            <p:nvPr/>
          </p:nvSpPr>
          <p:spPr bwMode="auto">
            <a:xfrm>
              <a:off x="1793" y="2104"/>
              <a:ext cx="574" cy="154"/>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£10 billion</a:t>
              </a:r>
              <a:endParaRPr lang="en-US"/>
            </a:p>
          </p:txBody>
        </p:sp>
      </p:grpSp>
      <p:grpSp>
        <p:nvGrpSpPr>
          <p:cNvPr id="4" name="Group 32"/>
          <p:cNvGrpSpPr>
            <a:grpSpLocks/>
          </p:cNvGrpSpPr>
          <p:nvPr/>
        </p:nvGrpSpPr>
        <p:grpSpPr bwMode="auto">
          <a:xfrm>
            <a:off x="2300288" y="2111375"/>
            <a:ext cx="3981450" cy="2955925"/>
            <a:chOff x="1449" y="1330"/>
            <a:chExt cx="2508" cy="1862"/>
          </a:xfrm>
        </p:grpSpPr>
        <p:sp>
          <p:nvSpPr>
            <p:cNvPr id="23596" name="Line 33"/>
            <p:cNvSpPr>
              <a:spLocks noChangeShapeType="1"/>
            </p:cNvSpPr>
            <p:nvPr/>
          </p:nvSpPr>
          <p:spPr bwMode="auto">
            <a:xfrm>
              <a:off x="1449" y="1330"/>
              <a:ext cx="2206" cy="1763"/>
            </a:xfrm>
            <a:prstGeom prst="line">
              <a:avLst/>
            </a:prstGeom>
            <a:noFill/>
            <a:ln w="57150">
              <a:solidFill>
                <a:srgbClr val="60220F"/>
              </a:solidFill>
              <a:round/>
              <a:headEnd/>
              <a:tailEnd/>
            </a:ln>
          </p:spPr>
          <p:txBody>
            <a:bodyPr/>
            <a:lstStyle/>
            <a:p>
              <a:endParaRPr lang="cs-CZ"/>
            </a:p>
          </p:txBody>
        </p:sp>
        <p:sp>
          <p:nvSpPr>
            <p:cNvPr id="23597" name="Rectangle 34"/>
            <p:cNvSpPr>
              <a:spLocks noChangeArrowheads="1"/>
            </p:cNvSpPr>
            <p:nvPr/>
          </p:nvSpPr>
          <p:spPr bwMode="auto">
            <a:xfrm>
              <a:off x="3731" y="3038"/>
              <a:ext cx="226" cy="154"/>
            </a:xfrm>
            <a:prstGeom prst="rect">
              <a:avLst/>
            </a:prstGeom>
            <a:noFill/>
            <a:ln w="9525">
              <a:noFill/>
              <a:miter lim="800000"/>
              <a:headEnd/>
              <a:tailEnd/>
            </a:ln>
          </p:spPr>
          <p:txBody>
            <a:bodyPr wrap="none" lIns="0" tIns="0" rIns="0" bIns="0">
              <a:spAutoFit/>
            </a:bodyPr>
            <a:lstStyle/>
            <a:p>
              <a:r>
                <a:rPr lang="en-US" sz="1600" i="1">
                  <a:solidFill>
                    <a:srgbClr val="000000"/>
                  </a:solidFill>
                  <a:latin typeface="Arial" charset="0"/>
                </a:rPr>
                <a:t>AD</a:t>
              </a:r>
              <a:r>
                <a:rPr lang="en-US" sz="1600" baseline="-25000">
                  <a:solidFill>
                    <a:srgbClr val="000000"/>
                  </a:solidFill>
                  <a:latin typeface="Arial" charset="0"/>
                </a:rPr>
                <a:t>2</a:t>
              </a:r>
              <a:endParaRPr lang="en-US"/>
            </a:p>
          </p:txBody>
        </p:sp>
      </p:grpSp>
      <p:grpSp>
        <p:nvGrpSpPr>
          <p:cNvPr id="5" name="Group 35"/>
          <p:cNvGrpSpPr>
            <a:grpSpLocks/>
          </p:cNvGrpSpPr>
          <p:nvPr/>
        </p:nvGrpSpPr>
        <p:grpSpPr bwMode="auto">
          <a:xfrm>
            <a:off x="3297238" y="1773238"/>
            <a:ext cx="4016375" cy="2968625"/>
            <a:chOff x="2077" y="1117"/>
            <a:chExt cx="2530" cy="1870"/>
          </a:xfrm>
        </p:grpSpPr>
        <p:sp>
          <p:nvSpPr>
            <p:cNvPr id="23594" name="Line 36"/>
            <p:cNvSpPr>
              <a:spLocks noChangeShapeType="1"/>
            </p:cNvSpPr>
            <p:nvPr/>
          </p:nvSpPr>
          <p:spPr bwMode="auto">
            <a:xfrm>
              <a:off x="2077" y="1117"/>
              <a:ext cx="2230" cy="1775"/>
            </a:xfrm>
            <a:prstGeom prst="line">
              <a:avLst/>
            </a:prstGeom>
            <a:noFill/>
            <a:ln w="57150">
              <a:solidFill>
                <a:srgbClr val="AD0D1B"/>
              </a:solidFill>
              <a:round/>
              <a:headEnd/>
              <a:tailEnd/>
            </a:ln>
          </p:spPr>
          <p:txBody>
            <a:bodyPr/>
            <a:lstStyle/>
            <a:p>
              <a:endParaRPr lang="cs-CZ"/>
            </a:p>
          </p:txBody>
        </p:sp>
        <p:sp>
          <p:nvSpPr>
            <p:cNvPr id="23595" name="Rectangle 37"/>
            <p:cNvSpPr>
              <a:spLocks noChangeArrowheads="1"/>
            </p:cNvSpPr>
            <p:nvPr/>
          </p:nvSpPr>
          <p:spPr bwMode="auto">
            <a:xfrm>
              <a:off x="4381" y="2833"/>
              <a:ext cx="226" cy="154"/>
            </a:xfrm>
            <a:prstGeom prst="rect">
              <a:avLst/>
            </a:prstGeom>
            <a:noFill/>
            <a:ln w="9525">
              <a:noFill/>
              <a:miter lim="800000"/>
              <a:headEnd/>
              <a:tailEnd/>
            </a:ln>
          </p:spPr>
          <p:txBody>
            <a:bodyPr wrap="none" lIns="0" tIns="0" rIns="0" bIns="0">
              <a:spAutoFit/>
            </a:bodyPr>
            <a:lstStyle/>
            <a:p>
              <a:r>
                <a:rPr lang="en-US" sz="1600" i="1">
                  <a:solidFill>
                    <a:srgbClr val="000000"/>
                  </a:solidFill>
                  <a:latin typeface="Arial" charset="0"/>
                </a:rPr>
                <a:t>AD</a:t>
              </a:r>
              <a:r>
                <a:rPr lang="en-US" sz="1600" baseline="-25000">
                  <a:solidFill>
                    <a:srgbClr val="000000"/>
                  </a:solidFill>
                  <a:latin typeface="Arial" charset="0"/>
                </a:rPr>
                <a:t>3</a:t>
              </a:r>
              <a:endParaRPr lang="en-US"/>
            </a:p>
          </p:txBody>
        </p:sp>
      </p:grpSp>
      <p:grpSp>
        <p:nvGrpSpPr>
          <p:cNvPr id="6" name="Group 38"/>
          <p:cNvGrpSpPr>
            <a:grpSpLocks/>
          </p:cNvGrpSpPr>
          <p:nvPr/>
        </p:nvGrpSpPr>
        <p:grpSpPr bwMode="auto">
          <a:xfrm>
            <a:off x="1565275" y="3802063"/>
            <a:ext cx="3935413" cy="2743200"/>
            <a:chOff x="986" y="2395"/>
            <a:chExt cx="2479" cy="1728"/>
          </a:xfrm>
        </p:grpSpPr>
        <p:sp>
          <p:nvSpPr>
            <p:cNvPr id="23589" name="Line 39"/>
            <p:cNvSpPr>
              <a:spLocks noChangeShapeType="1"/>
            </p:cNvSpPr>
            <p:nvPr/>
          </p:nvSpPr>
          <p:spPr bwMode="auto">
            <a:xfrm flipH="1">
              <a:off x="2006" y="2395"/>
              <a:ext cx="249" cy="1243"/>
            </a:xfrm>
            <a:prstGeom prst="line">
              <a:avLst/>
            </a:prstGeom>
            <a:noFill/>
            <a:ln w="19050">
              <a:solidFill>
                <a:srgbClr val="000000"/>
              </a:solidFill>
              <a:round/>
              <a:headEnd/>
              <a:tailEnd/>
            </a:ln>
          </p:spPr>
          <p:txBody>
            <a:bodyPr/>
            <a:lstStyle/>
            <a:p>
              <a:endParaRPr lang="cs-CZ"/>
            </a:p>
          </p:txBody>
        </p:sp>
        <p:sp>
          <p:nvSpPr>
            <p:cNvPr id="23590" name="Rectangle 40"/>
            <p:cNvSpPr>
              <a:spLocks noChangeArrowheads="1"/>
            </p:cNvSpPr>
            <p:nvPr/>
          </p:nvSpPr>
          <p:spPr bwMode="auto">
            <a:xfrm>
              <a:off x="986" y="3626"/>
              <a:ext cx="2479" cy="497"/>
            </a:xfrm>
            <a:prstGeom prst="rect">
              <a:avLst/>
            </a:prstGeom>
            <a:solidFill>
              <a:srgbClr val="E1E5E9"/>
            </a:solidFill>
            <a:ln w="9525">
              <a:noFill/>
              <a:miter lim="800000"/>
              <a:headEnd/>
              <a:tailEnd/>
            </a:ln>
          </p:spPr>
          <p:txBody>
            <a:bodyPr/>
            <a:lstStyle/>
            <a:p>
              <a:endParaRPr lang="en-GB"/>
            </a:p>
          </p:txBody>
        </p:sp>
        <p:sp>
          <p:nvSpPr>
            <p:cNvPr id="23591" name="Rectangle 41"/>
            <p:cNvSpPr>
              <a:spLocks noChangeArrowheads="1"/>
            </p:cNvSpPr>
            <p:nvPr/>
          </p:nvSpPr>
          <p:spPr bwMode="auto">
            <a:xfrm>
              <a:off x="1044" y="3653"/>
              <a:ext cx="2290" cy="169"/>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1. An increase in government purchases</a:t>
              </a:r>
              <a:endParaRPr lang="en-US"/>
            </a:p>
          </p:txBody>
        </p:sp>
        <p:sp>
          <p:nvSpPr>
            <p:cNvPr id="23592" name="Rectangle 42"/>
            <p:cNvSpPr>
              <a:spLocks noChangeArrowheads="1"/>
            </p:cNvSpPr>
            <p:nvPr/>
          </p:nvSpPr>
          <p:spPr bwMode="auto">
            <a:xfrm>
              <a:off x="1044" y="3811"/>
              <a:ext cx="2330" cy="154"/>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of £10 billion initially increases aggregate</a:t>
              </a:r>
              <a:endParaRPr lang="en-US"/>
            </a:p>
          </p:txBody>
        </p:sp>
        <p:sp>
          <p:nvSpPr>
            <p:cNvPr id="23593" name="Rectangle 43"/>
            <p:cNvSpPr>
              <a:spLocks noChangeArrowheads="1"/>
            </p:cNvSpPr>
            <p:nvPr/>
          </p:nvSpPr>
          <p:spPr bwMode="auto">
            <a:xfrm>
              <a:off x="1044" y="3968"/>
              <a:ext cx="1495" cy="154"/>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demand by £10 billion . . . </a:t>
              </a:r>
              <a:endParaRPr lang="en-US"/>
            </a:p>
          </p:txBody>
        </p:sp>
      </p:grpSp>
      <p:grpSp>
        <p:nvGrpSpPr>
          <p:cNvPr id="7" name="Group 44"/>
          <p:cNvGrpSpPr>
            <a:grpSpLocks/>
          </p:cNvGrpSpPr>
          <p:nvPr/>
        </p:nvGrpSpPr>
        <p:grpSpPr bwMode="auto">
          <a:xfrm>
            <a:off x="4954588" y="2054225"/>
            <a:ext cx="2879725" cy="1616075"/>
            <a:chOff x="3121" y="1294"/>
            <a:chExt cx="1814" cy="1018"/>
          </a:xfrm>
        </p:grpSpPr>
        <p:sp>
          <p:nvSpPr>
            <p:cNvPr id="23583" name="Line 45"/>
            <p:cNvSpPr>
              <a:spLocks noChangeShapeType="1"/>
            </p:cNvSpPr>
            <p:nvPr/>
          </p:nvSpPr>
          <p:spPr bwMode="auto">
            <a:xfrm flipH="1">
              <a:off x="3121" y="1579"/>
              <a:ext cx="462" cy="733"/>
            </a:xfrm>
            <a:prstGeom prst="line">
              <a:avLst/>
            </a:prstGeom>
            <a:noFill/>
            <a:ln w="19050">
              <a:solidFill>
                <a:srgbClr val="000000"/>
              </a:solidFill>
              <a:round/>
              <a:headEnd/>
              <a:tailEnd/>
            </a:ln>
          </p:spPr>
          <p:txBody>
            <a:bodyPr/>
            <a:lstStyle/>
            <a:p>
              <a:endParaRPr lang="cs-CZ"/>
            </a:p>
          </p:txBody>
        </p:sp>
        <p:sp>
          <p:nvSpPr>
            <p:cNvPr id="23584" name="Rectangle 46"/>
            <p:cNvSpPr>
              <a:spLocks noChangeArrowheads="1"/>
            </p:cNvSpPr>
            <p:nvPr/>
          </p:nvSpPr>
          <p:spPr bwMode="auto">
            <a:xfrm>
              <a:off x="3548" y="1294"/>
              <a:ext cx="1387" cy="651"/>
            </a:xfrm>
            <a:prstGeom prst="rect">
              <a:avLst/>
            </a:prstGeom>
            <a:solidFill>
              <a:srgbClr val="E1E5E9"/>
            </a:solidFill>
            <a:ln w="9525">
              <a:noFill/>
              <a:miter lim="800000"/>
              <a:headEnd/>
              <a:tailEnd/>
            </a:ln>
          </p:spPr>
          <p:txBody>
            <a:bodyPr/>
            <a:lstStyle/>
            <a:p>
              <a:endParaRPr lang="en-GB"/>
            </a:p>
          </p:txBody>
        </p:sp>
        <p:sp>
          <p:nvSpPr>
            <p:cNvPr id="23585" name="Rectangle 47"/>
            <p:cNvSpPr>
              <a:spLocks noChangeArrowheads="1"/>
            </p:cNvSpPr>
            <p:nvPr/>
          </p:nvSpPr>
          <p:spPr bwMode="auto">
            <a:xfrm>
              <a:off x="3594" y="1324"/>
              <a:ext cx="1298" cy="154"/>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2. . . . but the multiplier</a:t>
              </a:r>
              <a:endParaRPr lang="en-US"/>
            </a:p>
          </p:txBody>
        </p:sp>
        <p:sp>
          <p:nvSpPr>
            <p:cNvPr id="23586" name="Rectangle 48"/>
            <p:cNvSpPr>
              <a:spLocks noChangeArrowheads="1"/>
            </p:cNvSpPr>
            <p:nvPr/>
          </p:nvSpPr>
          <p:spPr bwMode="auto">
            <a:xfrm>
              <a:off x="3594" y="1482"/>
              <a:ext cx="1211" cy="154"/>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effect can amplify the</a:t>
              </a:r>
              <a:endParaRPr lang="en-US"/>
            </a:p>
          </p:txBody>
        </p:sp>
        <p:sp>
          <p:nvSpPr>
            <p:cNvPr id="23587" name="Rectangle 49"/>
            <p:cNvSpPr>
              <a:spLocks noChangeArrowheads="1"/>
            </p:cNvSpPr>
            <p:nvPr/>
          </p:nvSpPr>
          <p:spPr bwMode="auto">
            <a:xfrm>
              <a:off x="3594" y="1639"/>
              <a:ext cx="982" cy="154"/>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shift in aggregate</a:t>
              </a:r>
              <a:endParaRPr lang="en-US"/>
            </a:p>
          </p:txBody>
        </p:sp>
        <p:sp>
          <p:nvSpPr>
            <p:cNvPr id="23588" name="Rectangle 50"/>
            <p:cNvSpPr>
              <a:spLocks noChangeArrowheads="1"/>
            </p:cNvSpPr>
            <p:nvPr/>
          </p:nvSpPr>
          <p:spPr bwMode="auto">
            <a:xfrm>
              <a:off x="3594" y="1797"/>
              <a:ext cx="498" cy="154"/>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demand.</a:t>
              </a:r>
              <a:endParaRPr lang="en-US"/>
            </a:p>
          </p:txBody>
        </p:sp>
      </p:grpSp>
      <p:sp>
        <p:nvSpPr>
          <p:cNvPr id="23582" name="Text Box 52"/>
          <p:cNvSpPr txBox="1">
            <a:spLocks noChangeArrowheads="1"/>
          </p:cNvSpPr>
          <p:nvPr/>
        </p:nvSpPr>
        <p:spPr bwMode="auto">
          <a:xfrm>
            <a:off x="6565900" y="6675438"/>
            <a:ext cx="1746250" cy="214312"/>
          </a:xfrm>
          <a:prstGeom prst="rect">
            <a:avLst/>
          </a:prstGeom>
          <a:noFill/>
          <a:ln w="9525">
            <a:noFill/>
            <a:miter lim="800000"/>
            <a:headEnd/>
            <a:tailEnd/>
          </a:ln>
        </p:spPr>
        <p:txBody>
          <a:bodyPr wrap="none">
            <a:spAutoFit/>
          </a:bodyPr>
          <a:lstStyle/>
          <a:p>
            <a:r>
              <a:rPr lang="en-US" altLang="en-US" sz="800" b="1">
                <a:solidFill>
                  <a:srgbClr val="411D72"/>
                </a:solidFill>
                <a:latin typeface="Arial" charset="0"/>
              </a:rPr>
              <a:t>Copyright©2010  South-Western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7058"/>
                                        </p:tgtEl>
                                        <p:attrNameLst>
                                          <p:attrName>style.visibility</p:attrName>
                                        </p:attrNameLst>
                                      </p:cBhvr>
                                      <p:to>
                                        <p:strVal val="visible"/>
                                      </p:to>
                                    </p:set>
                                    <p:animEffect transition="in" filter="wipe(left)">
                                      <p:cBhvr>
                                        <p:cTn id="7" dur="500"/>
                                        <p:tgtEl>
                                          <p:spTgt spid="8705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strips(downRight)">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up)">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7059"/>
                                        </p:tgtEl>
                                        <p:attrNameLst>
                                          <p:attrName>style.visibility</p:attrName>
                                        </p:attrNameLst>
                                      </p:cBhvr>
                                      <p:to>
                                        <p:strVal val="visible"/>
                                      </p:to>
                                    </p:set>
                                    <p:animEffect transition="in" filter="wipe(left)">
                                      <p:cBhvr>
                                        <p:cTn id="27" dur="500"/>
                                        <p:tgtEl>
                                          <p:spTgt spid="87059"/>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strips(downRight)">
                                      <p:cBhvr>
                                        <p:cTn id="32" dur="5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wipe(left)">
                                      <p:cBhvr>
                                        <p:cTn id="3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58" grpId="0" animBg="1"/>
      <p:bldP spid="8705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algn="l"/>
            <a:r>
              <a:rPr lang="en-US" sz="3200" smtClean="0">
                <a:solidFill>
                  <a:srgbClr val="FFFFFF"/>
                </a:solidFill>
              </a:rPr>
              <a:t>A Formula for the Spending Multiplier</a:t>
            </a:r>
            <a:endParaRPr lang="en-US" sz="3200" smtClean="0">
              <a:solidFill>
                <a:srgbClr val="FFFFFF"/>
              </a:solidFill>
              <a:latin typeface="Tahoma" pitchFamily="34" charset="0"/>
            </a:endParaRPr>
          </a:p>
        </p:txBody>
      </p:sp>
      <p:sp>
        <p:nvSpPr>
          <p:cNvPr id="24579" name="Rectangle 3"/>
          <p:cNvSpPr>
            <a:spLocks noGrp="1" noChangeArrowheads="1"/>
          </p:cNvSpPr>
          <p:nvPr>
            <p:ph type="body" idx="1"/>
          </p:nvPr>
        </p:nvSpPr>
        <p:spPr/>
        <p:txBody>
          <a:bodyPr/>
          <a:lstStyle/>
          <a:p>
            <a:r>
              <a:rPr lang="en-US" sz="2800" smtClean="0"/>
              <a:t>The formula for the multiplier is:</a:t>
            </a:r>
          </a:p>
          <a:p>
            <a:pPr algn="ctr">
              <a:buFontTx/>
              <a:buNone/>
            </a:pPr>
            <a:r>
              <a:rPr lang="en-US" sz="2800" smtClean="0"/>
              <a:t>Multiplier = 1/(1 - </a:t>
            </a:r>
            <a:r>
              <a:rPr lang="en-US" sz="2800" i="1" smtClean="0"/>
              <a:t>MPC</a:t>
            </a:r>
            <a:r>
              <a:rPr lang="en-US" sz="2800" smtClean="0"/>
              <a:t>)</a:t>
            </a:r>
            <a:endParaRPr lang="en-US" sz="2800" i="1" smtClean="0"/>
          </a:p>
          <a:p>
            <a:r>
              <a:rPr lang="en-US" sz="2800" smtClean="0"/>
              <a:t>An important number in this formula is the marginal propensity to consume</a:t>
            </a:r>
            <a:r>
              <a:rPr lang="en-US" sz="2800" i="1" smtClean="0"/>
              <a:t> (MPC).</a:t>
            </a:r>
          </a:p>
          <a:p>
            <a:pPr lvl="1"/>
            <a:r>
              <a:rPr lang="en-US" smtClean="0"/>
              <a:t>It is the fraction of extra income that a household consumes rather than saves.</a:t>
            </a:r>
          </a:p>
          <a:p>
            <a:r>
              <a:rPr lang="en-US" sz="2800" smtClean="0"/>
              <a:t>If the </a:t>
            </a:r>
            <a:r>
              <a:rPr lang="en-US" sz="2800" i="1" smtClean="0"/>
              <a:t>MPC</a:t>
            </a:r>
            <a:r>
              <a:rPr lang="en-US" sz="2800" smtClean="0"/>
              <a:t> is 3/4, then the multiplier will be:</a:t>
            </a:r>
          </a:p>
          <a:p>
            <a:pPr algn="ctr">
              <a:buFontTx/>
              <a:buNone/>
            </a:pPr>
            <a:r>
              <a:rPr lang="en-US" sz="2800" smtClean="0"/>
              <a:t>Multiplier = 1/(1 - 3/4) = 4</a:t>
            </a:r>
            <a:endParaRPr lang="en-US" sz="2800" i="1" smtClean="0"/>
          </a:p>
          <a:p>
            <a:r>
              <a:rPr lang="en-US" sz="2800" smtClean="0"/>
              <a:t>In this case, a £10 billion increase in government spending generates £40 billion of increased demand for goods and services.</a:t>
            </a:r>
          </a:p>
          <a:p>
            <a:endParaRPr lang="en-US"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lgn="l"/>
            <a:r>
              <a:rPr lang="en-US" sz="3200" smtClean="0">
                <a:solidFill>
                  <a:srgbClr val="FFFFFF"/>
                </a:solidFill>
              </a:rPr>
              <a:t>The Crowding-Out Effect</a:t>
            </a:r>
            <a:endParaRPr lang="en-US" sz="3200" smtClean="0">
              <a:solidFill>
                <a:srgbClr val="FFFFFF"/>
              </a:solidFill>
              <a:latin typeface="Tahoma" pitchFamily="34" charset="0"/>
            </a:endParaRPr>
          </a:p>
        </p:txBody>
      </p:sp>
      <p:sp>
        <p:nvSpPr>
          <p:cNvPr id="25603" name="Rectangle 3"/>
          <p:cNvSpPr>
            <a:spLocks noGrp="1" noChangeArrowheads="1"/>
          </p:cNvSpPr>
          <p:nvPr>
            <p:ph type="body" idx="1"/>
          </p:nvPr>
        </p:nvSpPr>
        <p:spPr/>
        <p:txBody>
          <a:bodyPr/>
          <a:lstStyle/>
          <a:p>
            <a:r>
              <a:rPr lang="en-US" sz="3000" smtClean="0"/>
              <a:t>Fiscal policy may not affect the economy as strongly as predicted by the multiplier.</a:t>
            </a:r>
          </a:p>
          <a:p>
            <a:r>
              <a:rPr lang="en-US" sz="3000" smtClean="0"/>
              <a:t>An increase in government purchases causes the interest rate to rise.</a:t>
            </a:r>
          </a:p>
          <a:p>
            <a:r>
              <a:rPr lang="en-US" sz="3000" smtClean="0"/>
              <a:t>A higher interest rate reduces investment spending.</a:t>
            </a:r>
          </a:p>
          <a:p>
            <a:pPr>
              <a:buClr>
                <a:srgbClr val="000000"/>
              </a:buClr>
            </a:pPr>
            <a:r>
              <a:rPr lang="en-US" sz="3000" smtClean="0"/>
              <a:t>This reduction in demand that results when a fiscal expansion raises the interest rate is called the </a:t>
            </a:r>
            <a:r>
              <a:rPr lang="en-US" sz="3000" i="1" smtClean="0">
                <a:solidFill>
                  <a:srgbClr val="25A9A6"/>
                </a:solidFill>
              </a:rPr>
              <a:t>crowding-out effect</a:t>
            </a:r>
            <a:r>
              <a:rPr lang="en-US" sz="3000" smtClean="0"/>
              <a:t>.</a:t>
            </a:r>
          </a:p>
          <a:p>
            <a:r>
              <a:rPr lang="en-US" sz="3000" smtClean="0"/>
              <a:t>The crowding-out effect tends to dampen the effects of fiscal policy on aggregate demand.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6626" name="Picture 2" descr="narrow aqua button bckgrd"/>
          <p:cNvPicPr>
            <a:picLocks noChangeAspect="1" noChangeArrowheads="1"/>
          </p:cNvPicPr>
          <p:nvPr/>
        </p:nvPicPr>
        <p:blipFill>
          <a:blip r:embed="rId3" cstate="print"/>
          <a:srcRect r="1688"/>
          <a:stretch>
            <a:fillRect/>
          </a:stretch>
        </p:blipFill>
        <p:spPr bwMode="auto">
          <a:xfrm>
            <a:off x="0" y="0"/>
            <a:ext cx="9144000" cy="6858000"/>
          </a:xfrm>
          <a:prstGeom prst="rect">
            <a:avLst/>
          </a:prstGeom>
          <a:noFill/>
          <a:ln w="9525">
            <a:noFill/>
            <a:miter lim="800000"/>
            <a:headEnd/>
            <a:tailEnd/>
          </a:ln>
        </p:spPr>
      </p:pic>
      <p:sp>
        <p:nvSpPr>
          <p:cNvPr id="26627" name="Rectangle 3"/>
          <p:cNvSpPr>
            <a:spLocks noGrp="1" noChangeArrowheads="1"/>
          </p:cNvSpPr>
          <p:nvPr>
            <p:ph type="title"/>
          </p:nvPr>
        </p:nvSpPr>
        <p:spPr>
          <a:xfrm>
            <a:off x="609600" y="50800"/>
            <a:ext cx="8229600" cy="685800"/>
          </a:xfrm>
        </p:spPr>
        <p:txBody>
          <a:bodyPr/>
          <a:lstStyle/>
          <a:p>
            <a:pPr algn="l">
              <a:lnSpc>
                <a:spcPct val="80000"/>
              </a:lnSpc>
            </a:pPr>
            <a:r>
              <a:rPr lang="en-US" sz="2800" smtClean="0"/>
              <a:t>Figure 5 The Crowding-Out Effect</a:t>
            </a:r>
          </a:p>
        </p:txBody>
      </p:sp>
      <p:sp>
        <p:nvSpPr>
          <p:cNvPr id="26628" name="Rectangle 5"/>
          <p:cNvSpPr>
            <a:spLocks noChangeArrowheads="1"/>
          </p:cNvSpPr>
          <p:nvPr/>
        </p:nvSpPr>
        <p:spPr bwMode="auto">
          <a:xfrm>
            <a:off x="1344613" y="2589213"/>
            <a:ext cx="3476625" cy="2319337"/>
          </a:xfrm>
          <a:prstGeom prst="rect">
            <a:avLst/>
          </a:prstGeom>
          <a:solidFill>
            <a:srgbClr val="F3F6F9"/>
          </a:solidFill>
          <a:ln w="149225">
            <a:solidFill>
              <a:srgbClr val="F3F6F9"/>
            </a:solidFill>
            <a:miter lim="800000"/>
            <a:headEnd/>
            <a:tailEnd/>
          </a:ln>
        </p:spPr>
        <p:txBody>
          <a:bodyPr/>
          <a:lstStyle/>
          <a:p>
            <a:endParaRPr lang="en-GB"/>
          </a:p>
        </p:txBody>
      </p:sp>
      <p:sp>
        <p:nvSpPr>
          <p:cNvPr id="26629" name="Rectangle 6"/>
          <p:cNvSpPr>
            <a:spLocks noChangeArrowheads="1"/>
          </p:cNvSpPr>
          <p:nvPr/>
        </p:nvSpPr>
        <p:spPr bwMode="auto">
          <a:xfrm>
            <a:off x="1344613" y="2589213"/>
            <a:ext cx="3476625" cy="2319337"/>
          </a:xfrm>
          <a:prstGeom prst="rect">
            <a:avLst/>
          </a:prstGeom>
          <a:solidFill>
            <a:srgbClr val="F2F4F8"/>
          </a:solidFill>
          <a:ln w="136525">
            <a:solidFill>
              <a:srgbClr val="F2F4F8"/>
            </a:solidFill>
            <a:miter lim="800000"/>
            <a:headEnd/>
            <a:tailEnd/>
          </a:ln>
        </p:spPr>
        <p:txBody>
          <a:bodyPr/>
          <a:lstStyle/>
          <a:p>
            <a:endParaRPr lang="en-GB"/>
          </a:p>
        </p:txBody>
      </p:sp>
      <p:sp>
        <p:nvSpPr>
          <p:cNvPr id="26630" name="Rectangle 7"/>
          <p:cNvSpPr>
            <a:spLocks noChangeArrowheads="1"/>
          </p:cNvSpPr>
          <p:nvPr/>
        </p:nvSpPr>
        <p:spPr bwMode="auto">
          <a:xfrm>
            <a:off x="1344613" y="2589213"/>
            <a:ext cx="3476625" cy="2319337"/>
          </a:xfrm>
          <a:prstGeom prst="rect">
            <a:avLst/>
          </a:prstGeom>
          <a:solidFill>
            <a:srgbClr val="F1F4F7"/>
          </a:solidFill>
          <a:ln w="122238">
            <a:solidFill>
              <a:srgbClr val="F1F4F7"/>
            </a:solidFill>
            <a:miter lim="800000"/>
            <a:headEnd/>
            <a:tailEnd/>
          </a:ln>
        </p:spPr>
        <p:txBody>
          <a:bodyPr/>
          <a:lstStyle/>
          <a:p>
            <a:endParaRPr lang="en-GB"/>
          </a:p>
        </p:txBody>
      </p:sp>
      <p:sp>
        <p:nvSpPr>
          <p:cNvPr id="26631" name="Rectangle 8"/>
          <p:cNvSpPr>
            <a:spLocks noChangeArrowheads="1"/>
          </p:cNvSpPr>
          <p:nvPr/>
        </p:nvSpPr>
        <p:spPr bwMode="auto">
          <a:xfrm>
            <a:off x="1344613" y="2589213"/>
            <a:ext cx="3476625" cy="2319337"/>
          </a:xfrm>
          <a:prstGeom prst="rect">
            <a:avLst/>
          </a:prstGeom>
          <a:solidFill>
            <a:srgbClr val="F0F2F5"/>
          </a:solidFill>
          <a:ln w="107950">
            <a:solidFill>
              <a:srgbClr val="F0F2F5"/>
            </a:solidFill>
            <a:miter lim="800000"/>
            <a:headEnd/>
            <a:tailEnd/>
          </a:ln>
        </p:spPr>
        <p:txBody>
          <a:bodyPr/>
          <a:lstStyle/>
          <a:p>
            <a:endParaRPr lang="en-GB"/>
          </a:p>
        </p:txBody>
      </p:sp>
      <p:sp>
        <p:nvSpPr>
          <p:cNvPr id="26632" name="Rectangle 9"/>
          <p:cNvSpPr>
            <a:spLocks noChangeArrowheads="1"/>
          </p:cNvSpPr>
          <p:nvPr/>
        </p:nvSpPr>
        <p:spPr bwMode="auto">
          <a:xfrm>
            <a:off x="1344613" y="2589213"/>
            <a:ext cx="3476625" cy="2319337"/>
          </a:xfrm>
          <a:prstGeom prst="rect">
            <a:avLst/>
          </a:prstGeom>
          <a:solidFill>
            <a:srgbClr val="EEF1F4"/>
          </a:solidFill>
          <a:ln w="95250">
            <a:solidFill>
              <a:srgbClr val="EEF1F4"/>
            </a:solidFill>
            <a:miter lim="800000"/>
            <a:headEnd/>
            <a:tailEnd/>
          </a:ln>
        </p:spPr>
        <p:txBody>
          <a:bodyPr/>
          <a:lstStyle/>
          <a:p>
            <a:endParaRPr lang="en-GB"/>
          </a:p>
        </p:txBody>
      </p:sp>
      <p:sp>
        <p:nvSpPr>
          <p:cNvPr id="26633" name="Rectangle 10"/>
          <p:cNvSpPr>
            <a:spLocks noChangeArrowheads="1"/>
          </p:cNvSpPr>
          <p:nvPr/>
        </p:nvSpPr>
        <p:spPr bwMode="auto">
          <a:xfrm>
            <a:off x="1344613" y="2589213"/>
            <a:ext cx="3476625" cy="2319337"/>
          </a:xfrm>
          <a:prstGeom prst="rect">
            <a:avLst/>
          </a:prstGeom>
          <a:solidFill>
            <a:srgbClr val="EDEFF3"/>
          </a:solidFill>
          <a:ln w="80963">
            <a:solidFill>
              <a:srgbClr val="EDEFF3"/>
            </a:solidFill>
            <a:miter lim="800000"/>
            <a:headEnd/>
            <a:tailEnd/>
          </a:ln>
        </p:spPr>
        <p:txBody>
          <a:bodyPr/>
          <a:lstStyle/>
          <a:p>
            <a:endParaRPr lang="en-GB"/>
          </a:p>
        </p:txBody>
      </p:sp>
      <p:sp>
        <p:nvSpPr>
          <p:cNvPr id="26634" name="Rectangle 11"/>
          <p:cNvSpPr>
            <a:spLocks noChangeArrowheads="1"/>
          </p:cNvSpPr>
          <p:nvPr/>
        </p:nvSpPr>
        <p:spPr bwMode="auto">
          <a:xfrm>
            <a:off x="1344613" y="2589213"/>
            <a:ext cx="3476625" cy="2319337"/>
          </a:xfrm>
          <a:prstGeom prst="rect">
            <a:avLst/>
          </a:prstGeom>
          <a:solidFill>
            <a:srgbClr val="EBEEF2"/>
          </a:solidFill>
          <a:ln w="68263">
            <a:solidFill>
              <a:srgbClr val="EBEEF2"/>
            </a:solidFill>
            <a:miter lim="800000"/>
            <a:headEnd/>
            <a:tailEnd/>
          </a:ln>
        </p:spPr>
        <p:txBody>
          <a:bodyPr/>
          <a:lstStyle/>
          <a:p>
            <a:endParaRPr lang="en-GB"/>
          </a:p>
        </p:txBody>
      </p:sp>
      <p:sp>
        <p:nvSpPr>
          <p:cNvPr id="26635" name="Rectangle 12"/>
          <p:cNvSpPr>
            <a:spLocks noChangeArrowheads="1"/>
          </p:cNvSpPr>
          <p:nvPr/>
        </p:nvSpPr>
        <p:spPr bwMode="auto">
          <a:xfrm>
            <a:off x="1344613" y="2589213"/>
            <a:ext cx="3476625" cy="2319337"/>
          </a:xfrm>
          <a:prstGeom prst="rect">
            <a:avLst/>
          </a:prstGeom>
          <a:solidFill>
            <a:srgbClr val="EAECF1"/>
          </a:solidFill>
          <a:ln w="53975">
            <a:solidFill>
              <a:srgbClr val="EAECF1"/>
            </a:solidFill>
            <a:miter lim="800000"/>
            <a:headEnd/>
            <a:tailEnd/>
          </a:ln>
        </p:spPr>
        <p:txBody>
          <a:bodyPr/>
          <a:lstStyle/>
          <a:p>
            <a:endParaRPr lang="en-GB"/>
          </a:p>
        </p:txBody>
      </p:sp>
      <p:sp>
        <p:nvSpPr>
          <p:cNvPr id="26636" name="Rectangle 13"/>
          <p:cNvSpPr>
            <a:spLocks noChangeArrowheads="1"/>
          </p:cNvSpPr>
          <p:nvPr/>
        </p:nvSpPr>
        <p:spPr bwMode="auto">
          <a:xfrm>
            <a:off x="1344613" y="2589213"/>
            <a:ext cx="3476625" cy="2319337"/>
          </a:xfrm>
          <a:prstGeom prst="rect">
            <a:avLst/>
          </a:prstGeom>
          <a:solidFill>
            <a:srgbClr val="E9EBF0"/>
          </a:solidFill>
          <a:ln w="41275">
            <a:solidFill>
              <a:srgbClr val="E9EBF0"/>
            </a:solidFill>
            <a:miter lim="800000"/>
            <a:headEnd/>
            <a:tailEnd/>
          </a:ln>
        </p:spPr>
        <p:txBody>
          <a:bodyPr/>
          <a:lstStyle/>
          <a:p>
            <a:endParaRPr lang="en-GB"/>
          </a:p>
        </p:txBody>
      </p:sp>
      <p:sp>
        <p:nvSpPr>
          <p:cNvPr id="26637" name="Rectangle 14"/>
          <p:cNvSpPr>
            <a:spLocks noChangeArrowheads="1"/>
          </p:cNvSpPr>
          <p:nvPr/>
        </p:nvSpPr>
        <p:spPr bwMode="auto">
          <a:xfrm>
            <a:off x="1344613" y="2589213"/>
            <a:ext cx="3476625" cy="2319337"/>
          </a:xfrm>
          <a:prstGeom prst="rect">
            <a:avLst/>
          </a:prstGeom>
          <a:solidFill>
            <a:srgbClr val="E7EAEF"/>
          </a:solidFill>
          <a:ln w="26988">
            <a:solidFill>
              <a:srgbClr val="E7EAEF"/>
            </a:solidFill>
            <a:miter lim="800000"/>
            <a:headEnd/>
            <a:tailEnd/>
          </a:ln>
        </p:spPr>
        <p:txBody>
          <a:bodyPr/>
          <a:lstStyle/>
          <a:p>
            <a:endParaRPr lang="en-GB"/>
          </a:p>
        </p:txBody>
      </p:sp>
      <p:sp>
        <p:nvSpPr>
          <p:cNvPr id="26638" name="Rectangle 15"/>
          <p:cNvSpPr>
            <a:spLocks noChangeArrowheads="1"/>
          </p:cNvSpPr>
          <p:nvPr/>
        </p:nvSpPr>
        <p:spPr bwMode="auto">
          <a:xfrm>
            <a:off x="1344613" y="2589213"/>
            <a:ext cx="3476625" cy="2319337"/>
          </a:xfrm>
          <a:prstGeom prst="rect">
            <a:avLst/>
          </a:prstGeom>
          <a:solidFill>
            <a:srgbClr val="E6E9EF"/>
          </a:solidFill>
          <a:ln w="14288">
            <a:solidFill>
              <a:srgbClr val="E6E9EF"/>
            </a:solidFill>
            <a:miter lim="800000"/>
            <a:headEnd/>
            <a:tailEnd/>
          </a:ln>
        </p:spPr>
        <p:txBody>
          <a:bodyPr/>
          <a:lstStyle/>
          <a:p>
            <a:endParaRPr lang="en-GB"/>
          </a:p>
        </p:txBody>
      </p:sp>
      <p:sp>
        <p:nvSpPr>
          <p:cNvPr id="26639" name="Rectangle 16"/>
          <p:cNvSpPr>
            <a:spLocks noChangeArrowheads="1"/>
          </p:cNvSpPr>
          <p:nvPr/>
        </p:nvSpPr>
        <p:spPr bwMode="auto">
          <a:xfrm>
            <a:off x="5419725" y="2589213"/>
            <a:ext cx="3476625" cy="2319337"/>
          </a:xfrm>
          <a:prstGeom prst="rect">
            <a:avLst/>
          </a:prstGeom>
          <a:solidFill>
            <a:srgbClr val="F3F6F9"/>
          </a:solidFill>
          <a:ln w="149225">
            <a:solidFill>
              <a:srgbClr val="F3F6F9"/>
            </a:solidFill>
            <a:miter lim="800000"/>
            <a:headEnd/>
            <a:tailEnd/>
          </a:ln>
        </p:spPr>
        <p:txBody>
          <a:bodyPr/>
          <a:lstStyle/>
          <a:p>
            <a:endParaRPr lang="en-GB"/>
          </a:p>
        </p:txBody>
      </p:sp>
      <p:sp>
        <p:nvSpPr>
          <p:cNvPr id="26640" name="Rectangle 17"/>
          <p:cNvSpPr>
            <a:spLocks noChangeArrowheads="1"/>
          </p:cNvSpPr>
          <p:nvPr/>
        </p:nvSpPr>
        <p:spPr bwMode="auto">
          <a:xfrm>
            <a:off x="5419725" y="2589213"/>
            <a:ext cx="3476625" cy="2319337"/>
          </a:xfrm>
          <a:prstGeom prst="rect">
            <a:avLst/>
          </a:prstGeom>
          <a:solidFill>
            <a:srgbClr val="F2F4F8"/>
          </a:solidFill>
          <a:ln w="136525">
            <a:solidFill>
              <a:srgbClr val="F2F4F8"/>
            </a:solidFill>
            <a:miter lim="800000"/>
            <a:headEnd/>
            <a:tailEnd/>
          </a:ln>
        </p:spPr>
        <p:txBody>
          <a:bodyPr/>
          <a:lstStyle/>
          <a:p>
            <a:endParaRPr lang="en-GB"/>
          </a:p>
        </p:txBody>
      </p:sp>
      <p:sp>
        <p:nvSpPr>
          <p:cNvPr id="26641" name="Rectangle 18"/>
          <p:cNvSpPr>
            <a:spLocks noChangeArrowheads="1"/>
          </p:cNvSpPr>
          <p:nvPr/>
        </p:nvSpPr>
        <p:spPr bwMode="auto">
          <a:xfrm>
            <a:off x="5419725" y="2589213"/>
            <a:ext cx="3476625" cy="2319337"/>
          </a:xfrm>
          <a:prstGeom prst="rect">
            <a:avLst/>
          </a:prstGeom>
          <a:solidFill>
            <a:srgbClr val="F1F4F7"/>
          </a:solidFill>
          <a:ln w="122238">
            <a:solidFill>
              <a:srgbClr val="F1F4F7"/>
            </a:solidFill>
            <a:miter lim="800000"/>
            <a:headEnd/>
            <a:tailEnd/>
          </a:ln>
        </p:spPr>
        <p:txBody>
          <a:bodyPr/>
          <a:lstStyle/>
          <a:p>
            <a:endParaRPr lang="en-GB"/>
          </a:p>
        </p:txBody>
      </p:sp>
      <p:sp>
        <p:nvSpPr>
          <p:cNvPr id="26642" name="Rectangle 19"/>
          <p:cNvSpPr>
            <a:spLocks noChangeArrowheads="1"/>
          </p:cNvSpPr>
          <p:nvPr/>
        </p:nvSpPr>
        <p:spPr bwMode="auto">
          <a:xfrm>
            <a:off x="5419725" y="2589213"/>
            <a:ext cx="3476625" cy="2319337"/>
          </a:xfrm>
          <a:prstGeom prst="rect">
            <a:avLst/>
          </a:prstGeom>
          <a:solidFill>
            <a:srgbClr val="F0F2F5"/>
          </a:solidFill>
          <a:ln w="107950">
            <a:solidFill>
              <a:srgbClr val="F0F2F5"/>
            </a:solidFill>
            <a:miter lim="800000"/>
            <a:headEnd/>
            <a:tailEnd/>
          </a:ln>
        </p:spPr>
        <p:txBody>
          <a:bodyPr/>
          <a:lstStyle/>
          <a:p>
            <a:endParaRPr lang="en-GB"/>
          </a:p>
        </p:txBody>
      </p:sp>
      <p:sp>
        <p:nvSpPr>
          <p:cNvPr id="26643" name="Rectangle 20"/>
          <p:cNvSpPr>
            <a:spLocks noChangeArrowheads="1"/>
          </p:cNvSpPr>
          <p:nvPr/>
        </p:nvSpPr>
        <p:spPr bwMode="auto">
          <a:xfrm>
            <a:off x="5419725" y="2589213"/>
            <a:ext cx="3476625" cy="2319337"/>
          </a:xfrm>
          <a:prstGeom prst="rect">
            <a:avLst/>
          </a:prstGeom>
          <a:solidFill>
            <a:srgbClr val="EEF1F4"/>
          </a:solidFill>
          <a:ln w="95250">
            <a:solidFill>
              <a:srgbClr val="EEF1F4"/>
            </a:solidFill>
            <a:miter lim="800000"/>
            <a:headEnd/>
            <a:tailEnd/>
          </a:ln>
        </p:spPr>
        <p:txBody>
          <a:bodyPr/>
          <a:lstStyle/>
          <a:p>
            <a:endParaRPr lang="en-GB"/>
          </a:p>
        </p:txBody>
      </p:sp>
      <p:sp>
        <p:nvSpPr>
          <p:cNvPr id="26644" name="Rectangle 21"/>
          <p:cNvSpPr>
            <a:spLocks noChangeArrowheads="1"/>
          </p:cNvSpPr>
          <p:nvPr/>
        </p:nvSpPr>
        <p:spPr bwMode="auto">
          <a:xfrm>
            <a:off x="5419725" y="2589213"/>
            <a:ext cx="3476625" cy="2319337"/>
          </a:xfrm>
          <a:prstGeom prst="rect">
            <a:avLst/>
          </a:prstGeom>
          <a:solidFill>
            <a:srgbClr val="EDEFF3"/>
          </a:solidFill>
          <a:ln w="80963">
            <a:solidFill>
              <a:srgbClr val="EDEFF3"/>
            </a:solidFill>
            <a:miter lim="800000"/>
            <a:headEnd/>
            <a:tailEnd/>
          </a:ln>
        </p:spPr>
        <p:txBody>
          <a:bodyPr/>
          <a:lstStyle/>
          <a:p>
            <a:endParaRPr lang="en-GB"/>
          </a:p>
        </p:txBody>
      </p:sp>
      <p:sp>
        <p:nvSpPr>
          <p:cNvPr id="26645" name="Rectangle 22"/>
          <p:cNvSpPr>
            <a:spLocks noChangeArrowheads="1"/>
          </p:cNvSpPr>
          <p:nvPr/>
        </p:nvSpPr>
        <p:spPr bwMode="auto">
          <a:xfrm>
            <a:off x="5419725" y="2589213"/>
            <a:ext cx="3476625" cy="2319337"/>
          </a:xfrm>
          <a:prstGeom prst="rect">
            <a:avLst/>
          </a:prstGeom>
          <a:solidFill>
            <a:srgbClr val="EBEEF2"/>
          </a:solidFill>
          <a:ln w="68263">
            <a:solidFill>
              <a:srgbClr val="EBEEF2"/>
            </a:solidFill>
            <a:miter lim="800000"/>
            <a:headEnd/>
            <a:tailEnd/>
          </a:ln>
        </p:spPr>
        <p:txBody>
          <a:bodyPr/>
          <a:lstStyle/>
          <a:p>
            <a:endParaRPr lang="en-GB"/>
          </a:p>
        </p:txBody>
      </p:sp>
      <p:sp>
        <p:nvSpPr>
          <p:cNvPr id="26646" name="Rectangle 23"/>
          <p:cNvSpPr>
            <a:spLocks noChangeArrowheads="1"/>
          </p:cNvSpPr>
          <p:nvPr/>
        </p:nvSpPr>
        <p:spPr bwMode="auto">
          <a:xfrm>
            <a:off x="5419725" y="2589213"/>
            <a:ext cx="3476625" cy="2319337"/>
          </a:xfrm>
          <a:prstGeom prst="rect">
            <a:avLst/>
          </a:prstGeom>
          <a:solidFill>
            <a:srgbClr val="EAECF1"/>
          </a:solidFill>
          <a:ln w="53975">
            <a:solidFill>
              <a:srgbClr val="EAECF1"/>
            </a:solidFill>
            <a:miter lim="800000"/>
            <a:headEnd/>
            <a:tailEnd/>
          </a:ln>
        </p:spPr>
        <p:txBody>
          <a:bodyPr/>
          <a:lstStyle/>
          <a:p>
            <a:endParaRPr lang="en-GB"/>
          </a:p>
        </p:txBody>
      </p:sp>
      <p:sp>
        <p:nvSpPr>
          <p:cNvPr id="26647" name="Rectangle 24"/>
          <p:cNvSpPr>
            <a:spLocks noChangeArrowheads="1"/>
          </p:cNvSpPr>
          <p:nvPr/>
        </p:nvSpPr>
        <p:spPr bwMode="auto">
          <a:xfrm>
            <a:off x="5419725" y="2589213"/>
            <a:ext cx="3476625" cy="2319337"/>
          </a:xfrm>
          <a:prstGeom prst="rect">
            <a:avLst/>
          </a:prstGeom>
          <a:solidFill>
            <a:srgbClr val="E9EBF0"/>
          </a:solidFill>
          <a:ln w="41275">
            <a:solidFill>
              <a:srgbClr val="E9EBF0"/>
            </a:solidFill>
            <a:miter lim="800000"/>
            <a:headEnd/>
            <a:tailEnd/>
          </a:ln>
        </p:spPr>
        <p:txBody>
          <a:bodyPr/>
          <a:lstStyle/>
          <a:p>
            <a:endParaRPr lang="en-GB"/>
          </a:p>
        </p:txBody>
      </p:sp>
      <p:sp>
        <p:nvSpPr>
          <p:cNvPr id="26648" name="Rectangle 25"/>
          <p:cNvSpPr>
            <a:spLocks noChangeArrowheads="1"/>
          </p:cNvSpPr>
          <p:nvPr/>
        </p:nvSpPr>
        <p:spPr bwMode="auto">
          <a:xfrm>
            <a:off x="5419725" y="2589213"/>
            <a:ext cx="3476625" cy="2319337"/>
          </a:xfrm>
          <a:prstGeom prst="rect">
            <a:avLst/>
          </a:prstGeom>
          <a:solidFill>
            <a:srgbClr val="E7EAEF"/>
          </a:solidFill>
          <a:ln w="26988">
            <a:solidFill>
              <a:srgbClr val="E7EAEF"/>
            </a:solidFill>
            <a:miter lim="800000"/>
            <a:headEnd/>
            <a:tailEnd/>
          </a:ln>
        </p:spPr>
        <p:txBody>
          <a:bodyPr/>
          <a:lstStyle/>
          <a:p>
            <a:endParaRPr lang="en-GB"/>
          </a:p>
        </p:txBody>
      </p:sp>
      <p:sp>
        <p:nvSpPr>
          <p:cNvPr id="26649" name="Rectangle 26"/>
          <p:cNvSpPr>
            <a:spLocks noChangeArrowheads="1"/>
          </p:cNvSpPr>
          <p:nvPr/>
        </p:nvSpPr>
        <p:spPr bwMode="auto">
          <a:xfrm>
            <a:off x="5419725" y="2589213"/>
            <a:ext cx="3476625" cy="2319337"/>
          </a:xfrm>
          <a:prstGeom prst="rect">
            <a:avLst/>
          </a:prstGeom>
          <a:solidFill>
            <a:srgbClr val="E6E9EF"/>
          </a:solidFill>
          <a:ln w="14288">
            <a:solidFill>
              <a:srgbClr val="E6E9EF"/>
            </a:solidFill>
            <a:miter lim="800000"/>
            <a:headEnd/>
            <a:tailEnd/>
          </a:ln>
        </p:spPr>
        <p:txBody>
          <a:bodyPr/>
          <a:lstStyle/>
          <a:p>
            <a:endParaRPr lang="en-GB"/>
          </a:p>
        </p:txBody>
      </p:sp>
      <p:sp>
        <p:nvSpPr>
          <p:cNvPr id="26650" name="Rectangle 27"/>
          <p:cNvSpPr>
            <a:spLocks noChangeArrowheads="1"/>
          </p:cNvSpPr>
          <p:nvPr/>
        </p:nvSpPr>
        <p:spPr bwMode="auto">
          <a:xfrm>
            <a:off x="1263650" y="2506663"/>
            <a:ext cx="3517900" cy="2347912"/>
          </a:xfrm>
          <a:prstGeom prst="rect">
            <a:avLst/>
          </a:prstGeom>
          <a:solidFill>
            <a:srgbClr val="FFFFFF"/>
          </a:solidFill>
          <a:ln w="9525">
            <a:noFill/>
            <a:miter lim="800000"/>
            <a:headEnd/>
            <a:tailEnd/>
          </a:ln>
        </p:spPr>
        <p:txBody>
          <a:bodyPr/>
          <a:lstStyle/>
          <a:p>
            <a:endParaRPr lang="en-GB"/>
          </a:p>
        </p:txBody>
      </p:sp>
      <p:sp>
        <p:nvSpPr>
          <p:cNvPr id="26651" name="Line 28"/>
          <p:cNvSpPr>
            <a:spLocks noChangeShapeType="1"/>
          </p:cNvSpPr>
          <p:nvPr/>
        </p:nvSpPr>
        <p:spPr bwMode="auto">
          <a:xfrm flipV="1">
            <a:off x="2335213" y="2628900"/>
            <a:ext cx="1587" cy="2225675"/>
          </a:xfrm>
          <a:prstGeom prst="line">
            <a:avLst/>
          </a:prstGeom>
          <a:noFill/>
          <a:ln w="41275">
            <a:solidFill>
              <a:srgbClr val="003F95"/>
            </a:solidFill>
            <a:round/>
            <a:headEnd/>
            <a:tailEnd/>
          </a:ln>
        </p:spPr>
        <p:txBody>
          <a:bodyPr/>
          <a:lstStyle/>
          <a:p>
            <a:endParaRPr lang="cs-CZ"/>
          </a:p>
        </p:txBody>
      </p:sp>
      <p:sp>
        <p:nvSpPr>
          <p:cNvPr id="26652" name="Freeform 29"/>
          <p:cNvSpPr>
            <a:spLocks/>
          </p:cNvSpPr>
          <p:nvPr/>
        </p:nvSpPr>
        <p:spPr bwMode="auto">
          <a:xfrm>
            <a:off x="1263650" y="2506663"/>
            <a:ext cx="3517900" cy="2347912"/>
          </a:xfrm>
          <a:custGeom>
            <a:avLst/>
            <a:gdLst>
              <a:gd name="T0" fmla="*/ 0 w 2216"/>
              <a:gd name="T1" fmla="*/ 0 h 1479"/>
              <a:gd name="T2" fmla="*/ 0 w 2216"/>
              <a:gd name="T3" fmla="*/ 2147483647 h 1479"/>
              <a:gd name="T4" fmla="*/ 2147483647 w 2216"/>
              <a:gd name="T5" fmla="*/ 2147483647 h 1479"/>
              <a:gd name="T6" fmla="*/ 0 60000 65536"/>
              <a:gd name="T7" fmla="*/ 0 60000 65536"/>
              <a:gd name="T8" fmla="*/ 0 60000 65536"/>
              <a:gd name="T9" fmla="*/ 0 w 2216"/>
              <a:gd name="T10" fmla="*/ 0 h 1479"/>
              <a:gd name="T11" fmla="*/ 2216 w 2216"/>
              <a:gd name="T12" fmla="*/ 1479 h 1479"/>
            </a:gdLst>
            <a:ahLst/>
            <a:cxnLst>
              <a:cxn ang="T6">
                <a:pos x="T0" y="T1"/>
              </a:cxn>
              <a:cxn ang="T7">
                <a:pos x="T2" y="T3"/>
              </a:cxn>
              <a:cxn ang="T8">
                <a:pos x="T4" y="T5"/>
              </a:cxn>
            </a:cxnLst>
            <a:rect l="T9" t="T10" r="T11" b="T12"/>
            <a:pathLst>
              <a:path w="2216" h="1479">
                <a:moveTo>
                  <a:pt x="0" y="0"/>
                </a:moveTo>
                <a:lnTo>
                  <a:pt x="0" y="1479"/>
                </a:lnTo>
                <a:lnTo>
                  <a:pt x="2216" y="1479"/>
                </a:lnTo>
              </a:path>
            </a:pathLst>
          </a:custGeom>
          <a:noFill/>
          <a:ln w="14288">
            <a:solidFill>
              <a:srgbClr val="000000"/>
            </a:solidFill>
            <a:round/>
            <a:headEnd/>
            <a:tailEnd/>
          </a:ln>
        </p:spPr>
        <p:txBody>
          <a:bodyPr/>
          <a:lstStyle/>
          <a:p>
            <a:endParaRPr lang="cs-CZ"/>
          </a:p>
        </p:txBody>
      </p:sp>
      <p:sp>
        <p:nvSpPr>
          <p:cNvPr id="88094" name="Line 30"/>
          <p:cNvSpPr>
            <a:spLocks noChangeShapeType="1"/>
          </p:cNvSpPr>
          <p:nvPr/>
        </p:nvSpPr>
        <p:spPr bwMode="auto">
          <a:xfrm flipV="1">
            <a:off x="1139825" y="3673475"/>
            <a:ext cx="1588" cy="393700"/>
          </a:xfrm>
          <a:prstGeom prst="line">
            <a:avLst/>
          </a:prstGeom>
          <a:noFill/>
          <a:ln w="17526">
            <a:solidFill>
              <a:srgbClr val="000000"/>
            </a:solidFill>
            <a:round/>
            <a:headEnd/>
            <a:tailEnd type="stealth" w="med" len="med"/>
          </a:ln>
        </p:spPr>
        <p:txBody>
          <a:bodyPr/>
          <a:lstStyle/>
          <a:p>
            <a:endParaRPr lang="cs-CZ"/>
          </a:p>
        </p:txBody>
      </p:sp>
      <p:sp>
        <p:nvSpPr>
          <p:cNvPr id="88095" name="Line 31"/>
          <p:cNvSpPr>
            <a:spLocks noChangeShapeType="1"/>
          </p:cNvSpPr>
          <p:nvPr/>
        </p:nvSpPr>
        <p:spPr bwMode="auto">
          <a:xfrm>
            <a:off x="2403475" y="4135438"/>
            <a:ext cx="679450" cy="1587"/>
          </a:xfrm>
          <a:prstGeom prst="line">
            <a:avLst/>
          </a:prstGeom>
          <a:noFill/>
          <a:ln w="17526">
            <a:solidFill>
              <a:srgbClr val="000000"/>
            </a:solidFill>
            <a:round/>
            <a:headEnd/>
            <a:tailEnd type="stealth" w="med" len="med"/>
          </a:ln>
        </p:spPr>
        <p:txBody>
          <a:bodyPr/>
          <a:lstStyle/>
          <a:p>
            <a:endParaRPr lang="cs-CZ"/>
          </a:p>
        </p:txBody>
      </p:sp>
      <p:sp>
        <p:nvSpPr>
          <p:cNvPr id="26655" name="Line 32"/>
          <p:cNvSpPr>
            <a:spLocks noChangeShapeType="1"/>
          </p:cNvSpPr>
          <p:nvPr/>
        </p:nvSpPr>
        <p:spPr bwMode="auto">
          <a:xfrm>
            <a:off x="1303338" y="3443288"/>
            <a:ext cx="2024062" cy="1357312"/>
          </a:xfrm>
          <a:prstGeom prst="line">
            <a:avLst/>
          </a:prstGeom>
          <a:noFill/>
          <a:ln w="41275">
            <a:solidFill>
              <a:srgbClr val="003F95"/>
            </a:solidFill>
            <a:round/>
            <a:headEnd/>
            <a:tailEnd/>
          </a:ln>
        </p:spPr>
        <p:txBody>
          <a:bodyPr/>
          <a:lstStyle/>
          <a:p>
            <a:endParaRPr lang="cs-CZ"/>
          </a:p>
        </p:txBody>
      </p:sp>
      <p:sp>
        <p:nvSpPr>
          <p:cNvPr id="26656" name="Rectangle 33"/>
          <p:cNvSpPr>
            <a:spLocks noChangeArrowheads="1"/>
          </p:cNvSpPr>
          <p:nvPr/>
        </p:nvSpPr>
        <p:spPr bwMode="auto">
          <a:xfrm>
            <a:off x="5337175" y="2506663"/>
            <a:ext cx="3532188" cy="2347912"/>
          </a:xfrm>
          <a:prstGeom prst="rect">
            <a:avLst/>
          </a:prstGeom>
          <a:solidFill>
            <a:srgbClr val="FFFFFF"/>
          </a:solidFill>
          <a:ln w="9525">
            <a:noFill/>
            <a:miter lim="800000"/>
            <a:headEnd/>
            <a:tailEnd/>
          </a:ln>
        </p:spPr>
        <p:txBody>
          <a:bodyPr/>
          <a:lstStyle/>
          <a:p>
            <a:endParaRPr lang="en-GB"/>
          </a:p>
        </p:txBody>
      </p:sp>
      <p:sp>
        <p:nvSpPr>
          <p:cNvPr id="26657" name="Freeform 34"/>
          <p:cNvSpPr>
            <a:spLocks/>
          </p:cNvSpPr>
          <p:nvPr/>
        </p:nvSpPr>
        <p:spPr bwMode="auto">
          <a:xfrm>
            <a:off x="5337175" y="2506663"/>
            <a:ext cx="3532188" cy="2347912"/>
          </a:xfrm>
          <a:custGeom>
            <a:avLst/>
            <a:gdLst>
              <a:gd name="T0" fmla="*/ 0 w 2225"/>
              <a:gd name="T1" fmla="*/ 0 h 1479"/>
              <a:gd name="T2" fmla="*/ 0 w 2225"/>
              <a:gd name="T3" fmla="*/ 2147483647 h 1479"/>
              <a:gd name="T4" fmla="*/ 2147483647 w 2225"/>
              <a:gd name="T5" fmla="*/ 2147483647 h 1479"/>
              <a:gd name="T6" fmla="*/ 0 60000 65536"/>
              <a:gd name="T7" fmla="*/ 0 60000 65536"/>
              <a:gd name="T8" fmla="*/ 0 60000 65536"/>
              <a:gd name="T9" fmla="*/ 0 w 2225"/>
              <a:gd name="T10" fmla="*/ 0 h 1479"/>
              <a:gd name="T11" fmla="*/ 2225 w 2225"/>
              <a:gd name="T12" fmla="*/ 1479 h 1479"/>
            </a:gdLst>
            <a:ahLst/>
            <a:cxnLst>
              <a:cxn ang="T6">
                <a:pos x="T0" y="T1"/>
              </a:cxn>
              <a:cxn ang="T7">
                <a:pos x="T2" y="T3"/>
              </a:cxn>
              <a:cxn ang="T8">
                <a:pos x="T4" y="T5"/>
              </a:cxn>
            </a:cxnLst>
            <a:rect l="T9" t="T10" r="T11" b="T12"/>
            <a:pathLst>
              <a:path w="2225" h="1479">
                <a:moveTo>
                  <a:pt x="0" y="0"/>
                </a:moveTo>
                <a:lnTo>
                  <a:pt x="0" y="1479"/>
                </a:lnTo>
                <a:lnTo>
                  <a:pt x="2225" y="1479"/>
                </a:lnTo>
              </a:path>
            </a:pathLst>
          </a:custGeom>
          <a:noFill/>
          <a:ln w="14288">
            <a:solidFill>
              <a:srgbClr val="000000"/>
            </a:solidFill>
            <a:round/>
            <a:headEnd/>
            <a:tailEnd/>
          </a:ln>
        </p:spPr>
        <p:txBody>
          <a:bodyPr/>
          <a:lstStyle/>
          <a:p>
            <a:endParaRPr lang="cs-CZ"/>
          </a:p>
        </p:txBody>
      </p:sp>
      <p:sp>
        <p:nvSpPr>
          <p:cNvPr id="26658" name="Line 35"/>
          <p:cNvSpPr>
            <a:spLocks noChangeShapeType="1"/>
          </p:cNvSpPr>
          <p:nvPr/>
        </p:nvSpPr>
        <p:spPr bwMode="auto">
          <a:xfrm>
            <a:off x="5419725" y="3132138"/>
            <a:ext cx="2105025" cy="1423987"/>
          </a:xfrm>
          <a:prstGeom prst="line">
            <a:avLst/>
          </a:prstGeom>
          <a:noFill/>
          <a:ln w="41275">
            <a:solidFill>
              <a:srgbClr val="003F95"/>
            </a:solidFill>
            <a:round/>
            <a:headEnd/>
            <a:tailEnd/>
          </a:ln>
        </p:spPr>
        <p:txBody>
          <a:bodyPr/>
          <a:lstStyle/>
          <a:p>
            <a:endParaRPr lang="cs-CZ"/>
          </a:p>
        </p:txBody>
      </p:sp>
      <p:sp>
        <p:nvSpPr>
          <p:cNvPr id="88100" name="Line 36"/>
          <p:cNvSpPr>
            <a:spLocks noChangeShapeType="1"/>
          </p:cNvSpPr>
          <p:nvPr/>
        </p:nvSpPr>
        <p:spPr bwMode="auto">
          <a:xfrm>
            <a:off x="5799138" y="3348038"/>
            <a:ext cx="1590675" cy="1587"/>
          </a:xfrm>
          <a:prstGeom prst="line">
            <a:avLst/>
          </a:prstGeom>
          <a:noFill/>
          <a:ln w="17526">
            <a:solidFill>
              <a:srgbClr val="000000"/>
            </a:solidFill>
            <a:round/>
            <a:headEnd/>
            <a:tailEnd type="stealth" w="med" len="med"/>
          </a:ln>
        </p:spPr>
        <p:txBody>
          <a:bodyPr/>
          <a:lstStyle/>
          <a:p>
            <a:endParaRPr lang="cs-CZ"/>
          </a:p>
        </p:txBody>
      </p:sp>
      <p:sp>
        <p:nvSpPr>
          <p:cNvPr id="88101" name="Line 37"/>
          <p:cNvSpPr>
            <a:spLocks noChangeShapeType="1"/>
          </p:cNvSpPr>
          <p:nvPr/>
        </p:nvSpPr>
        <p:spPr bwMode="auto">
          <a:xfrm flipH="1">
            <a:off x="7226300" y="3660775"/>
            <a:ext cx="733425" cy="1588"/>
          </a:xfrm>
          <a:prstGeom prst="line">
            <a:avLst/>
          </a:prstGeom>
          <a:noFill/>
          <a:ln w="17526">
            <a:solidFill>
              <a:srgbClr val="000000"/>
            </a:solidFill>
            <a:round/>
            <a:headEnd/>
            <a:tailEnd type="stealth" w="med" len="med"/>
          </a:ln>
        </p:spPr>
        <p:txBody>
          <a:bodyPr/>
          <a:lstStyle/>
          <a:p>
            <a:endParaRPr lang="cs-CZ"/>
          </a:p>
        </p:txBody>
      </p:sp>
      <p:sp>
        <p:nvSpPr>
          <p:cNvPr id="26661" name="Rectangle 38"/>
          <p:cNvSpPr>
            <a:spLocks noChangeArrowheads="1"/>
          </p:cNvSpPr>
          <p:nvPr/>
        </p:nvSpPr>
        <p:spPr bwMode="auto">
          <a:xfrm>
            <a:off x="6221413" y="2914650"/>
            <a:ext cx="584200" cy="230188"/>
          </a:xfrm>
          <a:prstGeom prst="rect">
            <a:avLst/>
          </a:prstGeom>
          <a:solidFill>
            <a:srgbClr val="FFFFFF"/>
          </a:solidFill>
          <a:ln w="9525">
            <a:noFill/>
            <a:miter lim="800000"/>
            <a:headEnd/>
            <a:tailEnd/>
          </a:ln>
        </p:spPr>
        <p:txBody>
          <a:bodyPr/>
          <a:lstStyle/>
          <a:p>
            <a:endParaRPr lang="en-GB"/>
          </a:p>
        </p:txBody>
      </p:sp>
      <p:sp>
        <p:nvSpPr>
          <p:cNvPr id="26662" name="Rectangle 39"/>
          <p:cNvSpPr>
            <a:spLocks noChangeArrowheads="1"/>
          </p:cNvSpPr>
          <p:nvPr/>
        </p:nvSpPr>
        <p:spPr bwMode="auto">
          <a:xfrm>
            <a:off x="4186238" y="4910138"/>
            <a:ext cx="688975" cy="217487"/>
          </a:xfrm>
          <a:prstGeom prst="rect">
            <a:avLst/>
          </a:prstGeom>
          <a:noFill/>
          <a:ln w="9525">
            <a:noFill/>
            <a:miter lim="800000"/>
            <a:headEnd/>
            <a:tailEnd/>
          </a:ln>
        </p:spPr>
        <p:txBody>
          <a:bodyPr wrap="none" lIns="0" tIns="0" rIns="0" bIns="0">
            <a:spAutoFit/>
          </a:bodyPr>
          <a:lstStyle/>
          <a:p>
            <a:r>
              <a:rPr lang="en-US" sz="1100" b="1">
                <a:solidFill>
                  <a:srgbClr val="000000"/>
                </a:solidFill>
                <a:latin typeface="Arial" charset="0"/>
              </a:rPr>
              <a:t>Quantity</a:t>
            </a:r>
            <a:endParaRPr lang="en-US"/>
          </a:p>
        </p:txBody>
      </p:sp>
      <p:sp>
        <p:nvSpPr>
          <p:cNvPr id="26663" name="Rectangle 40"/>
          <p:cNvSpPr>
            <a:spLocks noChangeArrowheads="1"/>
          </p:cNvSpPr>
          <p:nvPr/>
        </p:nvSpPr>
        <p:spPr bwMode="auto">
          <a:xfrm>
            <a:off x="4135438" y="5091113"/>
            <a:ext cx="752475" cy="217487"/>
          </a:xfrm>
          <a:prstGeom prst="rect">
            <a:avLst/>
          </a:prstGeom>
          <a:noFill/>
          <a:ln w="9525">
            <a:noFill/>
            <a:miter lim="800000"/>
            <a:headEnd/>
            <a:tailEnd/>
          </a:ln>
        </p:spPr>
        <p:txBody>
          <a:bodyPr wrap="none" lIns="0" tIns="0" rIns="0" bIns="0">
            <a:spAutoFit/>
          </a:bodyPr>
          <a:lstStyle/>
          <a:p>
            <a:r>
              <a:rPr lang="en-US" sz="1100" b="1">
                <a:solidFill>
                  <a:srgbClr val="000000"/>
                </a:solidFill>
                <a:latin typeface="Arial" charset="0"/>
              </a:rPr>
              <a:t>of Money</a:t>
            </a:r>
            <a:endParaRPr lang="en-US"/>
          </a:p>
        </p:txBody>
      </p:sp>
      <p:sp>
        <p:nvSpPr>
          <p:cNvPr id="26664" name="Rectangle 41"/>
          <p:cNvSpPr>
            <a:spLocks noChangeArrowheads="1"/>
          </p:cNvSpPr>
          <p:nvPr/>
        </p:nvSpPr>
        <p:spPr bwMode="auto">
          <a:xfrm>
            <a:off x="1884363" y="4914900"/>
            <a:ext cx="982662" cy="207963"/>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Quantity fixed</a:t>
            </a:r>
            <a:endParaRPr lang="en-US"/>
          </a:p>
        </p:txBody>
      </p:sp>
      <p:sp>
        <p:nvSpPr>
          <p:cNvPr id="26665" name="Rectangle 42"/>
          <p:cNvSpPr>
            <a:spLocks noChangeArrowheads="1"/>
          </p:cNvSpPr>
          <p:nvPr/>
        </p:nvSpPr>
        <p:spPr bwMode="auto">
          <a:xfrm>
            <a:off x="1752600" y="5095875"/>
            <a:ext cx="1177925" cy="168275"/>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by the central bank</a:t>
            </a:r>
            <a:endParaRPr lang="en-US"/>
          </a:p>
        </p:txBody>
      </p:sp>
      <p:sp>
        <p:nvSpPr>
          <p:cNvPr id="26666" name="Rectangle 43"/>
          <p:cNvSpPr>
            <a:spLocks noChangeArrowheads="1"/>
          </p:cNvSpPr>
          <p:nvPr/>
        </p:nvSpPr>
        <p:spPr bwMode="auto">
          <a:xfrm>
            <a:off x="1068388" y="4914900"/>
            <a:ext cx="153987" cy="207963"/>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0</a:t>
            </a:r>
            <a:endParaRPr lang="en-US"/>
          </a:p>
        </p:txBody>
      </p:sp>
      <p:sp>
        <p:nvSpPr>
          <p:cNvPr id="26667" name="Rectangle 44"/>
          <p:cNvSpPr>
            <a:spLocks noChangeArrowheads="1"/>
          </p:cNvSpPr>
          <p:nvPr/>
        </p:nvSpPr>
        <p:spPr bwMode="auto">
          <a:xfrm>
            <a:off x="655638" y="2473325"/>
            <a:ext cx="625475" cy="217488"/>
          </a:xfrm>
          <a:prstGeom prst="rect">
            <a:avLst/>
          </a:prstGeom>
          <a:noFill/>
          <a:ln w="9525">
            <a:noFill/>
            <a:miter lim="800000"/>
            <a:headEnd/>
            <a:tailEnd/>
          </a:ln>
        </p:spPr>
        <p:txBody>
          <a:bodyPr wrap="none" lIns="0" tIns="0" rIns="0" bIns="0">
            <a:spAutoFit/>
          </a:bodyPr>
          <a:lstStyle/>
          <a:p>
            <a:r>
              <a:rPr lang="en-US" sz="1100" b="1">
                <a:solidFill>
                  <a:srgbClr val="000000"/>
                </a:solidFill>
                <a:latin typeface="Arial" charset="0"/>
              </a:rPr>
              <a:t>Interest</a:t>
            </a:r>
            <a:endParaRPr lang="en-US"/>
          </a:p>
        </p:txBody>
      </p:sp>
      <p:sp>
        <p:nvSpPr>
          <p:cNvPr id="26668" name="Rectangle 45"/>
          <p:cNvSpPr>
            <a:spLocks noChangeArrowheads="1"/>
          </p:cNvSpPr>
          <p:nvPr/>
        </p:nvSpPr>
        <p:spPr bwMode="auto">
          <a:xfrm>
            <a:off x="865188" y="2654300"/>
            <a:ext cx="407987" cy="217488"/>
          </a:xfrm>
          <a:prstGeom prst="rect">
            <a:avLst/>
          </a:prstGeom>
          <a:noFill/>
          <a:ln w="9525">
            <a:noFill/>
            <a:miter lim="800000"/>
            <a:headEnd/>
            <a:tailEnd/>
          </a:ln>
        </p:spPr>
        <p:txBody>
          <a:bodyPr wrap="none" lIns="0" tIns="0" rIns="0" bIns="0">
            <a:spAutoFit/>
          </a:bodyPr>
          <a:lstStyle/>
          <a:p>
            <a:r>
              <a:rPr lang="en-US" sz="1100" b="1">
                <a:solidFill>
                  <a:srgbClr val="000000"/>
                </a:solidFill>
                <a:latin typeface="Arial" charset="0"/>
              </a:rPr>
              <a:t>Rate</a:t>
            </a:r>
            <a:endParaRPr lang="en-US"/>
          </a:p>
        </p:txBody>
      </p:sp>
      <p:grpSp>
        <p:nvGrpSpPr>
          <p:cNvPr id="26669" name="Group 46"/>
          <p:cNvGrpSpPr>
            <a:grpSpLocks/>
          </p:cNvGrpSpPr>
          <p:nvPr/>
        </p:nvGrpSpPr>
        <p:grpSpPr bwMode="auto">
          <a:xfrm>
            <a:off x="1073150" y="4049713"/>
            <a:ext cx="1309688" cy="212725"/>
            <a:chOff x="676" y="2551"/>
            <a:chExt cx="825" cy="134"/>
          </a:xfrm>
        </p:grpSpPr>
        <p:sp>
          <p:nvSpPr>
            <p:cNvPr id="26730" name="Line 47"/>
            <p:cNvSpPr>
              <a:spLocks noChangeShapeType="1"/>
            </p:cNvSpPr>
            <p:nvPr/>
          </p:nvSpPr>
          <p:spPr bwMode="auto">
            <a:xfrm>
              <a:off x="804" y="2605"/>
              <a:ext cx="667" cy="1"/>
            </a:xfrm>
            <a:prstGeom prst="line">
              <a:avLst/>
            </a:prstGeom>
            <a:noFill/>
            <a:ln w="14288">
              <a:solidFill>
                <a:schemeClr val="tx1"/>
              </a:solidFill>
              <a:prstDash val="sysDot"/>
              <a:round/>
              <a:headEnd/>
              <a:tailEnd/>
            </a:ln>
          </p:spPr>
          <p:txBody>
            <a:bodyPr/>
            <a:lstStyle/>
            <a:p>
              <a:endParaRPr lang="cs-CZ"/>
            </a:p>
          </p:txBody>
        </p:sp>
        <p:sp>
          <p:nvSpPr>
            <p:cNvPr id="26731" name="Oval 48"/>
            <p:cNvSpPr>
              <a:spLocks noChangeArrowheads="1"/>
            </p:cNvSpPr>
            <p:nvPr/>
          </p:nvSpPr>
          <p:spPr bwMode="auto">
            <a:xfrm>
              <a:off x="1441" y="2571"/>
              <a:ext cx="60" cy="58"/>
            </a:xfrm>
            <a:prstGeom prst="ellipse">
              <a:avLst/>
            </a:prstGeom>
            <a:solidFill>
              <a:srgbClr val="000000"/>
            </a:solidFill>
            <a:ln w="9525">
              <a:noFill/>
              <a:round/>
              <a:headEnd/>
              <a:tailEnd/>
            </a:ln>
          </p:spPr>
          <p:txBody>
            <a:bodyPr/>
            <a:lstStyle/>
            <a:p>
              <a:endParaRPr lang="en-GB"/>
            </a:p>
          </p:txBody>
        </p:sp>
        <p:grpSp>
          <p:nvGrpSpPr>
            <p:cNvPr id="26732" name="Group 49"/>
            <p:cNvGrpSpPr>
              <a:grpSpLocks/>
            </p:cNvGrpSpPr>
            <p:nvPr/>
          </p:nvGrpSpPr>
          <p:grpSpPr bwMode="auto">
            <a:xfrm>
              <a:off x="676" y="2551"/>
              <a:ext cx="74" cy="134"/>
              <a:chOff x="676" y="2551"/>
              <a:chExt cx="74" cy="134"/>
            </a:xfrm>
          </p:grpSpPr>
          <p:sp>
            <p:nvSpPr>
              <p:cNvPr id="26733" name="Rectangle 50"/>
              <p:cNvSpPr>
                <a:spLocks noChangeArrowheads="1"/>
              </p:cNvSpPr>
              <p:nvPr/>
            </p:nvSpPr>
            <p:spPr bwMode="auto">
              <a:xfrm>
                <a:off x="676" y="2551"/>
                <a:ext cx="74" cy="134"/>
              </a:xfrm>
              <a:prstGeom prst="rect">
                <a:avLst/>
              </a:prstGeom>
              <a:noFill/>
              <a:ln w="9525">
                <a:noFill/>
                <a:miter lim="800000"/>
                <a:headEnd/>
                <a:tailEnd/>
              </a:ln>
            </p:spPr>
            <p:txBody>
              <a:bodyPr wrap="none" lIns="0" tIns="0" rIns="0" bIns="0">
                <a:spAutoFit/>
              </a:bodyPr>
              <a:lstStyle/>
              <a:p>
                <a:r>
                  <a:rPr lang="en-US" sz="1100" i="1">
                    <a:solidFill>
                      <a:srgbClr val="000000"/>
                    </a:solidFill>
                    <a:latin typeface="Arial" charset="0"/>
                  </a:rPr>
                  <a:t>r</a:t>
                </a:r>
                <a:endParaRPr lang="en-US"/>
              </a:p>
            </p:txBody>
          </p:sp>
          <p:sp>
            <p:nvSpPr>
              <p:cNvPr id="26734" name="Freeform 51"/>
              <p:cNvSpPr>
                <a:spLocks/>
              </p:cNvSpPr>
              <p:nvPr/>
            </p:nvSpPr>
            <p:spPr bwMode="auto">
              <a:xfrm>
                <a:off x="713" y="2608"/>
                <a:ext cx="17" cy="40"/>
              </a:xfrm>
              <a:custGeom>
                <a:avLst/>
                <a:gdLst>
                  <a:gd name="T0" fmla="*/ 17 w 17"/>
                  <a:gd name="T1" fmla="*/ 0 h 40"/>
                  <a:gd name="T2" fmla="*/ 11 w 17"/>
                  <a:gd name="T3" fmla="*/ 0 h 40"/>
                  <a:gd name="T4" fmla="*/ 9 w 17"/>
                  <a:gd name="T5" fmla="*/ 6 h 40"/>
                  <a:gd name="T6" fmla="*/ 0 w 17"/>
                  <a:gd name="T7" fmla="*/ 12 h 40"/>
                  <a:gd name="T8" fmla="*/ 0 w 17"/>
                  <a:gd name="T9" fmla="*/ 15 h 40"/>
                  <a:gd name="T10" fmla="*/ 6 w 17"/>
                  <a:gd name="T11" fmla="*/ 12 h 40"/>
                  <a:gd name="T12" fmla="*/ 11 w 17"/>
                  <a:gd name="T13" fmla="*/ 9 h 40"/>
                  <a:gd name="T14" fmla="*/ 11 w 17"/>
                  <a:gd name="T15" fmla="*/ 40 h 40"/>
                  <a:gd name="T16" fmla="*/ 17 w 17"/>
                  <a:gd name="T17" fmla="*/ 40 h 40"/>
                  <a:gd name="T18" fmla="*/ 17 w 17"/>
                  <a:gd name="T19" fmla="*/ 3 h 40"/>
                  <a:gd name="T20" fmla="*/ 17 w 17"/>
                  <a:gd name="T21" fmla="*/ 0 h 4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
                  <a:gd name="T34" fmla="*/ 0 h 40"/>
                  <a:gd name="T35" fmla="*/ 17 w 17"/>
                  <a:gd name="T36" fmla="*/ 40 h 4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 h="40">
                    <a:moveTo>
                      <a:pt x="17" y="0"/>
                    </a:moveTo>
                    <a:lnTo>
                      <a:pt x="11" y="0"/>
                    </a:lnTo>
                    <a:lnTo>
                      <a:pt x="9" y="6"/>
                    </a:lnTo>
                    <a:lnTo>
                      <a:pt x="0" y="12"/>
                    </a:lnTo>
                    <a:lnTo>
                      <a:pt x="0" y="15"/>
                    </a:lnTo>
                    <a:lnTo>
                      <a:pt x="6" y="12"/>
                    </a:lnTo>
                    <a:lnTo>
                      <a:pt x="11" y="9"/>
                    </a:lnTo>
                    <a:lnTo>
                      <a:pt x="11" y="40"/>
                    </a:lnTo>
                    <a:lnTo>
                      <a:pt x="17" y="40"/>
                    </a:lnTo>
                    <a:lnTo>
                      <a:pt x="17" y="3"/>
                    </a:lnTo>
                    <a:lnTo>
                      <a:pt x="17" y="0"/>
                    </a:lnTo>
                    <a:close/>
                  </a:path>
                </a:pathLst>
              </a:custGeom>
              <a:solidFill>
                <a:srgbClr val="000000"/>
              </a:solidFill>
              <a:ln w="9525">
                <a:noFill/>
                <a:round/>
                <a:headEnd/>
                <a:tailEnd/>
              </a:ln>
            </p:spPr>
            <p:txBody>
              <a:bodyPr/>
              <a:lstStyle/>
              <a:p>
                <a:endParaRPr lang="cs-CZ"/>
              </a:p>
            </p:txBody>
          </p:sp>
        </p:grpSp>
      </p:grpSp>
      <p:sp>
        <p:nvSpPr>
          <p:cNvPr id="26670" name="Rectangle 52"/>
          <p:cNvSpPr>
            <a:spLocks noChangeArrowheads="1"/>
          </p:cNvSpPr>
          <p:nvPr/>
        </p:nvSpPr>
        <p:spPr bwMode="auto">
          <a:xfrm>
            <a:off x="3338513" y="4670425"/>
            <a:ext cx="1182687" cy="207963"/>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Money demand, </a:t>
            </a:r>
            <a:endParaRPr lang="en-US"/>
          </a:p>
        </p:txBody>
      </p:sp>
      <p:sp>
        <p:nvSpPr>
          <p:cNvPr id="26671" name="Rectangle 53"/>
          <p:cNvSpPr>
            <a:spLocks noChangeArrowheads="1"/>
          </p:cNvSpPr>
          <p:nvPr/>
        </p:nvSpPr>
        <p:spPr bwMode="auto">
          <a:xfrm>
            <a:off x="4421188" y="4670425"/>
            <a:ext cx="307975" cy="212725"/>
          </a:xfrm>
          <a:prstGeom prst="rect">
            <a:avLst/>
          </a:prstGeom>
          <a:noFill/>
          <a:ln w="9525">
            <a:noFill/>
            <a:miter lim="800000"/>
            <a:headEnd/>
            <a:tailEnd/>
          </a:ln>
        </p:spPr>
        <p:txBody>
          <a:bodyPr wrap="none" lIns="0" tIns="0" rIns="0" bIns="0">
            <a:spAutoFit/>
          </a:bodyPr>
          <a:lstStyle/>
          <a:p>
            <a:r>
              <a:rPr lang="en-US" sz="1100" i="1">
                <a:solidFill>
                  <a:srgbClr val="000000"/>
                </a:solidFill>
                <a:latin typeface="Arial" charset="0"/>
              </a:rPr>
              <a:t>MD</a:t>
            </a:r>
            <a:endParaRPr lang="en-US"/>
          </a:p>
        </p:txBody>
      </p:sp>
      <p:sp>
        <p:nvSpPr>
          <p:cNvPr id="26672" name="Freeform 54"/>
          <p:cNvSpPr>
            <a:spLocks/>
          </p:cNvSpPr>
          <p:nvPr/>
        </p:nvSpPr>
        <p:spPr bwMode="auto">
          <a:xfrm>
            <a:off x="4657725" y="4760913"/>
            <a:ext cx="26988" cy="63500"/>
          </a:xfrm>
          <a:custGeom>
            <a:avLst/>
            <a:gdLst>
              <a:gd name="T0" fmla="*/ 2147483647 w 17"/>
              <a:gd name="T1" fmla="*/ 0 h 40"/>
              <a:gd name="T2" fmla="*/ 2147483647 w 17"/>
              <a:gd name="T3" fmla="*/ 0 h 40"/>
              <a:gd name="T4" fmla="*/ 2147483647 w 17"/>
              <a:gd name="T5" fmla="*/ 2147483647 h 40"/>
              <a:gd name="T6" fmla="*/ 0 w 17"/>
              <a:gd name="T7" fmla="*/ 2147483647 h 40"/>
              <a:gd name="T8" fmla="*/ 0 w 17"/>
              <a:gd name="T9" fmla="*/ 2147483647 h 40"/>
              <a:gd name="T10" fmla="*/ 2147483647 w 17"/>
              <a:gd name="T11" fmla="*/ 2147483647 h 40"/>
              <a:gd name="T12" fmla="*/ 2147483647 w 17"/>
              <a:gd name="T13" fmla="*/ 2147483647 h 40"/>
              <a:gd name="T14" fmla="*/ 2147483647 w 17"/>
              <a:gd name="T15" fmla="*/ 2147483647 h 40"/>
              <a:gd name="T16" fmla="*/ 2147483647 w 17"/>
              <a:gd name="T17" fmla="*/ 2147483647 h 40"/>
              <a:gd name="T18" fmla="*/ 2147483647 w 17"/>
              <a:gd name="T19" fmla="*/ 2147483647 h 40"/>
              <a:gd name="T20" fmla="*/ 2147483647 w 17"/>
              <a:gd name="T21" fmla="*/ 0 h 4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
              <a:gd name="T34" fmla="*/ 0 h 40"/>
              <a:gd name="T35" fmla="*/ 17 w 17"/>
              <a:gd name="T36" fmla="*/ 40 h 4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 h="40">
                <a:moveTo>
                  <a:pt x="17" y="0"/>
                </a:moveTo>
                <a:lnTo>
                  <a:pt x="11" y="0"/>
                </a:lnTo>
                <a:lnTo>
                  <a:pt x="8" y="6"/>
                </a:lnTo>
                <a:lnTo>
                  <a:pt x="0" y="9"/>
                </a:lnTo>
                <a:lnTo>
                  <a:pt x="0" y="15"/>
                </a:lnTo>
                <a:lnTo>
                  <a:pt x="5" y="12"/>
                </a:lnTo>
                <a:lnTo>
                  <a:pt x="11" y="9"/>
                </a:lnTo>
                <a:lnTo>
                  <a:pt x="11" y="40"/>
                </a:lnTo>
                <a:lnTo>
                  <a:pt x="17" y="40"/>
                </a:lnTo>
                <a:lnTo>
                  <a:pt x="17" y="3"/>
                </a:lnTo>
                <a:lnTo>
                  <a:pt x="17" y="0"/>
                </a:lnTo>
                <a:close/>
              </a:path>
            </a:pathLst>
          </a:custGeom>
          <a:solidFill>
            <a:srgbClr val="000000"/>
          </a:solidFill>
          <a:ln w="9525">
            <a:noFill/>
            <a:round/>
            <a:headEnd/>
            <a:tailEnd/>
          </a:ln>
        </p:spPr>
        <p:txBody>
          <a:bodyPr/>
          <a:lstStyle/>
          <a:p>
            <a:endParaRPr lang="cs-CZ"/>
          </a:p>
        </p:txBody>
      </p:sp>
      <p:sp>
        <p:nvSpPr>
          <p:cNvPr id="26673" name="Rectangle 55"/>
          <p:cNvSpPr>
            <a:spLocks noChangeArrowheads="1"/>
          </p:cNvSpPr>
          <p:nvPr/>
        </p:nvSpPr>
        <p:spPr bwMode="auto">
          <a:xfrm>
            <a:off x="1833563" y="2600325"/>
            <a:ext cx="525462" cy="207963"/>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Money</a:t>
            </a:r>
            <a:endParaRPr lang="en-US"/>
          </a:p>
        </p:txBody>
      </p:sp>
      <p:sp>
        <p:nvSpPr>
          <p:cNvPr id="26674" name="Rectangle 56"/>
          <p:cNvSpPr>
            <a:spLocks noChangeArrowheads="1"/>
          </p:cNvSpPr>
          <p:nvPr/>
        </p:nvSpPr>
        <p:spPr bwMode="auto">
          <a:xfrm>
            <a:off x="1843088" y="2781300"/>
            <a:ext cx="503237" cy="207963"/>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supply</a:t>
            </a:r>
            <a:endParaRPr lang="en-US"/>
          </a:p>
        </p:txBody>
      </p:sp>
      <p:sp>
        <p:nvSpPr>
          <p:cNvPr id="26675" name="Rectangle 57"/>
          <p:cNvSpPr>
            <a:spLocks noChangeArrowheads="1"/>
          </p:cNvSpPr>
          <p:nvPr/>
        </p:nvSpPr>
        <p:spPr bwMode="auto">
          <a:xfrm>
            <a:off x="2273300" y="2133600"/>
            <a:ext cx="1649413" cy="217488"/>
          </a:xfrm>
          <a:prstGeom prst="rect">
            <a:avLst/>
          </a:prstGeom>
          <a:noFill/>
          <a:ln w="9525">
            <a:noFill/>
            <a:miter lim="800000"/>
            <a:headEnd/>
            <a:tailEnd/>
          </a:ln>
        </p:spPr>
        <p:txBody>
          <a:bodyPr wrap="none" lIns="0" tIns="0" rIns="0" bIns="0">
            <a:spAutoFit/>
          </a:bodyPr>
          <a:lstStyle/>
          <a:p>
            <a:r>
              <a:rPr lang="en-US" sz="1100" b="1">
                <a:solidFill>
                  <a:srgbClr val="000000"/>
                </a:solidFill>
                <a:latin typeface="Arial" charset="0"/>
              </a:rPr>
              <a:t>(a) The Money Market</a:t>
            </a:r>
            <a:endParaRPr lang="en-US"/>
          </a:p>
        </p:txBody>
      </p:sp>
      <p:grpSp>
        <p:nvGrpSpPr>
          <p:cNvPr id="4" name="Group 58"/>
          <p:cNvGrpSpPr>
            <a:grpSpLocks/>
          </p:cNvGrpSpPr>
          <p:nvPr/>
        </p:nvGrpSpPr>
        <p:grpSpPr bwMode="auto">
          <a:xfrm>
            <a:off x="134938" y="3714750"/>
            <a:ext cx="965200" cy="1112838"/>
            <a:chOff x="85" y="2340"/>
            <a:chExt cx="608" cy="701"/>
          </a:xfrm>
        </p:grpSpPr>
        <p:sp>
          <p:nvSpPr>
            <p:cNvPr id="26722" name="Line 59"/>
            <p:cNvSpPr>
              <a:spLocks noChangeShapeType="1"/>
            </p:cNvSpPr>
            <p:nvPr/>
          </p:nvSpPr>
          <p:spPr bwMode="auto">
            <a:xfrm flipH="1">
              <a:off x="539" y="2434"/>
              <a:ext cx="154" cy="68"/>
            </a:xfrm>
            <a:prstGeom prst="line">
              <a:avLst/>
            </a:prstGeom>
            <a:noFill/>
            <a:ln w="14288">
              <a:solidFill>
                <a:srgbClr val="000000"/>
              </a:solidFill>
              <a:round/>
              <a:headEnd/>
              <a:tailEnd/>
            </a:ln>
          </p:spPr>
          <p:txBody>
            <a:bodyPr/>
            <a:lstStyle/>
            <a:p>
              <a:endParaRPr lang="cs-CZ"/>
            </a:p>
          </p:txBody>
        </p:sp>
        <p:sp>
          <p:nvSpPr>
            <p:cNvPr id="26723" name="Rectangle 60"/>
            <p:cNvSpPr>
              <a:spLocks noChangeArrowheads="1"/>
            </p:cNvSpPr>
            <p:nvPr/>
          </p:nvSpPr>
          <p:spPr bwMode="auto">
            <a:xfrm>
              <a:off x="85" y="2340"/>
              <a:ext cx="539" cy="701"/>
            </a:xfrm>
            <a:prstGeom prst="rect">
              <a:avLst/>
            </a:prstGeom>
            <a:solidFill>
              <a:srgbClr val="E1E5E9"/>
            </a:solidFill>
            <a:ln w="9525">
              <a:noFill/>
              <a:miter lim="800000"/>
              <a:headEnd/>
              <a:tailEnd/>
            </a:ln>
          </p:spPr>
          <p:txBody>
            <a:bodyPr/>
            <a:lstStyle/>
            <a:p>
              <a:endParaRPr lang="en-GB"/>
            </a:p>
          </p:txBody>
        </p:sp>
        <p:sp>
          <p:nvSpPr>
            <p:cNvPr id="26724" name="Rectangle 61"/>
            <p:cNvSpPr>
              <a:spLocks noChangeArrowheads="1"/>
            </p:cNvSpPr>
            <p:nvPr/>
          </p:nvSpPr>
          <p:spPr bwMode="auto">
            <a:xfrm>
              <a:off x="108" y="2354"/>
              <a:ext cx="467"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3. . . . which</a:t>
              </a:r>
              <a:endParaRPr lang="en-US"/>
            </a:p>
          </p:txBody>
        </p:sp>
        <p:sp>
          <p:nvSpPr>
            <p:cNvPr id="26725" name="Rectangle 62"/>
            <p:cNvSpPr>
              <a:spLocks noChangeArrowheads="1"/>
            </p:cNvSpPr>
            <p:nvPr/>
          </p:nvSpPr>
          <p:spPr bwMode="auto">
            <a:xfrm>
              <a:off x="108" y="2468"/>
              <a:ext cx="377"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increases</a:t>
              </a:r>
              <a:endParaRPr lang="en-US"/>
            </a:p>
          </p:txBody>
        </p:sp>
        <p:sp>
          <p:nvSpPr>
            <p:cNvPr id="26726" name="Rectangle 63"/>
            <p:cNvSpPr>
              <a:spLocks noChangeArrowheads="1"/>
            </p:cNvSpPr>
            <p:nvPr/>
          </p:nvSpPr>
          <p:spPr bwMode="auto">
            <a:xfrm>
              <a:off x="108" y="2583"/>
              <a:ext cx="122"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the</a:t>
              </a:r>
              <a:endParaRPr lang="en-US"/>
            </a:p>
          </p:txBody>
        </p:sp>
        <p:sp>
          <p:nvSpPr>
            <p:cNvPr id="26727" name="Rectangle 64"/>
            <p:cNvSpPr>
              <a:spLocks noChangeArrowheads="1"/>
            </p:cNvSpPr>
            <p:nvPr/>
          </p:nvSpPr>
          <p:spPr bwMode="auto">
            <a:xfrm>
              <a:off x="108" y="2697"/>
              <a:ext cx="427"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equilibrium</a:t>
              </a:r>
              <a:endParaRPr lang="en-US"/>
            </a:p>
          </p:txBody>
        </p:sp>
        <p:sp>
          <p:nvSpPr>
            <p:cNvPr id="26728" name="Rectangle 65"/>
            <p:cNvSpPr>
              <a:spLocks noChangeArrowheads="1"/>
            </p:cNvSpPr>
            <p:nvPr/>
          </p:nvSpPr>
          <p:spPr bwMode="auto">
            <a:xfrm>
              <a:off x="108" y="2811"/>
              <a:ext cx="288"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interest</a:t>
              </a:r>
              <a:endParaRPr lang="en-US"/>
            </a:p>
          </p:txBody>
        </p:sp>
        <p:sp>
          <p:nvSpPr>
            <p:cNvPr id="26729" name="Rectangle 66"/>
            <p:cNvSpPr>
              <a:spLocks noChangeArrowheads="1"/>
            </p:cNvSpPr>
            <p:nvPr/>
          </p:nvSpPr>
          <p:spPr bwMode="auto">
            <a:xfrm>
              <a:off x="108" y="2925"/>
              <a:ext cx="319"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rate . . . </a:t>
              </a:r>
              <a:endParaRPr lang="en-US"/>
            </a:p>
          </p:txBody>
        </p:sp>
      </p:grpSp>
      <p:grpSp>
        <p:nvGrpSpPr>
          <p:cNvPr id="5" name="Group 67"/>
          <p:cNvGrpSpPr>
            <a:grpSpLocks/>
          </p:cNvGrpSpPr>
          <p:nvPr/>
        </p:nvGrpSpPr>
        <p:grpSpPr bwMode="auto">
          <a:xfrm>
            <a:off x="2540000" y="2927350"/>
            <a:ext cx="1684338" cy="1166813"/>
            <a:chOff x="1600" y="1844"/>
            <a:chExt cx="1061" cy="735"/>
          </a:xfrm>
        </p:grpSpPr>
        <p:sp>
          <p:nvSpPr>
            <p:cNvPr id="26717" name="Line 68"/>
            <p:cNvSpPr>
              <a:spLocks noChangeShapeType="1"/>
            </p:cNvSpPr>
            <p:nvPr/>
          </p:nvSpPr>
          <p:spPr bwMode="auto">
            <a:xfrm flipV="1">
              <a:off x="1600" y="2169"/>
              <a:ext cx="257" cy="410"/>
            </a:xfrm>
            <a:prstGeom prst="line">
              <a:avLst/>
            </a:prstGeom>
            <a:noFill/>
            <a:ln w="14288">
              <a:solidFill>
                <a:srgbClr val="000000"/>
              </a:solidFill>
              <a:round/>
              <a:headEnd/>
              <a:tailEnd/>
            </a:ln>
          </p:spPr>
          <p:txBody>
            <a:bodyPr/>
            <a:lstStyle/>
            <a:p>
              <a:endParaRPr lang="cs-CZ"/>
            </a:p>
          </p:txBody>
        </p:sp>
        <p:sp>
          <p:nvSpPr>
            <p:cNvPr id="26718" name="Rectangle 69"/>
            <p:cNvSpPr>
              <a:spLocks noChangeArrowheads="1"/>
            </p:cNvSpPr>
            <p:nvPr/>
          </p:nvSpPr>
          <p:spPr bwMode="auto">
            <a:xfrm>
              <a:off x="1745" y="1844"/>
              <a:ext cx="916" cy="359"/>
            </a:xfrm>
            <a:prstGeom prst="rect">
              <a:avLst/>
            </a:prstGeom>
            <a:solidFill>
              <a:srgbClr val="E1E5E9"/>
            </a:solidFill>
            <a:ln w="9525">
              <a:noFill/>
              <a:miter lim="800000"/>
              <a:headEnd/>
              <a:tailEnd/>
            </a:ln>
          </p:spPr>
          <p:txBody>
            <a:bodyPr/>
            <a:lstStyle/>
            <a:p>
              <a:endParaRPr lang="en-GB"/>
            </a:p>
          </p:txBody>
        </p:sp>
        <p:sp>
          <p:nvSpPr>
            <p:cNvPr id="26719" name="Rectangle 70"/>
            <p:cNvSpPr>
              <a:spLocks noChangeArrowheads="1"/>
            </p:cNvSpPr>
            <p:nvPr/>
          </p:nvSpPr>
          <p:spPr bwMode="auto">
            <a:xfrm>
              <a:off x="1785" y="1854"/>
              <a:ext cx="813"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2. . . . the increase in</a:t>
              </a:r>
              <a:endParaRPr lang="en-US"/>
            </a:p>
          </p:txBody>
        </p:sp>
        <p:sp>
          <p:nvSpPr>
            <p:cNvPr id="26720" name="Rectangle 71"/>
            <p:cNvSpPr>
              <a:spLocks noChangeArrowheads="1"/>
            </p:cNvSpPr>
            <p:nvPr/>
          </p:nvSpPr>
          <p:spPr bwMode="auto">
            <a:xfrm>
              <a:off x="1785" y="1968"/>
              <a:ext cx="759"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spending increases</a:t>
              </a:r>
              <a:endParaRPr lang="en-US"/>
            </a:p>
          </p:txBody>
        </p:sp>
        <p:sp>
          <p:nvSpPr>
            <p:cNvPr id="26721" name="Rectangle 72"/>
            <p:cNvSpPr>
              <a:spLocks noChangeArrowheads="1"/>
            </p:cNvSpPr>
            <p:nvPr/>
          </p:nvSpPr>
          <p:spPr bwMode="auto">
            <a:xfrm>
              <a:off x="1785" y="2082"/>
              <a:ext cx="774"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money demand . . . </a:t>
              </a:r>
              <a:endParaRPr lang="en-US"/>
            </a:p>
          </p:txBody>
        </p:sp>
      </p:grpSp>
      <p:grpSp>
        <p:nvGrpSpPr>
          <p:cNvPr id="6" name="Group 73"/>
          <p:cNvGrpSpPr>
            <a:grpSpLocks/>
          </p:cNvGrpSpPr>
          <p:nvPr/>
        </p:nvGrpSpPr>
        <p:grpSpPr bwMode="auto">
          <a:xfrm>
            <a:off x="1589088" y="3049588"/>
            <a:ext cx="2308225" cy="1493837"/>
            <a:chOff x="1001" y="1921"/>
            <a:chExt cx="1454" cy="941"/>
          </a:xfrm>
        </p:grpSpPr>
        <p:sp>
          <p:nvSpPr>
            <p:cNvPr id="26714" name="Line 74"/>
            <p:cNvSpPr>
              <a:spLocks noChangeShapeType="1"/>
            </p:cNvSpPr>
            <p:nvPr/>
          </p:nvSpPr>
          <p:spPr bwMode="auto">
            <a:xfrm>
              <a:off x="1001" y="1921"/>
              <a:ext cx="1266" cy="855"/>
            </a:xfrm>
            <a:prstGeom prst="line">
              <a:avLst/>
            </a:prstGeom>
            <a:noFill/>
            <a:ln w="41275">
              <a:solidFill>
                <a:srgbClr val="AD0D1B"/>
              </a:solidFill>
              <a:round/>
              <a:headEnd/>
              <a:tailEnd/>
            </a:ln>
          </p:spPr>
          <p:txBody>
            <a:bodyPr/>
            <a:lstStyle/>
            <a:p>
              <a:endParaRPr lang="cs-CZ"/>
            </a:p>
          </p:txBody>
        </p:sp>
        <p:sp>
          <p:nvSpPr>
            <p:cNvPr id="26715" name="Rectangle 75"/>
            <p:cNvSpPr>
              <a:spLocks noChangeArrowheads="1"/>
            </p:cNvSpPr>
            <p:nvPr/>
          </p:nvSpPr>
          <p:spPr bwMode="auto">
            <a:xfrm>
              <a:off x="2277" y="2728"/>
              <a:ext cx="123" cy="134"/>
            </a:xfrm>
            <a:prstGeom prst="rect">
              <a:avLst/>
            </a:prstGeom>
            <a:noFill/>
            <a:ln w="9525">
              <a:noFill/>
              <a:miter lim="800000"/>
              <a:headEnd/>
              <a:tailEnd/>
            </a:ln>
          </p:spPr>
          <p:txBody>
            <a:bodyPr wrap="none" lIns="0" tIns="0" rIns="0" bIns="0">
              <a:spAutoFit/>
            </a:bodyPr>
            <a:lstStyle/>
            <a:p>
              <a:r>
                <a:rPr lang="en-US" sz="1100" i="1">
                  <a:solidFill>
                    <a:srgbClr val="000000"/>
                  </a:solidFill>
                  <a:latin typeface="Arial" charset="0"/>
                </a:rPr>
                <a:t>M</a:t>
              </a:r>
              <a:endParaRPr lang="en-US"/>
            </a:p>
          </p:txBody>
        </p:sp>
        <p:sp>
          <p:nvSpPr>
            <p:cNvPr id="26716" name="Rectangle 76"/>
            <p:cNvSpPr>
              <a:spLocks noChangeArrowheads="1"/>
            </p:cNvSpPr>
            <p:nvPr/>
          </p:nvSpPr>
          <p:spPr bwMode="auto">
            <a:xfrm>
              <a:off x="2360" y="2728"/>
              <a:ext cx="95" cy="106"/>
            </a:xfrm>
            <a:prstGeom prst="rect">
              <a:avLst/>
            </a:prstGeom>
            <a:noFill/>
            <a:ln w="9525">
              <a:noFill/>
              <a:miter lim="800000"/>
              <a:headEnd/>
              <a:tailEnd/>
            </a:ln>
          </p:spPr>
          <p:txBody>
            <a:bodyPr wrap="none" lIns="0" tIns="0" rIns="0" bIns="0">
              <a:spAutoFit/>
            </a:bodyPr>
            <a:lstStyle/>
            <a:p>
              <a:r>
                <a:rPr lang="en-US" sz="1100" i="1">
                  <a:solidFill>
                    <a:srgbClr val="000000"/>
                  </a:solidFill>
                  <a:latin typeface="Arial" charset="0"/>
                </a:rPr>
                <a:t>D</a:t>
              </a:r>
              <a:r>
                <a:rPr lang="en-US" sz="1100" baseline="-25000">
                  <a:solidFill>
                    <a:srgbClr val="000000"/>
                  </a:solidFill>
                  <a:latin typeface="Arial" charset="0"/>
                </a:rPr>
                <a:t>2</a:t>
              </a:r>
              <a:endParaRPr lang="en-US"/>
            </a:p>
          </p:txBody>
        </p:sp>
      </p:grpSp>
      <p:sp>
        <p:nvSpPr>
          <p:cNvPr id="26679" name="Rectangle 77"/>
          <p:cNvSpPr>
            <a:spLocks noChangeArrowheads="1"/>
          </p:cNvSpPr>
          <p:nvPr/>
        </p:nvSpPr>
        <p:spPr bwMode="auto">
          <a:xfrm>
            <a:off x="8250238" y="4910138"/>
            <a:ext cx="688975" cy="217487"/>
          </a:xfrm>
          <a:prstGeom prst="rect">
            <a:avLst/>
          </a:prstGeom>
          <a:noFill/>
          <a:ln w="9525">
            <a:noFill/>
            <a:miter lim="800000"/>
            <a:headEnd/>
            <a:tailEnd/>
          </a:ln>
        </p:spPr>
        <p:txBody>
          <a:bodyPr wrap="none" lIns="0" tIns="0" rIns="0" bIns="0">
            <a:spAutoFit/>
          </a:bodyPr>
          <a:lstStyle/>
          <a:p>
            <a:r>
              <a:rPr lang="en-US" sz="1100" b="1">
                <a:solidFill>
                  <a:srgbClr val="000000"/>
                </a:solidFill>
                <a:latin typeface="Arial" charset="0"/>
              </a:rPr>
              <a:t>Quantity</a:t>
            </a:r>
            <a:endParaRPr lang="en-US"/>
          </a:p>
        </p:txBody>
      </p:sp>
      <p:sp>
        <p:nvSpPr>
          <p:cNvPr id="26680" name="Rectangle 78"/>
          <p:cNvSpPr>
            <a:spLocks noChangeArrowheads="1"/>
          </p:cNvSpPr>
          <p:nvPr/>
        </p:nvSpPr>
        <p:spPr bwMode="auto">
          <a:xfrm>
            <a:off x="8186738" y="5091113"/>
            <a:ext cx="752475" cy="217487"/>
          </a:xfrm>
          <a:prstGeom prst="rect">
            <a:avLst/>
          </a:prstGeom>
          <a:noFill/>
          <a:ln w="9525">
            <a:noFill/>
            <a:miter lim="800000"/>
            <a:headEnd/>
            <a:tailEnd/>
          </a:ln>
        </p:spPr>
        <p:txBody>
          <a:bodyPr wrap="none" lIns="0" tIns="0" rIns="0" bIns="0">
            <a:spAutoFit/>
          </a:bodyPr>
          <a:lstStyle/>
          <a:p>
            <a:r>
              <a:rPr lang="en-US" sz="1100" b="1">
                <a:solidFill>
                  <a:srgbClr val="000000"/>
                </a:solidFill>
                <a:latin typeface="Arial" charset="0"/>
              </a:rPr>
              <a:t>of Output</a:t>
            </a:r>
            <a:endParaRPr lang="en-US"/>
          </a:p>
        </p:txBody>
      </p:sp>
      <p:sp>
        <p:nvSpPr>
          <p:cNvPr id="26681" name="Rectangle 79"/>
          <p:cNvSpPr>
            <a:spLocks noChangeArrowheads="1"/>
          </p:cNvSpPr>
          <p:nvPr/>
        </p:nvSpPr>
        <p:spPr bwMode="auto">
          <a:xfrm>
            <a:off x="5278438" y="4914900"/>
            <a:ext cx="153987" cy="207963"/>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0</a:t>
            </a:r>
            <a:endParaRPr lang="en-US"/>
          </a:p>
        </p:txBody>
      </p:sp>
      <p:sp>
        <p:nvSpPr>
          <p:cNvPr id="26682" name="Rectangle 80"/>
          <p:cNvSpPr>
            <a:spLocks noChangeArrowheads="1"/>
          </p:cNvSpPr>
          <p:nvPr/>
        </p:nvSpPr>
        <p:spPr bwMode="auto">
          <a:xfrm>
            <a:off x="4914900" y="2459038"/>
            <a:ext cx="452438" cy="217487"/>
          </a:xfrm>
          <a:prstGeom prst="rect">
            <a:avLst/>
          </a:prstGeom>
          <a:noFill/>
          <a:ln w="9525">
            <a:noFill/>
            <a:miter lim="800000"/>
            <a:headEnd/>
            <a:tailEnd/>
          </a:ln>
        </p:spPr>
        <p:txBody>
          <a:bodyPr wrap="none" lIns="0" tIns="0" rIns="0" bIns="0">
            <a:spAutoFit/>
          </a:bodyPr>
          <a:lstStyle/>
          <a:p>
            <a:r>
              <a:rPr lang="en-US" sz="1100" b="1">
                <a:solidFill>
                  <a:srgbClr val="000000"/>
                </a:solidFill>
                <a:latin typeface="Arial" charset="0"/>
              </a:rPr>
              <a:t>Price</a:t>
            </a:r>
            <a:endParaRPr lang="en-US"/>
          </a:p>
        </p:txBody>
      </p:sp>
      <p:sp>
        <p:nvSpPr>
          <p:cNvPr id="26683" name="Rectangle 81"/>
          <p:cNvSpPr>
            <a:spLocks noChangeArrowheads="1"/>
          </p:cNvSpPr>
          <p:nvPr/>
        </p:nvSpPr>
        <p:spPr bwMode="auto">
          <a:xfrm>
            <a:off x="4897438" y="2640013"/>
            <a:ext cx="466725" cy="217487"/>
          </a:xfrm>
          <a:prstGeom prst="rect">
            <a:avLst/>
          </a:prstGeom>
          <a:noFill/>
          <a:ln w="9525">
            <a:noFill/>
            <a:miter lim="800000"/>
            <a:headEnd/>
            <a:tailEnd/>
          </a:ln>
        </p:spPr>
        <p:txBody>
          <a:bodyPr wrap="none" lIns="0" tIns="0" rIns="0" bIns="0">
            <a:spAutoFit/>
          </a:bodyPr>
          <a:lstStyle/>
          <a:p>
            <a:r>
              <a:rPr lang="en-US" sz="1100" b="1">
                <a:solidFill>
                  <a:srgbClr val="000000"/>
                </a:solidFill>
                <a:latin typeface="Arial" charset="0"/>
              </a:rPr>
              <a:t>Level</a:t>
            </a:r>
            <a:endParaRPr lang="en-US"/>
          </a:p>
        </p:txBody>
      </p:sp>
      <p:sp>
        <p:nvSpPr>
          <p:cNvPr id="26684" name="Rectangle 82"/>
          <p:cNvSpPr>
            <a:spLocks noChangeArrowheads="1"/>
          </p:cNvSpPr>
          <p:nvPr/>
        </p:nvSpPr>
        <p:spPr bwMode="auto">
          <a:xfrm>
            <a:off x="6777038" y="4589463"/>
            <a:ext cx="1546225" cy="168275"/>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Aggregate demand, </a:t>
            </a:r>
            <a:r>
              <a:rPr lang="en-US" sz="1100" i="1">
                <a:solidFill>
                  <a:srgbClr val="000000"/>
                </a:solidFill>
                <a:latin typeface="Arial" charset="0"/>
              </a:rPr>
              <a:t>AD</a:t>
            </a:r>
            <a:r>
              <a:rPr lang="en-US" sz="1100" baseline="-25000">
                <a:solidFill>
                  <a:srgbClr val="000000"/>
                </a:solidFill>
                <a:latin typeface="Arial" charset="0"/>
              </a:rPr>
              <a:t>1</a:t>
            </a:r>
            <a:r>
              <a:rPr lang="en-US" sz="1100">
                <a:solidFill>
                  <a:srgbClr val="000000"/>
                </a:solidFill>
                <a:latin typeface="Arial" charset="0"/>
              </a:rPr>
              <a:t> </a:t>
            </a:r>
          </a:p>
        </p:txBody>
      </p:sp>
      <p:sp>
        <p:nvSpPr>
          <p:cNvPr id="26685" name="Rectangle 83"/>
          <p:cNvSpPr>
            <a:spLocks noChangeArrowheads="1"/>
          </p:cNvSpPr>
          <p:nvPr/>
        </p:nvSpPr>
        <p:spPr bwMode="auto">
          <a:xfrm>
            <a:off x="5840413" y="2141538"/>
            <a:ext cx="2582862" cy="217487"/>
          </a:xfrm>
          <a:prstGeom prst="rect">
            <a:avLst/>
          </a:prstGeom>
          <a:noFill/>
          <a:ln w="9525">
            <a:noFill/>
            <a:miter lim="800000"/>
            <a:headEnd/>
            <a:tailEnd/>
          </a:ln>
        </p:spPr>
        <p:txBody>
          <a:bodyPr wrap="none" lIns="0" tIns="0" rIns="0" bIns="0">
            <a:spAutoFit/>
          </a:bodyPr>
          <a:lstStyle/>
          <a:p>
            <a:r>
              <a:rPr lang="en-US" sz="1100" b="1">
                <a:solidFill>
                  <a:srgbClr val="000000"/>
                </a:solidFill>
                <a:latin typeface="Arial" charset="0"/>
              </a:rPr>
              <a:t>(b) The Shift in Aggregate Demand</a:t>
            </a:r>
            <a:endParaRPr lang="en-US"/>
          </a:p>
        </p:txBody>
      </p:sp>
      <p:grpSp>
        <p:nvGrpSpPr>
          <p:cNvPr id="7" name="Group 84"/>
          <p:cNvGrpSpPr>
            <a:grpSpLocks/>
          </p:cNvGrpSpPr>
          <p:nvPr/>
        </p:nvGrpSpPr>
        <p:grpSpPr bwMode="auto">
          <a:xfrm>
            <a:off x="7539038" y="2533650"/>
            <a:ext cx="1303337" cy="1085850"/>
            <a:chOff x="4749" y="1596"/>
            <a:chExt cx="821" cy="684"/>
          </a:xfrm>
        </p:grpSpPr>
        <p:sp>
          <p:nvSpPr>
            <p:cNvPr id="26708" name="Line 85"/>
            <p:cNvSpPr>
              <a:spLocks noChangeShapeType="1"/>
            </p:cNvSpPr>
            <p:nvPr/>
          </p:nvSpPr>
          <p:spPr bwMode="auto">
            <a:xfrm flipV="1">
              <a:off x="5082" y="1879"/>
              <a:ext cx="206" cy="401"/>
            </a:xfrm>
            <a:prstGeom prst="line">
              <a:avLst/>
            </a:prstGeom>
            <a:noFill/>
            <a:ln w="14288">
              <a:solidFill>
                <a:srgbClr val="000000"/>
              </a:solidFill>
              <a:round/>
              <a:headEnd/>
              <a:tailEnd/>
            </a:ln>
          </p:spPr>
          <p:txBody>
            <a:bodyPr/>
            <a:lstStyle/>
            <a:p>
              <a:endParaRPr lang="cs-CZ"/>
            </a:p>
          </p:txBody>
        </p:sp>
        <p:sp>
          <p:nvSpPr>
            <p:cNvPr id="26709" name="Rectangle 86"/>
            <p:cNvSpPr>
              <a:spLocks noChangeArrowheads="1"/>
            </p:cNvSpPr>
            <p:nvPr/>
          </p:nvSpPr>
          <p:spPr bwMode="auto">
            <a:xfrm>
              <a:off x="4749" y="1596"/>
              <a:ext cx="821" cy="488"/>
            </a:xfrm>
            <a:prstGeom prst="rect">
              <a:avLst/>
            </a:prstGeom>
            <a:solidFill>
              <a:srgbClr val="E1E5E9"/>
            </a:solidFill>
            <a:ln w="9525">
              <a:noFill/>
              <a:miter lim="800000"/>
              <a:headEnd/>
              <a:tailEnd/>
            </a:ln>
          </p:spPr>
          <p:txBody>
            <a:bodyPr/>
            <a:lstStyle/>
            <a:p>
              <a:endParaRPr lang="en-GB"/>
            </a:p>
          </p:txBody>
        </p:sp>
        <p:sp>
          <p:nvSpPr>
            <p:cNvPr id="26710" name="Rectangle 87"/>
            <p:cNvSpPr>
              <a:spLocks noChangeArrowheads="1"/>
            </p:cNvSpPr>
            <p:nvPr/>
          </p:nvSpPr>
          <p:spPr bwMode="auto">
            <a:xfrm>
              <a:off x="4777" y="1609"/>
              <a:ext cx="735"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4. . . . which in turn</a:t>
              </a:r>
              <a:endParaRPr lang="en-US"/>
            </a:p>
          </p:txBody>
        </p:sp>
        <p:sp>
          <p:nvSpPr>
            <p:cNvPr id="26711" name="Rectangle 88"/>
            <p:cNvSpPr>
              <a:spLocks noChangeArrowheads="1"/>
            </p:cNvSpPr>
            <p:nvPr/>
          </p:nvSpPr>
          <p:spPr bwMode="auto">
            <a:xfrm>
              <a:off x="4777" y="1723"/>
              <a:ext cx="643"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partly offsets the</a:t>
              </a:r>
              <a:endParaRPr lang="en-US"/>
            </a:p>
          </p:txBody>
        </p:sp>
        <p:sp>
          <p:nvSpPr>
            <p:cNvPr id="26712" name="Rectangle 89"/>
            <p:cNvSpPr>
              <a:spLocks noChangeArrowheads="1"/>
            </p:cNvSpPr>
            <p:nvPr/>
          </p:nvSpPr>
          <p:spPr bwMode="auto">
            <a:xfrm>
              <a:off x="4777" y="1838"/>
              <a:ext cx="652"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initial increase in</a:t>
              </a:r>
              <a:endParaRPr lang="en-US"/>
            </a:p>
          </p:txBody>
        </p:sp>
        <p:sp>
          <p:nvSpPr>
            <p:cNvPr id="26713" name="Rectangle 90"/>
            <p:cNvSpPr>
              <a:spLocks noChangeArrowheads="1"/>
            </p:cNvSpPr>
            <p:nvPr/>
          </p:nvSpPr>
          <p:spPr bwMode="auto">
            <a:xfrm>
              <a:off x="4777" y="1952"/>
              <a:ext cx="762"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aggregate demand.</a:t>
              </a:r>
              <a:endParaRPr lang="en-US"/>
            </a:p>
          </p:txBody>
        </p:sp>
      </p:grpSp>
      <p:grpSp>
        <p:nvGrpSpPr>
          <p:cNvPr id="8" name="Group 91"/>
          <p:cNvGrpSpPr>
            <a:grpSpLocks/>
          </p:cNvGrpSpPr>
          <p:nvPr/>
        </p:nvGrpSpPr>
        <p:grpSpPr bwMode="auto">
          <a:xfrm>
            <a:off x="6397625" y="2574925"/>
            <a:ext cx="2416175" cy="1458913"/>
            <a:chOff x="4030" y="1622"/>
            <a:chExt cx="1522" cy="919"/>
          </a:xfrm>
        </p:grpSpPr>
        <p:sp>
          <p:nvSpPr>
            <p:cNvPr id="26706" name="Line 92"/>
            <p:cNvSpPr>
              <a:spLocks noChangeShapeType="1"/>
            </p:cNvSpPr>
            <p:nvPr/>
          </p:nvSpPr>
          <p:spPr bwMode="auto">
            <a:xfrm>
              <a:off x="4030" y="1622"/>
              <a:ext cx="1326" cy="889"/>
            </a:xfrm>
            <a:prstGeom prst="line">
              <a:avLst/>
            </a:prstGeom>
            <a:noFill/>
            <a:ln w="41275">
              <a:solidFill>
                <a:srgbClr val="60220F"/>
              </a:solidFill>
              <a:round/>
              <a:headEnd/>
              <a:tailEnd/>
            </a:ln>
          </p:spPr>
          <p:txBody>
            <a:bodyPr/>
            <a:lstStyle/>
            <a:p>
              <a:endParaRPr lang="cs-CZ"/>
            </a:p>
          </p:txBody>
        </p:sp>
        <p:sp>
          <p:nvSpPr>
            <p:cNvPr id="26707" name="Rectangle 93"/>
            <p:cNvSpPr>
              <a:spLocks noChangeArrowheads="1"/>
            </p:cNvSpPr>
            <p:nvPr/>
          </p:nvSpPr>
          <p:spPr bwMode="auto">
            <a:xfrm>
              <a:off x="5398" y="2435"/>
              <a:ext cx="154" cy="106"/>
            </a:xfrm>
            <a:prstGeom prst="rect">
              <a:avLst/>
            </a:prstGeom>
            <a:noFill/>
            <a:ln w="9525">
              <a:noFill/>
              <a:miter lim="800000"/>
              <a:headEnd/>
              <a:tailEnd/>
            </a:ln>
          </p:spPr>
          <p:txBody>
            <a:bodyPr wrap="none" lIns="0" tIns="0" rIns="0" bIns="0">
              <a:spAutoFit/>
            </a:bodyPr>
            <a:lstStyle/>
            <a:p>
              <a:r>
                <a:rPr lang="en-US" sz="1100" i="1">
                  <a:solidFill>
                    <a:srgbClr val="000000"/>
                  </a:solidFill>
                  <a:latin typeface="Arial" charset="0"/>
                </a:rPr>
                <a:t>AD</a:t>
              </a:r>
              <a:r>
                <a:rPr lang="en-US" sz="1100" baseline="-25000">
                  <a:solidFill>
                    <a:srgbClr val="000000"/>
                  </a:solidFill>
                  <a:latin typeface="Arial" charset="0"/>
                </a:rPr>
                <a:t>2</a:t>
              </a:r>
              <a:endParaRPr lang="en-US"/>
            </a:p>
          </p:txBody>
        </p:sp>
      </p:grpSp>
      <p:grpSp>
        <p:nvGrpSpPr>
          <p:cNvPr id="9" name="Group 94"/>
          <p:cNvGrpSpPr>
            <a:grpSpLocks/>
          </p:cNvGrpSpPr>
          <p:nvPr/>
        </p:nvGrpSpPr>
        <p:grpSpPr bwMode="auto">
          <a:xfrm>
            <a:off x="5813425" y="2792413"/>
            <a:ext cx="2397125" cy="1508125"/>
            <a:chOff x="3662" y="1759"/>
            <a:chExt cx="1510" cy="950"/>
          </a:xfrm>
        </p:grpSpPr>
        <p:sp>
          <p:nvSpPr>
            <p:cNvPr id="26704" name="Line 95"/>
            <p:cNvSpPr>
              <a:spLocks noChangeShapeType="1"/>
            </p:cNvSpPr>
            <p:nvPr/>
          </p:nvSpPr>
          <p:spPr bwMode="auto">
            <a:xfrm>
              <a:off x="3662" y="1759"/>
              <a:ext cx="1326" cy="897"/>
            </a:xfrm>
            <a:prstGeom prst="line">
              <a:avLst/>
            </a:prstGeom>
            <a:noFill/>
            <a:ln w="41275">
              <a:solidFill>
                <a:srgbClr val="AD0D1B"/>
              </a:solidFill>
              <a:round/>
              <a:headEnd/>
              <a:tailEnd/>
            </a:ln>
          </p:spPr>
          <p:txBody>
            <a:bodyPr/>
            <a:lstStyle/>
            <a:p>
              <a:endParaRPr lang="cs-CZ"/>
            </a:p>
          </p:txBody>
        </p:sp>
        <p:sp>
          <p:nvSpPr>
            <p:cNvPr id="26705" name="Rectangle 96"/>
            <p:cNvSpPr>
              <a:spLocks noChangeArrowheads="1"/>
            </p:cNvSpPr>
            <p:nvPr/>
          </p:nvSpPr>
          <p:spPr bwMode="auto">
            <a:xfrm>
              <a:off x="5018" y="2603"/>
              <a:ext cx="154" cy="106"/>
            </a:xfrm>
            <a:prstGeom prst="rect">
              <a:avLst/>
            </a:prstGeom>
            <a:noFill/>
            <a:ln w="9525">
              <a:noFill/>
              <a:miter lim="800000"/>
              <a:headEnd/>
              <a:tailEnd/>
            </a:ln>
          </p:spPr>
          <p:txBody>
            <a:bodyPr wrap="none" lIns="0" tIns="0" rIns="0" bIns="0">
              <a:spAutoFit/>
            </a:bodyPr>
            <a:lstStyle/>
            <a:p>
              <a:r>
                <a:rPr lang="en-US" sz="1100" i="1">
                  <a:solidFill>
                    <a:srgbClr val="000000"/>
                  </a:solidFill>
                  <a:latin typeface="Arial" charset="0"/>
                </a:rPr>
                <a:t>AD</a:t>
              </a:r>
              <a:r>
                <a:rPr lang="en-US" sz="1100" baseline="-25000">
                  <a:solidFill>
                    <a:srgbClr val="000000"/>
                  </a:solidFill>
                  <a:latin typeface="Arial" charset="0"/>
                </a:rPr>
                <a:t>3</a:t>
              </a:r>
              <a:endParaRPr lang="en-US"/>
            </a:p>
          </p:txBody>
        </p:sp>
      </p:grpSp>
      <p:grpSp>
        <p:nvGrpSpPr>
          <p:cNvPr id="10" name="Group 97"/>
          <p:cNvGrpSpPr>
            <a:grpSpLocks/>
          </p:cNvGrpSpPr>
          <p:nvPr/>
        </p:nvGrpSpPr>
        <p:grpSpPr bwMode="auto">
          <a:xfrm>
            <a:off x="5514975" y="3103563"/>
            <a:ext cx="2363788" cy="2578100"/>
            <a:chOff x="3474" y="1955"/>
            <a:chExt cx="1489" cy="1624"/>
          </a:xfrm>
        </p:grpSpPr>
        <p:sp>
          <p:nvSpPr>
            <p:cNvPr id="26699" name="Line 98"/>
            <p:cNvSpPr>
              <a:spLocks noChangeShapeType="1"/>
            </p:cNvSpPr>
            <p:nvPr/>
          </p:nvSpPr>
          <p:spPr bwMode="auto">
            <a:xfrm flipH="1">
              <a:off x="3842" y="1955"/>
              <a:ext cx="68" cy="1308"/>
            </a:xfrm>
            <a:prstGeom prst="line">
              <a:avLst/>
            </a:prstGeom>
            <a:noFill/>
            <a:ln w="14288">
              <a:solidFill>
                <a:srgbClr val="000000"/>
              </a:solidFill>
              <a:round/>
              <a:headEnd/>
              <a:tailEnd/>
            </a:ln>
          </p:spPr>
          <p:txBody>
            <a:bodyPr/>
            <a:lstStyle/>
            <a:p>
              <a:endParaRPr lang="cs-CZ"/>
            </a:p>
          </p:txBody>
        </p:sp>
        <p:sp>
          <p:nvSpPr>
            <p:cNvPr id="26700" name="Rectangle 99"/>
            <p:cNvSpPr>
              <a:spLocks noChangeArrowheads="1"/>
            </p:cNvSpPr>
            <p:nvPr/>
          </p:nvSpPr>
          <p:spPr bwMode="auto">
            <a:xfrm>
              <a:off x="3474" y="3203"/>
              <a:ext cx="1489" cy="376"/>
            </a:xfrm>
            <a:prstGeom prst="rect">
              <a:avLst/>
            </a:prstGeom>
            <a:solidFill>
              <a:srgbClr val="E1E5E9"/>
            </a:solidFill>
            <a:ln w="9525">
              <a:noFill/>
              <a:miter lim="800000"/>
              <a:headEnd/>
              <a:tailEnd/>
            </a:ln>
          </p:spPr>
          <p:txBody>
            <a:bodyPr/>
            <a:lstStyle/>
            <a:p>
              <a:endParaRPr lang="en-GB"/>
            </a:p>
          </p:txBody>
        </p:sp>
        <p:sp>
          <p:nvSpPr>
            <p:cNvPr id="26701" name="Rectangle 100"/>
            <p:cNvSpPr>
              <a:spLocks noChangeArrowheads="1"/>
            </p:cNvSpPr>
            <p:nvPr/>
          </p:nvSpPr>
          <p:spPr bwMode="auto">
            <a:xfrm>
              <a:off x="3501" y="3221"/>
              <a:ext cx="1411"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1. When an increase in government </a:t>
              </a:r>
              <a:endParaRPr lang="en-US"/>
            </a:p>
          </p:txBody>
        </p:sp>
        <p:sp>
          <p:nvSpPr>
            <p:cNvPr id="26702" name="Rectangle 101"/>
            <p:cNvSpPr>
              <a:spLocks noChangeArrowheads="1"/>
            </p:cNvSpPr>
            <p:nvPr/>
          </p:nvSpPr>
          <p:spPr bwMode="auto">
            <a:xfrm>
              <a:off x="3501" y="3335"/>
              <a:ext cx="1227"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purchases increases aggregate</a:t>
              </a:r>
              <a:endParaRPr lang="en-US"/>
            </a:p>
          </p:txBody>
        </p:sp>
        <p:sp>
          <p:nvSpPr>
            <p:cNvPr id="26703" name="Rectangle 102"/>
            <p:cNvSpPr>
              <a:spLocks noChangeArrowheads="1"/>
            </p:cNvSpPr>
            <p:nvPr/>
          </p:nvSpPr>
          <p:spPr bwMode="auto">
            <a:xfrm>
              <a:off x="3501" y="3449"/>
              <a:ext cx="486"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demand . . . </a:t>
              </a:r>
              <a:endParaRPr lang="en-US"/>
            </a:p>
          </p:txBody>
        </p:sp>
      </p:grpSp>
      <p:grpSp>
        <p:nvGrpSpPr>
          <p:cNvPr id="11" name="Group 103"/>
          <p:cNvGrpSpPr>
            <a:grpSpLocks/>
          </p:cNvGrpSpPr>
          <p:nvPr/>
        </p:nvGrpSpPr>
        <p:grpSpPr bwMode="auto">
          <a:xfrm>
            <a:off x="1073150" y="3451225"/>
            <a:ext cx="1311275" cy="168275"/>
            <a:chOff x="676" y="2174"/>
            <a:chExt cx="826" cy="106"/>
          </a:xfrm>
        </p:grpSpPr>
        <p:sp>
          <p:nvSpPr>
            <p:cNvPr id="26696" name="Line 104"/>
            <p:cNvSpPr>
              <a:spLocks noChangeShapeType="1"/>
            </p:cNvSpPr>
            <p:nvPr/>
          </p:nvSpPr>
          <p:spPr bwMode="auto">
            <a:xfrm>
              <a:off x="804" y="2237"/>
              <a:ext cx="667" cy="1"/>
            </a:xfrm>
            <a:prstGeom prst="line">
              <a:avLst/>
            </a:prstGeom>
            <a:noFill/>
            <a:ln w="14288">
              <a:solidFill>
                <a:schemeClr val="tx1"/>
              </a:solidFill>
              <a:prstDash val="sysDot"/>
              <a:round/>
              <a:headEnd/>
              <a:tailEnd/>
            </a:ln>
          </p:spPr>
          <p:txBody>
            <a:bodyPr/>
            <a:lstStyle/>
            <a:p>
              <a:endParaRPr lang="cs-CZ"/>
            </a:p>
          </p:txBody>
        </p:sp>
        <p:sp>
          <p:nvSpPr>
            <p:cNvPr id="26697" name="Oval 105"/>
            <p:cNvSpPr>
              <a:spLocks noChangeArrowheads="1"/>
            </p:cNvSpPr>
            <p:nvPr/>
          </p:nvSpPr>
          <p:spPr bwMode="auto">
            <a:xfrm>
              <a:off x="1442" y="2212"/>
              <a:ext cx="60" cy="58"/>
            </a:xfrm>
            <a:prstGeom prst="ellipse">
              <a:avLst/>
            </a:prstGeom>
            <a:solidFill>
              <a:srgbClr val="000000"/>
            </a:solidFill>
            <a:ln w="9525">
              <a:noFill/>
              <a:round/>
              <a:headEnd/>
              <a:tailEnd/>
            </a:ln>
          </p:spPr>
          <p:txBody>
            <a:bodyPr/>
            <a:lstStyle/>
            <a:p>
              <a:endParaRPr lang="en-GB"/>
            </a:p>
          </p:txBody>
        </p:sp>
        <p:sp>
          <p:nvSpPr>
            <p:cNvPr id="26698" name="Rectangle 106"/>
            <p:cNvSpPr>
              <a:spLocks noChangeArrowheads="1"/>
            </p:cNvSpPr>
            <p:nvPr/>
          </p:nvSpPr>
          <p:spPr bwMode="auto">
            <a:xfrm>
              <a:off x="676" y="2174"/>
              <a:ext cx="60" cy="106"/>
            </a:xfrm>
            <a:prstGeom prst="rect">
              <a:avLst/>
            </a:prstGeom>
            <a:noFill/>
            <a:ln w="9525">
              <a:noFill/>
              <a:miter lim="800000"/>
              <a:headEnd/>
              <a:tailEnd/>
            </a:ln>
          </p:spPr>
          <p:txBody>
            <a:bodyPr wrap="none" lIns="0" tIns="0" rIns="0" bIns="0">
              <a:spAutoFit/>
            </a:bodyPr>
            <a:lstStyle/>
            <a:p>
              <a:r>
                <a:rPr lang="en-US" sz="1100" i="1">
                  <a:solidFill>
                    <a:srgbClr val="000000"/>
                  </a:solidFill>
                  <a:latin typeface="Arial" charset="0"/>
                </a:rPr>
                <a:t>r</a:t>
              </a:r>
              <a:r>
                <a:rPr lang="en-US" sz="1100" baseline="-25000">
                  <a:solidFill>
                    <a:srgbClr val="000000"/>
                  </a:solidFill>
                  <a:latin typeface="Arial" charset="0"/>
                </a:rPr>
                <a:t>2</a:t>
              </a:r>
              <a:endParaRPr lang="en-US"/>
            </a:p>
          </p:txBody>
        </p:sp>
      </p:grpSp>
      <p:grpSp>
        <p:nvGrpSpPr>
          <p:cNvPr id="12" name="Group 107"/>
          <p:cNvGrpSpPr>
            <a:grpSpLocks/>
          </p:cNvGrpSpPr>
          <p:nvPr/>
        </p:nvGrpSpPr>
        <p:grpSpPr bwMode="auto">
          <a:xfrm>
            <a:off x="5772150" y="2936875"/>
            <a:ext cx="1603375" cy="357188"/>
            <a:chOff x="3636" y="1850"/>
            <a:chExt cx="1010" cy="225"/>
          </a:xfrm>
        </p:grpSpPr>
        <p:sp>
          <p:nvSpPr>
            <p:cNvPr id="26693" name="Freeform 108"/>
            <p:cNvSpPr>
              <a:spLocks/>
            </p:cNvSpPr>
            <p:nvPr/>
          </p:nvSpPr>
          <p:spPr bwMode="auto">
            <a:xfrm>
              <a:off x="3636" y="1981"/>
              <a:ext cx="1010" cy="94"/>
            </a:xfrm>
            <a:custGeom>
              <a:avLst/>
              <a:gdLst>
                <a:gd name="T0" fmla="*/ 73995 w 118"/>
                <a:gd name="T1" fmla="*/ 6862 h 11"/>
                <a:gd name="T2" fmla="*/ 67105 w 118"/>
                <a:gd name="T3" fmla="*/ 3136 h 11"/>
                <a:gd name="T4" fmla="*/ 40734 w 118"/>
                <a:gd name="T5" fmla="*/ 3136 h 11"/>
                <a:gd name="T6" fmla="*/ 36993 w 118"/>
                <a:gd name="T7" fmla="*/ 0 h 11"/>
                <a:gd name="T8" fmla="*/ 33844 w 118"/>
                <a:gd name="T9" fmla="*/ 3136 h 11"/>
                <a:gd name="T10" fmla="*/ 4399 w 118"/>
                <a:gd name="T11" fmla="*/ 3136 h 11"/>
                <a:gd name="T12" fmla="*/ 0 w 118"/>
                <a:gd name="T13" fmla="*/ 6862 h 11"/>
                <a:gd name="T14" fmla="*/ 0 60000 65536"/>
                <a:gd name="T15" fmla="*/ 0 60000 65536"/>
                <a:gd name="T16" fmla="*/ 0 60000 65536"/>
                <a:gd name="T17" fmla="*/ 0 60000 65536"/>
                <a:gd name="T18" fmla="*/ 0 60000 65536"/>
                <a:gd name="T19" fmla="*/ 0 60000 65536"/>
                <a:gd name="T20" fmla="*/ 0 60000 65536"/>
                <a:gd name="T21" fmla="*/ 0 w 118"/>
                <a:gd name="T22" fmla="*/ 0 h 11"/>
                <a:gd name="T23" fmla="*/ 118 w 118"/>
                <a:gd name="T24" fmla="*/ 11 h 1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8" h="11">
                  <a:moveTo>
                    <a:pt x="118" y="11"/>
                  </a:moveTo>
                  <a:cubicBezTo>
                    <a:pt x="116" y="8"/>
                    <a:pt x="111" y="5"/>
                    <a:pt x="107" y="5"/>
                  </a:cubicBezTo>
                  <a:cubicBezTo>
                    <a:pt x="65" y="5"/>
                    <a:pt x="65" y="5"/>
                    <a:pt x="65" y="5"/>
                  </a:cubicBezTo>
                  <a:cubicBezTo>
                    <a:pt x="62" y="5"/>
                    <a:pt x="59" y="3"/>
                    <a:pt x="59" y="0"/>
                  </a:cubicBezTo>
                  <a:cubicBezTo>
                    <a:pt x="59" y="3"/>
                    <a:pt x="57" y="5"/>
                    <a:pt x="54" y="5"/>
                  </a:cubicBezTo>
                  <a:cubicBezTo>
                    <a:pt x="7" y="5"/>
                    <a:pt x="7" y="5"/>
                    <a:pt x="7" y="5"/>
                  </a:cubicBezTo>
                  <a:cubicBezTo>
                    <a:pt x="4" y="5"/>
                    <a:pt x="0" y="8"/>
                    <a:pt x="0" y="11"/>
                  </a:cubicBezTo>
                </a:path>
              </a:pathLst>
            </a:custGeom>
            <a:noFill/>
            <a:ln w="14288">
              <a:solidFill>
                <a:srgbClr val="000000"/>
              </a:solidFill>
              <a:round/>
              <a:headEnd/>
              <a:tailEnd/>
            </a:ln>
          </p:spPr>
          <p:txBody>
            <a:bodyPr/>
            <a:lstStyle/>
            <a:p>
              <a:endParaRPr lang="cs-CZ"/>
            </a:p>
          </p:txBody>
        </p:sp>
        <p:sp>
          <p:nvSpPr>
            <p:cNvPr id="26694" name="Rectangle 109"/>
            <p:cNvSpPr>
              <a:spLocks noChangeArrowheads="1"/>
            </p:cNvSpPr>
            <p:nvPr/>
          </p:nvSpPr>
          <p:spPr bwMode="auto">
            <a:xfrm>
              <a:off x="3914" y="1850"/>
              <a:ext cx="120" cy="136"/>
            </a:xfrm>
            <a:prstGeom prst="rect">
              <a:avLst/>
            </a:prstGeom>
            <a:solidFill>
              <a:schemeClr val="bg1"/>
            </a:solidFill>
            <a:ln w="17526">
              <a:noFill/>
              <a:miter lim="800000"/>
              <a:headEnd/>
              <a:tailEnd/>
            </a:ln>
          </p:spPr>
          <p:txBody>
            <a:bodyPr wrap="none" anchor="ctr"/>
            <a:lstStyle/>
            <a:p>
              <a:endParaRPr lang="en-GB"/>
            </a:p>
          </p:txBody>
        </p:sp>
        <p:sp>
          <p:nvSpPr>
            <p:cNvPr id="26695" name="Rectangle 110"/>
            <p:cNvSpPr>
              <a:spLocks noChangeArrowheads="1"/>
            </p:cNvSpPr>
            <p:nvPr/>
          </p:nvSpPr>
          <p:spPr bwMode="auto">
            <a:xfrm>
              <a:off x="3921" y="1880"/>
              <a:ext cx="398"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£10 billion</a:t>
              </a:r>
              <a:endParaRPr lang="en-US"/>
            </a:p>
          </p:txBody>
        </p:sp>
      </p:grpSp>
      <p:sp>
        <p:nvSpPr>
          <p:cNvPr id="26692" name="Text Box 112"/>
          <p:cNvSpPr txBox="1">
            <a:spLocks noChangeArrowheads="1"/>
          </p:cNvSpPr>
          <p:nvPr/>
        </p:nvSpPr>
        <p:spPr bwMode="auto">
          <a:xfrm>
            <a:off x="6565900" y="6675438"/>
            <a:ext cx="1746250" cy="214312"/>
          </a:xfrm>
          <a:prstGeom prst="rect">
            <a:avLst/>
          </a:prstGeom>
          <a:noFill/>
          <a:ln w="9525">
            <a:noFill/>
            <a:miter lim="800000"/>
            <a:headEnd/>
            <a:tailEnd/>
          </a:ln>
        </p:spPr>
        <p:txBody>
          <a:bodyPr wrap="none">
            <a:spAutoFit/>
          </a:bodyPr>
          <a:lstStyle/>
          <a:p>
            <a:r>
              <a:rPr lang="en-US" altLang="en-US" sz="800" b="1">
                <a:solidFill>
                  <a:srgbClr val="411D72"/>
                </a:solidFill>
                <a:latin typeface="Arial" charset="0"/>
              </a:rPr>
              <a:t>Copyright©2010  South-Western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8100"/>
                                        </p:tgtEl>
                                        <p:attrNameLst>
                                          <p:attrName>style.visibility</p:attrName>
                                        </p:attrNameLst>
                                      </p:cBhvr>
                                      <p:to>
                                        <p:strVal val="visible"/>
                                      </p:to>
                                    </p:set>
                                    <p:animEffect transition="in" filter="wipe(left)">
                                      <p:cBhvr>
                                        <p:cTn id="7" dur="500"/>
                                        <p:tgtEl>
                                          <p:spTgt spid="8810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down)">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strips(downRight)">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up)">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288" fill="hold" grpId="0" nodeType="clickEffect">
                                  <p:stCondLst>
                                    <p:cond delay="0"/>
                                  </p:stCondLst>
                                  <p:childTnLst>
                                    <p:set>
                                      <p:cBhvr>
                                        <p:cTn id="26" dur="1" fill="hold">
                                          <p:stCondLst>
                                            <p:cond delay="0"/>
                                          </p:stCondLst>
                                        </p:cTn>
                                        <p:tgtEl>
                                          <p:spTgt spid="88095"/>
                                        </p:tgtEl>
                                        <p:attrNameLst>
                                          <p:attrName>style.visibility</p:attrName>
                                        </p:attrNameLst>
                                      </p:cBhvr>
                                      <p:to>
                                        <p:strVal val="visible"/>
                                      </p:to>
                                    </p:set>
                                    <p:anim calcmode="lin" valueType="num">
                                      <p:cBhvr>
                                        <p:cTn id="27" dur="500" fill="hold"/>
                                        <p:tgtEl>
                                          <p:spTgt spid="88095"/>
                                        </p:tgtEl>
                                        <p:attrNameLst>
                                          <p:attrName>ppt_w</p:attrName>
                                        </p:attrNameLst>
                                      </p:cBhvr>
                                      <p:tavLst>
                                        <p:tav tm="0">
                                          <p:val>
                                            <p:strVal val="4/3*#ppt_w"/>
                                          </p:val>
                                        </p:tav>
                                        <p:tav tm="100000">
                                          <p:val>
                                            <p:strVal val="#ppt_w"/>
                                          </p:val>
                                        </p:tav>
                                      </p:tavLst>
                                    </p:anim>
                                    <p:anim calcmode="lin" valueType="num">
                                      <p:cBhvr>
                                        <p:cTn id="28" dur="500" fill="hold"/>
                                        <p:tgtEl>
                                          <p:spTgt spid="88095"/>
                                        </p:tgtEl>
                                        <p:attrNameLst>
                                          <p:attrName>ppt_h</p:attrName>
                                        </p:attrNameLst>
                                      </p:cBhvr>
                                      <p:tavLst>
                                        <p:tav tm="0">
                                          <p:val>
                                            <p:strVal val="4/3*#ppt_h"/>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18" presetClass="entr" presetSubtype="6" fill="hold" nodeType="click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strips(downRight)">
                                      <p:cBhvr>
                                        <p:cTn id="33" dur="500"/>
                                        <p:tgtEl>
                                          <p:spTgt spid="6"/>
                                        </p:tgtEl>
                                      </p:cBhvr>
                                    </p:animEffect>
                                  </p:childTnLst>
                                </p:cTn>
                              </p:par>
                            </p:childTnLst>
                          </p:cTn>
                        </p:par>
                      </p:childTnLst>
                    </p:cTn>
                  </p:par>
                  <p:par>
                    <p:cTn id="34" fill="hold">
                      <p:stCondLst>
                        <p:cond delay="indefinite"/>
                      </p:stCondLst>
                      <p:childTnLst>
                        <p:par>
                          <p:cTn id="35" fill="hold">
                            <p:stCondLst>
                              <p:cond delay="0"/>
                            </p:stCondLst>
                            <p:childTnLst>
                              <p:par>
                                <p:cTn id="36" presetID="18" presetClass="entr" presetSubtype="3" fill="hold" nodeType="clickEffect">
                                  <p:stCondLst>
                                    <p:cond delay="0"/>
                                  </p:stCondLst>
                                  <p:childTnLst>
                                    <p:set>
                                      <p:cBhvr>
                                        <p:cTn id="37" dur="1" fill="hold">
                                          <p:stCondLst>
                                            <p:cond delay="0"/>
                                          </p:stCondLst>
                                        </p:cTn>
                                        <p:tgtEl>
                                          <p:spTgt spid="5"/>
                                        </p:tgtEl>
                                        <p:attrNameLst>
                                          <p:attrName>style.visibility</p:attrName>
                                        </p:attrNameLst>
                                      </p:cBhvr>
                                      <p:to>
                                        <p:strVal val="visible"/>
                                      </p:to>
                                    </p:set>
                                    <p:animEffect transition="in" filter="strips(upRight)">
                                      <p:cBhvr>
                                        <p:cTn id="38" dur="500"/>
                                        <p:tgtEl>
                                          <p:spTgt spid="5"/>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grpId="0" nodeType="clickEffect">
                                  <p:stCondLst>
                                    <p:cond delay="0"/>
                                  </p:stCondLst>
                                  <p:childTnLst>
                                    <p:set>
                                      <p:cBhvr>
                                        <p:cTn id="42" dur="1" fill="hold">
                                          <p:stCondLst>
                                            <p:cond delay="0"/>
                                          </p:stCondLst>
                                        </p:cTn>
                                        <p:tgtEl>
                                          <p:spTgt spid="88094"/>
                                        </p:tgtEl>
                                        <p:attrNameLst>
                                          <p:attrName>style.visibility</p:attrName>
                                        </p:attrNameLst>
                                      </p:cBhvr>
                                      <p:to>
                                        <p:strVal val="visible"/>
                                      </p:to>
                                    </p:set>
                                    <p:animEffect transition="in" filter="wipe(down)">
                                      <p:cBhvr>
                                        <p:cTn id="43" dur="500"/>
                                        <p:tgtEl>
                                          <p:spTgt spid="88094"/>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2" fill="hold" nodeType="clickEffect">
                                  <p:stCondLst>
                                    <p:cond delay="0"/>
                                  </p:stCondLst>
                                  <p:childTnLst>
                                    <p:set>
                                      <p:cBhvr>
                                        <p:cTn id="47" dur="1" fill="hold">
                                          <p:stCondLst>
                                            <p:cond delay="0"/>
                                          </p:stCondLst>
                                        </p:cTn>
                                        <p:tgtEl>
                                          <p:spTgt spid="11"/>
                                        </p:tgtEl>
                                        <p:attrNameLst>
                                          <p:attrName>style.visibility</p:attrName>
                                        </p:attrNameLst>
                                      </p:cBhvr>
                                      <p:to>
                                        <p:strVal val="visible"/>
                                      </p:to>
                                    </p:set>
                                    <p:animEffect transition="in" filter="wipe(right)">
                                      <p:cBhvr>
                                        <p:cTn id="48" dur="500"/>
                                        <p:tgtEl>
                                          <p:spTgt spid="11"/>
                                        </p:tgtEl>
                                      </p:cBhvr>
                                    </p:animEffect>
                                  </p:childTnLst>
                                </p:cTn>
                              </p:par>
                            </p:childTnLst>
                          </p:cTn>
                        </p:par>
                      </p:childTnLst>
                    </p:cTn>
                  </p:par>
                  <p:par>
                    <p:cTn id="49" fill="hold">
                      <p:stCondLst>
                        <p:cond delay="indefinite"/>
                      </p:stCondLst>
                      <p:childTnLst>
                        <p:par>
                          <p:cTn id="50" fill="hold">
                            <p:stCondLst>
                              <p:cond delay="0"/>
                            </p:stCondLst>
                            <p:childTnLst>
                              <p:par>
                                <p:cTn id="51" presetID="18" presetClass="entr" presetSubtype="12" fill="hold" nodeType="clickEffect">
                                  <p:stCondLst>
                                    <p:cond delay="0"/>
                                  </p:stCondLst>
                                  <p:childTnLst>
                                    <p:set>
                                      <p:cBhvr>
                                        <p:cTn id="52" dur="1" fill="hold">
                                          <p:stCondLst>
                                            <p:cond delay="0"/>
                                          </p:stCondLst>
                                        </p:cTn>
                                        <p:tgtEl>
                                          <p:spTgt spid="4"/>
                                        </p:tgtEl>
                                        <p:attrNameLst>
                                          <p:attrName>style.visibility</p:attrName>
                                        </p:attrNameLst>
                                      </p:cBhvr>
                                      <p:to>
                                        <p:strVal val="visible"/>
                                      </p:to>
                                    </p:set>
                                    <p:animEffect transition="in" filter="strips(downLeft)">
                                      <p:cBhvr>
                                        <p:cTn id="53" dur="500"/>
                                        <p:tgtEl>
                                          <p:spTgt spid="4"/>
                                        </p:tgtEl>
                                      </p:cBhvr>
                                    </p:animEffect>
                                  </p:childTnLst>
                                </p:cTn>
                              </p:par>
                            </p:childTnLst>
                          </p:cTn>
                        </p:par>
                      </p:childTnLst>
                    </p:cTn>
                  </p:par>
                  <p:par>
                    <p:cTn id="54" fill="hold">
                      <p:stCondLst>
                        <p:cond delay="indefinite"/>
                      </p:stCondLst>
                      <p:childTnLst>
                        <p:par>
                          <p:cTn id="55" fill="hold">
                            <p:stCondLst>
                              <p:cond delay="0"/>
                            </p:stCondLst>
                            <p:childTnLst>
                              <p:par>
                                <p:cTn id="56" presetID="23" presetClass="entr" presetSubtype="288" fill="hold" grpId="0" nodeType="clickEffect">
                                  <p:stCondLst>
                                    <p:cond delay="0"/>
                                  </p:stCondLst>
                                  <p:childTnLst>
                                    <p:set>
                                      <p:cBhvr>
                                        <p:cTn id="57" dur="1" fill="hold">
                                          <p:stCondLst>
                                            <p:cond delay="0"/>
                                          </p:stCondLst>
                                        </p:cTn>
                                        <p:tgtEl>
                                          <p:spTgt spid="88101"/>
                                        </p:tgtEl>
                                        <p:attrNameLst>
                                          <p:attrName>style.visibility</p:attrName>
                                        </p:attrNameLst>
                                      </p:cBhvr>
                                      <p:to>
                                        <p:strVal val="visible"/>
                                      </p:to>
                                    </p:set>
                                    <p:anim calcmode="lin" valueType="num">
                                      <p:cBhvr>
                                        <p:cTn id="58" dur="500" fill="hold"/>
                                        <p:tgtEl>
                                          <p:spTgt spid="88101"/>
                                        </p:tgtEl>
                                        <p:attrNameLst>
                                          <p:attrName>ppt_w</p:attrName>
                                        </p:attrNameLst>
                                      </p:cBhvr>
                                      <p:tavLst>
                                        <p:tav tm="0">
                                          <p:val>
                                            <p:strVal val="4/3*#ppt_w"/>
                                          </p:val>
                                        </p:tav>
                                        <p:tav tm="100000">
                                          <p:val>
                                            <p:strVal val="#ppt_w"/>
                                          </p:val>
                                        </p:tav>
                                      </p:tavLst>
                                    </p:anim>
                                    <p:anim calcmode="lin" valueType="num">
                                      <p:cBhvr>
                                        <p:cTn id="59" dur="500" fill="hold"/>
                                        <p:tgtEl>
                                          <p:spTgt spid="88101"/>
                                        </p:tgtEl>
                                        <p:attrNameLst>
                                          <p:attrName>ppt_h</p:attrName>
                                        </p:attrNameLst>
                                      </p:cBhvr>
                                      <p:tavLst>
                                        <p:tav tm="0">
                                          <p:val>
                                            <p:strVal val="4/3*#ppt_h"/>
                                          </p:val>
                                        </p:tav>
                                        <p:tav tm="100000">
                                          <p:val>
                                            <p:strVal val="#ppt_h"/>
                                          </p:val>
                                        </p:tav>
                                      </p:tavLst>
                                    </p:anim>
                                  </p:childTnLst>
                                </p:cTn>
                              </p:par>
                            </p:childTnLst>
                          </p:cTn>
                        </p:par>
                      </p:childTnLst>
                    </p:cTn>
                  </p:par>
                  <p:par>
                    <p:cTn id="60" fill="hold">
                      <p:stCondLst>
                        <p:cond delay="indefinite"/>
                      </p:stCondLst>
                      <p:childTnLst>
                        <p:par>
                          <p:cTn id="61" fill="hold">
                            <p:stCondLst>
                              <p:cond delay="0"/>
                            </p:stCondLst>
                            <p:childTnLst>
                              <p:par>
                                <p:cTn id="62" presetID="18" presetClass="entr" presetSubtype="3" fill="hold" nodeType="clickEffect">
                                  <p:stCondLst>
                                    <p:cond delay="0"/>
                                  </p:stCondLst>
                                  <p:childTnLst>
                                    <p:set>
                                      <p:cBhvr>
                                        <p:cTn id="63" dur="1" fill="hold">
                                          <p:stCondLst>
                                            <p:cond delay="0"/>
                                          </p:stCondLst>
                                        </p:cTn>
                                        <p:tgtEl>
                                          <p:spTgt spid="7"/>
                                        </p:tgtEl>
                                        <p:attrNameLst>
                                          <p:attrName>style.visibility</p:attrName>
                                        </p:attrNameLst>
                                      </p:cBhvr>
                                      <p:to>
                                        <p:strVal val="visible"/>
                                      </p:to>
                                    </p:set>
                                    <p:animEffect transition="in" filter="strips(upRight)">
                                      <p:cBhvr>
                                        <p:cTn id="64" dur="500"/>
                                        <p:tgtEl>
                                          <p:spTgt spid="7"/>
                                        </p:tgtEl>
                                      </p:cBhvr>
                                    </p:animEffect>
                                  </p:childTnLst>
                                </p:cTn>
                              </p:par>
                            </p:childTnLst>
                          </p:cTn>
                        </p:par>
                      </p:childTnLst>
                    </p:cTn>
                  </p:par>
                  <p:par>
                    <p:cTn id="65" fill="hold">
                      <p:stCondLst>
                        <p:cond delay="indefinite"/>
                      </p:stCondLst>
                      <p:childTnLst>
                        <p:par>
                          <p:cTn id="66" fill="hold">
                            <p:stCondLst>
                              <p:cond delay="0"/>
                            </p:stCondLst>
                            <p:childTnLst>
                              <p:par>
                                <p:cTn id="67" presetID="18" presetClass="entr" presetSubtype="6" fill="hold" nodeType="clickEffect">
                                  <p:stCondLst>
                                    <p:cond delay="0"/>
                                  </p:stCondLst>
                                  <p:childTnLst>
                                    <p:set>
                                      <p:cBhvr>
                                        <p:cTn id="68" dur="1" fill="hold">
                                          <p:stCondLst>
                                            <p:cond delay="0"/>
                                          </p:stCondLst>
                                        </p:cTn>
                                        <p:tgtEl>
                                          <p:spTgt spid="9"/>
                                        </p:tgtEl>
                                        <p:attrNameLst>
                                          <p:attrName>style.visibility</p:attrName>
                                        </p:attrNameLst>
                                      </p:cBhvr>
                                      <p:to>
                                        <p:strVal val="visible"/>
                                      </p:to>
                                    </p:set>
                                    <p:animEffect transition="in" filter="strips(downRight)">
                                      <p:cBhvr>
                                        <p:cTn id="6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94" grpId="0" animBg="1"/>
      <p:bldP spid="88095" grpId="0" animBg="1"/>
      <p:bldP spid="88100" grpId="0" animBg="1"/>
      <p:bldP spid="88101"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algn="l"/>
            <a:r>
              <a:rPr lang="en-US" sz="3200" smtClean="0">
                <a:solidFill>
                  <a:srgbClr val="FFFFFF"/>
                </a:solidFill>
              </a:rPr>
              <a:t>Changes in Taxes</a:t>
            </a:r>
            <a:endParaRPr lang="en-US" sz="3200" smtClean="0">
              <a:solidFill>
                <a:srgbClr val="FFFFFF"/>
              </a:solidFill>
              <a:latin typeface="Tahoma" pitchFamily="34" charset="0"/>
            </a:endParaRPr>
          </a:p>
        </p:txBody>
      </p:sp>
      <p:sp>
        <p:nvSpPr>
          <p:cNvPr id="27651" name="Rectangle 3"/>
          <p:cNvSpPr>
            <a:spLocks noGrp="1" noChangeArrowheads="1"/>
          </p:cNvSpPr>
          <p:nvPr>
            <p:ph type="body" idx="1"/>
          </p:nvPr>
        </p:nvSpPr>
        <p:spPr/>
        <p:txBody>
          <a:bodyPr/>
          <a:lstStyle/>
          <a:p>
            <a:r>
              <a:rPr lang="en-US" sz="2800" smtClean="0"/>
              <a:t>When the government cuts personal income taxes, it increases households’ take-home pay.</a:t>
            </a:r>
          </a:p>
          <a:p>
            <a:pPr lvl="1"/>
            <a:r>
              <a:rPr lang="en-US" sz="2400" smtClean="0"/>
              <a:t>Households save some of this additional income.</a:t>
            </a:r>
          </a:p>
          <a:p>
            <a:pPr lvl="1"/>
            <a:r>
              <a:rPr lang="en-US" sz="2400" smtClean="0"/>
              <a:t>Households also spend some of it on consumer goods.</a:t>
            </a:r>
          </a:p>
          <a:p>
            <a:pPr lvl="1"/>
            <a:r>
              <a:rPr lang="en-US" sz="2400" smtClean="0"/>
              <a:t>Increased household spending shifts the aggregate demand curve to the right.</a:t>
            </a:r>
          </a:p>
          <a:p>
            <a:r>
              <a:rPr lang="en-US" sz="2800" smtClean="0"/>
              <a:t>The size of the shift in aggregate demand resulting from a tax change is affected by the multiplier and crowding-out effects.</a:t>
            </a:r>
          </a:p>
          <a:p>
            <a:r>
              <a:rPr lang="en-US" sz="2800" smtClean="0"/>
              <a:t>It is also determined by the households’ perceptions about the permanency of the tax change.</a:t>
            </a:r>
          </a:p>
          <a:p>
            <a:endParaRPr lang="en-US"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smtClean="0"/>
              <a:t>USING POLICY TO STABILIZE THE ECONOMY</a:t>
            </a:r>
            <a:endParaRPr lang="en-US" smtClean="0">
              <a:latin typeface="Tahoma" pitchFamily="34" charset="0"/>
            </a:endParaRPr>
          </a:p>
        </p:txBody>
      </p:sp>
      <p:sp>
        <p:nvSpPr>
          <p:cNvPr id="28675" name="Rectangle 3"/>
          <p:cNvSpPr>
            <a:spLocks noGrp="1" noChangeArrowheads="1"/>
          </p:cNvSpPr>
          <p:nvPr>
            <p:ph type="body" idx="1"/>
          </p:nvPr>
        </p:nvSpPr>
        <p:spPr/>
        <p:txBody>
          <a:bodyPr/>
          <a:lstStyle/>
          <a:p>
            <a:r>
              <a:rPr lang="en-US" sz="2700" smtClean="0"/>
              <a:t>Economic stabilization has been an explicit goal of government policy in West European and North American countries since 1945.</a:t>
            </a:r>
          </a:p>
          <a:p>
            <a:r>
              <a:rPr lang="en-US" sz="2700" smtClean="0"/>
              <a:t>The government should respond to changes in the private economy in order to stabilize aggregate demand.</a:t>
            </a:r>
          </a:p>
          <a:p>
            <a:r>
              <a:rPr lang="en-US" sz="2700" smtClean="0"/>
              <a:t>Some economists argue that monetary and fiscal policy destabilizes the economy.</a:t>
            </a:r>
          </a:p>
          <a:p>
            <a:r>
              <a:rPr lang="en-US" sz="2700" smtClean="0"/>
              <a:t>Monetary and fiscal policy affect the economy with a substantial lag.</a:t>
            </a:r>
          </a:p>
          <a:p>
            <a:r>
              <a:rPr lang="en-US" sz="2700" smtClean="0"/>
              <a:t>They suggest the economy should be left to deal with the short-run fluctuations on its own.</a:t>
            </a:r>
          </a:p>
          <a:p>
            <a:endParaRPr lang="en-US"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algn="l"/>
            <a:r>
              <a:rPr lang="en-US" sz="3200" smtClean="0">
                <a:solidFill>
                  <a:srgbClr val="FFFFFF"/>
                </a:solidFill>
              </a:rPr>
              <a:t>Automatic Stabilizers</a:t>
            </a:r>
            <a:endParaRPr lang="en-US" sz="3200" smtClean="0">
              <a:solidFill>
                <a:srgbClr val="FFFFFF"/>
              </a:solidFill>
              <a:latin typeface="Tahoma" pitchFamily="34" charset="0"/>
            </a:endParaRPr>
          </a:p>
        </p:txBody>
      </p:sp>
      <p:sp>
        <p:nvSpPr>
          <p:cNvPr id="29699" name="Rectangle 3"/>
          <p:cNvSpPr>
            <a:spLocks noGrp="1" noChangeArrowheads="1"/>
          </p:cNvSpPr>
          <p:nvPr>
            <p:ph type="body" idx="1"/>
          </p:nvPr>
        </p:nvSpPr>
        <p:spPr/>
        <p:txBody>
          <a:bodyPr/>
          <a:lstStyle/>
          <a:p>
            <a:pPr>
              <a:buClr>
                <a:srgbClr val="000000"/>
              </a:buClr>
              <a:buFontTx/>
              <a:buNone/>
            </a:pPr>
            <a:endParaRPr lang="en-US" i="1" smtClean="0">
              <a:solidFill>
                <a:srgbClr val="25A9A6"/>
              </a:solidFill>
            </a:endParaRPr>
          </a:p>
          <a:p>
            <a:pPr>
              <a:buClr>
                <a:srgbClr val="000000"/>
              </a:buClr>
            </a:pPr>
            <a:r>
              <a:rPr lang="en-US" i="1" smtClean="0">
                <a:solidFill>
                  <a:srgbClr val="25A9A6"/>
                </a:solidFill>
              </a:rPr>
              <a:t>Automatic stabilizers </a:t>
            </a:r>
            <a:r>
              <a:rPr lang="en-US" smtClean="0"/>
              <a:t>are changes in fiscal policy that stimulate aggregate demand when the economy goes into a recession without policy makers having to take any deliberate action.</a:t>
            </a:r>
          </a:p>
          <a:p>
            <a:r>
              <a:rPr lang="en-US" smtClean="0"/>
              <a:t>Automatic stabilizers include the tax system and some forms of government spending.</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smtClean="0"/>
              <a:t>Summary</a:t>
            </a:r>
            <a:endParaRPr lang="en-US" smtClean="0">
              <a:latin typeface="Tahoma" pitchFamily="34" charset="0"/>
            </a:endParaRPr>
          </a:p>
        </p:txBody>
      </p:sp>
      <p:sp>
        <p:nvSpPr>
          <p:cNvPr id="30723" name="Rectangle 3"/>
          <p:cNvSpPr>
            <a:spLocks noGrp="1" noChangeArrowheads="1"/>
          </p:cNvSpPr>
          <p:nvPr>
            <p:ph type="body" idx="1"/>
          </p:nvPr>
        </p:nvSpPr>
        <p:spPr/>
        <p:txBody>
          <a:bodyPr/>
          <a:lstStyle/>
          <a:p>
            <a:r>
              <a:rPr lang="en-US" sz="2700" smtClean="0"/>
              <a:t>Keynes proposed the theory of liquidity preference to explain determinants of the interest rate.</a:t>
            </a:r>
          </a:p>
          <a:p>
            <a:r>
              <a:rPr lang="en-US" sz="2700" smtClean="0"/>
              <a:t>According to this theory, the interest rate adjusts to balance the supply and demand for money.</a:t>
            </a:r>
          </a:p>
          <a:p>
            <a:r>
              <a:rPr lang="en-US" sz="2700" smtClean="0"/>
              <a:t>An increase in the price level raises money demand and increases the interest rate.</a:t>
            </a:r>
          </a:p>
          <a:p>
            <a:r>
              <a:rPr lang="en-US" sz="2700" smtClean="0"/>
              <a:t>A higher interest rate reduces investment and, thereby, the quantity of goods and services demanded.</a:t>
            </a:r>
          </a:p>
          <a:p>
            <a:r>
              <a:rPr lang="en-US" sz="2700" smtClean="0"/>
              <a:t>The downward-sloping aggregate demand curve expresses this negative relationship between the price level and the quantity demanded.</a:t>
            </a:r>
          </a:p>
          <a:p>
            <a:endParaRPr lang="en-US" sz="2600" smtClean="0"/>
          </a:p>
        </p:txBody>
      </p:sp>
      <p:sp>
        <p:nvSpPr>
          <p:cNvPr id="30724" name="Line 4"/>
          <p:cNvSpPr>
            <a:spLocks noChangeShapeType="1"/>
          </p:cNvSpPr>
          <p:nvPr/>
        </p:nvSpPr>
        <p:spPr bwMode="auto">
          <a:xfrm>
            <a:off x="473075" y="1108075"/>
            <a:ext cx="8293100" cy="0"/>
          </a:xfrm>
          <a:prstGeom prst="line">
            <a:avLst/>
          </a:prstGeom>
          <a:noFill/>
          <a:ln w="12700">
            <a:solidFill>
              <a:srgbClr val="FFFFCC"/>
            </a:solidFill>
            <a:round/>
            <a:headEnd type="none" w="sm" len="sm"/>
            <a:tailEnd type="none" w="sm" len="sm"/>
          </a:ln>
        </p:spPr>
        <p:txBody>
          <a:bodyPr wrap="none" anchor="ctr"/>
          <a:lstStyle/>
          <a:p>
            <a:endParaRPr lang="cs-CZ"/>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smtClean="0"/>
              <a:t>Summary</a:t>
            </a:r>
            <a:endParaRPr lang="en-US" smtClean="0">
              <a:latin typeface="Tahoma" pitchFamily="34" charset="0"/>
            </a:endParaRPr>
          </a:p>
        </p:txBody>
      </p:sp>
      <p:sp>
        <p:nvSpPr>
          <p:cNvPr id="31747" name="Rectangle 3"/>
          <p:cNvSpPr>
            <a:spLocks noGrp="1" noChangeArrowheads="1"/>
          </p:cNvSpPr>
          <p:nvPr>
            <p:ph type="body" idx="1"/>
          </p:nvPr>
        </p:nvSpPr>
        <p:spPr/>
        <p:txBody>
          <a:bodyPr/>
          <a:lstStyle/>
          <a:p>
            <a:r>
              <a:rPr lang="en-US" sz="2600" smtClean="0"/>
              <a:t>Policy makers can influence aggregate demand with monetary policy.</a:t>
            </a:r>
          </a:p>
          <a:p>
            <a:r>
              <a:rPr lang="en-US" sz="2600" smtClean="0"/>
              <a:t>An increase in the money supply will ultimately lead to the aggregate demand curve shifting to the right.</a:t>
            </a:r>
          </a:p>
          <a:p>
            <a:r>
              <a:rPr lang="en-US" sz="2600" smtClean="0"/>
              <a:t>A decrease in the money supply will ultimately lead to the aggregate demand curve shifting to the left.</a:t>
            </a:r>
          </a:p>
          <a:p>
            <a:r>
              <a:rPr lang="en-US" sz="2600" smtClean="0"/>
              <a:t>Policymakers can influence aggregate demand with fiscal policy.</a:t>
            </a:r>
          </a:p>
          <a:p>
            <a:r>
              <a:rPr lang="en-US" sz="2600" smtClean="0"/>
              <a:t>An increase in government purchases or a cut in taxes shifts the aggregate demand curve to the right.</a:t>
            </a:r>
          </a:p>
          <a:p>
            <a:r>
              <a:rPr lang="en-US" sz="2600" smtClean="0"/>
              <a:t>A decrease in government purchases or an increase in taxes shifts the aggregate demand curve to the left.</a:t>
            </a:r>
          </a:p>
        </p:txBody>
      </p:sp>
      <p:sp>
        <p:nvSpPr>
          <p:cNvPr id="31748" name="Line 4"/>
          <p:cNvSpPr>
            <a:spLocks noChangeShapeType="1"/>
          </p:cNvSpPr>
          <p:nvPr/>
        </p:nvSpPr>
        <p:spPr bwMode="auto">
          <a:xfrm>
            <a:off x="473075" y="1108075"/>
            <a:ext cx="8293100" cy="0"/>
          </a:xfrm>
          <a:prstGeom prst="line">
            <a:avLst/>
          </a:prstGeom>
          <a:noFill/>
          <a:ln w="12700">
            <a:solidFill>
              <a:srgbClr val="FFFFCC"/>
            </a:solidFill>
            <a:round/>
            <a:headEnd type="none" w="sm" len="sm"/>
            <a:tailEnd type="none" w="sm" len="sm"/>
          </a:ln>
        </p:spPr>
        <p:txBody>
          <a:bodyPr wrap="none" anchor="ctr"/>
          <a:lstStyle/>
          <a:p>
            <a:endParaRPr lang="cs-CZ"/>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smtClean="0"/>
              <a:t>Aggregate Demand</a:t>
            </a:r>
            <a:r>
              <a:rPr lang="en-US" smtClean="0">
                <a:latin typeface="Tahoma" pitchFamily="34" charset="0"/>
              </a:rPr>
              <a:t> </a:t>
            </a:r>
          </a:p>
        </p:txBody>
      </p:sp>
      <p:sp>
        <p:nvSpPr>
          <p:cNvPr id="5123" name="Rectangle 3"/>
          <p:cNvSpPr>
            <a:spLocks noGrp="1" noChangeArrowheads="1"/>
          </p:cNvSpPr>
          <p:nvPr>
            <p:ph type="body" idx="1"/>
          </p:nvPr>
        </p:nvSpPr>
        <p:spPr/>
        <p:txBody>
          <a:bodyPr/>
          <a:lstStyle/>
          <a:p>
            <a:r>
              <a:rPr lang="en-US" smtClean="0"/>
              <a:t>When desired spending changes, aggregate demand shifts, causing short-run fluctuations in output and employment.</a:t>
            </a:r>
          </a:p>
          <a:p>
            <a:r>
              <a:rPr lang="en-US" smtClean="0"/>
              <a:t>Monetary and fiscal policy are sometimes used to offset those shifts and stabilize the economy.</a:t>
            </a:r>
          </a:p>
          <a:p>
            <a:r>
              <a:rPr lang="en-US" smtClean="0"/>
              <a:t>This lecture aims to show:</a:t>
            </a:r>
          </a:p>
          <a:p>
            <a:pPr lvl="1"/>
            <a:r>
              <a:rPr lang="en-US" smtClean="0"/>
              <a:t>What is the effect of money supply on the short-run fluctuations of the main macroeconomic variables?</a:t>
            </a:r>
          </a:p>
          <a:p>
            <a:pPr lvl="1"/>
            <a:r>
              <a:rPr lang="en-US" smtClean="0"/>
              <a:t>How government spending and tax policy affect economy in the short run?</a:t>
            </a:r>
          </a:p>
          <a:p>
            <a:pPr lvl="1"/>
            <a:endParaRPr lang="en-US" smtClean="0"/>
          </a:p>
          <a:p>
            <a:endParaRPr lang="en-US" smtClean="0"/>
          </a:p>
          <a:p>
            <a:endParaRPr lang="en-US" smtClean="0"/>
          </a:p>
          <a:p>
            <a:endParaRPr lang="en-US" smtClean="0"/>
          </a:p>
          <a:p>
            <a:endParaRPr lang="en-US"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smtClean="0"/>
              <a:t>Summary</a:t>
            </a:r>
            <a:endParaRPr lang="en-US" smtClean="0">
              <a:latin typeface="Tahoma" pitchFamily="34" charset="0"/>
            </a:endParaRPr>
          </a:p>
        </p:txBody>
      </p:sp>
      <p:sp>
        <p:nvSpPr>
          <p:cNvPr id="32771" name="Rectangle 3"/>
          <p:cNvSpPr>
            <a:spLocks noGrp="1" noChangeArrowheads="1"/>
          </p:cNvSpPr>
          <p:nvPr>
            <p:ph type="body" idx="1"/>
          </p:nvPr>
        </p:nvSpPr>
        <p:spPr>
          <a:xfrm>
            <a:off x="457200" y="1447800"/>
            <a:ext cx="8458200" cy="5194300"/>
          </a:xfrm>
        </p:spPr>
        <p:txBody>
          <a:bodyPr/>
          <a:lstStyle/>
          <a:p>
            <a:r>
              <a:rPr lang="en-US" sz="2500" smtClean="0"/>
              <a:t>When the government alters spending or taxes, the resulting shift in aggregate demand can be larger or smaller than the fiscal change.</a:t>
            </a:r>
          </a:p>
          <a:p>
            <a:r>
              <a:rPr lang="en-US" sz="2500" smtClean="0"/>
              <a:t>The multiplier effect tends to amplify the effects of fiscal policy on aggregate demand.</a:t>
            </a:r>
          </a:p>
          <a:p>
            <a:r>
              <a:rPr lang="en-US" sz="2500" smtClean="0"/>
              <a:t>The crowding-out effect tends to dampen the effects of fiscal policy on aggregate demand.</a:t>
            </a:r>
          </a:p>
          <a:p>
            <a:r>
              <a:rPr lang="en-US" sz="2500" smtClean="0"/>
              <a:t>Economists disagree about how active the government should be in its effort to stabilize the economy.</a:t>
            </a:r>
          </a:p>
          <a:p>
            <a:pPr lvl="1"/>
            <a:r>
              <a:rPr lang="en-US" sz="2200" smtClean="0"/>
              <a:t>Advocates say that if the government does not respond the result will be undesirable fluctuations.</a:t>
            </a:r>
          </a:p>
          <a:p>
            <a:pPr lvl="1"/>
            <a:r>
              <a:rPr lang="en-US" sz="2200" smtClean="0"/>
              <a:t>Critics argue that attempts at stabilization often turn out destabilizing.</a:t>
            </a:r>
          </a:p>
          <a:p>
            <a:endParaRPr lang="en-US" sz="2600" smtClean="0"/>
          </a:p>
        </p:txBody>
      </p:sp>
      <p:sp>
        <p:nvSpPr>
          <p:cNvPr id="32772" name="Line 4"/>
          <p:cNvSpPr>
            <a:spLocks noChangeShapeType="1"/>
          </p:cNvSpPr>
          <p:nvPr/>
        </p:nvSpPr>
        <p:spPr bwMode="auto">
          <a:xfrm>
            <a:off x="473075" y="1108075"/>
            <a:ext cx="8293100" cy="0"/>
          </a:xfrm>
          <a:prstGeom prst="line">
            <a:avLst/>
          </a:prstGeom>
          <a:noFill/>
          <a:ln w="12700">
            <a:solidFill>
              <a:srgbClr val="FFFFCC"/>
            </a:solidFill>
            <a:round/>
            <a:headEnd type="none" w="sm" len="sm"/>
            <a:tailEnd type="none" w="sm" len="sm"/>
          </a:ln>
        </p:spPr>
        <p:txBody>
          <a:bodyPr wrap="none" anchor="ctr"/>
          <a:lstStyle/>
          <a:p>
            <a:endParaRPr lang="cs-C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sz="3600" smtClean="0"/>
              <a:t>Revision</a:t>
            </a:r>
            <a:endParaRPr lang="en-US" sz="3600" smtClean="0">
              <a:latin typeface="Tahoma" pitchFamily="34" charset="0"/>
            </a:endParaRPr>
          </a:p>
        </p:txBody>
      </p:sp>
      <p:sp>
        <p:nvSpPr>
          <p:cNvPr id="6147" name="Rectangle 3"/>
          <p:cNvSpPr>
            <a:spLocks noGrp="1" noChangeArrowheads="1"/>
          </p:cNvSpPr>
          <p:nvPr>
            <p:ph type="body" idx="1"/>
          </p:nvPr>
        </p:nvSpPr>
        <p:spPr/>
        <p:txBody>
          <a:bodyPr/>
          <a:lstStyle/>
          <a:p>
            <a:endParaRPr lang="en-US" smtClean="0"/>
          </a:p>
          <a:p>
            <a:pPr>
              <a:buFontTx/>
              <a:buNone/>
            </a:pPr>
            <a:endParaRPr lang="en-US" smtClean="0"/>
          </a:p>
          <a:p>
            <a:r>
              <a:rPr lang="en-US" smtClean="0"/>
              <a:t>Why the aggregate demand curve slopes downward?</a:t>
            </a:r>
          </a:p>
          <a:p>
            <a:pPr lvl="1"/>
            <a:r>
              <a:rPr lang="en-US" smtClean="0"/>
              <a:t>The wealth effect</a:t>
            </a:r>
            <a:endParaRPr lang="en-US" smtClean="0">
              <a:latin typeface="Bookman Old Style" pitchFamily="18" charset="0"/>
            </a:endParaRPr>
          </a:p>
          <a:p>
            <a:pPr lvl="1"/>
            <a:r>
              <a:rPr lang="en-US" smtClean="0"/>
              <a:t>The interest rate effect</a:t>
            </a:r>
            <a:endParaRPr lang="en-US" smtClean="0">
              <a:latin typeface="Bookman Old Style" pitchFamily="18" charset="0"/>
            </a:endParaRPr>
          </a:p>
          <a:p>
            <a:pPr lvl="1"/>
            <a:r>
              <a:rPr lang="en-US" smtClean="0"/>
              <a:t>The exchange rate effect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sz="3600" smtClean="0"/>
              <a:t>Why the aggregate demand curve slopes downward?</a:t>
            </a:r>
            <a:endParaRPr lang="en-US" sz="3600" smtClean="0">
              <a:latin typeface="Tahoma" pitchFamily="34" charset="0"/>
            </a:endParaRPr>
          </a:p>
        </p:txBody>
      </p:sp>
      <p:sp>
        <p:nvSpPr>
          <p:cNvPr id="7171" name="Rectangle 3"/>
          <p:cNvSpPr>
            <a:spLocks noGrp="1" noChangeArrowheads="1"/>
          </p:cNvSpPr>
          <p:nvPr>
            <p:ph type="body" idx="1"/>
          </p:nvPr>
        </p:nvSpPr>
        <p:spPr/>
        <p:txBody>
          <a:bodyPr/>
          <a:lstStyle/>
          <a:p>
            <a:r>
              <a:rPr lang="en-US" smtClean="0"/>
              <a:t>For a very open economy, such as the UK, the most important reason for the downward slope of the aggregate demand curve is the exchange rate effect.</a:t>
            </a:r>
          </a:p>
          <a:p>
            <a:r>
              <a:rPr lang="en-US" smtClean="0"/>
              <a:t>For a relatively closed economy, such as the US, the most important reason for the downward slope of the aggregate demand curve is the interest rate effect.</a:t>
            </a:r>
          </a:p>
          <a:p>
            <a:r>
              <a:rPr lang="en-US" smtClean="0"/>
              <a:t>In EU, because of the common currency the exchange rate effect is muted.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l"/>
            <a:r>
              <a:rPr lang="en-US" sz="3200" smtClean="0">
                <a:solidFill>
                  <a:srgbClr val="FFFFFF"/>
                </a:solidFill>
              </a:rPr>
              <a:t>The Theory of Liquidity Preference</a:t>
            </a:r>
            <a:endParaRPr lang="en-US" sz="3200" smtClean="0">
              <a:solidFill>
                <a:srgbClr val="FFFFFF"/>
              </a:solidFill>
              <a:latin typeface="Tahoma" pitchFamily="34" charset="0"/>
            </a:endParaRPr>
          </a:p>
        </p:txBody>
      </p:sp>
      <p:sp>
        <p:nvSpPr>
          <p:cNvPr id="8195" name="Rectangle 3"/>
          <p:cNvSpPr>
            <a:spLocks noGrp="1" noChangeArrowheads="1"/>
          </p:cNvSpPr>
          <p:nvPr>
            <p:ph type="body" idx="1"/>
          </p:nvPr>
        </p:nvSpPr>
        <p:spPr/>
        <p:txBody>
          <a:bodyPr/>
          <a:lstStyle/>
          <a:p>
            <a:pPr>
              <a:buClr>
                <a:srgbClr val="000000"/>
              </a:buClr>
            </a:pPr>
            <a:endParaRPr lang="en-US" smtClean="0"/>
          </a:p>
          <a:p>
            <a:pPr>
              <a:buClr>
                <a:srgbClr val="000000"/>
              </a:buClr>
            </a:pPr>
            <a:endParaRPr lang="en-US" smtClean="0"/>
          </a:p>
          <a:p>
            <a:pPr>
              <a:buClr>
                <a:srgbClr val="000000"/>
              </a:buClr>
            </a:pPr>
            <a:r>
              <a:rPr lang="en-US" smtClean="0"/>
              <a:t>Keynes developed the </a:t>
            </a:r>
            <a:r>
              <a:rPr lang="en-US" i="1" smtClean="0">
                <a:solidFill>
                  <a:srgbClr val="25A9A6"/>
                </a:solidFill>
              </a:rPr>
              <a:t>theory of liquidity preference </a:t>
            </a:r>
            <a:r>
              <a:rPr lang="en-US" smtClean="0"/>
              <a:t>in order to explain what factors determine the economy’s interest rate.</a:t>
            </a:r>
          </a:p>
          <a:p>
            <a:r>
              <a:rPr lang="en-US" smtClean="0"/>
              <a:t>According to the theory, the interest rate adjusts to balance the supply and demand for money.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sz="3200" smtClean="0">
                <a:solidFill>
                  <a:srgbClr val="FFFFFF"/>
                </a:solidFill>
              </a:rPr>
              <a:t>Revision</a:t>
            </a:r>
            <a:endParaRPr lang="en-US" sz="3200" smtClean="0">
              <a:solidFill>
                <a:srgbClr val="FFFFFF"/>
              </a:solidFill>
              <a:latin typeface="Tahoma" pitchFamily="34" charset="0"/>
            </a:endParaRPr>
          </a:p>
        </p:txBody>
      </p:sp>
      <p:sp>
        <p:nvSpPr>
          <p:cNvPr id="9219" name="Rectangle 3"/>
          <p:cNvSpPr>
            <a:spLocks noGrp="1" noChangeArrowheads="1"/>
          </p:cNvSpPr>
          <p:nvPr>
            <p:ph type="body" idx="1"/>
          </p:nvPr>
        </p:nvSpPr>
        <p:spPr/>
        <p:txBody>
          <a:bodyPr/>
          <a:lstStyle/>
          <a:p>
            <a:r>
              <a:rPr lang="en-US" smtClean="0"/>
              <a:t>Money Supply</a:t>
            </a:r>
            <a:endParaRPr lang="en-US" smtClean="0">
              <a:latin typeface="Tahoma" pitchFamily="34" charset="0"/>
            </a:endParaRPr>
          </a:p>
          <a:p>
            <a:pPr lvl="1"/>
            <a:r>
              <a:rPr lang="en-US" smtClean="0"/>
              <a:t>The money supply is controlled by the central bank through:</a:t>
            </a:r>
          </a:p>
          <a:p>
            <a:pPr lvl="2"/>
            <a:r>
              <a:rPr lang="en-US" smtClean="0"/>
              <a:t>Open-market operations</a:t>
            </a:r>
          </a:p>
          <a:p>
            <a:pPr lvl="2"/>
            <a:r>
              <a:rPr lang="en-US" smtClean="0"/>
              <a:t>Changing the reserve requirements</a:t>
            </a:r>
          </a:p>
          <a:p>
            <a:pPr lvl="2"/>
            <a:r>
              <a:rPr lang="en-US" smtClean="0"/>
              <a:t>Changing the refinancing rate</a:t>
            </a:r>
          </a:p>
          <a:p>
            <a:pPr lvl="1"/>
            <a:r>
              <a:rPr lang="en-US" smtClean="0"/>
              <a:t>Because it is fixed by the central bank, the quantity of money supplied does not depend on the interest rate.</a:t>
            </a:r>
          </a:p>
          <a:p>
            <a:pPr lvl="1"/>
            <a:r>
              <a:rPr lang="en-US" smtClean="0"/>
              <a:t>The fixed money supply is represented by a vertical supply curve.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l"/>
            <a:r>
              <a:rPr lang="en-US" sz="3200" smtClean="0">
                <a:solidFill>
                  <a:srgbClr val="FFFFFF"/>
                </a:solidFill>
              </a:rPr>
              <a:t>The Theory of Liquidity Preference</a:t>
            </a:r>
            <a:endParaRPr lang="en-US" sz="3200" smtClean="0">
              <a:solidFill>
                <a:srgbClr val="FFFFFF"/>
              </a:solidFill>
              <a:latin typeface="Tahoma" pitchFamily="34" charset="0"/>
            </a:endParaRPr>
          </a:p>
        </p:txBody>
      </p:sp>
      <p:sp>
        <p:nvSpPr>
          <p:cNvPr id="10243" name="Rectangle 3"/>
          <p:cNvSpPr>
            <a:spLocks noGrp="1" noChangeArrowheads="1"/>
          </p:cNvSpPr>
          <p:nvPr>
            <p:ph type="body" idx="1"/>
          </p:nvPr>
        </p:nvSpPr>
        <p:spPr/>
        <p:txBody>
          <a:bodyPr/>
          <a:lstStyle/>
          <a:p>
            <a:r>
              <a:rPr lang="en-US" smtClean="0"/>
              <a:t>Money Demand</a:t>
            </a:r>
            <a:endParaRPr lang="en-US" smtClean="0">
              <a:latin typeface="Tahoma" pitchFamily="34" charset="0"/>
            </a:endParaRPr>
          </a:p>
          <a:p>
            <a:pPr lvl="1"/>
            <a:r>
              <a:rPr lang="en-US" smtClean="0"/>
              <a:t>Money demand is determined by several factors.</a:t>
            </a:r>
          </a:p>
          <a:p>
            <a:pPr lvl="2"/>
            <a:r>
              <a:rPr lang="en-US" smtClean="0"/>
              <a:t>According to the theory of liquidity preference, one of the most important factors is the interest rate.</a:t>
            </a:r>
          </a:p>
          <a:p>
            <a:pPr lvl="2"/>
            <a:r>
              <a:rPr lang="en-US" smtClean="0"/>
              <a:t>People choose to hold money instead of other assets that offer higher rates of return because money can be used to buy goods and services.</a:t>
            </a:r>
          </a:p>
          <a:p>
            <a:pPr lvl="2"/>
            <a:r>
              <a:rPr lang="en-US" smtClean="0"/>
              <a:t>The opportunity cost</a:t>
            </a:r>
            <a:r>
              <a:rPr lang="en-US" i="1" smtClean="0"/>
              <a:t> </a:t>
            </a:r>
            <a:r>
              <a:rPr lang="en-US" smtClean="0"/>
              <a:t>of holding money is the interest that could be earned on interest-earning assets.</a:t>
            </a:r>
          </a:p>
          <a:p>
            <a:pPr lvl="2"/>
            <a:r>
              <a:rPr lang="en-US" smtClean="0"/>
              <a:t>An increase in the interest rate raises the opportunity cost of holding money.</a:t>
            </a:r>
          </a:p>
          <a:p>
            <a:pPr lvl="2"/>
            <a:r>
              <a:rPr lang="en-US" smtClean="0"/>
              <a:t>As a result, the quantity of money demanded is reduced.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lgn="l"/>
            <a:r>
              <a:rPr lang="en-US" sz="3200" smtClean="0">
                <a:solidFill>
                  <a:srgbClr val="FFFFFF"/>
                </a:solidFill>
              </a:rPr>
              <a:t>The Theory of Liquidity Preference</a:t>
            </a:r>
            <a:endParaRPr lang="en-US" sz="3200" smtClean="0">
              <a:solidFill>
                <a:srgbClr val="FFFFFF"/>
              </a:solidFill>
              <a:latin typeface="Tahoma" pitchFamily="34" charset="0"/>
            </a:endParaRPr>
          </a:p>
        </p:txBody>
      </p:sp>
      <p:sp>
        <p:nvSpPr>
          <p:cNvPr id="11267" name="Rectangle 3"/>
          <p:cNvSpPr>
            <a:spLocks noGrp="1" noChangeArrowheads="1"/>
          </p:cNvSpPr>
          <p:nvPr>
            <p:ph type="body" idx="1"/>
          </p:nvPr>
        </p:nvSpPr>
        <p:spPr/>
        <p:txBody>
          <a:bodyPr/>
          <a:lstStyle/>
          <a:p>
            <a:r>
              <a:rPr lang="en-US" sz="2800" smtClean="0"/>
              <a:t>Equilibrium in the Money Market</a:t>
            </a:r>
            <a:endParaRPr lang="en-US" sz="2800" smtClean="0">
              <a:latin typeface="Tahoma" pitchFamily="34" charset="0"/>
            </a:endParaRPr>
          </a:p>
          <a:p>
            <a:pPr lvl="1"/>
            <a:r>
              <a:rPr lang="en-US" sz="2600" smtClean="0"/>
              <a:t>According to the theory of liquidity preference:</a:t>
            </a:r>
          </a:p>
          <a:p>
            <a:pPr lvl="2"/>
            <a:r>
              <a:rPr lang="en-US" sz="2200" smtClean="0"/>
              <a:t>The interest rate adjusts to balance the supply and demand for money.  </a:t>
            </a:r>
          </a:p>
          <a:p>
            <a:pPr lvl="2"/>
            <a:r>
              <a:rPr lang="en-US" sz="2200" smtClean="0"/>
              <a:t>There is one interest rate, called the equilibrium interest rate, at which the quantity of money demanded equals the quantity of money supplied.</a:t>
            </a:r>
          </a:p>
          <a:p>
            <a:pPr lvl="1"/>
            <a:r>
              <a:rPr lang="en-US" sz="2600" smtClean="0"/>
              <a:t>Assume the following about the economy:</a:t>
            </a:r>
          </a:p>
          <a:p>
            <a:pPr lvl="2"/>
            <a:r>
              <a:rPr lang="en-US" sz="2200" smtClean="0"/>
              <a:t>The price level is stuck at some level.</a:t>
            </a:r>
          </a:p>
          <a:p>
            <a:pPr lvl="2"/>
            <a:r>
              <a:rPr lang="en-US" sz="2200" smtClean="0"/>
              <a:t>For any given price level, the interest rate adjusts to balance the supply and demand for money.</a:t>
            </a:r>
          </a:p>
          <a:p>
            <a:pPr lvl="2"/>
            <a:r>
              <a:rPr lang="en-US" sz="2200" smtClean="0"/>
              <a:t>The level of output responds to the aggregate demand for goods and services.</a:t>
            </a:r>
          </a:p>
          <a:p>
            <a:pPr lvl="2"/>
            <a:endParaRPr lang="en-US" smtClean="0"/>
          </a:p>
        </p:txBody>
      </p:sp>
    </p:spTree>
  </p:cSld>
  <p:clrMapOvr>
    <a:masterClrMapping/>
  </p:clrMapOvr>
</p:sld>
</file>

<file path=ppt/theme/theme1.xml><?xml version="1.0" encoding="utf-8"?>
<a:theme xmlns:a="http://schemas.openxmlformats.org/drawingml/2006/main" name="3etemplate">
  <a:themeElements>
    <a:clrScheme name="3e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3etemplate">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3e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e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e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e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e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e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тема">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О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E:\Mankiw Lecture PPT\New Word Outllines\3etemplate.pot</Template>
  <TotalTime>389</TotalTime>
  <Words>2298</Words>
  <Application>Microsoft Office PowerPoint</Application>
  <PresentationFormat>On-screen Show (4:3)</PresentationFormat>
  <Paragraphs>328</Paragraphs>
  <Slides>30</Slides>
  <Notes>29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Times New Roman</vt:lpstr>
      <vt:lpstr>Arial</vt:lpstr>
      <vt:lpstr>Calibri</vt:lpstr>
      <vt:lpstr>Tahoma</vt:lpstr>
      <vt:lpstr>Bookman Old Style</vt:lpstr>
      <vt:lpstr>3etemplate</vt:lpstr>
      <vt:lpstr>9</vt:lpstr>
      <vt:lpstr>Revision</vt:lpstr>
      <vt:lpstr>Aggregate Demand </vt:lpstr>
      <vt:lpstr>Revision</vt:lpstr>
      <vt:lpstr>Why the aggregate demand curve slopes downward?</vt:lpstr>
      <vt:lpstr>The Theory of Liquidity Preference</vt:lpstr>
      <vt:lpstr>Revision</vt:lpstr>
      <vt:lpstr>The Theory of Liquidity Preference</vt:lpstr>
      <vt:lpstr>The Theory of Liquidity Preference</vt:lpstr>
      <vt:lpstr>Figure 1 Equilibrium in the Money Market</vt:lpstr>
      <vt:lpstr>The Downward Slope of the Aggregate Demand Curve</vt:lpstr>
      <vt:lpstr>Figure 2 The Money Market and the Slope of the Aggregate Demand Curve</vt:lpstr>
      <vt:lpstr>Changes in the Money Supply</vt:lpstr>
      <vt:lpstr>Figure 3 A Monetary Injection</vt:lpstr>
      <vt:lpstr>Changes in the Money Supply</vt:lpstr>
      <vt:lpstr>The Role of Interest Rates</vt:lpstr>
      <vt:lpstr>Why central banks watch the stock markets (and vice versa)</vt:lpstr>
      <vt:lpstr>HOW FISCAL POLICY INFLUENCES AGGREGATE DEMAND</vt:lpstr>
      <vt:lpstr>Changes in Government Purchases</vt:lpstr>
      <vt:lpstr>The Multiplier Effect</vt:lpstr>
      <vt:lpstr>Figure 4 The Multiplier Effect</vt:lpstr>
      <vt:lpstr>A Formula for the Spending Multiplier</vt:lpstr>
      <vt:lpstr>The Crowding-Out Effect</vt:lpstr>
      <vt:lpstr>Figure 5 The Crowding-Out Effect</vt:lpstr>
      <vt:lpstr>Changes in Taxes</vt:lpstr>
      <vt:lpstr>USING POLICY TO STABILIZE THE ECONOMY</vt:lpstr>
      <vt:lpstr>Automatic Stabilizers</vt:lpstr>
      <vt:lpstr>Summary</vt:lpstr>
      <vt:lpstr>Summary</vt:lpstr>
      <vt:lpstr>Summary</vt:lpstr>
    </vt:vector>
  </TitlesOfParts>
  <Company>OffCenter Concepts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34</dc:title>
  <dc:creator>Compositor</dc:creator>
  <cp:lastModifiedBy>ashot</cp:lastModifiedBy>
  <cp:revision>25</cp:revision>
  <dcterms:created xsi:type="dcterms:W3CDTF">2003-02-03T23:40:56Z</dcterms:created>
  <dcterms:modified xsi:type="dcterms:W3CDTF">2012-04-19T21:09:08Z</dcterms:modified>
</cp:coreProperties>
</file>