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46"/>
  </p:notesMasterIdLst>
  <p:sldIdLst>
    <p:sldId id="256" r:id="rId2"/>
    <p:sldId id="309" r:id="rId3"/>
    <p:sldId id="310" r:id="rId4"/>
    <p:sldId id="257" r:id="rId5"/>
    <p:sldId id="258" r:id="rId6"/>
    <p:sldId id="261" r:id="rId7"/>
    <p:sldId id="262" r:id="rId8"/>
    <p:sldId id="263" r:id="rId9"/>
    <p:sldId id="333" r:id="rId10"/>
    <p:sldId id="335" r:id="rId11"/>
    <p:sldId id="264" r:id="rId12"/>
    <p:sldId id="267" r:id="rId13"/>
    <p:sldId id="311" r:id="rId14"/>
    <p:sldId id="312" r:id="rId15"/>
    <p:sldId id="315" r:id="rId16"/>
    <p:sldId id="314" r:id="rId17"/>
    <p:sldId id="318" r:id="rId18"/>
    <p:sldId id="320" r:id="rId19"/>
    <p:sldId id="321" r:id="rId20"/>
    <p:sldId id="322" r:id="rId21"/>
    <p:sldId id="325" r:id="rId22"/>
    <p:sldId id="327" r:id="rId23"/>
    <p:sldId id="328" r:id="rId24"/>
    <p:sldId id="330" r:id="rId25"/>
    <p:sldId id="331" r:id="rId26"/>
    <p:sldId id="269" r:id="rId27"/>
    <p:sldId id="272" r:id="rId28"/>
    <p:sldId id="274" r:id="rId29"/>
    <p:sldId id="275" r:id="rId30"/>
    <p:sldId id="277" r:id="rId31"/>
    <p:sldId id="282" r:id="rId32"/>
    <p:sldId id="303" r:id="rId33"/>
    <p:sldId id="284" r:id="rId34"/>
    <p:sldId id="285" r:id="rId35"/>
    <p:sldId id="304" r:id="rId36"/>
    <p:sldId id="289" r:id="rId37"/>
    <p:sldId id="305" r:id="rId38"/>
    <p:sldId id="292" r:id="rId39"/>
    <p:sldId id="334" r:id="rId40"/>
    <p:sldId id="306" r:id="rId41"/>
    <p:sldId id="293" r:id="rId42"/>
    <p:sldId id="299" r:id="rId43"/>
    <p:sldId id="332" r:id="rId44"/>
    <p:sldId id="300" r:id="rId4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54" d="100"/>
          <a:sy n="54" d="100"/>
        </p:scale>
        <p:origin x="-1133"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bg-BG"/>
          </a:p>
        </p:txBody>
      </p:sp>
      <p:sp>
        <p:nvSpPr>
          <p:cNvPr id="3" name="Контейнер за 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051C03-9F4F-4570-97CD-D5ED8370B9F3}" type="datetimeFigureOut">
              <a:rPr lang="bg-BG"/>
              <a:pPr>
                <a:defRPr/>
              </a:pPr>
              <a:t>22.3.2012 г.</a:t>
            </a:fld>
            <a:endParaRPr lang="bg-BG"/>
          </a:p>
        </p:txBody>
      </p:sp>
      <p:sp>
        <p:nvSpPr>
          <p:cNvPr id="4" name="Контейнер за изображение на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bg-BG" noProof="0" smtClean="0"/>
          </a:p>
        </p:txBody>
      </p:sp>
      <p:sp>
        <p:nvSpPr>
          <p:cNvPr id="5" name="Контейнер за бележ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bg-BG" noProof="0" smtClean="0"/>
              <a:t>Щракн., за да ред. стил на загл. в обр.</a:t>
            </a:r>
          </a:p>
          <a:p>
            <a:pPr lvl="1"/>
            <a:r>
              <a:rPr lang="bg-BG" noProof="0" smtClean="0"/>
              <a:t>Второ ниво</a:t>
            </a:r>
          </a:p>
          <a:p>
            <a:pPr lvl="2"/>
            <a:r>
              <a:rPr lang="bg-BG" noProof="0" smtClean="0"/>
              <a:t>Трето ниво</a:t>
            </a:r>
          </a:p>
          <a:p>
            <a:pPr lvl="3"/>
            <a:r>
              <a:rPr lang="bg-BG" noProof="0" smtClean="0"/>
              <a:t>Четвърто ниво</a:t>
            </a:r>
          </a:p>
          <a:p>
            <a:pPr lvl="4"/>
            <a:r>
              <a:rPr lang="bg-BG" noProof="0" smtClean="0"/>
              <a:t>Пето ниво</a:t>
            </a:r>
          </a:p>
        </p:txBody>
      </p:sp>
      <p:sp>
        <p:nvSpPr>
          <p:cNvPr id="6" name="Контейнер за долния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bg-BG"/>
          </a:p>
        </p:txBody>
      </p:sp>
      <p:sp>
        <p:nvSpPr>
          <p:cNvPr id="7" name="Контейнер за номер н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8590371-F666-4632-A364-645D8A8CA973}" type="slidenum">
              <a:rPr lang="bg-BG"/>
              <a:pPr>
                <a:defRPr/>
              </a:pPr>
              <a:t>‹#›</a:t>
            </a:fld>
            <a:endParaRPr lang="bg-B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Заглавен слайд">
    <p:bg>
      <p:bgPr>
        <a:solidFill>
          <a:schemeClr val="bg1"/>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8610600" y="0"/>
            <a:ext cx="533400" cy="6858000"/>
          </a:xfrm>
          <a:prstGeom prst="rect">
            <a:avLst/>
          </a:prstGeom>
          <a:solidFill>
            <a:srgbClr val="411D72"/>
          </a:solidFill>
          <a:ln w="9525">
            <a:noFill/>
            <a:miter lim="800000"/>
            <a:headEnd/>
            <a:tailEnd/>
          </a:ln>
          <a:effectLst/>
        </p:spPr>
        <p:txBody>
          <a:bodyPr wrap="none" anchor="ctr"/>
          <a:lstStyle/>
          <a:p>
            <a:pPr>
              <a:defRPr/>
            </a:pPr>
            <a:endParaRPr lang="bg-BG"/>
          </a:p>
        </p:txBody>
      </p:sp>
      <p:sp>
        <p:nvSpPr>
          <p:cNvPr id="5" name="Oval 3"/>
          <p:cNvSpPr>
            <a:spLocks noChangeArrowheads="1"/>
          </p:cNvSpPr>
          <p:nvPr/>
        </p:nvSpPr>
        <p:spPr bwMode="auto">
          <a:xfrm>
            <a:off x="7696200" y="2514600"/>
            <a:ext cx="1066800" cy="1828800"/>
          </a:xfrm>
          <a:prstGeom prst="ellipse">
            <a:avLst/>
          </a:prstGeom>
          <a:solidFill>
            <a:schemeClr val="bg1"/>
          </a:solidFill>
          <a:ln w="9525">
            <a:noFill/>
            <a:round/>
            <a:headEnd/>
            <a:tailEnd/>
          </a:ln>
          <a:effectLst/>
        </p:spPr>
        <p:txBody>
          <a:bodyPr wrap="none" anchor="ctr"/>
          <a:lstStyle/>
          <a:p>
            <a:pPr>
              <a:defRPr/>
            </a:pPr>
            <a:endParaRPr lang="bg-BG"/>
          </a:p>
        </p:txBody>
      </p:sp>
      <p:sp>
        <p:nvSpPr>
          <p:cNvPr id="6" name="Text Box 10"/>
          <p:cNvSpPr txBox="1">
            <a:spLocks noChangeArrowheads="1"/>
          </p:cNvSpPr>
          <p:nvPr userDrawn="1"/>
        </p:nvSpPr>
        <p:spPr bwMode="auto">
          <a:xfrm>
            <a:off x="381000" y="6553200"/>
            <a:ext cx="1941513" cy="214313"/>
          </a:xfrm>
          <a:prstGeom prst="rect">
            <a:avLst/>
          </a:prstGeom>
          <a:noFill/>
          <a:ln w="9525">
            <a:noFill/>
            <a:miter lim="800000"/>
            <a:headEnd/>
            <a:tailEnd/>
          </a:ln>
          <a:effectLst/>
        </p:spPr>
        <p:txBody>
          <a:bodyPr wrap="none">
            <a:spAutoFit/>
          </a:bodyPr>
          <a:lstStyle/>
          <a:p>
            <a:pPr>
              <a:defRPr/>
            </a:pPr>
            <a:r>
              <a:rPr lang="en-US" altLang="en-US" sz="800" b="1">
                <a:solidFill>
                  <a:srgbClr val="411D72"/>
                </a:solidFill>
                <a:latin typeface="Arial" charset="0"/>
              </a:rPr>
              <a:t>Copyright © 2010 Cengage Learning</a:t>
            </a:r>
          </a:p>
        </p:txBody>
      </p:sp>
      <p:pic>
        <p:nvPicPr>
          <p:cNvPr id="7" name="Picture 11" descr="A6XEFY"/>
          <p:cNvPicPr>
            <a:picLocks noChangeAspect="1" noChangeArrowheads="1"/>
          </p:cNvPicPr>
          <p:nvPr userDrawn="1"/>
        </p:nvPicPr>
        <p:blipFill>
          <a:blip r:embed="rId2" cstate="print"/>
          <a:srcRect/>
          <a:stretch>
            <a:fillRect/>
          </a:stretch>
        </p:blipFill>
        <p:spPr bwMode="auto">
          <a:xfrm>
            <a:off x="431800" y="361950"/>
            <a:ext cx="4797425" cy="3094038"/>
          </a:xfrm>
          <a:prstGeom prst="rect">
            <a:avLst/>
          </a:prstGeom>
          <a:noFill/>
          <a:ln w="9525">
            <a:noFill/>
            <a:miter lim="800000"/>
            <a:headEnd/>
            <a:tailEnd/>
          </a:ln>
        </p:spPr>
      </p:pic>
      <p:sp>
        <p:nvSpPr>
          <p:cNvPr id="97284" name="Rectangle 4"/>
          <p:cNvSpPr>
            <a:spLocks noGrp="1" noChangeArrowheads="1"/>
          </p:cNvSpPr>
          <p:nvPr>
            <p:ph type="ctrTitle"/>
          </p:nvPr>
        </p:nvSpPr>
        <p:spPr>
          <a:xfrm>
            <a:off x="5715000" y="2895600"/>
            <a:ext cx="3124200" cy="1143000"/>
          </a:xfrm>
        </p:spPr>
        <p:txBody>
          <a:bodyPr anchorCtr="1"/>
          <a:lstStyle>
            <a:lvl1pPr>
              <a:defRPr sz="15000" b="1">
                <a:solidFill>
                  <a:schemeClr val="tx1"/>
                </a:solidFill>
                <a:effectLst>
                  <a:outerShdw blurRad="38100" dist="38100" dir="2700000" algn="tl">
                    <a:srgbClr val="C0C0C0"/>
                  </a:outerShdw>
                </a:effectLst>
              </a:defRPr>
            </a:lvl1pPr>
          </a:lstStyle>
          <a:p>
            <a:r>
              <a:rPr lang="en-US" altLang="en-US"/>
              <a:t>Click to editaster title style</a:t>
            </a:r>
          </a:p>
        </p:txBody>
      </p:sp>
      <p:sp>
        <p:nvSpPr>
          <p:cNvPr id="97285" name="Rectangle 5"/>
          <p:cNvSpPr>
            <a:spLocks noGrp="1" noChangeArrowheads="1"/>
          </p:cNvSpPr>
          <p:nvPr>
            <p:ph type="subTitle" idx="1"/>
          </p:nvPr>
        </p:nvSpPr>
        <p:spPr>
          <a:xfrm>
            <a:off x="381000" y="3810000"/>
            <a:ext cx="5334000" cy="2590800"/>
          </a:xfrm>
        </p:spPr>
        <p:txBody>
          <a:bodyPr/>
          <a:lstStyle>
            <a:lvl1pPr marL="0" indent="0" algn="ctr">
              <a:buFontTx/>
              <a:buNone/>
              <a:defRPr sz="4000" b="1">
                <a:solidFill>
                  <a:srgbClr val="0094B9"/>
                </a:solidFill>
                <a:latin typeface="Arial" charset="0"/>
              </a:defRPr>
            </a:lvl1pPr>
          </a:lstStyle>
          <a:p>
            <a:r>
              <a:rPr lang="en-US" altLang="en-US"/>
              <a:t>Click to edit Master subtitle style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smtClean="0"/>
              <a:t>Щракнете, за да редактирате стила на заглавието в образеца</a:t>
            </a:r>
            <a:endParaRPr lang="bg-BG"/>
          </a:p>
        </p:txBody>
      </p:sp>
      <p:sp>
        <p:nvSpPr>
          <p:cNvPr id="3" name="Контейнер за вертикален текст 2"/>
          <p:cNvSpPr>
            <a:spLocks noGrp="1"/>
          </p:cNvSpPr>
          <p:nvPr>
            <p:ph type="body" orient="vert" idx="1"/>
          </p:nvPr>
        </p:nvSpPr>
        <p:spPr/>
        <p:txBody>
          <a:bodyPr vert="eaVert"/>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Вертикално заглавие 1"/>
          <p:cNvSpPr>
            <a:spLocks noGrp="1"/>
          </p:cNvSpPr>
          <p:nvPr>
            <p:ph type="title" orient="vert"/>
          </p:nvPr>
        </p:nvSpPr>
        <p:spPr>
          <a:xfrm>
            <a:off x="6743700" y="152400"/>
            <a:ext cx="2095500" cy="6489700"/>
          </a:xfrm>
        </p:spPr>
        <p:txBody>
          <a:bodyPr vert="eaVert"/>
          <a:lstStyle/>
          <a:p>
            <a:r>
              <a:rPr lang="bg-BG" smtClean="0"/>
              <a:t>Щракнете, за да редактирате стила на заглавието в образеца</a:t>
            </a:r>
            <a:endParaRPr lang="bg-BG"/>
          </a:p>
        </p:txBody>
      </p:sp>
      <p:sp>
        <p:nvSpPr>
          <p:cNvPr id="3" name="Контейнер за вертикален текст 2"/>
          <p:cNvSpPr>
            <a:spLocks noGrp="1"/>
          </p:cNvSpPr>
          <p:nvPr>
            <p:ph type="body" orient="vert" idx="1"/>
          </p:nvPr>
        </p:nvSpPr>
        <p:spPr>
          <a:xfrm>
            <a:off x="457200" y="152400"/>
            <a:ext cx="6134100" cy="6489700"/>
          </a:xfrm>
        </p:spPr>
        <p:txBody>
          <a:bodyPr vert="eaVert"/>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smtClean="0"/>
              <a:t>Щракнете, за да редактирате стила на заглавието в образеца</a:t>
            </a:r>
            <a:endParaRPr lang="bg-BG"/>
          </a:p>
        </p:txBody>
      </p:sp>
      <p:sp>
        <p:nvSpPr>
          <p:cNvPr id="3" name="Контейнер за съдържание 2"/>
          <p:cNvSpPr>
            <a:spLocks noGrp="1"/>
          </p:cNvSpPr>
          <p:nvPr>
            <p:ph idx="1"/>
          </p:nvPr>
        </p:nvSpPr>
        <p:spPr/>
        <p:txBody>
          <a:bodyPr/>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Заглавие 1"/>
          <p:cNvSpPr>
            <a:spLocks noGrp="1"/>
          </p:cNvSpPr>
          <p:nvPr>
            <p:ph type="title"/>
          </p:nvPr>
        </p:nvSpPr>
        <p:spPr>
          <a:xfrm>
            <a:off x="722313" y="4406900"/>
            <a:ext cx="7772400" cy="1362075"/>
          </a:xfrm>
        </p:spPr>
        <p:txBody>
          <a:bodyPr anchor="t"/>
          <a:lstStyle>
            <a:lvl1pPr algn="l">
              <a:defRPr sz="4000" b="1" cap="all"/>
            </a:lvl1pPr>
          </a:lstStyle>
          <a:p>
            <a:r>
              <a:rPr lang="bg-BG" smtClean="0"/>
              <a:t>Щракнете, за да редактирате стила на заглавието в образеца</a:t>
            </a:r>
            <a:endParaRPr lang="bg-BG"/>
          </a:p>
        </p:txBody>
      </p:sp>
      <p:sp>
        <p:nvSpPr>
          <p:cNvPr id="3" name="Текстов контейне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bg-BG" smtClean="0"/>
              <a:t>Щракн., за да ред. стил на загл. в обр.</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smtClean="0"/>
              <a:t>Щракнете, за да редактирате стила на заглавието в образеца</a:t>
            </a:r>
            <a:endParaRPr lang="bg-BG"/>
          </a:p>
        </p:txBody>
      </p:sp>
      <p:sp>
        <p:nvSpPr>
          <p:cNvPr id="3" name="Контейнер за съдържание 2"/>
          <p:cNvSpPr>
            <a:spLocks noGrp="1"/>
          </p:cNvSpPr>
          <p:nvPr>
            <p:ph sz="half" idx="1"/>
          </p:nvPr>
        </p:nvSpPr>
        <p:spPr>
          <a:xfrm>
            <a:off x="457200" y="1447800"/>
            <a:ext cx="4114800" cy="5194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4" name="Контейнер за съдържание 3"/>
          <p:cNvSpPr>
            <a:spLocks noGrp="1"/>
          </p:cNvSpPr>
          <p:nvPr>
            <p:ph sz="half" idx="2"/>
          </p:nvPr>
        </p:nvSpPr>
        <p:spPr>
          <a:xfrm>
            <a:off x="4724400" y="1447800"/>
            <a:ext cx="4114800" cy="5194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74638"/>
            <a:ext cx="8229600" cy="1143000"/>
          </a:xfrm>
        </p:spPr>
        <p:txBody>
          <a:bodyPr/>
          <a:lstStyle>
            <a:lvl1pPr>
              <a:defRPr/>
            </a:lvl1pPr>
          </a:lstStyle>
          <a:p>
            <a:r>
              <a:rPr lang="bg-BG" smtClean="0"/>
              <a:t>Щракнете, за да редактирате стила на заглавието в образеца</a:t>
            </a:r>
            <a:endParaRPr lang="bg-BG"/>
          </a:p>
        </p:txBody>
      </p:sp>
      <p:sp>
        <p:nvSpPr>
          <p:cNvPr id="3" name="Текстов контейне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 за да ред. стил на загл. в обр.</a:t>
            </a:r>
          </a:p>
        </p:txBody>
      </p:sp>
      <p:sp>
        <p:nvSpPr>
          <p:cNvPr id="4" name="Контейнер за съдържани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5" name="Текстов контейне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 за да ред. стил на загл. в обр.</a:t>
            </a:r>
          </a:p>
        </p:txBody>
      </p:sp>
      <p:sp>
        <p:nvSpPr>
          <p:cNvPr id="6" name="Контейнер за съдържани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smtClean="0"/>
              <a:t>Щракнете, за да редактирате стила на заглавието в образеца</a:t>
            </a:r>
            <a:endParaRPr lang="bg-B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73050"/>
            <a:ext cx="3008313" cy="1162050"/>
          </a:xfrm>
        </p:spPr>
        <p:txBody>
          <a:bodyPr anchor="b"/>
          <a:lstStyle>
            <a:lvl1pPr algn="l">
              <a:defRPr sz="2000" b="1"/>
            </a:lvl1pPr>
          </a:lstStyle>
          <a:p>
            <a:r>
              <a:rPr lang="bg-BG" smtClean="0"/>
              <a:t>Щракнете, за да редактирате стила на заглавието в образеца</a:t>
            </a:r>
            <a:endParaRPr lang="bg-BG"/>
          </a:p>
        </p:txBody>
      </p:sp>
      <p:sp>
        <p:nvSpPr>
          <p:cNvPr id="3" name="Контейнер за съдържани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4" name="Текстов контейне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 за да ред. стил на загл. в обр.</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792288" y="4800600"/>
            <a:ext cx="5486400" cy="566738"/>
          </a:xfrm>
        </p:spPr>
        <p:txBody>
          <a:bodyPr anchor="b"/>
          <a:lstStyle>
            <a:lvl1pPr algn="l">
              <a:defRPr sz="2000" b="1"/>
            </a:lvl1pPr>
          </a:lstStyle>
          <a:p>
            <a:r>
              <a:rPr lang="bg-BG" smtClean="0"/>
              <a:t>Щракнете, за да редактирате стила на заглавието в образеца</a:t>
            </a:r>
            <a:endParaRPr lang="bg-BG"/>
          </a:p>
        </p:txBody>
      </p:sp>
      <p:sp>
        <p:nvSpPr>
          <p:cNvPr id="3" name="Контейнер за картина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smtClean="0"/>
          </a:p>
        </p:txBody>
      </p:sp>
      <p:sp>
        <p:nvSpPr>
          <p:cNvPr id="4" name="Текстов контейне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 за да ред. стил на загл. в обр.</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C4C7C"/>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cstate="print"/>
          <a:srcRect/>
          <a:stretch>
            <a:fillRect/>
          </a:stretch>
        </p:blipFill>
        <p:spPr bwMode="auto">
          <a:xfrm>
            <a:off x="455613" y="1455738"/>
            <a:ext cx="8389937" cy="5195887"/>
          </a:xfrm>
          <a:prstGeom prst="rect">
            <a:avLst/>
          </a:prstGeom>
          <a:noFill/>
          <a:ln w="9525">
            <a:noFill/>
            <a:miter lim="800000"/>
            <a:headEnd/>
            <a:tailEnd/>
          </a:ln>
        </p:spPr>
      </p:pic>
      <p:sp>
        <p:nvSpPr>
          <p:cNvPr id="1027" name="Rectangle 3"/>
          <p:cNvSpPr>
            <a:spLocks noGrp="1" noChangeArrowheads="1"/>
          </p:cNvSpPr>
          <p:nvPr>
            <p:ph type="title"/>
          </p:nvPr>
        </p:nvSpPr>
        <p:spPr bwMode="auto">
          <a:xfrm>
            <a:off x="457200" y="152400"/>
            <a:ext cx="83820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96260" name="Rectangle 4"/>
          <p:cNvSpPr>
            <a:spLocks noGrp="1" noChangeArrowheads="1"/>
          </p:cNvSpPr>
          <p:nvPr>
            <p:ph type="body" idx="1"/>
          </p:nvPr>
        </p:nvSpPr>
        <p:spPr bwMode="auto">
          <a:xfrm>
            <a:off x="457200" y="1447800"/>
            <a:ext cx="8382000" cy="5194300"/>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6261" name="Text Box 5"/>
          <p:cNvSpPr txBox="1">
            <a:spLocks noChangeArrowheads="1"/>
          </p:cNvSpPr>
          <p:nvPr/>
        </p:nvSpPr>
        <p:spPr bwMode="auto">
          <a:xfrm>
            <a:off x="7086600" y="6643688"/>
            <a:ext cx="1941513" cy="214312"/>
          </a:xfrm>
          <a:prstGeom prst="rect">
            <a:avLst/>
          </a:prstGeom>
          <a:noFill/>
          <a:ln w="9525">
            <a:noFill/>
            <a:miter lim="800000"/>
            <a:headEnd/>
            <a:tailEnd/>
          </a:ln>
          <a:effectLst/>
        </p:spPr>
        <p:txBody>
          <a:bodyPr wrap="none">
            <a:spAutoFit/>
          </a:bodyPr>
          <a:lstStyle/>
          <a:p>
            <a:pPr>
              <a:defRPr/>
            </a:pPr>
            <a:r>
              <a:rPr lang="en-US" altLang="en-US" sz="800" b="1">
                <a:solidFill>
                  <a:schemeClr val="bg1"/>
                </a:solidFill>
                <a:latin typeface="Arial" charset="0"/>
              </a:rPr>
              <a:t>Copyright © 2010 Cengage Learning</a:t>
            </a:r>
          </a:p>
        </p:txBody>
      </p:sp>
    </p:spTree>
  </p:cSld>
  <p:clrMap bg1="lt1" tx1="dk1" bg2="lt2" tx2="dk2" accent1="accent1" accent2="accent2" accent3="accent3" accent4="accent4" accent5="accent5" accent6="accent6" hlink="hlink" folHlink="folHlink"/>
  <p:sldLayoutIdLst>
    <p:sldLayoutId id="2147483746"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6260">
                                            <p:txEl>
                                              <p:pRg st="0" end="0"/>
                                            </p:txEl>
                                          </p:spTgt>
                                        </p:tgtEl>
                                        <p:attrNameLst>
                                          <p:attrName>style.visibility</p:attrName>
                                        </p:attrNameLst>
                                      </p:cBhvr>
                                      <p:to>
                                        <p:strVal val="visible"/>
                                      </p:to>
                                    </p:set>
                                    <p:animEffect transition="in" filter="wipe(up)">
                                      <p:cBhvr>
                                        <p:cTn id="7" dur="500"/>
                                        <p:tgtEl>
                                          <p:spTgt spid="9626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6260">
                                            <p:txEl>
                                              <p:pRg st="1" end="1"/>
                                            </p:txEl>
                                          </p:spTgt>
                                        </p:tgtEl>
                                        <p:attrNameLst>
                                          <p:attrName>style.visibility</p:attrName>
                                        </p:attrNameLst>
                                      </p:cBhvr>
                                      <p:to>
                                        <p:strVal val="visible"/>
                                      </p:to>
                                    </p:set>
                                    <p:animEffect transition="in" filter="wipe(up)">
                                      <p:cBhvr>
                                        <p:cTn id="12" dur="500"/>
                                        <p:tgtEl>
                                          <p:spTgt spid="96260">
                                            <p:txEl>
                                              <p:pRg st="1" end="1"/>
                                            </p:tx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96260">
                                            <p:txEl>
                                              <p:pRg st="2" end="2"/>
                                            </p:txEl>
                                          </p:spTgt>
                                        </p:tgtEl>
                                        <p:attrNameLst>
                                          <p:attrName>style.visibility</p:attrName>
                                        </p:attrNameLst>
                                      </p:cBhvr>
                                      <p:to>
                                        <p:strVal val="visible"/>
                                      </p:to>
                                    </p:set>
                                    <p:animEffect transition="in" filter="wipe(up)">
                                      <p:cBhvr>
                                        <p:cTn id="15" dur="500"/>
                                        <p:tgtEl>
                                          <p:spTgt spid="96260">
                                            <p:txEl>
                                              <p:pRg st="2" end="2"/>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96260">
                                            <p:txEl>
                                              <p:pRg st="3" end="3"/>
                                            </p:txEl>
                                          </p:spTgt>
                                        </p:tgtEl>
                                        <p:attrNameLst>
                                          <p:attrName>style.visibility</p:attrName>
                                        </p:attrNameLst>
                                      </p:cBhvr>
                                      <p:to>
                                        <p:strVal val="visible"/>
                                      </p:to>
                                    </p:set>
                                    <p:animEffect transition="in" filter="wipe(up)">
                                      <p:cBhvr>
                                        <p:cTn id="18" dur="500"/>
                                        <p:tgtEl>
                                          <p:spTgt spid="96260">
                                            <p:txEl>
                                              <p:pRg st="3" end="3"/>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96260">
                                            <p:txEl>
                                              <p:pRg st="4" end="4"/>
                                            </p:txEl>
                                          </p:spTgt>
                                        </p:tgtEl>
                                        <p:attrNameLst>
                                          <p:attrName>style.visibility</p:attrName>
                                        </p:attrNameLst>
                                      </p:cBhvr>
                                      <p:to>
                                        <p:strVal val="visible"/>
                                      </p:to>
                                    </p:set>
                                    <p:animEffect transition="in" filter="wipe(up)">
                                      <p:cBhvr>
                                        <p:cTn id="21" dur="500"/>
                                        <p:tgtEl>
                                          <p:spTgt spid="9626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0" grpId="0" build="p" bldLvl="2" autoUpdateAnimBg="0">
        <p:tmplLst>
          <p:tmpl lvl="1">
            <p:tnLst>
              <p:par>
                <p:cTn presetID="22" presetClass="entr" presetSubtype="1" fill="hold" nodeType="clickEffect">
                  <p:stCondLst>
                    <p:cond delay="0"/>
                  </p:stCondLst>
                  <p:childTnLst>
                    <p:set>
                      <p:cBhvr>
                        <p:cTn dur="1" fill="hold">
                          <p:stCondLst>
                            <p:cond delay="0"/>
                          </p:stCondLst>
                        </p:cTn>
                        <p:tgtEl>
                          <p:spTgt spid="96260"/>
                        </p:tgtEl>
                        <p:attrNameLst>
                          <p:attrName>style.visibility</p:attrName>
                        </p:attrNameLst>
                      </p:cBhvr>
                      <p:to>
                        <p:strVal val="visible"/>
                      </p:to>
                    </p:set>
                    <p:animEffect transition="in" filter="wipe(up)">
                      <p:cBhvr>
                        <p:cTn dur="500"/>
                        <p:tgtEl>
                          <p:spTgt spid="96260"/>
                        </p:tgtEl>
                      </p:cBhvr>
                    </p:animEffect>
                  </p:childTnLst>
                </p:cTn>
              </p:par>
            </p:tnLst>
          </p:tmpl>
          <p:tmpl lvl="2">
            <p:tnLst>
              <p:par>
                <p:cTn presetID="22" presetClass="entr" presetSubtype="1" fill="hold" nodeType="clickEffect">
                  <p:stCondLst>
                    <p:cond delay="0"/>
                  </p:stCondLst>
                  <p:childTnLst>
                    <p:set>
                      <p:cBhvr>
                        <p:cTn dur="1" fill="hold">
                          <p:stCondLst>
                            <p:cond delay="0"/>
                          </p:stCondLst>
                        </p:cTn>
                        <p:tgtEl>
                          <p:spTgt spid="96260"/>
                        </p:tgtEl>
                        <p:attrNameLst>
                          <p:attrName>style.visibility</p:attrName>
                        </p:attrNameLst>
                      </p:cBhvr>
                      <p:to>
                        <p:strVal val="visible"/>
                      </p:to>
                    </p:set>
                    <p:animEffect transition="in" filter="wipe(up)">
                      <p:cBhvr>
                        <p:cTn dur="500"/>
                        <p:tgtEl>
                          <p:spTgt spid="96260"/>
                        </p:tgtEl>
                      </p:cBhvr>
                    </p:animEffect>
                  </p:childTnLst>
                </p:cTn>
              </p:par>
            </p:tnLst>
          </p:tmpl>
          <p:tmpl lvl="3">
            <p:tnLst>
              <p:par>
                <p:cTn presetID="22" presetClass="entr" presetSubtype="1" fill="hold" nodeType="withEffect">
                  <p:stCondLst>
                    <p:cond delay="0"/>
                  </p:stCondLst>
                  <p:childTnLst>
                    <p:set>
                      <p:cBhvr>
                        <p:cTn dur="1" fill="hold">
                          <p:stCondLst>
                            <p:cond delay="0"/>
                          </p:stCondLst>
                        </p:cTn>
                        <p:tgtEl>
                          <p:spTgt spid="96260"/>
                        </p:tgtEl>
                        <p:attrNameLst>
                          <p:attrName>style.visibility</p:attrName>
                        </p:attrNameLst>
                      </p:cBhvr>
                      <p:to>
                        <p:strVal val="visible"/>
                      </p:to>
                    </p:set>
                    <p:animEffect transition="in" filter="wipe(up)">
                      <p:cBhvr>
                        <p:cTn dur="500"/>
                        <p:tgtEl>
                          <p:spTgt spid="96260"/>
                        </p:tgtEl>
                      </p:cBhvr>
                    </p:animEffect>
                  </p:childTnLst>
                </p:cTn>
              </p:par>
            </p:tnLst>
          </p:tmpl>
          <p:tmpl lvl="4">
            <p:tnLst>
              <p:par>
                <p:cTn presetID="22" presetClass="entr" presetSubtype="1" fill="hold" nodeType="withEffect">
                  <p:stCondLst>
                    <p:cond delay="0"/>
                  </p:stCondLst>
                  <p:childTnLst>
                    <p:set>
                      <p:cBhvr>
                        <p:cTn dur="1" fill="hold">
                          <p:stCondLst>
                            <p:cond delay="0"/>
                          </p:stCondLst>
                        </p:cTn>
                        <p:tgtEl>
                          <p:spTgt spid="96260"/>
                        </p:tgtEl>
                        <p:attrNameLst>
                          <p:attrName>style.visibility</p:attrName>
                        </p:attrNameLst>
                      </p:cBhvr>
                      <p:to>
                        <p:strVal val="visible"/>
                      </p:to>
                    </p:set>
                    <p:animEffect transition="in" filter="wipe(up)">
                      <p:cBhvr>
                        <p:cTn dur="500"/>
                        <p:tgtEl>
                          <p:spTgt spid="96260"/>
                        </p:tgtEl>
                      </p:cBhvr>
                    </p:animEffect>
                  </p:childTnLst>
                </p:cTn>
              </p:par>
            </p:tnLst>
          </p:tmpl>
          <p:tmpl lvl="5">
            <p:tnLst>
              <p:par>
                <p:cTn presetID="22" presetClass="entr" presetSubtype="1" fill="hold" nodeType="withEffect">
                  <p:stCondLst>
                    <p:cond delay="0"/>
                  </p:stCondLst>
                  <p:childTnLst>
                    <p:set>
                      <p:cBhvr>
                        <p:cTn dur="1" fill="hold">
                          <p:stCondLst>
                            <p:cond delay="0"/>
                          </p:stCondLst>
                        </p:cTn>
                        <p:tgtEl>
                          <p:spTgt spid="96260"/>
                        </p:tgtEl>
                        <p:attrNameLst>
                          <p:attrName>style.visibility</p:attrName>
                        </p:attrNameLst>
                      </p:cBhvr>
                      <p:to>
                        <p:strVal val="visible"/>
                      </p:to>
                    </p:set>
                    <p:animEffect transition="in" filter="wipe(up)">
                      <p:cBhvr>
                        <p:cTn dur="500"/>
                        <p:tgtEl>
                          <p:spTgt spid="96260"/>
                        </p:tgtEl>
                      </p:cBhvr>
                    </p:animEffect>
                  </p:childTnLst>
                </p:cTn>
              </p:par>
            </p:tnLst>
          </p:tmpl>
        </p:tmplLst>
      </p:bldP>
    </p:bldLst>
  </p:timing>
  <p:txStyles>
    <p:titleStyle>
      <a:lvl1pPr algn="ctr" rtl="0" eaLnBrk="0" fontAlgn="base" hangingPunct="0">
        <a:lnSpc>
          <a:spcPct val="90000"/>
        </a:lnSpc>
        <a:spcBef>
          <a:spcPct val="0"/>
        </a:spcBef>
        <a:spcAft>
          <a:spcPct val="0"/>
        </a:spcAft>
        <a:defRPr sz="4000">
          <a:solidFill>
            <a:srgbClr val="FFFFCC"/>
          </a:solidFill>
          <a:latin typeface="+mj-lt"/>
          <a:ea typeface="+mj-ea"/>
          <a:cs typeface="+mj-cs"/>
        </a:defRPr>
      </a:lvl1pPr>
      <a:lvl2pPr algn="ctr" rtl="0" eaLnBrk="0" fontAlgn="base" hangingPunct="0">
        <a:lnSpc>
          <a:spcPct val="90000"/>
        </a:lnSpc>
        <a:spcBef>
          <a:spcPct val="0"/>
        </a:spcBef>
        <a:spcAft>
          <a:spcPct val="0"/>
        </a:spcAft>
        <a:defRPr sz="4000">
          <a:solidFill>
            <a:srgbClr val="FFFFCC"/>
          </a:solidFill>
          <a:latin typeface="Arial" charset="0"/>
        </a:defRPr>
      </a:lvl2pPr>
      <a:lvl3pPr algn="ctr" rtl="0" eaLnBrk="0" fontAlgn="base" hangingPunct="0">
        <a:lnSpc>
          <a:spcPct val="90000"/>
        </a:lnSpc>
        <a:spcBef>
          <a:spcPct val="0"/>
        </a:spcBef>
        <a:spcAft>
          <a:spcPct val="0"/>
        </a:spcAft>
        <a:defRPr sz="4000">
          <a:solidFill>
            <a:srgbClr val="FFFFCC"/>
          </a:solidFill>
          <a:latin typeface="Arial" charset="0"/>
        </a:defRPr>
      </a:lvl3pPr>
      <a:lvl4pPr algn="ctr" rtl="0" eaLnBrk="0" fontAlgn="base" hangingPunct="0">
        <a:lnSpc>
          <a:spcPct val="90000"/>
        </a:lnSpc>
        <a:spcBef>
          <a:spcPct val="0"/>
        </a:spcBef>
        <a:spcAft>
          <a:spcPct val="0"/>
        </a:spcAft>
        <a:defRPr sz="4000">
          <a:solidFill>
            <a:srgbClr val="FFFFCC"/>
          </a:solidFill>
          <a:latin typeface="Arial" charset="0"/>
        </a:defRPr>
      </a:lvl4pPr>
      <a:lvl5pPr algn="ctr" rtl="0" eaLnBrk="0" fontAlgn="base" hangingPunct="0">
        <a:lnSpc>
          <a:spcPct val="90000"/>
        </a:lnSpc>
        <a:spcBef>
          <a:spcPct val="0"/>
        </a:spcBef>
        <a:spcAft>
          <a:spcPct val="0"/>
        </a:spcAft>
        <a:defRPr sz="4000">
          <a:solidFill>
            <a:srgbClr val="FFFFCC"/>
          </a:solidFill>
          <a:latin typeface="Arial" charset="0"/>
        </a:defRPr>
      </a:lvl5pPr>
      <a:lvl6pPr marL="457200" algn="ctr" rtl="0" eaLnBrk="0" fontAlgn="base" hangingPunct="0">
        <a:lnSpc>
          <a:spcPct val="90000"/>
        </a:lnSpc>
        <a:spcBef>
          <a:spcPct val="0"/>
        </a:spcBef>
        <a:spcAft>
          <a:spcPct val="0"/>
        </a:spcAft>
        <a:defRPr sz="4000">
          <a:solidFill>
            <a:srgbClr val="FFFFCC"/>
          </a:solidFill>
          <a:latin typeface="Arial" charset="0"/>
        </a:defRPr>
      </a:lvl6pPr>
      <a:lvl7pPr marL="914400" algn="ctr" rtl="0" eaLnBrk="0" fontAlgn="base" hangingPunct="0">
        <a:lnSpc>
          <a:spcPct val="90000"/>
        </a:lnSpc>
        <a:spcBef>
          <a:spcPct val="0"/>
        </a:spcBef>
        <a:spcAft>
          <a:spcPct val="0"/>
        </a:spcAft>
        <a:defRPr sz="4000">
          <a:solidFill>
            <a:srgbClr val="FFFFCC"/>
          </a:solidFill>
          <a:latin typeface="Arial" charset="0"/>
        </a:defRPr>
      </a:lvl7pPr>
      <a:lvl8pPr marL="1371600" algn="ctr" rtl="0" eaLnBrk="0" fontAlgn="base" hangingPunct="0">
        <a:lnSpc>
          <a:spcPct val="90000"/>
        </a:lnSpc>
        <a:spcBef>
          <a:spcPct val="0"/>
        </a:spcBef>
        <a:spcAft>
          <a:spcPct val="0"/>
        </a:spcAft>
        <a:defRPr sz="4000">
          <a:solidFill>
            <a:srgbClr val="FFFFCC"/>
          </a:solidFill>
          <a:latin typeface="Arial" charset="0"/>
        </a:defRPr>
      </a:lvl8pPr>
      <a:lvl9pPr marL="1828800" algn="ctr" rtl="0" eaLnBrk="0" fontAlgn="base" hangingPunct="0">
        <a:lnSpc>
          <a:spcPct val="90000"/>
        </a:lnSpc>
        <a:spcBef>
          <a:spcPct val="0"/>
        </a:spcBef>
        <a:spcAft>
          <a:spcPct val="0"/>
        </a:spcAft>
        <a:defRPr sz="4000">
          <a:solidFill>
            <a:srgbClr val="FFFFCC"/>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p:txBody>
          <a:bodyPr/>
          <a:lstStyle/>
          <a:p>
            <a:pPr>
              <a:defRPr/>
            </a:pPr>
            <a:r>
              <a:rPr lang="en-US" dirty="0" smtClean="0"/>
              <a:t>3</a:t>
            </a:r>
          </a:p>
        </p:txBody>
      </p:sp>
      <p:sp>
        <p:nvSpPr>
          <p:cNvPr id="3075" name="Rectangle 5"/>
          <p:cNvSpPr>
            <a:spLocks noGrp="1" noChangeArrowheads="1"/>
          </p:cNvSpPr>
          <p:nvPr>
            <p:ph type="subTitle" idx="1"/>
          </p:nvPr>
        </p:nvSpPr>
        <p:spPr/>
        <p:txBody>
          <a:bodyPr/>
          <a:lstStyle/>
          <a:p>
            <a:r>
              <a:rPr lang="en-US" dirty="0" smtClean="0"/>
              <a:t>Saving, Investment, and the Financial System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stock market : S&amp;P 500</a:t>
            </a:r>
            <a:endParaRPr lang="cs-CZ" dirty="0"/>
          </a:p>
        </p:txBody>
      </p:sp>
      <p:pic>
        <p:nvPicPr>
          <p:cNvPr id="4" name="dlchrtimg" descr="chart"/>
          <p:cNvPicPr>
            <a:picLocks noGrp="1"/>
          </p:cNvPicPr>
          <p:nvPr>
            <p:ph idx="1"/>
          </p:nvPr>
        </p:nvPicPr>
        <p:blipFill>
          <a:blip r:embed="rId2" cstate="print"/>
          <a:srcRect/>
          <a:stretch>
            <a:fillRect/>
          </a:stretch>
        </p:blipFill>
        <p:spPr bwMode="auto">
          <a:xfrm>
            <a:off x="838200" y="1676400"/>
            <a:ext cx="7772400" cy="46482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l"/>
            <a:r>
              <a:rPr lang="en-US" sz="3200" smtClean="0">
                <a:solidFill>
                  <a:srgbClr val="FFFFFF"/>
                </a:solidFill>
              </a:rPr>
              <a:t>Financial Intermediaries</a:t>
            </a:r>
          </a:p>
        </p:txBody>
      </p:sp>
      <p:sp>
        <p:nvSpPr>
          <p:cNvPr id="11267" name="Rectangle 3"/>
          <p:cNvSpPr>
            <a:spLocks noGrp="1" noChangeArrowheads="1"/>
          </p:cNvSpPr>
          <p:nvPr>
            <p:ph type="body" idx="1"/>
          </p:nvPr>
        </p:nvSpPr>
        <p:spPr/>
        <p:txBody>
          <a:bodyPr/>
          <a:lstStyle/>
          <a:p>
            <a:pPr>
              <a:buClr>
                <a:srgbClr val="000000"/>
              </a:buClr>
            </a:pPr>
            <a:r>
              <a:rPr lang="en-US" i="1" smtClean="0">
                <a:solidFill>
                  <a:srgbClr val="25A9A6"/>
                </a:solidFill>
              </a:rPr>
              <a:t>Financial intermediaries </a:t>
            </a:r>
            <a:r>
              <a:rPr lang="en-US" smtClean="0"/>
              <a:t>are financial institutions through which savers can indirectly provide funds to borrowers.</a:t>
            </a:r>
          </a:p>
          <a:p>
            <a:pPr>
              <a:buClr>
                <a:srgbClr val="000000"/>
              </a:buClr>
              <a:buFontTx/>
              <a:buNone/>
            </a:pPr>
            <a:endParaRPr lang="en-US" sz="1200" smtClean="0"/>
          </a:p>
          <a:p>
            <a:r>
              <a:rPr lang="en-US" smtClean="0"/>
              <a:t>Banks</a:t>
            </a:r>
            <a:endParaRPr lang="en-US" smtClean="0">
              <a:latin typeface="Tahoma" pitchFamily="34" charset="0"/>
            </a:endParaRPr>
          </a:p>
          <a:p>
            <a:pPr lvl="1"/>
            <a:r>
              <a:rPr lang="en-US" smtClean="0"/>
              <a:t>take deposits from people who want to save and use the deposits to make loans to people who want to borrow.</a:t>
            </a:r>
          </a:p>
          <a:p>
            <a:pPr lvl="1"/>
            <a:r>
              <a:rPr lang="en-US" smtClean="0"/>
              <a:t>pay depositors interest on their deposits and charge borrowers slightly higher interest on their loans.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l"/>
            <a:r>
              <a:rPr lang="en-US" sz="3200" smtClean="0">
                <a:solidFill>
                  <a:srgbClr val="FFFFFF"/>
                </a:solidFill>
              </a:rPr>
              <a:t>Financial Intermediaries</a:t>
            </a:r>
          </a:p>
        </p:txBody>
      </p:sp>
      <p:sp>
        <p:nvSpPr>
          <p:cNvPr id="12291" name="Rectangle 3"/>
          <p:cNvSpPr>
            <a:spLocks noGrp="1" noChangeArrowheads="1"/>
          </p:cNvSpPr>
          <p:nvPr>
            <p:ph type="body" idx="1"/>
          </p:nvPr>
        </p:nvSpPr>
        <p:spPr/>
        <p:txBody>
          <a:bodyPr/>
          <a:lstStyle/>
          <a:p>
            <a:r>
              <a:rPr lang="en-US" smtClean="0"/>
              <a:t>Investment Funds</a:t>
            </a:r>
            <a:endParaRPr lang="en-US" smtClean="0">
              <a:latin typeface="Tahoma" pitchFamily="34" charset="0"/>
            </a:endParaRPr>
          </a:p>
          <a:p>
            <a:pPr lvl="1">
              <a:buClr>
                <a:srgbClr val="000000"/>
              </a:buClr>
            </a:pPr>
            <a:r>
              <a:rPr lang="en-US" smtClean="0"/>
              <a:t>An </a:t>
            </a:r>
            <a:r>
              <a:rPr lang="en-US" i="1" smtClean="0">
                <a:solidFill>
                  <a:srgbClr val="25A9A6"/>
                </a:solidFill>
              </a:rPr>
              <a:t>investment fund </a:t>
            </a:r>
            <a:r>
              <a:rPr lang="en-US" smtClean="0"/>
              <a:t>is an institution that sells shares to the public and uses the proceeds to buy a portfolio, of various types of stocks, bonds, or both.</a:t>
            </a:r>
          </a:p>
          <a:p>
            <a:pPr lvl="2"/>
            <a:r>
              <a:rPr lang="en-US" smtClean="0"/>
              <a:t>They allow people with small amounts of money to easily diversify.</a:t>
            </a:r>
          </a:p>
          <a:p>
            <a:r>
              <a:rPr lang="en-US" smtClean="0"/>
              <a:t>Other Financial Institutions  </a:t>
            </a:r>
          </a:p>
          <a:p>
            <a:pPr lvl="1"/>
            <a:r>
              <a:rPr lang="en-US" sz="2600" smtClean="0"/>
              <a:t>Credit unions</a:t>
            </a:r>
          </a:p>
          <a:p>
            <a:pPr lvl="1"/>
            <a:r>
              <a:rPr lang="en-US" sz="2600" smtClean="0"/>
              <a:t>Pension funds</a:t>
            </a:r>
          </a:p>
          <a:p>
            <a:pPr lvl="1"/>
            <a:r>
              <a:rPr lang="en-US" sz="2600" smtClean="0"/>
              <a:t>Insurance companies</a:t>
            </a:r>
          </a:p>
          <a:p>
            <a:pPr lvl="1"/>
            <a:r>
              <a:rPr lang="en-US" sz="2600" smtClean="0"/>
              <a:t>Loan sharks</a:t>
            </a:r>
          </a:p>
          <a:p>
            <a:pPr>
              <a:buFontTx/>
              <a:buNone/>
            </a:pPr>
            <a:endParaRPr 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лавие 1"/>
          <p:cNvSpPr>
            <a:spLocks noGrp="1"/>
          </p:cNvSpPr>
          <p:nvPr>
            <p:ph type="title"/>
          </p:nvPr>
        </p:nvSpPr>
        <p:spPr/>
        <p:txBody>
          <a:bodyPr/>
          <a:lstStyle/>
          <a:p>
            <a:r>
              <a:rPr lang="en-US" smtClean="0"/>
              <a:t>The Basic Tools of Finance</a:t>
            </a:r>
            <a:endParaRPr lang="bg-BG" smtClean="0"/>
          </a:p>
        </p:txBody>
      </p:sp>
      <p:sp>
        <p:nvSpPr>
          <p:cNvPr id="13315" name="Контейнер за съдържание 2"/>
          <p:cNvSpPr>
            <a:spLocks noGrp="1"/>
          </p:cNvSpPr>
          <p:nvPr>
            <p:ph idx="1"/>
          </p:nvPr>
        </p:nvSpPr>
        <p:spPr/>
        <p:txBody>
          <a:bodyPr/>
          <a:lstStyle/>
          <a:p>
            <a:r>
              <a:rPr lang="en-US" sz="3000" smtClean="0"/>
              <a:t>Financial system coordinates the economy’s saving and investment – it concerns decisions we make today that will affect our lives in the future.</a:t>
            </a:r>
          </a:p>
          <a:p>
            <a:pPr algn="ctr">
              <a:buFontTx/>
              <a:buNone/>
            </a:pPr>
            <a:r>
              <a:rPr lang="en-US" b="1" smtClean="0"/>
              <a:t>BUT THE FUTURE IS UNKNOWN!</a:t>
            </a:r>
          </a:p>
          <a:p>
            <a:r>
              <a:rPr lang="en-US" sz="3000" smtClean="0"/>
              <a:t>When a person decides to allocate some saving, or a firm decides to undertake an investment, the decision is based on a guess about the likely future result.</a:t>
            </a:r>
          </a:p>
          <a:p>
            <a:pPr algn="ctr">
              <a:buFontTx/>
              <a:buNone/>
            </a:pPr>
            <a:r>
              <a:rPr lang="en-US" b="1" smtClean="0"/>
              <a:t>BUT THE RESULT COULD END UP BEING VERY DIFFERENT!</a:t>
            </a:r>
          </a:p>
          <a:p>
            <a:endParaRPr lang="en-US" smtClean="0"/>
          </a:p>
          <a:p>
            <a:endParaRPr lang="bg-BG"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лавие 1"/>
          <p:cNvSpPr>
            <a:spLocks noGrp="1"/>
          </p:cNvSpPr>
          <p:nvPr>
            <p:ph type="title"/>
          </p:nvPr>
        </p:nvSpPr>
        <p:spPr/>
        <p:txBody>
          <a:bodyPr/>
          <a:lstStyle/>
          <a:p>
            <a:r>
              <a:rPr lang="en-US" smtClean="0"/>
              <a:t>The Basic Tools of Finance</a:t>
            </a:r>
            <a:endParaRPr lang="bg-BG" smtClean="0"/>
          </a:p>
        </p:txBody>
      </p:sp>
      <p:sp>
        <p:nvSpPr>
          <p:cNvPr id="14339" name="Контейнер за съдържание 2"/>
          <p:cNvSpPr>
            <a:spLocks noGrp="1"/>
          </p:cNvSpPr>
          <p:nvPr>
            <p:ph idx="1"/>
          </p:nvPr>
        </p:nvSpPr>
        <p:spPr/>
        <p:txBody>
          <a:bodyPr/>
          <a:lstStyle/>
          <a:p>
            <a:r>
              <a:rPr lang="en-US" sz="3000" smtClean="0"/>
              <a:t>In economics the uncertainty about future result of a current decision is called</a:t>
            </a:r>
            <a:r>
              <a:rPr lang="en-US" sz="3000" i="1" smtClean="0">
                <a:solidFill>
                  <a:srgbClr val="25A9A6"/>
                </a:solidFill>
              </a:rPr>
              <a:t> risk.</a:t>
            </a:r>
          </a:p>
          <a:p>
            <a:r>
              <a:rPr lang="en-US" sz="3000" i="1" smtClean="0"/>
              <a:t> </a:t>
            </a:r>
            <a:r>
              <a:rPr lang="en-US" sz="3000" i="1" smtClean="0">
                <a:solidFill>
                  <a:srgbClr val="25A9A6"/>
                </a:solidFill>
              </a:rPr>
              <a:t>Finance </a:t>
            </a:r>
            <a:r>
              <a:rPr lang="en-US" sz="3000" smtClean="0"/>
              <a:t>is the field of economics that studies how people make decisions regarding the allocation of resources over time and the handling of risk. It deals with questions like:</a:t>
            </a:r>
          </a:p>
          <a:p>
            <a:pPr lvl="1"/>
            <a:r>
              <a:rPr lang="en-US" sz="2700" smtClean="0"/>
              <a:t>How to compare sums of money at different points in time?</a:t>
            </a:r>
          </a:p>
          <a:p>
            <a:pPr lvl="1"/>
            <a:r>
              <a:rPr lang="en-US" sz="2700" smtClean="0"/>
              <a:t>How to manage risk?</a:t>
            </a:r>
          </a:p>
          <a:p>
            <a:pPr lvl="1"/>
            <a:r>
              <a:rPr lang="en-US" sz="2700" smtClean="0"/>
              <a:t>What determines the value of an asset (stock or bond)?</a:t>
            </a:r>
          </a:p>
          <a:p>
            <a:endParaRPr lang="bg-BG"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mtClean="0"/>
              <a:t>Future Value: Measuring the Time Value of Money</a:t>
            </a:r>
          </a:p>
        </p:txBody>
      </p:sp>
      <p:sp>
        <p:nvSpPr>
          <p:cNvPr id="18435" name="Rectangle 3"/>
          <p:cNvSpPr>
            <a:spLocks noGrp="1" noChangeArrowheads="1"/>
          </p:cNvSpPr>
          <p:nvPr>
            <p:ph type="body" idx="1"/>
          </p:nvPr>
        </p:nvSpPr>
        <p:spPr/>
        <p:txBody>
          <a:bodyPr/>
          <a:lstStyle/>
          <a:p>
            <a:pPr>
              <a:defRPr/>
            </a:pPr>
            <a:r>
              <a:rPr lang="en-US" sz="2800" dirty="0" smtClean="0"/>
              <a:t>Receiving a given sum of money in the present is preferred to receiving the same sum in the future.</a:t>
            </a:r>
          </a:p>
          <a:p>
            <a:pPr lvl="1">
              <a:defRPr/>
            </a:pPr>
            <a:r>
              <a:rPr lang="en-US" dirty="0" smtClean="0"/>
              <a:t>If </a:t>
            </a:r>
            <a:r>
              <a:rPr lang="en-US" i="1" dirty="0" smtClean="0"/>
              <a:t>r</a:t>
            </a:r>
            <a:r>
              <a:rPr lang="en-US" dirty="0" smtClean="0"/>
              <a:t> is the interest rate, then in </a:t>
            </a:r>
            <a:r>
              <a:rPr lang="en-US" i="1" dirty="0" smtClean="0"/>
              <a:t>N</a:t>
            </a:r>
            <a:r>
              <a:rPr lang="en-US" dirty="0" smtClean="0"/>
              <a:t> years an amount of </a:t>
            </a:r>
            <a:r>
              <a:rPr lang="en-US" i="1" dirty="0" smtClean="0"/>
              <a:t>Y</a:t>
            </a:r>
            <a:r>
              <a:rPr lang="en-US" dirty="0" smtClean="0"/>
              <a:t> today will have future value of:</a:t>
            </a:r>
          </a:p>
          <a:p>
            <a:pPr lvl="1" algn="ctr">
              <a:buFontTx/>
              <a:buNone/>
              <a:defRPr/>
            </a:pPr>
            <a:r>
              <a:rPr lang="en-US" dirty="0" smtClean="0"/>
              <a:t>X=Y*(1 + r)</a:t>
            </a:r>
            <a:r>
              <a:rPr lang="en-US" baseline="30000" dirty="0" smtClean="0"/>
              <a:t>N</a:t>
            </a:r>
            <a:endParaRPr lang="en-US" dirty="0" smtClean="0"/>
          </a:p>
          <a:p>
            <a:pPr marL="342900" lvl="1" indent="-342900">
              <a:defRPr/>
            </a:pPr>
            <a:r>
              <a:rPr lang="en-US" dirty="0" smtClean="0"/>
              <a:t>The amount of money in the future that an amount of money today will yield, given prevailing interest rates, is called the </a:t>
            </a:r>
            <a:r>
              <a:rPr lang="en-US" i="1" dirty="0" smtClean="0">
                <a:solidFill>
                  <a:srgbClr val="25A9A6"/>
                </a:solidFill>
              </a:rPr>
              <a:t>future value</a:t>
            </a:r>
            <a:r>
              <a:rPr lang="en-US" dirty="0" smtClean="0"/>
              <a:t>.</a:t>
            </a:r>
          </a:p>
          <a:p>
            <a:pPr marL="342900" lvl="1" indent="-342900">
              <a:defRPr/>
            </a:pPr>
            <a:endParaRPr lang="en-US" dirty="0" smtClean="0"/>
          </a:p>
          <a:p>
            <a:pPr>
              <a:defRPr/>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Present Value: Measuring the Time Value of Money</a:t>
            </a:r>
          </a:p>
        </p:txBody>
      </p:sp>
      <p:sp>
        <p:nvSpPr>
          <p:cNvPr id="17411" name="Rectangle 3"/>
          <p:cNvSpPr>
            <a:spLocks noGrp="1" noChangeArrowheads="1"/>
          </p:cNvSpPr>
          <p:nvPr>
            <p:ph type="body" idx="1"/>
          </p:nvPr>
        </p:nvSpPr>
        <p:spPr/>
        <p:txBody>
          <a:bodyPr/>
          <a:lstStyle/>
          <a:p>
            <a:pPr marL="342900" lvl="1" indent="-342900">
              <a:defRPr/>
            </a:pPr>
            <a:r>
              <a:rPr lang="en-US" sz="3000" i="1" dirty="0" smtClean="0"/>
              <a:t> </a:t>
            </a:r>
            <a:r>
              <a:rPr lang="en-US" sz="3000" i="1" dirty="0" smtClean="0">
                <a:solidFill>
                  <a:srgbClr val="25A9A6"/>
                </a:solidFill>
              </a:rPr>
              <a:t>Present value </a:t>
            </a:r>
            <a:r>
              <a:rPr lang="en-US" sz="3000" dirty="0" smtClean="0"/>
              <a:t>refers to the amount of money </a:t>
            </a:r>
            <a:r>
              <a:rPr lang="en-US" sz="3000" i="1" dirty="0" smtClean="0"/>
              <a:t>today</a:t>
            </a:r>
            <a:r>
              <a:rPr lang="en-US" sz="3000" dirty="0" smtClean="0"/>
              <a:t> that would be needed to produce, using prevailing interest rates, a given future amount of money.</a:t>
            </a:r>
          </a:p>
          <a:p>
            <a:pPr lvl="1">
              <a:defRPr/>
            </a:pPr>
            <a:r>
              <a:rPr lang="en-US" dirty="0" smtClean="0"/>
              <a:t>In order to compare values at different points in time, compare their present values.</a:t>
            </a:r>
          </a:p>
          <a:p>
            <a:pPr lvl="1">
              <a:defRPr/>
            </a:pPr>
            <a:r>
              <a:rPr lang="en-US" dirty="0" smtClean="0"/>
              <a:t>Firms undertake investment projects if the present value of the project exceeds the cost.</a:t>
            </a:r>
          </a:p>
          <a:p>
            <a:pPr lvl="1">
              <a:defRPr/>
            </a:pPr>
            <a:r>
              <a:rPr lang="en-US" dirty="0" smtClean="0"/>
              <a:t>If </a:t>
            </a:r>
            <a:r>
              <a:rPr lang="en-US" i="1" dirty="0" smtClean="0"/>
              <a:t>r</a:t>
            </a:r>
            <a:r>
              <a:rPr lang="en-US" dirty="0" smtClean="0"/>
              <a:t> is the interest rate, then in </a:t>
            </a:r>
            <a:r>
              <a:rPr lang="en-US" i="1" dirty="0" smtClean="0"/>
              <a:t>N</a:t>
            </a:r>
            <a:r>
              <a:rPr lang="en-US" dirty="0" smtClean="0"/>
              <a:t> years an amount of </a:t>
            </a:r>
            <a:r>
              <a:rPr lang="en-US" i="1" dirty="0" smtClean="0"/>
              <a:t>Y</a:t>
            </a:r>
            <a:r>
              <a:rPr lang="en-US" dirty="0" smtClean="0"/>
              <a:t> today will have future value of:</a:t>
            </a:r>
          </a:p>
          <a:p>
            <a:pPr lvl="1" algn="ctr">
              <a:buFontTx/>
              <a:buNone/>
              <a:defRPr/>
            </a:pPr>
            <a:r>
              <a:rPr lang="en-US" dirty="0" smtClean="0"/>
              <a:t>X=Y*(1 + r)</a:t>
            </a:r>
            <a:r>
              <a:rPr lang="en-US" baseline="30000" dirty="0" smtClean="0"/>
              <a:t>N</a:t>
            </a:r>
            <a:endParaRPr lang="en-US" dirty="0" smtClean="0"/>
          </a:p>
          <a:p>
            <a:pPr>
              <a:buFontTx/>
              <a:buNone/>
              <a:defRPr/>
            </a:pPr>
            <a:endParaRPr lang="en-US" dirty="0" smtClean="0"/>
          </a:p>
          <a:p>
            <a:pPr>
              <a:defRPr/>
            </a:pP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t>Managing Risk</a:t>
            </a:r>
          </a:p>
        </p:txBody>
      </p:sp>
      <p:sp>
        <p:nvSpPr>
          <p:cNvPr id="17411" name="Rectangle 3"/>
          <p:cNvSpPr>
            <a:spLocks noGrp="1" noChangeArrowheads="1"/>
          </p:cNvSpPr>
          <p:nvPr>
            <p:ph type="body" idx="1"/>
          </p:nvPr>
        </p:nvSpPr>
        <p:spPr/>
        <p:txBody>
          <a:bodyPr/>
          <a:lstStyle/>
          <a:p>
            <a:pPr>
              <a:buClr>
                <a:srgbClr val="000000"/>
              </a:buClr>
            </a:pPr>
            <a:r>
              <a:rPr lang="en-US" smtClean="0"/>
              <a:t>A person is said to be </a:t>
            </a:r>
            <a:r>
              <a:rPr lang="en-US" i="1" smtClean="0">
                <a:solidFill>
                  <a:srgbClr val="25A9A6"/>
                </a:solidFill>
              </a:rPr>
              <a:t>risk averse </a:t>
            </a:r>
            <a:r>
              <a:rPr lang="en-US" smtClean="0"/>
              <a:t>if she exhibits a dislike of uncertainty.</a:t>
            </a:r>
          </a:p>
          <a:p>
            <a:endParaRPr lang="en-US" smtClean="0"/>
          </a:p>
          <a:p>
            <a:r>
              <a:rPr lang="en-US" smtClean="0"/>
              <a:t>Individuals can reduce risk choosing any of the following:</a:t>
            </a:r>
          </a:p>
          <a:p>
            <a:pPr lvl="1"/>
            <a:r>
              <a:rPr lang="en-US" smtClean="0"/>
              <a:t>Buy insurance</a:t>
            </a:r>
          </a:p>
          <a:p>
            <a:pPr lvl="1"/>
            <a:r>
              <a:rPr lang="en-US" smtClean="0"/>
              <a:t>Diversify</a:t>
            </a:r>
          </a:p>
          <a:p>
            <a:pPr lvl="1"/>
            <a:r>
              <a:rPr lang="en-US" smtClean="0"/>
              <a:t>Accept a lower return on their investments</a:t>
            </a:r>
          </a:p>
          <a:p>
            <a:pPr>
              <a:buClr>
                <a:srgbClr val="000000"/>
              </a:buClr>
            </a:pPr>
            <a:endParaRPr lang="en-US" smtClean="0"/>
          </a:p>
        </p:txBody>
      </p:sp>
    </p:spTree>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narrow aqua button bckgrd"/>
          <p:cNvPicPr>
            <a:picLocks noChangeAspect="1" noChangeArrowheads="1"/>
          </p:cNvPicPr>
          <p:nvPr/>
        </p:nvPicPr>
        <p:blipFill>
          <a:blip r:embed="rId2" cstate="print"/>
          <a:srcRect r="1688"/>
          <a:stretch>
            <a:fillRect/>
          </a:stretch>
        </p:blipFill>
        <p:spPr bwMode="auto">
          <a:xfrm>
            <a:off x="0" y="0"/>
            <a:ext cx="9144000" cy="6858000"/>
          </a:xfrm>
          <a:prstGeom prst="rect">
            <a:avLst/>
          </a:prstGeom>
          <a:noFill/>
          <a:ln w="9525">
            <a:noFill/>
            <a:miter lim="800000"/>
            <a:headEnd/>
            <a:tailEnd/>
          </a:ln>
        </p:spPr>
      </p:pic>
      <p:sp>
        <p:nvSpPr>
          <p:cNvPr id="18435" name="Rectangle 3"/>
          <p:cNvSpPr>
            <a:spLocks noGrp="1" noChangeArrowheads="1"/>
          </p:cNvSpPr>
          <p:nvPr>
            <p:ph type="title"/>
          </p:nvPr>
        </p:nvSpPr>
        <p:spPr>
          <a:xfrm>
            <a:off x="609600" y="50800"/>
            <a:ext cx="8229600" cy="685800"/>
          </a:xfrm>
        </p:spPr>
        <p:txBody>
          <a:bodyPr/>
          <a:lstStyle/>
          <a:p>
            <a:pPr algn="l">
              <a:lnSpc>
                <a:spcPct val="80000"/>
              </a:lnSpc>
            </a:pPr>
            <a:r>
              <a:rPr lang="en-US" smtClean="0"/>
              <a:t>Figure 1 Risk Aversion</a:t>
            </a:r>
            <a:endParaRPr lang="en-US" sz="2400" smtClean="0">
              <a:solidFill>
                <a:schemeClr val="bg1"/>
              </a:solidFill>
            </a:endParaRPr>
          </a:p>
        </p:txBody>
      </p:sp>
      <p:sp>
        <p:nvSpPr>
          <p:cNvPr id="18436" name="Rectangle 4"/>
          <p:cNvSpPr>
            <a:spLocks noChangeArrowheads="1"/>
          </p:cNvSpPr>
          <p:nvPr/>
        </p:nvSpPr>
        <p:spPr bwMode="auto">
          <a:xfrm>
            <a:off x="3168650" y="1484313"/>
            <a:ext cx="4448175" cy="4137025"/>
          </a:xfrm>
          <a:prstGeom prst="rect">
            <a:avLst/>
          </a:prstGeom>
          <a:solidFill>
            <a:srgbClr val="F3F6F9"/>
          </a:solidFill>
          <a:ln w="242888">
            <a:solidFill>
              <a:srgbClr val="F3F6F9"/>
            </a:solidFill>
            <a:miter lim="800000"/>
            <a:headEnd/>
            <a:tailEnd/>
          </a:ln>
        </p:spPr>
        <p:txBody>
          <a:bodyPr/>
          <a:lstStyle/>
          <a:p>
            <a:endParaRPr lang="bg-BG"/>
          </a:p>
        </p:txBody>
      </p:sp>
      <p:sp>
        <p:nvSpPr>
          <p:cNvPr id="18437" name="Rectangle 5"/>
          <p:cNvSpPr>
            <a:spLocks noChangeArrowheads="1"/>
          </p:cNvSpPr>
          <p:nvPr/>
        </p:nvSpPr>
        <p:spPr bwMode="auto">
          <a:xfrm>
            <a:off x="3168650" y="1484313"/>
            <a:ext cx="4448175" cy="4137025"/>
          </a:xfrm>
          <a:prstGeom prst="rect">
            <a:avLst/>
          </a:prstGeom>
          <a:solidFill>
            <a:srgbClr val="F2F4F8"/>
          </a:solidFill>
          <a:ln w="220663">
            <a:solidFill>
              <a:srgbClr val="F2F4F8"/>
            </a:solidFill>
            <a:miter lim="800000"/>
            <a:headEnd/>
            <a:tailEnd/>
          </a:ln>
        </p:spPr>
        <p:txBody>
          <a:bodyPr/>
          <a:lstStyle/>
          <a:p>
            <a:endParaRPr lang="bg-BG"/>
          </a:p>
        </p:txBody>
      </p:sp>
      <p:sp>
        <p:nvSpPr>
          <p:cNvPr id="18438" name="Rectangle 6"/>
          <p:cNvSpPr>
            <a:spLocks noChangeArrowheads="1"/>
          </p:cNvSpPr>
          <p:nvPr/>
        </p:nvSpPr>
        <p:spPr bwMode="auto">
          <a:xfrm>
            <a:off x="3168650" y="1484313"/>
            <a:ext cx="4448175" cy="4137025"/>
          </a:xfrm>
          <a:prstGeom prst="rect">
            <a:avLst/>
          </a:prstGeom>
          <a:solidFill>
            <a:srgbClr val="F1F4F7"/>
          </a:solidFill>
          <a:ln w="198438">
            <a:solidFill>
              <a:srgbClr val="F1F4F7"/>
            </a:solidFill>
            <a:miter lim="800000"/>
            <a:headEnd/>
            <a:tailEnd/>
          </a:ln>
        </p:spPr>
        <p:txBody>
          <a:bodyPr/>
          <a:lstStyle/>
          <a:p>
            <a:endParaRPr lang="bg-BG"/>
          </a:p>
        </p:txBody>
      </p:sp>
      <p:sp>
        <p:nvSpPr>
          <p:cNvPr id="18439" name="Rectangle 7"/>
          <p:cNvSpPr>
            <a:spLocks noChangeArrowheads="1"/>
          </p:cNvSpPr>
          <p:nvPr/>
        </p:nvSpPr>
        <p:spPr bwMode="auto">
          <a:xfrm>
            <a:off x="3168650" y="1484313"/>
            <a:ext cx="4448175" cy="4137025"/>
          </a:xfrm>
          <a:prstGeom prst="rect">
            <a:avLst/>
          </a:prstGeom>
          <a:solidFill>
            <a:srgbClr val="F0F2F5"/>
          </a:solidFill>
          <a:ln w="176213">
            <a:solidFill>
              <a:srgbClr val="F0F2F5"/>
            </a:solidFill>
            <a:miter lim="800000"/>
            <a:headEnd/>
            <a:tailEnd/>
          </a:ln>
        </p:spPr>
        <p:txBody>
          <a:bodyPr/>
          <a:lstStyle/>
          <a:p>
            <a:endParaRPr lang="bg-BG"/>
          </a:p>
        </p:txBody>
      </p:sp>
      <p:sp>
        <p:nvSpPr>
          <p:cNvPr id="18440" name="Rectangle 8"/>
          <p:cNvSpPr>
            <a:spLocks noChangeArrowheads="1"/>
          </p:cNvSpPr>
          <p:nvPr/>
        </p:nvSpPr>
        <p:spPr bwMode="auto">
          <a:xfrm>
            <a:off x="3168650" y="1484313"/>
            <a:ext cx="4448175" cy="4137025"/>
          </a:xfrm>
          <a:prstGeom prst="rect">
            <a:avLst/>
          </a:prstGeom>
          <a:solidFill>
            <a:srgbClr val="EEF1F4"/>
          </a:solidFill>
          <a:ln w="153988">
            <a:solidFill>
              <a:srgbClr val="EEF1F4"/>
            </a:solidFill>
            <a:miter lim="800000"/>
            <a:headEnd/>
            <a:tailEnd/>
          </a:ln>
        </p:spPr>
        <p:txBody>
          <a:bodyPr/>
          <a:lstStyle/>
          <a:p>
            <a:endParaRPr lang="bg-BG"/>
          </a:p>
        </p:txBody>
      </p:sp>
      <p:sp>
        <p:nvSpPr>
          <p:cNvPr id="18441" name="Rectangle 9"/>
          <p:cNvSpPr>
            <a:spLocks noChangeArrowheads="1"/>
          </p:cNvSpPr>
          <p:nvPr/>
        </p:nvSpPr>
        <p:spPr bwMode="auto">
          <a:xfrm>
            <a:off x="3168650" y="1484313"/>
            <a:ext cx="4448175" cy="4137025"/>
          </a:xfrm>
          <a:prstGeom prst="rect">
            <a:avLst/>
          </a:prstGeom>
          <a:solidFill>
            <a:srgbClr val="EDEFF3"/>
          </a:solidFill>
          <a:ln w="131763">
            <a:solidFill>
              <a:srgbClr val="EDEFF3"/>
            </a:solidFill>
            <a:miter lim="800000"/>
            <a:headEnd/>
            <a:tailEnd/>
          </a:ln>
        </p:spPr>
        <p:txBody>
          <a:bodyPr/>
          <a:lstStyle/>
          <a:p>
            <a:endParaRPr lang="bg-BG"/>
          </a:p>
        </p:txBody>
      </p:sp>
      <p:sp>
        <p:nvSpPr>
          <p:cNvPr id="18442" name="Rectangle 10"/>
          <p:cNvSpPr>
            <a:spLocks noChangeArrowheads="1"/>
          </p:cNvSpPr>
          <p:nvPr/>
        </p:nvSpPr>
        <p:spPr bwMode="auto">
          <a:xfrm>
            <a:off x="3168650" y="1484313"/>
            <a:ext cx="4448175" cy="4137025"/>
          </a:xfrm>
          <a:prstGeom prst="rect">
            <a:avLst/>
          </a:prstGeom>
          <a:solidFill>
            <a:srgbClr val="EBEEF2"/>
          </a:solidFill>
          <a:ln w="109538">
            <a:solidFill>
              <a:srgbClr val="EBEEF2"/>
            </a:solidFill>
            <a:miter lim="800000"/>
            <a:headEnd/>
            <a:tailEnd/>
          </a:ln>
        </p:spPr>
        <p:txBody>
          <a:bodyPr/>
          <a:lstStyle/>
          <a:p>
            <a:endParaRPr lang="bg-BG"/>
          </a:p>
        </p:txBody>
      </p:sp>
      <p:sp>
        <p:nvSpPr>
          <p:cNvPr id="18443" name="Rectangle 11"/>
          <p:cNvSpPr>
            <a:spLocks noChangeArrowheads="1"/>
          </p:cNvSpPr>
          <p:nvPr/>
        </p:nvSpPr>
        <p:spPr bwMode="auto">
          <a:xfrm>
            <a:off x="3168650" y="1484313"/>
            <a:ext cx="4448175" cy="4137025"/>
          </a:xfrm>
          <a:prstGeom prst="rect">
            <a:avLst/>
          </a:prstGeom>
          <a:solidFill>
            <a:srgbClr val="EAECF1"/>
          </a:solidFill>
          <a:ln w="87313">
            <a:solidFill>
              <a:srgbClr val="EAECF1"/>
            </a:solidFill>
            <a:miter lim="800000"/>
            <a:headEnd/>
            <a:tailEnd/>
          </a:ln>
        </p:spPr>
        <p:txBody>
          <a:bodyPr/>
          <a:lstStyle/>
          <a:p>
            <a:endParaRPr lang="bg-BG"/>
          </a:p>
        </p:txBody>
      </p:sp>
      <p:sp>
        <p:nvSpPr>
          <p:cNvPr id="18444" name="Rectangle 12"/>
          <p:cNvSpPr>
            <a:spLocks noChangeArrowheads="1"/>
          </p:cNvSpPr>
          <p:nvPr/>
        </p:nvSpPr>
        <p:spPr bwMode="auto">
          <a:xfrm>
            <a:off x="3168650" y="1484313"/>
            <a:ext cx="4448175" cy="4137025"/>
          </a:xfrm>
          <a:prstGeom prst="rect">
            <a:avLst/>
          </a:prstGeom>
          <a:solidFill>
            <a:srgbClr val="E9EBF0"/>
          </a:solidFill>
          <a:ln w="66675">
            <a:solidFill>
              <a:srgbClr val="E9EBF0"/>
            </a:solidFill>
            <a:miter lim="800000"/>
            <a:headEnd/>
            <a:tailEnd/>
          </a:ln>
        </p:spPr>
        <p:txBody>
          <a:bodyPr/>
          <a:lstStyle/>
          <a:p>
            <a:endParaRPr lang="bg-BG"/>
          </a:p>
        </p:txBody>
      </p:sp>
      <p:sp>
        <p:nvSpPr>
          <p:cNvPr id="18445" name="Rectangle 13"/>
          <p:cNvSpPr>
            <a:spLocks noChangeArrowheads="1"/>
          </p:cNvSpPr>
          <p:nvPr/>
        </p:nvSpPr>
        <p:spPr bwMode="auto">
          <a:xfrm>
            <a:off x="3168650" y="1484313"/>
            <a:ext cx="4448175" cy="4137025"/>
          </a:xfrm>
          <a:prstGeom prst="rect">
            <a:avLst/>
          </a:prstGeom>
          <a:solidFill>
            <a:srgbClr val="E7EAEF"/>
          </a:solidFill>
          <a:ln w="44450">
            <a:solidFill>
              <a:srgbClr val="E7EAEF"/>
            </a:solidFill>
            <a:miter lim="800000"/>
            <a:headEnd/>
            <a:tailEnd/>
          </a:ln>
        </p:spPr>
        <p:txBody>
          <a:bodyPr/>
          <a:lstStyle/>
          <a:p>
            <a:endParaRPr lang="bg-BG"/>
          </a:p>
        </p:txBody>
      </p:sp>
      <p:sp>
        <p:nvSpPr>
          <p:cNvPr id="18446" name="Rectangle 14"/>
          <p:cNvSpPr>
            <a:spLocks noChangeArrowheads="1"/>
          </p:cNvSpPr>
          <p:nvPr/>
        </p:nvSpPr>
        <p:spPr bwMode="auto">
          <a:xfrm>
            <a:off x="3168650" y="1484313"/>
            <a:ext cx="4448175" cy="4137025"/>
          </a:xfrm>
          <a:prstGeom prst="rect">
            <a:avLst/>
          </a:prstGeom>
          <a:solidFill>
            <a:srgbClr val="E6E9EF"/>
          </a:solidFill>
          <a:ln w="22225">
            <a:solidFill>
              <a:srgbClr val="E6E9EF"/>
            </a:solidFill>
            <a:miter lim="800000"/>
            <a:headEnd/>
            <a:tailEnd/>
          </a:ln>
        </p:spPr>
        <p:txBody>
          <a:bodyPr/>
          <a:lstStyle/>
          <a:p>
            <a:endParaRPr lang="bg-BG"/>
          </a:p>
        </p:txBody>
      </p:sp>
      <p:sp>
        <p:nvSpPr>
          <p:cNvPr id="18447" name="Rectangle 15"/>
          <p:cNvSpPr>
            <a:spLocks noChangeArrowheads="1"/>
          </p:cNvSpPr>
          <p:nvPr/>
        </p:nvSpPr>
        <p:spPr bwMode="auto">
          <a:xfrm>
            <a:off x="3014663" y="1330325"/>
            <a:ext cx="4559300" cy="4246563"/>
          </a:xfrm>
          <a:prstGeom prst="rect">
            <a:avLst/>
          </a:prstGeom>
          <a:solidFill>
            <a:srgbClr val="FFFFFF"/>
          </a:solidFill>
          <a:ln w="9525">
            <a:noFill/>
            <a:miter lim="800000"/>
            <a:headEnd/>
            <a:tailEnd/>
          </a:ln>
        </p:spPr>
        <p:txBody>
          <a:bodyPr/>
          <a:lstStyle/>
          <a:p>
            <a:endParaRPr lang="bg-BG"/>
          </a:p>
        </p:txBody>
      </p:sp>
      <p:sp>
        <p:nvSpPr>
          <p:cNvPr id="55312" name="Freeform 16"/>
          <p:cNvSpPr>
            <a:spLocks/>
          </p:cNvSpPr>
          <p:nvPr/>
        </p:nvSpPr>
        <p:spPr bwMode="auto">
          <a:xfrm>
            <a:off x="3014663" y="3697288"/>
            <a:ext cx="771525" cy="1879600"/>
          </a:xfrm>
          <a:custGeom>
            <a:avLst/>
            <a:gdLst>
              <a:gd name="T0" fmla="*/ 2147483647 w 486"/>
              <a:gd name="T1" fmla="*/ 2147483647 h 1184"/>
              <a:gd name="T2" fmla="*/ 2147483647 w 486"/>
              <a:gd name="T3" fmla="*/ 0 h 1184"/>
              <a:gd name="T4" fmla="*/ 0 w 486"/>
              <a:gd name="T5" fmla="*/ 0 h 1184"/>
              <a:gd name="T6" fmla="*/ 0 60000 65536"/>
              <a:gd name="T7" fmla="*/ 0 60000 65536"/>
              <a:gd name="T8" fmla="*/ 0 60000 65536"/>
              <a:gd name="T9" fmla="*/ 0 w 486"/>
              <a:gd name="T10" fmla="*/ 0 h 1184"/>
              <a:gd name="T11" fmla="*/ 486 w 486"/>
              <a:gd name="T12" fmla="*/ 1184 h 1184"/>
            </a:gdLst>
            <a:ahLst/>
            <a:cxnLst>
              <a:cxn ang="T6">
                <a:pos x="T0" y="T1"/>
              </a:cxn>
              <a:cxn ang="T7">
                <a:pos x="T2" y="T3"/>
              </a:cxn>
              <a:cxn ang="T8">
                <a:pos x="T4" y="T5"/>
              </a:cxn>
            </a:cxnLst>
            <a:rect l="T9" t="T10" r="T11" b="T12"/>
            <a:pathLst>
              <a:path w="486" h="1184">
                <a:moveTo>
                  <a:pt x="486" y="1184"/>
                </a:moveTo>
                <a:lnTo>
                  <a:pt x="486" y="0"/>
                </a:lnTo>
                <a:lnTo>
                  <a:pt x="0" y="0"/>
                </a:lnTo>
              </a:path>
            </a:pathLst>
          </a:custGeom>
          <a:noFill/>
          <a:ln w="22225" cap="flat">
            <a:solidFill>
              <a:schemeClr val="tx1"/>
            </a:solidFill>
            <a:prstDash val="sysDot"/>
            <a:round/>
            <a:headEnd/>
            <a:tailEnd/>
          </a:ln>
        </p:spPr>
        <p:txBody>
          <a:bodyPr/>
          <a:lstStyle/>
          <a:p>
            <a:endParaRPr lang="cs-CZ"/>
          </a:p>
        </p:txBody>
      </p:sp>
      <p:sp>
        <p:nvSpPr>
          <p:cNvPr id="55313" name="Freeform 17"/>
          <p:cNvSpPr>
            <a:spLocks/>
          </p:cNvSpPr>
          <p:nvPr/>
        </p:nvSpPr>
        <p:spPr bwMode="auto">
          <a:xfrm>
            <a:off x="3014663" y="2413000"/>
            <a:ext cx="2290762" cy="3163888"/>
          </a:xfrm>
          <a:custGeom>
            <a:avLst/>
            <a:gdLst>
              <a:gd name="T0" fmla="*/ 2147483647 w 1443"/>
              <a:gd name="T1" fmla="*/ 2147483647 h 1993"/>
              <a:gd name="T2" fmla="*/ 2147483647 w 1443"/>
              <a:gd name="T3" fmla="*/ 0 h 1993"/>
              <a:gd name="T4" fmla="*/ 0 w 1443"/>
              <a:gd name="T5" fmla="*/ 0 h 1993"/>
              <a:gd name="T6" fmla="*/ 0 60000 65536"/>
              <a:gd name="T7" fmla="*/ 0 60000 65536"/>
              <a:gd name="T8" fmla="*/ 0 60000 65536"/>
              <a:gd name="T9" fmla="*/ 0 w 1443"/>
              <a:gd name="T10" fmla="*/ 0 h 1993"/>
              <a:gd name="T11" fmla="*/ 1443 w 1443"/>
              <a:gd name="T12" fmla="*/ 1993 h 1993"/>
            </a:gdLst>
            <a:ahLst/>
            <a:cxnLst>
              <a:cxn ang="T6">
                <a:pos x="T0" y="T1"/>
              </a:cxn>
              <a:cxn ang="T7">
                <a:pos x="T2" y="T3"/>
              </a:cxn>
              <a:cxn ang="T8">
                <a:pos x="T4" y="T5"/>
              </a:cxn>
            </a:cxnLst>
            <a:rect l="T9" t="T10" r="T11" b="T12"/>
            <a:pathLst>
              <a:path w="1443" h="1993">
                <a:moveTo>
                  <a:pt x="1443" y="1993"/>
                </a:moveTo>
                <a:lnTo>
                  <a:pt x="1443" y="0"/>
                </a:lnTo>
                <a:lnTo>
                  <a:pt x="0" y="0"/>
                </a:lnTo>
              </a:path>
            </a:pathLst>
          </a:custGeom>
          <a:noFill/>
          <a:ln w="22225" cap="flat">
            <a:solidFill>
              <a:schemeClr val="tx1"/>
            </a:solidFill>
            <a:prstDash val="sysDot"/>
            <a:round/>
            <a:headEnd/>
            <a:tailEnd/>
          </a:ln>
        </p:spPr>
        <p:txBody>
          <a:bodyPr/>
          <a:lstStyle/>
          <a:p>
            <a:endParaRPr lang="cs-CZ"/>
          </a:p>
        </p:txBody>
      </p:sp>
      <p:sp>
        <p:nvSpPr>
          <p:cNvPr id="55314" name="Freeform 18"/>
          <p:cNvSpPr>
            <a:spLocks/>
          </p:cNvSpPr>
          <p:nvPr/>
        </p:nvSpPr>
        <p:spPr bwMode="auto">
          <a:xfrm>
            <a:off x="3036888" y="2967038"/>
            <a:ext cx="1497012" cy="2609850"/>
          </a:xfrm>
          <a:custGeom>
            <a:avLst/>
            <a:gdLst>
              <a:gd name="T0" fmla="*/ 2147483647 w 943"/>
              <a:gd name="T1" fmla="*/ 2147483647 h 1644"/>
              <a:gd name="T2" fmla="*/ 2147483647 w 943"/>
              <a:gd name="T3" fmla="*/ 0 h 1644"/>
              <a:gd name="T4" fmla="*/ 0 w 943"/>
              <a:gd name="T5" fmla="*/ 0 h 1644"/>
              <a:gd name="T6" fmla="*/ 0 60000 65536"/>
              <a:gd name="T7" fmla="*/ 0 60000 65536"/>
              <a:gd name="T8" fmla="*/ 0 60000 65536"/>
              <a:gd name="T9" fmla="*/ 0 w 943"/>
              <a:gd name="T10" fmla="*/ 0 h 1644"/>
              <a:gd name="T11" fmla="*/ 943 w 943"/>
              <a:gd name="T12" fmla="*/ 1644 h 1644"/>
            </a:gdLst>
            <a:ahLst/>
            <a:cxnLst>
              <a:cxn ang="T6">
                <a:pos x="T0" y="T1"/>
              </a:cxn>
              <a:cxn ang="T7">
                <a:pos x="T2" y="T3"/>
              </a:cxn>
              <a:cxn ang="T8">
                <a:pos x="T4" y="T5"/>
              </a:cxn>
            </a:cxnLst>
            <a:rect l="T9" t="T10" r="T11" b="T12"/>
            <a:pathLst>
              <a:path w="943" h="1644">
                <a:moveTo>
                  <a:pt x="943" y="1644"/>
                </a:moveTo>
                <a:lnTo>
                  <a:pt x="943" y="0"/>
                </a:lnTo>
                <a:lnTo>
                  <a:pt x="0" y="0"/>
                </a:lnTo>
              </a:path>
            </a:pathLst>
          </a:custGeom>
          <a:noFill/>
          <a:ln w="22225" cap="flat">
            <a:solidFill>
              <a:schemeClr val="tx1"/>
            </a:solidFill>
            <a:prstDash val="sysDot"/>
            <a:round/>
            <a:headEnd/>
            <a:tailEnd/>
          </a:ln>
        </p:spPr>
        <p:txBody>
          <a:bodyPr/>
          <a:lstStyle/>
          <a:p>
            <a:endParaRPr lang="cs-CZ"/>
          </a:p>
        </p:txBody>
      </p:sp>
      <p:sp>
        <p:nvSpPr>
          <p:cNvPr id="55315" name="Freeform 19"/>
          <p:cNvSpPr>
            <a:spLocks/>
          </p:cNvSpPr>
          <p:nvPr/>
        </p:nvSpPr>
        <p:spPr bwMode="auto">
          <a:xfrm>
            <a:off x="3036888" y="1971675"/>
            <a:ext cx="4008437" cy="3560763"/>
          </a:xfrm>
          <a:custGeom>
            <a:avLst/>
            <a:gdLst>
              <a:gd name="T0" fmla="*/ 0 w 182"/>
              <a:gd name="T1" fmla="*/ 2147483647 h 161"/>
              <a:gd name="T2" fmla="*/ 2147483647 w 182"/>
              <a:gd name="T3" fmla="*/ 0 h 161"/>
              <a:gd name="T4" fmla="*/ 0 60000 65536"/>
              <a:gd name="T5" fmla="*/ 0 60000 65536"/>
              <a:gd name="T6" fmla="*/ 0 w 182"/>
              <a:gd name="T7" fmla="*/ 0 h 161"/>
              <a:gd name="T8" fmla="*/ 182 w 182"/>
              <a:gd name="T9" fmla="*/ 161 h 161"/>
            </a:gdLst>
            <a:ahLst/>
            <a:cxnLst>
              <a:cxn ang="T4">
                <a:pos x="T0" y="T1"/>
              </a:cxn>
              <a:cxn ang="T5">
                <a:pos x="T2" y="T3"/>
              </a:cxn>
            </a:cxnLst>
            <a:rect l="T6" t="T7" r="T8" b="T9"/>
            <a:pathLst>
              <a:path w="182" h="161">
                <a:moveTo>
                  <a:pt x="0" y="161"/>
                </a:moveTo>
                <a:cubicBezTo>
                  <a:pt x="2" y="104"/>
                  <a:pt x="66" y="7"/>
                  <a:pt x="182" y="0"/>
                </a:cubicBezTo>
              </a:path>
            </a:pathLst>
          </a:custGeom>
          <a:noFill/>
          <a:ln w="66675">
            <a:solidFill>
              <a:srgbClr val="003F95"/>
            </a:solidFill>
            <a:prstDash val="solid"/>
            <a:round/>
            <a:headEnd/>
            <a:tailEnd/>
          </a:ln>
        </p:spPr>
        <p:txBody>
          <a:bodyPr/>
          <a:lstStyle/>
          <a:p>
            <a:endParaRPr lang="cs-CZ"/>
          </a:p>
        </p:txBody>
      </p:sp>
      <p:sp>
        <p:nvSpPr>
          <p:cNvPr id="18452" name="Freeform 20"/>
          <p:cNvSpPr>
            <a:spLocks/>
          </p:cNvSpPr>
          <p:nvPr/>
        </p:nvSpPr>
        <p:spPr bwMode="auto">
          <a:xfrm>
            <a:off x="3014663" y="1263650"/>
            <a:ext cx="4559300" cy="4313238"/>
          </a:xfrm>
          <a:custGeom>
            <a:avLst/>
            <a:gdLst>
              <a:gd name="T0" fmla="*/ 0 w 2872"/>
              <a:gd name="T1" fmla="*/ 0 h 2717"/>
              <a:gd name="T2" fmla="*/ 0 w 2872"/>
              <a:gd name="T3" fmla="*/ 2147483647 h 2717"/>
              <a:gd name="T4" fmla="*/ 2147483647 w 2872"/>
              <a:gd name="T5" fmla="*/ 2147483647 h 2717"/>
              <a:gd name="T6" fmla="*/ 0 60000 65536"/>
              <a:gd name="T7" fmla="*/ 0 60000 65536"/>
              <a:gd name="T8" fmla="*/ 0 60000 65536"/>
              <a:gd name="T9" fmla="*/ 0 w 2872"/>
              <a:gd name="T10" fmla="*/ 0 h 2717"/>
              <a:gd name="T11" fmla="*/ 2872 w 2872"/>
              <a:gd name="T12" fmla="*/ 2717 h 2717"/>
            </a:gdLst>
            <a:ahLst/>
            <a:cxnLst>
              <a:cxn ang="T6">
                <a:pos x="T0" y="T1"/>
              </a:cxn>
              <a:cxn ang="T7">
                <a:pos x="T2" y="T3"/>
              </a:cxn>
              <a:cxn ang="T8">
                <a:pos x="T4" y="T5"/>
              </a:cxn>
            </a:cxnLst>
            <a:rect l="T9" t="T10" r="T11" b="T12"/>
            <a:pathLst>
              <a:path w="2872" h="2717">
                <a:moveTo>
                  <a:pt x="0" y="0"/>
                </a:moveTo>
                <a:lnTo>
                  <a:pt x="0" y="2717"/>
                </a:lnTo>
                <a:lnTo>
                  <a:pt x="2872" y="2717"/>
                </a:lnTo>
              </a:path>
            </a:pathLst>
          </a:custGeom>
          <a:noFill/>
          <a:ln w="22225">
            <a:solidFill>
              <a:srgbClr val="000000"/>
            </a:solidFill>
            <a:prstDash val="solid"/>
            <a:round/>
            <a:headEnd/>
            <a:tailEnd/>
          </a:ln>
        </p:spPr>
        <p:txBody>
          <a:bodyPr/>
          <a:lstStyle/>
          <a:p>
            <a:endParaRPr lang="cs-CZ"/>
          </a:p>
        </p:txBody>
      </p:sp>
      <p:sp>
        <p:nvSpPr>
          <p:cNvPr id="18453" name="Rectangle 21"/>
          <p:cNvSpPr>
            <a:spLocks noChangeArrowheads="1"/>
          </p:cNvSpPr>
          <p:nvPr/>
        </p:nvSpPr>
        <p:spPr bwMode="auto">
          <a:xfrm>
            <a:off x="6794500" y="5632450"/>
            <a:ext cx="898525" cy="328613"/>
          </a:xfrm>
          <a:prstGeom prst="rect">
            <a:avLst/>
          </a:prstGeom>
          <a:noFill/>
          <a:ln w="9525">
            <a:noFill/>
            <a:miter lim="800000"/>
            <a:headEnd/>
            <a:tailEnd/>
          </a:ln>
        </p:spPr>
        <p:txBody>
          <a:bodyPr wrap="none" lIns="0" tIns="0" rIns="0" bIns="0">
            <a:spAutoFit/>
          </a:bodyPr>
          <a:lstStyle/>
          <a:p>
            <a:r>
              <a:rPr lang="en-US" sz="1800" b="1">
                <a:solidFill>
                  <a:srgbClr val="000000"/>
                </a:solidFill>
                <a:latin typeface="Arial" charset="0"/>
              </a:rPr>
              <a:t>Wealth</a:t>
            </a:r>
            <a:endParaRPr lang="en-US"/>
          </a:p>
        </p:txBody>
      </p:sp>
      <p:sp>
        <p:nvSpPr>
          <p:cNvPr id="18454" name="Rectangle 22"/>
          <p:cNvSpPr>
            <a:spLocks noChangeArrowheads="1"/>
          </p:cNvSpPr>
          <p:nvPr/>
        </p:nvSpPr>
        <p:spPr bwMode="auto">
          <a:xfrm>
            <a:off x="2795588" y="5638800"/>
            <a:ext cx="241300" cy="328613"/>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0</a:t>
            </a:r>
            <a:endParaRPr lang="en-US"/>
          </a:p>
        </p:txBody>
      </p:sp>
      <p:sp>
        <p:nvSpPr>
          <p:cNvPr id="18455" name="Rectangle 23"/>
          <p:cNvSpPr>
            <a:spLocks noChangeArrowheads="1"/>
          </p:cNvSpPr>
          <p:nvPr/>
        </p:nvSpPr>
        <p:spPr bwMode="auto">
          <a:xfrm>
            <a:off x="2276475" y="1257300"/>
            <a:ext cx="782638" cy="328613"/>
          </a:xfrm>
          <a:prstGeom prst="rect">
            <a:avLst/>
          </a:prstGeom>
          <a:noFill/>
          <a:ln w="9525">
            <a:noFill/>
            <a:miter lim="800000"/>
            <a:headEnd/>
            <a:tailEnd/>
          </a:ln>
        </p:spPr>
        <p:txBody>
          <a:bodyPr wrap="none" lIns="0" tIns="0" rIns="0" bIns="0">
            <a:spAutoFit/>
          </a:bodyPr>
          <a:lstStyle/>
          <a:p>
            <a:r>
              <a:rPr lang="en-US" sz="1800" b="1">
                <a:solidFill>
                  <a:srgbClr val="000000"/>
                </a:solidFill>
                <a:latin typeface="Arial" charset="0"/>
              </a:rPr>
              <a:t>Utility</a:t>
            </a:r>
            <a:endParaRPr lang="en-US"/>
          </a:p>
        </p:txBody>
      </p:sp>
      <p:sp>
        <p:nvSpPr>
          <p:cNvPr id="18456" name="Rectangle 24"/>
          <p:cNvSpPr>
            <a:spLocks noChangeArrowheads="1"/>
          </p:cNvSpPr>
          <p:nvPr/>
        </p:nvSpPr>
        <p:spPr bwMode="auto">
          <a:xfrm>
            <a:off x="4154488" y="5762625"/>
            <a:ext cx="762000" cy="274638"/>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Current</a:t>
            </a:r>
            <a:endParaRPr lang="en-US"/>
          </a:p>
        </p:txBody>
      </p:sp>
      <p:sp>
        <p:nvSpPr>
          <p:cNvPr id="18457" name="Rectangle 25"/>
          <p:cNvSpPr>
            <a:spLocks noChangeArrowheads="1"/>
          </p:cNvSpPr>
          <p:nvPr/>
        </p:nvSpPr>
        <p:spPr bwMode="auto">
          <a:xfrm>
            <a:off x="4213225" y="6056313"/>
            <a:ext cx="660400" cy="274637"/>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wealth</a:t>
            </a:r>
            <a:endParaRPr lang="en-US"/>
          </a:p>
        </p:txBody>
      </p:sp>
      <p:grpSp>
        <p:nvGrpSpPr>
          <p:cNvPr id="2" name="Group 26"/>
          <p:cNvGrpSpPr>
            <a:grpSpLocks/>
          </p:cNvGrpSpPr>
          <p:nvPr/>
        </p:nvGrpSpPr>
        <p:grpSpPr bwMode="auto">
          <a:xfrm>
            <a:off x="4533900" y="5576888"/>
            <a:ext cx="1806575" cy="1106487"/>
            <a:chOff x="2856" y="3513"/>
            <a:chExt cx="1138" cy="697"/>
          </a:xfrm>
        </p:grpSpPr>
        <p:sp>
          <p:nvSpPr>
            <p:cNvPr id="18489" name="Line 27"/>
            <p:cNvSpPr>
              <a:spLocks noChangeShapeType="1"/>
            </p:cNvSpPr>
            <p:nvPr/>
          </p:nvSpPr>
          <p:spPr bwMode="auto">
            <a:xfrm flipV="1">
              <a:off x="2856" y="3513"/>
              <a:ext cx="1" cy="84"/>
            </a:xfrm>
            <a:prstGeom prst="line">
              <a:avLst/>
            </a:prstGeom>
            <a:noFill/>
            <a:ln w="22225">
              <a:solidFill>
                <a:srgbClr val="000000"/>
              </a:solidFill>
              <a:round/>
              <a:headEnd/>
              <a:tailEnd/>
            </a:ln>
          </p:spPr>
          <p:txBody>
            <a:bodyPr/>
            <a:lstStyle/>
            <a:p>
              <a:endParaRPr lang="cs-CZ"/>
            </a:p>
          </p:txBody>
        </p:sp>
        <p:sp>
          <p:nvSpPr>
            <p:cNvPr id="18490" name="Line 28"/>
            <p:cNvSpPr>
              <a:spLocks noChangeShapeType="1"/>
            </p:cNvSpPr>
            <p:nvPr/>
          </p:nvSpPr>
          <p:spPr bwMode="auto">
            <a:xfrm>
              <a:off x="3120" y="3625"/>
              <a:ext cx="388" cy="278"/>
            </a:xfrm>
            <a:prstGeom prst="line">
              <a:avLst/>
            </a:prstGeom>
            <a:noFill/>
            <a:ln w="22225">
              <a:solidFill>
                <a:srgbClr val="000000"/>
              </a:solidFill>
              <a:round/>
              <a:headEnd/>
              <a:tailEnd/>
            </a:ln>
          </p:spPr>
          <p:txBody>
            <a:bodyPr/>
            <a:lstStyle/>
            <a:p>
              <a:endParaRPr lang="cs-CZ"/>
            </a:p>
          </p:txBody>
        </p:sp>
        <p:sp>
          <p:nvSpPr>
            <p:cNvPr id="18491" name="Rectangle 29"/>
            <p:cNvSpPr>
              <a:spLocks noChangeArrowheads="1"/>
            </p:cNvSpPr>
            <p:nvPr/>
          </p:nvSpPr>
          <p:spPr bwMode="auto">
            <a:xfrm>
              <a:off x="3370" y="3750"/>
              <a:ext cx="624" cy="460"/>
            </a:xfrm>
            <a:prstGeom prst="rect">
              <a:avLst/>
            </a:prstGeom>
            <a:solidFill>
              <a:srgbClr val="A9E2F1"/>
            </a:solidFill>
            <a:ln w="9525">
              <a:noFill/>
              <a:miter lim="800000"/>
              <a:headEnd/>
              <a:tailEnd/>
            </a:ln>
          </p:spPr>
          <p:txBody>
            <a:bodyPr/>
            <a:lstStyle/>
            <a:p>
              <a:endParaRPr lang="bg-BG"/>
            </a:p>
          </p:txBody>
        </p:sp>
        <p:grpSp>
          <p:nvGrpSpPr>
            <p:cNvPr id="18492" name="Group 30"/>
            <p:cNvGrpSpPr>
              <a:grpSpLocks/>
            </p:cNvGrpSpPr>
            <p:nvPr/>
          </p:nvGrpSpPr>
          <p:grpSpPr bwMode="auto">
            <a:xfrm>
              <a:off x="2880" y="3520"/>
              <a:ext cx="443" cy="65"/>
              <a:chOff x="2880" y="3520"/>
              <a:chExt cx="443" cy="65"/>
            </a:xfrm>
          </p:grpSpPr>
          <p:sp>
            <p:nvSpPr>
              <p:cNvPr id="18495" name="Freeform 31"/>
              <p:cNvSpPr>
                <a:spLocks/>
              </p:cNvSpPr>
              <p:nvPr/>
            </p:nvSpPr>
            <p:spPr bwMode="auto">
              <a:xfrm>
                <a:off x="3175" y="3520"/>
                <a:ext cx="148" cy="37"/>
              </a:xfrm>
              <a:custGeom>
                <a:avLst/>
                <a:gdLst>
                  <a:gd name="T0" fmla="*/ 0 w 148"/>
                  <a:gd name="T1" fmla="*/ 37 h 37"/>
                  <a:gd name="T2" fmla="*/ 120 w 148"/>
                  <a:gd name="T3" fmla="*/ 37 h 37"/>
                  <a:gd name="T4" fmla="*/ 134 w 148"/>
                  <a:gd name="T5" fmla="*/ 37 h 37"/>
                  <a:gd name="T6" fmla="*/ 143 w 148"/>
                  <a:gd name="T7" fmla="*/ 32 h 37"/>
                  <a:gd name="T8" fmla="*/ 148 w 148"/>
                  <a:gd name="T9" fmla="*/ 28 h 37"/>
                  <a:gd name="T10" fmla="*/ 148 w 148"/>
                  <a:gd name="T11" fmla="*/ 18 h 37"/>
                  <a:gd name="T12" fmla="*/ 148 w 148"/>
                  <a:gd name="T13" fmla="*/ 0 h 37"/>
                  <a:gd name="T14" fmla="*/ 143 w 148"/>
                  <a:gd name="T15" fmla="*/ 0 h 37"/>
                  <a:gd name="T16" fmla="*/ 143 w 148"/>
                  <a:gd name="T17" fmla="*/ 14 h 37"/>
                  <a:gd name="T18" fmla="*/ 143 w 148"/>
                  <a:gd name="T19" fmla="*/ 18 h 37"/>
                  <a:gd name="T20" fmla="*/ 138 w 148"/>
                  <a:gd name="T21" fmla="*/ 23 h 37"/>
                  <a:gd name="T22" fmla="*/ 124 w 148"/>
                  <a:gd name="T23" fmla="*/ 28 h 37"/>
                  <a:gd name="T24" fmla="*/ 0 w 148"/>
                  <a:gd name="T25" fmla="*/ 28 h 37"/>
                  <a:gd name="T26" fmla="*/ 0 w 148"/>
                  <a:gd name="T27" fmla="*/ 37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8"/>
                  <a:gd name="T43" fmla="*/ 0 h 37"/>
                  <a:gd name="T44" fmla="*/ 148 w 148"/>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8" h="37">
                    <a:moveTo>
                      <a:pt x="0" y="37"/>
                    </a:moveTo>
                    <a:lnTo>
                      <a:pt x="120" y="37"/>
                    </a:lnTo>
                    <a:lnTo>
                      <a:pt x="134" y="37"/>
                    </a:lnTo>
                    <a:lnTo>
                      <a:pt x="143" y="32"/>
                    </a:lnTo>
                    <a:lnTo>
                      <a:pt x="148" y="28"/>
                    </a:lnTo>
                    <a:lnTo>
                      <a:pt x="148" y="18"/>
                    </a:lnTo>
                    <a:lnTo>
                      <a:pt x="148" y="0"/>
                    </a:lnTo>
                    <a:lnTo>
                      <a:pt x="143" y="0"/>
                    </a:lnTo>
                    <a:lnTo>
                      <a:pt x="143" y="14"/>
                    </a:lnTo>
                    <a:lnTo>
                      <a:pt x="143" y="18"/>
                    </a:lnTo>
                    <a:lnTo>
                      <a:pt x="138" y="23"/>
                    </a:lnTo>
                    <a:lnTo>
                      <a:pt x="124" y="28"/>
                    </a:lnTo>
                    <a:lnTo>
                      <a:pt x="0" y="28"/>
                    </a:lnTo>
                    <a:lnTo>
                      <a:pt x="0" y="37"/>
                    </a:lnTo>
                    <a:close/>
                  </a:path>
                </a:pathLst>
              </a:custGeom>
              <a:solidFill>
                <a:srgbClr val="050608"/>
              </a:solidFill>
              <a:ln w="7938">
                <a:solidFill>
                  <a:srgbClr val="050608"/>
                </a:solidFill>
                <a:prstDash val="solid"/>
                <a:round/>
                <a:headEnd/>
                <a:tailEnd/>
              </a:ln>
            </p:spPr>
            <p:txBody>
              <a:bodyPr/>
              <a:lstStyle/>
              <a:p>
                <a:endParaRPr lang="cs-CZ"/>
              </a:p>
            </p:txBody>
          </p:sp>
          <p:sp>
            <p:nvSpPr>
              <p:cNvPr id="18496" name="Freeform 32"/>
              <p:cNvSpPr>
                <a:spLocks/>
              </p:cNvSpPr>
              <p:nvPr/>
            </p:nvSpPr>
            <p:spPr bwMode="auto">
              <a:xfrm>
                <a:off x="3028" y="3548"/>
                <a:ext cx="152" cy="37"/>
              </a:xfrm>
              <a:custGeom>
                <a:avLst/>
                <a:gdLst>
                  <a:gd name="T0" fmla="*/ 78 w 152"/>
                  <a:gd name="T1" fmla="*/ 37 h 37"/>
                  <a:gd name="T2" fmla="*/ 83 w 152"/>
                  <a:gd name="T3" fmla="*/ 23 h 37"/>
                  <a:gd name="T4" fmla="*/ 92 w 152"/>
                  <a:gd name="T5" fmla="*/ 14 h 37"/>
                  <a:gd name="T6" fmla="*/ 101 w 152"/>
                  <a:gd name="T7" fmla="*/ 9 h 37"/>
                  <a:gd name="T8" fmla="*/ 115 w 152"/>
                  <a:gd name="T9" fmla="*/ 9 h 37"/>
                  <a:gd name="T10" fmla="*/ 152 w 152"/>
                  <a:gd name="T11" fmla="*/ 9 h 37"/>
                  <a:gd name="T12" fmla="*/ 152 w 152"/>
                  <a:gd name="T13" fmla="*/ 0 h 37"/>
                  <a:gd name="T14" fmla="*/ 115 w 152"/>
                  <a:gd name="T15" fmla="*/ 0 h 37"/>
                  <a:gd name="T16" fmla="*/ 101 w 152"/>
                  <a:gd name="T17" fmla="*/ 0 h 37"/>
                  <a:gd name="T18" fmla="*/ 87 w 152"/>
                  <a:gd name="T19" fmla="*/ 4 h 37"/>
                  <a:gd name="T20" fmla="*/ 83 w 152"/>
                  <a:gd name="T21" fmla="*/ 14 h 37"/>
                  <a:gd name="T22" fmla="*/ 73 w 152"/>
                  <a:gd name="T23" fmla="*/ 27 h 37"/>
                  <a:gd name="T24" fmla="*/ 69 w 152"/>
                  <a:gd name="T25" fmla="*/ 14 h 37"/>
                  <a:gd name="T26" fmla="*/ 60 w 152"/>
                  <a:gd name="T27" fmla="*/ 4 h 37"/>
                  <a:gd name="T28" fmla="*/ 50 w 152"/>
                  <a:gd name="T29" fmla="*/ 0 h 37"/>
                  <a:gd name="T30" fmla="*/ 37 w 152"/>
                  <a:gd name="T31" fmla="*/ 0 h 37"/>
                  <a:gd name="T32" fmla="*/ 0 w 152"/>
                  <a:gd name="T33" fmla="*/ 0 h 37"/>
                  <a:gd name="T34" fmla="*/ 0 w 152"/>
                  <a:gd name="T35" fmla="*/ 9 h 37"/>
                  <a:gd name="T36" fmla="*/ 37 w 152"/>
                  <a:gd name="T37" fmla="*/ 9 h 37"/>
                  <a:gd name="T38" fmla="*/ 46 w 152"/>
                  <a:gd name="T39" fmla="*/ 9 h 37"/>
                  <a:gd name="T40" fmla="*/ 60 w 152"/>
                  <a:gd name="T41" fmla="*/ 14 h 37"/>
                  <a:gd name="T42" fmla="*/ 64 w 152"/>
                  <a:gd name="T43" fmla="*/ 23 h 37"/>
                  <a:gd name="T44" fmla="*/ 73 w 152"/>
                  <a:gd name="T45" fmla="*/ 37 h 37"/>
                  <a:gd name="T46" fmla="*/ 78 w 152"/>
                  <a:gd name="T47" fmla="*/ 37 h 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52"/>
                  <a:gd name="T73" fmla="*/ 0 h 37"/>
                  <a:gd name="T74" fmla="*/ 152 w 152"/>
                  <a:gd name="T75" fmla="*/ 37 h 3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52" h="37">
                    <a:moveTo>
                      <a:pt x="78" y="37"/>
                    </a:moveTo>
                    <a:lnTo>
                      <a:pt x="83" y="23"/>
                    </a:lnTo>
                    <a:lnTo>
                      <a:pt x="92" y="14"/>
                    </a:lnTo>
                    <a:lnTo>
                      <a:pt x="101" y="9"/>
                    </a:lnTo>
                    <a:lnTo>
                      <a:pt x="115" y="9"/>
                    </a:lnTo>
                    <a:lnTo>
                      <a:pt x="152" y="9"/>
                    </a:lnTo>
                    <a:lnTo>
                      <a:pt x="152" y="0"/>
                    </a:lnTo>
                    <a:lnTo>
                      <a:pt x="115" y="0"/>
                    </a:lnTo>
                    <a:lnTo>
                      <a:pt x="101" y="0"/>
                    </a:lnTo>
                    <a:lnTo>
                      <a:pt x="87" y="4"/>
                    </a:lnTo>
                    <a:lnTo>
                      <a:pt x="83" y="14"/>
                    </a:lnTo>
                    <a:lnTo>
                      <a:pt x="73" y="27"/>
                    </a:lnTo>
                    <a:lnTo>
                      <a:pt x="69" y="14"/>
                    </a:lnTo>
                    <a:lnTo>
                      <a:pt x="60" y="4"/>
                    </a:lnTo>
                    <a:lnTo>
                      <a:pt x="50" y="0"/>
                    </a:lnTo>
                    <a:lnTo>
                      <a:pt x="37" y="0"/>
                    </a:lnTo>
                    <a:lnTo>
                      <a:pt x="0" y="0"/>
                    </a:lnTo>
                    <a:lnTo>
                      <a:pt x="0" y="9"/>
                    </a:lnTo>
                    <a:lnTo>
                      <a:pt x="37" y="9"/>
                    </a:lnTo>
                    <a:lnTo>
                      <a:pt x="46" y="9"/>
                    </a:lnTo>
                    <a:lnTo>
                      <a:pt x="60" y="14"/>
                    </a:lnTo>
                    <a:lnTo>
                      <a:pt x="64" y="23"/>
                    </a:lnTo>
                    <a:lnTo>
                      <a:pt x="73" y="37"/>
                    </a:lnTo>
                    <a:lnTo>
                      <a:pt x="78" y="37"/>
                    </a:lnTo>
                    <a:close/>
                  </a:path>
                </a:pathLst>
              </a:custGeom>
              <a:solidFill>
                <a:srgbClr val="050608"/>
              </a:solidFill>
              <a:ln w="7938">
                <a:solidFill>
                  <a:srgbClr val="050608"/>
                </a:solidFill>
                <a:prstDash val="solid"/>
                <a:round/>
                <a:headEnd/>
                <a:tailEnd/>
              </a:ln>
            </p:spPr>
            <p:txBody>
              <a:bodyPr/>
              <a:lstStyle/>
              <a:p>
                <a:endParaRPr lang="cs-CZ"/>
              </a:p>
            </p:txBody>
          </p:sp>
          <p:sp>
            <p:nvSpPr>
              <p:cNvPr id="18497" name="Freeform 33"/>
              <p:cNvSpPr>
                <a:spLocks/>
              </p:cNvSpPr>
              <p:nvPr/>
            </p:nvSpPr>
            <p:spPr bwMode="auto">
              <a:xfrm>
                <a:off x="2880" y="3520"/>
                <a:ext cx="152" cy="37"/>
              </a:xfrm>
              <a:custGeom>
                <a:avLst/>
                <a:gdLst>
                  <a:gd name="T0" fmla="*/ 152 w 152"/>
                  <a:gd name="T1" fmla="*/ 28 h 37"/>
                  <a:gd name="T2" fmla="*/ 28 w 152"/>
                  <a:gd name="T3" fmla="*/ 28 h 37"/>
                  <a:gd name="T4" fmla="*/ 10 w 152"/>
                  <a:gd name="T5" fmla="*/ 23 h 37"/>
                  <a:gd name="T6" fmla="*/ 10 w 152"/>
                  <a:gd name="T7" fmla="*/ 18 h 37"/>
                  <a:gd name="T8" fmla="*/ 5 w 152"/>
                  <a:gd name="T9" fmla="*/ 14 h 37"/>
                  <a:gd name="T10" fmla="*/ 5 w 152"/>
                  <a:gd name="T11" fmla="*/ 0 h 37"/>
                  <a:gd name="T12" fmla="*/ 0 w 152"/>
                  <a:gd name="T13" fmla="*/ 0 h 37"/>
                  <a:gd name="T14" fmla="*/ 0 w 152"/>
                  <a:gd name="T15" fmla="*/ 18 h 37"/>
                  <a:gd name="T16" fmla="*/ 5 w 152"/>
                  <a:gd name="T17" fmla="*/ 28 h 37"/>
                  <a:gd name="T18" fmla="*/ 10 w 152"/>
                  <a:gd name="T19" fmla="*/ 32 h 37"/>
                  <a:gd name="T20" fmla="*/ 19 w 152"/>
                  <a:gd name="T21" fmla="*/ 37 h 37"/>
                  <a:gd name="T22" fmla="*/ 33 w 152"/>
                  <a:gd name="T23" fmla="*/ 37 h 37"/>
                  <a:gd name="T24" fmla="*/ 152 w 152"/>
                  <a:gd name="T25" fmla="*/ 37 h 37"/>
                  <a:gd name="T26" fmla="*/ 152 w 152"/>
                  <a:gd name="T27" fmla="*/ 28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52"/>
                  <a:gd name="T43" fmla="*/ 0 h 37"/>
                  <a:gd name="T44" fmla="*/ 152 w 152"/>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52" h="37">
                    <a:moveTo>
                      <a:pt x="152" y="28"/>
                    </a:moveTo>
                    <a:lnTo>
                      <a:pt x="28" y="28"/>
                    </a:lnTo>
                    <a:lnTo>
                      <a:pt x="10" y="23"/>
                    </a:lnTo>
                    <a:lnTo>
                      <a:pt x="10" y="18"/>
                    </a:lnTo>
                    <a:lnTo>
                      <a:pt x="5" y="14"/>
                    </a:lnTo>
                    <a:lnTo>
                      <a:pt x="5" y="0"/>
                    </a:lnTo>
                    <a:lnTo>
                      <a:pt x="0" y="0"/>
                    </a:lnTo>
                    <a:lnTo>
                      <a:pt x="0" y="18"/>
                    </a:lnTo>
                    <a:lnTo>
                      <a:pt x="5" y="28"/>
                    </a:lnTo>
                    <a:lnTo>
                      <a:pt x="10" y="32"/>
                    </a:lnTo>
                    <a:lnTo>
                      <a:pt x="19" y="37"/>
                    </a:lnTo>
                    <a:lnTo>
                      <a:pt x="33" y="37"/>
                    </a:lnTo>
                    <a:lnTo>
                      <a:pt x="152" y="37"/>
                    </a:lnTo>
                    <a:lnTo>
                      <a:pt x="152" y="28"/>
                    </a:lnTo>
                    <a:close/>
                  </a:path>
                </a:pathLst>
              </a:custGeom>
              <a:solidFill>
                <a:srgbClr val="050608"/>
              </a:solidFill>
              <a:ln w="7938">
                <a:solidFill>
                  <a:srgbClr val="050608"/>
                </a:solidFill>
                <a:prstDash val="solid"/>
                <a:round/>
                <a:headEnd/>
                <a:tailEnd/>
              </a:ln>
            </p:spPr>
            <p:txBody>
              <a:bodyPr/>
              <a:lstStyle/>
              <a:p>
                <a:endParaRPr lang="cs-CZ"/>
              </a:p>
            </p:txBody>
          </p:sp>
        </p:grpSp>
        <p:sp>
          <p:nvSpPr>
            <p:cNvPr id="18493" name="Rectangle 34"/>
            <p:cNvSpPr>
              <a:spLocks noChangeArrowheads="1"/>
            </p:cNvSpPr>
            <p:nvPr/>
          </p:nvSpPr>
          <p:spPr bwMode="auto">
            <a:xfrm>
              <a:off x="3442" y="3805"/>
              <a:ext cx="440" cy="173"/>
            </a:xfrm>
            <a:prstGeom prst="rect">
              <a:avLst/>
            </a:prstGeom>
            <a:noFill/>
            <a:ln w="9525">
              <a:noFill/>
              <a:miter lim="800000"/>
              <a:headEnd/>
              <a:tailEnd/>
            </a:ln>
          </p:spPr>
          <p:txBody>
            <a:bodyPr wrap="none" lIns="0" tIns="0" rIns="0" bIns="0">
              <a:spAutoFit/>
            </a:bodyPr>
            <a:lstStyle/>
            <a:p>
              <a:r>
                <a:rPr lang="en-GB" sz="1800">
                  <a:latin typeface="Arial" charset="0"/>
                </a:rPr>
                <a:t>€</a:t>
              </a:r>
              <a:r>
                <a:rPr lang="en-US" sz="1800">
                  <a:solidFill>
                    <a:srgbClr val="000000"/>
                  </a:solidFill>
                  <a:latin typeface="Arial" charset="0"/>
                </a:rPr>
                <a:t>1,000</a:t>
              </a:r>
            </a:p>
          </p:txBody>
        </p:sp>
        <p:sp>
          <p:nvSpPr>
            <p:cNvPr id="18494" name="Rectangle 35"/>
            <p:cNvSpPr>
              <a:spLocks noChangeArrowheads="1"/>
            </p:cNvSpPr>
            <p:nvPr/>
          </p:nvSpPr>
          <p:spPr bwMode="auto">
            <a:xfrm>
              <a:off x="3442" y="3990"/>
              <a:ext cx="345" cy="207"/>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gain</a:t>
              </a:r>
              <a:endParaRPr lang="en-US"/>
            </a:p>
          </p:txBody>
        </p:sp>
      </p:grpSp>
      <p:grpSp>
        <p:nvGrpSpPr>
          <p:cNvPr id="4" name="Group 36"/>
          <p:cNvGrpSpPr>
            <a:grpSpLocks/>
          </p:cNvGrpSpPr>
          <p:nvPr/>
        </p:nvGrpSpPr>
        <p:grpSpPr bwMode="auto">
          <a:xfrm>
            <a:off x="2706688" y="5588000"/>
            <a:ext cx="1792287" cy="1095375"/>
            <a:chOff x="1705" y="3520"/>
            <a:chExt cx="1129" cy="690"/>
          </a:xfrm>
        </p:grpSpPr>
        <p:sp>
          <p:nvSpPr>
            <p:cNvPr id="18481" name="Line 37"/>
            <p:cNvSpPr>
              <a:spLocks noChangeShapeType="1"/>
            </p:cNvSpPr>
            <p:nvPr/>
          </p:nvSpPr>
          <p:spPr bwMode="auto">
            <a:xfrm flipH="1">
              <a:off x="2302" y="3625"/>
              <a:ext cx="305" cy="278"/>
            </a:xfrm>
            <a:prstGeom prst="line">
              <a:avLst/>
            </a:prstGeom>
            <a:noFill/>
            <a:ln w="22225">
              <a:solidFill>
                <a:srgbClr val="000000"/>
              </a:solidFill>
              <a:round/>
              <a:headEnd/>
              <a:tailEnd/>
            </a:ln>
          </p:spPr>
          <p:txBody>
            <a:bodyPr/>
            <a:lstStyle/>
            <a:p>
              <a:endParaRPr lang="cs-CZ"/>
            </a:p>
          </p:txBody>
        </p:sp>
        <p:sp>
          <p:nvSpPr>
            <p:cNvPr id="18482" name="Rectangle 38"/>
            <p:cNvSpPr>
              <a:spLocks noChangeArrowheads="1"/>
            </p:cNvSpPr>
            <p:nvPr/>
          </p:nvSpPr>
          <p:spPr bwMode="auto">
            <a:xfrm>
              <a:off x="1705" y="3750"/>
              <a:ext cx="624" cy="460"/>
            </a:xfrm>
            <a:prstGeom prst="rect">
              <a:avLst/>
            </a:prstGeom>
            <a:solidFill>
              <a:srgbClr val="F3BED0"/>
            </a:solidFill>
            <a:ln w="9525">
              <a:noFill/>
              <a:miter lim="800000"/>
              <a:headEnd/>
              <a:tailEnd/>
            </a:ln>
          </p:spPr>
          <p:txBody>
            <a:bodyPr/>
            <a:lstStyle/>
            <a:p>
              <a:endParaRPr lang="bg-BG"/>
            </a:p>
          </p:txBody>
        </p:sp>
        <p:grpSp>
          <p:nvGrpSpPr>
            <p:cNvPr id="18483" name="Group 39"/>
            <p:cNvGrpSpPr>
              <a:grpSpLocks/>
            </p:cNvGrpSpPr>
            <p:nvPr/>
          </p:nvGrpSpPr>
          <p:grpSpPr bwMode="auto">
            <a:xfrm>
              <a:off x="2392" y="3520"/>
              <a:ext cx="442" cy="65"/>
              <a:chOff x="2392" y="3520"/>
              <a:chExt cx="442" cy="65"/>
            </a:xfrm>
          </p:grpSpPr>
          <p:sp>
            <p:nvSpPr>
              <p:cNvPr id="18486" name="Freeform 40"/>
              <p:cNvSpPr>
                <a:spLocks/>
              </p:cNvSpPr>
              <p:nvPr/>
            </p:nvSpPr>
            <p:spPr bwMode="auto">
              <a:xfrm>
                <a:off x="2687" y="3520"/>
                <a:ext cx="147" cy="37"/>
              </a:xfrm>
              <a:custGeom>
                <a:avLst/>
                <a:gdLst>
                  <a:gd name="T0" fmla="*/ 0 w 147"/>
                  <a:gd name="T1" fmla="*/ 37 h 37"/>
                  <a:gd name="T2" fmla="*/ 115 w 147"/>
                  <a:gd name="T3" fmla="*/ 37 h 37"/>
                  <a:gd name="T4" fmla="*/ 134 w 147"/>
                  <a:gd name="T5" fmla="*/ 37 h 37"/>
                  <a:gd name="T6" fmla="*/ 143 w 147"/>
                  <a:gd name="T7" fmla="*/ 32 h 37"/>
                  <a:gd name="T8" fmla="*/ 147 w 147"/>
                  <a:gd name="T9" fmla="*/ 28 h 37"/>
                  <a:gd name="T10" fmla="*/ 147 w 147"/>
                  <a:gd name="T11" fmla="*/ 18 h 37"/>
                  <a:gd name="T12" fmla="*/ 147 w 147"/>
                  <a:gd name="T13" fmla="*/ 0 h 37"/>
                  <a:gd name="T14" fmla="*/ 143 w 147"/>
                  <a:gd name="T15" fmla="*/ 0 h 37"/>
                  <a:gd name="T16" fmla="*/ 143 w 147"/>
                  <a:gd name="T17" fmla="*/ 14 h 37"/>
                  <a:gd name="T18" fmla="*/ 143 w 147"/>
                  <a:gd name="T19" fmla="*/ 18 h 37"/>
                  <a:gd name="T20" fmla="*/ 138 w 147"/>
                  <a:gd name="T21" fmla="*/ 23 h 37"/>
                  <a:gd name="T22" fmla="*/ 120 w 147"/>
                  <a:gd name="T23" fmla="*/ 28 h 37"/>
                  <a:gd name="T24" fmla="*/ 0 w 147"/>
                  <a:gd name="T25" fmla="*/ 28 h 37"/>
                  <a:gd name="T26" fmla="*/ 0 w 147"/>
                  <a:gd name="T27" fmla="*/ 37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7"/>
                  <a:gd name="T43" fmla="*/ 0 h 37"/>
                  <a:gd name="T44" fmla="*/ 147 w 147"/>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7" h="37">
                    <a:moveTo>
                      <a:pt x="0" y="37"/>
                    </a:moveTo>
                    <a:lnTo>
                      <a:pt x="115" y="37"/>
                    </a:lnTo>
                    <a:lnTo>
                      <a:pt x="134" y="37"/>
                    </a:lnTo>
                    <a:lnTo>
                      <a:pt x="143" y="32"/>
                    </a:lnTo>
                    <a:lnTo>
                      <a:pt x="147" y="28"/>
                    </a:lnTo>
                    <a:lnTo>
                      <a:pt x="147" y="18"/>
                    </a:lnTo>
                    <a:lnTo>
                      <a:pt x="147" y="0"/>
                    </a:lnTo>
                    <a:lnTo>
                      <a:pt x="143" y="0"/>
                    </a:lnTo>
                    <a:lnTo>
                      <a:pt x="143" y="14"/>
                    </a:lnTo>
                    <a:lnTo>
                      <a:pt x="143" y="18"/>
                    </a:lnTo>
                    <a:lnTo>
                      <a:pt x="138" y="23"/>
                    </a:lnTo>
                    <a:lnTo>
                      <a:pt x="120" y="28"/>
                    </a:lnTo>
                    <a:lnTo>
                      <a:pt x="0" y="28"/>
                    </a:lnTo>
                    <a:lnTo>
                      <a:pt x="0" y="37"/>
                    </a:lnTo>
                    <a:close/>
                  </a:path>
                </a:pathLst>
              </a:custGeom>
              <a:solidFill>
                <a:srgbClr val="050608"/>
              </a:solidFill>
              <a:ln w="7938">
                <a:solidFill>
                  <a:srgbClr val="050608"/>
                </a:solidFill>
                <a:prstDash val="solid"/>
                <a:round/>
                <a:headEnd/>
                <a:tailEnd/>
              </a:ln>
            </p:spPr>
            <p:txBody>
              <a:bodyPr/>
              <a:lstStyle/>
              <a:p>
                <a:endParaRPr lang="cs-CZ"/>
              </a:p>
            </p:txBody>
          </p:sp>
          <p:sp>
            <p:nvSpPr>
              <p:cNvPr id="18487" name="Freeform 41"/>
              <p:cNvSpPr>
                <a:spLocks/>
              </p:cNvSpPr>
              <p:nvPr/>
            </p:nvSpPr>
            <p:spPr bwMode="auto">
              <a:xfrm>
                <a:off x="2540" y="3548"/>
                <a:ext cx="147" cy="37"/>
              </a:xfrm>
              <a:custGeom>
                <a:avLst/>
                <a:gdLst>
                  <a:gd name="T0" fmla="*/ 73 w 147"/>
                  <a:gd name="T1" fmla="*/ 37 h 37"/>
                  <a:gd name="T2" fmla="*/ 83 w 147"/>
                  <a:gd name="T3" fmla="*/ 23 h 37"/>
                  <a:gd name="T4" fmla="*/ 92 w 147"/>
                  <a:gd name="T5" fmla="*/ 14 h 37"/>
                  <a:gd name="T6" fmla="*/ 101 w 147"/>
                  <a:gd name="T7" fmla="*/ 9 h 37"/>
                  <a:gd name="T8" fmla="*/ 110 w 147"/>
                  <a:gd name="T9" fmla="*/ 9 h 37"/>
                  <a:gd name="T10" fmla="*/ 147 w 147"/>
                  <a:gd name="T11" fmla="*/ 9 h 37"/>
                  <a:gd name="T12" fmla="*/ 147 w 147"/>
                  <a:gd name="T13" fmla="*/ 0 h 37"/>
                  <a:gd name="T14" fmla="*/ 115 w 147"/>
                  <a:gd name="T15" fmla="*/ 0 h 37"/>
                  <a:gd name="T16" fmla="*/ 96 w 147"/>
                  <a:gd name="T17" fmla="*/ 0 h 37"/>
                  <a:gd name="T18" fmla="*/ 87 w 147"/>
                  <a:gd name="T19" fmla="*/ 4 h 37"/>
                  <a:gd name="T20" fmla="*/ 78 w 147"/>
                  <a:gd name="T21" fmla="*/ 14 h 37"/>
                  <a:gd name="T22" fmla="*/ 73 w 147"/>
                  <a:gd name="T23" fmla="*/ 27 h 37"/>
                  <a:gd name="T24" fmla="*/ 69 w 147"/>
                  <a:gd name="T25" fmla="*/ 14 h 37"/>
                  <a:gd name="T26" fmla="*/ 59 w 147"/>
                  <a:gd name="T27" fmla="*/ 4 h 37"/>
                  <a:gd name="T28" fmla="*/ 46 w 147"/>
                  <a:gd name="T29" fmla="*/ 0 h 37"/>
                  <a:gd name="T30" fmla="*/ 32 w 147"/>
                  <a:gd name="T31" fmla="*/ 0 h 37"/>
                  <a:gd name="T32" fmla="*/ 0 w 147"/>
                  <a:gd name="T33" fmla="*/ 0 h 37"/>
                  <a:gd name="T34" fmla="*/ 0 w 147"/>
                  <a:gd name="T35" fmla="*/ 9 h 37"/>
                  <a:gd name="T36" fmla="*/ 32 w 147"/>
                  <a:gd name="T37" fmla="*/ 9 h 37"/>
                  <a:gd name="T38" fmla="*/ 46 w 147"/>
                  <a:gd name="T39" fmla="*/ 9 h 37"/>
                  <a:gd name="T40" fmla="*/ 55 w 147"/>
                  <a:gd name="T41" fmla="*/ 14 h 37"/>
                  <a:gd name="T42" fmla="*/ 64 w 147"/>
                  <a:gd name="T43" fmla="*/ 23 h 37"/>
                  <a:gd name="T44" fmla="*/ 69 w 147"/>
                  <a:gd name="T45" fmla="*/ 37 h 37"/>
                  <a:gd name="T46" fmla="*/ 73 w 147"/>
                  <a:gd name="T47" fmla="*/ 37 h 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47"/>
                  <a:gd name="T73" fmla="*/ 0 h 37"/>
                  <a:gd name="T74" fmla="*/ 147 w 147"/>
                  <a:gd name="T75" fmla="*/ 37 h 3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47" h="37">
                    <a:moveTo>
                      <a:pt x="73" y="37"/>
                    </a:moveTo>
                    <a:lnTo>
                      <a:pt x="83" y="23"/>
                    </a:lnTo>
                    <a:lnTo>
                      <a:pt x="92" y="14"/>
                    </a:lnTo>
                    <a:lnTo>
                      <a:pt x="101" y="9"/>
                    </a:lnTo>
                    <a:lnTo>
                      <a:pt x="110" y="9"/>
                    </a:lnTo>
                    <a:lnTo>
                      <a:pt x="147" y="9"/>
                    </a:lnTo>
                    <a:lnTo>
                      <a:pt x="147" y="0"/>
                    </a:lnTo>
                    <a:lnTo>
                      <a:pt x="115" y="0"/>
                    </a:lnTo>
                    <a:lnTo>
                      <a:pt x="96" y="0"/>
                    </a:lnTo>
                    <a:lnTo>
                      <a:pt x="87" y="4"/>
                    </a:lnTo>
                    <a:lnTo>
                      <a:pt x="78" y="14"/>
                    </a:lnTo>
                    <a:lnTo>
                      <a:pt x="73" y="27"/>
                    </a:lnTo>
                    <a:lnTo>
                      <a:pt x="69" y="14"/>
                    </a:lnTo>
                    <a:lnTo>
                      <a:pt x="59" y="4"/>
                    </a:lnTo>
                    <a:lnTo>
                      <a:pt x="46" y="0"/>
                    </a:lnTo>
                    <a:lnTo>
                      <a:pt x="32" y="0"/>
                    </a:lnTo>
                    <a:lnTo>
                      <a:pt x="0" y="0"/>
                    </a:lnTo>
                    <a:lnTo>
                      <a:pt x="0" y="9"/>
                    </a:lnTo>
                    <a:lnTo>
                      <a:pt x="32" y="9"/>
                    </a:lnTo>
                    <a:lnTo>
                      <a:pt x="46" y="9"/>
                    </a:lnTo>
                    <a:lnTo>
                      <a:pt x="55" y="14"/>
                    </a:lnTo>
                    <a:lnTo>
                      <a:pt x="64" y="23"/>
                    </a:lnTo>
                    <a:lnTo>
                      <a:pt x="69" y="37"/>
                    </a:lnTo>
                    <a:lnTo>
                      <a:pt x="73" y="37"/>
                    </a:lnTo>
                    <a:close/>
                  </a:path>
                </a:pathLst>
              </a:custGeom>
              <a:solidFill>
                <a:srgbClr val="050608"/>
              </a:solidFill>
              <a:ln w="7938">
                <a:solidFill>
                  <a:srgbClr val="050608"/>
                </a:solidFill>
                <a:prstDash val="solid"/>
                <a:round/>
                <a:headEnd/>
                <a:tailEnd/>
              </a:ln>
            </p:spPr>
            <p:txBody>
              <a:bodyPr/>
              <a:lstStyle/>
              <a:p>
                <a:endParaRPr lang="cs-CZ"/>
              </a:p>
            </p:txBody>
          </p:sp>
          <p:sp>
            <p:nvSpPr>
              <p:cNvPr id="18488" name="Freeform 42"/>
              <p:cNvSpPr>
                <a:spLocks/>
              </p:cNvSpPr>
              <p:nvPr/>
            </p:nvSpPr>
            <p:spPr bwMode="auto">
              <a:xfrm>
                <a:off x="2392" y="3520"/>
                <a:ext cx="148" cy="37"/>
              </a:xfrm>
              <a:custGeom>
                <a:avLst/>
                <a:gdLst>
                  <a:gd name="T0" fmla="*/ 148 w 148"/>
                  <a:gd name="T1" fmla="*/ 28 h 37"/>
                  <a:gd name="T2" fmla="*/ 23 w 148"/>
                  <a:gd name="T3" fmla="*/ 28 h 37"/>
                  <a:gd name="T4" fmla="*/ 9 w 148"/>
                  <a:gd name="T5" fmla="*/ 23 h 37"/>
                  <a:gd name="T6" fmla="*/ 5 w 148"/>
                  <a:gd name="T7" fmla="*/ 18 h 37"/>
                  <a:gd name="T8" fmla="*/ 5 w 148"/>
                  <a:gd name="T9" fmla="*/ 14 h 37"/>
                  <a:gd name="T10" fmla="*/ 5 w 148"/>
                  <a:gd name="T11" fmla="*/ 0 h 37"/>
                  <a:gd name="T12" fmla="*/ 0 w 148"/>
                  <a:gd name="T13" fmla="*/ 0 h 37"/>
                  <a:gd name="T14" fmla="*/ 0 w 148"/>
                  <a:gd name="T15" fmla="*/ 18 h 37"/>
                  <a:gd name="T16" fmla="*/ 0 w 148"/>
                  <a:gd name="T17" fmla="*/ 28 h 37"/>
                  <a:gd name="T18" fmla="*/ 5 w 148"/>
                  <a:gd name="T19" fmla="*/ 32 h 37"/>
                  <a:gd name="T20" fmla="*/ 14 w 148"/>
                  <a:gd name="T21" fmla="*/ 37 h 37"/>
                  <a:gd name="T22" fmla="*/ 28 w 148"/>
                  <a:gd name="T23" fmla="*/ 37 h 37"/>
                  <a:gd name="T24" fmla="*/ 148 w 148"/>
                  <a:gd name="T25" fmla="*/ 37 h 37"/>
                  <a:gd name="T26" fmla="*/ 148 w 148"/>
                  <a:gd name="T27" fmla="*/ 28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8"/>
                  <a:gd name="T43" fmla="*/ 0 h 37"/>
                  <a:gd name="T44" fmla="*/ 148 w 148"/>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8" h="37">
                    <a:moveTo>
                      <a:pt x="148" y="28"/>
                    </a:moveTo>
                    <a:lnTo>
                      <a:pt x="23" y="28"/>
                    </a:lnTo>
                    <a:lnTo>
                      <a:pt x="9" y="23"/>
                    </a:lnTo>
                    <a:lnTo>
                      <a:pt x="5" y="18"/>
                    </a:lnTo>
                    <a:lnTo>
                      <a:pt x="5" y="14"/>
                    </a:lnTo>
                    <a:lnTo>
                      <a:pt x="5" y="0"/>
                    </a:lnTo>
                    <a:lnTo>
                      <a:pt x="0" y="0"/>
                    </a:lnTo>
                    <a:lnTo>
                      <a:pt x="0" y="18"/>
                    </a:lnTo>
                    <a:lnTo>
                      <a:pt x="0" y="28"/>
                    </a:lnTo>
                    <a:lnTo>
                      <a:pt x="5" y="32"/>
                    </a:lnTo>
                    <a:lnTo>
                      <a:pt x="14" y="37"/>
                    </a:lnTo>
                    <a:lnTo>
                      <a:pt x="28" y="37"/>
                    </a:lnTo>
                    <a:lnTo>
                      <a:pt x="148" y="37"/>
                    </a:lnTo>
                    <a:lnTo>
                      <a:pt x="148" y="28"/>
                    </a:lnTo>
                    <a:close/>
                  </a:path>
                </a:pathLst>
              </a:custGeom>
              <a:solidFill>
                <a:srgbClr val="050608"/>
              </a:solidFill>
              <a:ln w="7938">
                <a:solidFill>
                  <a:srgbClr val="050608"/>
                </a:solidFill>
                <a:prstDash val="solid"/>
                <a:round/>
                <a:headEnd/>
                <a:tailEnd/>
              </a:ln>
            </p:spPr>
            <p:txBody>
              <a:bodyPr/>
              <a:lstStyle/>
              <a:p>
                <a:endParaRPr lang="cs-CZ"/>
              </a:p>
            </p:txBody>
          </p:sp>
        </p:grpSp>
        <p:sp>
          <p:nvSpPr>
            <p:cNvPr id="18484" name="Rectangle 43"/>
            <p:cNvSpPr>
              <a:spLocks noChangeArrowheads="1"/>
            </p:cNvSpPr>
            <p:nvPr/>
          </p:nvSpPr>
          <p:spPr bwMode="auto">
            <a:xfrm>
              <a:off x="1789" y="3805"/>
              <a:ext cx="440" cy="173"/>
            </a:xfrm>
            <a:prstGeom prst="rect">
              <a:avLst/>
            </a:prstGeom>
            <a:noFill/>
            <a:ln w="9525">
              <a:noFill/>
              <a:miter lim="800000"/>
              <a:headEnd/>
              <a:tailEnd/>
            </a:ln>
          </p:spPr>
          <p:txBody>
            <a:bodyPr wrap="none" lIns="0" tIns="0" rIns="0" bIns="0">
              <a:spAutoFit/>
            </a:bodyPr>
            <a:lstStyle/>
            <a:p>
              <a:r>
                <a:rPr lang="en-GB" sz="1800">
                  <a:latin typeface="Arial" charset="0"/>
                </a:rPr>
                <a:t>€</a:t>
              </a:r>
              <a:r>
                <a:rPr lang="en-US" sz="1800">
                  <a:solidFill>
                    <a:srgbClr val="000000"/>
                  </a:solidFill>
                  <a:latin typeface="Arial" charset="0"/>
                </a:rPr>
                <a:t>1,000</a:t>
              </a:r>
            </a:p>
          </p:txBody>
        </p:sp>
        <p:sp>
          <p:nvSpPr>
            <p:cNvPr id="18485" name="Rectangle 44"/>
            <p:cNvSpPr>
              <a:spLocks noChangeArrowheads="1"/>
            </p:cNvSpPr>
            <p:nvPr/>
          </p:nvSpPr>
          <p:spPr bwMode="auto">
            <a:xfrm>
              <a:off x="1789" y="3990"/>
              <a:ext cx="336" cy="207"/>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loss</a:t>
              </a:r>
              <a:endParaRPr lang="en-US"/>
            </a:p>
          </p:txBody>
        </p:sp>
      </p:grpSp>
      <p:grpSp>
        <p:nvGrpSpPr>
          <p:cNvPr id="6" name="Group 45"/>
          <p:cNvGrpSpPr>
            <a:grpSpLocks/>
          </p:cNvGrpSpPr>
          <p:nvPr/>
        </p:nvGrpSpPr>
        <p:grpSpPr bwMode="auto">
          <a:xfrm>
            <a:off x="1143000" y="2997200"/>
            <a:ext cx="1843088" cy="1584325"/>
            <a:chOff x="720" y="1888"/>
            <a:chExt cx="1161" cy="998"/>
          </a:xfrm>
        </p:grpSpPr>
        <p:sp>
          <p:nvSpPr>
            <p:cNvPr id="18472" name="Rectangle 46"/>
            <p:cNvSpPr>
              <a:spLocks noChangeArrowheads="1"/>
            </p:cNvSpPr>
            <p:nvPr/>
          </p:nvSpPr>
          <p:spPr bwMode="auto">
            <a:xfrm>
              <a:off x="720" y="2245"/>
              <a:ext cx="971" cy="641"/>
            </a:xfrm>
            <a:prstGeom prst="rect">
              <a:avLst/>
            </a:prstGeom>
            <a:solidFill>
              <a:srgbClr val="F3BED0"/>
            </a:solidFill>
            <a:ln w="9525">
              <a:noFill/>
              <a:miter lim="800000"/>
              <a:headEnd/>
              <a:tailEnd/>
            </a:ln>
          </p:spPr>
          <p:txBody>
            <a:bodyPr/>
            <a:lstStyle/>
            <a:p>
              <a:endParaRPr lang="bg-BG"/>
            </a:p>
          </p:txBody>
        </p:sp>
        <p:sp>
          <p:nvSpPr>
            <p:cNvPr id="18473" name="Line 47"/>
            <p:cNvSpPr>
              <a:spLocks noChangeShapeType="1"/>
            </p:cNvSpPr>
            <p:nvPr/>
          </p:nvSpPr>
          <p:spPr bwMode="auto">
            <a:xfrm flipH="1">
              <a:off x="1345" y="2106"/>
              <a:ext cx="457" cy="139"/>
            </a:xfrm>
            <a:prstGeom prst="line">
              <a:avLst/>
            </a:prstGeom>
            <a:noFill/>
            <a:ln w="22225">
              <a:solidFill>
                <a:srgbClr val="000000"/>
              </a:solidFill>
              <a:round/>
              <a:headEnd/>
              <a:tailEnd/>
            </a:ln>
          </p:spPr>
          <p:txBody>
            <a:bodyPr/>
            <a:lstStyle/>
            <a:p>
              <a:endParaRPr lang="cs-CZ"/>
            </a:p>
          </p:txBody>
        </p:sp>
        <p:sp>
          <p:nvSpPr>
            <p:cNvPr id="18474" name="Rectangle 48"/>
            <p:cNvSpPr>
              <a:spLocks noChangeArrowheads="1"/>
            </p:cNvSpPr>
            <p:nvPr/>
          </p:nvSpPr>
          <p:spPr bwMode="auto">
            <a:xfrm>
              <a:off x="808" y="2291"/>
              <a:ext cx="648" cy="173"/>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Utility loss</a:t>
              </a:r>
              <a:endParaRPr lang="en-US"/>
            </a:p>
          </p:txBody>
        </p:sp>
        <p:sp>
          <p:nvSpPr>
            <p:cNvPr id="18475" name="Rectangle 49"/>
            <p:cNvSpPr>
              <a:spLocks noChangeArrowheads="1"/>
            </p:cNvSpPr>
            <p:nvPr/>
          </p:nvSpPr>
          <p:spPr bwMode="auto">
            <a:xfrm>
              <a:off x="808" y="2475"/>
              <a:ext cx="704" cy="173"/>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from losing</a:t>
              </a:r>
              <a:endParaRPr lang="en-US"/>
            </a:p>
          </p:txBody>
        </p:sp>
        <p:sp>
          <p:nvSpPr>
            <p:cNvPr id="18476" name="Rectangle 50"/>
            <p:cNvSpPr>
              <a:spLocks noChangeArrowheads="1"/>
            </p:cNvSpPr>
            <p:nvPr/>
          </p:nvSpPr>
          <p:spPr bwMode="auto">
            <a:xfrm>
              <a:off x="808" y="2660"/>
              <a:ext cx="440" cy="173"/>
            </a:xfrm>
            <a:prstGeom prst="rect">
              <a:avLst/>
            </a:prstGeom>
            <a:noFill/>
            <a:ln w="9525">
              <a:noFill/>
              <a:miter lim="800000"/>
              <a:headEnd/>
              <a:tailEnd/>
            </a:ln>
          </p:spPr>
          <p:txBody>
            <a:bodyPr wrap="none" lIns="0" tIns="0" rIns="0" bIns="0">
              <a:spAutoFit/>
            </a:bodyPr>
            <a:lstStyle/>
            <a:p>
              <a:r>
                <a:rPr lang="en-GB" sz="1800">
                  <a:latin typeface="Arial" charset="0"/>
                </a:rPr>
                <a:t>€</a:t>
              </a:r>
              <a:r>
                <a:rPr lang="en-US" sz="1800">
                  <a:solidFill>
                    <a:srgbClr val="000000"/>
                  </a:solidFill>
                  <a:latin typeface="Arial" charset="0"/>
                </a:rPr>
                <a:t>1,000</a:t>
              </a:r>
            </a:p>
          </p:txBody>
        </p:sp>
        <p:grpSp>
          <p:nvGrpSpPr>
            <p:cNvPr id="18477" name="Group 51"/>
            <p:cNvGrpSpPr>
              <a:grpSpLocks/>
            </p:cNvGrpSpPr>
            <p:nvPr/>
          </p:nvGrpSpPr>
          <p:grpSpPr bwMode="auto">
            <a:xfrm rot="5400000">
              <a:off x="1628" y="2076"/>
              <a:ext cx="442" cy="65"/>
              <a:chOff x="2392" y="3520"/>
              <a:chExt cx="442" cy="65"/>
            </a:xfrm>
          </p:grpSpPr>
          <p:sp>
            <p:nvSpPr>
              <p:cNvPr id="18478" name="Freeform 52"/>
              <p:cNvSpPr>
                <a:spLocks/>
              </p:cNvSpPr>
              <p:nvPr/>
            </p:nvSpPr>
            <p:spPr bwMode="auto">
              <a:xfrm>
                <a:off x="2687" y="3520"/>
                <a:ext cx="147" cy="37"/>
              </a:xfrm>
              <a:custGeom>
                <a:avLst/>
                <a:gdLst>
                  <a:gd name="T0" fmla="*/ 0 w 147"/>
                  <a:gd name="T1" fmla="*/ 37 h 37"/>
                  <a:gd name="T2" fmla="*/ 115 w 147"/>
                  <a:gd name="T3" fmla="*/ 37 h 37"/>
                  <a:gd name="T4" fmla="*/ 134 w 147"/>
                  <a:gd name="T5" fmla="*/ 37 h 37"/>
                  <a:gd name="T6" fmla="*/ 143 w 147"/>
                  <a:gd name="T7" fmla="*/ 32 h 37"/>
                  <a:gd name="T8" fmla="*/ 147 w 147"/>
                  <a:gd name="T9" fmla="*/ 28 h 37"/>
                  <a:gd name="T10" fmla="*/ 147 w 147"/>
                  <a:gd name="T11" fmla="*/ 18 h 37"/>
                  <a:gd name="T12" fmla="*/ 147 w 147"/>
                  <a:gd name="T13" fmla="*/ 0 h 37"/>
                  <a:gd name="T14" fmla="*/ 143 w 147"/>
                  <a:gd name="T15" fmla="*/ 0 h 37"/>
                  <a:gd name="T16" fmla="*/ 143 w 147"/>
                  <a:gd name="T17" fmla="*/ 14 h 37"/>
                  <a:gd name="T18" fmla="*/ 143 w 147"/>
                  <a:gd name="T19" fmla="*/ 18 h 37"/>
                  <a:gd name="T20" fmla="*/ 138 w 147"/>
                  <a:gd name="T21" fmla="*/ 23 h 37"/>
                  <a:gd name="T22" fmla="*/ 120 w 147"/>
                  <a:gd name="T23" fmla="*/ 28 h 37"/>
                  <a:gd name="T24" fmla="*/ 0 w 147"/>
                  <a:gd name="T25" fmla="*/ 28 h 37"/>
                  <a:gd name="T26" fmla="*/ 0 w 147"/>
                  <a:gd name="T27" fmla="*/ 37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7"/>
                  <a:gd name="T43" fmla="*/ 0 h 37"/>
                  <a:gd name="T44" fmla="*/ 147 w 147"/>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7" h="37">
                    <a:moveTo>
                      <a:pt x="0" y="37"/>
                    </a:moveTo>
                    <a:lnTo>
                      <a:pt x="115" y="37"/>
                    </a:lnTo>
                    <a:lnTo>
                      <a:pt x="134" y="37"/>
                    </a:lnTo>
                    <a:lnTo>
                      <a:pt x="143" y="32"/>
                    </a:lnTo>
                    <a:lnTo>
                      <a:pt x="147" y="28"/>
                    </a:lnTo>
                    <a:lnTo>
                      <a:pt x="147" y="18"/>
                    </a:lnTo>
                    <a:lnTo>
                      <a:pt x="147" y="0"/>
                    </a:lnTo>
                    <a:lnTo>
                      <a:pt x="143" y="0"/>
                    </a:lnTo>
                    <a:lnTo>
                      <a:pt x="143" y="14"/>
                    </a:lnTo>
                    <a:lnTo>
                      <a:pt x="143" y="18"/>
                    </a:lnTo>
                    <a:lnTo>
                      <a:pt x="138" y="23"/>
                    </a:lnTo>
                    <a:lnTo>
                      <a:pt x="120" y="28"/>
                    </a:lnTo>
                    <a:lnTo>
                      <a:pt x="0" y="28"/>
                    </a:lnTo>
                    <a:lnTo>
                      <a:pt x="0" y="37"/>
                    </a:lnTo>
                    <a:close/>
                  </a:path>
                </a:pathLst>
              </a:custGeom>
              <a:solidFill>
                <a:srgbClr val="050608"/>
              </a:solidFill>
              <a:ln w="7938">
                <a:solidFill>
                  <a:srgbClr val="050608"/>
                </a:solidFill>
                <a:prstDash val="solid"/>
                <a:round/>
                <a:headEnd/>
                <a:tailEnd/>
              </a:ln>
            </p:spPr>
            <p:txBody>
              <a:bodyPr/>
              <a:lstStyle/>
              <a:p>
                <a:endParaRPr lang="cs-CZ"/>
              </a:p>
            </p:txBody>
          </p:sp>
          <p:sp>
            <p:nvSpPr>
              <p:cNvPr id="18479" name="Freeform 53"/>
              <p:cNvSpPr>
                <a:spLocks/>
              </p:cNvSpPr>
              <p:nvPr/>
            </p:nvSpPr>
            <p:spPr bwMode="auto">
              <a:xfrm>
                <a:off x="2540" y="3548"/>
                <a:ext cx="147" cy="37"/>
              </a:xfrm>
              <a:custGeom>
                <a:avLst/>
                <a:gdLst>
                  <a:gd name="T0" fmla="*/ 73 w 147"/>
                  <a:gd name="T1" fmla="*/ 37 h 37"/>
                  <a:gd name="T2" fmla="*/ 83 w 147"/>
                  <a:gd name="T3" fmla="*/ 23 h 37"/>
                  <a:gd name="T4" fmla="*/ 92 w 147"/>
                  <a:gd name="T5" fmla="*/ 14 h 37"/>
                  <a:gd name="T6" fmla="*/ 101 w 147"/>
                  <a:gd name="T7" fmla="*/ 9 h 37"/>
                  <a:gd name="T8" fmla="*/ 110 w 147"/>
                  <a:gd name="T9" fmla="*/ 9 h 37"/>
                  <a:gd name="T10" fmla="*/ 147 w 147"/>
                  <a:gd name="T11" fmla="*/ 9 h 37"/>
                  <a:gd name="T12" fmla="*/ 147 w 147"/>
                  <a:gd name="T13" fmla="*/ 0 h 37"/>
                  <a:gd name="T14" fmla="*/ 115 w 147"/>
                  <a:gd name="T15" fmla="*/ 0 h 37"/>
                  <a:gd name="T16" fmla="*/ 96 w 147"/>
                  <a:gd name="T17" fmla="*/ 0 h 37"/>
                  <a:gd name="T18" fmla="*/ 87 w 147"/>
                  <a:gd name="T19" fmla="*/ 4 h 37"/>
                  <a:gd name="T20" fmla="*/ 78 w 147"/>
                  <a:gd name="T21" fmla="*/ 14 h 37"/>
                  <a:gd name="T22" fmla="*/ 73 w 147"/>
                  <a:gd name="T23" fmla="*/ 27 h 37"/>
                  <a:gd name="T24" fmla="*/ 69 w 147"/>
                  <a:gd name="T25" fmla="*/ 14 h 37"/>
                  <a:gd name="T26" fmla="*/ 59 w 147"/>
                  <a:gd name="T27" fmla="*/ 4 h 37"/>
                  <a:gd name="T28" fmla="*/ 46 w 147"/>
                  <a:gd name="T29" fmla="*/ 0 h 37"/>
                  <a:gd name="T30" fmla="*/ 32 w 147"/>
                  <a:gd name="T31" fmla="*/ 0 h 37"/>
                  <a:gd name="T32" fmla="*/ 0 w 147"/>
                  <a:gd name="T33" fmla="*/ 0 h 37"/>
                  <a:gd name="T34" fmla="*/ 0 w 147"/>
                  <a:gd name="T35" fmla="*/ 9 h 37"/>
                  <a:gd name="T36" fmla="*/ 32 w 147"/>
                  <a:gd name="T37" fmla="*/ 9 h 37"/>
                  <a:gd name="T38" fmla="*/ 46 w 147"/>
                  <a:gd name="T39" fmla="*/ 9 h 37"/>
                  <a:gd name="T40" fmla="*/ 55 w 147"/>
                  <a:gd name="T41" fmla="*/ 14 h 37"/>
                  <a:gd name="T42" fmla="*/ 64 w 147"/>
                  <a:gd name="T43" fmla="*/ 23 h 37"/>
                  <a:gd name="T44" fmla="*/ 69 w 147"/>
                  <a:gd name="T45" fmla="*/ 37 h 37"/>
                  <a:gd name="T46" fmla="*/ 73 w 147"/>
                  <a:gd name="T47" fmla="*/ 37 h 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47"/>
                  <a:gd name="T73" fmla="*/ 0 h 37"/>
                  <a:gd name="T74" fmla="*/ 147 w 147"/>
                  <a:gd name="T75" fmla="*/ 37 h 3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47" h="37">
                    <a:moveTo>
                      <a:pt x="73" y="37"/>
                    </a:moveTo>
                    <a:lnTo>
                      <a:pt x="83" y="23"/>
                    </a:lnTo>
                    <a:lnTo>
                      <a:pt x="92" y="14"/>
                    </a:lnTo>
                    <a:lnTo>
                      <a:pt x="101" y="9"/>
                    </a:lnTo>
                    <a:lnTo>
                      <a:pt x="110" y="9"/>
                    </a:lnTo>
                    <a:lnTo>
                      <a:pt x="147" y="9"/>
                    </a:lnTo>
                    <a:lnTo>
                      <a:pt x="147" y="0"/>
                    </a:lnTo>
                    <a:lnTo>
                      <a:pt x="115" y="0"/>
                    </a:lnTo>
                    <a:lnTo>
                      <a:pt x="96" y="0"/>
                    </a:lnTo>
                    <a:lnTo>
                      <a:pt x="87" y="4"/>
                    </a:lnTo>
                    <a:lnTo>
                      <a:pt x="78" y="14"/>
                    </a:lnTo>
                    <a:lnTo>
                      <a:pt x="73" y="27"/>
                    </a:lnTo>
                    <a:lnTo>
                      <a:pt x="69" y="14"/>
                    </a:lnTo>
                    <a:lnTo>
                      <a:pt x="59" y="4"/>
                    </a:lnTo>
                    <a:lnTo>
                      <a:pt x="46" y="0"/>
                    </a:lnTo>
                    <a:lnTo>
                      <a:pt x="32" y="0"/>
                    </a:lnTo>
                    <a:lnTo>
                      <a:pt x="0" y="0"/>
                    </a:lnTo>
                    <a:lnTo>
                      <a:pt x="0" y="9"/>
                    </a:lnTo>
                    <a:lnTo>
                      <a:pt x="32" y="9"/>
                    </a:lnTo>
                    <a:lnTo>
                      <a:pt x="46" y="9"/>
                    </a:lnTo>
                    <a:lnTo>
                      <a:pt x="55" y="14"/>
                    </a:lnTo>
                    <a:lnTo>
                      <a:pt x="64" y="23"/>
                    </a:lnTo>
                    <a:lnTo>
                      <a:pt x="69" y="37"/>
                    </a:lnTo>
                    <a:lnTo>
                      <a:pt x="73" y="37"/>
                    </a:lnTo>
                    <a:close/>
                  </a:path>
                </a:pathLst>
              </a:custGeom>
              <a:solidFill>
                <a:srgbClr val="050608"/>
              </a:solidFill>
              <a:ln w="7938">
                <a:solidFill>
                  <a:srgbClr val="050608"/>
                </a:solidFill>
                <a:prstDash val="solid"/>
                <a:round/>
                <a:headEnd/>
                <a:tailEnd/>
              </a:ln>
            </p:spPr>
            <p:txBody>
              <a:bodyPr/>
              <a:lstStyle/>
              <a:p>
                <a:endParaRPr lang="cs-CZ"/>
              </a:p>
            </p:txBody>
          </p:sp>
          <p:sp>
            <p:nvSpPr>
              <p:cNvPr id="18480" name="Freeform 54"/>
              <p:cNvSpPr>
                <a:spLocks/>
              </p:cNvSpPr>
              <p:nvPr/>
            </p:nvSpPr>
            <p:spPr bwMode="auto">
              <a:xfrm>
                <a:off x="2392" y="3520"/>
                <a:ext cx="148" cy="37"/>
              </a:xfrm>
              <a:custGeom>
                <a:avLst/>
                <a:gdLst>
                  <a:gd name="T0" fmla="*/ 148 w 148"/>
                  <a:gd name="T1" fmla="*/ 28 h 37"/>
                  <a:gd name="T2" fmla="*/ 23 w 148"/>
                  <a:gd name="T3" fmla="*/ 28 h 37"/>
                  <a:gd name="T4" fmla="*/ 9 w 148"/>
                  <a:gd name="T5" fmla="*/ 23 h 37"/>
                  <a:gd name="T6" fmla="*/ 5 w 148"/>
                  <a:gd name="T7" fmla="*/ 18 h 37"/>
                  <a:gd name="T8" fmla="*/ 5 w 148"/>
                  <a:gd name="T9" fmla="*/ 14 h 37"/>
                  <a:gd name="T10" fmla="*/ 5 w 148"/>
                  <a:gd name="T11" fmla="*/ 0 h 37"/>
                  <a:gd name="T12" fmla="*/ 0 w 148"/>
                  <a:gd name="T13" fmla="*/ 0 h 37"/>
                  <a:gd name="T14" fmla="*/ 0 w 148"/>
                  <a:gd name="T15" fmla="*/ 18 h 37"/>
                  <a:gd name="T16" fmla="*/ 0 w 148"/>
                  <a:gd name="T17" fmla="*/ 28 h 37"/>
                  <a:gd name="T18" fmla="*/ 5 w 148"/>
                  <a:gd name="T19" fmla="*/ 32 h 37"/>
                  <a:gd name="T20" fmla="*/ 14 w 148"/>
                  <a:gd name="T21" fmla="*/ 37 h 37"/>
                  <a:gd name="T22" fmla="*/ 28 w 148"/>
                  <a:gd name="T23" fmla="*/ 37 h 37"/>
                  <a:gd name="T24" fmla="*/ 148 w 148"/>
                  <a:gd name="T25" fmla="*/ 37 h 37"/>
                  <a:gd name="T26" fmla="*/ 148 w 148"/>
                  <a:gd name="T27" fmla="*/ 28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8"/>
                  <a:gd name="T43" fmla="*/ 0 h 37"/>
                  <a:gd name="T44" fmla="*/ 148 w 148"/>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8" h="37">
                    <a:moveTo>
                      <a:pt x="148" y="28"/>
                    </a:moveTo>
                    <a:lnTo>
                      <a:pt x="23" y="28"/>
                    </a:lnTo>
                    <a:lnTo>
                      <a:pt x="9" y="23"/>
                    </a:lnTo>
                    <a:lnTo>
                      <a:pt x="5" y="18"/>
                    </a:lnTo>
                    <a:lnTo>
                      <a:pt x="5" y="14"/>
                    </a:lnTo>
                    <a:lnTo>
                      <a:pt x="5" y="0"/>
                    </a:lnTo>
                    <a:lnTo>
                      <a:pt x="0" y="0"/>
                    </a:lnTo>
                    <a:lnTo>
                      <a:pt x="0" y="18"/>
                    </a:lnTo>
                    <a:lnTo>
                      <a:pt x="0" y="28"/>
                    </a:lnTo>
                    <a:lnTo>
                      <a:pt x="5" y="32"/>
                    </a:lnTo>
                    <a:lnTo>
                      <a:pt x="14" y="37"/>
                    </a:lnTo>
                    <a:lnTo>
                      <a:pt x="28" y="37"/>
                    </a:lnTo>
                    <a:lnTo>
                      <a:pt x="148" y="37"/>
                    </a:lnTo>
                    <a:lnTo>
                      <a:pt x="148" y="28"/>
                    </a:lnTo>
                    <a:close/>
                  </a:path>
                </a:pathLst>
              </a:custGeom>
              <a:solidFill>
                <a:srgbClr val="050608"/>
              </a:solidFill>
              <a:ln w="7938">
                <a:solidFill>
                  <a:srgbClr val="050608"/>
                </a:solidFill>
                <a:prstDash val="solid"/>
                <a:round/>
                <a:headEnd/>
                <a:tailEnd/>
              </a:ln>
            </p:spPr>
            <p:txBody>
              <a:bodyPr/>
              <a:lstStyle/>
              <a:p>
                <a:endParaRPr lang="cs-CZ"/>
              </a:p>
            </p:txBody>
          </p:sp>
        </p:grpSp>
      </p:grpSp>
      <p:grpSp>
        <p:nvGrpSpPr>
          <p:cNvPr id="8" name="Group 55"/>
          <p:cNvGrpSpPr>
            <a:grpSpLocks/>
          </p:cNvGrpSpPr>
          <p:nvPr/>
        </p:nvGrpSpPr>
        <p:grpSpPr bwMode="auto">
          <a:xfrm>
            <a:off x="1143000" y="1550988"/>
            <a:ext cx="1849438" cy="1414462"/>
            <a:chOff x="720" y="977"/>
            <a:chExt cx="1165" cy="891"/>
          </a:xfrm>
        </p:grpSpPr>
        <p:sp>
          <p:nvSpPr>
            <p:cNvPr id="18463" name="Line 56"/>
            <p:cNvSpPr>
              <a:spLocks noChangeShapeType="1"/>
            </p:cNvSpPr>
            <p:nvPr/>
          </p:nvSpPr>
          <p:spPr bwMode="auto">
            <a:xfrm flipH="1" flipV="1">
              <a:off x="1345" y="1618"/>
              <a:ext cx="443" cy="84"/>
            </a:xfrm>
            <a:prstGeom prst="line">
              <a:avLst/>
            </a:prstGeom>
            <a:noFill/>
            <a:ln w="22225">
              <a:solidFill>
                <a:srgbClr val="000000"/>
              </a:solidFill>
              <a:round/>
              <a:headEnd/>
              <a:tailEnd/>
            </a:ln>
          </p:spPr>
          <p:txBody>
            <a:bodyPr/>
            <a:lstStyle/>
            <a:p>
              <a:endParaRPr lang="cs-CZ"/>
            </a:p>
          </p:txBody>
        </p:sp>
        <p:sp>
          <p:nvSpPr>
            <p:cNvPr id="18464" name="Rectangle 57"/>
            <p:cNvSpPr>
              <a:spLocks noChangeArrowheads="1"/>
            </p:cNvSpPr>
            <p:nvPr/>
          </p:nvSpPr>
          <p:spPr bwMode="auto">
            <a:xfrm>
              <a:off x="720" y="977"/>
              <a:ext cx="971" cy="641"/>
            </a:xfrm>
            <a:prstGeom prst="rect">
              <a:avLst/>
            </a:prstGeom>
            <a:solidFill>
              <a:srgbClr val="A9E2F1"/>
            </a:solidFill>
            <a:ln w="9525">
              <a:noFill/>
              <a:miter lim="800000"/>
              <a:headEnd/>
              <a:tailEnd/>
            </a:ln>
          </p:spPr>
          <p:txBody>
            <a:bodyPr/>
            <a:lstStyle/>
            <a:p>
              <a:endParaRPr lang="bg-BG"/>
            </a:p>
          </p:txBody>
        </p:sp>
        <p:sp>
          <p:nvSpPr>
            <p:cNvPr id="18465" name="Rectangle 58"/>
            <p:cNvSpPr>
              <a:spLocks noChangeArrowheads="1"/>
            </p:cNvSpPr>
            <p:nvPr/>
          </p:nvSpPr>
          <p:spPr bwMode="auto">
            <a:xfrm>
              <a:off x="808" y="1032"/>
              <a:ext cx="664" cy="173"/>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Utility gain</a:t>
              </a:r>
              <a:endParaRPr lang="en-US"/>
            </a:p>
          </p:txBody>
        </p:sp>
        <p:sp>
          <p:nvSpPr>
            <p:cNvPr id="18466" name="Rectangle 59"/>
            <p:cNvSpPr>
              <a:spLocks noChangeArrowheads="1"/>
            </p:cNvSpPr>
            <p:nvPr/>
          </p:nvSpPr>
          <p:spPr bwMode="auto">
            <a:xfrm>
              <a:off x="808" y="1217"/>
              <a:ext cx="816" cy="173"/>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from winning</a:t>
              </a:r>
              <a:endParaRPr lang="en-US"/>
            </a:p>
          </p:txBody>
        </p:sp>
        <p:sp>
          <p:nvSpPr>
            <p:cNvPr id="18467" name="Rectangle 60"/>
            <p:cNvSpPr>
              <a:spLocks noChangeArrowheads="1"/>
            </p:cNvSpPr>
            <p:nvPr/>
          </p:nvSpPr>
          <p:spPr bwMode="auto">
            <a:xfrm>
              <a:off x="808" y="1401"/>
              <a:ext cx="440" cy="173"/>
            </a:xfrm>
            <a:prstGeom prst="rect">
              <a:avLst/>
            </a:prstGeom>
            <a:noFill/>
            <a:ln w="9525">
              <a:noFill/>
              <a:miter lim="800000"/>
              <a:headEnd/>
              <a:tailEnd/>
            </a:ln>
          </p:spPr>
          <p:txBody>
            <a:bodyPr wrap="none" lIns="0" tIns="0" rIns="0" bIns="0">
              <a:spAutoFit/>
            </a:bodyPr>
            <a:lstStyle/>
            <a:p>
              <a:r>
                <a:rPr lang="en-GB" sz="1800">
                  <a:latin typeface="Arial" charset="0"/>
                </a:rPr>
                <a:t>€</a:t>
              </a:r>
              <a:r>
                <a:rPr lang="en-US" sz="1800">
                  <a:solidFill>
                    <a:srgbClr val="000000"/>
                  </a:solidFill>
                  <a:latin typeface="Arial" charset="0"/>
                </a:rPr>
                <a:t>1,000</a:t>
              </a:r>
            </a:p>
          </p:txBody>
        </p:sp>
        <p:grpSp>
          <p:nvGrpSpPr>
            <p:cNvPr id="18468" name="Group 61"/>
            <p:cNvGrpSpPr>
              <a:grpSpLocks/>
            </p:cNvGrpSpPr>
            <p:nvPr/>
          </p:nvGrpSpPr>
          <p:grpSpPr bwMode="auto">
            <a:xfrm rot="5400000">
              <a:off x="1685" y="1667"/>
              <a:ext cx="336" cy="65"/>
              <a:chOff x="2880" y="3520"/>
              <a:chExt cx="443" cy="65"/>
            </a:xfrm>
          </p:grpSpPr>
          <p:sp>
            <p:nvSpPr>
              <p:cNvPr id="18469" name="Freeform 62"/>
              <p:cNvSpPr>
                <a:spLocks/>
              </p:cNvSpPr>
              <p:nvPr/>
            </p:nvSpPr>
            <p:spPr bwMode="auto">
              <a:xfrm>
                <a:off x="3175" y="3520"/>
                <a:ext cx="148" cy="37"/>
              </a:xfrm>
              <a:custGeom>
                <a:avLst/>
                <a:gdLst>
                  <a:gd name="T0" fmla="*/ 0 w 148"/>
                  <a:gd name="T1" fmla="*/ 37 h 37"/>
                  <a:gd name="T2" fmla="*/ 120 w 148"/>
                  <a:gd name="T3" fmla="*/ 37 h 37"/>
                  <a:gd name="T4" fmla="*/ 134 w 148"/>
                  <a:gd name="T5" fmla="*/ 37 h 37"/>
                  <a:gd name="T6" fmla="*/ 143 w 148"/>
                  <a:gd name="T7" fmla="*/ 32 h 37"/>
                  <a:gd name="T8" fmla="*/ 148 w 148"/>
                  <a:gd name="T9" fmla="*/ 28 h 37"/>
                  <a:gd name="T10" fmla="*/ 148 w 148"/>
                  <a:gd name="T11" fmla="*/ 18 h 37"/>
                  <a:gd name="T12" fmla="*/ 148 w 148"/>
                  <a:gd name="T13" fmla="*/ 0 h 37"/>
                  <a:gd name="T14" fmla="*/ 143 w 148"/>
                  <a:gd name="T15" fmla="*/ 0 h 37"/>
                  <a:gd name="T16" fmla="*/ 143 w 148"/>
                  <a:gd name="T17" fmla="*/ 14 h 37"/>
                  <a:gd name="T18" fmla="*/ 143 w 148"/>
                  <a:gd name="T19" fmla="*/ 18 h 37"/>
                  <a:gd name="T20" fmla="*/ 138 w 148"/>
                  <a:gd name="T21" fmla="*/ 23 h 37"/>
                  <a:gd name="T22" fmla="*/ 124 w 148"/>
                  <a:gd name="T23" fmla="*/ 28 h 37"/>
                  <a:gd name="T24" fmla="*/ 0 w 148"/>
                  <a:gd name="T25" fmla="*/ 28 h 37"/>
                  <a:gd name="T26" fmla="*/ 0 w 148"/>
                  <a:gd name="T27" fmla="*/ 37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8"/>
                  <a:gd name="T43" fmla="*/ 0 h 37"/>
                  <a:gd name="T44" fmla="*/ 148 w 148"/>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8" h="37">
                    <a:moveTo>
                      <a:pt x="0" y="37"/>
                    </a:moveTo>
                    <a:lnTo>
                      <a:pt x="120" y="37"/>
                    </a:lnTo>
                    <a:lnTo>
                      <a:pt x="134" y="37"/>
                    </a:lnTo>
                    <a:lnTo>
                      <a:pt x="143" y="32"/>
                    </a:lnTo>
                    <a:lnTo>
                      <a:pt x="148" y="28"/>
                    </a:lnTo>
                    <a:lnTo>
                      <a:pt x="148" y="18"/>
                    </a:lnTo>
                    <a:lnTo>
                      <a:pt x="148" y="0"/>
                    </a:lnTo>
                    <a:lnTo>
                      <a:pt x="143" y="0"/>
                    </a:lnTo>
                    <a:lnTo>
                      <a:pt x="143" y="14"/>
                    </a:lnTo>
                    <a:lnTo>
                      <a:pt x="143" y="18"/>
                    </a:lnTo>
                    <a:lnTo>
                      <a:pt x="138" y="23"/>
                    </a:lnTo>
                    <a:lnTo>
                      <a:pt x="124" y="28"/>
                    </a:lnTo>
                    <a:lnTo>
                      <a:pt x="0" y="28"/>
                    </a:lnTo>
                    <a:lnTo>
                      <a:pt x="0" y="37"/>
                    </a:lnTo>
                    <a:close/>
                  </a:path>
                </a:pathLst>
              </a:custGeom>
              <a:solidFill>
                <a:srgbClr val="050608"/>
              </a:solidFill>
              <a:ln w="7938">
                <a:solidFill>
                  <a:srgbClr val="050608"/>
                </a:solidFill>
                <a:prstDash val="solid"/>
                <a:round/>
                <a:headEnd/>
                <a:tailEnd/>
              </a:ln>
            </p:spPr>
            <p:txBody>
              <a:bodyPr/>
              <a:lstStyle/>
              <a:p>
                <a:endParaRPr lang="cs-CZ"/>
              </a:p>
            </p:txBody>
          </p:sp>
          <p:sp>
            <p:nvSpPr>
              <p:cNvPr id="18470" name="Freeform 63"/>
              <p:cNvSpPr>
                <a:spLocks/>
              </p:cNvSpPr>
              <p:nvPr/>
            </p:nvSpPr>
            <p:spPr bwMode="auto">
              <a:xfrm>
                <a:off x="3028" y="3548"/>
                <a:ext cx="152" cy="37"/>
              </a:xfrm>
              <a:custGeom>
                <a:avLst/>
                <a:gdLst>
                  <a:gd name="T0" fmla="*/ 78 w 152"/>
                  <a:gd name="T1" fmla="*/ 37 h 37"/>
                  <a:gd name="T2" fmla="*/ 83 w 152"/>
                  <a:gd name="T3" fmla="*/ 23 h 37"/>
                  <a:gd name="T4" fmla="*/ 92 w 152"/>
                  <a:gd name="T5" fmla="*/ 14 h 37"/>
                  <a:gd name="T6" fmla="*/ 101 w 152"/>
                  <a:gd name="T7" fmla="*/ 9 h 37"/>
                  <a:gd name="T8" fmla="*/ 115 w 152"/>
                  <a:gd name="T9" fmla="*/ 9 h 37"/>
                  <a:gd name="T10" fmla="*/ 152 w 152"/>
                  <a:gd name="T11" fmla="*/ 9 h 37"/>
                  <a:gd name="T12" fmla="*/ 152 w 152"/>
                  <a:gd name="T13" fmla="*/ 0 h 37"/>
                  <a:gd name="T14" fmla="*/ 115 w 152"/>
                  <a:gd name="T15" fmla="*/ 0 h 37"/>
                  <a:gd name="T16" fmla="*/ 101 w 152"/>
                  <a:gd name="T17" fmla="*/ 0 h 37"/>
                  <a:gd name="T18" fmla="*/ 87 w 152"/>
                  <a:gd name="T19" fmla="*/ 4 h 37"/>
                  <a:gd name="T20" fmla="*/ 83 w 152"/>
                  <a:gd name="T21" fmla="*/ 14 h 37"/>
                  <a:gd name="T22" fmla="*/ 73 w 152"/>
                  <a:gd name="T23" fmla="*/ 27 h 37"/>
                  <a:gd name="T24" fmla="*/ 69 w 152"/>
                  <a:gd name="T25" fmla="*/ 14 h 37"/>
                  <a:gd name="T26" fmla="*/ 60 w 152"/>
                  <a:gd name="T27" fmla="*/ 4 h 37"/>
                  <a:gd name="T28" fmla="*/ 50 w 152"/>
                  <a:gd name="T29" fmla="*/ 0 h 37"/>
                  <a:gd name="T30" fmla="*/ 37 w 152"/>
                  <a:gd name="T31" fmla="*/ 0 h 37"/>
                  <a:gd name="T32" fmla="*/ 0 w 152"/>
                  <a:gd name="T33" fmla="*/ 0 h 37"/>
                  <a:gd name="T34" fmla="*/ 0 w 152"/>
                  <a:gd name="T35" fmla="*/ 9 h 37"/>
                  <a:gd name="T36" fmla="*/ 37 w 152"/>
                  <a:gd name="T37" fmla="*/ 9 h 37"/>
                  <a:gd name="T38" fmla="*/ 46 w 152"/>
                  <a:gd name="T39" fmla="*/ 9 h 37"/>
                  <a:gd name="T40" fmla="*/ 60 w 152"/>
                  <a:gd name="T41" fmla="*/ 14 h 37"/>
                  <a:gd name="T42" fmla="*/ 64 w 152"/>
                  <a:gd name="T43" fmla="*/ 23 h 37"/>
                  <a:gd name="T44" fmla="*/ 73 w 152"/>
                  <a:gd name="T45" fmla="*/ 37 h 37"/>
                  <a:gd name="T46" fmla="*/ 78 w 152"/>
                  <a:gd name="T47" fmla="*/ 37 h 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52"/>
                  <a:gd name="T73" fmla="*/ 0 h 37"/>
                  <a:gd name="T74" fmla="*/ 152 w 152"/>
                  <a:gd name="T75" fmla="*/ 37 h 3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52" h="37">
                    <a:moveTo>
                      <a:pt x="78" y="37"/>
                    </a:moveTo>
                    <a:lnTo>
                      <a:pt x="83" y="23"/>
                    </a:lnTo>
                    <a:lnTo>
                      <a:pt x="92" y="14"/>
                    </a:lnTo>
                    <a:lnTo>
                      <a:pt x="101" y="9"/>
                    </a:lnTo>
                    <a:lnTo>
                      <a:pt x="115" y="9"/>
                    </a:lnTo>
                    <a:lnTo>
                      <a:pt x="152" y="9"/>
                    </a:lnTo>
                    <a:lnTo>
                      <a:pt x="152" y="0"/>
                    </a:lnTo>
                    <a:lnTo>
                      <a:pt x="115" y="0"/>
                    </a:lnTo>
                    <a:lnTo>
                      <a:pt x="101" y="0"/>
                    </a:lnTo>
                    <a:lnTo>
                      <a:pt x="87" y="4"/>
                    </a:lnTo>
                    <a:lnTo>
                      <a:pt x="83" y="14"/>
                    </a:lnTo>
                    <a:lnTo>
                      <a:pt x="73" y="27"/>
                    </a:lnTo>
                    <a:lnTo>
                      <a:pt x="69" y="14"/>
                    </a:lnTo>
                    <a:lnTo>
                      <a:pt x="60" y="4"/>
                    </a:lnTo>
                    <a:lnTo>
                      <a:pt x="50" y="0"/>
                    </a:lnTo>
                    <a:lnTo>
                      <a:pt x="37" y="0"/>
                    </a:lnTo>
                    <a:lnTo>
                      <a:pt x="0" y="0"/>
                    </a:lnTo>
                    <a:lnTo>
                      <a:pt x="0" y="9"/>
                    </a:lnTo>
                    <a:lnTo>
                      <a:pt x="37" y="9"/>
                    </a:lnTo>
                    <a:lnTo>
                      <a:pt x="46" y="9"/>
                    </a:lnTo>
                    <a:lnTo>
                      <a:pt x="60" y="14"/>
                    </a:lnTo>
                    <a:lnTo>
                      <a:pt x="64" y="23"/>
                    </a:lnTo>
                    <a:lnTo>
                      <a:pt x="73" y="37"/>
                    </a:lnTo>
                    <a:lnTo>
                      <a:pt x="78" y="37"/>
                    </a:lnTo>
                    <a:close/>
                  </a:path>
                </a:pathLst>
              </a:custGeom>
              <a:solidFill>
                <a:srgbClr val="050608"/>
              </a:solidFill>
              <a:ln w="7938">
                <a:solidFill>
                  <a:srgbClr val="050608"/>
                </a:solidFill>
                <a:prstDash val="solid"/>
                <a:round/>
                <a:headEnd/>
                <a:tailEnd/>
              </a:ln>
            </p:spPr>
            <p:txBody>
              <a:bodyPr/>
              <a:lstStyle/>
              <a:p>
                <a:endParaRPr lang="cs-CZ"/>
              </a:p>
            </p:txBody>
          </p:sp>
          <p:sp>
            <p:nvSpPr>
              <p:cNvPr id="18471" name="Freeform 64"/>
              <p:cNvSpPr>
                <a:spLocks/>
              </p:cNvSpPr>
              <p:nvPr/>
            </p:nvSpPr>
            <p:spPr bwMode="auto">
              <a:xfrm>
                <a:off x="2880" y="3520"/>
                <a:ext cx="152" cy="37"/>
              </a:xfrm>
              <a:custGeom>
                <a:avLst/>
                <a:gdLst>
                  <a:gd name="T0" fmla="*/ 152 w 152"/>
                  <a:gd name="T1" fmla="*/ 28 h 37"/>
                  <a:gd name="T2" fmla="*/ 28 w 152"/>
                  <a:gd name="T3" fmla="*/ 28 h 37"/>
                  <a:gd name="T4" fmla="*/ 10 w 152"/>
                  <a:gd name="T5" fmla="*/ 23 h 37"/>
                  <a:gd name="T6" fmla="*/ 10 w 152"/>
                  <a:gd name="T7" fmla="*/ 18 h 37"/>
                  <a:gd name="T8" fmla="*/ 5 w 152"/>
                  <a:gd name="T9" fmla="*/ 14 h 37"/>
                  <a:gd name="T10" fmla="*/ 5 w 152"/>
                  <a:gd name="T11" fmla="*/ 0 h 37"/>
                  <a:gd name="T12" fmla="*/ 0 w 152"/>
                  <a:gd name="T13" fmla="*/ 0 h 37"/>
                  <a:gd name="T14" fmla="*/ 0 w 152"/>
                  <a:gd name="T15" fmla="*/ 18 h 37"/>
                  <a:gd name="T16" fmla="*/ 5 w 152"/>
                  <a:gd name="T17" fmla="*/ 28 h 37"/>
                  <a:gd name="T18" fmla="*/ 10 w 152"/>
                  <a:gd name="T19" fmla="*/ 32 h 37"/>
                  <a:gd name="T20" fmla="*/ 19 w 152"/>
                  <a:gd name="T21" fmla="*/ 37 h 37"/>
                  <a:gd name="T22" fmla="*/ 33 w 152"/>
                  <a:gd name="T23" fmla="*/ 37 h 37"/>
                  <a:gd name="T24" fmla="*/ 152 w 152"/>
                  <a:gd name="T25" fmla="*/ 37 h 37"/>
                  <a:gd name="T26" fmla="*/ 152 w 152"/>
                  <a:gd name="T27" fmla="*/ 28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52"/>
                  <a:gd name="T43" fmla="*/ 0 h 37"/>
                  <a:gd name="T44" fmla="*/ 152 w 152"/>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52" h="37">
                    <a:moveTo>
                      <a:pt x="152" y="28"/>
                    </a:moveTo>
                    <a:lnTo>
                      <a:pt x="28" y="28"/>
                    </a:lnTo>
                    <a:lnTo>
                      <a:pt x="10" y="23"/>
                    </a:lnTo>
                    <a:lnTo>
                      <a:pt x="10" y="18"/>
                    </a:lnTo>
                    <a:lnTo>
                      <a:pt x="5" y="14"/>
                    </a:lnTo>
                    <a:lnTo>
                      <a:pt x="5" y="0"/>
                    </a:lnTo>
                    <a:lnTo>
                      <a:pt x="0" y="0"/>
                    </a:lnTo>
                    <a:lnTo>
                      <a:pt x="0" y="18"/>
                    </a:lnTo>
                    <a:lnTo>
                      <a:pt x="5" y="28"/>
                    </a:lnTo>
                    <a:lnTo>
                      <a:pt x="10" y="32"/>
                    </a:lnTo>
                    <a:lnTo>
                      <a:pt x="19" y="37"/>
                    </a:lnTo>
                    <a:lnTo>
                      <a:pt x="33" y="37"/>
                    </a:lnTo>
                    <a:lnTo>
                      <a:pt x="152" y="37"/>
                    </a:lnTo>
                    <a:lnTo>
                      <a:pt x="152" y="28"/>
                    </a:lnTo>
                    <a:close/>
                  </a:path>
                </a:pathLst>
              </a:custGeom>
              <a:solidFill>
                <a:srgbClr val="050608"/>
              </a:solidFill>
              <a:ln w="7938">
                <a:solidFill>
                  <a:srgbClr val="050608"/>
                </a:solidFill>
                <a:prstDash val="solid"/>
                <a:round/>
                <a:headEnd/>
                <a:tailEnd/>
              </a:ln>
            </p:spPr>
            <p:txBody>
              <a:bodyPr/>
              <a:lstStyle/>
              <a:p>
                <a:endParaRPr lang="cs-CZ"/>
              </a:p>
            </p:txBody>
          </p:sp>
        </p:grpSp>
      </p:grpSp>
      <p:sp>
        <p:nvSpPr>
          <p:cNvPr id="18462" name="Text Box 66"/>
          <p:cNvSpPr txBox="1">
            <a:spLocks noChangeArrowheads="1"/>
          </p:cNvSpPr>
          <p:nvPr/>
        </p:nvSpPr>
        <p:spPr bwMode="auto">
          <a:xfrm>
            <a:off x="6565900" y="6675438"/>
            <a:ext cx="1746250" cy="214312"/>
          </a:xfrm>
          <a:prstGeom prst="rect">
            <a:avLst/>
          </a:prstGeom>
          <a:noFill/>
          <a:ln w="9525">
            <a:noFill/>
            <a:miter lim="800000"/>
            <a:headEnd/>
            <a:tailEnd/>
          </a:ln>
        </p:spPr>
        <p:txBody>
          <a:bodyPr wrap="none">
            <a:spAutoFit/>
          </a:bodyPr>
          <a:lstStyle/>
          <a:p>
            <a:r>
              <a:rPr lang="en-US" altLang="en-US" sz="800" b="1">
                <a:solidFill>
                  <a:srgbClr val="411D72"/>
                </a:solidFill>
                <a:latin typeface="Arial" charset="0"/>
              </a:rPr>
              <a:t>Copyright©2010  South-Western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55315"/>
                                        </p:tgtEl>
                                        <p:attrNameLst>
                                          <p:attrName>style.visibility</p:attrName>
                                        </p:attrNameLst>
                                      </p:cBhvr>
                                      <p:to>
                                        <p:strVal val="visible"/>
                                      </p:to>
                                    </p:set>
                                    <p:animEffect transition="in" filter="strips(upRight)">
                                      <p:cBhvr>
                                        <p:cTn id="7" dur="500"/>
                                        <p:tgtEl>
                                          <p:spTgt spid="5531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55312"/>
                                        </p:tgtEl>
                                        <p:attrNameLst>
                                          <p:attrName>style.visibility</p:attrName>
                                        </p:attrNameLst>
                                      </p:cBhvr>
                                      <p:to>
                                        <p:strVal val="visible"/>
                                      </p:to>
                                    </p:set>
                                    <p:animEffect transition="in" filter="strips(upRight)">
                                      <p:cBhvr>
                                        <p:cTn id="12" dur="500"/>
                                        <p:tgtEl>
                                          <p:spTgt spid="5531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55314"/>
                                        </p:tgtEl>
                                        <p:attrNameLst>
                                          <p:attrName>style.visibility</p:attrName>
                                        </p:attrNameLst>
                                      </p:cBhvr>
                                      <p:to>
                                        <p:strVal val="visible"/>
                                      </p:to>
                                    </p:set>
                                    <p:animEffect transition="in" filter="strips(upRight)">
                                      <p:cBhvr>
                                        <p:cTn id="17" dur="500"/>
                                        <p:tgtEl>
                                          <p:spTgt spid="55314"/>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childTnLst>
                                    <p:set>
                                      <p:cBhvr>
                                        <p:cTn id="21" dur="1" fill="hold">
                                          <p:stCondLst>
                                            <p:cond delay="0"/>
                                          </p:stCondLst>
                                        </p:cTn>
                                        <p:tgtEl>
                                          <p:spTgt spid="55313"/>
                                        </p:tgtEl>
                                        <p:attrNameLst>
                                          <p:attrName>style.visibility</p:attrName>
                                        </p:attrNameLst>
                                      </p:cBhvr>
                                      <p:to>
                                        <p:strVal val="visible"/>
                                      </p:to>
                                    </p:set>
                                    <p:animEffect transition="in" filter="strips(upRight)">
                                      <p:cBhvr>
                                        <p:cTn id="22" dur="500"/>
                                        <p:tgtEl>
                                          <p:spTgt spid="5531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right)">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strips(downLeft)">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strips(downRight)">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right)">
                                      <p:cBhvr>
                                        <p:cTn id="4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12" grpId="0" animBg="1"/>
      <p:bldP spid="55313" grpId="0" animBg="1"/>
      <p:bldP spid="55314" grpId="0" animBg="1"/>
      <p:bldP spid="5531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l"/>
            <a:r>
              <a:rPr lang="en-US" sz="3200" smtClean="0">
                <a:solidFill>
                  <a:srgbClr val="FFFFFF"/>
                </a:solidFill>
              </a:rPr>
              <a:t>The Markets for Insurance</a:t>
            </a:r>
          </a:p>
        </p:txBody>
      </p:sp>
      <p:sp>
        <p:nvSpPr>
          <p:cNvPr id="21507" name="Rectangle 3"/>
          <p:cNvSpPr>
            <a:spLocks noGrp="1" noChangeArrowheads="1"/>
          </p:cNvSpPr>
          <p:nvPr>
            <p:ph type="body" idx="1"/>
          </p:nvPr>
        </p:nvSpPr>
        <p:spPr/>
        <p:txBody>
          <a:bodyPr/>
          <a:lstStyle/>
          <a:p>
            <a:pPr>
              <a:defRPr/>
            </a:pPr>
            <a:endParaRPr lang="en-US" dirty="0" smtClean="0"/>
          </a:p>
          <a:p>
            <a:pPr>
              <a:defRPr/>
            </a:pPr>
            <a:endParaRPr lang="en-US" dirty="0" smtClean="0"/>
          </a:p>
          <a:p>
            <a:pPr>
              <a:defRPr/>
            </a:pPr>
            <a:r>
              <a:rPr lang="en-US" dirty="0" smtClean="0"/>
              <a:t>One </a:t>
            </a:r>
            <a:r>
              <a:rPr lang="en-US" dirty="0"/>
              <a:t>way to deal with risk is to buy </a:t>
            </a:r>
            <a:r>
              <a:rPr lang="en-US" dirty="0">
                <a:effectLst>
                  <a:outerShdw blurRad="38100" dist="38100" dir="2700000" algn="tl">
                    <a:srgbClr val="FFFFFF"/>
                  </a:outerShdw>
                </a:effectLst>
              </a:rPr>
              <a:t>insurance</a:t>
            </a:r>
            <a:r>
              <a:rPr lang="en-US" dirty="0"/>
              <a:t>.  </a:t>
            </a:r>
          </a:p>
          <a:p>
            <a:pPr lvl="1">
              <a:defRPr/>
            </a:pPr>
            <a:r>
              <a:rPr lang="en-US" dirty="0"/>
              <a:t>The general feature of insurance contracts is that a person facing a risk pays a fee to an insurance company, which in return agrees to accept all or part of the risk.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лавие 1"/>
          <p:cNvSpPr>
            <a:spLocks noGrp="1"/>
          </p:cNvSpPr>
          <p:nvPr>
            <p:ph type="title"/>
          </p:nvPr>
        </p:nvSpPr>
        <p:spPr/>
        <p:txBody>
          <a:bodyPr/>
          <a:lstStyle/>
          <a:p>
            <a:r>
              <a:rPr lang="en-US" dirty="0" smtClean="0"/>
              <a:t>Revision</a:t>
            </a:r>
            <a:endParaRPr lang="bg-BG" smtClean="0"/>
          </a:p>
        </p:txBody>
      </p:sp>
      <p:sp>
        <p:nvSpPr>
          <p:cNvPr id="4099" name="Контейнер за съдържание 2"/>
          <p:cNvSpPr>
            <a:spLocks noGrp="1"/>
          </p:cNvSpPr>
          <p:nvPr>
            <p:ph idx="1"/>
          </p:nvPr>
        </p:nvSpPr>
        <p:spPr/>
        <p:txBody>
          <a:bodyPr/>
          <a:lstStyle/>
          <a:p>
            <a:r>
              <a:rPr lang="en-US" sz="3000" dirty="0" smtClean="0"/>
              <a:t>What is the importance of capital investment on economy’s productivity?</a:t>
            </a:r>
          </a:p>
          <a:p>
            <a:pPr>
              <a:buFontTx/>
              <a:buNone/>
            </a:pPr>
            <a:r>
              <a:rPr lang="en-US" sz="2600" dirty="0" smtClean="0"/>
              <a:t>One way to raise future productivity is to invest more current resources in the production of capital.</a:t>
            </a:r>
          </a:p>
          <a:p>
            <a:r>
              <a:rPr lang="en-US" sz="3000" dirty="0" smtClean="0"/>
              <a:t>How the increase in higher saving rate affects the productivity and income?</a:t>
            </a:r>
          </a:p>
          <a:p>
            <a:pPr>
              <a:buFontTx/>
              <a:buNone/>
            </a:pPr>
            <a:r>
              <a:rPr lang="en-US" sz="2600" dirty="0" smtClean="0"/>
              <a:t>An increase in the saving rate leads to rise in capital stock, higher level of productivity and income.</a:t>
            </a:r>
          </a:p>
          <a:p>
            <a:r>
              <a:rPr lang="en-US" sz="3000" dirty="0" smtClean="0"/>
              <a:t>What about the effect on growth in the long run?</a:t>
            </a:r>
          </a:p>
          <a:p>
            <a:pPr>
              <a:buFontTx/>
              <a:buNone/>
            </a:pPr>
            <a:r>
              <a:rPr lang="en-US" sz="2600" dirty="0" smtClean="0"/>
              <a:t>Because of the diminishing returns the higher saving rate does not lead to higher growth in the long run.</a:t>
            </a:r>
          </a:p>
          <a:p>
            <a:pPr>
              <a:buFontTx/>
              <a:buNone/>
            </a:pPr>
            <a:endParaRPr lang="bg-BG"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l"/>
            <a:r>
              <a:rPr lang="en-US" sz="3200" smtClean="0">
                <a:solidFill>
                  <a:srgbClr val="FFFFFF"/>
                </a:solidFill>
              </a:rPr>
              <a:t>Diversification of Idiosyncratic Risk</a:t>
            </a:r>
          </a:p>
        </p:txBody>
      </p:sp>
      <p:sp>
        <p:nvSpPr>
          <p:cNvPr id="20483" name="Rectangle 3"/>
          <p:cNvSpPr>
            <a:spLocks noGrp="1" noChangeArrowheads="1"/>
          </p:cNvSpPr>
          <p:nvPr>
            <p:ph type="body" idx="1"/>
          </p:nvPr>
        </p:nvSpPr>
        <p:spPr/>
        <p:txBody>
          <a:bodyPr/>
          <a:lstStyle/>
          <a:p>
            <a:pPr>
              <a:buClr>
                <a:srgbClr val="000000"/>
              </a:buClr>
            </a:pPr>
            <a:r>
              <a:rPr lang="en-US" i="1" smtClean="0">
                <a:solidFill>
                  <a:srgbClr val="25A9A6"/>
                </a:solidFill>
              </a:rPr>
              <a:t>Diversification </a:t>
            </a:r>
            <a:r>
              <a:rPr lang="en-US" smtClean="0"/>
              <a:t>refers to the reduction of risk achieved by replacing a single risk with a large number of smaller unrelated risks.</a:t>
            </a:r>
          </a:p>
          <a:p>
            <a:pPr>
              <a:buClr>
                <a:srgbClr val="000000"/>
              </a:buClr>
            </a:pPr>
            <a:r>
              <a:rPr lang="en-US" i="1" smtClean="0">
                <a:solidFill>
                  <a:srgbClr val="25A9A6"/>
                </a:solidFill>
              </a:rPr>
              <a:t>Idiosyncratic risk </a:t>
            </a:r>
            <a:r>
              <a:rPr lang="en-US" smtClean="0"/>
              <a:t>is the risk that affects only a single person.  The uncertainty associated with specific companies.</a:t>
            </a:r>
          </a:p>
          <a:p>
            <a:pPr>
              <a:buClr>
                <a:srgbClr val="000000"/>
              </a:buClr>
            </a:pPr>
            <a:r>
              <a:rPr lang="en-US" i="1" smtClean="0">
                <a:solidFill>
                  <a:srgbClr val="25A9A6"/>
                </a:solidFill>
              </a:rPr>
              <a:t>Aggregate risk </a:t>
            </a:r>
            <a:r>
              <a:rPr lang="en-US" smtClean="0"/>
              <a:t>is the risk that affects all economic actors at once, the uncertainty associated with the entire economy.  </a:t>
            </a:r>
          </a:p>
          <a:p>
            <a:r>
              <a:rPr lang="en-US" smtClean="0"/>
              <a:t>Diversification </a:t>
            </a:r>
            <a:r>
              <a:rPr lang="en-US" i="1" smtClean="0"/>
              <a:t>cannot</a:t>
            </a:r>
            <a:r>
              <a:rPr lang="en-US" smtClean="0"/>
              <a:t> remove aggregate risk.</a:t>
            </a:r>
          </a:p>
          <a:p>
            <a:pPr>
              <a:buClr>
                <a:srgbClr val="000000"/>
              </a:buClr>
            </a:pPr>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narrow aqua button bckgrd"/>
          <p:cNvPicPr>
            <a:picLocks noChangeAspect="1" noChangeArrowheads="1"/>
          </p:cNvPicPr>
          <p:nvPr/>
        </p:nvPicPr>
        <p:blipFill>
          <a:blip r:embed="rId2" cstate="print"/>
          <a:srcRect r="1688"/>
          <a:stretch>
            <a:fillRect/>
          </a:stretch>
        </p:blipFill>
        <p:spPr bwMode="auto">
          <a:xfrm>
            <a:off x="0" y="0"/>
            <a:ext cx="9144000" cy="6858000"/>
          </a:xfrm>
          <a:prstGeom prst="rect">
            <a:avLst/>
          </a:prstGeom>
          <a:noFill/>
          <a:ln w="9525">
            <a:noFill/>
            <a:miter lim="800000"/>
            <a:headEnd/>
            <a:tailEnd/>
          </a:ln>
        </p:spPr>
      </p:pic>
      <p:sp>
        <p:nvSpPr>
          <p:cNvPr id="21507" name="Rectangle 3"/>
          <p:cNvSpPr>
            <a:spLocks noGrp="1" noChangeArrowheads="1"/>
          </p:cNvSpPr>
          <p:nvPr>
            <p:ph type="title"/>
          </p:nvPr>
        </p:nvSpPr>
        <p:spPr>
          <a:xfrm>
            <a:off x="609600" y="50800"/>
            <a:ext cx="8229600" cy="685800"/>
          </a:xfrm>
        </p:spPr>
        <p:txBody>
          <a:bodyPr/>
          <a:lstStyle/>
          <a:p>
            <a:pPr algn="l">
              <a:lnSpc>
                <a:spcPct val="80000"/>
              </a:lnSpc>
            </a:pPr>
            <a:r>
              <a:rPr lang="en-US" smtClean="0"/>
              <a:t>Figure 2 Diversification</a:t>
            </a:r>
            <a:endParaRPr lang="en-US" sz="2400" smtClean="0">
              <a:solidFill>
                <a:schemeClr val="bg1"/>
              </a:solidFill>
            </a:endParaRPr>
          </a:p>
        </p:txBody>
      </p:sp>
      <p:sp>
        <p:nvSpPr>
          <p:cNvPr id="21508" name="Rectangle 4"/>
          <p:cNvSpPr>
            <a:spLocks noChangeArrowheads="1"/>
          </p:cNvSpPr>
          <p:nvPr/>
        </p:nvSpPr>
        <p:spPr bwMode="auto">
          <a:xfrm>
            <a:off x="2224088" y="1466850"/>
            <a:ext cx="6259512" cy="4197350"/>
          </a:xfrm>
          <a:prstGeom prst="rect">
            <a:avLst/>
          </a:prstGeom>
          <a:solidFill>
            <a:srgbClr val="F3F6F9"/>
          </a:solidFill>
          <a:ln w="236538">
            <a:solidFill>
              <a:srgbClr val="F3F6F9"/>
            </a:solidFill>
            <a:miter lim="800000"/>
            <a:headEnd/>
            <a:tailEnd/>
          </a:ln>
        </p:spPr>
        <p:txBody>
          <a:bodyPr/>
          <a:lstStyle/>
          <a:p>
            <a:endParaRPr lang="bg-BG"/>
          </a:p>
        </p:txBody>
      </p:sp>
      <p:sp>
        <p:nvSpPr>
          <p:cNvPr id="21509" name="Rectangle 5"/>
          <p:cNvSpPr>
            <a:spLocks noChangeArrowheads="1"/>
          </p:cNvSpPr>
          <p:nvPr/>
        </p:nvSpPr>
        <p:spPr bwMode="auto">
          <a:xfrm>
            <a:off x="2224088" y="1466850"/>
            <a:ext cx="6259512" cy="4197350"/>
          </a:xfrm>
          <a:prstGeom prst="rect">
            <a:avLst/>
          </a:prstGeom>
          <a:solidFill>
            <a:srgbClr val="F2F4F8"/>
          </a:solidFill>
          <a:ln w="214313">
            <a:solidFill>
              <a:srgbClr val="F2F4F8"/>
            </a:solidFill>
            <a:miter lim="800000"/>
            <a:headEnd/>
            <a:tailEnd/>
          </a:ln>
        </p:spPr>
        <p:txBody>
          <a:bodyPr/>
          <a:lstStyle/>
          <a:p>
            <a:endParaRPr lang="bg-BG"/>
          </a:p>
        </p:txBody>
      </p:sp>
      <p:sp>
        <p:nvSpPr>
          <p:cNvPr id="21510" name="Rectangle 6"/>
          <p:cNvSpPr>
            <a:spLocks noChangeArrowheads="1"/>
          </p:cNvSpPr>
          <p:nvPr/>
        </p:nvSpPr>
        <p:spPr bwMode="auto">
          <a:xfrm>
            <a:off x="2224088" y="1466850"/>
            <a:ext cx="6259512" cy="4197350"/>
          </a:xfrm>
          <a:prstGeom prst="rect">
            <a:avLst/>
          </a:prstGeom>
          <a:solidFill>
            <a:srgbClr val="F1F4F7"/>
          </a:solidFill>
          <a:ln w="193675">
            <a:solidFill>
              <a:srgbClr val="F1F4F7"/>
            </a:solidFill>
            <a:miter lim="800000"/>
            <a:headEnd/>
            <a:tailEnd/>
          </a:ln>
        </p:spPr>
        <p:txBody>
          <a:bodyPr/>
          <a:lstStyle/>
          <a:p>
            <a:endParaRPr lang="bg-BG"/>
          </a:p>
        </p:txBody>
      </p:sp>
      <p:sp>
        <p:nvSpPr>
          <p:cNvPr id="21511" name="Rectangle 7"/>
          <p:cNvSpPr>
            <a:spLocks noChangeArrowheads="1"/>
          </p:cNvSpPr>
          <p:nvPr/>
        </p:nvSpPr>
        <p:spPr bwMode="auto">
          <a:xfrm>
            <a:off x="2224088" y="1466850"/>
            <a:ext cx="6259512" cy="4197350"/>
          </a:xfrm>
          <a:prstGeom prst="rect">
            <a:avLst/>
          </a:prstGeom>
          <a:solidFill>
            <a:srgbClr val="F0F2F5"/>
          </a:solidFill>
          <a:ln w="171450">
            <a:solidFill>
              <a:srgbClr val="F0F2F5"/>
            </a:solidFill>
            <a:miter lim="800000"/>
            <a:headEnd/>
            <a:tailEnd/>
          </a:ln>
        </p:spPr>
        <p:txBody>
          <a:bodyPr/>
          <a:lstStyle/>
          <a:p>
            <a:endParaRPr lang="bg-BG"/>
          </a:p>
        </p:txBody>
      </p:sp>
      <p:sp>
        <p:nvSpPr>
          <p:cNvPr id="21512" name="Rectangle 8"/>
          <p:cNvSpPr>
            <a:spLocks noChangeArrowheads="1"/>
          </p:cNvSpPr>
          <p:nvPr/>
        </p:nvSpPr>
        <p:spPr bwMode="auto">
          <a:xfrm>
            <a:off x="2224088" y="1466850"/>
            <a:ext cx="6259512" cy="4197350"/>
          </a:xfrm>
          <a:prstGeom prst="rect">
            <a:avLst/>
          </a:prstGeom>
          <a:solidFill>
            <a:srgbClr val="EEF1F4"/>
          </a:solidFill>
          <a:ln w="150813">
            <a:solidFill>
              <a:srgbClr val="EEF1F4"/>
            </a:solidFill>
            <a:miter lim="800000"/>
            <a:headEnd/>
            <a:tailEnd/>
          </a:ln>
        </p:spPr>
        <p:txBody>
          <a:bodyPr/>
          <a:lstStyle/>
          <a:p>
            <a:endParaRPr lang="bg-BG"/>
          </a:p>
        </p:txBody>
      </p:sp>
      <p:sp>
        <p:nvSpPr>
          <p:cNvPr id="21513" name="Rectangle 9"/>
          <p:cNvSpPr>
            <a:spLocks noChangeArrowheads="1"/>
          </p:cNvSpPr>
          <p:nvPr/>
        </p:nvSpPr>
        <p:spPr bwMode="auto">
          <a:xfrm>
            <a:off x="2224088" y="1466850"/>
            <a:ext cx="6259512" cy="4197350"/>
          </a:xfrm>
          <a:prstGeom prst="rect">
            <a:avLst/>
          </a:prstGeom>
          <a:solidFill>
            <a:srgbClr val="EDEFF3"/>
          </a:solidFill>
          <a:ln w="128588">
            <a:solidFill>
              <a:srgbClr val="EDEFF3"/>
            </a:solidFill>
            <a:miter lim="800000"/>
            <a:headEnd/>
            <a:tailEnd/>
          </a:ln>
        </p:spPr>
        <p:txBody>
          <a:bodyPr/>
          <a:lstStyle/>
          <a:p>
            <a:endParaRPr lang="bg-BG"/>
          </a:p>
        </p:txBody>
      </p:sp>
      <p:sp>
        <p:nvSpPr>
          <p:cNvPr id="21514" name="Rectangle 10"/>
          <p:cNvSpPr>
            <a:spLocks noChangeArrowheads="1"/>
          </p:cNvSpPr>
          <p:nvPr/>
        </p:nvSpPr>
        <p:spPr bwMode="auto">
          <a:xfrm>
            <a:off x="2224088" y="1466850"/>
            <a:ext cx="6259512" cy="4197350"/>
          </a:xfrm>
          <a:prstGeom prst="rect">
            <a:avLst/>
          </a:prstGeom>
          <a:solidFill>
            <a:srgbClr val="EBEEF2"/>
          </a:solidFill>
          <a:ln w="107950">
            <a:solidFill>
              <a:srgbClr val="EBEEF2"/>
            </a:solidFill>
            <a:miter lim="800000"/>
            <a:headEnd/>
            <a:tailEnd/>
          </a:ln>
        </p:spPr>
        <p:txBody>
          <a:bodyPr/>
          <a:lstStyle/>
          <a:p>
            <a:endParaRPr lang="bg-BG"/>
          </a:p>
        </p:txBody>
      </p:sp>
      <p:sp>
        <p:nvSpPr>
          <p:cNvPr id="21515" name="Rectangle 11"/>
          <p:cNvSpPr>
            <a:spLocks noChangeArrowheads="1"/>
          </p:cNvSpPr>
          <p:nvPr/>
        </p:nvSpPr>
        <p:spPr bwMode="auto">
          <a:xfrm>
            <a:off x="2224088" y="1466850"/>
            <a:ext cx="6259512" cy="4197350"/>
          </a:xfrm>
          <a:prstGeom prst="rect">
            <a:avLst/>
          </a:prstGeom>
          <a:solidFill>
            <a:srgbClr val="EAECF1"/>
          </a:solidFill>
          <a:ln w="85725">
            <a:solidFill>
              <a:srgbClr val="EAECF1"/>
            </a:solidFill>
            <a:miter lim="800000"/>
            <a:headEnd/>
            <a:tailEnd/>
          </a:ln>
        </p:spPr>
        <p:txBody>
          <a:bodyPr/>
          <a:lstStyle/>
          <a:p>
            <a:endParaRPr lang="bg-BG"/>
          </a:p>
        </p:txBody>
      </p:sp>
      <p:sp>
        <p:nvSpPr>
          <p:cNvPr id="21516" name="Rectangle 12"/>
          <p:cNvSpPr>
            <a:spLocks noChangeArrowheads="1"/>
          </p:cNvSpPr>
          <p:nvPr/>
        </p:nvSpPr>
        <p:spPr bwMode="auto">
          <a:xfrm>
            <a:off x="2224088" y="1466850"/>
            <a:ext cx="6259512" cy="4197350"/>
          </a:xfrm>
          <a:prstGeom prst="rect">
            <a:avLst/>
          </a:prstGeom>
          <a:solidFill>
            <a:srgbClr val="E9EBF0"/>
          </a:solidFill>
          <a:ln w="65088">
            <a:solidFill>
              <a:srgbClr val="E9EBF0"/>
            </a:solidFill>
            <a:miter lim="800000"/>
            <a:headEnd/>
            <a:tailEnd/>
          </a:ln>
        </p:spPr>
        <p:txBody>
          <a:bodyPr/>
          <a:lstStyle/>
          <a:p>
            <a:endParaRPr lang="bg-BG"/>
          </a:p>
        </p:txBody>
      </p:sp>
      <p:sp>
        <p:nvSpPr>
          <p:cNvPr id="21517" name="Rectangle 13"/>
          <p:cNvSpPr>
            <a:spLocks noChangeArrowheads="1"/>
          </p:cNvSpPr>
          <p:nvPr/>
        </p:nvSpPr>
        <p:spPr bwMode="auto">
          <a:xfrm>
            <a:off x="2224088" y="1466850"/>
            <a:ext cx="6259512" cy="4197350"/>
          </a:xfrm>
          <a:prstGeom prst="rect">
            <a:avLst/>
          </a:prstGeom>
          <a:solidFill>
            <a:srgbClr val="E7EAEF"/>
          </a:solidFill>
          <a:ln w="42863">
            <a:solidFill>
              <a:srgbClr val="E7EAEF"/>
            </a:solidFill>
            <a:miter lim="800000"/>
            <a:headEnd/>
            <a:tailEnd/>
          </a:ln>
        </p:spPr>
        <p:txBody>
          <a:bodyPr/>
          <a:lstStyle/>
          <a:p>
            <a:endParaRPr lang="bg-BG"/>
          </a:p>
        </p:txBody>
      </p:sp>
      <p:sp>
        <p:nvSpPr>
          <p:cNvPr id="21518" name="Rectangle 14"/>
          <p:cNvSpPr>
            <a:spLocks noChangeArrowheads="1"/>
          </p:cNvSpPr>
          <p:nvPr/>
        </p:nvSpPr>
        <p:spPr bwMode="auto">
          <a:xfrm>
            <a:off x="2224088" y="1466850"/>
            <a:ext cx="6259512" cy="4197350"/>
          </a:xfrm>
          <a:prstGeom prst="rect">
            <a:avLst/>
          </a:prstGeom>
          <a:solidFill>
            <a:srgbClr val="E6E9EF"/>
          </a:solidFill>
          <a:ln w="22225">
            <a:solidFill>
              <a:srgbClr val="E6E9EF"/>
            </a:solidFill>
            <a:miter lim="800000"/>
            <a:headEnd/>
            <a:tailEnd/>
          </a:ln>
        </p:spPr>
        <p:txBody>
          <a:bodyPr/>
          <a:lstStyle/>
          <a:p>
            <a:endParaRPr lang="bg-BG"/>
          </a:p>
        </p:txBody>
      </p:sp>
      <p:sp>
        <p:nvSpPr>
          <p:cNvPr id="21519" name="Rectangle 15"/>
          <p:cNvSpPr>
            <a:spLocks noChangeArrowheads="1"/>
          </p:cNvSpPr>
          <p:nvPr/>
        </p:nvSpPr>
        <p:spPr bwMode="auto">
          <a:xfrm>
            <a:off x="2074863" y="1317625"/>
            <a:ext cx="6343650" cy="4303713"/>
          </a:xfrm>
          <a:prstGeom prst="rect">
            <a:avLst/>
          </a:prstGeom>
          <a:solidFill>
            <a:srgbClr val="FFFFFF"/>
          </a:solidFill>
          <a:ln w="9525">
            <a:noFill/>
            <a:miter lim="800000"/>
            <a:headEnd/>
            <a:tailEnd/>
          </a:ln>
        </p:spPr>
        <p:txBody>
          <a:bodyPr/>
          <a:lstStyle/>
          <a:p>
            <a:endParaRPr lang="bg-BG"/>
          </a:p>
        </p:txBody>
      </p:sp>
      <p:sp>
        <p:nvSpPr>
          <p:cNvPr id="21520" name="Freeform 16"/>
          <p:cNvSpPr>
            <a:spLocks/>
          </p:cNvSpPr>
          <p:nvPr/>
        </p:nvSpPr>
        <p:spPr bwMode="auto">
          <a:xfrm>
            <a:off x="2074863" y="1252538"/>
            <a:ext cx="6343650" cy="4368800"/>
          </a:xfrm>
          <a:custGeom>
            <a:avLst/>
            <a:gdLst>
              <a:gd name="T0" fmla="*/ 0 w 3996"/>
              <a:gd name="T1" fmla="*/ 0 h 2752"/>
              <a:gd name="T2" fmla="*/ 0 w 3996"/>
              <a:gd name="T3" fmla="*/ 2147483647 h 2752"/>
              <a:gd name="T4" fmla="*/ 2147483647 w 3996"/>
              <a:gd name="T5" fmla="*/ 2147483647 h 2752"/>
              <a:gd name="T6" fmla="*/ 0 60000 65536"/>
              <a:gd name="T7" fmla="*/ 0 60000 65536"/>
              <a:gd name="T8" fmla="*/ 0 60000 65536"/>
              <a:gd name="T9" fmla="*/ 0 w 3996"/>
              <a:gd name="T10" fmla="*/ 0 h 2752"/>
              <a:gd name="T11" fmla="*/ 3996 w 3996"/>
              <a:gd name="T12" fmla="*/ 2752 h 2752"/>
            </a:gdLst>
            <a:ahLst/>
            <a:cxnLst>
              <a:cxn ang="T6">
                <a:pos x="T0" y="T1"/>
              </a:cxn>
              <a:cxn ang="T7">
                <a:pos x="T2" y="T3"/>
              </a:cxn>
              <a:cxn ang="T8">
                <a:pos x="T4" y="T5"/>
              </a:cxn>
            </a:cxnLst>
            <a:rect l="T9" t="T10" r="T11" b="T12"/>
            <a:pathLst>
              <a:path w="3996" h="2752">
                <a:moveTo>
                  <a:pt x="0" y="0"/>
                </a:moveTo>
                <a:lnTo>
                  <a:pt x="0" y="2752"/>
                </a:lnTo>
                <a:lnTo>
                  <a:pt x="3996" y="2752"/>
                </a:lnTo>
              </a:path>
            </a:pathLst>
          </a:custGeom>
          <a:noFill/>
          <a:ln w="22225">
            <a:solidFill>
              <a:srgbClr val="000000"/>
            </a:solidFill>
            <a:prstDash val="solid"/>
            <a:round/>
            <a:headEnd/>
            <a:tailEnd/>
          </a:ln>
        </p:spPr>
        <p:txBody>
          <a:bodyPr/>
          <a:lstStyle/>
          <a:p>
            <a:endParaRPr lang="cs-CZ"/>
          </a:p>
        </p:txBody>
      </p:sp>
      <p:sp>
        <p:nvSpPr>
          <p:cNvPr id="21521" name="Line 17"/>
          <p:cNvSpPr>
            <a:spLocks noChangeShapeType="1"/>
          </p:cNvSpPr>
          <p:nvPr/>
        </p:nvSpPr>
        <p:spPr bwMode="auto">
          <a:xfrm flipV="1">
            <a:off x="2289175" y="5448300"/>
            <a:ext cx="1588" cy="173038"/>
          </a:xfrm>
          <a:prstGeom prst="line">
            <a:avLst/>
          </a:prstGeom>
          <a:noFill/>
          <a:ln w="22225">
            <a:solidFill>
              <a:srgbClr val="000000"/>
            </a:solidFill>
            <a:round/>
            <a:headEnd/>
            <a:tailEnd/>
          </a:ln>
        </p:spPr>
        <p:txBody>
          <a:bodyPr/>
          <a:lstStyle/>
          <a:p>
            <a:endParaRPr lang="cs-CZ"/>
          </a:p>
        </p:txBody>
      </p:sp>
      <p:sp>
        <p:nvSpPr>
          <p:cNvPr id="21522" name="Line 18"/>
          <p:cNvSpPr>
            <a:spLocks noChangeShapeType="1"/>
          </p:cNvSpPr>
          <p:nvPr/>
        </p:nvSpPr>
        <p:spPr bwMode="auto">
          <a:xfrm flipV="1">
            <a:off x="5622925" y="5448300"/>
            <a:ext cx="1588" cy="173038"/>
          </a:xfrm>
          <a:prstGeom prst="line">
            <a:avLst/>
          </a:prstGeom>
          <a:noFill/>
          <a:ln w="22225">
            <a:solidFill>
              <a:srgbClr val="000000"/>
            </a:solidFill>
            <a:round/>
            <a:headEnd/>
            <a:tailEnd/>
          </a:ln>
        </p:spPr>
        <p:txBody>
          <a:bodyPr/>
          <a:lstStyle/>
          <a:p>
            <a:endParaRPr lang="cs-CZ"/>
          </a:p>
        </p:txBody>
      </p:sp>
      <p:sp>
        <p:nvSpPr>
          <p:cNvPr id="21523" name="Line 19"/>
          <p:cNvSpPr>
            <a:spLocks noChangeShapeType="1"/>
          </p:cNvSpPr>
          <p:nvPr/>
        </p:nvSpPr>
        <p:spPr bwMode="auto">
          <a:xfrm flipV="1">
            <a:off x="2633663" y="5448300"/>
            <a:ext cx="1587" cy="173038"/>
          </a:xfrm>
          <a:prstGeom prst="line">
            <a:avLst/>
          </a:prstGeom>
          <a:noFill/>
          <a:ln w="22225">
            <a:solidFill>
              <a:srgbClr val="000000"/>
            </a:solidFill>
            <a:round/>
            <a:headEnd/>
            <a:tailEnd/>
          </a:ln>
        </p:spPr>
        <p:txBody>
          <a:bodyPr/>
          <a:lstStyle/>
          <a:p>
            <a:endParaRPr lang="cs-CZ"/>
          </a:p>
        </p:txBody>
      </p:sp>
      <p:sp>
        <p:nvSpPr>
          <p:cNvPr id="21524" name="Line 20"/>
          <p:cNvSpPr>
            <a:spLocks noChangeShapeType="1"/>
          </p:cNvSpPr>
          <p:nvPr/>
        </p:nvSpPr>
        <p:spPr bwMode="auto">
          <a:xfrm flipV="1">
            <a:off x="2870200" y="5448300"/>
            <a:ext cx="1588" cy="173038"/>
          </a:xfrm>
          <a:prstGeom prst="line">
            <a:avLst/>
          </a:prstGeom>
          <a:noFill/>
          <a:ln w="22225">
            <a:solidFill>
              <a:srgbClr val="000000"/>
            </a:solidFill>
            <a:round/>
            <a:headEnd/>
            <a:tailEnd/>
          </a:ln>
        </p:spPr>
        <p:txBody>
          <a:bodyPr/>
          <a:lstStyle/>
          <a:p>
            <a:endParaRPr lang="cs-CZ"/>
          </a:p>
        </p:txBody>
      </p:sp>
      <p:sp>
        <p:nvSpPr>
          <p:cNvPr id="21525" name="Line 21"/>
          <p:cNvSpPr>
            <a:spLocks noChangeShapeType="1"/>
          </p:cNvSpPr>
          <p:nvPr/>
        </p:nvSpPr>
        <p:spPr bwMode="auto">
          <a:xfrm flipV="1">
            <a:off x="3084513" y="5448300"/>
            <a:ext cx="1587" cy="173038"/>
          </a:xfrm>
          <a:prstGeom prst="line">
            <a:avLst/>
          </a:prstGeom>
          <a:noFill/>
          <a:ln w="22225">
            <a:solidFill>
              <a:srgbClr val="000000"/>
            </a:solidFill>
            <a:round/>
            <a:headEnd/>
            <a:tailEnd/>
          </a:ln>
        </p:spPr>
        <p:txBody>
          <a:bodyPr/>
          <a:lstStyle/>
          <a:p>
            <a:endParaRPr lang="cs-CZ"/>
          </a:p>
        </p:txBody>
      </p:sp>
      <p:sp>
        <p:nvSpPr>
          <p:cNvPr id="21526" name="Line 22"/>
          <p:cNvSpPr>
            <a:spLocks noChangeShapeType="1"/>
          </p:cNvSpPr>
          <p:nvPr/>
        </p:nvSpPr>
        <p:spPr bwMode="auto">
          <a:xfrm flipV="1">
            <a:off x="3321050" y="5448300"/>
            <a:ext cx="1588" cy="173038"/>
          </a:xfrm>
          <a:prstGeom prst="line">
            <a:avLst/>
          </a:prstGeom>
          <a:noFill/>
          <a:ln w="22225">
            <a:solidFill>
              <a:srgbClr val="000000"/>
            </a:solidFill>
            <a:round/>
            <a:headEnd/>
            <a:tailEnd/>
          </a:ln>
        </p:spPr>
        <p:txBody>
          <a:bodyPr/>
          <a:lstStyle/>
          <a:p>
            <a:endParaRPr lang="cs-CZ"/>
          </a:p>
        </p:txBody>
      </p:sp>
      <p:sp>
        <p:nvSpPr>
          <p:cNvPr id="21527" name="Line 23"/>
          <p:cNvSpPr>
            <a:spLocks noChangeShapeType="1"/>
          </p:cNvSpPr>
          <p:nvPr/>
        </p:nvSpPr>
        <p:spPr bwMode="auto">
          <a:xfrm flipV="1">
            <a:off x="4483100" y="5448300"/>
            <a:ext cx="1588" cy="173038"/>
          </a:xfrm>
          <a:prstGeom prst="line">
            <a:avLst/>
          </a:prstGeom>
          <a:noFill/>
          <a:ln w="22225">
            <a:solidFill>
              <a:srgbClr val="000000"/>
            </a:solidFill>
            <a:round/>
            <a:headEnd/>
            <a:tailEnd/>
          </a:ln>
        </p:spPr>
        <p:txBody>
          <a:bodyPr/>
          <a:lstStyle/>
          <a:p>
            <a:endParaRPr lang="cs-CZ"/>
          </a:p>
        </p:txBody>
      </p:sp>
      <p:sp>
        <p:nvSpPr>
          <p:cNvPr id="21528" name="Line 24"/>
          <p:cNvSpPr>
            <a:spLocks noChangeShapeType="1"/>
          </p:cNvSpPr>
          <p:nvPr/>
        </p:nvSpPr>
        <p:spPr bwMode="auto">
          <a:xfrm flipV="1">
            <a:off x="6783388" y="5448300"/>
            <a:ext cx="1587" cy="173038"/>
          </a:xfrm>
          <a:prstGeom prst="line">
            <a:avLst/>
          </a:prstGeom>
          <a:noFill/>
          <a:ln w="22225">
            <a:solidFill>
              <a:srgbClr val="000000"/>
            </a:solidFill>
            <a:round/>
            <a:headEnd/>
            <a:tailEnd/>
          </a:ln>
        </p:spPr>
        <p:txBody>
          <a:bodyPr/>
          <a:lstStyle/>
          <a:p>
            <a:endParaRPr lang="cs-CZ"/>
          </a:p>
        </p:txBody>
      </p:sp>
      <p:sp>
        <p:nvSpPr>
          <p:cNvPr id="56345" name="Freeform 25"/>
          <p:cNvSpPr>
            <a:spLocks/>
          </p:cNvSpPr>
          <p:nvPr/>
        </p:nvSpPr>
        <p:spPr bwMode="auto">
          <a:xfrm>
            <a:off x="2266950" y="2651125"/>
            <a:ext cx="4516438" cy="1765300"/>
          </a:xfrm>
          <a:custGeom>
            <a:avLst/>
            <a:gdLst>
              <a:gd name="T0" fmla="*/ 2147483647 w 2845"/>
              <a:gd name="T1" fmla="*/ 2147483647 h 1112"/>
              <a:gd name="T2" fmla="*/ 2147483647 w 2845"/>
              <a:gd name="T3" fmla="*/ 2147483647 h 1112"/>
              <a:gd name="T4" fmla="*/ 2147483647 w 2845"/>
              <a:gd name="T5" fmla="*/ 2147483647 h 1112"/>
              <a:gd name="T6" fmla="*/ 2147483647 w 2845"/>
              <a:gd name="T7" fmla="*/ 2147483647 h 1112"/>
              <a:gd name="T8" fmla="*/ 2147483647 w 2845"/>
              <a:gd name="T9" fmla="*/ 2147483647 h 1112"/>
              <a:gd name="T10" fmla="*/ 2147483647 w 2845"/>
              <a:gd name="T11" fmla="*/ 2147483647 h 1112"/>
              <a:gd name="T12" fmla="*/ 2147483647 w 2845"/>
              <a:gd name="T13" fmla="*/ 2147483647 h 1112"/>
              <a:gd name="T14" fmla="*/ 2147483647 w 2845"/>
              <a:gd name="T15" fmla="*/ 2147483647 h 1112"/>
              <a:gd name="T16" fmla="*/ 0 w 2845"/>
              <a:gd name="T17" fmla="*/ 0 h 11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45"/>
              <a:gd name="T28" fmla="*/ 0 h 1112"/>
              <a:gd name="T29" fmla="*/ 2845 w 2845"/>
              <a:gd name="T30" fmla="*/ 1112 h 11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45" h="1112">
                <a:moveTo>
                  <a:pt x="2845" y="1112"/>
                </a:moveTo>
                <a:lnTo>
                  <a:pt x="2114" y="1098"/>
                </a:lnTo>
                <a:lnTo>
                  <a:pt x="1396" y="1057"/>
                </a:lnTo>
                <a:lnTo>
                  <a:pt x="664" y="976"/>
                </a:lnTo>
                <a:lnTo>
                  <a:pt x="515" y="935"/>
                </a:lnTo>
                <a:lnTo>
                  <a:pt x="366" y="868"/>
                </a:lnTo>
                <a:lnTo>
                  <a:pt x="231" y="759"/>
                </a:lnTo>
                <a:lnTo>
                  <a:pt x="82" y="461"/>
                </a:lnTo>
                <a:lnTo>
                  <a:pt x="0" y="0"/>
                </a:lnTo>
              </a:path>
            </a:pathLst>
          </a:custGeom>
          <a:noFill/>
          <a:ln w="65088">
            <a:solidFill>
              <a:srgbClr val="003F95"/>
            </a:solidFill>
            <a:prstDash val="solid"/>
            <a:round/>
            <a:headEnd/>
            <a:tailEnd/>
          </a:ln>
        </p:spPr>
        <p:txBody>
          <a:bodyPr/>
          <a:lstStyle/>
          <a:p>
            <a:endParaRPr lang="cs-CZ"/>
          </a:p>
        </p:txBody>
      </p:sp>
      <p:sp>
        <p:nvSpPr>
          <p:cNvPr id="21530" name="Rectangle 26"/>
          <p:cNvSpPr>
            <a:spLocks noChangeArrowheads="1"/>
          </p:cNvSpPr>
          <p:nvPr/>
        </p:nvSpPr>
        <p:spPr bwMode="auto">
          <a:xfrm>
            <a:off x="7307263" y="5699125"/>
            <a:ext cx="1304925" cy="328613"/>
          </a:xfrm>
          <a:prstGeom prst="rect">
            <a:avLst/>
          </a:prstGeom>
          <a:noFill/>
          <a:ln w="9525">
            <a:noFill/>
            <a:miter lim="800000"/>
            <a:headEnd/>
            <a:tailEnd/>
          </a:ln>
        </p:spPr>
        <p:txBody>
          <a:bodyPr wrap="none" lIns="0" tIns="0" rIns="0" bIns="0">
            <a:spAutoFit/>
          </a:bodyPr>
          <a:lstStyle/>
          <a:p>
            <a:r>
              <a:rPr lang="en-US" sz="1800" b="1">
                <a:solidFill>
                  <a:srgbClr val="000000"/>
                </a:solidFill>
                <a:latin typeface="Arial" charset="0"/>
              </a:rPr>
              <a:t>Number of</a:t>
            </a:r>
            <a:endParaRPr lang="en-US"/>
          </a:p>
        </p:txBody>
      </p:sp>
      <p:sp>
        <p:nvSpPr>
          <p:cNvPr id="21531" name="Rectangle 27"/>
          <p:cNvSpPr>
            <a:spLocks noChangeArrowheads="1"/>
          </p:cNvSpPr>
          <p:nvPr/>
        </p:nvSpPr>
        <p:spPr bwMode="auto">
          <a:xfrm>
            <a:off x="7439025" y="5991225"/>
            <a:ext cx="1174750" cy="328613"/>
          </a:xfrm>
          <a:prstGeom prst="rect">
            <a:avLst/>
          </a:prstGeom>
          <a:noFill/>
          <a:ln w="9525">
            <a:noFill/>
            <a:miter lim="800000"/>
            <a:headEnd/>
            <a:tailEnd/>
          </a:ln>
        </p:spPr>
        <p:txBody>
          <a:bodyPr wrap="none" lIns="0" tIns="0" rIns="0" bIns="0">
            <a:spAutoFit/>
          </a:bodyPr>
          <a:lstStyle/>
          <a:p>
            <a:r>
              <a:rPr lang="en-US" sz="1800" b="1">
                <a:solidFill>
                  <a:srgbClr val="000000"/>
                </a:solidFill>
                <a:latin typeface="Arial" charset="0"/>
              </a:rPr>
              <a:t>Stocks in</a:t>
            </a:r>
            <a:endParaRPr lang="en-US"/>
          </a:p>
        </p:txBody>
      </p:sp>
      <p:sp>
        <p:nvSpPr>
          <p:cNvPr id="21532" name="Rectangle 28"/>
          <p:cNvSpPr>
            <a:spLocks noChangeArrowheads="1"/>
          </p:cNvSpPr>
          <p:nvPr/>
        </p:nvSpPr>
        <p:spPr bwMode="auto">
          <a:xfrm>
            <a:off x="7518400" y="6283325"/>
            <a:ext cx="1093788" cy="328613"/>
          </a:xfrm>
          <a:prstGeom prst="rect">
            <a:avLst/>
          </a:prstGeom>
          <a:noFill/>
          <a:ln w="9525">
            <a:noFill/>
            <a:miter lim="800000"/>
            <a:headEnd/>
            <a:tailEnd/>
          </a:ln>
        </p:spPr>
        <p:txBody>
          <a:bodyPr wrap="none" lIns="0" tIns="0" rIns="0" bIns="0">
            <a:spAutoFit/>
          </a:bodyPr>
          <a:lstStyle/>
          <a:p>
            <a:r>
              <a:rPr lang="en-US" sz="1800" b="1">
                <a:solidFill>
                  <a:srgbClr val="000000"/>
                </a:solidFill>
                <a:latin typeface="Arial" charset="0"/>
              </a:rPr>
              <a:t>Portfolio</a:t>
            </a:r>
            <a:endParaRPr lang="en-US"/>
          </a:p>
        </p:txBody>
      </p:sp>
      <p:grpSp>
        <p:nvGrpSpPr>
          <p:cNvPr id="2" name="Group 29"/>
          <p:cNvGrpSpPr>
            <a:grpSpLocks/>
          </p:cNvGrpSpPr>
          <p:nvPr/>
        </p:nvGrpSpPr>
        <p:grpSpPr bwMode="auto">
          <a:xfrm>
            <a:off x="1755775" y="2484438"/>
            <a:ext cx="5070475" cy="274637"/>
            <a:chOff x="1106" y="1565"/>
            <a:chExt cx="3194" cy="173"/>
          </a:xfrm>
        </p:grpSpPr>
        <p:sp>
          <p:nvSpPr>
            <p:cNvPr id="21573" name="Line 30"/>
            <p:cNvSpPr>
              <a:spLocks noChangeShapeType="1"/>
            </p:cNvSpPr>
            <p:nvPr/>
          </p:nvSpPr>
          <p:spPr bwMode="auto">
            <a:xfrm flipH="1">
              <a:off x="1307" y="1670"/>
              <a:ext cx="2993" cy="1"/>
            </a:xfrm>
            <a:prstGeom prst="line">
              <a:avLst/>
            </a:prstGeom>
            <a:noFill/>
            <a:ln w="22225">
              <a:solidFill>
                <a:schemeClr val="tx1"/>
              </a:solidFill>
              <a:prstDash val="sysDot"/>
              <a:round/>
              <a:headEnd/>
              <a:tailEnd/>
            </a:ln>
          </p:spPr>
          <p:txBody>
            <a:bodyPr/>
            <a:lstStyle/>
            <a:p>
              <a:endParaRPr lang="cs-CZ"/>
            </a:p>
          </p:txBody>
        </p:sp>
        <p:sp>
          <p:nvSpPr>
            <p:cNvPr id="21574" name="Rectangle 31"/>
            <p:cNvSpPr>
              <a:spLocks noChangeArrowheads="1"/>
            </p:cNvSpPr>
            <p:nvPr/>
          </p:nvSpPr>
          <p:spPr bwMode="auto">
            <a:xfrm>
              <a:off x="1106" y="1565"/>
              <a:ext cx="160" cy="173"/>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49</a:t>
              </a:r>
              <a:endParaRPr lang="en-US"/>
            </a:p>
          </p:txBody>
        </p:sp>
      </p:grpSp>
      <p:sp>
        <p:nvSpPr>
          <p:cNvPr id="21534" name="Rectangle 32"/>
          <p:cNvSpPr>
            <a:spLocks noChangeArrowheads="1"/>
          </p:cNvSpPr>
          <p:nvPr/>
        </p:nvSpPr>
        <p:spPr bwMode="auto">
          <a:xfrm>
            <a:off x="815975" y="2105025"/>
            <a:ext cx="1231900" cy="328613"/>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(More risk)</a:t>
            </a:r>
            <a:endParaRPr lang="en-US"/>
          </a:p>
        </p:txBody>
      </p:sp>
      <p:sp>
        <p:nvSpPr>
          <p:cNvPr id="21535" name="Rectangle 33"/>
          <p:cNvSpPr>
            <a:spLocks noChangeArrowheads="1"/>
          </p:cNvSpPr>
          <p:nvPr/>
        </p:nvSpPr>
        <p:spPr bwMode="auto">
          <a:xfrm>
            <a:off x="860425" y="5226050"/>
            <a:ext cx="1211263" cy="328613"/>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(Less risk)</a:t>
            </a:r>
            <a:endParaRPr lang="en-US"/>
          </a:p>
        </p:txBody>
      </p:sp>
      <p:grpSp>
        <p:nvGrpSpPr>
          <p:cNvPr id="3" name="Group 34"/>
          <p:cNvGrpSpPr>
            <a:grpSpLocks/>
          </p:cNvGrpSpPr>
          <p:nvPr/>
        </p:nvGrpSpPr>
        <p:grpSpPr bwMode="auto">
          <a:xfrm>
            <a:off x="1755775" y="4337050"/>
            <a:ext cx="5070475" cy="274638"/>
            <a:chOff x="1106" y="2732"/>
            <a:chExt cx="3194" cy="173"/>
          </a:xfrm>
        </p:grpSpPr>
        <p:sp>
          <p:nvSpPr>
            <p:cNvPr id="21571" name="Line 35"/>
            <p:cNvSpPr>
              <a:spLocks noChangeShapeType="1"/>
            </p:cNvSpPr>
            <p:nvPr/>
          </p:nvSpPr>
          <p:spPr bwMode="auto">
            <a:xfrm flipH="1">
              <a:off x="1307" y="2809"/>
              <a:ext cx="2993" cy="1"/>
            </a:xfrm>
            <a:prstGeom prst="line">
              <a:avLst/>
            </a:prstGeom>
            <a:noFill/>
            <a:ln w="22225">
              <a:solidFill>
                <a:schemeClr val="tx1"/>
              </a:solidFill>
              <a:prstDash val="sysDot"/>
              <a:round/>
              <a:headEnd/>
              <a:tailEnd/>
            </a:ln>
          </p:spPr>
          <p:txBody>
            <a:bodyPr/>
            <a:lstStyle/>
            <a:p>
              <a:endParaRPr lang="cs-CZ"/>
            </a:p>
          </p:txBody>
        </p:sp>
        <p:sp>
          <p:nvSpPr>
            <p:cNvPr id="21572" name="Rectangle 36"/>
            <p:cNvSpPr>
              <a:spLocks noChangeArrowheads="1"/>
            </p:cNvSpPr>
            <p:nvPr/>
          </p:nvSpPr>
          <p:spPr bwMode="auto">
            <a:xfrm>
              <a:off x="1106" y="2732"/>
              <a:ext cx="160" cy="173"/>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20</a:t>
              </a:r>
              <a:endParaRPr lang="en-US"/>
            </a:p>
          </p:txBody>
        </p:sp>
      </p:grpSp>
      <p:sp>
        <p:nvSpPr>
          <p:cNvPr id="21537" name="Rectangle 37"/>
          <p:cNvSpPr>
            <a:spLocks noChangeArrowheads="1"/>
          </p:cNvSpPr>
          <p:nvPr/>
        </p:nvSpPr>
        <p:spPr bwMode="auto">
          <a:xfrm>
            <a:off x="1800225" y="5707063"/>
            <a:ext cx="241300" cy="328612"/>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0</a:t>
            </a:r>
            <a:endParaRPr lang="en-US"/>
          </a:p>
        </p:txBody>
      </p:sp>
      <p:sp>
        <p:nvSpPr>
          <p:cNvPr id="21538" name="Rectangle 38"/>
          <p:cNvSpPr>
            <a:spLocks noChangeArrowheads="1"/>
          </p:cNvSpPr>
          <p:nvPr/>
        </p:nvSpPr>
        <p:spPr bwMode="auto">
          <a:xfrm>
            <a:off x="2216150" y="5707063"/>
            <a:ext cx="127000" cy="274637"/>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1</a:t>
            </a:r>
            <a:endParaRPr lang="en-US"/>
          </a:p>
        </p:txBody>
      </p:sp>
      <p:sp>
        <p:nvSpPr>
          <p:cNvPr id="21539" name="Rectangle 39"/>
          <p:cNvSpPr>
            <a:spLocks noChangeArrowheads="1"/>
          </p:cNvSpPr>
          <p:nvPr/>
        </p:nvSpPr>
        <p:spPr bwMode="auto">
          <a:xfrm>
            <a:off x="2565400" y="5707063"/>
            <a:ext cx="127000" cy="274637"/>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4</a:t>
            </a:r>
            <a:endParaRPr lang="en-US"/>
          </a:p>
        </p:txBody>
      </p:sp>
      <p:sp>
        <p:nvSpPr>
          <p:cNvPr id="21540" name="Rectangle 40"/>
          <p:cNvSpPr>
            <a:spLocks noChangeArrowheads="1"/>
          </p:cNvSpPr>
          <p:nvPr/>
        </p:nvSpPr>
        <p:spPr bwMode="auto">
          <a:xfrm>
            <a:off x="2798763" y="5707063"/>
            <a:ext cx="127000" cy="274637"/>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6</a:t>
            </a:r>
            <a:endParaRPr lang="en-US"/>
          </a:p>
        </p:txBody>
      </p:sp>
      <p:sp>
        <p:nvSpPr>
          <p:cNvPr id="21541" name="Rectangle 41"/>
          <p:cNvSpPr>
            <a:spLocks noChangeArrowheads="1"/>
          </p:cNvSpPr>
          <p:nvPr/>
        </p:nvSpPr>
        <p:spPr bwMode="auto">
          <a:xfrm>
            <a:off x="3017838" y="5707063"/>
            <a:ext cx="127000" cy="274637"/>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8</a:t>
            </a:r>
            <a:endParaRPr lang="en-US"/>
          </a:p>
        </p:txBody>
      </p:sp>
      <p:sp>
        <p:nvSpPr>
          <p:cNvPr id="21542" name="Rectangle 42"/>
          <p:cNvSpPr>
            <a:spLocks noChangeArrowheads="1"/>
          </p:cNvSpPr>
          <p:nvPr/>
        </p:nvSpPr>
        <p:spPr bwMode="auto">
          <a:xfrm>
            <a:off x="3187700" y="5707063"/>
            <a:ext cx="254000" cy="274637"/>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10</a:t>
            </a:r>
            <a:endParaRPr lang="en-US"/>
          </a:p>
        </p:txBody>
      </p:sp>
      <p:sp>
        <p:nvSpPr>
          <p:cNvPr id="21543" name="Rectangle 43"/>
          <p:cNvSpPr>
            <a:spLocks noChangeArrowheads="1"/>
          </p:cNvSpPr>
          <p:nvPr/>
        </p:nvSpPr>
        <p:spPr bwMode="auto">
          <a:xfrm>
            <a:off x="4349750" y="5707063"/>
            <a:ext cx="254000" cy="274637"/>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20</a:t>
            </a:r>
            <a:endParaRPr lang="en-US"/>
          </a:p>
        </p:txBody>
      </p:sp>
      <p:sp>
        <p:nvSpPr>
          <p:cNvPr id="21544" name="Rectangle 44"/>
          <p:cNvSpPr>
            <a:spLocks noChangeArrowheads="1"/>
          </p:cNvSpPr>
          <p:nvPr/>
        </p:nvSpPr>
        <p:spPr bwMode="auto">
          <a:xfrm>
            <a:off x="6657975" y="5707063"/>
            <a:ext cx="254000" cy="274637"/>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40</a:t>
            </a:r>
            <a:endParaRPr lang="en-US"/>
          </a:p>
        </p:txBody>
      </p:sp>
      <p:sp>
        <p:nvSpPr>
          <p:cNvPr id="21545" name="Rectangle 45"/>
          <p:cNvSpPr>
            <a:spLocks noChangeArrowheads="1"/>
          </p:cNvSpPr>
          <p:nvPr/>
        </p:nvSpPr>
        <p:spPr bwMode="auto">
          <a:xfrm>
            <a:off x="290513" y="1163638"/>
            <a:ext cx="1771650" cy="328612"/>
          </a:xfrm>
          <a:prstGeom prst="rect">
            <a:avLst/>
          </a:prstGeom>
          <a:noFill/>
          <a:ln w="9525">
            <a:noFill/>
            <a:miter lim="800000"/>
            <a:headEnd/>
            <a:tailEnd/>
          </a:ln>
        </p:spPr>
        <p:txBody>
          <a:bodyPr wrap="none" lIns="0" tIns="0" rIns="0" bIns="0">
            <a:spAutoFit/>
          </a:bodyPr>
          <a:lstStyle/>
          <a:p>
            <a:r>
              <a:rPr lang="en-US" sz="1800" b="1">
                <a:solidFill>
                  <a:srgbClr val="000000"/>
                </a:solidFill>
                <a:latin typeface="Arial" charset="0"/>
              </a:rPr>
              <a:t>Risk (standard</a:t>
            </a:r>
            <a:endParaRPr lang="en-US"/>
          </a:p>
        </p:txBody>
      </p:sp>
      <p:sp>
        <p:nvSpPr>
          <p:cNvPr id="21546" name="Rectangle 46"/>
          <p:cNvSpPr>
            <a:spLocks noChangeArrowheads="1"/>
          </p:cNvSpPr>
          <p:nvPr/>
        </p:nvSpPr>
        <p:spPr bwMode="auto">
          <a:xfrm>
            <a:off x="604838" y="1455738"/>
            <a:ext cx="1458912" cy="328612"/>
          </a:xfrm>
          <a:prstGeom prst="rect">
            <a:avLst/>
          </a:prstGeom>
          <a:noFill/>
          <a:ln w="9525">
            <a:noFill/>
            <a:miter lim="800000"/>
            <a:headEnd/>
            <a:tailEnd/>
          </a:ln>
        </p:spPr>
        <p:txBody>
          <a:bodyPr wrap="none" lIns="0" tIns="0" rIns="0" bIns="0">
            <a:spAutoFit/>
          </a:bodyPr>
          <a:lstStyle/>
          <a:p>
            <a:r>
              <a:rPr lang="en-US" sz="1800" b="1">
                <a:solidFill>
                  <a:srgbClr val="000000"/>
                </a:solidFill>
                <a:latin typeface="Arial" charset="0"/>
              </a:rPr>
              <a:t>deviation of</a:t>
            </a:r>
            <a:endParaRPr lang="en-US"/>
          </a:p>
        </p:txBody>
      </p:sp>
      <p:sp>
        <p:nvSpPr>
          <p:cNvPr id="21547" name="Rectangle 47"/>
          <p:cNvSpPr>
            <a:spLocks noChangeArrowheads="1"/>
          </p:cNvSpPr>
          <p:nvPr/>
        </p:nvSpPr>
        <p:spPr bwMode="auto">
          <a:xfrm>
            <a:off x="152400" y="1746250"/>
            <a:ext cx="1925638" cy="328613"/>
          </a:xfrm>
          <a:prstGeom prst="rect">
            <a:avLst/>
          </a:prstGeom>
          <a:noFill/>
          <a:ln w="9525">
            <a:noFill/>
            <a:miter lim="800000"/>
            <a:headEnd/>
            <a:tailEnd/>
          </a:ln>
        </p:spPr>
        <p:txBody>
          <a:bodyPr wrap="none" lIns="0" tIns="0" rIns="0" bIns="0">
            <a:spAutoFit/>
          </a:bodyPr>
          <a:lstStyle/>
          <a:p>
            <a:r>
              <a:rPr lang="en-US" sz="1800" b="1">
                <a:solidFill>
                  <a:srgbClr val="000000"/>
                </a:solidFill>
                <a:latin typeface="Arial" charset="0"/>
              </a:rPr>
              <a:t>portfolio return)</a:t>
            </a:r>
            <a:endParaRPr lang="en-US"/>
          </a:p>
        </p:txBody>
      </p:sp>
      <p:grpSp>
        <p:nvGrpSpPr>
          <p:cNvPr id="4" name="Group 48"/>
          <p:cNvGrpSpPr>
            <a:grpSpLocks/>
          </p:cNvGrpSpPr>
          <p:nvPr/>
        </p:nvGrpSpPr>
        <p:grpSpPr bwMode="auto">
          <a:xfrm>
            <a:off x="6956425" y="4460875"/>
            <a:ext cx="1327150" cy="1136650"/>
            <a:chOff x="4382" y="2810"/>
            <a:chExt cx="836" cy="716"/>
          </a:xfrm>
        </p:grpSpPr>
        <p:sp>
          <p:nvSpPr>
            <p:cNvPr id="21563" name="Rectangle 49"/>
            <p:cNvSpPr>
              <a:spLocks noChangeArrowheads="1"/>
            </p:cNvSpPr>
            <p:nvPr/>
          </p:nvSpPr>
          <p:spPr bwMode="auto">
            <a:xfrm>
              <a:off x="4474" y="3076"/>
              <a:ext cx="744" cy="207"/>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Aggregate</a:t>
              </a:r>
              <a:endParaRPr lang="en-US"/>
            </a:p>
          </p:txBody>
        </p:sp>
        <p:sp>
          <p:nvSpPr>
            <p:cNvPr id="21564" name="Rectangle 50"/>
            <p:cNvSpPr>
              <a:spLocks noChangeArrowheads="1"/>
            </p:cNvSpPr>
            <p:nvPr/>
          </p:nvSpPr>
          <p:spPr bwMode="auto">
            <a:xfrm>
              <a:off x="4474" y="3260"/>
              <a:ext cx="303" cy="207"/>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risk</a:t>
              </a:r>
              <a:endParaRPr lang="en-US"/>
            </a:p>
          </p:txBody>
        </p:sp>
        <p:sp>
          <p:nvSpPr>
            <p:cNvPr id="21565" name="Freeform 51"/>
            <p:cNvSpPr>
              <a:spLocks/>
            </p:cNvSpPr>
            <p:nvPr/>
          </p:nvSpPr>
          <p:spPr bwMode="auto">
            <a:xfrm>
              <a:off x="4382" y="2810"/>
              <a:ext cx="37" cy="147"/>
            </a:xfrm>
            <a:custGeom>
              <a:avLst/>
              <a:gdLst>
                <a:gd name="T0" fmla="*/ 37 w 37"/>
                <a:gd name="T1" fmla="*/ 147 h 147"/>
                <a:gd name="T2" fmla="*/ 37 w 37"/>
                <a:gd name="T3" fmla="*/ 27 h 147"/>
                <a:gd name="T4" fmla="*/ 37 w 37"/>
                <a:gd name="T5" fmla="*/ 13 h 147"/>
                <a:gd name="T6" fmla="*/ 33 w 37"/>
                <a:gd name="T7" fmla="*/ 4 h 147"/>
                <a:gd name="T8" fmla="*/ 28 w 37"/>
                <a:gd name="T9" fmla="*/ 0 h 147"/>
                <a:gd name="T10" fmla="*/ 14 w 37"/>
                <a:gd name="T11" fmla="*/ 0 h 147"/>
                <a:gd name="T12" fmla="*/ 0 w 37"/>
                <a:gd name="T13" fmla="*/ 0 h 147"/>
                <a:gd name="T14" fmla="*/ 0 w 37"/>
                <a:gd name="T15" fmla="*/ 4 h 147"/>
                <a:gd name="T16" fmla="*/ 14 w 37"/>
                <a:gd name="T17" fmla="*/ 4 h 147"/>
                <a:gd name="T18" fmla="*/ 19 w 37"/>
                <a:gd name="T19" fmla="*/ 4 h 147"/>
                <a:gd name="T20" fmla="*/ 23 w 37"/>
                <a:gd name="T21" fmla="*/ 9 h 147"/>
                <a:gd name="T22" fmla="*/ 23 w 37"/>
                <a:gd name="T23" fmla="*/ 27 h 147"/>
                <a:gd name="T24" fmla="*/ 23 w 37"/>
                <a:gd name="T25" fmla="*/ 147 h 147"/>
                <a:gd name="T26" fmla="*/ 37 w 37"/>
                <a:gd name="T27" fmla="*/ 147 h 14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
                <a:gd name="T43" fmla="*/ 0 h 147"/>
                <a:gd name="T44" fmla="*/ 37 w 37"/>
                <a:gd name="T45" fmla="*/ 147 h 14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 h="147">
                  <a:moveTo>
                    <a:pt x="37" y="147"/>
                  </a:moveTo>
                  <a:lnTo>
                    <a:pt x="37" y="27"/>
                  </a:lnTo>
                  <a:lnTo>
                    <a:pt x="37" y="13"/>
                  </a:lnTo>
                  <a:lnTo>
                    <a:pt x="33" y="4"/>
                  </a:lnTo>
                  <a:lnTo>
                    <a:pt x="28" y="0"/>
                  </a:lnTo>
                  <a:lnTo>
                    <a:pt x="14" y="0"/>
                  </a:lnTo>
                  <a:lnTo>
                    <a:pt x="0" y="0"/>
                  </a:lnTo>
                  <a:lnTo>
                    <a:pt x="0" y="4"/>
                  </a:lnTo>
                  <a:lnTo>
                    <a:pt x="14" y="4"/>
                  </a:lnTo>
                  <a:lnTo>
                    <a:pt x="19" y="4"/>
                  </a:lnTo>
                  <a:lnTo>
                    <a:pt x="23" y="9"/>
                  </a:lnTo>
                  <a:lnTo>
                    <a:pt x="23" y="27"/>
                  </a:lnTo>
                  <a:lnTo>
                    <a:pt x="23" y="147"/>
                  </a:lnTo>
                  <a:lnTo>
                    <a:pt x="37" y="147"/>
                  </a:lnTo>
                  <a:close/>
                </a:path>
              </a:pathLst>
            </a:custGeom>
            <a:solidFill>
              <a:srgbClr val="050608"/>
            </a:solidFill>
            <a:ln w="7938">
              <a:solidFill>
                <a:srgbClr val="050608"/>
              </a:solidFill>
              <a:prstDash val="solid"/>
              <a:round/>
              <a:headEnd/>
              <a:tailEnd/>
            </a:ln>
          </p:spPr>
          <p:txBody>
            <a:bodyPr/>
            <a:lstStyle/>
            <a:p>
              <a:endParaRPr lang="cs-CZ"/>
            </a:p>
          </p:txBody>
        </p:sp>
        <p:sp>
          <p:nvSpPr>
            <p:cNvPr id="21566" name="Rectangle 52"/>
            <p:cNvSpPr>
              <a:spLocks noChangeArrowheads="1"/>
            </p:cNvSpPr>
            <p:nvPr/>
          </p:nvSpPr>
          <p:spPr bwMode="auto">
            <a:xfrm>
              <a:off x="4407" y="2954"/>
              <a:ext cx="10" cy="143"/>
            </a:xfrm>
            <a:prstGeom prst="rect">
              <a:avLst/>
            </a:prstGeom>
            <a:solidFill>
              <a:srgbClr val="050608"/>
            </a:solidFill>
            <a:ln w="7938">
              <a:solidFill>
                <a:srgbClr val="050608"/>
              </a:solidFill>
              <a:miter lim="800000"/>
              <a:headEnd/>
              <a:tailEnd/>
            </a:ln>
          </p:spPr>
          <p:txBody>
            <a:bodyPr/>
            <a:lstStyle/>
            <a:p>
              <a:endParaRPr lang="bg-BG"/>
            </a:p>
          </p:txBody>
        </p:sp>
        <p:sp>
          <p:nvSpPr>
            <p:cNvPr id="21567" name="Freeform 53"/>
            <p:cNvSpPr>
              <a:spLocks/>
            </p:cNvSpPr>
            <p:nvPr/>
          </p:nvSpPr>
          <p:spPr bwMode="auto">
            <a:xfrm>
              <a:off x="4405" y="3094"/>
              <a:ext cx="42" cy="147"/>
            </a:xfrm>
            <a:custGeom>
              <a:avLst/>
              <a:gdLst>
                <a:gd name="T0" fmla="*/ 42 w 42"/>
                <a:gd name="T1" fmla="*/ 74 h 147"/>
                <a:gd name="T2" fmla="*/ 28 w 42"/>
                <a:gd name="T3" fmla="*/ 65 h 147"/>
                <a:gd name="T4" fmla="*/ 19 w 42"/>
                <a:gd name="T5" fmla="*/ 55 h 147"/>
                <a:gd name="T6" fmla="*/ 14 w 42"/>
                <a:gd name="T7" fmla="*/ 46 h 147"/>
                <a:gd name="T8" fmla="*/ 14 w 42"/>
                <a:gd name="T9" fmla="*/ 37 h 147"/>
                <a:gd name="T10" fmla="*/ 14 w 42"/>
                <a:gd name="T11" fmla="*/ 0 h 147"/>
                <a:gd name="T12" fmla="*/ 0 w 42"/>
                <a:gd name="T13" fmla="*/ 0 h 147"/>
                <a:gd name="T14" fmla="*/ 0 w 42"/>
                <a:gd name="T15" fmla="*/ 32 h 147"/>
                <a:gd name="T16" fmla="*/ 5 w 42"/>
                <a:gd name="T17" fmla="*/ 46 h 147"/>
                <a:gd name="T18" fmla="*/ 10 w 42"/>
                <a:gd name="T19" fmla="*/ 60 h 147"/>
                <a:gd name="T20" fmla="*/ 19 w 42"/>
                <a:gd name="T21" fmla="*/ 69 h 147"/>
                <a:gd name="T22" fmla="*/ 33 w 42"/>
                <a:gd name="T23" fmla="*/ 74 h 147"/>
                <a:gd name="T24" fmla="*/ 19 w 42"/>
                <a:gd name="T25" fmla="*/ 78 h 147"/>
                <a:gd name="T26" fmla="*/ 10 w 42"/>
                <a:gd name="T27" fmla="*/ 88 h 147"/>
                <a:gd name="T28" fmla="*/ 5 w 42"/>
                <a:gd name="T29" fmla="*/ 101 h 147"/>
                <a:gd name="T30" fmla="*/ 0 w 42"/>
                <a:gd name="T31" fmla="*/ 115 h 147"/>
                <a:gd name="T32" fmla="*/ 0 w 42"/>
                <a:gd name="T33" fmla="*/ 147 h 147"/>
                <a:gd name="T34" fmla="*/ 14 w 42"/>
                <a:gd name="T35" fmla="*/ 147 h 147"/>
                <a:gd name="T36" fmla="*/ 14 w 42"/>
                <a:gd name="T37" fmla="*/ 111 h 147"/>
                <a:gd name="T38" fmla="*/ 14 w 42"/>
                <a:gd name="T39" fmla="*/ 101 h 147"/>
                <a:gd name="T40" fmla="*/ 19 w 42"/>
                <a:gd name="T41" fmla="*/ 92 h 147"/>
                <a:gd name="T42" fmla="*/ 28 w 42"/>
                <a:gd name="T43" fmla="*/ 83 h 147"/>
                <a:gd name="T44" fmla="*/ 37 w 42"/>
                <a:gd name="T45" fmla="*/ 74 h 147"/>
                <a:gd name="T46" fmla="*/ 42 w 42"/>
                <a:gd name="T47" fmla="*/ 74 h 14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2"/>
                <a:gd name="T73" fmla="*/ 0 h 147"/>
                <a:gd name="T74" fmla="*/ 42 w 42"/>
                <a:gd name="T75" fmla="*/ 147 h 14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2" h="147">
                  <a:moveTo>
                    <a:pt x="42" y="74"/>
                  </a:moveTo>
                  <a:lnTo>
                    <a:pt x="28" y="65"/>
                  </a:lnTo>
                  <a:lnTo>
                    <a:pt x="19" y="55"/>
                  </a:lnTo>
                  <a:lnTo>
                    <a:pt x="14" y="46"/>
                  </a:lnTo>
                  <a:lnTo>
                    <a:pt x="14" y="37"/>
                  </a:lnTo>
                  <a:lnTo>
                    <a:pt x="14" y="0"/>
                  </a:lnTo>
                  <a:lnTo>
                    <a:pt x="0" y="0"/>
                  </a:lnTo>
                  <a:lnTo>
                    <a:pt x="0" y="32"/>
                  </a:lnTo>
                  <a:lnTo>
                    <a:pt x="5" y="46"/>
                  </a:lnTo>
                  <a:lnTo>
                    <a:pt x="10" y="60"/>
                  </a:lnTo>
                  <a:lnTo>
                    <a:pt x="19" y="69"/>
                  </a:lnTo>
                  <a:lnTo>
                    <a:pt x="33" y="74"/>
                  </a:lnTo>
                  <a:lnTo>
                    <a:pt x="19" y="78"/>
                  </a:lnTo>
                  <a:lnTo>
                    <a:pt x="10" y="88"/>
                  </a:lnTo>
                  <a:lnTo>
                    <a:pt x="5" y="101"/>
                  </a:lnTo>
                  <a:lnTo>
                    <a:pt x="0" y="115"/>
                  </a:lnTo>
                  <a:lnTo>
                    <a:pt x="0" y="147"/>
                  </a:lnTo>
                  <a:lnTo>
                    <a:pt x="14" y="147"/>
                  </a:lnTo>
                  <a:lnTo>
                    <a:pt x="14" y="111"/>
                  </a:lnTo>
                  <a:lnTo>
                    <a:pt x="14" y="101"/>
                  </a:lnTo>
                  <a:lnTo>
                    <a:pt x="19" y="92"/>
                  </a:lnTo>
                  <a:lnTo>
                    <a:pt x="28" y="83"/>
                  </a:lnTo>
                  <a:lnTo>
                    <a:pt x="37" y="74"/>
                  </a:lnTo>
                  <a:lnTo>
                    <a:pt x="42" y="74"/>
                  </a:lnTo>
                  <a:close/>
                </a:path>
              </a:pathLst>
            </a:custGeom>
            <a:solidFill>
              <a:srgbClr val="050608"/>
            </a:solidFill>
            <a:ln w="9525">
              <a:noFill/>
              <a:round/>
              <a:headEnd/>
              <a:tailEnd/>
            </a:ln>
          </p:spPr>
          <p:txBody>
            <a:bodyPr/>
            <a:lstStyle/>
            <a:p>
              <a:endParaRPr lang="cs-CZ"/>
            </a:p>
          </p:txBody>
        </p:sp>
        <p:sp>
          <p:nvSpPr>
            <p:cNvPr id="21568" name="Freeform 54"/>
            <p:cNvSpPr>
              <a:spLocks/>
            </p:cNvSpPr>
            <p:nvPr/>
          </p:nvSpPr>
          <p:spPr bwMode="auto">
            <a:xfrm>
              <a:off x="4405" y="3094"/>
              <a:ext cx="42" cy="147"/>
            </a:xfrm>
            <a:custGeom>
              <a:avLst/>
              <a:gdLst>
                <a:gd name="T0" fmla="*/ 42 w 42"/>
                <a:gd name="T1" fmla="*/ 74 h 147"/>
                <a:gd name="T2" fmla="*/ 28 w 42"/>
                <a:gd name="T3" fmla="*/ 65 h 147"/>
                <a:gd name="T4" fmla="*/ 19 w 42"/>
                <a:gd name="T5" fmla="*/ 55 h 147"/>
                <a:gd name="T6" fmla="*/ 14 w 42"/>
                <a:gd name="T7" fmla="*/ 46 h 147"/>
                <a:gd name="T8" fmla="*/ 14 w 42"/>
                <a:gd name="T9" fmla="*/ 37 h 147"/>
                <a:gd name="T10" fmla="*/ 14 w 42"/>
                <a:gd name="T11" fmla="*/ 0 h 147"/>
                <a:gd name="T12" fmla="*/ 0 w 42"/>
                <a:gd name="T13" fmla="*/ 0 h 147"/>
                <a:gd name="T14" fmla="*/ 0 w 42"/>
                <a:gd name="T15" fmla="*/ 32 h 147"/>
                <a:gd name="T16" fmla="*/ 5 w 42"/>
                <a:gd name="T17" fmla="*/ 46 h 147"/>
                <a:gd name="T18" fmla="*/ 10 w 42"/>
                <a:gd name="T19" fmla="*/ 60 h 147"/>
                <a:gd name="T20" fmla="*/ 19 w 42"/>
                <a:gd name="T21" fmla="*/ 69 h 147"/>
                <a:gd name="T22" fmla="*/ 33 w 42"/>
                <a:gd name="T23" fmla="*/ 74 h 147"/>
                <a:gd name="T24" fmla="*/ 19 w 42"/>
                <a:gd name="T25" fmla="*/ 78 h 147"/>
                <a:gd name="T26" fmla="*/ 10 w 42"/>
                <a:gd name="T27" fmla="*/ 88 h 147"/>
                <a:gd name="T28" fmla="*/ 5 w 42"/>
                <a:gd name="T29" fmla="*/ 101 h 147"/>
                <a:gd name="T30" fmla="*/ 0 w 42"/>
                <a:gd name="T31" fmla="*/ 115 h 147"/>
                <a:gd name="T32" fmla="*/ 0 w 42"/>
                <a:gd name="T33" fmla="*/ 147 h 147"/>
                <a:gd name="T34" fmla="*/ 14 w 42"/>
                <a:gd name="T35" fmla="*/ 147 h 147"/>
                <a:gd name="T36" fmla="*/ 14 w 42"/>
                <a:gd name="T37" fmla="*/ 111 h 147"/>
                <a:gd name="T38" fmla="*/ 14 w 42"/>
                <a:gd name="T39" fmla="*/ 101 h 147"/>
                <a:gd name="T40" fmla="*/ 19 w 42"/>
                <a:gd name="T41" fmla="*/ 92 h 147"/>
                <a:gd name="T42" fmla="*/ 28 w 42"/>
                <a:gd name="T43" fmla="*/ 83 h 147"/>
                <a:gd name="T44" fmla="*/ 42 w 42"/>
                <a:gd name="T45" fmla="*/ 74 h 14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2"/>
                <a:gd name="T70" fmla="*/ 0 h 147"/>
                <a:gd name="T71" fmla="*/ 42 w 42"/>
                <a:gd name="T72" fmla="*/ 147 h 14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2" h="147">
                  <a:moveTo>
                    <a:pt x="42" y="74"/>
                  </a:moveTo>
                  <a:lnTo>
                    <a:pt x="28" y="65"/>
                  </a:lnTo>
                  <a:lnTo>
                    <a:pt x="19" y="55"/>
                  </a:lnTo>
                  <a:lnTo>
                    <a:pt x="14" y="46"/>
                  </a:lnTo>
                  <a:lnTo>
                    <a:pt x="14" y="37"/>
                  </a:lnTo>
                  <a:lnTo>
                    <a:pt x="14" y="0"/>
                  </a:lnTo>
                  <a:lnTo>
                    <a:pt x="0" y="0"/>
                  </a:lnTo>
                  <a:lnTo>
                    <a:pt x="0" y="32"/>
                  </a:lnTo>
                  <a:lnTo>
                    <a:pt x="5" y="46"/>
                  </a:lnTo>
                  <a:lnTo>
                    <a:pt x="10" y="60"/>
                  </a:lnTo>
                  <a:lnTo>
                    <a:pt x="19" y="69"/>
                  </a:lnTo>
                  <a:lnTo>
                    <a:pt x="33" y="74"/>
                  </a:lnTo>
                  <a:lnTo>
                    <a:pt x="19" y="78"/>
                  </a:lnTo>
                  <a:lnTo>
                    <a:pt x="10" y="88"/>
                  </a:lnTo>
                  <a:lnTo>
                    <a:pt x="5" y="101"/>
                  </a:lnTo>
                  <a:lnTo>
                    <a:pt x="0" y="115"/>
                  </a:lnTo>
                  <a:lnTo>
                    <a:pt x="0" y="147"/>
                  </a:lnTo>
                  <a:lnTo>
                    <a:pt x="14" y="147"/>
                  </a:lnTo>
                  <a:lnTo>
                    <a:pt x="14" y="111"/>
                  </a:lnTo>
                  <a:lnTo>
                    <a:pt x="14" y="101"/>
                  </a:lnTo>
                  <a:lnTo>
                    <a:pt x="19" y="92"/>
                  </a:lnTo>
                  <a:lnTo>
                    <a:pt x="28" y="83"/>
                  </a:lnTo>
                  <a:lnTo>
                    <a:pt x="42" y="74"/>
                  </a:lnTo>
                  <a:close/>
                </a:path>
              </a:pathLst>
            </a:custGeom>
            <a:noFill/>
            <a:ln w="7938">
              <a:solidFill>
                <a:srgbClr val="050608"/>
              </a:solidFill>
              <a:prstDash val="solid"/>
              <a:round/>
              <a:headEnd/>
              <a:tailEnd/>
            </a:ln>
          </p:spPr>
          <p:txBody>
            <a:bodyPr/>
            <a:lstStyle/>
            <a:p>
              <a:endParaRPr lang="cs-CZ"/>
            </a:p>
          </p:txBody>
        </p:sp>
        <p:sp>
          <p:nvSpPr>
            <p:cNvPr id="21569" name="Rectangle 55"/>
            <p:cNvSpPr>
              <a:spLocks noChangeArrowheads="1"/>
            </p:cNvSpPr>
            <p:nvPr/>
          </p:nvSpPr>
          <p:spPr bwMode="auto">
            <a:xfrm>
              <a:off x="4407" y="3239"/>
              <a:ext cx="10" cy="143"/>
            </a:xfrm>
            <a:prstGeom prst="rect">
              <a:avLst/>
            </a:prstGeom>
            <a:solidFill>
              <a:srgbClr val="050608"/>
            </a:solidFill>
            <a:ln w="7938">
              <a:solidFill>
                <a:srgbClr val="050608"/>
              </a:solidFill>
              <a:miter lim="800000"/>
              <a:headEnd/>
              <a:tailEnd/>
            </a:ln>
          </p:spPr>
          <p:txBody>
            <a:bodyPr/>
            <a:lstStyle/>
            <a:p>
              <a:endParaRPr lang="bg-BG"/>
            </a:p>
          </p:txBody>
        </p:sp>
        <p:sp>
          <p:nvSpPr>
            <p:cNvPr id="21570" name="Freeform 56"/>
            <p:cNvSpPr>
              <a:spLocks/>
            </p:cNvSpPr>
            <p:nvPr/>
          </p:nvSpPr>
          <p:spPr bwMode="auto">
            <a:xfrm>
              <a:off x="4382" y="3379"/>
              <a:ext cx="37" cy="147"/>
            </a:xfrm>
            <a:custGeom>
              <a:avLst/>
              <a:gdLst>
                <a:gd name="T0" fmla="*/ 23 w 37"/>
                <a:gd name="T1" fmla="*/ 0 h 147"/>
                <a:gd name="T2" fmla="*/ 23 w 37"/>
                <a:gd name="T3" fmla="*/ 120 h 147"/>
                <a:gd name="T4" fmla="*/ 23 w 37"/>
                <a:gd name="T5" fmla="*/ 138 h 147"/>
                <a:gd name="T6" fmla="*/ 19 w 37"/>
                <a:gd name="T7" fmla="*/ 143 h 147"/>
                <a:gd name="T8" fmla="*/ 14 w 37"/>
                <a:gd name="T9" fmla="*/ 143 h 147"/>
                <a:gd name="T10" fmla="*/ 0 w 37"/>
                <a:gd name="T11" fmla="*/ 143 h 147"/>
                <a:gd name="T12" fmla="*/ 0 w 37"/>
                <a:gd name="T13" fmla="*/ 147 h 147"/>
                <a:gd name="T14" fmla="*/ 14 w 37"/>
                <a:gd name="T15" fmla="*/ 147 h 147"/>
                <a:gd name="T16" fmla="*/ 28 w 37"/>
                <a:gd name="T17" fmla="*/ 147 h 147"/>
                <a:gd name="T18" fmla="*/ 33 w 37"/>
                <a:gd name="T19" fmla="*/ 143 h 147"/>
                <a:gd name="T20" fmla="*/ 37 w 37"/>
                <a:gd name="T21" fmla="*/ 133 h 147"/>
                <a:gd name="T22" fmla="*/ 37 w 37"/>
                <a:gd name="T23" fmla="*/ 120 h 147"/>
                <a:gd name="T24" fmla="*/ 37 w 37"/>
                <a:gd name="T25" fmla="*/ 0 h 147"/>
                <a:gd name="T26" fmla="*/ 23 w 37"/>
                <a:gd name="T27" fmla="*/ 0 h 14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
                <a:gd name="T43" fmla="*/ 0 h 147"/>
                <a:gd name="T44" fmla="*/ 37 w 37"/>
                <a:gd name="T45" fmla="*/ 147 h 14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 h="147">
                  <a:moveTo>
                    <a:pt x="23" y="0"/>
                  </a:moveTo>
                  <a:lnTo>
                    <a:pt x="23" y="120"/>
                  </a:lnTo>
                  <a:lnTo>
                    <a:pt x="23" y="138"/>
                  </a:lnTo>
                  <a:lnTo>
                    <a:pt x="19" y="143"/>
                  </a:lnTo>
                  <a:lnTo>
                    <a:pt x="14" y="143"/>
                  </a:lnTo>
                  <a:lnTo>
                    <a:pt x="0" y="143"/>
                  </a:lnTo>
                  <a:lnTo>
                    <a:pt x="0" y="147"/>
                  </a:lnTo>
                  <a:lnTo>
                    <a:pt x="14" y="147"/>
                  </a:lnTo>
                  <a:lnTo>
                    <a:pt x="28" y="147"/>
                  </a:lnTo>
                  <a:lnTo>
                    <a:pt x="33" y="143"/>
                  </a:lnTo>
                  <a:lnTo>
                    <a:pt x="37" y="133"/>
                  </a:lnTo>
                  <a:lnTo>
                    <a:pt x="37" y="120"/>
                  </a:lnTo>
                  <a:lnTo>
                    <a:pt x="37" y="0"/>
                  </a:lnTo>
                  <a:lnTo>
                    <a:pt x="23" y="0"/>
                  </a:lnTo>
                  <a:close/>
                </a:path>
              </a:pathLst>
            </a:custGeom>
            <a:solidFill>
              <a:srgbClr val="050608"/>
            </a:solidFill>
            <a:ln w="7938">
              <a:solidFill>
                <a:srgbClr val="050608"/>
              </a:solidFill>
              <a:prstDash val="solid"/>
              <a:round/>
              <a:headEnd/>
              <a:tailEnd/>
            </a:ln>
          </p:spPr>
          <p:txBody>
            <a:bodyPr/>
            <a:lstStyle/>
            <a:p>
              <a:endParaRPr lang="cs-CZ"/>
            </a:p>
          </p:txBody>
        </p:sp>
      </p:grpSp>
      <p:grpSp>
        <p:nvGrpSpPr>
          <p:cNvPr id="5" name="Group 57"/>
          <p:cNvGrpSpPr>
            <a:grpSpLocks/>
          </p:cNvGrpSpPr>
          <p:nvPr/>
        </p:nvGrpSpPr>
        <p:grpSpPr bwMode="auto">
          <a:xfrm>
            <a:off x="6956425" y="2622550"/>
            <a:ext cx="1560513" cy="1808163"/>
            <a:chOff x="4382" y="1652"/>
            <a:chExt cx="983" cy="1139"/>
          </a:xfrm>
        </p:grpSpPr>
        <p:sp>
          <p:nvSpPr>
            <p:cNvPr id="21552" name="Rectangle 58"/>
            <p:cNvSpPr>
              <a:spLocks noChangeArrowheads="1"/>
            </p:cNvSpPr>
            <p:nvPr/>
          </p:nvSpPr>
          <p:spPr bwMode="auto">
            <a:xfrm>
              <a:off x="4474" y="2148"/>
              <a:ext cx="891" cy="207"/>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Idiosyncratic</a:t>
              </a:r>
              <a:endParaRPr lang="en-US"/>
            </a:p>
          </p:txBody>
        </p:sp>
        <p:sp>
          <p:nvSpPr>
            <p:cNvPr id="21553" name="Rectangle 59"/>
            <p:cNvSpPr>
              <a:spLocks noChangeArrowheads="1"/>
            </p:cNvSpPr>
            <p:nvPr/>
          </p:nvSpPr>
          <p:spPr bwMode="auto">
            <a:xfrm>
              <a:off x="4474" y="2332"/>
              <a:ext cx="303" cy="207"/>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risk</a:t>
              </a:r>
              <a:endParaRPr lang="en-US"/>
            </a:p>
          </p:txBody>
        </p:sp>
        <p:sp>
          <p:nvSpPr>
            <p:cNvPr id="21554" name="Freeform 60"/>
            <p:cNvSpPr>
              <a:spLocks/>
            </p:cNvSpPr>
            <p:nvPr/>
          </p:nvSpPr>
          <p:spPr bwMode="auto">
            <a:xfrm>
              <a:off x="4382" y="1652"/>
              <a:ext cx="37" cy="151"/>
            </a:xfrm>
            <a:custGeom>
              <a:avLst/>
              <a:gdLst>
                <a:gd name="T0" fmla="*/ 37 w 37"/>
                <a:gd name="T1" fmla="*/ 151 h 151"/>
                <a:gd name="T2" fmla="*/ 37 w 37"/>
                <a:gd name="T3" fmla="*/ 32 h 151"/>
                <a:gd name="T4" fmla="*/ 37 w 37"/>
                <a:gd name="T5" fmla="*/ 14 h 151"/>
                <a:gd name="T6" fmla="*/ 33 w 37"/>
                <a:gd name="T7" fmla="*/ 4 h 151"/>
                <a:gd name="T8" fmla="*/ 28 w 37"/>
                <a:gd name="T9" fmla="*/ 0 h 151"/>
                <a:gd name="T10" fmla="*/ 14 w 37"/>
                <a:gd name="T11" fmla="*/ 0 h 151"/>
                <a:gd name="T12" fmla="*/ 0 w 37"/>
                <a:gd name="T13" fmla="*/ 0 h 151"/>
                <a:gd name="T14" fmla="*/ 0 w 37"/>
                <a:gd name="T15" fmla="*/ 4 h 151"/>
                <a:gd name="T16" fmla="*/ 14 w 37"/>
                <a:gd name="T17" fmla="*/ 4 h 151"/>
                <a:gd name="T18" fmla="*/ 19 w 37"/>
                <a:gd name="T19" fmla="*/ 4 h 151"/>
                <a:gd name="T20" fmla="*/ 23 w 37"/>
                <a:gd name="T21" fmla="*/ 9 h 151"/>
                <a:gd name="T22" fmla="*/ 23 w 37"/>
                <a:gd name="T23" fmla="*/ 27 h 151"/>
                <a:gd name="T24" fmla="*/ 23 w 37"/>
                <a:gd name="T25" fmla="*/ 151 h 151"/>
                <a:gd name="T26" fmla="*/ 37 w 37"/>
                <a:gd name="T27" fmla="*/ 151 h 15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
                <a:gd name="T43" fmla="*/ 0 h 151"/>
                <a:gd name="T44" fmla="*/ 37 w 37"/>
                <a:gd name="T45" fmla="*/ 151 h 15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 h="151">
                  <a:moveTo>
                    <a:pt x="37" y="151"/>
                  </a:moveTo>
                  <a:lnTo>
                    <a:pt x="37" y="32"/>
                  </a:lnTo>
                  <a:lnTo>
                    <a:pt x="37" y="14"/>
                  </a:lnTo>
                  <a:lnTo>
                    <a:pt x="33" y="4"/>
                  </a:lnTo>
                  <a:lnTo>
                    <a:pt x="28" y="0"/>
                  </a:lnTo>
                  <a:lnTo>
                    <a:pt x="14" y="0"/>
                  </a:lnTo>
                  <a:lnTo>
                    <a:pt x="0" y="0"/>
                  </a:lnTo>
                  <a:lnTo>
                    <a:pt x="0" y="4"/>
                  </a:lnTo>
                  <a:lnTo>
                    <a:pt x="14" y="4"/>
                  </a:lnTo>
                  <a:lnTo>
                    <a:pt x="19" y="4"/>
                  </a:lnTo>
                  <a:lnTo>
                    <a:pt x="23" y="9"/>
                  </a:lnTo>
                  <a:lnTo>
                    <a:pt x="23" y="27"/>
                  </a:lnTo>
                  <a:lnTo>
                    <a:pt x="23" y="151"/>
                  </a:lnTo>
                  <a:lnTo>
                    <a:pt x="37" y="151"/>
                  </a:lnTo>
                  <a:close/>
                </a:path>
              </a:pathLst>
            </a:custGeom>
            <a:solidFill>
              <a:srgbClr val="050608"/>
            </a:solidFill>
            <a:ln w="7938">
              <a:solidFill>
                <a:srgbClr val="050608"/>
              </a:solidFill>
              <a:prstDash val="solid"/>
              <a:round/>
              <a:headEnd/>
              <a:tailEnd/>
            </a:ln>
          </p:spPr>
          <p:txBody>
            <a:bodyPr/>
            <a:lstStyle/>
            <a:p>
              <a:endParaRPr lang="cs-CZ"/>
            </a:p>
          </p:txBody>
        </p:sp>
        <p:sp>
          <p:nvSpPr>
            <p:cNvPr id="21555" name="Rectangle 61"/>
            <p:cNvSpPr>
              <a:spLocks noChangeArrowheads="1"/>
            </p:cNvSpPr>
            <p:nvPr/>
          </p:nvSpPr>
          <p:spPr bwMode="auto">
            <a:xfrm>
              <a:off x="4407" y="1778"/>
              <a:ext cx="10" cy="147"/>
            </a:xfrm>
            <a:prstGeom prst="rect">
              <a:avLst/>
            </a:prstGeom>
            <a:solidFill>
              <a:srgbClr val="050608"/>
            </a:solidFill>
            <a:ln w="7938">
              <a:solidFill>
                <a:srgbClr val="050608"/>
              </a:solidFill>
              <a:miter lim="800000"/>
              <a:headEnd/>
              <a:tailEnd/>
            </a:ln>
          </p:spPr>
          <p:txBody>
            <a:bodyPr/>
            <a:lstStyle/>
            <a:p>
              <a:endParaRPr lang="bg-BG"/>
            </a:p>
          </p:txBody>
        </p:sp>
        <p:sp>
          <p:nvSpPr>
            <p:cNvPr id="21556" name="Rectangle 62"/>
            <p:cNvSpPr>
              <a:spLocks noChangeArrowheads="1"/>
            </p:cNvSpPr>
            <p:nvPr/>
          </p:nvSpPr>
          <p:spPr bwMode="auto">
            <a:xfrm>
              <a:off x="4407" y="1902"/>
              <a:ext cx="10" cy="147"/>
            </a:xfrm>
            <a:prstGeom prst="rect">
              <a:avLst/>
            </a:prstGeom>
            <a:solidFill>
              <a:srgbClr val="050608"/>
            </a:solidFill>
            <a:ln w="7938">
              <a:solidFill>
                <a:srgbClr val="050608"/>
              </a:solidFill>
              <a:miter lim="800000"/>
              <a:headEnd/>
              <a:tailEnd/>
            </a:ln>
          </p:spPr>
          <p:txBody>
            <a:bodyPr/>
            <a:lstStyle/>
            <a:p>
              <a:endParaRPr lang="bg-BG"/>
            </a:p>
          </p:txBody>
        </p:sp>
        <p:sp>
          <p:nvSpPr>
            <p:cNvPr id="21557" name="Rectangle 63"/>
            <p:cNvSpPr>
              <a:spLocks noChangeArrowheads="1"/>
            </p:cNvSpPr>
            <p:nvPr/>
          </p:nvSpPr>
          <p:spPr bwMode="auto">
            <a:xfrm>
              <a:off x="4407" y="2026"/>
              <a:ext cx="10" cy="148"/>
            </a:xfrm>
            <a:prstGeom prst="rect">
              <a:avLst/>
            </a:prstGeom>
            <a:solidFill>
              <a:srgbClr val="050608"/>
            </a:solidFill>
            <a:ln w="7938">
              <a:solidFill>
                <a:srgbClr val="050608"/>
              </a:solidFill>
              <a:miter lim="800000"/>
              <a:headEnd/>
              <a:tailEnd/>
            </a:ln>
          </p:spPr>
          <p:txBody>
            <a:bodyPr/>
            <a:lstStyle/>
            <a:p>
              <a:endParaRPr lang="bg-BG"/>
            </a:p>
          </p:txBody>
        </p:sp>
        <p:sp>
          <p:nvSpPr>
            <p:cNvPr id="21558" name="Freeform 64"/>
            <p:cNvSpPr>
              <a:spLocks/>
            </p:cNvSpPr>
            <p:nvPr/>
          </p:nvSpPr>
          <p:spPr bwMode="auto">
            <a:xfrm>
              <a:off x="4405" y="2148"/>
              <a:ext cx="42" cy="152"/>
            </a:xfrm>
            <a:custGeom>
              <a:avLst/>
              <a:gdLst>
                <a:gd name="T0" fmla="*/ 42 w 42"/>
                <a:gd name="T1" fmla="*/ 73 h 152"/>
                <a:gd name="T2" fmla="*/ 28 w 42"/>
                <a:gd name="T3" fmla="*/ 64 h 152"/>
                <a:gd name="T4" fmla="*/ 19 w 42"/>
                <a:gd name="T5" fmla="*/ 55 h 152"/>
                <a:gd name="T6" fmla="*/ 14 w 42"/>
                <a:gd name="T7" fmla="*/ 46 h 152"/>
                <a:gd name="T8" fmla="*/ 14 w 42"/>
                <a:gd name="T9" fmla="*/ 37 h 152"/>
                <a:gd name="T10" fmla="*/ 14 w 42"/>
                <a:gd name="T11" fmla="*/ 0 h 152"/>
                <a:gd name="T12" fmla="*/ 0 w 42"/>
                <a:gd name="T13" fmla="*/ 0 h 152"/>
                <a:gd name="T14" fmla="*/ 0 w 42"/>
                <a:gd name="T15" fmla="*/ 32 h 152"/>
                <a:gd name="T16" fmla="*/ 5 w 42"/>
                <a:gd name="T17" fmla="*/ 51 h 152"/>
                <a:gd name="T18" fmla="*/ 10 w 42"/>
                <a:gd name="T19" fmla="*/ 60 h 152"/>
                <a:gd name="T20" fmla="*/ 19 w 42"/>
                <a:gd name="T21" fmla="*/ 69 h 152"/>
                <a:gd name="T22" fmla="*/ 33 w 42"/>
                <a:gd name="T23" fmla="*/ 73 h 152"/>
                <a:gd name="T24" fmla="*/ 19 w 42"/>
                <a:gd name="T25" fmla="*/ 78 h 152"/>
                <a:gd name="T26" fmla="*/ 10 w 42"/>
                <a:gd name="T27" fmla="*/ 87 h 152"/>
                <a:gd name="T28" fmla="*/ 5 w 42"/>
                <a:gd name="T29" fmla="*/ 101 h 152"/>
                <a:gd name="T30" fmla="*/ 0 w 42"/>
                <a:gd name="T31" fmla="*/ 115 h 152"/>
                <a:gd name="T32" fmla="*/ 0 w 42"/>
                <a:gd name="T33" fmla="*/ 152 h 152"/>
                <a:gd name="T34" fmla="*/ 14 w 42"/>
                <a:gd name="T35" fmla="*/ 152 h 152"/>
                <a:gd name="T36" fmla="*/ 14 w 42"/>
                <a:gd name="T37" fmla="*/ 115 h 152"/>
                <a:gd name="T38" fmla="*/ 14 w 42"/>
                <a:gd name="T39" fmla="*/ 101 h 152"/>
                <a:gd name="T40" fmla="*/ 19 w 42"/>
                <a:gd name="T41" fmla="*/ 92 h 152"/>
                <a:gd name="T42" fmla="*/ 28 w 42"/>
                <a:gd name="T43" fmla="*/ 83 h 152"/>
                <a:gd name="T44" fmla="*/ 42 w 42"/>
                <a:gd name="T45" fmla="*/ 78 h 152"/>
                <a:gd name="T46" fmla="*/ 42 w 42"/>
                <a:gd name="T47" fmla="*/ 73 h 15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2"/>
                <a:gd name="T73" fmla="*/ 0 h 152"/>
                <a:gd name="T74" fmla="*/ 42 w 42"/>
                <a:gd name="T75" fmla="*/ 152 h 15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2" h="152">
                  <a:moveTo>
                    <a:pt x="42" y="73"/>
                  </a:moveTo>
                  <a:lnTo>
                    <a:pt x="28" y="64"/>
                  </a:lnTo>
                  <a:lnTo>
                    <a:pt x="19" y="55"/>
                  </a:lnTo>
                  <a:lnTo>
                    <a:pt x="14" y="46"/>
                  </a:lnTo>
                  <a:lnTo>
                    <a:pt x="14" y="37"/>
                  </a:lnTo>
                  <a:lnTo>
                    <a:pt x="14" y="0"/>
                  </a:lnTo>
                  <a:lnTo>
                    <a:pt x="0" y="0"/>
                  </a:lnTo>
                  <a:lnTo>
                    <a:pt x="0" y="32"/>
                  </a:lnTo>
                  <a:lnTo>
                    <a:pt x="5" y="51"/>
                  </a:lnTo>
                  <a:lnTo>
                    <a:pt x="10" y="60"/>
                  </a:lnTo>
                  <a:lnTo>
                    <a:pt x="19" y="69"/>
                  </a:lnTo>
                  <a:lnTo>
                    <a:pt x="33" y="73"/>
                  </a:lnTo>
                  <a:lnTo>
                    <a:pt x="19" y="78"/>
                  </a:lnTo>
                  <a:lnTo>
                    <a:pt x="10" y="87"/>
                  </a:lnTo>
                  <a:lnTo>
                    <a:pt x="5" y="101"/>
                  </a:lnTo>
                  <a:lnTo>
                    <a:pt x="0" y="115"/>
                  </a:lnTo>
                  <a:lnTo>
                    <a:pt x="0" y="152"/>
                  </a:lnTo>
                  <a:lnTo>
                    <a:pt x="14" y="152"/>
                  </a:lnTo>
                  <a:lnTo>
                    <a:pt x="14" y="115"/>
                  </a:lnTo>
                  <a:lnTo>
                    <a:pt x="14" y="101"/>
                  </a:lnTo>
                  <a:lnTo>
                    <a:pt x="19" y="92"/>
                  </a:lnTo>
                  <a:lnTo>
                    <a:pt x="28" y="83"/>
                  </a:lnTo>
                  <a:lnTo>
                    <a:pt x="42" y="78"/>
                  </a:lnTo>
                  <a:lnTo>
                    <a:pt x="42" y="73"/>
                  </a:lnTo>
                  <a:close/>
                </a:path>
              </a:pathLst>
            </a:custGeom>
            <a:solidFill>
              <a:srgbClr val="050608"/>
            </a:solidFill>
            <a:ln w="7938">
              <a:solidFill>
                <a:srgbClr val="050608"/>
              </a:solidFill>
              <a:prstDash val="solid"/>
              <a:round/>
              <a:headEnd/>
              <a:tailEnd/>
            </a:ln>
          </p:spPr>
          <p:txBody>
            <a:bodyPr/>
            <a:lstStyle/>
            <a:p>
              <a:endParaRPr lang="cs-CZ"/>
            </a:p>
          </p:txBody>
        </p:sp>
        <p:sp>
          <p:nvSpPr>
            <p:cNvPr id="21559" name="Rectangle 65"/>
            <p:cNvSpPr>
              <a:spLocks noChangeArrowheads="1"/>
            </p:cNvSpPr>
            <p:nvPr/>
          </p:nvSpPr>
          <p:spPr bwMode="auto">
            <a:xfrm>
              <a:off x="4407" y="2274"/>
              <a:ext cx="10" cy="148"/>
            </a:xfrm>
            <a:prstGeom prst="rect">
              <a:avLst/>
            </a:prstGeom>
            <a:solidFill>
              <a:srgbClr val="050608"/>
            </a:solidFill>
            <a:ln w="7938">
              <a:solidFill>
                <a:srgbClr val="050608"/>
              </a:solidFill>
              <a:miter lim="800000"/>
              <a:headEnd/>
              <a:tailEnd/>
            </a:ln>
          </p:spPr>
          <p:txBody>
            <a:bodyPr/>
            <a:lstStyle/>
            <a:p>
              <a:endParaRPr lang="bg-BG"/>
            </a:p>
          </p:txBody>
        </p:sp>
        <p:sp>
          <p:nvSpPr>
            <p:cNvPr id="21560" name="Rectangle 66"/>
            <p:cNvSpPr>
              <a:spLocks noChangeArrowheads="1"/>
            </p:cNvSpPr>
            <p:nvPr/>
          </p:nvSpPr>
          <p:spPr bwMode="auto">
            <a:xfrm>
              <a:off x="4407" y="2398"/>
              <a:ext cx="10" cy="148"/>
            </a:xfrm>
            <a:prstGeom prst="rect">
              <a:avLst/>
            </a:prstGeom>
            <a:solidFill>
              <a:srgbClr val="050608"/>
            </a:solidFill>
            <a:ln w="7938">
              <a:solidFill>
                <a:srgbClr val="050608"/>
              </a:solidFill>
              <a:miter lim="800000"/>
              <a:headEnd/>
              <a:tailEnd/>
            </a:ln>
          </p:spPr>
          <p:txBody>
            <a:bodyPr/>
            <a:lstStyle/>
            <a:p>
              <a:endParaRPr lang="bg-BG"/>
            </a:p>
          </p:txBody>
        </p:sp>
        <p:sp>
          <p:nvSpPr>
            <p:cNvPr id="21561" name="Rectangle 67"/>
            <p:cNvSpPr>
              <a:spLocks noChangeArrowheads="1"/>
            </p:cNvSpPr>
            <p:nvPr/>
          </p:nvSpPr>
          <p:spPr bwMode="auto">
            <a:xfrm>
              <a:off x="4407" y="2522"/>
              <a:ext cx="10" cy="148"/>
            </a:xfrm>
            <a:prstGeom prst="rect">
              <a:avLst/>
            </a:prstGeom>
            <a:solidFill>
              <a:srgbClr val="050608"/>
            </a:solidFill>
            <a:ln w="7938">
              <a:solidFill>
                <a:srgbClr val="050608"/>
              </a:solidFill>
              <a:miter lim="800000"/>
              <a:headEnd/>
              <a:tailEnd/>
            </a:ln>
          </p:spPr>
          <p:txBody>
            <a:bodyPr/>
            <a:lstStyle/>
            <a:p>
              <a:endParaRPr lang="bg-BG"/>
            </a:p>
          </p:txBody>
        </p:sp>
        <p:sp>
          <p:nvSpPr>
            <p:cNvPr id="21562" name="Freeform 68"/>
            <p:cNvSpPr>
              <a:spLocks/>
            </p:cNvSpPr>
            <p:nvPr/>
          </p:nvSpPr>
          <p:spPr bwMode="auto">
            <a:xfrm>
              <a:off x="4382" y="2644"/>
              <a:ext cx="37" cy="147"/>
            </a:xfrm>
            <a:custGeom>
              <a:avLst/>
              <a:gdLst>
                <a:gd name="T0" fmla="*/ 23 w 37"/>
                <a:gd name="T1" fmla="*/ 0 h 147"/>
                <a:gd name="T2" fmla="*/ 23 w 37"/>
                <a:gd name="T3" fmla="*/ 124 h 147"/>
                <a:gd name="T4" fmla="*/ 23 w 37"/>
                <a:gd name="T5" fmla="*/ 138 h 147"/>
                <a:gd name="T6" fmla="*/ 19 w 37"/>
                <a:gd name="T7" fmla="*/ 143 h 147"/>
                <a:gd name="T8" fmla="*/ 14 w 37"/>
                <a:gd name="T9" fmla="*/ 143 h 147"/>
                <a:gd name="T10" fmla="*/ 0 w 37"/>
                <a:gd name="T11" fmla="*/ 143 h 147"/>
                <a:gd name="T12" fmla="*/ 0 w 37"/>
                <a:gd name="T13" fmla="*/ 147 h 147"/>
                <a:gd name="T14" fmla="*/ 14 w 37"/>
                <a:gd name="T15" fmla="*/ 147 h 147"/>
                <a:gd name="T16" fmla="*/ 28 w 37"/>
                <a:gd name="T17" fmla="*/ 147 h 147"/>
                <a:gd name="T18" fmla="*/ 33 w 37"/>
                <a:gd name="T19" fmla="*/ 143 h 147"/>
                <a:gd name="T20" fmla="*/ 37 w 37"/>
                <a:gd name="T21" fmla="*/ 133 h 147"/>
                <a:gd name="T22" fmla="*/ 37 w 37"/>
                <a:gd name="T23" fmla="*/ 120 h 147"/>
                <a:gd name="T24" fmla="*/ 37 w 37"/>
                <a:gd name="T25" fmla="*/ 0 h 147"/>
                <a:gd name="T26" fmla="*/ 23 w 37"/>
                <a:gd name="T27" fmla="*/ 0 h 14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
                <a:gd name="T43" fmla="*/ 0 h 147"/>
                <a:gd name="T44" fmla="*/ 37 w 37"/>
                <a:gd name="T45" fmla="*/ 147 h 14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 h="147">
                  <a:moveTo>
                    <a:pt x="23" y="0"/>
                  </a:moveTo>
                  <a:lnTo>
                    <a:pt x="23" y="124"/>
                  </a:lnTo>
                  <a:lnTo>
                    <a:pt x="23" y="138"/>
                  </a:lnTo>
                  <a:lnTo>
                    <a:pt x="19" y="143"/>
                  </a:lnTo>
                  <a:lnTo>
                    <a:pt x="14" y="143"/>
                  </a:lnTo>
                  <a:lnTo>
                    <a:pt x="0" y="143"/>
                  </a:lnTo>
                  <a:lnTo>
                    <a:pt x="0" y="147"/>
                  </a:lnTo>
                  <a:lnTo>
                    <a:pt x="14" y="147"/>
                  </a:lnTo>
                  <a:lnTo>
                    <a:pt x="28" y="147"/>
                  </a:lnTo>
                  <a:lnTo>
                    <a:pt x="33" y="143"/>
                  </a:lnTo>
                  <a:lnTo>
                    <a:pt x="37" y="133"/>
                  </a:lnTo>
                  <a:lnTo>
                    <a:pt x="37" y="120"/>
                  </a:lnTo>
                  <a:lnTo>
                    <a:pt x="37" y="0"/>
                  </a:lnTo>
                  <a:lnTo>
                    <a:pt x="23" y="0"/>
                  </a:lnTo>
                  <a:close/>
                </a:path>
              </a:pathLst>
            </a:custGeom>
            <a:solidFill>
              <a:srgbClr val="050608"/>
            </a:solidFill>
            <a:ln w="7938">
              <a:solidFill>
                <a:srgbClr val="050608"/>
              </a:solidFill>
              <a:prstDash val="solid"/>
              <a:round/>
              <a:headEnd/>
              <a:tailEnd/>
            </a:ln>
          </p:spPr>
          <p:txBody>
            <a:bodyPr/>
            <a:lstStyle/>
            <a:p>
              <a:endParaRPr lang="cs-CZ"/>
            </a:p>
          </p:txBody>
        </p:sp>
      </p:grpSp>
      <p:sp>
        <p:nvSpPr>
          <p:cNvPr id="21550" name="Rectangle 69"/>
          <p:cNvSpPr>
            <a:spLocks noChangeArrowheads="1"/>
          </p:cNvSpPr>
          <p:nvPr/>
        </p:nvSpPr>
        <p:spPr bwMode="auto">
          <a:xfrm>
            <a:off x="5508625" y="5707063"/>
            <a:ext cx="254000" cy="274637"/>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30</a:t>
            </a:r>
            <a:endParaRPr lang="en-US"/>
          </a:p>
        </p:txBody>
      </p:sp>
      <p:sp>
        <p:nvSpPr>
          <p:cNvPr id="21551" name="Text Box 71"/>
          <p:cNvSpPr txBox="1">
            <a:spLocks noChangeArrowheads="1"/>
          </p:cNvSpPr>
          <p:nvPr/>
        </p:nvSpPr>
        <p:spPr bwMode="auto">
          <a:xfrm>
            <a:off x="6565900" y="6675438"/>
            <a:ext cx="1746250" cy="214312"/>
          </a:xfrm>
          <a:prstGeom prst="rect">
            <a:avLst/>
          </a:prstGeom>
          <a:noFill/>
          <a:ln w="9525">
            <a:noFill/>
            <a:miter lim="800000"/>
            <a:headEnd/>
            <a:tailEnd/>
          </a:ln>
        </p:spPr>
        <p:txBody>
          <a:bodyPr wrap="none">
            <a:spAutoFit/>
          </a:bodyPr>
          <a:lstStyle/>
          <a:p>
            <a:r>
              <a:rPr lang="en-US" altLang="en-US" sz="800" b="1">
                <a:solidFill>
                  <a:srgbClr val="411D72"/>
                </a:solidFill>
                <a:latin typeface="Arial" charset="0"/>
              </a:rPr>
              <a:t>Copyright©2010  South-Western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6345"/>
                                        </p:tgtEl>
                                        <p:attrNameLst>
                                          <p:attrName>style.visibility</p:attrName>
                                        </p:attrNameLst>
                                      </p:cBhvr>
                                      <p:to>
                                        <p:strVal val="visible"/>
                                      </p:to>
                                    </p:set>
                                    <p:animEffect transition="in" filter="wipe(left)">
                                      <p:cBhvr>
                                        <p:cTn id="7" dur="500"/>
                                        <p:tgtEl>
                                          <p:spTgt spid="5634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4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narrow aqua button bckgrd"/>
          <p:cNvPicPr>
            <a:picLocks noChangeAspect="1" noChangeArrowheads="1"/>
          </p:cNvPicPr>
          <p:nvPr/>
        </p:nvPicPr>
        <p:blipFill>
          <a:blip r:embed="rId2" cstate="print"/>
          <a:srcRect r="1688"/>
          <a:stretch>
            <a:fillRect/>
          </a:stretch>
        </p:blipFill>
        <p:spPr bwMode="auto">
          <a:xfrm>
            <a:off x="0" y="0"/>
            <a:ext cx="9144000" cy="6858000"/>
          </a:xfrm>
          <a:prstGeom prst="rect">
            <a:avLst/>
          </a:prstGeom>
          <a:noFill/>
          <a:ln w="9525">
            <a:noFill/>
            <a:miter lim="800000"/>
            <a:headEnd/>
            <a:tailEnd/>
          </a:ln>
        </p:spPr>
      </p:pic>
      <p:sp>
        <p:nvSpPr>
          <p:cNvPr id="22531" name="Rectangle 3"/>
          <p:cNvSpPr>
            <a:spLocks noGrp="1" noChangeArrowheads="1"/>
          </p:cNvSpPr>
          <p:nvPr>
            <p:ph type="title"/>
          </p:nvPr>
        </p:nvSpPr>
        <p:spPr>
          <a:xfrm>
            <a:off x="609600" y="50800"/>
            <a:ext cx="8229600" cy="685800"/>
          </a:xfrm>
        </p:spPr>
        <p:txBody>
          <a:bodyPr/>
          <a:lstStyle/>
          <a:p>
            <a:pPr algn="l">
              <a:lnSpc>
                <a:spcPct val="80000"/>
              </a:lnSpc>
            </a:pPr>
            <a:r>
              <a:rPr lang="en-US" sz="2800" smtClean="0"/>
              <a:t>Figure 3 The Trade-Off Between Risk and Return</a:t>
            </a:r>
            <a:endParaRPr lang="en-US" sz="2400" smtClean="0">
              <a:solidFill>
                <a:schemeClr val="bg1"/>
              </a:solidFill>
            </a:endParaRPr>
          </a:p>
        </p:txBody>
      </p:sp>
      <p:sp>
        <p:nvSpPr>
          <p:cNvPr id="22532" name="Rectangle 4"/>
          <p:cNvSpPr>
            <a:spLocks noChangeArrowheads="1"/>
          </p:cNvSpPr>
          <p:nvPr/>
        </p:nvSpPr>
        <p:spPr bwMode="auto">
          <a:xfrm>
            <a:off x="1568450" y="1155700"/>
            <a:ext cx="6869113" cy="4640263"/>
          </a:xfrm>
          <a:prstGeom prst="rect">
            <a:avLst/>
          </a:prstGeom>
          <a:solidFill>
            <a:srgbClr val="F3F6F9"/>
          </a:solidFill>
          <a:ln w="273050">
            <a:solidFill>
              <a:srgbClr val="F3F6F9"/>
            </a:solidFill>
            <a:miter lim="800000"/>
            <a:headEnd/>
            <a:tailEnd/>
          </a:ln>
        </p:spPr>
        <p:txBody>
          <a:bodyPr/>
          <a:lstStyle/>
          <a:p>
            <a:endParaRPr lang="bg-BG"/>
          </a:p>
        </p:txBody>
      </p:sp>
      <p:sp>
        <p:nvSpPr>
          <p:cNvPr id="22533" name="Rectangle 5"/>
          <p:cNvSpPr>
            <a:spLocks noChangeArrowheads="1"/>
          </p:cNvSpPr>
          <p:nvPr/>
        </p:nvSpPr>
        <p:spPr bwMode="auto">
          <a:xfrm>
            <a:off x="1568450" y="1155700"/>
            <a:ext cx="6869113" cy="4640263"/>
          </a:xfrm>
          <a:prstGeom prst="rect">
            <a:avLst/>
          </a:prstGeom>
          <a:solidFill>
            <a:srgbClr val="F2F4F8"/>
          </a:solidFill>
          <a:ln w="249238">
            <a:solidFill>
              <a:srgbClr val="F2F4F8"/>
            </a:solidFill>
            <a:miter lim="800000"/>
            <a:headEnd/>
            <a:tailEnd/>
          </a:ln>
        </p:spPr>
        <p:txBody>
          <a:bodyPr/>
          <a:lstStyle/>
          <a:p>
            <a:endParaRPr lang="bg-BG"/>
          </a:p>
        </p:txBody>
      </p:sp>
      <p:sp>
        <p:nvSpPr>
          <p:cNvPr id="22534" name="Rectangle 6"/>
          <p:cNvSpPr>
            <a:spLocks noChangeArrowheads="1"/>
          </p:cNvSpPr>
          <p:nvPr/>
        </p:nvSpPr>
        <p:spPr bwMode="auto">
          <a:xfrm>
            <a:off x="1568450" y="1155700"/>
            <a:ext cx="6869113" cy="4640263"/>
          </a:xfrm>
          <a:prstGeom prst="rect">
            <a:avLst/>
          </a:prstGeom>
          <a:solidFill>
            <a:srgbClr val="F1F4F7"/>
          </a:solidFill>
          <a:ln w="223838">
            <a:solidFill>
              <a:srgbClr val="F1F4F7"/>
            </a:solidFill>
            <a:miter lim="800000"/>
            <a:headEnd/>
            <a:tailEnd/>
          </a:ln>
        </p:spPr>
        <p:txBody>
          <a:bodyPr/>
          <a:lstStyle/>
          <a:p>
            <a:endParaRPr lang="bg-BG"/>
          </a:p>
        </p:txBody>
      </p:sp>
      <p:sp>
        <p:nvSpPr>
          <p:cNvPr id="22535" name="Rectangle 7"/>
          <p:cNvSpPr>
            <a:spLocks noChangeArrowheads="1"/>
          </p:cNvSpPr>
          <p:nvPr/>
        </p:nvSpPr>
        <p:spPr bwMode="auto">
          <a:xfrm>
            <a:off x="1568450" y="1155700"/>
            <a:ext cx="6869113" cy="4640263"/>
          </a:xfrm>
          <a:prstGeom prst="rect">
            <a:avLst/>
          </a:prstGeom>
          <a:solidFill>
            <a:srgbClr val="F0F2F5"/>
          </a:solidFill>
          <a:ln w="198438">
            <a:solidFill>
              <a:srgbClr val="F0F2F5"/>
            </a:solidFill>
            <a:miter lim="800000"/>
            <a:headEnd/>
            <a:tailEnd/>
          </a:ln>
        </p:spPr>
        <p:txBody>
          <a:bodyPr/>
          <a:lstStyle/>
          <a:p>
            <a:endParaRPr lang="bg-BG"/>
          </a:p>
        </p:txBody>
      </p:sp>
      <p:sp>
        <p:nvSpPr>
          <p:cNvPr id="22536" name="Rectangle 8"/>
          <p:cNvSpPr>
            <a:spLocks noChangeArrowheads="1"/>
          </p:cNvSpPr>
          <p:nvPr/>
        </p:nvSpPr>
        <p:spPr bwMode="auto">
          <a:xfrm>
            <a:off x="1568450" y="1155700"/>
            <a:ext cx="6869113" cy="4640263"/>
          </a:xfrm>
          <a:prstGeom prst="rect">
            <a:avLst/>
          </a:prstGeom>
          <a:solidFill>
            <a:srgbClr val="EEF1F4"/>
          </a:solidFill>
          <a:ln w="174625">
            <a:solidFill>
              <a:srgbClr val="EEF1F4"/>
            </a:solidFill>
            <a:miter lim="800000"/>
            <a:headEnd/>
            <a:tailEnd/>
          </a:ln>
        </p:spPr>
        <p:txBody>
          <a:bodyPr/>
          <a:lstStyle/>
          <a:p>
            <a:endParaRPr lang="bg-BG"/>
          </a:p>
        </p:txBody>
      </p:sp>
      <p:sp>
        <p:nvSpPr>
          <p:cNvPr id="22537" name="Rectangle 9"/>
          <p:cNvSpPr>
            <a:spLocks noChangeArrowheads="1"/>
          </p:cNvSpPr>
          <p:nvPr/>
        </p:nvSpPr>
        <p:spPr bwMode="auto">
          <a:xfrm>
            <a:off x="1568450" y="1155700"/>
            <a:ext cx="6869113" cy="4640263"/>
          </a:xfrm>
          <a:prstGeom prst="rect">
            <a:avLst/>
          </a:prstGeom>
          <a:solidFill>
            <a:srgbClr val="EDEFF3"/>
          </a:solidFill>
          <a:ln w="149225">
            <a:solidFill>
              <a:srgbClr val="EDEFF3"/>
            </a:solidFill>
            <a:miter lim="800000"/>
            <a:headEnd/>
            <a:tailEnd/>
          </a:ln>
        </p:spPr>
        <p:txBody>
          <a:bodyPr/>
          <a:lstStyle/>
          <a:p>
            <a:endParaRPr lang="bg-BG"/>
          </a:p>
        </p:txBody>
      </p:sp>
      <p:sp>
        <p:nvSpPr>
          <p:cNvPr id="22538" name="Rectangle 10"/>
          <p:cNvSpPr>
            <a:spLocks noChangeArrowheads="1"/>
          </p:cNvSpPr>
          <p:nvPr/>
        </p:nvSpPr>
        <p:spPr bwMode="auto">
          <a:xfrm>
            <a:off x="1568450" y="1155700"/>
            <a:ext cx="6869113" cy="4640263"/>
          </a:xfrm>
          <a:prstGeom prst="rect">
            <a:avLst/>
          </a:prstGeom>
          <a:solidFill>
            <a:srgbClr val="EBEEF2"/>
          </a:solidFill>
          <a:ln w="123825">
            <a:solidFill>
              <a:srgbClr val="EBEEF2"/>
            </a:solidFill>
            <a:miter lim="800000"/>
            <a:headEnd/>
            <a:tailEnd/>
          </a:ln>
        </p:spPr>
        <p:txBody>
          <a:bodyPr/>
          <a:lstStyle/>
          <a:p>
            <a:endParaRPr lang="bg-BG"/>
          </a:p>
        </p:txBody>
      </p:sp>
      <p:sp>
        <p:nvSpPr>
          <p:cNvPr id="22539" name="Rectangle 11"/>
          <p:cNvSpPr>
            <a:spLocks noChangeArrowheads="1"/>
          </p:cNvSpPr>
          <p:nvPr/>
        </p:nvSpPr>
        <p:spPr bwMode="auto">
          <a:xfrm>
            <a:off x="1568450" y="1155700"/>
            <a:ext cx="6869113" cy="4640263"/>
          </a:xfrm>
          <a:prstGeom prst="rect">
            <a:avLst/>
          </a:prstGeom>
          <a:solidFill>
            <a:srgbClr val="EAECF1"/>
          </a:solidFill>
          <a:ln w="100013">
            <a:solidFill>
              <a:srgbClr val="EAECF1"/>
            </a:solidFill>
            <a:miter lim="800000"/>
            <a:headEnd/>
            <a:tailEnd/>
          </a:ln>
        </p:spPr>
        <p:txBody>
          <a:bodyPr/>
          <a:lstStyle/>
          <a:p>
            <a:endParaRPr lang="bg-BG"/>
          </a:p>
        </p:txBody>
      </p:sp>
      <p:sp>
        <p:nvSpPr>
          <p:cNvPr id="22540" name="Rectangle 12"/>
          <p:cNvSpPr>
            <a:spLocks noChangeArrowheads="1"/>
          </p:cNvSpPr>
          <p:nvPr/>
        </p:nvSpPr>
        <p:spPr bwMode="auto">
          <a:xfrm>
            <a:off x="1568450" y="1155700"/>
            <a:ext cx="6869113" cy="4640263"/>
          </a:xfrm>
          <a:prstGeom prst="rect">
            <a:avLst/>
          </a:prstGeom>
          <a:solidFill>
            <a:srgbClr val="E9EBF0"/>
          </a:solidFill>
          <a:ln w="74613">
            <a:solidFill>
              <a:srgbClr val="E9EBF0"/>
            </a:solidFill>
            <a:miter lim="800000"/>
            <a:headEnd/>
            <a:tailEnd/>
          </a:ln>
        </p:spPr>
        <p:txBody>
          <a:bodyPr/>
          <a:lstStyle/>
          <a:p>
            <a:endParaRPr lang="bg-BG"/>
          </a:p>
        </p:txBody>
      </p:sp>
      <p:sp>
        <p:nvSpPr>
          <p:cNvPr id="22541" name="Rectangle 13"/>
          <p:cNvSpPr>
            <a:spLocks noChangeArrowheads="1"/>
          </p:cNvSpPr>
          <p:nvPr/>
        </p:nvSpPr>
        <p:spPr bwMode="auto">
          <a:xfrm>
            <a:off x="1568450" y="1155700"/>
            <a:ext cx="6869113" cy="4640263"/>
          </a:xfrm>
          <a:prstGeom prst="rect">
            <a:avLst/>
          </a:prstGeom>
          <a:solidFill>
            <a:srgbClr val="E7EAEF"/>
          </a:solidFill>
          <a:ln w="49213">
            <a:solidFill>
              <a:srgbClr val="E7EAEF"/>
            </a:solidFill>
            <a:miter lim="800000"/>
            <a:headEnd/>
            <a:tailEnd/>
          </a:ln>
        </p:spPr>
        <p:txBody>
          <a:bodyPr/>
          <a:lstStyle/>
          <a:p>
            <a:endParaRPr lang="bg-BG"/>
          </a:p>
        </p:txBody>
      </p:sp>
      <p:sp>
        <p:nvSpPr>
          <p:cNvPr id="22542" name="Rectangle 14"/>
          <p:cNvSpPr>
            <a:spLocks noChangeArrowheads="1"/>
          </p:cNvSpPr>
          <p:nvPr/>
        </p:nvSpPr>
        <p:spPr bwMode="auto">
          <a:xfrm>
            <a:off x="1568450" y="1155700"/>
            <a:ext cx="6869113" cy="4640263"/>
          </a:xfrm>
          <a:prstGeom prst="rect">
            <a:avLst/>
          </a:prstGeom>
          <a:solidFill>
            <a:srgbClr val="E6E9EF"/>
          </a:solidFill>
          <a:ln w="25400">
            <a:solidFill>
              <a:srgbClr val="E6E9EF"/>
            </a:solidFill>
            <a:miter lim="800000"/>
            <a:headEnd/>
            <a:tailEnd/>
          </a:ln>
        </p:spPr>
        <p:txBody>
          <a:bodyPr/>
          <a:lstStyle/>
          <a:p>
            <a:endParaRPr lang="bg-BG"/>
          </a:p>
        </p:txBody>
      </p:sp>
      <p:sp>
        <p:nvSpPr>
          <p:cNvPr id="22543" name="Rectangle 15"/>
          <p:cNvSpPr>
            <a:spLocks noChangeArrowheads="1"/>
          </p:cNvSpPr>
          <p:nvPr/>
        </p:nvSpPr>
        <p:spPr bwMode="auto">
          <a:xfrm>
            <a:off x="1371600" y="990600"/>
            <a:ext cx="6991350" cy="4764088"/>
          </a:xfrm>
          <a:prstGeom prst="rect">
            <a:avLst/>
          </a:prstGeom>
          <a:solidFill>
            <a:srgbClr val="FFFFFF"/>
          </a:solidFill>
          <a:ln w="9525">
            <a:noFill/>
            <a:miter lim="800000"/>
            <a:headEnd/>
            <a:tailEnd/>
          </a:ln>
        </p:spPr>
        <p:txBody>
          <a:bodyPr/>
          <a:lstStyle/>
          <a:p>
            <a:endParaRPr lang="bg-BG"/>
          </a:p>
        </p:txBody>
      </p:sp>
      <p:sp>
        <p:nvSpPr>
          <p:cNvPr id="57360" name="Line 16"/>
          <p:cNvSpPr>
            <a:spLocks noChangeShapeType="1"/>
          </p:cNvSpPr>
          <p:nvPr/>
        </p:nvSpPr>
        <p:spPr bwMode="auto">
          <a:xfrm flipV="1">
            <a:off x="1419225" y="2768600"/>
            <a:ext cx="5475288" cy="1935163"/>
          </a:xfrm>
          <a:prstGeom prst="line">
            <a:avLst/>
          </a:prstGeom>
          <a:noFill/>
          <a:ln w="74613">
            <a:solidFill>
              <a:srgbClr val="003F95"/>
            </a:solidFill>
            <a:round/>
            <a:headEnd/>
            <a:tailEnd/>
          </a:ln>
        </p:spPr>
        <p:txBody>
          <a:bodyPr/>
          <a:lstStyle/>
          <a:p>
            <a:endParaRPr lang="cs-CZ"/>
          </a:p>
        </p:txBody>
      </p:sp>
      <p:sp>
        <p:nvSpPr>
          <p:cNvPr id="22545" name="Freeform 17"/>
          <p:cNvSpPr>
            <a:spLocks/>
          </p:cNvSpPr>
          <p:nvPr/>
        </p:nvSpPr>
        <p:spPr bwMode="auto">
          <a:xfrm>
            <a:off x="1395413" y="906463"/>
            <a:ext cx="6991350" cy="4838700"/>
          </a:xfrm>
          <a:custGeom>
            <a:avLst/>
            <a:gdLst>
              <a:gd name="T0" fmla="*/ 0 w 4404"/>
              <a:gd name="T1" fmla="*/ 0 h 3048"/>
              <a:gd name="T2" fmla="*/ 0 w 4404"/>
              <a:gd name="T3" fmla="*/ 2147483647 h 3048"/>
              <a:gd name="T4" fmla="*/ 2147483647 w 4404"/>
              <a:gd name="T5" fmla="*/ 2147483647 h 3048"/>
              <a:gd name="T6" fmla="*/ 0 60000 65536"/>
              <a:gd name="T7" fmla="*/ 0 60000 65536"/>
              <a:gd name="T8" fmla="*/ 0 60000 65536"/>
              <a:gd name="T9" fmla="*/ 0 w 4404"/>
              <a:gd name="T10" fmla="*/ 0 h 3048"/>
              <a:gd name="T11" fmla="*/ 4404 w 4404"/>
              <a:gd name="T12" fmla="*/ 3048 h 3048"/>
            </a:gdLst>
            <a:ahLst/>
            <a:cxnLst>
              <a:cxn ang="T6">
                <a:pos x="T0" y="T1"/>
              </a:cxn>
              <a:cxn ang="T7">
                <a:pos x="T2" y="T3"/>
              </a:cxn>
              <a:cxn ang="T8">
                <a:pos x="T4" y="T5"/>
              </a:cxn>
            </a:cxnLst>
            <a:rect l="T9" t="T10" r="T11" b="T12"/>
            <a:pathLst>
              <a:path w="4404" h="3048">
                <a:moveTo>
                  <a:pt x="0" y="0"/>
                </a:moveTo>
                <a:lnTo>
                  <a:pt x="0" y="3048"/>
                </a:lnTo>
                <a:lnTo>
                  <a:pt x="4404" y="3048"/>
                </a:lnTo>
              </a:path>
            </a:pathLst>
          </a:custGeom>
          <a:noFill/>
          <a:ln w="25400">
            <a:solidFill>
              <a:srgbClr val="000000"/>
            </a:solidFill>
            <a:prstDash val="solid"/>
            <a:round/>
            <a:headEnd/>
            <a:tailEnd/>
          </a:ln>
        </p:spPr>
        <p:txBody>
          <a:bodyPr/>
          <a:lstStyle/>
          <a:p>
            <a:endParaRPr lang="cs-CZ"/>
          </a:p>
        </p:txBody>
      </p:sp>
      <p:sp>
        <p:nvSpPr>
          <p:cNvPr id="22546" name="Line 18"/>
          <p:cNvSpPr>
            <a:spLocks noChangeShapeType="1"/>
          </p:cNvSpPr>
          <p:nvPr/>
        </p:nvSpPr>
        <p:spPr bwMode="auto">
          <a:xfrm flipV="1">
            <a:off x="2638425" y="5546725"/>
            <a:ext cx="1588" cy="198438"/>
          </a:xfrm>
          <a:prstGeom prst="line">
            <a:avLst/>
          </a:prstGeom>
          <a:noFill/>
          <a:ln w="25400">
            <a:solidFill>
              <a:srgbClr val="000000"/>
            </a:solidFill>
            <a:round/>
            <a:headEnd/>
            <a:tailEnd/>
          </a:ln>
        </p:spPr>
        <p:txBody>
          <a:bodyPr/>
          <a:lstStyle/>
          <a:p>
            <a:endParaRPr lang="cs-CZ"/>
          </a:p>
        </p:txBody>
      </p:sp>
      <p:sp>
        <p:nvSpPr>
          <p:cNvPr id="22547" name="Line 19"/>
          <p:cNvSpPr>
            <a:spLocks noChangeShapeType="1"/>
          </p:cNvSpPr>
          <p:nvPr/>
        </p:nvSpPr>
        <p:spPr bwMode="auto">
          <a:xfrm flipV="1">
            <a:off x="4057650" y="5546725"/>
            <a:ext cx="1588" cy="198438"/>
          </a:xfrm>
          <a:prstGeom prst="line">
            <a:avLst/>
          </a:prstGeom>
          <a:noFill/>
          <a:ln w="25400">
            <a:solidFill>
              <a:srgbClr val="000000"/>
            </a:solidFill>
            <a:round/>
            <a:headEnd/>
            <a:tailEnd/>
          </a:ln>
        </p:spPr>
        <p:txBody>
          <a:bodyPr/>
          <a:lstStyle/>
          <a:p>
            <a:endParaRPr lang="cs-CZ"/>
          </a:p>
        </p:txBody>
      </p:sp>
      <p:sp>
        <p:nvSpPr>
          <p:cNvPr id="22548" name="Line 20"/>
          <p:cNvSpPr>
            <a:spLocks noChangeShapeType="1"/>
          </p:cNvSpPr>
          <p:nvPr/>
        </p:nvSpPr>
        <p:spPr bwMode="auto">
          <a:xfrm flipV="1">
            <a:off x="5500688" y="5546725"/>
            <a:ext cx="1587" cy="198438"/>
          </a:xfrm>
          <a:prstGeom prst="line">
            <a:avLst/>
          </a:prstGeom>
          <a:noFill/>
          <a:ln w="25400">
            <a:solidFill>
              <a:srgbClr val="000000"/>
            </a:solidFill>
            <a:round/>
            <a:headEnd/>
            <a:tailEnd/>
          </a:ln>
        </p:spPr>
        <p:txBody>
          <a:bodyPr/>
          <a:lstStyle/>
          <a:p>
            <a:endParaRPr lang="cs-CZ"/>
          </a:p>
        </p:txBody>
      </p:sp>
      <p:sp>
        <p:nvSpPr>
          <p:cNvPr id="22549" name="Line 21"/>
          <p:cNvSpPr>
            <a:spLocks noChangeShapeType="1"/>
          </p:cNvSpPr>
          <p:nvPr/>
        </p:nvSpPr>
        <p:spPr bwMode="auto">
          <a:xfrm flipV="1">
            <a:off x="6894513" y="5546725"/>
            <a:ext cx="1587" cy="198438"/>
          </a:xfrm>
          <a:prstGeom prst="line">
            <a:avLst/>
          </a:prstGeom>
          <a:noFill/>
          <a:ln w="25400">
            <a:solidFill>
              <a:srgbClr val="000000"/>
            </a:solidFill>
            <a:round/>
            <a:headEnd/>
            <a:tailEnd/>
          </a:ln>
        </p:spPr>
        <p:txBody>
          <a:bodyPr/>
          <a:lstStyle/>
          <a:p>
            <a:endParaRPr lang="cs-CZ"/>
          </a:p>
        </p:txBody>
      </p:sp>
      <p:sp>
        <p:nvSpPr>
          <p:cNvPr id="22550" name="Line 22"/>
          <p:cNvSpPr>
            <a:spLocks noChangeShapeType="1"/>
          </p:cNvSpPr>
          <p:nvPr/>
        </p:nvSpPr>
        <p:spPr bwMode="auto">
          <a:xfrm flipH="1">
            <a:off x="1395413" y="2768600"/>
            <a:ext cx="198437" cy="1588"/>
          </a:xfrm>
          <a:prstGeom prst="line">
            <a:avLst/>
          </a:prstGeom>
          <a:noFill/>
          <a:ln w="25400">
            <a:solidFill>
              <a:srgbClr val="000000"/>
            </a:solidFill>
            <a:round/>
            <a:headEnd/>
            <a:tailEnd/>
          </a:ln>
        </p:spPr>
        <p:txBody>
          <a:bodyPr/>
          <a:lstStyle/>
          <a:p>
            <a:endParaRPr lang="cs-CZ"/>
          </a:p>
        </p:txBody>
      </p:sp>
      <p:sp>
        <p:nvSpPr>
          <p:cNvPr id="22551" name="Rectangle 23"/>
          <p:cNvSpPr>
            <a:spLocks noChangeArrowheads="1"/>
          </p:cNvSpPr>
          <p:nvPr/>
        </p:nvSpPr>
        <p:spPr bwMode="auto">
          <a:xfrm>
            <a:off x="7747000" y="5778500"/>
            <a:ext cx="693738" cy="366713"/>
          </a:xfrm>
          <a:prstGeom prst="rect">
            <a:avLst/>
          </a:prstGeom>
          <a:noFill/>
          <a:ln w="9525">
            <a:noFill/>
            <a:miter lim="800000"/>
            <a:headEnd/>
            <a:tailEnd/>
          </a:ln>
        </p:spPr>
        <p:txBody>
          <a:bodyPr wrap="none" lIns="0" tIns="0" rIns="0" bIns="0">
            <a:spAutoFit/>
          </a:bodyPr>
          <a:lstStyle/>
          <a:p>
            <a:r>
              <a:rPr lang="en-US" sz="2100" b="1">
                <a:solidFill>
                  <a:srgbClr val="000000"/>
                </a:solidFill>
                <a:latin typeface="Arial" charset="0"/>
              </a:rPr>
              <a:t>Risk</a:t>
            </a:r>
            <a:endParaRPr lang="en-US"/>
          </a:p>
        </p:txBody>
      </p:sp>
      <p:sp>
        <p:nvSpPr>
          <p:cNvPr id="22552" name="Rectangle 24"/>
          <p:cNvSpPr>
            <a:spLocks noChangeArrowheads="1"/>
          </p:cNvSpPr>
          <p:nvPr/>
        </p:nvSpPr>
        <p:spPr bwMode="auto">
          <a:xfrm>
            <a:off x="7102475" y="6103938"/>
            <a:ext cx="1346200" cy="366712"/>
          </a:xfrm>
          <a:prstGeom prst="rect">
            <a:avLst/>
          </a:prstGeom>
          <a:noFill/>
          <a:ln w="9525">
            <a:noFill/>
            <a:miter lim="800000"/>
            <a:headEnd/>
            <a:tailEnd/>
          </a:ln>
        </p:spPr>
        <p:txBody>
          <a:bodyPr wrap="none" lIns="0" tIns="0" rIns="0" bIns="0">
            <a:spAutoFit/>
          </a:bodyPr>
          <a:lstStyle/>
          <a:p>
            <a:r>
              <a:rPr lang="en-US" sz="2100" b="1">
                <a:solidFill>
                  <a:srgbClr val="000000"/>
                </a:solidFill>
                <a:latin typeface="Arial" charset="0"/>
              </a:rPr>
              <a:t>(standard</a:t>
            </a:r>
            <a:endParaRPr lang="en-US"/>
          </a:p>
        </p:txBody>
      </p:sp>
      <p:sp>
        <p:nvSpPr>
          <p:cNvPr id="22553" name="Rectangle 25"/>
          <p:cNvSpPr>
            <a:spLocks noChangeArrowheads="1"/>
          </p:cNvSpPr>
          <p:nvPr/>
        </p:nvSpPr>
        <p:spPr bwMode="auto">
          <a:xfrm>
            <a:off x="7061200" y="6430963"/>
            <a:ext cx="1395413" cy="366712"/>
          </a:xfrm>
          <a:prstGeom prst="rect">
            <a:avLst/>
          </a:prstGeom>
          <a:noFill/>
          <a:ln w="9525">
            <a:noFill/>
            <a:miter lim="800000"/>
            <a:headEnd/>
            <a:tailEnd/>
          </a:ln>
        </p:spPr>
        <p:txBody>
          <a:bodyPr wrap="none" lIns="0" tIns="0" rIns="0" bIns="0">
            <a:spAutoFit/>
          </a:bodyPr>
          <a:lstStyle/>
          <a:p>
            <a:r>
              <a:rPr lang="en-US" sz="2100" b="1">
                <a:solidFill>
                  <a:srgbClr val="000000"/>
                </a:solidFill>
                <a:latin typeface="Arial" charset="0"/>
              </a:rPr>
              <a:t>deviation)</a:t>
            </a:r>
            <a:endParaRPr lang="en-US"/>
          </a:p>
        </p:txBody>
      </p:sp>
      <p:sp>
        <p:nvSpPr>
          <p:cNvPr id="22554" name="Rectangle 26"/>
          <p:cNvSpPr>
            <a:spLocks noChangeArrowheads="1"/>
          </p:cNvSpPr>
          <p:nvPr/>
        </p:nvSpPr>
        <p:spPr bwMode="auto">
          <a:xfrm>
            <a:off x="1163638" y="5786438"/>
            <a:ext cx="269875" cy="366712"/>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0</a:t>
            </a:r>
            <a:endParaRPr lang="en-US"/>
          </a:p>
        </p:txBody>
      </p:sp>
      <p:sp>
        <p:nvSpPr>
          <p:cNvPr id="22555" name="Rectangle 27"/>
          <p:cNvSpPr>
            <a:spLocks noChangeArrowheads="1"/>
          </p:cNvSpPr>
          <p:nvPr/>
        </p:nvSpPr>
        <p:spPr bwMode="auto">
          <a:xfrm>
            <a:off x="2566988" y="5786438"/>
            <a:ext cx="269875" cy="366712"/>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5</a:t>
            </a:r>
            <a:endParaRPr lang="en-US"/>
          </a:p>
        </p:txBody>
      </p:sp>
      <p:sp>
        <p:nvSpPr>
          <p:cNvPr id="22556" name="Rectangle 28"/>
          <p:cNvSpPr>
            <a:spLocks noChangeArrowheads="1"/>
          </p:cNvSpPr>
          <p:nvPr/>
        </p:nvSpPr>
        <p:spPr bwMode="auto">
          <a:xfrm>
            <a:off x="3887788" y="5786438"/>
            <a:ext cx="415925" cy="366712"/>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10</a:t>
            </a:r>
            <a:endParaRPr lang="en-US"/>
          </a:p>
        </p:txBody>
      </p:sp>
      <p:sp>
        <p:nvSpPr>
          <p:cNvPr id="22557" name="Rectangle 29"/>
          <p:cNvSpPr>
            <a:spLocks noChangeArrowheads="1"/>
          </p:cNvSpPr>
          <p:nvPr/>
        </p:nvSpPr>
        <p:spPr bwMode="auto">
          <a:xfrm>
            <a:off x="5291138" y="5786438"/>
            <a:ext cx="415925" cy="366712"/>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15</a:t>
            </a:r>
            <a:endParaRPr lang="en-US"/>
          </a:p>
        </p:txBody>
      </p:sp>
      <p:sp>
        <p:nvSpPr>
          <p:cNvPr id="22558" name="Rectangle 30"/>
          <p:cNvSpPr>
            <a:spLocks noChangeArrowheads="1"/>
          </p:cNvSpPr>
          <p:nvPr/>
        </p:nvSpPr>
        <p:spPr bwMode="auto">
          <a:xfrm>
            <a:off x="6686550" y="5786438"/>
            <a:ext cx="415925" cy="366712"/>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20</a:t>
            </a:r>
            <a:endParaRPr lang="en-US"/>
          </a:p>
        </p:txBody>
      </p:sp>
      <p:sp>
        <p:nvSpPr>
          <p:cNvPr id="22559" name="Rectangle 31"/>
          <p:cNvSpPr>
            <a:spLocks noChangeArrowheads="1"/>
          </p:cNvSpPr>
          <p:nvPr/>
        </p:nvSpPr>
        <p:spPr bwMode="auto">
          <a:xfrm>
            <a:off x="877888" y="2601913"/>
            <a:ext cx="488950" cy="366712"/>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8.3</a:t>
            </a:r>
            <a:endParaRPr lang="en-US"/>
          </a:p>
        </p:txBody>
      </p:sp>
      <p:sp>
        <p:nvSpPr>
          <p:cNvPr id="22560" name="Rectangle 32"/>
          <p:cNvSpPr>
            <a:spLocks noChangeArrowheads="1"/>
          </p:cNvSpPr>
          <p:nvPr/>
        </p:nvSpPr>
        <p:spPr bwMode="auto">
          <a:xfrm>
            <a:off x="877888" y="4511675"/>
            <a:ext cx="488950" cy="366713"/>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3.1</a:t>
            </a:r>
            <a:endParaRPr lang="en-US"/>
          </a:p>
        </p:txBody>
      </p:sp>
      <p:sp>
        <p:nvSpPr>
          <p:cNvPr id="22561" name="Rectangle 33"/>
          <p:cNvSpPr>
            <a:spLocks noChangeArrowheads="1"/>
          </p:cNvSpPr>
          <p:nvPr/>
        </p:nvSpPr>
        <p:spPr bwMode="auto">
          <a:xfrm>
            <a:off x="469900" y="895350"/>
            <a:ext cx="995363" cy="366713"/>
          </a:xfrm>
          <a:prstGeom prst="rect">
            <a:avLst/>
          </a:prstGeom>
          <a:noFill/>
          <a:ln w="9525">
            <a:noFill/>
            <a:miter lim="800000"/>
            <a:headEnd/>
            <a:tailEnd/>
          </a:ln>
        </p:spPr>
        <p:txBody>
          <a:bodyPr wrap="none" lIns="0" tIns="0" rIns="0" bIns="0">
            <a:spAutoFit/>
          </a:bodyPr>
          <a:lstStyle/>
          <a:p>
            <a:r>
              <a:rPr lang="en-US" sz="2100" b="1">
                <a:solidFill>
                  <a:srgbClr val="000000"/>
                </a:solidFill>
                <a:latin typeface="Arial" charset="0"/>
              </a:rPr>
              <a:t>Return</a:t>
            </a:r>
            <a:endParaRPr lang="en-US"/>
          </a:p>
        </p:txBody>
      </p:sp>
      <p:sp>
        <p:nvSpPr>
          <p:cNvPr id="22562" name="Rectangle 34"/>
          <p:cNvSpPr>
            <a:spLocks noChangeArrowheads="1"/>
          </p:cNvSpPr>
          <p:nvPr/>
        </p:nvSpPr>
        <p:spPr bwMode="auto">
          <a:xfrm>
            <a:off x="282575" y="1222375"/>
            <a:ext cx="1182688" cy="366713"/>
          </a:xfrm>
          <a:prstGeom prst="rect">
            <a:avLst/>
          </a:prstGeom>
          <a:noFill/>
          <a:ln w="9525">
            <a:noFill/>
            <a:miter lim="800000"/>
            <a:headEnd/>
            <a:tailEnd/>
          </a:ln>
        </p:spPr>
        <p:txBody>
          <a:bodyPr wrap="none" lIns="0" tIns="0" rIns="0" bIns="0">
            <a:spAutoFit/>
          </a:bodyPr>
          <a:lstStyle/>
          <a:p>
            <a:r>
              <a:rPr lang="en-US" sz="2100" b="1">
                <a:solidFill>
                  <a:srgbClr val="000000"/>
                </a:solidFill>
                <a:latin typeface="Arial" charset="0"/>
              </a:rPr>
              <a:t>(percent</a:t>
            </a:r>
            <a:endParaRPr lang="en-US"/>
          </a:p>
        </p:txBody>
      </p:sp>
      <p:sp>
        <p:nvSpPr>
          <p:cNvPr id="22563" name="Rectangle 35"/>
          <p:cNvSpPr>
            <a:spLocks noChangeArrowheads="1"/>
          </p:cNvSpPr>
          <p:nvPr/>
        </p:nvSpPr>
        <p:spPr bwMode="auto">
          <a:xfrm>
            <a:off x="209550" y="1549400"/>
            <a:ext cx="1263650" cy="366713"/>
          </a:xfrm>
          <a:prstGeom prst="rect">
            <a:avLst/>
          </a:prstGeom>
          <a:noFill/>
          <a:ln w="9525">
            <a:noFill/>
            <a:miter lim="800000"/>
            <a:headEnd/>
            <a:tailEnd/>
          </a:ln>
        </p:spPr>
        <p:txBody>
          <a:bodyPr wrap="none" lIns="0" tIns="0" rIns="0" bIns="0">
            <a:spAutoFit/>
          </a:bodyPr>
          <a:lstStyle/>
          <a:p>
            <a:r>
              <a:rPr lang="en-US" sz="2100" b="1">
                <a:solidFill>
                  <a:srgbClr val="000000"/>
                </a:solidFill>
                <a:latin typeface="Arial" charset="0"/>
              </a:rPr>
              <a:t>per year)</a:t>
            </a:r>
            <a:endParaRPr lang="en-US"/>
          </a:p>
        </p:txBody>
      </p:sp>
      <p:grpSp>
        <p:nvGrpSpPr>
          <p:cNvPr id="2" name="Group 36"/>
          <p:cNvGrpSpPr>
            <a:grpSpLocks/>
          </p:cNvGrpSpPr>
          <p:nvPr/>
        </p:nvGrpSpPr>
        <p:grpSpPr bwMode="auto">
          <a:xfrm>
            <a:off x="3633788" y="2274888"/>
            <a:ext cx="896937" cy="1584325"/>
            <a:chOff x="2289" y="1433"/>
            <a:chExt cx="565" cy="998"/>
          </a:xfrm>
        </p:grpSpPr>
        <p:sp>
          <p:nvSpPr>
            <p:cNvPr id="22593" name="Oval 37"/>
            <p:cNvSpPr>
              <a:spLocks noChangeArrowheads="1"/>
            </p:cNvSpPr>
            <p:nvPr/>
          </p:nvSpPr>
          <p:spPr bwMode="auto">
            <a:xfrm>
              <a:off x="2509" y="2338"/>
              <a:ext cx="94" cy="93"/>
            </a:xfrm>
            <a:prstGeom prst="ellipse">
              <a:avLst/>
            </a:prstGeom>
            <a:solidFill>
              <a:srgbClr val="BF0E22"/>
            </a:solidFill>
            <a:ln w="9525">
              <a:noFill/>
              <a:round/>
              <a:headEnd/>
              <a:tailEnd/>
            </a:ln>
          </p:spPr>
          <p:txBody>
            <a:bodyPr/>
            <a:lstStyle/>
            <a:p>
              <a:endParaRPr lang="bg-BG"/>
            </a:p>
          </p:txBody>
        </p:sp>
        <p:sp>
          <p:nvSpPr>
            <p:cNvPr id="22594" name="Line 38"/>
            <p:cNvSpPr>
              <a:spLocks noChangeShapeType="1"/>
            </p:cNvSpPr>
            <p:nvPr/>
          </p:nvSpPr>
          <p:spPr bwMode="auto">
            <a:xfrm flipV="1">
              <a:off x="2556" y="1806"/>
              <a:ext cx="1" cy="500"/>
            </a:xfrm>
            <a:prstGeom prst="line">
              <a:avLst/>
            </a:prstGeom>
            <a:noFill/>
            <a:ln w="25400">
              <a:solidFill>
                <a:srgbClr val="000000"/>
              </a:solidFill>
              <a:round/>
              <a:headEnd/>
              <a:tailEnd/>
            </a:ln>
          </p:spPr>
          <p:txBody>
            <a:bodyPr/>
            <a:lstStyle/>
            <a:p>
              <a:endParaRPr lang="cs-CZ"/>
            </a:p>
          </p:txBody>
        </p:sp>
        <p:sp>
          <p:nvSpPr>
            <p:cNvPr id="22595" name="Rectangle 39"/>
            <p:cNvSpPr>
              <a:spLocks noChangeArrowheads="1"/>
            </p:cNvSpPr>
            <p:nvPr/>
          </p:nvSpPr>
          <p:spPr bwMode="auto">
            <a:xfrm>
              <a:off x="2289" y="1433"/>
              <a:ext cx="565" cy="406"/>
            </a:xfrm>
            <a:prstGeom prst="rect">
              <a:avLst/>
            </a:prstGeom>
            <a:solidFill>
              <a:srgbClr val="E1E5E9"/>
            </a:solidFill>
            <a:ln w="9525">
              <a:noFill/>
              <a:miter lim="800000"/>
              <a:headEnd/>
              <a:tailEnd/>
            </a:ln>
          </p:spPr>
          <p:txBody>
            <a:bodyPr/>
            <a:lstStyle/>
            <a:p>
              <a:endParaRPr lang="bg-BG"/>
            </a:p>
          </p:txBody>
        </p:sp>
        <p:grpSp>
          <p:nvGrpSpPr>
            <p:cNvPr id="22596" name="Group 40"/>
            <p:cNvGrpSpPr>
              <a:grpSpLocks/>
            </p:cNvGrpSpPr>
            <p:nvPr/>
          </p:nvGrpSpPr>
          <p:grpSpPr bwMode="auto">
            <a:xfrm>
              <a:off x="2333" y="1443"/>
              <a:ext cx="476" cy="387"/>
              <a:chOff x="2326" y="1454"/>
              <a:chExt cx="476" cy="387"/>
            </a:xfrm>
          </p:grpSpPr>
          <p:sp>
            <p:nvSpPr>
              <p:cNvPr id="22597" name="Rectangle 41"/>
              <p:cNvSpPr>
                <a:spLocks noChangeArrowheads="1"/>
              </p:cNvSpPr>
              <p:nvPr/>
            </p:nvSpPr>
            <p:spPr bwMode="auto">
              <a:xfrm>
                <a:off x="2326" y="1454"/>
                <a:ext cx="335" cy="202"/>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50%</a:t>
                </a:r>
                <a:endParaRPr lang="en-US"/>
              </a:p>
            </p:txBody>
          </p:sp>
          <p:sp>
            <p:nvSpPr>
              <p:cNvPr id="22598" name="Rectangle 42"/>
              <p:cNvSpPr>
                <a:spLocks noChangeArrowheads="1"/>
              </p:cNvSpPr>
              <p:nvPr/>
            </p:nvSpPr>
            <p:spPr bwMode="auto">
              <a:xfrm>
                <a:off x="2326" y="1639"/>
                <a:ext cx="476" cy="202"/>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stocks</a:t>
                </a:r>
                <a:endParaRPr lang="en-US"/>
              </a:p>
            </p:txBody>
          </p:sp>
        </p:grpSp>
      </p:grpSp>
      <p:grpSp>
        <p:nvGrpSpPr>
          <p:cNvPr id="4" name="Group 43"/>
          <p:cNvGrpSpPr>
            <a:grpSpLocks/>
          </p:cNvGrpSpPr>
          <p:nvPr/>
        </p:nvGrpSpPr>
        <p:grpSpPr bwMode="auto">
          <a:xfrm>
            <a:off x="2216150" y="2717800"/>
            <a:ext cx="962025" cy="1638300"/>
            <a:chOff x="1396" y="1712"/>
            <a:chExt cx="606" cy="1032"/>
          </a:xfrm>
        </p:grpSpPr>
        <p:sp>
          <p:nvSpPr>
            <p:cNvPr id="22588" name="Oval 44"/>
            <p:cNvSpPr>
              <a:spLocks noChangeArrowheads="1"/>
            </p:cNvSpPr>
            <p:nvPr/>
          </p:nvSpPr>
          <p:spPr bwMode="auto">
            <a:xfrm>
              <a:off x="1615" y="2650"/>
              <a:ext cx="94" cy="94"/>
            </a:xfrm>
            <a:prstGeom prst="ellipse">
              <a:avLst/>
            </a:prstGeom>
            <a:solidFill>
              <a:srgbClr val="BF0E22"/>
            </a:solidFill>
            <a:ln w="9525">
              <a:noFill/>
              <a:round/>
              <a:headEnd/>
              <a:tailEnd/>
            </a:ln>
          </p:spPr>
          <p:txBody>
            <a:bodyPr/>
            <a:lstStyle/>
            <a:p>
              <a:endParaRPr lang="bg-BG"/>
            </a:p>
          </p:txBody>
        </p:sp>
        <p:sp>
          <p:nvSpPr>
            <p:cNvPr id="22589" name="Line 45"/>
            <p:cNvSpPr>
              <a:spLocks noChangeShapeType="1"/>
            </p:cNvSpPr>
            <p:nvPr/>
          </p:nvSpPr>
          <p:spPr bwMode="auto">
            <a:xfrm flipV="1">
              <a:off x="1662" y="2087"/>
              <a:ext cx="1" cy="516"/>
            </a:xfrm>
            <a:prstGeom prst="line">
              <a:avLst/>
            </a:prstGeom>
            <a:noFill/>
            <a:ln w="25400">
              <a:solidFill>
                <a:srgbClr val="000000"/>
              </a:solidFill>
              <a:round/>
              <a:headEnd/>
              <a:tailEnd/>
            </a:ln>
          </p:spPr>
          <p:txBody>
            <a:bodyPr/>
            <a:lstStyle/>
            <a:p>
              <a:endParaRPr lang="cs-CZ"/>
            </a:p>
          </p:txBody>
        </p:sp>
        <p:sp>
          <p:nvSpPr>
            <p:cNvPr id="22590" name="Rectangle 46"/>
            <p:cNvSpPr>
              <a:spLocks noChangeArrowheads="1"/>
            </p:cNvSpPr>
            <p:nvPr/>
          </p:nvSpPr>
          <p:spPr bwMode="auto">
            <a:xfrm>
              <a:off x="1396" y="1712"/>
              <a:ext cx="564" cy="407"/>
            </a:xfrm>
            <a:prstGeom prst="rect">
              <a:avLst/>
            </a:prstGeom>
            <a:solidFill>
              <a:srgbClr val="E1E5E9"/>
            </a:solidFill>
            <a:ln w="9525">
              <a:noFill/>
              <a:miter lim="800000"/>
              <a:headEnd/>
              <a:tailEnd/>
            </a:ln>
          </p:spPr>
          <p:txBody>
            <a:bodyPr/>
            <a:lstStyle/>
            <a:p>
              <a:endParaRPr lang="bg-BG"/>
            </a:p>
          </p:txBody>
        </p:sp>
        <p:sp>
          <p:nvSpPr>
            <p:cNvPr id="22591" name="Rectangle 47"/>
            <p:cNvSpPr>
              <a:spLocks noChangeArrowheads="1"/>
            </p:cNvSpPr>
            <p:nvPr/>
          </p:nvSpPr>
          <p:spPr bwMode="auto">
            <a:xfrm>
              <a:off x="1447" y="1737"/>
              <a:ext cx="411" cy="231"/>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25%</a:t>
              </a:r>
              <a:endParaRPr lang="en-US"/>
            </a:p>
          </p:txBody>
        </p:sp>
        <p:sp>
          <p:nvSpPr>
            <p:cNvPr id="22592" name="Rectangle 48"/>
            <p:cNvSpPr>
              <a:spLocks noChangeArrowheads="1"/>
            </p:cNvSpPr>
            <p:nvPr/>
          </p:nvSpPr>
          <p:spPr bwMode="auto">
            <a:xfrm>
              <a:off x="1447" y="1922"/>
              <a:ext cx="555" cy="231"/>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stocks</a:t>
              </a:r>
              <a:endParaRPr lang="en-US"/>
            </a:p>
          </p:txBody>
        </p:sp>
      </p:grpSp>
      <p:grpSp>
        <p:nvGrpSpPr>
          <p:cNvPr id="5" name="Group 49"/>
          <p:cNvGrpSpPr>
            <a:grpSpLocks/>
          </p:cNvGrpSpPr>
          <p:nvPr/>
        </p:nvGrpSpPr>
        <p:grpSpPr bwMode="auto">
          <a:xfrm>
            <a:off x="1320800" y="3536950"/>
            <a:ext cx="1116013" cy="1241425"/>
            <a:chOff x="832" y="2228"/>
            <a:chExt cx="703" cy="782"/>
          </a:xfrm>
        </p:grpSpPr>
        <p:sp>
          <p:nvSpPr>
            <p:cNvPr id="22582" name="Oval 50"/>
            <p:cNvSpPr>
              <a:spLocks noChangeArrowheads="1"/>
            </p:cNvSpPr>
            <p:nvPr/>
          </p:nvSpPr>
          <p:spPr bwMode="auto">
            <a:xfrm>
              <a:off x="832" y="2916"/>
              <a:ext cx="94" cy="94"/>
            </a:xfrm>
            <a:prstGeom prst="ellipse">
              <a:avLst/>
            </a:prstGeom>
            <a:solidFill>
              <a:srgbClr val="BF0E22"/>
            </a:solidFill>
            <a:ln w="9525">
              <a:noFill/>
              <a:round/>
              <a:headEnd/>
              <a:tailEnd/>
            </a:ln>
          </p:spPr>
          <p:txBody>
            <a:bodyPr/>
            <a:lstStyle/>
            <a:p>
              <a:endParaRPr lang="bg-BG"/>
            </a:p>
          </p:txBody>
        </p:sp>
        <p:grpSp>
          <p:nvGrpSpPr>
            <p:cNvPr id="22583" name="Group 51"/>
            <p:cNvGrpSpPr>
              <a:grpSpLocks/>
            </p:cNvGrpSpPr>
            <p:nvPr/>
          </p:nvGrpSpPr>
          <p:grpSpPr bwMode="auto">
            <a:xfrm>
              <a:off x="926" y="2228"/>
              <a:ext cx="609" cy="672"/>
              <a:chOff x="926" y="2228"/>
              <a:chExt cx="609" cy="672"/>
            </a:xfrm>
          </p:grpSpPr>
          <p:sp>
            <p:nvSpPr>
              <p:cNvPr id="22584" name="Line 52"/>
              <p:cNvSpPr>
                <a:spLocks noChangeShapeType="1"/>
              </p:cNvSpPr>
              <p:nvPr/>
            </p:nvSpPr>
            <p:spPr bwMode="auto">
              <a:xfrm flipV="1">
                <a:off x="941" y="2619"/>
                <a:ext cx="267" cy="281"/>
              </a:xfrm>
              <a:prstGeom prst="line">
                <a:avLst/>
              </a:prstGeom>
              <a:noFill/>
              <a:ln w="25400">
                <a:solidFill>
                  <a:srgbClr val="000000"/>
                </a:solidFill>
                <a:round/>
                <a:headEnd/>
                <a:tailEnd/>
              </a:ln>
            </p:spPr>
            <p:txBody>
              <a:bodyPr/>
              <a:lstStyle/>
              <a:p>
                <a:endParaRPr lang="cs-CZ"/>
              </a:p>
            </p:txBody>
          </p:sp>
          <p:sp>
            <p:nvSpPr>
              <p:cNvPr id="22585" name="Rectangle 53"/>
              <p:cNvSpPr>
                <a:spLocks noChangeArrowheads="1"/>
              </p:cNvSpPr>
              <p:nvPr/>
            </p:nvSpPr>
            <p:spPr bwMode="auto">
              <a:xfrm>
                <a:off x="926" y="2228"/>
                <a:ext cx="580" cy="407"/>
              </a:xfrm>
              <a:prstGeom prst="rect">
                <a:avLst/>
              </a:prstGeom>
              <a:solidFill>
                <a:srgbClr val="E1E5E9"/>
              </a:solidFill>
              <a:ln w="9525">
                <a:noFill/>
                <a:miter lim="800000"/>
                <a:headEnd/>
                <a:tailEnd/>
              </a:ln>
            </p:spPr>
            <p:txBody>
              <a:bodyPr/>
              <a:lstStyle/>
              <a:p>
                <a:endParaRPr lang="bg-BG"/>
              </a:p>
            </p:txBody>
          </p:sp>
          <p:sp>
            <p:nvSpPr>
              <p:cNvPr id="22586" name="Rectangle 54"/>
              <p:cNvSpPr>
                <a:spLocks noChangeArrowheads="1"/>
              </p:cNvSpPr>
              <p:nvPr/>
            </p:nvSpPr>
            <p:spPr bwMode="auto">
              <a:xfrm>
                <a:off x="980" y="2236"/>
                <a:ext cx="288" cy="231"/>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No</a:t>
                </a:r>
                <a:endParaRPr lang="en-US"/>
              </a:p>
            </p:txBody>
          </p:sp>
          <p:sp>
            <p:nvSpPr>
              <p:cNvPr id="22587" name="Rectangle 55"/>
              <p:cNvSpPr>
                <a:spLocks noChangeArrowheads="1"/>
              </p:cNvSpPr>
              <p:nvPr/>
            </p:nvSpPr>
            <p:spPr bwMode="auto">
              <a:xfrm>
                <a:off x="980" y="2421"/>
                <a:ext cx="555" cy="231"/>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stocks</a:t>
                </a:r>
                <a:endParaRPr lang="en-US"/>
              </a:p>
            </p:txBody>
          </p:sp>
        </p:grpSp>
      </p:grpSp>
      <p:grpSp>
        <p:nvGrpSpPr>
          <p:cNvPr id="7" name="Group 56"/>
          <p:cNvGrpSpPr>
            <a:grpSpLocks/>
          </p:cNvGrpSpPr>
          <p:nvPr/>
        </p:nvGrpSpPr>
        <p:grpSpPr bwMode="auto">
          <a:xfrm>
            <a:off x="6446838" y="1254125"/>
            <a:ext cx="895350" cy="1587500"/>
            <a:chOff x="4061" y="790"/>
            <a:chExt cx="564" cy="1000"/>
          </a:xfrm>
        </p:grpSpPr>
        <p:sp>
          <p:nvSpPr>
            <p:cNvPr id="22576" name="Oval 57"/>
            <p:cNvSpPr>
              <a:spLocks noChangeArrowheads="1"/>
            </p:cNvSpPr>
            <p:nvPr/>
          </p:nvSpPr>
          <p:spPr bwMode="auto">
            <a:xfrm>
              <a:off x="4296" y="1697"/>
              <a:ext cx="109" cy="93"/>
            </a:xfrm>
            <a:prstGeom prst="ellipse">
              <a:avLst/>
            </a:prstGeom>
            <a:solidFill>
              <a:srgbClr val="BF0E22"/>
            </a:solidFill>
            <a:ln w="9525">
              <a:noFill/>
              <a:round/>
              <a:headEnd/>
              <a:tailEnd/>
            </a:ln>
          </p:spPr>
          <p:txBody>
            <a:bodyPr/>
            <a:lstStyle/>
            <a:p>
              <a:endParaRPr lang="bg-BG"/>
            </a:p>
          </p:txBody>
        </p:sp>
        <p:sp>
          <p:nvSpPr>
            <p:cNvPr id="22577" name="Line 58"/>
            <p:cNvSpPr>
              <a:spLocks noChangeShapeType="1"/>
            </p:cNvSpPr>
            <p:nvPr/>
          </p:nvSpPr>
          <p:spPr bwMode="auto">
            <a:xfrm flipV="1">
              <a:off x="4343" y="1165"/>
              <a:ext cx="1" cy="500"/>
            </a:xfrm>
            <a:prstGeom prst="line">
              <a:avLst/>
            </a:prstGeom>
            <a:noFill/>
            <a:ln w="25400">
              <a:solidFill>
                <a:srgbClr val="000000"/>
              </a:solidFill>
              <a:round/>
              <a:headEnd/>
              <a:tailEnd/>
            </a:ln>
          </p:spPr>
          <p:txBody>
            <a:bodyPr/>
            <a:lstStyle/>
            <a:p>
              <a:endParaRPr lang="cs-CZ"/>
            </a:p>
          </p:txBody>
        </p:sp>
        <p:sp>
          <p:nvSpPr>
            <p:cNvPr id="22578" name="Rectangle 59"/>
            <p:cNvSpPr>
              <a:spLocks noChangeArrowheads="1"/>
            </p:cNvSpPr>
            <p:nvPr/>
          </p:nvSpPr>
          <p:spPr bwMode="auto">
            <a:xfrm>
              <a:off x="4061" y="790"/>
              <a:ext cx="564" cy="406"/>
            </a:xfrm>
            <a:prstGeom prst="rect">
              <a:avLst/>
            </a:prstGeom>
            <a:solidFill>
              <a:srgbClr val="E1E5E9"/>
            </a:solidFill>
            <a:ln w="9525">
              <a:noFill/>
              <a:miter lim="800000"/>
              <a:headEnd/>
              <a:tailEnd/>
            </a:ln>
          </p:spPr>
          <p:txBody>
            <a:bodyPr/>
            <a:lstStyle/>
            <a:p>
              <a:endParaRPr lang="bg-BG"/>
            </a:p>
          </p:txBody>
        </p:sp>
        <p:grpSp>
          <p:nvGrpSpPr>
            <p:cNvPr id="22579" name="Group 60"/>
            <p:cNvGrpSpPr>
              <a:grpSpLocks/>
            </p:cNvGrpSpPr>
            <p:nvPr/>
          </p:nvGrpSpPr>
          <p:grpSpPr bwMode="auto">
            <a:xfrm>
              <a:off x="4105" y="799"/>
              <a:ext cx="476" cy="388"/>
              <a:chOff x="4113" y="806"/>
              <a:chExt cx="476" cy="388"/>
            </a:xfrm>
          </p:grpSpPr>
          <p:sp>
            <p:nvSpPr>
              <p:cNvPr id="22580" name="Rectangle 61"/>
              <p:cNvSpPr>
                <a:spLocks noChangeArrowheads="1"/>
              </p:cNvSpPr>
              <p:nvPr/>
            </p:nvSpPr>
            <p:spPr bwMode="auto">
              <a:xfrm>
                <a:off x="4113" y="806"/>
                <a:ext cx="428" cy="202"/>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100%</a:t>
                </a:r>
                <a:endParaRPr lang="en-US"/>
              </a:p>
            </p:txBody>
          </p:sp>
          <p:sp>
            <p:nvSpPr>
              <p:cNvPr id="22581" name="Rectangle 62"/>
              <p:cNvSpPr>
                <a:spLocks noChangeArrowheads="1"/>
              </p:cNvSpPr>
              <p:nvPr/>
            </p:nvSpPr>
            <p:spPr bwMode="auto">
              <a:xfrm>
                <a:off x="4113" y="992"/>
                <a:ext cx="476" cy="202"/>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stocks</a:t>
                </a:r>
                <a:endParaRPr lang="en-US"/>
              </a:p>
            </p:txBody>
          </p:sp>
        </p:grpSp>
      </p:grpSp>
      <p:grpSp>
        <p:nvGrpSpPr>
          <p:cNvPr id="9" name="Group 63"/>
          <p:cNvGrpSpPr>
            <a:grpSpLocks/>
          </p:cNvGrpSpPr>
          <p:nvPr/>
        </p:nvGrpSpPr>
        <p:grpSpPr bwMode="auto">
          <a:xfrm>
            <a:off x="5078413" y="1700213"/>
            <a:ext cx="895350" cy="1644650"/>
            <a:chOff x="3199" y="1071"/>
            <a:chExt cx="564" cy="1036"/>
          </a:xfrm>
        </p:grpSpPr>
        <p:sp>
          <p:nvSpPr>
            <p:cNvPr id="22570" name="Line 64"/>
            <p:cNvSpPr>
              <a:spLocks noChangeShapeType="1"/>
            </p:cNvSpPr>
            <p:nvPr/>
          </p:nvSpPr>
          <p:spPr bwMode="auto">
            <a:xfrm flipV="1">
              <a:off x="3465" y="1435"/>
              <a:ext cx="1" cy="500"/>
            </a:xfrm>
            <a:prstGeom prst="line">
              <a:avLst/>
            </a:prstGeom>
            <a:noFill/>
            <a:ln w="25400">
              <a:solidFill>
                <a:srgbClr val="000000"/>
              </a:solidFill>
              <a:round/>
              <a:headEnd/>
              <a:tailEnd/>
            </a:ln>
          </p:spPr>
          <p:txBody>
            <a:bodyPr/>
            <a:lstStyle/>
            <a:p>
              <a:endParaRPr lang="cs-CZ"/>
            </a:p>
          </p:txBody>
        </p:sp>
        <p:sp>
          <p:nvSpPr>
            <p:cNvPr id="22571" name="Rectangle 65"/>
            <p:cNvSpPr>
              <a:spLocks noChangeArrowheads="1"/>
            </p:cNvSpPr>
            <p:nvPr/>
          </p:nvSpPr>
          <p:spPr bwMode="auto">
            <a:xfrm>
              <a:off x="3199" y="1071"/>
              <a:ext cx="564" cy="407"/>
            </a:xfrm>
            <a:prstGeom prst="rect">
              <a:avLst/>
            </a:prstGeom>
            <a:solidFill>
              <a:srgbClr val="E1E5E9"/>
            </a:solidFill>
            <a:ln w="9525">
              <a:noFill/>
              <a:miter lim="800000"/>
              <a:headEnd/>
              <a:tailEnd/>
            </a:ln>
          </p:spPr>
          <p:txBody>
            <a:bodyPr/>
            <a:lstStyle/>
            <a:p>
              <a:endParaRPr lang="bg-BG"/>
            </a:p>
          </p:txBody>
        </p:sp>
        <p:sp>
          <p:nvSpPr>
            <p:cNvPr id="22572" name="Oval 66"/>
            <p:cNvSpPr>
              <a:spLocks noChangeArrowheads="1"/>
            </p:cNvSpPr>
            <p:nvPr/>
          </p:nvSpPr>
          <p:spPr bwMode="auto">
            <a:xfrm>
              <a:off x="3402" y="1997"/>
              <a:ext cx="110" cy="110"/>
            </a:xfrm>
            <a:prstGeom prst="ellipse">
              <a:avLst/>
            </a:prstGeom>
            <a:solidFill>
              <a:srgbClr val="BF0E22"/>
            </a:solidFill>
            <a:ln w="9525">
              <a:noFill/>
              <a:round/>
              <a:headEnd/>
              <a:tailEnd/>
            </a:ln>
          </p:spPr>
          <p:txBody>
            <a:bodyPr/>
            <a:lstStyle/>
            <a:p>
              <a:endParaRPr lang="bg-BG"/>
            </a:p>
          </p:txBody>
        </p:sp>
        <p:grpSp>
          <p:nvGrpSpPr>
            <p:cNvPr id="22573" name="Group 67"/>
            <p:cNvGrpSpPr>
              <a:grpSpLocks/>
            </p:cNvGrpSpPr>
            <p:nvPr/>
          </p:nvGrpSpPr>
          <p:grpSpPr bwMode="auto">
            <a:xfrm>
              <a:off x="3243" y="1081"/>
              <a:ext cx="476" cy="387"/>
              <a:chOff x="3245" y="1084"/>
              <a:chExt cx="476" cy="387"/>
            </a:xfrm>
          </p:grpSpPr>
          <p:sp>
            <p:nvSpPr>
              <p:cNvPr id="22574" name="Rectangle 68"/>
              <p:cNvSpPr>
                <a:spLocks noChangeArrowheads="1"/>
              </p:cNvSpPr>
              <p:nvPr/>
            </p:nvSpPr>
            <p:spPr bwMode="auto">
              <a:xfrm>
                <a:off x="3245" y="1084"/>
                <a:ext cx="335" cy="202"/>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75%</a:t>
                </a:r>
                <a:endParaRPr lang="en-US"/>
              </a:p>
            </p:txBody>
          </p:sp>
          <p:sp>
            <p:nvSpPr>
              <p:cNvPr id="22575" name="Rectangle 69"/>
              <p:cNvSpPr>
                <a:spLocks noChangeArrowheads="1"/>
              </p:cNvSpPr>
              <p:nvPr/>
            </p:nvSpPr>
            <p:spPr bwMode="auto">
              <a:xfrm>
                <a:off x="3245" y="1269"/>
                <a:ext cx="476" cy="202"/>
              </a:xfrm>
              <a:prstGeom prst="rect">
                <a:avLst/>
              </a:prstGeom>
              <a:noFill/>
              <a:ln w="9525">
                <a:noFill/>
                <a:miter lim="800000"/>
                <a:headEnd/>
                <a:tailEnd/>
              </a:ln>
            </p:spPr>
            <p:txBody>
              <a:bodyPr wrap="none" lIns="0" tIns="0" rIns="0" bIns="0">
                <a:spAutoFit/>
              </a:bodyPr>
              <a:lstStyle/>
              <a:p>
                <a:r>
                  <a:rPr lang="en-US" sz="2100">
                    <a:solidFill>
                      <a:srgbClr val="000000"/>
                    </a:solidFill>
                    <a:latin typeface="Arial" charset="0"/>
                  </a:rPr>
                  <a:t>stocks</a:t>
                </a:r>
                <a:endParaRPr lang="en-US"/>
              </a:p>
            </p:txBody>
          </p:sp>
        </p:grpSp>
      </p:grpSp>
      <p:sp>
        <p:nvSpPr>
          <p:cNvPr id="22569" name="Text Box 71"/>
          <p:cNvSpPr txBox="1">
            <a:spLocks noChangeArrowheads="1"/>
          </p:cNvSpPr>
          <p:nvPr/>
        </p:nvSpPr>
        <p:spPr bwMode="auto">
          <a:xfrm>
            <a:off x="6565900" y="6675438"/>
            <a:ext cx="1746250" cy="214312"/>
          </a:xfrm>
          <a:prstGeom prst="rect">
            <a:avLst/>
          </a:prstGeom>
          <a:noFill/>
          <a:ln w="9525">
            <a:noFill/>
            <a:miter lim="800000"/>
            <a:headEnd/>
            <a:tailEnd/>
          </a:ln>
        </p:spPr>
        <p:txBody>
          <a:bodyPr wrap="none">
            <a:spAutoFit/>
          </a:bodyPr>
          <a:lstStyle/>
          <a:p>
            <a:r>
              <a:rPr lang="en-US" altLang="en-US" sz="800" b="1">
                <a:solidFill>
                  <a:srgbClr val="411D72"/>
                </a:solidFill>
                <a:latin typeface="Arial" charset="0"/>
              </a:rPr>
              <a:t>Copyright©2010  South-Western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57360"/>
                                        </p:tgtEl>
                                        <p:attrNameLst>
                                          <p:attrName>style.visibility</p:attrName>
                                        </p:attrNameLst>
                                      </p:cBhvr>
                                      <p:to>
                                        <p:strVal val="visible"/>
                                      </p:to>
                                    </p:set>
                                    <p:animEffect transition="in" filter="strips(upRight)">
                                      <p:cBhvr>
                                        <p:cTn id="7" dur="500"/>
                                        <p:tgtEl>
                                          <p:spTgt spid="5736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down)">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down)">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6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mtClean="0"/>
              <a:t>Asset Valuation</a:t>
            </a:r>
          </a:p>
        </p:txBody>
      </p:sp>
      <p:sp>
        <p:nvSpPr>
          <p:cNvPr id="23555" name="Rectangle 3"/>
          <p:cNvSpPr>
            <a:spLocks noGrp="1" noChangeArrowheads="1"/>
          </p:cNvSpPr>
          <p:nvPr>
            <p:ph type="body" idx="1"/>
          </p:nvPr>
        </p:nvSpPr>
        <p:spPr/>
        <p:txBody>
          <a:bodyPr/>
          <a:lstStyle/>
          <a:p>
            <a:pPr>
              <a:buClr>
                <a:srgbClr val="000000"/>
              </a:buClr>
            </a:pPr>
            <a:endParaRPr lang="en-US" i="1" smtClean="0">
              <a:solidFill>
                <a:srgbClr val="25A9A6"/>
              </a:solidFill>
            </a:endParaRPr>
          </a:p>
          <a:p>
            <a:pPr>
              <a:buClr>
                <a:srgbClr val="000000"/>
              </a:buClr>
            </a:pPr>
            <a:r>
              <a:rPr lang="en-US" i="1" smtClean="0">
                <a:solidFill>
                  <a:srgbClr val="25A9A6"/>
                </a:solidFill>
              </a:rPr>
              <a:t>Fundamental analysis </a:t>
            </a:r>
            <a:r>
              <a:rPr lang="en-US" smtClean="0"/>
              <a:t>is the study of a company’s accounting statements and future prospects to determine its value.</a:t>
            </a:r>
          </a:p>
          <a:p>
            <a:r>
              <a:rPr lang="en-US" smtClean="0"/>
              <a:t>People can employ fundamental analysis to try to determine if a stock is </a:t>
            </a:r>
            <a:r>
              <a:rPr lang="en-US" i="1" smtClean="0"/>
              <a:t>undervalued, overvalued, or fairly valued.</a:t>
            </a:r>
            <a:r>
              <a:rPr lang="en-US" smtClean="0"/>
              <a:t>  </a:t>
            </a:r>
          </a:p>
          <a:p>
            <a:r>
              <a:rPr lang="en-US" smtClean="0"/>
              <a:t>The goal is to buy </a:t>
            </a:r>
            <a:r>
              <a:rPr lang="en-US" i="1" u="sng" smtClean="0"/>
              <a:t>undervalued stock</a:t>
            </a:r>
            <a:r>
              <a:rPr lang="en-US" smtClean="0"/>
              <a:t>.</a:t>
            </a:r>
          </a:p>
          <a:p>
            <a:pPr>
              <a:buClr>
                <a:srgbClr val="000000"/>
              </a:buClr>
            </a:pPr>
            <a:endParaRPr lang="en-US" smtClean="0"/>
          </a:p>
        </p:txBody>
      </p:sp>
    </p:spTree>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3200" smtClean="0">
                <a:solidFill>
                  <a:srgbClr val="FFFFFF"/>
                </a:solidFill>
              </a:rPr>
              <a:t>Efficient Markets Hypothesis</a:t>
            </a:r>
          </a:p>
        </p:txBody>
      </p:sp>
      <p:sp>
        <p:nvSpPr>
          <p:cNvPr id="24579" name="Rectangle 3"/>
          <p:cNvSpPr>
            <a:spLocks noGrp="1" noChangeArrowheads="1"/>
          </p:cNvSpPr>
          <p:nvPr>
            <p:ph type="body" idx="1"/>
          </p:nvPr>
        </p:nvSpPr>
        <p:spPr/>
        <p:txBody>
          <a:bodyPr/>
          <a:lstStyle/>
          <a:p>
            <a:pPr>
              <a:buClr>
                <a:srgbClr val="000000"/>
              </a:buClr>
              <a:buFontTx/>
              <a:buNone/>
            </a:pPr>
            <a:endParaRPr lang="en-US" sz="1800" smtClean="0"/>
          </a:p>
          <a:p>
            <a:pPr>
              <a:buClr>
                <a:srgbClr val="000000"/>
              </a:buClr>
            </a:pPr>
            <a:r>
              <a:rPr lang="en-US" smtClean="0"/>
              <a:t>The </a:t>
            </a:r>
            <a:r>
              <a:rPr lang="en-US" i="1" smtClean="0">
                <a:solidFill>
                  <a:srgbClr val="25A9A6"/>
                </a:solidFill>
              </a:rPr>
              <a:t>efficient markets hypothesis </a:t>
            </a:r>
            <a:r>
              <a:rPr lang="en-US" smtClean="0"/>
              <a:t>is the theory that asset prices reflect all publicly available information about the value of an asset.</a:t>
            </a:r>
          </a:p>
          <a:p>
            <a:pPr>
              <a:buClr>
                <a:srgbClr val="000000"/>
              </a:buClr>
            </a:pPr>
            <a:r>
              <a:rPr lang="en-US" smtClean="0"/>
              <a:t>A market is </a:t>
            </a:r>
            <a:r>
              <a:rPr lang="en-US" i="1" smtClean="0">
                <a:solidFill>
                  <a:srgbClr val="25A9A6"/>
                </a:solidFill>
              </a:rPr>
              <a:t>informationally efficient </a:t>
            </a:r>
            <a:r>
              <a:rPr lang="en-US" smtClean="0"/>
              <a:t>when it reflects all available information in a rational way.</a:t>
            </a:r>
          </a:p>
          <a:p>
            <a:pPr>
              <a:buClr>
                <a:srgbClr val="000000"/>
              </a:buClr>
            </a:pPr>
            <a:r>
              <a:rPr lang="en-US" smtClean="0"/>
              <a:t>If markets are efficient, the only thing an investor can do is buy a diversified portfolio</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buClr>
                <a:srgbClr val="A50021"/>
              </a:buClr>
            </a:pPr>
            <a:r>
              <a:rPr lang="en-US" sz="3200" smtClean="0">
                <a:solidFill>
                  <a:schemeClr val="bg1"/>
                </a:solidFill>
              </a:rPr>
              <a:t>CASE STUDY: </a:t>
            </a:r>
            <a:r>
              <a:rPr lang="en-US" sz="3200" smtClean="0"/>
              <a:t>Random Walks and Index Funds</a:t>
            </a:r>
            <a:endParaRPr lang="en-US" smtClean="0"/>
          </a:p>
        </p:txBody>
      </p:sp>
      <p:sp>
        <p:nvSpPr>
          <p:cNvPr id="25603" name="Rectangle 3"/>
          <p:cNvSpPr>
            <a:spLocks noGrp="1" noChangeArrowheads="1"/>
          </p:cNvSpPr>
          <p:nvPr>
            <p:ph type="body" idx="1"/>
          </p:nvPr>
        </p:nvSpPr>
        <p:spPr/>
        <p:txBody>
          <a:bodyPr/>
          <a:lstStyle/>
          <a:p>
            <a:pPr>
              <a:buClr>
                <a:srgbClr val="000000"/>
              </a:buClr>
            </a:pPr>
            <a:endParaRPr lang="en-US" i="1" smtClean="0">
              <a:solidFill>
                <a:srgbClr val="25A9A6"/>
              </a:solidFill>
            </a:endParaRPr>
          </a:p>
          <a:p>
            <a:pPr>
              <a:buClr>
                <a:srgbClr val="000000"/>
              </a:buClr>
            </a:pPr>
            <a:r>
              <a:rPr lang="en-US" i="1" smtClean="0">
                <a:solidFill>
                  <a:srgbClr val="25A9A6"/>
                </a:solidFill>
              </a:rPr>
              <a:t>Random walk </a:t>
            </a:r>
            <a:r>
              <a:rPr lang="en-US" smtClean="0"/>
              <a:t>refers to the path of a variable whose changes are impossible to predict.</a:t>
            </a:r>
          </a:p>
          <a:p>
            <a:r>
              <a:rPr lang="en-US" smtClean="0"/>
              <a:t>If markets are efficient, all stocks are fairly valued and no stock is more likely to appreciate than another.  Thus stock prices follow a random walk.</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3600" smtClean="0"/>
              <a:t>Saving and Investment in the National Income Accounts</a:t>
            </a:r>
            <a:endParaRPr lang="en-US" sz="3600" smtClean="0">
              <a:latin typeface="Tahoma" pitchFamily="34" charset="0"/>
            </a:endParaRPr>
          </a:p>
        </p:txBody>
      </p:sp>
      <p:sp>
        <p:nvSpPr>
          <p:cNvPr id="28675" name="Rectangle 3"/>
          <p:cNvSpPr>
            <a:spLocks noGrp="1" noChangeArrowheads="1"/>
          </p:cNvSpPr>
          <p:nvPr>
            <p:ph type="body" idx="1"/>
          </p:nvPr>
        </p:nvSpPr>
        <p:spPr/>
        <p:txBody>
          <a:bodyPr/>
          <a:lstStyle/>
          <a:p>
            <a:pPr>
              <a:defRPr/>
            </a:pPr>
            <a:r>
              <a:rPr lang="en-US" sz="2600" dirty="0" smtClean="0"/>
              <a:t>Recall that GDP is both total income in an economy and total expenditure on the economy’s output of goods and services:</a:t>
            </a:r>
          </a:p>
          <a:p>
            <a:pPr algn="ctr">
              <a:buFontTx/>
              <a:buNone/>
              <a:defRPr/>
            </a:pPr>
            <a:r>
              <a:rPr lang="en-US" sz="2600" dirty="0" smtClean="0">
                <a:effectLst>
                  <a:outerShdw blurRad="38100" dist="38100" dir="2700000" algn="tl">
                    <a:srgbClr val="FFFFFF"/>
                  </a:outerShdw>
                </a:effectLst>
              </a:rPr>
              <a:t>Y = C + I + G + NX</a:t>
            </a:r>
          </a:p>
          <a:p>
            <a:pPr>
              <a:defRPr/>
            </a:pPr>
            <a:r>
              <a:rPr lang="en-US" sz="2600" dirty="0" smtClean="0"/>
              <a:t>Assume a </a:t>
            </a:r>
            <a:r>
              <a:rPr lang="en-US" sz="2600" dirty="0" smtClean="0">
                <a:effectLst>
                  <a:outerShdw blurRad="38100" dist="38100" dir="2700000" algn="tl">
                    <a:srgbClr val="FFFFFF"/>
                  </a:outerShdw>
                </a:effectLst>
              </a:rPr>
              <a:t>closed economy</a:t>
            </a:r>
            <a:r>
              <a:rPr lang="en-US" sz="2600" dirty="0" smtClean="0"/>
              <a:t> – one that does not engage in international trade (NX=0):</a:t>
            </a:r>
          </a:p>
          <a:p>
            <a:pPr algn="ctr">
              <a:buFontTx/>
              <a:buNone/>
              <a:defRPr/>
            </a:pPr>
            <a:r>
              <a:rPr lang="en-US" sz="2600" dirty="0" smtClean="0">
                <a:effectLst>
                  <a:outerShdw blurRad="38100" dist="38100" dir="2700000" algn="tl">
                    <a:srgbClr val="FFFFFF"/>
                  </a:outerShdw>
                </a:effectLst>
              </a:rPr>
              <a:t>Y = C + I + G</a:t>
            </a:r>
          </a:p>
          <a:p>
            <a:pPr>
              <a:defRPr/>
            </a:pPr>
            <a:r>
              <a:rPr lang="en-US" sz="2600" dirty="0" smtClean="0"/>
              <a:t>Now, subtract C and G from both sides of the equation:</a:t>
            </a:r>
            <a:endParaRPr lang="en-US" sz="2600" i="1" dirty="0" smtClean="0"/>
          </a:p>
          <a:p>
            <a:pPr algn="ctr">
              <a:buFontTx/>
              <a:buNone/>
              <a:defRPr/>
            </a:pPr>
            <a:r>
              <a:rPr lang="en-US" sz="2600" dirty="0" smtClean="0">
                <a:effectLst>
                  <a:outerShdw blurRad="38100" dist="38100" dir="2700000" algn="tl">
                    <a:srgbClr val="FFFFFF"/>
                  </a:outerShdw>
                </a:effectLst>
              </a:rPr>
              <a:t>Y – C – G =I</a:t>
            </a:r>
          </a:p>
          <a:p>
            <a:pPr lvl="1">
              <a:buClr>
                <a:srgbClr val="000000"/>
              </a:buClr>
              <a:defRPr/>
            </a:pPr>
            <a:r>
              <a:rPr lang="en-US" sz="2200" dirty="0" smtClean="0"/>
              <a:t>The left side of the equation is the total income in the economy after paying for consumption and government purchases and is called </a:t>
            </a:r>
            <a:r>
              <a:rPr lang="en-US" sz="2200" i="1" dirty="0" smtClean="0">
                <a:solidFill>
                  <a:srgbClr val="25A9A6"/>
                </a:solidFill>
              </a:rPr>
              <a:t>national saving, </a:t>
            </a:r>
            <a:r>
              <a:rPr lang="en-US" sz="2200" dirty="0" smtClean="0"/>
              <a:t>or just </a:t>
            </a:r>
            <a:r>
              <a:rPr lang="en-US" sz="2200" i="1" dirty="0" smtClean="0">
                <a:solidFill>
                  <a:srgbClr val="25A9A6"/>
                </a:solidFill>
              </a:rPr>
              <a:t>saving (S).</a:t>
            </a:r>
          </a:p>
          <a:p>
            <a:pPr algn="ctr">
              <a:buFontTx/>
              <a:buNone/>
              <a:defRPr/>
            </a:pPr>
            <a:endParaRPr lang="en-US" dirty="0" smtClean="0">
              <a:effectLst>
                <a:outerShdw blurRad="38100" dist="38100" dir="2700000" algn="tl">
                  <a:srgbClr val="FFFFFF"/>
                </a:outerShdw>
              </a:effectLst>
            </a:endParaRPr>
          </a:p>
        </p:txBody>
      </p:sp>
    </p:spTree>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l"/>
            <a:r>
              <a:rPr lang="en-US" sz="3200" smtClean="0">
                <a:solidFill>
                  <a:srgbClr val="FFFFFF"/>
                </a:solidFill>
              </a:rPr>
              <a:t>Some Important Identities</a:t>
            </a:r>
            <a:endParaRPr lang="en-US" sz="3200" smtClean="0">
              <a:solidFill>
                <a:srgbClr val="FFFFFF"/>
              </a:solidFill>
              <a:latin typeface="Tahoma" pitchFamily="34" charset="0"/>
            </a:endParaRPr>
          </a:p>
        </p:txBody>
      </p:sp>
      <p:sp>
        <p:nvSpPr>
          <p:cNvPr id="34819" name="Rectangle 3"/>
          <p:cNvSpPr>
            <a:spLocks noGrp="1" noChangeArrowheads="1"/>
          </p:cNvSpPr>
          <p:nvPr>
            <p:ph type="body" idx="1"/>
          </p:nvPr>
        </p:nvSpPr>
        <p:spPr/>
        <p:txBody>
          <a:bodyPr/>
          <a:lstStyle/>
          <a:p>
            <a:pPr>
              <a:defRPr/>
            </a:pPr>
            <a:r>
              <a:rPr lang="en-US" dirty="0" smtClean="0"/>
              <a:t>Substituting </a:t>
            </a:r>
            <a:r>
              <a:rPr lang="en-US" i="1" dirty="0" smtClean="0"/>
              <a:t>S</a:t>
            </a:r>
            <a:r>
              <a:rPr lang="en-US" dirty="0" smtClean="0"/>
              <a:t> for </a:t>
            </a:r>
            <a:r>
              <a:rPr lang="en-US" i="1" dirty="0" smtClean="0"/>
              <a:t>Y - C - G</a:t>
            </a:r>
            <a:r>
              <a:rPr lang="en-US" dirty="0" smtClean="0"/>
              <a:t>, the equation can be written as:</a:t>
            </a:r>
            <a:endParaRPr lang="en-US" i="1" dirty="0" smtClean="0"/>
          </a:p>
          <a:p>
            <a:pPr algn="ctr">
              <a:buFontTx/>
              <a:buNone/>
              <a:defRPr/>
            </a:pPr>
            <a:r>
              <a:rPr lang="en-US" i="1" dirty="0" smtClean="0">
                <a:effectLst>
                  <a:outerShdw blurRad="38100" dist="38100" dir="2700000" algn="tl">
                    <a:srgbClr val="FFFFFF"/>
                  </a:outerShdw>
                </a:effectLst>
              </a:rPr>
              <a:t>S = I</a:t>
            </a:r>
          </a:p>
          <a:p>
            <a:pPr>
              <a:defRPr/>
            </a:pPr>
            <a:r>
              <a:rPr lang="en-US" dirty="0" smtClean="0"/>
              <a:t>For the economy as a whole, saving must be equal to investment. </a:t>
            </a:r>
          </a:p>
          <a:p>
            <a:pPr>
              <a:defRPr/>
            </a:pPr>
            <a:r>
              <a:rPr lang="en-US" dirty="0" smtClean="0"/>
              <a:t>National saving, or saving, is equal to:</a:t>
            </a:r>
          </a:p>
          <a:p>
            <a:pPr algn="ctr">
              <a:buFontTx/>
              <a:buNone/>
              <a:defRPr/>
            </a:pPr>
            <a:r>
              <a:rPr lang="en-US" i="1" dirty="0" smtClean="0">
                <a:effectLst>
                  <a:outerShdw blurRad="38100" dist="38100" dir="2700000" algn="tl">
                    <a:srgbClr val="FFFFFF"/>
                  </a:outerShdw>
                </a:effectLst>
              </a:rPr>
              <a:t>S = I</a:t>
            </a:r>
          </a:p>
          <a:p>
            <a:pPr algn="ctr">
              <a:buFontTx/>
              <a:buNone/>
              <a:defRPr/>
            </a:pPr>
            <a:r>
              <a:rPr lang="en-US" i="1" dirty="0" smtClean="0">
                <a:effectLst>
                  <a:outerShdw blurRad="38100" dist="38100" dir="2700000" algn="tl">
                    <a:srgbClr val="FFFFFF"/>
                  </a:outerShdw>
                </a:effectLst>
              </a:rPr>
              <a:t>S = Y – C – G </a:t>
            </a:r>
          </a:p>
          <a:p>
            <a:pPr algn="ctr">
              <a:buFontTx/>
              <a:buNone/>
              <a:defRPr/>
            </a:pPr>
            <a:r>
              <a:rPr lang="en-US" i="1" dirty="0" smtClean="0">
                <a:effectLst>
                  <a:outerShdw blurRad="38100" dist="38100" dir="2700000" algn="tl">
                    <a:srgbClr val="FFFFFF"/>
                  </a:outerShdw>
                </a:effectLst>
              </a:rPr>
              <a:t>S = (Y – T – C) + (T – G)</a:t>
            </a:r>
          </a:p>
          <a:p>
            <a:pPr algn="ctr">
              <a:buFontTx/>
              <a:buNone/>
              <a:defRPr/>
            </a:pPr>
            <a:endParaRPr lang="en-US" i="1" dirty="0" smtClean="0">
              <a:effectLst>
                <a:outerShdw blurRad="38100" dist="38100" dir="2700000" algn="tl">
                  <a:srgbClr val="FFFFFF"/>
                </a:outerShdw>
              </a:effectLs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z="3200" smtClean="0">
                <a:solidFill>
                  <a:srgbClr val="FFFFFF"/>
                </a:solidFill>
              </a:rPr>
              <a:t>The Meaning of Saving and Investment</a:t>
            </a:r>
          </a:p>
        </p:txBody>
      </p:sp>
      <p:sp>
        <p:nvSpPr>
          <p:cNvPr id="38915" name="Rectangle 3"/>
          <p:cNvSpPr>
            <a:spLocks noGrp="1" noChangeArrowheads="1"/>
          </p:cNvSpPr>
          <p:nvPr>
            <p:ph type="body" idx="1"/>
          </p:nvPr>
        </p:nvSpPr>
        <p:spPr/>
        <p:txBody>
          <a:bodyPr/>
          <a:lstStyle/>
          <a:p>
            <a:pPr>
              <a:defRPr/>
            </a:pPr>
            <a:r>
              <a:rPr lang="en-US" sz="2800" dirty="0" smtClean="0"/>
              <a:t>National Saving</a:t>
            </a:r>
          </a:p>
          <a:p>
            <a:pPr lvl="1">
              <a:defRPr/>
            </a:pPr>
            <a:r>
              <a:rPr lang="en-US" sz="2400" i="1" dirty="0" smtClean="0"/>
              <a:t>National saving</a:t>
            </a:r>
            <a:r>
              <a:rPr lang="en-US" sz="2400" dirty="0" smtClean="0"/>
              <a:t> is the total income in the economy that remains after paying for consumption and government purchases.</a:t>
            </a:r>
          </a:p>
          <a:p>
            <a:pPr>
              <a:defRPr/>
            </a:pPr>
            <a:r>
              <a:rPr lang="en-US" sz="2800" dirty="0" smtClean="0"/>
              <a:t>Private Saving</a:t>
            </a:r>
          </a:p>
          <a:p>
            <a:pPr marL="612000" lvl="1">
              <a:buClr>
                <a:srgbClr val="000000"/>
              </a:buClr>
              <a:defRPr/>
            </a:pPr>
            <a:r>
              <a:rPr lang="en-US" sz="2400" i="1" dirty="0" smtClean="0">
                <a:solidFill>
                  <a:srgbClr val="25A9A6"/>
                </a:solidFill>
              </a:rPr>
              <a:t>Private saving </a:t>
            </a:r>
            <a:r>
              <a:rPr lang="en-US" sz="2400" dirty="0" smtClean="0"/>
              <a:t>is the amount of income that households have left after paying their taxes and paying for their consumption.</a:t>
            </a:r>
          </a:p>
          <a:p>
            <a:pPr lvl="1" algn="ctr">
              <a:buFontTx/>
              <a:buNone/>
              <a:defRPr/>
            </a:pPr>
            <a:r>
              <a:rPr lang="en-US" sz="2400" i="1" dirty="0" smtClean="0">
                <a:effectLst>
                  <a:outerShdw blurRad="38100" dist="38100" dir="2700000" algn="tl">
                    <a:srgbClr val="FFFFFF"/>
                  </a:outerShdw>
                </a:effectLst>
              </a:rPr>
              <a:t>Private saving = (Y – T – C)</a:t>
            </a:r>
            <a:r>
              <a:rPr lang="en-US" sz="2400" dirty="0" smtClean="0">
                <a:effectLst>
                  <a:outerShdw blurRad="38100" dist="38100" dir="2700000" algn="tl">
                    <a:srgbClr val="FFFFFF"/>
                  </a:outerShdw>
                </a:effectLst>
              </a:rPr>
              <a:t> </a:t>
            </a:r>
          </a:p>
          <a:p>
            <a:pPr>
              <a:defRPr/>
            </a:pPr>
            <a:r>
              <a:rPr lang="en-US" sz="2800" dirty="0" smtClean="0"/>
              <a:t>Public Saving</a:t>
            </a:r>
          </a:p>
          <a:p>
            <a:pPr lvl="1">
              <a:buClr>
                <a:srgbClr val="000000"/>
              </a:buClr>
              <a:defRPr/>
            </a:pPr>
            <a:r>
              <a:rPr lang="en-US" sz="2400" i="1" dirty="0" smtClean="0">
                <a:solidFill>
                  <a:srgbClr val="25A9A6"/>
                </a:solidFill>
              </a:rPr>
              <a:t>Public saving </a:t>
            </a:r>
            <a:r>
              <a:rPr lang="en-US" sz="2400" dirty="0" smtClean="0"/>
              <a:t>is the amount of tax revenue that the government has left after paying for its spending.</a:t>
            </a:r>
          </a:p>
          <a:p>
            <a:pPr lvl="1" algn="ctr">
              <a:buFontTx/>
              <a:buNone/>
              <a:defRPr/>
            </a:pPr>
            <a:r>
              <a:rPr lang="en-US" sz="2400" i="1" dirty="0" smtClean="0">
                <a:effectLst>
                  <a:outerShdw blurRad="38100" dist="38100" dir="2700000" algn="tl">
                    <a:srgbClr val="FFFFFF"/>
                  </a:outerShdw>
                </a:effectLst>
              </a:rPr>
              <a:t>Public saving  = (T – G)</a:t>
            </a:r>
          </a:p>
          <a:p>
            <a:pPr lvl="1" algn="ctr">
              <a:buFontTx/>
              <a:buNone/>
              <a:defRPr/>
            </a:pPr>
            <a:endParaRPr lang="en-US" sz="2400" i="1" dirty="0" smtClean="0">
              <a:effectLst>
                <a:outerShdw blurRad="38100" dist="38100" dir="2700000" algn="tl">
                  <a:srgbClr val="FFFFFF"/>
                </a:outerShdw>
              </a:effectLst>
              <a:latin typeface="Tahoma"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z="3200" smtClean="0">
                <a:solidFill>
                  <a:srgbClr val="FFFFFF"/>
                </a:solidFill>
              </a:rPr>
              <a:t>The Meaning of Saving and Investment</a:t>
            </a:r>
          </a:p>
        </p:txBody>
      </p:sp>
      <p:sp>
        <p:nvSpPr>
          <p:cNvPr id="29699" name="Rectangle 3"/>
          <p:cNvSpPr>
            <a:spLocks noGrp="1" noChangeArrowheads="1"/>
          </p:cNvSpPr>
          <p:nvPr>
            <p:ph type="body" idx="1"/>
          </p:nvPr>
        </p:nvSpPr>
        <p:spPr/>
        <p:txBody>
          <a:bodyPr/>
          <a:lstStyle/>
          <a:p>
            <a:endParaRPr lang="en-US" smtClean="0"/>
          </a:p>
          <a:p>
            <a:r>
              <a:rPr lang="en-US" smtClean="0"/>
              <a:t>Surplus and Deficit</a:t>
            </a:r>
            <a:endParaRPr lang="en-US" smtClean="0">
              <a:latin typeface="Tahoma" pitchFamily="34" charset="0"/>
            </a:endParaRPr>
          </a:p>
          <a:p>
            <a:pPr lvl="1">
              <a:buClr>
                <a:srgbClr val="000000"/>
              </a:buClr>
            </a:pPr>
            <a:r>
              <a:rPr lang="en-US" smtClean="0"/>
              <a:t>If </a:t>
            </a:r>
            <a:r>
              <a:rPr lang="en-US" i="1" smtClean="0"/>
              <a:t>T &gt; G</a:t>
            </a:r>
            <a:r>
              <a:rPr lang="en-US" smtClean="0"/>
              <a:t>, the government runs a </a:t>
            </a:r>
            <a:r>
              <a:rPr lang="en-US" i="1" smtClean="0">
                <a:solidFill>
                  <a:srgbClr val="25A9A6"/>
                </a:solidFill>
              </a:rPr>
              <a:t>budget surplus </a:t>
            </a:r>
            <a:r>
              <a:rPr lang="en-US" smtClean="0"/>
              <a:t>because it receives more money than it spends.</a:t>
            </a:r>
          </a:p>
          <a:p>
            <a:pPr lvl="1"/>
            <a:r>
              <a:rPr lang="en-US" smtClean="0"/>
              <a:t>The surplus of </a:t>
            </a:r>
            <a:r>
              <a:rPr lang="en-US" i="1" smtClean="0"/>
              <a:t>T - G</a:t>
            </a:r>
            <a:r>
              <a:rPr lang="en-US" smtClean="0"/>
              <a:t> represents public saving.</a:t>
            </a:r>
          </a:p>
          <a:p>
            <a:pPr lvl="1">
              <a:buClr>
                <a:srgbClr val="000000"/>
              </a:buClr>
            </a:pPr>
            <a:r>
              <a:rPr lang="en-US" smtClean="0"/>
              <a:t>If </a:t>
            </a:r>
            <a:r>
              <a:rPr lang="en-US" i="1" smtClean="0"/>
              <a:t>G &gt; T</a:t>
            </a:r>
            <a:r>
              <a:rPr lang="en-US" smtClean="0"/>
              <a:t>, the government runs a </a:t>
            </a:r>
            <a:r>
              <a:rPr lang="en-US" i="1" smtClean="0">
                <a:solidFill>
                  <a:srgbClr val="25A9A6"/>
                </a:solidFill>
              </a:rPr>
              <a:t>budget deficit </a:t>
            </a:r>
            <a:r>
              <a:rPr lang="en-US" smtClean="0"/>
              <a:t>because it spends more money than it receives in tax revenue.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лавие 1"/>
          <p:cNvSpPr>
            <a:spLocks noGrp="1"/>
          </p:cNvSpPr>
          <p:nvPr>
            <p:ph type="title"/>
          </p:nvPr>
        </p:nvSpPr>
        <p:spPr/>
        <p:txBody>
          <a:bodyPr/>
          <a:lstStyle/>
          <a:p>
            <a:r>
              <a:rPr lang="en-US" dirty="0" smtClean="0"/>
              <a:t>Saving, Investment and the Financial System</a:t>
            </a:r>
            <a:endParaRPr lang="bg-BG" smtClean="0"/>
          </a:p>
        </p:txBody>
      </p:sp>
      <p:sp>
        <p:nvSpPr>
          <p:cNvPr id="5123" name="Контейнер за съдържание 2"/>
          <p:cNvSpPr>
            <a:spLocks noGrp="1"/>
          </p:cNvSpPr>
          <p:nvPr>
            <p:ph idx="1"/>
          </p:nvPr>
        </p:nvSpPr>
        <p:spPr/>
        <p:txBody>
          <a:bodyPr/>
          <a:lstStyle/>
          <a:p>
            <a:pPr>
              <a:buFontTx/>
              <a:buNone/>
            </a:pPr>
            <a:r>
              <a:rPr lang="en-US" sz="2500" dirty="0" smtClean="0"/>
              <a:t>At any time some people want to save some of their income for the future, and others want to borrow in order to finance investments in new and growing businesses. Financial system is what brings these two groups of people together.</a:t>
            </a:r>
          </a:p>
          <a:p>
            <a:pPr>
              <a:buFontTx/>
              <a:buNone/>
            </a:pPr>
            <a:r>
              <a:rPr lang="en-US" sz="2600" dirty="0" smtClean="0"/>
              <a:t>Key issues concerning financial system are:</a:t>
            </a:r>
          </a:p>
          <a:p>
            <a:r>
              <a:rPr lang="en-US" sz="2400" dirty="0" smtClean="0"/>
              <a:t>Which are the various institutions that make up the financial system? How do they function?</a:t>
            </a:r>
          </a:p>
          <a:p>
            <a:r>
              <a:rPr lang="en-US" sz="2400" dirty="0" smtClean="0"/>
              <a:t>Which are the basic tools of finance?</a:t>
            </a:r>
          </a:p>
          <a:p>
            <a:r>
              <a:rPr lang="en-US" sz="2400" dirty="0" smtClean="0"/>
              <a:t>How interest rate balances the supply and demand for </a:t>
            </a:r>
            <a:r>
              <a:rPr lang="en-US" sz="2400" dirty="0" err="1" smtClean="0"/>
              <a:t>loanable</a:t>
            </a:r>
            <a:r>
              <a:rPr lang="en-US" sz="2400" smtClean="0"/>
              <a:t> funds in financial markets?</a:t>
            </a:r>
          </a:p>
          <a:p>
            <a:r>
              <a:rPr lang="en-US" sz="2400" smtClean="0"/>
              <a:t>How the government policies affect the interest rate and, thereby, society’s allocation of scarce resources?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smtClean="0"/>
              <a:t>The Market for Loanable Funds</a:t>
            </a:r>
            <a:endParaRPr lang="en-US" smtClean="0">
              <a:latin typeface="Tahoma" pitchFamily="34" charset="0"/>
            </a:endParaRPr>
          </a:p>
        </p:txBody>
      </p:sp>
      <p:sp>
        <p:nvSpPr>
          <p:cNvPr id="45059" name="Rectangle 3"/>
          <p:cNvSpPr>
            <a:spLocks noGrp="1" noChangeArrowheads="1"/>
          </p:cNvSpPr>
          <p:nvPr>
            <p:ph type="body" idx="1"/>
          </p:nvPr>
        </p:nvSpPr>
        <p:spPr/>
        <p:txBody>
          <a:bodyPr/>
          <a:lstStyle/>
          <a:p>
            <a:pPr>
              <a:defRPr/>
            </a:pPr>
            <a:r>
              <a:rPr lang="en-US" dirty="0" smtClean="0"/>
              <a:t>Financial markets coordinate the economy’s saving and investment in the </a:t>
            </a:r>
            <a:r>
              <a:rPr lang="en-US" dirty="0" smtClean="0">
                <a:effectLst>
                  <a:outerShdw blurRad="38100" dist="38100" dir="2700000" algn="tl">
                    <a:srgbClr val="FFFFFF"/>
                  </a:outerShdw>
                </a:effectLst>
              </a:rPr>
              <a:t>market for </a:t>
            </a:r>
            <a:r>
              <a:rPr lang="en-US" dirty="0" err="1" smtClean="0">
                <a:effectLst>
                  <a:outerShdw blurRad="38100" dist="38100" dir="2700000" algn="tl">
                    <a:srgbClr val="FFFFFF"/>
                  </a:outerShdw>
                </a:effectLst>
              </a:rPr>
              <a:t>loanable</a:t>
            </a:r>
            <a:r>
              <a:rPr lang="en-US" dirty="0" smtClean="0">
                <a:effectLst>
                  <a:outerShdw blurRad="38100" dist="38100" dir="2700000" algn="tl">
                    <a:srgbClr val="FFFFFF"/>
                  </a:outerShdw>
                </a:effectLst>
              </a:rPr>
              <a:t> funds.</a:t>
            </a:r>
            <a:endParaRPr lang="en-US" dirty="0" smtClean="0"/>
          </a:p>
          <a:p>
            <a:pPr>
              <a:defRPr/>
            </a:pPr>
            <a:r>
              <a:rPr lang="en-US" dirty="0" smtClean="0"/>
              <a:t>The </a:t>
            </a:r>
            <a:r>
              <a:rPr lang="en-US" i="1" dirty="0" smtClean="0">
                <a:solidFill>
                  <a:srgbClr val="25A9A6"/>
                </a:solidFill>
              </a:rPr>
              <a:t>market for </a:t>
            </a:r>
            <a:r>
              <a:rPr lang="en-US" i="1" dirty="0" err="1" smtClean="0">
                <a:solidFill>
                  <a:srgbClr val="25A9A6"/>
                </a:solidFill>
              </a:rPr>
              <a:t>loanable</a:t>
            </a:r>
            <a:r>
              <a:rPr lang="en-US" i="1" dirty="0" smtClean="0">
                <a:solidFill>
                  <a:srgbClr val="25A9A6"/>
                </a:solidFill>
              </a:rPr>
              <a:t> funds </a:t>
            </a:r>
            <a:r>
              <a:rPr lang="en-US" dirty="0" smtClean="0"/>
              <a:t>is the market in which those who want to save supply funds and those who want to borrow to invest demand funds.</a:t>
            </a:r>
          </a:p>
          <a:p>
            <a:pPr>
              <a:defRPr/>
            </a:pPr>
            <a:r>
              <a:rPr lang="en-US" dirty="0" err="1" smtClean="0">
                <a:effectLst>
                  <a:outerShdw blurRad="38100" dist="38100" dir="2700000" algn="tl">
                    <a:srgbClr val="FFFFFF"/>
                  </a:outerShdw>
                </a:effectLst>
              </a:rPr>
              <a:t>Loanable</a:t>
            </a:r>
            <a:r>
              <a:rPr lang="en-US" dirty="0" smtClean="0">
                <a:effectLst>
                  <a:outerShdw blurRad="38100" dist="38100" dir="2700000" algn="tl">
                    <a:srgbClr val="FFFFFF"/>
                  </a:outerShdw>
                </a:effectLst>
              </a:rPr>
              <a:t> funds</a:t>
            </a:r>
            <a:r>
              <a:rPr lang="en-US" dirty="0" smtClean="0"/>
              <a:t> refer to all income that people have chosen to save and lend out, rather than use for their own consumption.</a:t>
            </a:r>
          </a:p>
          <a:p>
            <a:pPr>
              <a:defRPr/>
            </a:pPr>
            <a:endParaRPr lang="en-US" dirty="0" smtClean="0"/>
          </a:p>
        </p:txBody>
      </p:sp>
    </p:spTree>
  </p:cSld>
  <p:clrMapOvr>
    <a:masterClrMapping/>
  </p:clrMapOvr>
  <p:transition>
    <p:zo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l"/>
            <a:r>
              <a:rPr lang="en-US" sz="3200" smtClean="0">
                <a:solidFill>
                  <a:srgbClr val="FFFFFF"/>
                </a:solidFill>
              </a:rPr>
              <a:t>Supply and Demand for Loanable Funds</a:t>
            </a:r>
            <a:endParaRPr lang="en-US" sz="3200" smtClean="0">
              <a:solidFill>
                <a:srgbClr val="FFFFFF"/>
              </a:solidFill>
              <a:latin typeface="Tahoma" pitchFamily="34" charset="0"/>
            </a:endParaRPr>
          </a:p>
        </p:txBody>
      </p:sp>
      <p:sp>
        <p:nvSpPr>
          <p:cNvPr id="31747" name="Rectangle 3"/>
          <p:cNvSpPr>
            <a:spLocks noGrp="1" noChangeArrowheads="1"/>
          </p:cNvSpPr>
          <p:nvPr>
            <p:ph type="body" idx="1"/>
          </p:nvPr>
        </p:nvSpPr>
        <p:spPr/>
        <p:txBody>
          <a:bodyPr/>
          <a:lstStyle/>
          <a:p>
            <a:r>
              <a:rPr lang="en-US" sz="2600" smtClean="0"/>
              <a:t>Financial markets work much like other markets in the economy.</a:t>
            </a:r>
          </a:p>
          <a:p>
            <a:pPr lvl="1"/>
            <a:r>
              <a:rPr lang="en-US" sz="2400" smtClean="0"/>
              <a:t>The supply of loanable funds</a:t>
            </a:r>
            <a:r>
              <a:rPr lang="en-US" sz="2400" i="1" smtClean="0"/>
              <a:t> </a:t>
            </a:r>
            <a:r>
              <a:rPr lang="en-US" sz="2400" smtClean="0"/>
              <a:t>comes from people who have extra income they want to save and lend out.</a:t>
            </a:r>
          </a:p>
          <a:p>
            <a:pPr lvl="1"/>
            <a:r>
              <a:rPr lang="en-US" sz="2400" smtClean="0"/>
              <a:t>The demand for loanable funds</a:t>
            </a:r>
            <a:r>
              <a:rPr lang="en-US" sz="2400" i="1" smtClean="0"/>
              <a:t> </a:t>
            </a:r>
            <a:r>
              <a:rPr lang="en-US" sz="2400" smtClean="0"/>
              <a:t>comes from households and firms that wish to borrow to make investments.</a:t>
            </a:r>
          </a:p>
          <a:p>
            <a:pPr lvl="1"/>
            <a:r>
              <a:rPr lang="en-US" sz="2400" smtClean="0"/>
              <a:t>The interest rate is the price of the loan. It represents the amount that borrowers pay for loans and the amount that lenders receive on their saving.</a:t>
            </a:r>
          </a:p>
          <a:p>
            <a:pPr lvl="1"/>
            <a:r>
              <a:rPr lang="en-US" sz="2400" smtClean="0"/>
              <a:t>The equilibrium of the supply and demand for loanable funds determines the </a:t>
            </a:r>
            <a:r>
              <a:rPr lang="en-US" sz="2400" i="1" smtClean="0"/>
              <a:t>real interest ra</a:t>
            </a:r>
            <a:r>
              <a:rPr lang="en-US" sz="2600" i="1" smtClean="0"/>
              <a:t>te</a:t>
            </a:r>
            <a:r>
              <a:rPr lang="en-US" sz="2600" smtClean="0"/>
              <a:t>.</a:t>
            </a:r>
          </a:p>
          <a:p>
            <a:r>
              <a:rPr lang="en-US" sz="2600" smtClean="0"/>
              <a:t>The interest rate in the market for loanable funds is the real interest rate.</a:t>
            </a:r>
          </a:p>
          <a:p>
            <a:endParaRPr lang="en-U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2770" name="Picture 2" descr="narrow aqua button bckgrd"/>
          <p:cNvPicPr>
            <a:picLocks noChangeAspect="1" noChangeArrowheads="1"/>
          </p:cNvPicPr>
          <p:nvPr/>
        </p:nvPicPr>
        <p:blipFill>
          <a:blip r:embed="rId2" cstate="print"/>
          <a:srcRect r="1688"/>
          <a:stretch>
            <a:fillRect/>
          </a:stretch>
        </p:blipFill>
        <p:spPr bwMode="auto">
          <a:xfrm>
            <a:off x="0" y="0"/>
            <a:ext cx="9144000" cy="6858000"/>
          </a:xfrm>
          <a:prstGeom prst="rect">
            <a:avLst/>
          </a:prstGeom>
          <a:noFill/>
          <a:ln w="9525">
            <a:noFill/>
            <a:miter lim="800000"/>
            <a:headEnd/>
            <a:tailEnd/>
          </a:ln>
        </p:spPr>
      </p:pic>
      <p:sp>
        <p:nvSpPr>
          <p:cNvPr id="32771" name="Rectangle 3"/>
          <p:cNvSpPr>
            <a:spLocks noGrp="1" noChangeArrowheads="1"/>
          </p:cNvSpPr>
          <p:nvPr>
            <p:ph type="title"/>
          </p:nvPr>
        </p:nvSpPr>
        <p:spPr>
          <a:xfrm>
            <a:off x="609600" y="50800"/>
            <a:ext cx="8229600" cy="685800"/>
          </a:xfrm>
        </p:spPr>
        <p:txBody>
          <a:bodyPr/>
          <a:lstStyle/>
          <a:p>
            <a:pPr algn="l">
              <a:lnSpc>
                <a:spcPct val="80000"/>
              </a:lnSpc>
            </a:pPr>
            <a:r>
              <a:rPr lang="en-US" sz="3200" smtClean="0"/>
              <a:t>Figure 1 The Market for Loanable Funds</a:t>
            </a:r>
            <a:endParaRPr lang="en-US" sz="2400" smtClean="0">
              <a:solidFill>
                <a:schemeClr val="bg1"/>
              </a:solidFill>
            </a:endParaRPr>
          </a:p>
        </p:txBody>
      </p:sp>
      <p:sp>
        <p:nvSpPr>
          <p:cNvPr id="32772" name="Rectangle 5"/>
          <p:cNvSpPr>
            <a:spLocks noChangeArrowheads="1"/>
          </p:cNvSpPr>
          <p:nvPr/>
        </p:nvSpPr>
        <p:spPr bwMode="auto">
          <a:xfrm>
            <a:off x="1655763" y="1460500"/>
            <a:ext cx="6594475" cy="4376738"/>
          </a:xfrm>
          <a:prstGeom prst="rect">
            <a:avLst/>
          </a:prstGeom>
          <a:solidFill>
            <a:srgbClr val="F3F6F9"/>
          </a:solidFill>
          <a:ln w="230188">
            <a:solidFill>
              <a:srgbClr val="F3F6F9"/>
            </a:solidFill>
            <a:miter lim="800000"/>
            <a:headEnd/>
            <a:tailEnd/>
          </a:ln>
        </p:spPr>
        <p:txBody>
          <a:bodyPr/>
          <a:lstStyle/>
          <a:p>
            <a:endParaRPr lang="bg-BG"/>
          </a:p>
        </p:txBody>
      </p:sp>
      <p:sp>
        <p:nvSpPr>
          <p:cNvPr id="32773" name="Rectangle 6"/>
          <p:cNvSpPr>
            <a:spLocks noChangeArrowheads="1"/>
          </p:cNvSpPr>
          <p:nvPr/>
        </p:nvSpPr>
        <p:spPr bwMode="auto">
          <a:xfrm>
            <a:off x="1655763" y="1460500"/>
            <a:ext cx="6594475" cy="4376738"/>
          </a:xfrm>
          <a:prstGeom prst="rect">
            <a:avLst/>
          </a:prstGeom>
          <a:solidFill>
            <a:srgbClr val="F2F4F8"/>
          </a:solidFill>
          <a:ln w="209550">
            <a:solidFill>
              <a:srgbClr val="F2F4F8"/>
            </a:solidFill>
            <a:miter lim="800000"/>
            <a:headEnd/>
            <a:tailEnd/>
          </a:ln>
        </p:spPr>
        <p:txBody>
          <a:bodyPr/>
          <a:lstStyle/>
          <a:p>
            <a:endParaRPr lang="bg-BG"/>
          </a:p>
        </p:txBody>
      </p:sp>
      <p:sp>
        <p:nvSpPr>
          <p:cNvPr id="32774" name="Rectangle 7"/>
          <p:cNvSpPr>
            <a:spLocks noChangeArrowheads="1"/>
          </p:cNvSpPr>
          <p:nvPr/>
        </p:nvSpPr>
        <p:spPr bwMode="auto">
          <a:xfrm>
            <a:off x="1655763" y="1460500"/>
            <a:ext cx="6594475" cy="4376738"/>
          </a:xfrm>
          <a:prstGeom prst="rect">
            <a:avLst/>
          </a:prstGeom>
          <a:solidFill>
            <a:srgbClr val="F1F4F7"/>
          </a:solidFill>
          <a:ln w="188913">
            <a:solidFill>
              <a:srgbClr val="F1F4F7"/>
            </a:solidFill>
            <a:miter lim="800000"/>
            <a:headEnd/>
            <a:tailEnd/>
          </a:ln>
        </p:spPr>
        <p:txBody>
          <a:bodyPr/>
          <a:lstStyle/>
          <a:p>
            <a:endParaRPr lang="bg-BG"/>
          </a:p>
        </p:txBody>
      </p:sp>
      <p:sp>
        <p:nvSpPr>
          <p:cNvPr id="32775" name="Rectangle 8"/>
          <p:cNvSpPr>
            <a:spLocks noChangeArrowheads="1"/>
          </p:cNvSpPr>
          <p:nvPr/>
        </p:nvSpPr>
        <p:spPr bwMode="auto">
          <a:xfrm>
            <a:off x="1655763" y="1460500"/>
            <a:ext cx="6594475" cy="4376738"/>
          </a:xfrm>
          <a:prstGeom prst="rect">
            <a:avLst/>
          </a:prstGeom>
          <a:solidFill>
            <a:srgbClr val="F0F2F5"/>
          </a:solidFill>
          <a:ln w="166688">
            <a:solidFill>
              <a:srgbClr val="F0F2F5"/>
            </a:solidFill>
            <a:miter lim="800000"/>
            <a:headEnd/>
            <a:tailEnd/>
          </a:ln>
        </p:spPr>
        <p:txBody>
          <a:bodyPr/>
          <a:lstStyle/>
          <a:p>
            <a:endParaRPr lang="bg-BG"/>
          </a:p>
        </p:txBody>
      </p:sp>
      <p:sp>
        <p:nvSpPr>
          <p:cNvPr id="32776" name="Rectangle 9"/>
          <p:cNvSpPr>
            <a:spLocks noChangeArrowheads="1"/>
          </p:cNvSpPr>
          <p:nvPr/>
        </p:nvSpPr>
        <p:spPr bwMode="auto">
          <a:xfrm>
            <a:off x="1655763" y="1460500"/>
            <a:ext cx="6594475" cy="4376738"/>
          </a:xfrm>
          <a:prstGeom prst="rect">
            <a:avLst/>
          </a:prstGeom>
          <a:solidFill>
            <a:srgbClr val="EEF1F4"/>
          </a:solidFill>
          <a:ln w="146050">
            <a:solidFill>
              <a:srgbClr val="EEF1F4"/>
            </a:solidFill>
            <a:miter lim="800000"/>
            <a:headEnd/>
            <a:tailEnd/>
          </a:ln>
        </p:spPr>
        <p:txBody>
          <a:bodyPr/>
          <a:lstStyle/>
          <a:p>
            <a:endParaRPr lang="bg-BG"/>
          </a:p>
        </p:txBody>
      </p:sp>
      <p:sp>
        <p:nvSpPr>
          <p:cNvPr id="32777" name="Rectangle 10"/>
          <p:cNvSpPr>
            <a:spLocks noChangeArrowheads="1"/>
          </p:cNvSpPr>
          <p:nvPr/>
        </p:nvSpPr>
        <p:spPr bwMode="auto">
          <a:xfrm>
            <a:off x="1655763" y="1460500"/>
            <a:ext cx="6594475" cy="4376738"/>
          </a:xfrm>
          <a:prstGeom prst="rect">
            <a:avLst/>
          </a:prstGeom>
          <a:solidFill>
            <a:srgbClr val="EDEFF3"/>
          </a:solidFill>
          <a:ln w="125413">
            <a:solidFill>
              <a:srgbClr val="EDEFF3"/>
            </a:solidFill>
            <a:miter lim="800000"/>
            <a:headEnd/>
            <a:tailEnd/>
          </a:ln>
        </p:spPr>
        <p:txBody>
          <a:bodyPr/>
          <a:lstStyle/>
          <a:p>
            <a:endParaRPr lang="bg-BG"/>
          </a:p>
        </p:txBody>
      </p:sp>
      <p:sp>
        <p:nvSpPr>
          <p:cNvPr id="32778" name="Rectangle 11"/>
          <p:cNvSpPr>
            <a:spLocks noChangeArrowheads="1"/>
          </p:cNvSpPr>
          <p:nvPr/>
        </p:nvSpPr>
        <p:spPr bwMode="auto">
          <a:xfrm>
            <a:off x="1655763" y="1460500"/>
            <a:ext cx="6594475" cy="4376738"/>
          </a:xfrm>
          <a:prstGeom prst="rect">
            <a:avLst/>
          </a:prstGeom>
          <a:solidFill>
            <a:srgbClr val="EBEEF2"/>
          </a:solidFill>
          <a:ln w="104775">
            <a:solidFill>
              <a:srgbClr val="EBEEF2"/>
            </a:solidFill>
            <a:miter lim="800000"/>
            <a:headEnd/>
            <a:tailEnd/>
          </a:ln>
        </p:spPr>
        <p:txBody>
          <a:bodyPr/>
          <a:lstStyle/>
          <a:p>
            <a:endParaRPr lang="bg-BG"/>
          </a:p>
        </p:txBody>
      </p:sp>
      <p:sp>
        <p:nvSpPr>
          <p:cNvPr id="32779" name="Rectangle 12"/>
          <p:cNvSpPr>
            <a:spLocks noChangeArrowheads="1"/>
          </p:cNvSpPr>
          <p:nvPr/>
        </p:nvSpPr>
        <p:spPr bwMode="auto">
          <a:xfrm>
            <a:off x="1655763" y="1460500"/>
            <a:ext cx="6594475" cy="4376738"/>
          </a:xfrm>
          <a:prstGeom prst="rect">
            <a:avLst/>
          </a:prstGeom>
          <a:solidFill>
            <a:srgbClr val="EAECF1"/>
          </a:solidFill>
          <a:ln w="84138">
            <a:solidFill>
              <a:srgbClr val="EAECF1"/>
            </a:solidFill>
            <a:miter lim="800000"/>
            <a:headEnd/>
            <a:tailEnd/>
          </a:ln>
        </p:spPr>
        <p:txBody>
          <a:bodyPr/>
          <a:lstStyle/>
          <a:p>
            <a:endParaRPr lang="bg-BG"/>
          </a:p>
        </p:txBody>
      </p:sp>
      <p:sp>
        <p:nvSpPr>
          <p:cNvPr id="32780" name="Rectangle 13"/>
          <p:cNvSpPr>
            <a:spLocks noChangeArrowheads="1"/>
          </p:cNvSpPr>
          <p:nvPr/>
        </p:nvSpPr>
        <p:spPr bwMode="auto">
          <a:xfrm>
            <a:off x="1655763" y="1460500"/>
            <a:ext cx="6594475" cy="4376738"/>
          </a:xfrm>
          <a:prstGeom prst="rect">
            <a:avLst/>
          </a:prstGeom>
          <a:solidFill>
            <a:srgbClr val="E9EBF0"/>
          </a:solidFill>
          <a:ln w="63500">
            <a:solidFill>
              <a:srgbClr val="E9EBF0"/>
            </a:solidFill>
            <a:miter lim="800000"/>
            <a:headEnd/>
            <a:tailEnd/>
          </a:ln>
        </p:spPr>
        <p:txBody>
          <a:bodyPr/>
          <a:lstStyle/>
          <a:p>
            <a:endParaRPr lang="bg-BG"/>
          </a:p>
        </p:txBody>
      </p:sp>
      <p:sp>
        <p:nvSpPr>
          <p:cNvPr id="32781" name="Rectangle 14"/>
          <p:cNvSpPr>
            <a:spLocks noChangeArrowheads="1"/>
          </p:cNvSpPr>
          <p:nvPr/>
        </p:nvSpPr>
        <p:spPr bwMode="auto">
          <a:xfrm>
            <a:off x="1655763" y="1460500"/>
            <a:ext cx="6594475" cy="4376738"/>
          </a:xfrm>
          <a:prstGeom prst="rect">
            <a:avLst/>
          </a:prstGeom>
          <a:solidFill>
            <a:srgbClr val="E7EAEF"/>
          </a:solidFill>
          <a:ln w="41275">
            <a:solidFill>
              <a:srgbClr val="E7EAEF"/>
            </a:solidFill>
            <a:miter lim="800000"/>
            <a:headEnd/>
            <a:tailEnd/>
          </a:ln>
        </p:spPr>
        <p:txBody>
          <a:bodyPr/>
          <a:lstStyle/>
          <a:p>
            <a:endParaRPr lang="bg-BG"/>
          </a:p>
        </p:txBody>
      </p:sp>
      <p:sp>
        <p:nvSpPr>
          <p:cNvPr id="32782" name="Rectangle 15"/>
          <p:cNvSpPr>
            <a:spLocks noChangeArrowheads="1"/>
          </p:cNvSpPr>
          <p:nvPr/>
        </p:nvSpPr>
        <p:spPr bwMode="auto">
          <a:xfrm>
            <a:off x="1655763" y="1460500"/>
            <a:ext cx="6553200" cy="4376738"/>
          </a:xfrm>
          <a:prstGeom prst="rect">
            <a:avLst/>
          </a:prstGeom>
          <a:solidFill>
            <a:srgbClr val="E6E9EF"/>
          </a:solidFill>
          <a:ln w="20638">
            <a:solidFill>
              <a:srgbClr val="E6E9EF"/>
            </a:solidFill>
            <a:miter lim="800000"/>
            <a:headEnd/>
            <a:tailEnd/>
          </a:ln>
        </p:spPr>
        <p:txBody>
          <a:bodyPr/>
          <a:lstStyle/>
          <a:p>
            <a:endParaRPr lang="bg-BG"/>
          </a:p>
        </p:txBody>
      </p:sp>
      <p:sp>
        <p:nvSpPr>
          <p:cNvPr id="32783" name="Rectangle 16"/>
          <p:cNvSpPr>
            <a:spLocks noChangeArrowheads="1"/>
          </p:cNvSpPr>
          <p:nvPr/>
        </p:nvSpPr>
        <p:spPr bwMode="auto">
          <a:xfrm>
            <a:off x="1489075" y="1312863"/>
            <a:ext cx="6697663" cy="4419600"/>
          </a:xfrm>
          <a:prstGeom prst="rect">
            <a:avLst/>
          </a:prstGeom>
          <a:solidFill>
            <a:srgbClr val="FFFFFF"/>
          </a:solidFill>
          <a:ln w="9525">
            <a:noFill/>
            <a:miter lim="800000"/>
            <a:headEnd/>
            <a:tailEnd/>
          </a:ln>
        </p:spPr>
        <p:txBody>
          <a:bodyPr/>
          <a:lstStyle/>
          <a:p>
            <a:endParaRPr lang="bg-BG"/>
          </a:p>
        </p:txBody>
      </p:sp>
      <p:sp>
        <p:nvSpPr>
          <p:cNvPr id="32784" name="Freeform 17"/>
          <p:cNvSpPr>
            <a:spLocks/>
          </p:cNvSpPr>
          <p:nvPr/>
        </p:nvSpPr>
        <p:spPr bwMode="auto">
          <a:xfrm>
            <a:off x="1489075" y="1271588"/>
            <a:ext cx="6697663" cy="4460875"/>
          </a:xfrm>
          <a:custGeom>
            <a:avLst/>
            <a:gdLst>
              <a:gd name="T0" fmla="*/ 0 w 4219"/>
              <a:gd name="T1" fmla="*/ 0 h 2810"/>
              <a:gd name="T2" fmla="*/ 0 w 4219"/>
              <a:gd name="T3" fmla="*/ 2147483647 h 2810"/>
              <a:gd name="T4" fmla="*/ 2147483647 w 4219"/>
              <a:gd name="T5" fmla="*/ 2147483647 h 2810"/>
              <a:gd name="T6" fmla="*/ 0 60000 65536"/>
              <a:gd name="T7" fmla="*/ 0 60000 65536"/>
              <a:gd name="T8" fmla="*/ 0 60000 65536"/>
              <a:gd name="T9" fmla="*/ 0 w 4219"/>
              <a:gd name="T10" fmla="*/ 0 h 2810"/>
              <a:gd name="T11" fmla="*/ 4219 w 4219"/>
              <a:gd name="T12" fmla="*/ 2810 h 2810"/>
            </a:gdLst>
            <a:ahLst/>
            <a:cxnLst>
              <a:cxn ang="T6">
                <a:pos x="T0" y="T1"/>
              </a:cxn>
              <a:cxn ang="T7">
                <a:pos x="T2" y="T3"/>
              </a:cxn>
              <a:cxn ang="T8">
                <a:pos x="T4" y="T5"/>
              </a:cxn>
            </a:cxnLst>
            <a:rect l="T9" t="T10" r="T11" b="T12"/>
            <a:pathLst>
              <a:path w="4219" h="2810">
                <a:moveTo>
                  <a:pt x="0" y="0"/>
                </a:moveTo>
                <a:lnTo>
                  <a:pt x="0" y="2810"/>
                </a:lnTo>
                <a:lnTo>
                  <a:pt x="4219" y="2810"/>
                </a:lnTo>
              </a:path>
            </a:pathLst>
          </a:custGeom>
          <a:noFill/>
          <a:ln w="20638">
            <a:solidFill>
              <a:srgbClr val="000000"/>
            </a:solidFill>
            <a:prstDash val="solid"/>
            <a:round/>
            <a:headEnd/>
            <a:tailEnd/>
          </a:ln>
        </p:spPr>
        <p:txBody>
          <a:bodyPr/>
          <a:lstStyle/>
          <a:p>
            <a:endParaRPr lang="cs-CZ"/>
          </a:p>
        </p:txBody>
      </p:sp>
      <p:sp>
        <p:nvSpPr>
          <p:cNvPr id="32785" name="Rectangle 18"/>
          <p:cNvSpPr>
            <a:spLocks noChangeArrowheads="1"/>
          </p:cNvSpPr>
          <p:nvPr/>
        </p:nvSpPr>
        <p:spPr bwMode="auto">
          <a:xfrm>
            <a:off x="6503988" y="5791200"/>
            <a:ext cx="1862137" cy="315913"/>
          </a:xfrm>
          <a:prstGeom prst="rect">
            <a:avLst/>
          </a:prstGeom>
          <a:noFill/>
          <a:ln w="9525">
            <a:noFill/>
            <a:miter lim="800000"/>
            <a:headEnd/>
            <a:tailEnd/>
          </a:ln>
        </p:spPr>
        <p:txBody>
          <a:bodyPr wrap="none" lIns="0" tIns="0" rIns="0" bIns="0">
            <a:spAutoFit/>
          </a:bodyPr>
          <a:lstStyle/>
          <a:p>
            <a:r>
              <a:rPr lang="en-US" sz="1800" b="1">
                <a:solidFill>
                  <a:srgbClr val="000000"/>
                </a:solidFill>
                <a:latin typeface="Arial" charset="0"/>
              </a:rPr>
              <a:t>Loanable Funds</a:t>
            </a:r>
            <a:endParaRPr lang="en-US"/>
          </a:p>
        </p:txBody>
      </p:sp>
      <p:sp>
        <p:nvSpPr>
          <p:cNvPr id="32786" name="Rectangle 19"/>
          <p:cNvSpPr>
            <a:spLocks noChangeArrowheads="1"/>
          </p:cNvSpPr>
          <p:nvPr/>
        </p:nvSpPr>
        <p:spPr bwMode="auto">
          <a:xfrm>
            <a:off x="5957888" y="6070600"/>
            <a:ext cx="2184400" cy="274638"/>
          </a:xfrm>
          <a:prstGeom prst="rect">
            <a:avLst/>
          </a:prstGeom>
          <a:noFill/>
          <a:ln w="9525">
            <a:noFill/>
            <a:miter lim="800000"/>
            <a:headEnd/>
            <a:tailEnd/>
          </a:ln>
        </p:spPr>
        <p:txBody>
          <a:bodyPr wrap="none" lIns="0" tIns="0" rIns="0" bIns="0">
            <a:spAutoFit/>
          </a:bodyPr>
          <a:lstStyle/>
          <a:p>
            <a:r>
              <a:rPr lang="en-US" sz="1800" b="1">
                <a:solidFill>
                  <a:srgbClr val="000000"/>
                </a:solidFill>
                <a:latin typeface="Arial" charset="0"/>
              </a:rPr>
              <a:t>(in billions of euros)</a:t>
            </a:r>
            <a:endParaRPr lang="en-US"/>
          </a:p>
        </p:txBody>
      </p:sp>
      <p:sp>
        <p:nvSpPr>
          <p:cNvPr id="32787" name="Rectangle 20"/>
          <p:cNvSpPr>
            <a:spLocks noChangeArrowheads="1"/>
          </p:cNvSpPr>
          <p:nvPr/>
        </p:nvSpPr>
        <p:spPr bwMode="auto">
          <a:xfrm>
            <a:off x="1265238" y="5797550"/>
            <a:ext cx="231775" cy="315913"/>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0</a:t>
            </a:r>
            <a:endParaRPr lang="en-US"/>
          </a:p>
        </p:txBody>
      </p:sp>
      <p:sp>
        <p:nvSpPr>
          <p:cNvPr id="32788" name="Rectangle 21"/>
          <p:cNvSpPr>
            <a:spLocks noChangeArrowheads="1"/>
          </p:cNvSpPr>
          <p:nvPr/>
        </p:nvSpPr>
        <p:spPr bwMode="auto">
          <a:xfrm>
            <a:off x="579438" y="1209675"/>
            <a:ext cx="938212" cy="315913"/>
          </a:xfrm>
          <a:prstGeom prst="rect">
            <a:avLst/>
          </a:prstGeom>
          <a:noFill/>
          <a:ln w="9525">
            <a:noFill/>
            <a:miter lim="800000"/>
            <a:headEnd/>
            <a:tailEnd/>
          </a:ln>
        </p:spPr>
        <p:txBody>
          <a:bodyPr wrap="none" lIns="0" tIns="0" rIns="0" bIns="0">
            <a:spAutoFit/>
          </a:bodyPr>
          <a:lstStyle/>
          <a:p>
            <a:r>
              <a:rPr lang="en-US" sz="1800" b="1">
                <a:solidFill>
                  <a:srgbClr val="000000"/>
                </a:solidFill>
                <a:latin typeface="Arial" charset="0"/>
              </a:rPr>
              <a:t>Interest</a:t>
            </a:r>
            <a:endParaRPr lang="en-US"/>
          </a:p>
        </p:txBody>
      </p:sp>
      <p:sp>
        <p:nvSpPr>
          <p:cNvPr id="32789" name="Rectangle 22"/>
          <p:cNvSpPr>
            <a:spLocks noChangeArrowheads="1"/>
          </p:cNvSpPr>
          <p:nvPr/>
        </p:nvSpPr>
        <p:spPr bwMode="auto">
          <a:xfrm>
            <a:off x="901700" y="1489075"/>
            <a:ext cx="609600" cy="315913"/>
          </a:xfrm>
          <a:prstGeom prst="rect">
            <a:avLst/>
          </a:prstGeom>
          <a:noFill/>
          <a:ln w="9525">
            <a:noFill/>
            <a:miter lim="800000"/>
            <a:headEnd/>
            <a:tailEnd/>
          </a:ln>
        </p:spPr>
        <p:txBody>
          <a:bodyPr wrap="none" lIns="0" tIns="0" rIns="0" bIns="0">
            <a:spAutoFit/>
          </a:bodyPr>
          <a:lstStyle/>
          <a:p>
            <a:r>
              <a:rPr lang="en-US" sz="1800" b="1">
                <a:solidFill>
                  <a:srgbClr val="000000"/>
                </a:solidFill>
                <a:latin typeface="Arial" charset="0"/>
              </a:rPr>
              <a:t>Rate</a:t>
            </a:r>
            <a:endParaRPr lang="en-US"/>
          </a:p>
        </p:txBody>
      </p:sp>
      <p:grpSp>
        <p:nvGrpSpPr>
          <p:cNvPr id="2" name="Group 23"/>
          <p:cNvGrpSpPr>
            <a:grpSpLocks/>
          </p:cNvGrpSpPr>
          <p:nvPr/>
        </p:nvGrpSpPr>
        <p:grpSpPr bwMode="auto">
          <a:xfrm>
            <a:off x="2263775" y="1447800"/>
            <a:ext cx="3651250" cy="3781425"/>
            <a:chOff x="1426" y="912"/>
            <a:chExt cx="2300" cy="2382"/>
          </a:xfrm>
        </p:grpSpPr>
        <p:sp>
          <p:nvSpPr>
            <p:cNvPr id="32801" name="Line 24"/>
            <p:cNvSpPr>
              <a:spLocks noChangeShapeType="1"/>
            </p:cNvSpPr>
            <p:nvPr/>
          </p:nvSpPr>
          <p:spPr bwMode="auto">
            <a:xfrm flipV="1">
              <a:off x="1426" y="1012"/>
              <a:ext cx="1753" cy="2282"/>
            </a:xfrm>
            <a:prstGeom prst="line">
              <a:avLst/>
            </a:prstGeom>
            <a:noFill/>
            <a:ln w="63500">
              <a:solidFill>
                <a:srgbClr val="003F95"/>
              </a:solidFill>
              <a:round/>
              <a:headEnd/>
              <a:tailEnd/>
            </a:ln>
          </p:spPr>
          <p:txBody>
            <a:bodyPr/>
            <a:lstStyle/>
            <a:p>
              <a:endParaRPr lang="cs-CZ"/>
            </a:p>
          </p:txBody>
        </p:sp>
        <p:sp>
          <p:nvSpPr>
            <p:cNvPr id="32802" name="Rectangle 25"/>
            <p:cNvSpPr>
              <a:spLocks noChangeArrowheads="1"/>
            </p:cNvSpPr>
            <p:nvPr/>
          </p:nvSpPr>
          <p:spPr bwMode="auto">
            <a:xfrm>
              <a:off x="3228" y="912"/>
              <a:ext cx="498" cy="199"/>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Supply</a:t>
              </a:r>
              <a:endParaRPr lang="en-US"/>
            </a:p>
          </p:txBody>
        </p:sp>
      </p:grpSp>
      <p:grpSp>
        <p:nvGrpSpPr>
          <p:cNvPr id="3" name="Group 26"/>
          <p:cNvGrpSpPr>
            <a:grpSpLocks/>
          </p:cNvGrpSpPr>
          <p:nvPr/>
        </p:nvGrpSpPr>
        <p:grpSpPr bwMode="auto">
          <a:xfrm>
            <a:off x="2074863" y="1816100"/>
            <a:ext cx="4849812" cy="2692400"/>
            <a:chOff x="1307" y="1144"/>
            <a:chExt cx="3055" cy="1696"/>
          </a:xfrm>
        </p:grpSpPr>
        <p:sp>
          <p:nvSpPr>
            <p:cNvPr id="32799" name="Line 27"/>
            <p:cNvSpPr>
              <a:spLocks noChangeShapeType="1"/>
            </p:cNvSpPr>
            <p:nvPr/>
          </p:nvSpPr>
          <p:spPr bwMode="auto">
            <a:xfrm flipH="1" flipV="1">
              <a:off x="1307" y="1144"/>
              <a:ext cx="2400" cy="1583"/>
            </a:xfrm>
            <a:prstGeom prst="line">
              <a:avLst/>
            </a:prstGeom>
            <a:noFill/>
            <a:ln w="63500">
              <a:solidFill>
                <a:srgbClr val="003F95"/>
              </a:solidFill>
              <a:round/>
              <a:headEnd/>
              <a:tailEnd/>
            </a:ln>
          </p:spPr>
          <p:txBody>
            <a:bodyPr/>
            <a:lstStyle/>
            <a:p>
              <a:endParaRPr lang="cs-CZ"/>
            </a:p>
          </p:txBody>
        </p:sp>
        <p:sp>
          <p:nvSpPr>
            <p:cNvPr id="32800" name="Rectangle 28"/>
            <p:cNvSpPr>
              <a:spLocks noChangeArrowheads="1"/>
            </p:cNvSpPr>
            <p:nvPr/>
          </p:nvSpPr>
          <p:spPr bwMode="auto">
            <a:xfrm>
              <a:off x="3762" y="2641"/>
              <a:ext cx="600" cy="199"/>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Demand</a:t>
              </a:r>
              <a:endParaRPr lang="en-US"/>
            </a:p>
          </p:txBody>
        </p:sp>
      </p:grpSp>
      <p:grpSp>
        <p:nvGrpSpPr>
          <p:cNvPr id="4" name="Group 29"/>
          <p:cNvGrpSpPr>
            <a:grpSpLocks/>
          </p:cNvGrpSpPr>
          <p:nvPr/>
        </p:nvGrpSpPr>
        <p:grpSpPr bwMode="auto">
          <a:xfrm>
            <a:off x="1062038" y="2917825"/>
            <a:ext cx="3248025" cy="3132138"/>
            <a:chOff x="669" y="1838"/>
            <a:chExt cx="2046" cy="1973"/>
          </a:xfrm>
        </p:grpSpPr>
        <p:sp>
          <p:nvSpPr>
            <p:cNvPr id="32794" name="Freeform 30"/>
            <p:cNvSpPr>
              <a:spLocks/>
            </p:cNvSpPr>
            <p:nvPr/>
          </p:nvSpPr>
          <p:spPr bwMode="auto">
            <a:xfrm>
              <a:off x="938" y="1922"/>
              <a:ext cx="1543" cy="1689"/>
            </a:xfrm>
            <a:custGeom>
              <a:avLst/>
              <a:gdLst>
                <a:gd name="T0" fmla="*/ 1543 w 1543"/>
                <a:gd name="T1" fmla="*/ 1689 h 1689"/>
                <a:gd name="T2" fmla="*/ 1543 w 1543"/>
                <a:gd name="T3" fmla="*/ 0 h 1689"/>
                <a:gd name="T4" fmla="*/ 0 w 1543"/>
                <a:gd name="T5" fmla="*/ 0 h 1689"/>
                <a:gd name="T6" fmla="*/ 0 60000 65536"/>
                <a:gd name="T7" fmla="*/ 0 60000 65536"/>
                <a:gd name="T8" fmla="*/ 0 60000 65536"/>
                <a:gd name="T9" fmla="*/ 0 w 1543"/>
                <a:gd name="T10" fmla="*/ 0 h 1689"/>
                <a:gd name="T11" fmla="*/ 1543 w 1543"/>
                <a:gd name="T12" fmla="*/ 1689 h 1689"/>
              </a:gdLst>
              <a:ahLst/>
              <a:cxnLst>
                <a:cxn ang="T6">
                  <a:pos x="T0" y="T1"/>
                </a:cxn>
                <a:cxn ang="T7">
                  <a:pos x="T2" y="T3"/>
                </a:cxn>
                <a:cxn ang="T8">
                  <a:pos x="T4" y="T5"/>
                </a:cxn>
              </a:cxnLst>
              <a:rect l="T9" t="T10" r="T11" b="T12"/>
              <a:pathLst>
                <a:path w="1543" h="1689">
                  <a:moveTo>
                    <a:pt x="1543" y="1689"/>
                  </a:moveTo>
                  <a:lnTo>
                    <a:pt x="1543" y="0"/>
                  </a:lnTo>
                  <a:lnTo>
                    <a:pt x="0" y="0"/>
                  </a:lnTo>
                </a:path>
              </a:pathLst>
            </a:custGeom>
            <a:noFill/>
            <a:ln w="20638" cap="flat">
              <a:solidFill>
                <a:schemeClr val="tx1"/>
              </a:solidFill>
              <a:prstDash val="sysDot"/>
              <a:round/>
              <a:headEnd/>
              <a:tailEnd/>
            </a:ln>
          </p:spPr>
          <p:txBody>
            <a:bodyPr/>
            <a:lstStyle/>
            <a:p>
              <a:endParaRPr lang="cs-CZ"/>
            </a:p>
          </p:txBody>
        </p:sp>
        <p:sp>
          <p:nvSpPr>
            <p:cNvPr id="32795" name="Line 31"/>
            <p:cNvSpPr>
              <a:spLocks noChangeShapeType="1"/>
            </p:cNvSpPr>
            <p:nvPr/>
          </p:nvSpPr>
          <p:spPr bwMode="auto">
            <a:xfrm flipH="1">
              <a:off x="938" y="1922"/>
              <a:ext cx="1543" cy="1"/>
            </a:xfrm>
            <a:prstGeom prst="line">
              <a:avLst/>
            </a:prstGeom>
            <a:noFill/>
            <a:ln w="20638">
              <a:solidFill>
                <a:schemeClr val="tx1"/>
              </a:solidFill>
              <a:prstDash val="sysDot"/>
              <a:round/>
              <a:headEnd/>
              <a:tailEnd/>
            </a:ln>
          </p:spPr>
          <p:txBody>
            <a:bodyPr/>
            <a:lstStyle/>
            <a:p>
              <a:endParaRPr lang="cs-CZ"/>
            </a:p>
          </p:txBody>
        </p:sp>
        <p:sp>
          <p:nvSpPr>
            <p:cNvPr id="32796" name="Rectangle 32"/>
            <p:cNvSpPr>
              <a:spLocks noChangeArrowheads="1"/>
            </p:cNvSpPr>
            <p:nvPr/>
          </p:nvSpPr>
          <p:spPr bwMode="auto">
            <a:xfrm>
              <a:off x="669" y="1838"/>
              <a:ext cx="273" cy="199"/>
            </a:xfrm>
            <a:prstGeom prst="rect">
              <a:avLst/>
            </a:prstGeom>
            <a:noFill/>
            <a:ln w="9525">
              <a:noFill/>
              <a:miter lim="800000"/>
              <a:headEnd/>
              <a:tailEnd/>
            </a:ln>
          </p:spPr>
          <p:txBody>
            <a:bodyPr wrap="none" lIns="0" tIns="0" rIns="0" bIns="0">
              <a:spAutoFit/>
            </a:bodyPr>
            <a:lstStyle/>
            <a:p>
              <a:r>
                <a:rPr lang="en-US" sz="1800">
                  <a:solidFill>
                    <a:srgbClr val="000000"/>
                  </a:solidFill>
                  <a:latin typeface="Arial" charset="0"/>
                </a:rPr>
                <a:t>5%</a:t>
              </a:r>
              <a:endParaRPr lang="en-US"/>
            </a:p>
          </p:txBody>
        </p:sp>
        <p:sp>
          <p:nvSpPr>
            <p:cNvPr id="32797" name="Rectangle 33"/>
            <p:cNvSpPr>
              <a:spLocks noChangeArrowheads="1"/>
            </p:cNvSpPr>
            <p:nvPr/>
          </p:nvSpPr>
          <p:spPr bwMode="auto">
            <a:xfrm>
              <a:off x="2275" y="3638"/>
              <a:ext cx="440" cy="173"/>
            </a:xfrm>
            <a:prstGeom prst="rect">
              <a:avLst/>
            </a:prstGeom>
            <a:noFill/>
            <a:ln w="9525">
              <a:noFill/>
              <a:miter lim="800000"/>
              <a:headEnd/>
              <a:tailEnd/>
            </a:ln>
          </p:spPr>
          <p:txBody>
            <a:bodyPr wrap="none" lIns="0" tIns="0" rIns="0" bIns="0">
              <a:spAutoFit/>
            </a:bodyPr>
            <a:lstStyle/>
            <a:p>
              <a:r>
                <a:rPr lang="en-GB" sz="1800">
                  <a:latin typeface="Arial" charset="0"/>
                </a:rPr>
                <a:t>€</a:t>
              </a:r>
              <a:r>
                <a:rPr lang="en-US" sz="1800">
                  <a:solidFill>
                    <a:srgbClr val="000000"/>
                  </a:solidFill>
                  <a:latin typeface="Arial" charset="0"/>
                </a:rPr>
                <a:t>1,200</a:t>
              </a:r>
            </a:p>
          </p:txBody>
        </p:sp>
        <p:sp>
          <p:nvSpPr>
            <p:cNvPr id="32798" name="Oval 34"/>
            <p:cNvSpPr>
              <a:spLocks noChangeArrowheads="1"/>
            </p:cNvSpPr>
            <p:nvPr/>
          </p:nvSpPr>
          <p:spPr bwMode="auto">
            <a:xfrm>
              <a:off x="2441" y="1870"/>
              <a:ext cx="92" cy="92"/>
            </a:xfrm>
            <a:prstGeom prst="ellipse">
              <a:avLst/>
            </a:prstGeom>
            <a:solidFill>
              <a:srgbClr val="000000"/>
            </a:solidFill>
            <a:ln w="9525">
              <a:noFill/>
              <a:round/>
              <a:headEnd/>
              <a:tailEnd/>
            </a:ln>
          </p:spPr>
          <p:txBody>
            <a:bodyPr/>
            <a:lstStyle/>
            <a:p>
              <a:endParaRPr lang="bg-BG"/>
            </a:p>
          </p:txBody>
        </p:sp>
      </p:grpSp>
      <p:sp>
        <p:nvSpPr>
          <p:cNvPr id="32793" name="Text Box 36"/>
          <p:cNvSpPr txBox="1">
            <a:spLocks noChangeArrowheads="1"/>
          </p:cNvSpPr>
          <p:nvPr/>
        </p:nvSpPr>
        <p:spPr bwMode="auto">
          <a:xfrm>
            <a:off x="6565900" y="6675438"/>
            <a:ext cx="1746250" cy="214312"/>
          </a:xfrm>
          <a:prstGeom prst="rect">
            <a:avLst/>
          </a:prstGeom>
          <a:noFill/>
          <a:ln w="9525">
            <a:noFill/>
            <a:miter lim="800000"/>
            <a:headEnd/>
            <a:tailEnd/>
          </a:ln>
        </p:spPr>
        <p:txBody>
          <a:bodyPr wrap="none">
            <a:spAutoFit/>
          </a:bodyPr>
          <a:lstStyle/>
          <a:p>
            <a:r>
              <a:rPr lang="en-US" altLang="en-US" sz="800" b="1">
                <a:solidFill>
                  <a:srgbClr val="411D72"/>
                </a:solidFill>
                <a:latin typeface="Arial" charset="0"/>
              </a:rPr>
              <a:t>Copyright©2010  South-Western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upRigh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Righ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upRigh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l"/>
            <a:r>
              <a:rPr lang="en-US" sz="3200" smtClean="0">
                <a:solidFill>
                  <a:srgbClr val="FFFFFF"/>
                </a:solidFill>
              </a:rPr>
              <a:t>Supply and Demand for Loanable Funds</a:t>
            </a:r>
          </a:p>
        </p:txBody>
      </p:sp>
      <p:sp>
        <p:nvSpPr>
          <p:cNvPr id="33795" name="Rectangle 3"/>
          <p:cNvSpPr>
            <a:spLocks noGrp="1" noChangeArrowheads="1"/>
          </p:cNvSpPr>
          <p:nvPr>
            <p:ph type="body" idx="1"/>
          </p:nvPr>
        </p:nvSpPr>
        <p:spPr/>
        <p:txBody>
          <a:bodyPr/>
          <a:lstStyle/>
          <a:p>
            <a:endParaRPr lang="en-US" smtClean="0"/>
          </a:p>
          <a:p>
            <a:r>
              <a:rPr lang="en-US" smtClean="0"/>
              <a:t>Government Policies That Affect Saving and Investment</a:t>
            </a:r>
            <a:endParaRPr lang="en-US" smtClean="0">
              <a:latin typeface="Tahoma" pitchFamily="34" charset="0"/>
            </a:endParaRPr>
          </a:p>
          <a:p>
            <a:pPr lvl="1"/>
            <a:r>
              <a:rPr lang="en-US" smtClean="0"/>
              <a:t>Taxes and saving</a:t>
            </a:r>
          </a:p>
          <a:p>
            <a:pPr lvl="1"/>
            <a:r>
              <a:rPr lang="en-US" smtClean="0"/>
              <a:t>Taxes and investment</a:t>
            </a:r>
          </a:p>
          <a:p>
            <a:pPr lvl="1"/>
            <a:r>
              <a:rPr lang="en-US" smtClean="0"/>
              <a:t>Government budget deficits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l"/>
            <a:r>
              <a:rPr lang="en-US" sz="3200" smtClean="0">
                <a:solidFill>
                  <a:srgbClr val="FFFFFF"/>
                </a:solidFill>
              </a:rPr>
              <a:t>Policy 1: Saving Incentives</a:t>
            </a:r>
            <a:endParaRPr lang="en-US" sz="3200" smtClean="0">
              <a:solidFill>
                <a:srgbClr val="FFFFFF"/>
              </a:solidFill>
              <a:latin typeface="Tahoma" pitchFamily="34" charset="0"/>
            </a:endParaRPr>
          </a:p>
        </p:txBody>
      </p:sp>
      <p:sp>
        <p:nvSpPr>
          <p:cNvPr id="34819" name="Rectangle 3"/>
          <p:cNvSpPr>
            <a:spLocks noGrp="1" noChangeArrowheads="1"/>
          </p:cNvSpPr>
          <p:nvPr>
            <p:ph type="body" idx="1"/>
          </p:nvPr>
        </p:nvSpPr>
        <p:spPr/>
        <p:txBody>
          <a:bodyPr/>
          <a:lstStyle/>
          <a:p>
            <a:r>
              <a:rPr lang="en-US" sz="2800" smtClean="0"/>
              <a:t>Taxes on interest income substantially reduce the future payoff from current saving and, as a result, reduce the incentive to save.</a:t>
            </a:r>
          </a:p>
          <a:p>
            <a:r>
              <a:rPr lang="en-US" sz="2800" smtClean="0"/>
              <a:t>A tax decrease increases the incentive for households to save at any given interest rate. </a:t>
            </a:r>
          </a:p>
          <a:p>
            <a:pPr lvl="1"/>
            <a:r>
              <a:rPr lang="en-US" sz="2600" smtClean="0"/>
              <a:t>The supply of loanable funds curve shifts to the right.</a:t>
            </a:r>
          </a:p>
          <a:p>
            <a:pPr lvl="1"/>
            <a:r>
              <a:rPr lang="en-US" sz="2600" smtClean="0"/>
              <a:t>The equilibrium interest rate decreases.</a:t>
            </a:r>
          </a:p>
          <a:p>
            <a:pPr lvl="1"/>
            <a:r>
              <a:rPr lang="en-US" sz="2600" smtClean="0"/>
              <a:t>The quantity demanded for loanable funds increases.</a:t>
            </a:r>
          </a:p>
          <a:p>
            <a:r>
              <a:rPr lang="en-US" sz="2800" smtClean="0"/>
              <a:t>If a change in tax law encourages greater saving, the result will be </a:t>
            </a:r>
            <a:r>
              <a:rPr lang="en-US" sz="2800" i="1" smtClean="0"/>
              <a:t>lower</a:t>
            </a:r>
            <a:r>
              <a:rPr lang="en-US" sz="2800" smtClean="0"/>
              <a:t> interest rates and </a:t>
            </a:r>
            <a:r>
              <a:rPr lang="en-US" sz="2800" i="1" smtClean="0"/>
              <a:t>greater</a:t>
            </a:r>
            <a:r>
              <a:rPr lang="en-US" sz="2800" smtClean="0"/>
              <a:t> investment.</a:t>
            </a:r>
          </a:p>
          <a:p>
            <a:pPr lvl="1"/>
            <a:endParaRPr lang="en-US" sz="2600" smtClean="0"/>
          </a:p>
          <a:p>
            <a:endParaRPr lang="en-US"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5842" name="Picture 2" descr="narrow aqua button bckgrd"/>
          <p:cNvPicPr>
            <a:picLocks noChangeAspect="1" noChangeArrowheads="1"/>
          </p:cNvPicPr>
          <p:nvPr/>
        </p:nvPicPr>
        <p:blipFill>
          <a:blip r:embed="rId2" cstate="print"/>
          <a:srcRect r="1688"/>
          <a:stretch>
            <a:fillRect/>
          </a:stretch>
        </p:blipFill>
        <p:spPr bwMode="auto">
          <a:xfrm>
            <a:off x="0" y="0"/>
            <a:ext cx="9144000" cy="6858000"/>
          </a:xfrm>
          <a:prstGeom prst="rect">
            <a:avLst/>
          </a:prstGeom>
          <a:noFill/>
          <a:ln w="9525">
            <a:noFill/>
            <a:miter lim="800000"/>
            <a:headEnd/>
            <a:tailEnd/>
          </a:ln>
        </p:spPr>
      </p:pic>
      <p:sp>
        <p:nvSpPr>
          <p:cNvPr id="35843" name="Rectangle 3"/>
          <p:cNvSpPr>
            <a:spLocks noGrp="1" noChangeArrowheads="1"/>
          </p:cNvSpPr>
          <p:nvPr>
            <p:ph type="title"/>
          </p:nvPr>
        </p:nvSpPr>
        <p:spPr>
          <a:xfrm>
            <a:off x="609600" y="50800"/>
            <a:ext cx="8229600" cy="685800"/>
          </a:xfrm>
        </p:spPr>
        <p:txBody>
          <a:bodyPr/>
          <a:lstStyle/>
          <a:p>
            <a:pPr algn="l">
              <a:lnSpc>
                <a:spcPct val="80000"/>
              </a:lnSpc>
            </a:pPr>
            <a:r>
              <a:rPr lang="en-US" sz="2800" smtClean="0"/>
              <a:t>Figure 2 An Increase in the Supply of Loanable Funds</a:t>
            </a:r>
            <a:endParaRPr lang="en-US" sz="2400" smtClean="0">
              <a:solidFill>
                <a:schemeClr val="bg1"/>
              </a:solidFill>
            </a:endParaRPr>
          </a:p>
        </p:txBody>
      </p:sp>
      <p:sp>
        <p:nvSpPr>
          <p:cNvPr id="35844" name="Rectangle 5"/>
          <p:cNvSpPr>
            <a:spLocks noChangeArrowheads="1"/>
          </p:cNvSpPr>
          <p:nvPr/>
        </p:nvSpPr>
        <p:spPr bwMode="auto">
          <a:xfrm>
            <a:off x="2481263" y="1325563"/>
            <a:ext cx="5845175" cy="3919537"/>
          </a:xfrm>
          <a:prstGeom prst="rect">
            <a:avLst/>
          </a:prstGeom>
          <a:solidFill>
            <a:srgbClr val="F3F6F9"/>
          </a:solidFill>
          <a:ln w="204788">
            <a:solidFill>
              <a:srgbClr val="F3F6F9"/>
            </a:solidFill>
            <a:miter lim="800000"/>
            <a:headEnd/>
            <a:tailEnd/>
          </a:ln>
        </p:spPr>
        <p:txBody>
          <a:bodyPr/>
          <a:lstStyle/>
          <a:p>
            <a:endParaRPr lang="bg-BG"/>
          </a:p>
        </p:txBody>
      </p:sp>
      <p:sp>
        <p:nvSpPr>
          <p:cNvPr id="35845" name="Rectangle 6"/>
          <p:cNvSpPr>
            <a:spLocks noChangeArrowheads="1"/>
          </p:cNvSpPr>
          <p:nvPr/>
        </p:nvSpPr>
        <p:spPr bwMode="auto">
          <a:xfrm>
            <a:off x="2481263" y="1325563"/>
            <a:ext cx="5845175" cy="3919537"/>
          </a:xfrm>
          <a:prstGeom prst="rect">
            <a:avLst/>
          </a:prstGeom>
          <a:solidFill>
            <a:srgbClr val="F2F4F8"/>
          </a:solidFill>
          <a:ln w="185738">
            <a:solidFill>
              <a:srgbClr val="F2F4F8"/>
            </a:solidFill>
            <a:miter lim="800000"/>
            <a:headEnd/>
            <a:tailEnd/>
          </a:ln>
        </p:spPr>
        <p:txBody>
          <a:bodyPr/>
          <a:lstStyle/>
          <a:p>
            <a:endParaRPr lang="bg-BG"/>
          </a:p>
        </p:txBody>
      </p:sp>
      <p:sp>
        <p:nvSpPr>
          <p:cNvPr id="35846" name="Rectangle 7"/>
          <p:cNvSpPr>
            <a:spLocks noChangeArrowheads="1"/>
          </p:cNvSpPr>
          <p:nvPr/>
        </p:nvSpPr>
        <p:spPr bwMode="auto">
          <a:xfrm>
            <a:off x="2481263" y="1325563"/>
            <a:ext cx="5845175" cy="3919537"/>
          </a:xfrm>
          <a:prstGeom prst="rect">
            <a:avLst/>
          </a:prstGeom>
          <a:solidFill>
            <a:srgbClr val="F1F4F7"/>
          </a:solidFill>
          <a:ln w="168275">
            <a:solidFill>
              <a:srgbClr val="F1F4F7"/>
            </a:solidFill>
            <a:miter lim="800000"/>
            <a:headEnd/>
            <a:tailEnd/>
          </a:ln>
        </p:spPr>
        <p:txBody>
          <a:bodyPr/>
          <a:lstStyle/>
          <a:p>
            <a:endParaRPr lang="bg-BG"/>
          </a:p>
        </p:txBody>
      </p:sp>
      <p:sp>
        <p:nvSpPr>
          <p:cNvPr id="35847" name="Rectangle 8"/>
          <p:cNvSpPr>
            <a:spLocks noChangeArrowheads="1"/>
          </p:cNvSpPr>
          <p:nvPr/>
        </p:nvSpPr>
        <p:spPr bwMode="auto">
          <a:xfrm>
            <a:off x="2481263" y="1325563"/>
            <a:ext cx="5845175" cy="3919537"/>
          </a:xfrm>
          <a:prstGeom prst="rect">
            <a:avLst/>
          </a:prstGeom>
          <a:solidFill>
            <a:srgbClr val="F0F2F5"/>
          </a:solidFill>
          <a:ln w="149225">
            <a:solidFill>
              <a:srgbClr val="F0F2F5"/>
            </a:solidFill>
            <a:miter lim="800000"/>
            <a:headEnd/>
            <a:tailEnd/>
          </a:ln>
        </p:spPr>
        <p:txBody>
          <a:bodyPr/>
          <a:lstStyle/>
          <a:p>
            <a:endParaRPr lang="bg-BG"/>
          </a:p>
        </p:txBody>
      </p:sp>
      <p:sp>
        <p:nvSpPr>
          <p:cNvPr id="35848" name="Rectangle 9"/>
          <p:cNvSpPr>
            <a:spLocks noChangeArrowheads="1"/>
          </p:cNvSpPr>
          <p:nvPr/>
        </p:nvSpPr>
        <p:spPr bwMode="auto">
          <a:xfrm>
            <a:off x="2481263" y="1325563"/>
            <a:ext cx="5845175" cy="3919537"/>
          </a:xfrm>
          <a:prstGeom prst="rect">
            <a:avLst/>
          </a:prstGeom>
          <a:solidFill>
            <a:srgbClr val="EEF1F4"/>
          </a:solidFill>
          <a:ln w="130175">
            <a:solidFill>
              <a:srgbClr val="EEF1F4"/>
            </a:solidFill>
            <a:miter lim="800000"/>
            <a:headEnd/>
            <a:tailEnd/>
          </a:ln>
        </p:spPr>
        <p:txBody>
          <a:bodyPr/>
          <a:lstStyle/>
          <a:p>
            <a:endParaRPr lang="bg-BG"/>
          </a:p>
        </p:txBody>
      </p:sp>
      <p:sp>
        <p:nvSpPr>
          <p:cNvPr id="35849" name="Rectangle 10"/>
          <p:cNvSpPr>
            <a:spLocks noChangeArrowheads="1"/>
          </p:cNvSpPr>
          <p:nvPr/>
        </p:nvSpPr>
        <p:spPr bwMode="auto">
          <a:xfrm>
            <a:off x="2481263" y="1325563"/>
            <a:ext cx="5845175" cy="3919537"/>
          </a:xfrm>
          <a:prstGeom prst="rect">
            <a:avLst/>
          </a:prstGeom>
          <a:solidFill>
            <a:srgbClr val="EDEFF3"/>
          </a:solidFill>
          <a:ln w="111125">
            <a:solidFill>
              <a:srgbClr val="EDEFF3"/>
            </a:solidFill>
            <a:miter lim="800000"/>
            <a:headEnd/>
            <a:tailEnd/>
          </a:ln>
        </p:spPr>
        <p:txBody>
          <a:bodyPr/>
          <a:lstStyle/>
          <a:p>
            <a:endParaRPr lang="bg-BG"/>
          </a:p>
        </p:txBody>
      </p:sp>
      <p:sp>
        <p:nvSpPr>
          <p:cNvPr id="35850" name="Rectangle 11"/>
          <p:cNvSpPr>
            <a:spLocks noChangeArrowheads="1"/>
          </p:cNvSpPr>
          <p:nvPr/>
        </p:nvSpPr>
        <p:spPr bwMode="auto">
          <a:xfrm>
            <a:off x="2481263" y="1325563"/>
            <a:ext cx="5845175" cy="3919537"/>
          </a:xfrm>
          <a:prstGeom prst="rect">
            <a:avLst/>
          </a:prstGeom>
          <a:solidFill>
            <a:srgbClr val="EBEEF2"/>
          </a:solidFill>
          <a:ln w="93663">
            <a:solidFill>
              <a:srgbClr val="EBEEF2"/>
            </a:solidFill>
            <a:miter lim="800000"/>
            <a:headEnd/>
            <a:tailEnd/>
          </a:ln>
        </p:spPr>
        <p:txBody>
          <a:bodyPr/>
          <a:lstStyle/>
          <a:p>
            <a:endParaRPr lang="bg-BG"/>
          </a:p>
        </p:txBody>
      </p:sp>
      <p:sp>
        <p:nvSpPr>
          <p:cNvPr id="35851" name="Rectangle 12"/>
          <p:cNvSpPr>
            <a:spLocks noChangeArrowheads="1"/>
          </p:cNvSpPr>
          <p:nvPr/>
        </p:nvSpPr>
        <p:spPr bwMode="auto">
          <a:xfrm>
            <a:off x="2481263" y="1325563"/>
            <a:ext cx="5845175" cy="3919537"/>
          </a:xfrm>
          <a:prstGeom prst="rect">
            <a:avLst/>
          </a:prstGeom>
          <a:solidFill>
            <a:srgbClr val="EAECF1"/>
          </a:solidFill>
          <a:ln w="74613">
            <a:solidFill>
              <a:srgbClr val="EAECF1"/>
            </a:solidFill>
            <a:miter lim="800000"/>
            <a:headEnd/>
            <a:tailEnd/>
          </a:ln>
        </p:spPr>
        <p:txBody>
          <a:bodyPr/>
          <a:lstStyle/>
          <a:p>
            <a:endParaRPr lang="bg-BG"/>
          </a:p>
        </p:txBody>
      </p:sp>
      <p:sp>
        <p:nvSpPr>
          <p:cNvPr id="35852" name="Rectangle 13"/>
          <p:cNvSpPr>
            <a:spLocks noChangeArrowheads="1"/>
          </p:cNvSpPr>
          <p:nvPr/>
        </p:nvSpPr>
        <p:spPr bwMode="auto">
          <a:xfrm>
            <a:off x="2481263" y="1325563"/>
            <a:ext cx="5845175" cy="3919537"/>
          </a:xfrm>
          <a:prstGeom prst="rect">
            <a:avLst/>
          </a:prstGeom>
          <a:solidFill>
            <a:srgbClr val="E9EBF0"/>
          </a:solidFill>
          <a:ln w="55563">
            <a:solidFill>
              <a:srgbClr val="E9EBF0"/>
            </a:solidFill>
            <a:miter lim="800000"/>
            <a:headEnd/>
            <a:tailEnd/>
          </a:ln>
        </p:spPr>
        <p:txBody>
          <a:bodyPr/>
          <a:lstStyle/>
          <a:p>
            <a:endParaRPr lang="bg-BG"/>
          </a:p>
        </p:txBody>
      </p:sp>
      <p:sp>
        <p:nvSpPr>
          <p:cNvPr id="35853" name="Rectangle 14"/>
          <p:cNvSpPr>
            <a:spLocks noChangeArrowheads="1"/>
          </p:cNvSpPr>
          <p:nvPr/>
        </p:nvSpPr>
        <p:spPr bwMode="auto">
          <a:xfrm>
            <a:off x="2481263" y="1325563"/>
            <a:ext cx="5845175" cy="3919537"/>
          </a:xfrm>
          <a:prstGeom prst="rect">
            <a:avLst/>
          </a:prstGeom>
          <a:solidFill>
            <a:srgbClr val="E7EAEF"/>
          </a:solidFill>
          <a:ln w="36513">
            <a:solidFill>
              <a:srgbClr val="E7EAEF"/>
            </a:solidFill>
            <a:miter lim="800000"/>
            <a:headEnd/>
            <a:tailEnd/>
          </a:ln>
        </p:spPr>
        <p:txBody>
          <a:bodyPr/>
          <a:lstStyle/>
          <a:p>
            <a:endParaRPr lang="bg-BG"/>
          </a:p>
        </p:txBody>
      </p:sp>
      <p:sp>
        <p:nvSpPr>
          <p:cNvPr id="35854" name="Rectangle 15"/>
          <p:cNvSpPr>
            <a:spLocks noChangeArrowheads="1"/>
          </p:cNvSpPr>
          <p:nvPr/>
        </p:nvSpPr>
        <p:spPr bwMode="auto">
          <a:xfrm>
            <a:off x="2481263" y="1325563"/>
            <a:ext cx="5845175" cy="3919537"/>
          </a:xfrm>
          <a:prstGeom prst="rect">
            <a:avLst/>
          </a:prstGeom>
          <a:solidFill>
            <a:srgbClr val="E6E9EF"/>
          </a:solidFill>
          <a:ln w="19050">
            <a:solidFill>
              <a:srgbClr val="E6E9EF"/>
            </a:solidFill>
            <a:miter lim="800000"/>
            <a:headEnd/>
            <a:tailEnd/>
          </a:ln>
        </p:spPr>
        <p:txBody>
          <a:bodyPr/>
          <a:lstStyle/>
          <a:p>
            <a:endParaRPr lang="bg-BG"/>
          </a:p>
        </p:txBody>
      </p:sp>
      <p:sp>
        <p:nvSpPr>
          <p:cNvPr id="35855" name="Rectangle 16"/>
          <p:cNvSpPr>
            <a:spLocks noChangeArrowheads="1"/>
          </p:cNvSpPr>
          <p:nvPr/>
        </p:nvSpPr>
        <p:spPr bwMode="auto">
          <a:xfrm>
            <a:off x="2312988" y="1233488"/>
            <a:ext cx="5957887" cy="3973512"/>
          </a:xfrm>
          <a:prstGeom prst="rect">
            <a:avLst/>
          </a:prstGeom>
          <a:solidFill>
            <a:srgbClr val="FFFFFF"/>
          </a:solidFill>
          <a:ln w="9525">
            <a:noFill/>
            <a:miter lim="800000"/>
            <a:headEnd/>
            <a:tailEnd/>
          </a:ln>
        </p:spPr>
        <p:txBody>
          <a:bodyPr/>
          <a:lstStyle/>
          <a:p>
            <a:endParaRPr lang="bg-BG"/>
          </a:p>
        </p:txBody>
      </p:sp>
      <p:sp>
        <p:nvSpPr>
          <p:cNvPr id="35856" name="Freeform 17"/>
          <p:cNvSpPr>
            <a:spLocks/>
          </p:cNvSpPr>
          <p:nvPr/>
        </p:nvSpPr>
        <p:spPr bwMode="auto">
          <a:xfrm>
            <a:off x="2312988" y="1233488"/>
            <a:ext cx="5957887" cy="3973512"/>
          </a:xfrm>
          <a:custGeom>
            <a:avLst/>
            <a:gdLst>
              <a:gd name="T0" fmla="*/ 0 w 3753"/>
              <a:gd name="T1" fmla="*/ 0 h 2503"/>
              <a:gd name="T2" fmla="*/ 0 w 3753"/>
              <a:gd name="T3" fmla="*/ 2147483647 h 2503"/>
              <a:gd name="T4" fmla="*/ 2147483647 w 3753"/>
              <a:gd name="T5" fmla="*/ 2147483647 h 2503"/>
              <a:gd name="T6" fmla="*/ 0 60000 65536"/>
              <a:gd name="T7" fmla="*/ 0 60000 65536"/>
              <a:gd name="T8" fmla="*/ 0 60000 65536"/>
              <a:gd name="T9" fmla="*/ 0 w 3753"/>
              <a:gd name="T10" fmla="*/ 0 h 2503"/>
              <a:gd name="T11" fmla="*/ 3753 w 3753"/>
              <a:gd name="T12" fmla="*/ 2503 h 2503"/>
            </a:gdLst>
            <a:ahLst/>
            <a:cxnLst>
              <a:cxn ang="T6">
                <a:pos x="T0" y="T1"/>
              </a:cxn>
              <a:cxn ang="T7">
                <a:pos x="T2" y="T3"/>
              </a:cxn>
              <a:cxn ang="T8">
                <a:pos x="T4" y="T5"/>
              </a:cxn>
            </a:cxnLst>
            <a:rect l="T9" t="T10" r="T11" b="T12"/>
            <a:pathLst>
              <a:path w="3753" h="2503">
                <a:moveTo>
                  <a:pt x="0" y="0"/>
                </a:moveTo>
                <a:lnTo>
                  <a:pt x="0" y="2503"/>
                </a:lnTo>
                <a:lnTo>
                  <a:pt x="3753" y="2503"/>
                </a:lnTo>
              </a:path>
            </a:pathLst>
          </a:custGeom>
          <a:noFill/>
          <a:ln w="19050">
            <a:solidFill>
              <a:srgbClr val="000000"/>
            </a:solidFill>
            <a:prstDash val="solid"/>
            <a:round/>
            <a:headEnd/>
            <a:tailEnd/>
          </a:ln>
        </p:spPr>
        <p:txBody>
          <a:bodyPr/>
          <a:lstStyle/>
          <a:p>
            <a:endParaRPr lang="cs-CZ"/>
          </a:p>
        </p:txBody>
      </p:sp>
      <p:sp>
        <p:nvSpPr>
          <p:cNvPr id="99346" name="Line 18"/>
          <p:cNvSpPr>
            <a:spLocks noChangeShapeType="1"/>
          </p:cNvSpPr>
          <p:nvPr/>
        </p:nvSpPr>
        <p:spPr bwMode="auto">
          <a:xfrm flipH="1">
            <a:off x="4603750" y="5356225"/>
            <a:ext cx="525463" cy="1588"/>
          </a:xfrm>
          <a:prstGeom prst="line">
            <a:avLst/>
          </a:prstGeom>
          <a:noFill/>
          <a:ln w="19050">
            <a:solidFill>
              <a:srgbClr val="000000"/>
            </a:solidFill>
            <a:round/>
            <a:headEnd type="stealth" w="med" len="med"/>
            <a:tailEnd/>
          </a:ln>
        </p:spPr>
        <p:txBody>
          <a:bodyPr/>
          <a:lstStyle/>
          <a:p>
            <a:endParaRPr lang="cs-CZ"/>
          </a:p>
        </p:txBody>
      </p:sp>
      <p:sp>
        <p:nvSpPr>
          <p:cNvPr id="99347" name="Line 19"/>
          <p:cNvSpPr>
            <a:spLocks noChangeShapeType="1"/>
          </p:cNvSpPr>
          <p:nvPr/>
        </p:nvSpPr>
        <p:spPr bwMode="auto">
          <a:xfrm flipH="1">
            <a:off x="5105400" y="2165350"/>
            <a:ext cx="782638" cy="1588"/>
          </a:xfrm>
          <a:prstGeom prst="line">
            <a:avLst/>
          </a:prstGeom>
          <a:noFill/>
          <a:ln w="19050">
            <a:solidFill>
              <a:srgbClr val="000000"/>
            </a:solidFill>
            <a:round/>
            <a:headEnd type="stealth" w="med" len="med"/>
            <a:tailEnd/>
          </a:ln>
        </p:spPr>
        <p:txBody>
          <a:bodyPr/>
          <a:lstStyle/>
          <a:p>
            <a:endParaRPr lang="cs-CZ"/>
          </a:p>
        </p:txBody>
      </p:sp>
      <p:sp>
        <p:nvSpPr>
          <p:cNvPr id="99348" name="Line 20"/>
          <p:cNvSpPr>
            <a:spLocks noChangeShapeType="1"/>
          </p:cNvSpPr>
          <p:nvPr/>
        </p:nvSpPr>
        <p:spPr bwMode="auto">
          <a:xfrm flipV="1">
            <a:off x="2089150" y="2930525"/>
            <a:ext cx="3175" cy="279400"/>
          </a:xfrm>
          <a:prstGeom prst="line">
            <a:avLst/>
          </a:prstGeom>
          <a:noFill/>
          <a:ln w="19050">
            <a:solidFill>
              <a:srgbClr val="000000"/>
            </a:solidFill>
            <a:round/>
            <a:headEnd type="stealth" w="med" len="med"/>
            <a:tailEnd/>
          </a:ln>
        </p:spPr>
        <p:txBody>
          <a:bodyPr/>
          <a:lstStyle/>
          <a:p>
            <a:endParaRPr lang="cs-CZ"/>
          </a:p>
        </p:txBody>
      </p:sp>
      <p:sp>
        <p:nvSpPr>
          <p:cNvPr id="35860" name="Rectangle 21"/>
          <p:cNvSpPr>
            <a:spLocks noChangeArrowheads="1"/>
          </p:cNvSpPr>
          <p:nvPr/>
        </p:nvSpPr>
        <p:spPr bwMode="auto">
          <a:xfrm>
            <a:off x="6762750" y="5281613"/>
            <a:ext cx="1662113" cy="280987"/>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charset="0"/>
              </a:rPr>
              <a:t>Loanable Funds</a:t>
            </a:r>
            <a:endParaRPr lang="en-US"/>
          </a:p>
        </p:txBody>
      </p:sp>
      <p:sp>
        <p:nvSpPr>
          <p:cNvPr id="35861" name="Rectangle 22"/>
          <p:cNvSpPr>
            <a:spLocks noChangeArrowheads="1"/>
          </p:cNvSpPr>
          <p:nvPr/>
        </p:nvSpPr>
        <p:spPr bwMode="auto">
          <a:xfrm>
            <a:off x="6275388" y="5530850"/>
            <a:ext cx="1946275"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charset="0"/>
              </a:rPr>
              <a:t>(in billions of euros)</a:t>
            </a:r>
            <a:endParaRPr lang="en-US"/>
          </a:p>
        </p:txBody>
      </p:sp>
      <p:sp>
        <p:nvSpPr>
          <p:cNvPr id="35862" name="Rectangle 23"/>
          <p:cNvSpPr>
            <a:spLocks noChangeArrowheads="1"/>
          </p:cNvSpPr>
          <p:nvPr/>
        </p:nvSpPr>
        <p:spPr bwMode="auto">
          <a:xfrm>
            <a:off x="2100263" y="5287963"/>
            <a:ext cx="206375" cy="28098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0</a:t>
            </a:r>
            <a:endParaRPr lang="en-US"/>
          </a:p>
        </p:txBody>
      </p:sp>
      <p:sp>
        <p:nvSpPr>
          <p:cNvPr id="35863" name="Rectangle 24"/>
          <p:cNvSpPr>
            <a:spLocks noChangeArrowheads="1"/>
          </p:cNvSpPr>
          <p:nvPr/>
        </p:nvSpPr>
        <p:spPr bwMode="auto">
          <a:xfrm>
            <a:off x="1487488" y="1192213"/>
            <a:ext cx="838200" cy="280987"/>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charset="0"/>
              </a:rPr>
              <a:t>Interest</a:t>
            </a:r>
            <a:endParaRPr lang="en-US"/>
          </a:p>
        </p:txBody>
      </p:sp>
      <p:sp>
        <p:nvSpPr>
          <p:cNvPr id="35864" name="Rectangle 25"/>
          <p:cNvSpPr>
            <a:spLocks noChangeArrowheads="1"/>
          </p:cNvSpPr>
          <p:nvPr/>
        </p:nvSpPr>
        <p:spPr bwMode="auto">
          <a:xfrm>
            <a:off x="1774825" y="1443038"/>
            <a:ext cx="544513" cy="280987"/>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charset="0"/>
              </a:rPr>
              <a:t>Rate</a:t>
            </a:r>
            <a:endParaRPr lang="en-US"/>
          </a:p>
        </p:txBody>
      </p:sp>
      <p:grpSp>
        <p:nvGrpSpPr>
          <p:cNvPr id="2" name="Group 26"/>
          <p:cNvGrpSpPr>
            <a:grpSpLocks/>
          </p:cNvGrpSpPr>
          <p:nvPr/>
        </p:nvGrpSpPr>
        <p:grpSpPr bwMode="auto">
          <a:xfrm>
            <a:off x="3021013" y="1292225"/>
            <a:ext cx="2635250" cy="3467100"/>
            <a:chOff x="1903" y="814"/>
            <a:chExt cx="1660" cy="2184"/>
          </a:xfrm>
        </p:grpSpPr>
        <p:sp>
          <p:nvSpPr>
            <p:cNvPr id="35909" name="Line 27"/>
            <p:cNvSpPr>
              <a:spLocks noChangeShapeType="1"/>
            </p:cNvSpPr>
            <p:nvPr/>
          </p:nvSpPr>
          <p:spPr bwMode="auto">
            <a:xfrm flipV="1">
              <a:off x="1903" y="965"/>
              <a:ext cx="1548" cy="2033"/>
            </a:xfrm>
            <a:prstGeom prst="line">
              <a:avLst/>
            </a:prstGeom>
            <a:noFill/>
            <a:ln w="55563">
              <a:solidFill>
                <a:srgbClr val="003F95"/>
              </a:solidFill>
              <a:round/>
              <a:headEnd/>
              <a:tailEnd/>
            </a:ln>
          </p:spPr>
          <p:txBody>
            <a:bodyPr/>
            <a:lstStyle/>
            <a:p>
              <a:endParaRPr lang="cs-CZ"/>
            </a:p>
          </p:txBody>
        </p:sp>
        <p:sp>
          <p:nvSpPr>
            <p:cNvPr id="35910" name="Rectangle 28"/>
            <p:cNvSpPr>
              <a:spLocks noChangeArrowheads="1"/>
            </p:cNvSpPr>
            <p:nvPr/>
          </p:nvSpPr>
          <p:spPr bwMode="auto">
            <a:xfrm>
              <a:off x="2973" y="814"/>
              <a:ext cx="516" cy="17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Supply, </a:t>
              </a:r>
              <a:endParaRPr lang="en-US"/>
            </a:p>
          </p:txBody>
        </p:sp>
        <p:sp>
          <p:nvSpPr>
            <p:cNvPr id="35911" name="Rectangle 29"/>
            <p:cNvSpPr>
              <a:spLocks noChangeArrowheads="1"/>
            </p:cNvSpPr>
            <p:nvPr/>
          </p:nvSpPr>
          <p:spPr bwMode="auto">
            <a:xfrm>
              <a:off x="3429" y="814"/>
              <a:ext cx="134" cy="154"/>
            </a:xfrm>
            <a:prstGeom prst="rect">
              <a:avLst/>
            </a:prstGeom>
            <a:noFill/>
            <a:ln w="9525">
              <a:noFill/>
              <a:miter lim="800000"/>
              <a:headEnd/>
              <a:tailEnd/>
            </a:ln>
          </p:spPr>
          <p:txBody>
            <a:bodyPr wrap="none" lIns="0" tIns="0" rIns="0" bIns="0">
              <a:spAutoFit/>
            </a:bodyPr>
            <a:lstStyle/>
            <a:p>
              <a:r>
                <a:rPr lang="en-US" sz="1600" i="1">
                  <a:solidFill>
                    <a:srgbClr val="000000"/>
                  </a:solidFill>
                  <a:latin typeface="Arial" charset="0"/>
                </a:rPr>
                <a:t>S</a:t>
              </a:r>
              <a:r>
                <a:rPr lang="en-US" sz="1600" baseline="-25000">
                  <a:solidFill>
                    <a:srgbClr val="000000"/>
                  </a:solidFill>
                  <a:latin typeface="Arial" charset="0"/>
                </a:rPr>
                <a:t>1</a:t>
              </a:r>
              <a:endParaRPr lang="en-US"/>
            </a:p>
          </p:txBody>
        </p:sp>
      </p:grpSp>
      <p:grpSp>
        <p:nvGrpSpPr>
          <p:cNvPr id="3" name="Group 30"/>
          <p:cNvGrpSpPr>
            <a:grpSpLocks/>
          </p:cNvGrpSpPr>
          <p:nvPr/>
        </p:nvGrpSpPr>
        <p:grpSpPr bwMode="auto">
          <a:xfrm>
            <a:off x="4119563" y="1292225"/>
            <a:ext cx="2619375" cy="3467100"/>
            <a:chOff x="2595" y="814"/>
            <a:chExt cx="1650" cy="2184"/>
          </a:xfrm>
        </p:grpSpPr>
        <p:sp>
          <p:nvSpPr>
            <p:cNvPr id="35907" name="Line 31"/>
            <p:cNvSpPr>
              <a:spLocks noChangeShapeType="1"/>
            </p:cNvSpPr>
            <p:nvPr/>
          </p:nvSpPr>
          <p:spPr bwMode="auto">
            <a:xfrm flipV="1">
              <a:off x="2595" y="965"/>
              <a:ext cx="1548" cy="2033"/>
            </a:xfrm>
            <a:prstGeom prst="line">
              <a:avLst/>
            </a:prstGeom>
            <a:noFill/>
            <a:ln w="55563">
              <a:solidFill>
                <a:srgbClr val="AD0D1B"/>
              </a:solidFill>
              <a:round/>
              <a:headEnd/>
              <a:tailEnd/>
            </a:ln>
          </p:spPr>
          <p:txBody>
            <a:bodyPr/>
            <a:lstStyle/>
            <a:p>
              <a:endParaRPr lang="cs-CZ"/>
            </a:p>
          </p:txBody>
        </p:sp>
        <p:sp>
          <p:nvSpPr>
            <p:cNvPr id="35908" name="Rectangle 32"/>
            <p:cNvSpPr>
              <a:spLocks noChangeArrowheads="1"/>
            </p:cNvSpPr>
            <p:nvPr/>
          </p:nvSpPr>
          <p:spPr bwMode="auto">
            <a:xfrm>
              <a:off x="4111" y="814"/>
              <a:ext cx="134" cy="154"/>
            </a:xfrm>
            <a:prstGeom prst="rect">
              <a:avLst/>
            </a:prstGeom>
            <a:noFill/>
            <a:ln w="9525">
              <a:noFill/>
              <a:miter lim="800000"/>
              <a:headEnd/>
              <a:tailEnd/>
            </a:ln>
          </p:spPr>
          <p:txBody>
            <a:bodyPr wrap="none" lIns="0" tIns="0" rIns="0" bIns="0">
              <a:spAutoFit/>
            </a:bodyPr>
            <a:lstStyle/>
            <a:p>
              <a:r>
                <a:rPr lang="en-US" sz="1600" i="1">
                  <a:solidFill>
                    <a:srgbClr val="000000"/>
                  </a:solidFill>
                  <a:latin typeface="Arial" charset="0"/>
                </a:rPr>
                <a:t>S</a:t>
              </a:r>
              <a:r>
                <a:rPr lang="en-US" sz="1600" baseline="-25000">
                  <a:solidFill>
                    <a:srgbClr val="000000"/>
                  </a:solidFill>
                  <a:latin typeface="Arial" charset="0"/>
                </a:rPr>
                <a:t>2</a:t>
              </a:r>
              <a:endParaRPr lang="en-US"/>
            </a:p>
          </p:txBody>
        </p:sp>
      </p:grpSp>
      <p:grpSp>
        <p:nvGrpSpPr>
          <p:cNvPr id="4" name="Group 33"/>
          <p:cNvGrpSpPr>
            <a:grpSpLocks/>
          </p:cNvGrpSpPr>
          <p:nvPr/>
        </p:nvGrpSpPr>
        <p:grpSpPr bwMode="auto">
          <a:xfrm>
            <a:off x="582613" y="3024188"/>
            <a:ext cx="1638300" cy="1809750"/>
            <a:chOff x="367" y="1905"/>
            <a:chExt cx="1032" cy="1140"/>
          </a:xfrm>
        </p:grpSpPr>
        <p:sp>
          <p:nvSpPr>
            <p:cNvPr id="35899" name="Line 34"/>
            <p:cNvSpPr>
              <a:spLocks noChangeShapeType="1"/>
            </p:cNvSpPr>
            <p:nvPr/>
          </p:nvSpPr>
          <p:spPr bwMode="auto">
            <a:xfrm flipH="1">
              <a:off x="836" y="1905"/>
              <a:ext cx="410" cy="482"/>
            </a:xfrm>
            <a:prstGeom prst="line">
              <a:avLst/>
            </a:prstGeom>
            <a:noFill/>
            <a:ln w="19050">
              <a:solidFill>
                <a:srgbClr val="000000"/>
              </a:solidFill>
              <a:round/>
              <a:headEnd/>
              <a:tailEnd/>
            </a:ln>
          </p:spPr>
          <p:txBody>
            <a:bodyPr/>
            <a:lstStyle/>
            <a:p>
              <a:endParaRPr lang="cs-CZ"/>
            </a:p>
          </p:txBody>
        </p:sp>
        <p:sp>
          <p:nvSpPr>
            <p:cNvPr id="35900" name="Rectangle 35"/>
            <p:cNvSpPr>
              <a:spLocks noChangeArrowheads="1"/>
            </p:cNvSpPr>
            <p:nvPr/>
          </p:nvSpPr>
          <p:spPr bwMode="auto">
            <a:xfrm>
              <a:off x="367" y="2328"/>
              <a:ext cx="1032" cy="717"/>
            </a:xfrm>
            <a:prstGeom prst="rect">
              <a:avLst/>
            </a:prstGeom>
            <a:solidFill>
              <a:srgbClr val="E1E5E9"/>
            </a:solidFill>
            <a:ln w="9525">
              <a:noFill/>
              <a:miter lim="800000"/>
              <a:headEnd/>
              <a:tailEnd/>
            </a:ln>
          </p:spPr>
          <p:txBody>
            <a:bodyPr/>
            <a:lstStyle/>
            <a:p>
              <a:endParaRPr lang="bg-BG"/>
            </a:p>
          </p:txBody>
        </p:sp>
        <p:sp>
          <p:nvSpPr>
            <p:cNvPr id="35901" name="Rectangle 36"/>
            <p:cNvSpPr>
              <a:spLocks noChangeArrowheads="1"/>
            </p:cNvSpPr>
            <p:nvPr/>
          </p:nvSpPr>
          <p:spPr bwMode="auto">
            <a:xfrm>
              <a:off x="413" y="2385"/>
              <a:ext cx="201" cy="17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2. </a:t>
              </a:r>
              <a:endParaRPr lang="en-US"/>
            </a:p>
          </p:txBody>
        </p:sp>
        <p:sp>
          <p:nvSpPr>
            <p:cNvPr id="35902" name="Rectangle 37"/>
            <p:cNvSpPr>
              <a:spLocks noChangeArrowheads="1"/>
            </p:cNvSpPr>
            <p:nvPr/>
          </p:nvSpPr>
          <p:spPr bwMode="auto">
            <a:xfrm>
              <a:off x="555" y="2385"/>
              <a:ext cx="542"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 . . which</a:t>
              </a:r>
              <a:endParaRPr lang="en-US"/>
            </a:p>
          </p:txBody>
        </p:sp>
        <p:sp>
          <p:nvSpPr>
            <p:cNvPr id="35903" name="Rectangle 38"/>
            <p:cNvSpPr>
              <a:spLocks noChangeArrowheads="1"/>
            </p:cNvSpPr>
            <p:nvPr/>
          </p:nvSpPr>
          <p:spPr bwMode="auto">
            <a:xfrm>
              <a:off x="413" y="2543"/>
              <a:ext cx="721" cy="17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reduces the</a:t>
              </a:r>
              <a:endParaRPr lang="en-US"/>
            </a:p>
          </p:txBody>
        </p:sp>
        <p:sp>
          <p:nvSpPr>
            <p:cNvPr id="35904" name="Rectangle 39"/>
            <p:cNvSpPr>
              <a:spLocks noChangeArrowheads="1"/>
            </p:cNvSpPr>
            <p:nvPr/>
          </p:nvSpPr>
          <p:spPr bwMode="auto">
            <a:xfrm>
              <a:off x="413" y="2700"/>
              <a:ext cx="669" cy="17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equilibrium</a:t>
              </a:r>
              <a:endParaRPr lang="en-US"/>
            </a:p>
          </p:txBody>
        </p:sp>
        <p:sp>
          <p:nvSpPr>
            <p:cNvPr id="35905" name="Rectangle 40"/>
            <p:cNvSpPr>
              <a:spLocks noChangeArrowheads="1"/>
            </p:cNvSpPr>
            <p:nvPr/>
          </p:nvSpPr>
          <p:spPr bwMode="auto">
            <a:xfrm>
              <a:off x="413" y="2858"/>
              <a:ext cx="654" cy="17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interest rat</a:t>
              </a:r>
              <a:endParaRPr lang="en-US"/>
            </a:p>
          </p:txBody>
        </p:sp>
        <p:sp>
          <p:nvSpPr>
            <p:cNvPr id="35906" name="Rectangle 41"/>
            <p:cNvSpPr>
              <a:spLocks noChangeArrowheads="1"/>
            </p:cNvSpPr>
            <p:nvPr/>
          </p:nvSpPr>
          <p:spPr bwMode="auto">
            <a:xfrm>
              <a:off x="1008" y="2858"/>
              <a:ext cx="339" cy="17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e . . .</a:t>
              </a:r>
              <a:endParaRPr lang="en-US"/>
            </a:p>
          </p:txBody>
        </p:sp>
      </p:grpSp>
      <p:grpSp>
        <p:nvGrpSpPr>
          <p:cNvPr id="5" name="Group 42"/>
          <p:cNvGrpSpPr>
            <a:grpSpLocks/>
          </p:cNvGrpSpPr>
          <p:nvPr/>
        </p:nvGrpSpPr>
        <p:grpSpPr bwMode="auto">
          <a:xfrm>
            <a:off x="3151188" y="5413375"/>
            <a:ext cx="3201987" cy="989013"/>
            <a:chOff x="1985" y="3410"/>
            <a:chExt cx="2017" cy="623"/>
          </a:xfrm>
        </p:grpSpPr>
        <p:sp>
          <p:nvSpPr>
            <p:cNvPr id="35894" name="Line 43"/>
            <p:cNvSpPr>
              <a:spLocks noChangeShapeType="1"/>
            </p:cNvSpPr>
            <p:nvPr/>
          </p:nvSpPr>
          <p:spPr bwMode="auto">
            <a:xfrm flipV="1">
              <a:off x="2970" y="3410"/>
              <a:ext cx="59" cy="235"/>
            </a:xfrm>
            <a:prstGeom prst="line">
              <a:avLst/>
            </a:prstGeom>
            <a:noFill/>
            <a:ln w="19050">
              <a:solidFill>
                <a:srgbClr val="000000"/>
              </a:solidFill>
              <a:round/>
              <a:headEnd/>
              <a:tailEnd/>
            </a:ln>
          </p:spPr>
          <p:txBody>
            <a:bodyPr/>
            <a:lstStyle/>
            <a:p>
              <a:endParaRPr lang="cs-CZ"/>
            </a:p>
          </p:txBody>
        </p:sp>
        <p:sp>
          <p:nvSpPr>
            <p:cNvPr id="35895" name="Rectangle 44"/>
            <p:cNvSpPr>
              <a:spLocks noChangeArrowheads="1"/>
            </p:cNvSpPr>
            <p:nvPr/>
          </p:nvSpPr>
          <p:spPr bwMode="auto">
            <a:xfrm>
              <a:off x="1985" y="3621"/>
              <a:ext cx="2017" cy="412"/>
            </a:xfrm>
            <a:prstGeom prst="rect">
              <a:avLst/>
            </a:prstGeom>
            <a:solidFill>
              <a:srgbClr val="E1E5E9"/>
            </a:solidFill>
            <a:ln w="9525">
              <a:noFill/>
              <a:miter lim="800000"/>
              <a:headEnd/>
              <a:tailEnd/>
            </a:ln>
          </p:spPr>
          <p:txBody>
            <a:bodyPr/>
            <a:lstStyle/>
            <a:p>
              <a:endParaRPr lang="bg-BG"/>
            </a:p>
          </p:txBody>
        </p:sp>
        <p:sp>
          <p:nvSpPr>
            <p:cNvPr id="35896" name="Rectangle 45"/>
            <p:cNvSpPr>
              <a:spLocks noChangeArrowheads="1"/>
            </p:cNvSpPr>
            <p:nvPr/>
          </p:nvSpPr>
          <p:spPr bwMode="auto">
            <a:xfrm>
              <a:off x="2083" y="3685"/>
              <a:ext cx="201" cy="17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3. </a:t>
              </a:r>
              <a:endParaRPr lang="en-US"/>
            </a:p>
          </p:txBody>
        </p:sp>
        <p:sp>
          <p:nvSpPr>
            <p:cNvPr id="35897" name="Rectangle 46"/>
            <p:cNvSpPr>
              <a:spLocks noChangeArrowheads="1"/>
            </p:cNvSpPr>
            <p:nvPr/>
          </p:nvSpPr>
          <p:spPr bwMode="auto">
            <a:xfrm>
              <a:off x="2220" y="3685"/>
              <a:ext cx="1673"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 . . and raises the equilibrium</a:t>
              </a:r>
              <a:endParaRPr lang="en-US"/>
            </a:p>
          </p:txBody>
        </p:sp>
        <p:sp>
          <p:nvSpPr>
            <p:cNvPr id="35898" name="Rectangle 47"/>
            <p:cNvSpPr>
              <a:spLocks noChangeArrowheads="1"/>
            </p:cNvSpPr>
            <p:nvPr/>
          </p:nvSpPr>
          <p:spPr bwMode="auto">
            <a:xfrm>
              <a:off x="2083" y="3842"/>
              <a:ext cx="1528" cy="17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quantity of loanable funds.</a:t>
              </a:r>
              <a:endParaRPr lang="en-US"/>
            </a:p>
          </p:txBody>
        </p:sp>
      </p:grpSp>
      <p:grpSp>
        <p:nvGrpSpPr>
          <p:cNvPr id="6" name="Group 48"/>
          <p:cNvGrpSpPr>
            <a:grpSpLocks/>
          </p:cNvGrpSpPr>
          <p:nvPr/>
        </p:nvGrpSpPr>
        <p:grpSpPr bwMode="auto">
          <a:xfrm>
            <a:off x="2835275" y="1717675"/>
            <a:ext cx="4316413" cy="2419350"/>
            <a:chOff x="1786" y="1082"/>
            <a:chExt cx="2719" cy="1524"/>
          </a:xfrm>
        </p:grpSpPr>
        <p:sp>
          <p:nvSpPr>
            <p:cNvPr id="35892" name="Line 49"/>
            <p:cNvSpPr>
              <a:spLocks noChangeShapeType="1"/>
            </p:cNvSpPr>
            <p:nvPr/>
          </p:nvSpPr>
          <p:spPr bwMode="auto">
            <a:xfrm flipH="1" flipV="1">
              <a:off x="1786" y="1082"/>
              <a:ext cx="2134" cy="1411"/>
            </a:xfrm>
            <a:prstGeom prst="line">
              <a:avLst/>
            </a:prstGeom>
            <a:noFill/>
            <a:ln w="55563">
              <a:solidFill>
                <a:srgbClr val="003F95"/>
              </a:solidFill>
              <a:round/>
              <a:headEnd/>
              <a:tailEnd/>
            </a:ln>
          </p:spPr>
          <p:txBody>
            <a:bodyPr/>
            <a:lstStyle/>
            <a:p>
              <a:endParaRPr lang="cs-CZ"/>
            </a:p>
          </p:txBody>
        </p:sp>
        <p:sp>
          <p:nvSpPr>
            <p:cNvPr id="35893" name="Rectangle 50"/>
            <p:cNvSpPr>
              <a:spLocks noChangeArrowheads="1"/>
            </p:cNvSpPr>
            <p:nvPr/>
          </p:nvSpPr>
          <p:spPr bwMode="auto">
            <a:xfrm>
              <a:off x="3969" y="2429"/>
              <a:ext cx="536" cy="17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Demand</a:t>
              </a:r>
              <a:endParaRPr lang="en-US"/>
            </a:p>
          </p:txBody>
        </p:sp>
      </p:grpSp>
      <p:grpSp>
        <p:nvGrpSpPr>
          <p:cNvPr id="7" name="Group 51"/>
          <p:cNvGrpSpPr>
            <a:grpSpLocks/>
          </p:cNvGrpSpPr>
          <p:nvPr/>
        </p:nvGrpSpPr>
        <p:grpSpPr bwMode="auto">
          <a:xfrm>
            <a:off x="5497513" y="2222500"/>
            <a:ext cx="2633662" cy="1417638"/>
            <a:chOff x="3463" y="1400"/>
            <a:chExt cx="1659" cy="893"/>
          </a:xfrm>
        </p:grpSpPr>
        <p:grpSp>
          <p:nvGrpSpPr>
            <p:cNvPr id="35884" name="Group 52"/>
            <p:cNvGrpSpPr>
              <a:grpSpLocks/>
            </p:cNvGrpSpPr>
            <p:nvPr/>
          </p:nvGrpSpPr>
          <p:grpSpPr bwMode="auto">
            <a:xfrm>
              <a:off x="3463" y="1400"/>
              <a:ext cx="1659" cy="893"/>
              <a:chOff x="3463" y="1400"/>
              <a:chExt cx="1659" cy="893"/>
            </a:xfrm>
          </p:grpSpPr>
          <p:sp>
            <p:nvSpPr>
              <p:cNvPr id="35886" name="Line 53"/>
              <p:cNvSpPr>
                <a:spLocks noChangeShapeType="1"/>
              </p:cNvSpPr>
              <p:nvPr/>
            </p:nvSpPr>
            <p:spPr bwMode="auto">
              <a:xfrm flipH="1" flipV="1">
                <a:off x="3463" y="1400"/>
                <a:ext cx="434" cy="305"/>
              </a:xfrm>
              <a:prstGeom prst="line">
                <a:avLst/>
              </a:prstGeom>
              <a:noFill/>
              <a:ln w="19050">
                <a:solidFill>
                  <a:srgbClr val="000000"/>
                </a:solidFill>
                <a:round/>
                <a:headEnd/>
                <a:tailEnd/>
              </a:ln>
            </p:spPr>
            <p:txBody>
              <a:bodyPr/>
              <a:lstStyle/>
              <a:p>
                <a:endParaRPr lang="cs-CZ"/>
              </a:p>
            </p:txBody>
          </p:sp>
          <p:sp>
            <p:nvSpPr>
              <p:cNvPr id="35887" name="Rectangle 54"/>
              <p:cNvSpPr>
                <a:spLocks noChangeArrowheads="1"/>
              </p:cNvSpPr>
              <p:nvPr/>
            </p:nvSpPr>
            <p:spPr bwMode="auto">
              <a:xfrm>
                <a:off x="3861" y="1576"/>
                <a:ext cx="1232" cy="717"/>
              </a:xfrm>
              <a:prstGeom prst="rect">
                <a:avLst/>
              </a:prstGeom>
              <a:solidFill>
                <a:srgbClr val="E1E5E9"/>
              </a:solidFill>
              <a:ln w="9525">
                <a:noFill/>
                <a:miter lim="800000"/>
                <a:headEnd/>
                <a:tailEnd/>
              </a:ln>
            </p:spPr>
            <p:txBody>
              <a:bodyPr/>
              <a:lstStyle/>
              <a:p>
                <a:endParaRPr lang="bg-BG"/>
              </a:p>
            </p:txBody>
          </p:sp>
          <p:sp>
            <p:nvSpPr>
              <p:cNvPr id="35888" name="Rectangle 55"/>
              <p:cNvSpPr>
                <a:spLocks noChangeArrowheads="1"/>
              </p:cNvSpPr>
              <p:nvPr/>
            </p:nvSpPr>
            <p:spPr bwMode="auto">
              <a:xfrm>
                <a:off x="3933" y="1625"/>
                <a:ext cx="1189" cy="17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 Tax incentives for</a:t>
                </a:r>
                <a:endParaRPr lang="en-US"/>
              </a:p>
            </p:txBody>
          </p:sp>
          <p:sp>
            <p:nvSpPr>
              <p:cNvPr id="35889" name="Rectangle 56"/>
              <p:cNvSpPr>
                <a:spLocks noChangeArrowheads="1"/>
              </p:cNvSpPr>
              <p:nvPr/>
            </p:nvSpPr>
            <p:spPr bwMode="auto">
              <a:xfrm>
                <a:off x="3933" y="1783"/>
                <a:ext cx="1142" cy="17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saving increase the</a:t>
                </a:r>
                <a:endParaRPr lang="en-US"/>
              </a:p>
            </p:txBody>
          </p:sp>
          <p:sp>
            <p:nvSpPr>
              <p:cNvPr id="35890" name="Rectangle 57"/>
              <p:cNvSpPr>
                <a:spLocks noChangeArrowheads="1"/>
              </p:cNvSpPr>
              <p:nvPr/>
            </p:nvSpPr>
            <p:spPr bwMode="auto">
              <a:xfrm>
                <a:off x="3933" y="1940"/>
                <a:ext cx="1067" cy="17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supply of loanable</a:t>
                </a:r>
                <a:endParaRPr lang="en-US"/>
              </a:p>
            </p:txBody>
          </p:sp>
          <p:sp>
            <p:nvSpPr>
              <p:cNvPr id="35891" name="Rectangle 58"/>
              <p:cNvSpPr>
                <a:spLocks noChangeArrowheads="1"/>
              </p:cNvSpPr>
              <p:nvPr/>
            </p:nvSpPr>
            <p:spPr bwMode="auto">
              <a:xfrm>
                <a:off x="3933" y="2098"/>
                <a:ext cx="311" cy="17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fund</a:t>
                </a:r>
                <a:endParaRPr lang="en-US"/>
              </a:p>
            </p:txBody>
          </p:sp>
        </p:grpSp>
        <p:sp>
          <p:nvSpPr>
            <p:cNvPr id="35885" name="Rectangle 59"/>
            <p:cNvSpPr>
              <a:spLocks noChangeArrowheads="1"/>
            </p:cNvSpPr>
            <p:nvPr/>
          </p:nvSpPr>
          <p:spPr bwMode="auto">
            <a:xfrm>
              <a:off x="4178" y="2098"/>
              <a:ext cx="339" cy="17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s . . .</a:t>
              </a:r>
              <a:endParaRPr lang="en-US"/>
            </a:p>
          </p:txBody>
        </p:sp>
      </p:grpSp>
      <p:grpSp>
        <p:nvGrpSpPr>
          <p:cNvPr id="9" name="Group 60"/>
          <p:cNvGrpSpPr>
            <a:grpSpLocks/>
          </p:cNvGrpSpPr>
          <p:nvPr/>
        </p:nvGrpSpPr>
        <p:grpSpPr bwMode="auto">
          <a:xfrm>
            <a:off x="1924050" y="2711450"/>
            <a:ext cx="2641600" cy="2832100"/>
            <a:chOff x="1212" y="1708"/>
            <a:chExt cx="1664" cy="1784"/>
          </a:xfrm>
        </p:grpSpPr>
        <p:grpSp>
          <p:nvGrpSpPr>
            <p:cNvPr id="35879" name="Group 61"/>
            <p:cNvGrpSpPr>
              <a:grpSpLocks/>
            </p:cNvGrpSpPr>
            <p:nvPr/>
          </p:nvGrpSpPr>
          <p:grpSpPr bwMode="auto">
            <a:xfrm>
              <a:off x="1457" y="1741"/>
              <a:ext cx="1419" cy="1539"/>
              <a:chOff x="1457" y="1741"/>
              <a:chExt cx="1419" cy="1539"/>
            </a:xfrm>
          </p:grpSpPr>
          <p:sp>
            <p:nvSpPr>
              <p:cNvPr id="35882" name="Freeform 62"/>
              <p:cNvSpPr>
                <a:spLocks/>
              </p:cNvSpPr>
              <p:nvPr/>
            </p:nvSpPr>
            <p:spPr bwMode="auto">
              <a:xfrm>
                <a:off x="1457" y="1776"/>
                <a:ext cx="1372" cy="1504"/>
              </a:xfrm>
              <a:custGeom>
                <a:avLst/>
                <a:gdLst>
                  <a:gd name="T0" fmla="*/ 1372 w 1372"/>
                  <a:gd name="T1" fmla="*/ 1504 h 1504"/>
                  <a:gd name="T2" fmla="*/ 1372 w 1372"/>
                  <a:gd name="T3" fmla="*/ 0 h 1504"/>
                  <a:gd name="T4" fmla="*/ 0 w 1372"/>
                  <a:gd name="T5" fmla="*/ 0 h 1504"/>
                  <a:gd name="T6" fmla="*/ 0 60000 65536"/>
                  <a:gd name="T7" fmla="*/ 0 60000 65536"/>
                  <a:gd name="T8" fmla="*/ 0 60000 65536"/>
                  <a:gd name="T9" fmla="*/ 0 w 1372"/>
                  <a:gd name="T10" fmla="*/ 0 h 1504"/>
                  <a:gd name="T11" fmla="*/ 1372 w 1372"/>
                  <a:gd name="T12" fmla="*/ 1504 h 1504"/>
                </a:gdLst>
                <a:ahLst/>
                <a:cxnLst>
                  <a:cxn ang="T6">
                    <a:pos x="T0" y="T1"/>
                  </a:cxn>
                  <a:cxn ang="T7">
                    <a:pos x="T2" y="T3"/>
                  </a:cxn>
                  <a:cxn ang="T8">
                    <a:pos x="T4" y="T5"/>
                  </a:cxn>
                </a:cxnLst>
                <a:rect l="T9" t="T10" r="T11" b="T12"/>
                <a:pathLst>
                  <a:path w="1372" h="1504">
                    <a:moveTo>
                      <a:pt x="1372" y="1504"/>
                    </a:moveTo>
                    <a:lnTo>
                      <a:pt x="1372" y="0"/>
                    </a:lnTo>
                    <a:lnTo>
                      <a:pt x="0" y="0"/>
                    </a:lnTo>
                  </a:path>
                </a:pathLst>
              </a:custGeom>
              <a:noFill/>
              <a:ln w="19050" cap="flat">
                <a:solidFill>
                  <a:schemeClr val="tx1"/>
                </a:solidFill>
                <a:prstDash val="sysDot"/>
                <a:round/>
                <a:headEnd/>
                <a:tailEnd/>
              </a:ln>
            </p:spPr>
            <p:txBody>
              <a:bodyPr/>
              <a:lstStyle/>
              <a:p>
                <a:endParaRPr lang="cs-CZ"/>
              </a:p>
            </p:txBody>
          </p:sp>
          <p:sp>
            <p:nvSpPr>
              <p:cNvPr id="35883" name="Oval 63"/>
              <p:cNvSpPr>
                <a:spLocks noChangeArrowheads="1"/>
              </p:cNvSpPr>
              <p:nvPr/>
            </p:nvSpPr>
            <p:spPr bwMode="auto">
              <a:xfrm>
                <a:off x="2794" y="1741"/>
                <a:ext cx="82" cy="70"/>
              </a:xfrm>
              <a:prstGeom prst="ellipse">
                <a:avLst/>
              </a:prstGeom>
              <a:solidFill>
                <a:srgbClr val="000000"/>
              </a:solidFill>
              <a:ln w="9525">
                <a:noFill/>
                <a:round/>
                <a:headEnd/>
                <a:tailEnd/>
              </a:ln>
            </p:spPr>
            <p:txBody>
              <a:bodyPr/>
              <a:lstStyle/>
              <a:p>
                <a:endParaRPr lang="bg-BG"/>
              </a:p>
            </p:txBody>
          </p:sp>
        </p:grpSp>
        <p:sp>
          <p:nvSpPr>
            <p:cNvPr id="35880" name="Rectangle 64"/>
            <p:cNvSpPr>
              <a:spLocks noChangeArrowheads="1"/>
            </p:cNvSpPr>
            <p:nvPr/>
          </p:nvSpPr>
          <p:spPr bwMode="auto">
            <a:xfrm>
              <a:off x="1212" y="1708"/>
              <a:ext cx="244" cy="17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5%</a:t>
              </a:r>
              <a:endParaRPr lang="en-US"/>
            </a:p>
          </p:txBody>
        </p:sp>
        <p:sp>
          <p:nvSpPr>
            <p:cNvPr id="35881" name="Rectangle 65"/>
            <p:cNvSpPr>
              <a:spLocks noChangeArrowheads="1"/>
            </p:cNvSpPr>
            <p:nvPr/>
          </p:nvSpPr>
          <p:spPr bwMode="auto">
            <a:xfrm>
              <a:off x="2469" y="3319"/>
              <a:ext cx="400" cy="173"/>
            </a:xfrm>
            <a:prstGeom prst="rect">
              <a:avLst/>
            </a:prstGeom>
            <a:noFill/>
            <a:ln w="9525">
              <a:noFill/>
              <a:miter lim="800000"/>
              <a:headEnd/>
              <a:tailEnd/>
            </a:ln>
          </p:spPr>
          <p:txBody>
            <a:bodyPr wrap="none" lIns="0" tIns="0" rIns="0" bIns="0">
              <a:spAutoFit/>
            </a:bodyPr>
            <a:lstStyle/>
            <a:p>
              <a:r>
                <a:rPr lang="en-GB" sz="1800">
                  <a:latin typeface="Arial" charset="0"/>
                </a:rPr>
                <a:t>€</a:t>
              </a:r>
              <a:r>
                <a:rPr lang="en-US" sz="1600">
                  <a:solidFill>
                    <a:srgbClr val="000000"/>
                  </a:solidFill>
                  <a:latin typeface="Arial" charset="0"/>
                </a:rPr>
                <a:t>1,200</a:t>
              </a:r>
            </a:p>
          </p:txBody>
        </p:sp>
      </p:grpSp>
      <p:grpSp>
        <p:nvGrpSpPr>
          <p:cNvPr id="11" name="Group 66"/>
          <p:cNvGrpSpPr>
            <a:grpSpLocks/>
          </p:cNvGrpSpPr>
          <p:nvPr/>
        </p:nvGrpSpPr>
        <p:grpSpPr bwMode="auto">
          <a:xfrm>
            <a:off x="1924050" y="3211513"/>
            <a:ext cx="3917950" cy="2332037"/>
            <a:chOff x="1212" y="2023"/>
            <a:chExt cx="2468" cy="1469"/>
          </a:xfrm>
        </p:grpSpPr>
        <p:grpSp>
          <p:nvGrpSpPr>
            <p:cNvPr id="35874" name="Group 67"/>
            <p:cNvGrpSpPr>
              <a:grpSpLocks/>
            </p:cNvGrpSpPr>
            <p:nvPr/>
          </p:nvGrpSpPr>
          <p:grpSpPr bwMode="auto">
            <a:xfrm>
              <a:off x="1457" y="2034"/>
              <a:ext cx="1877" cy="1246"/>
              <a:chOff x="1457" y="2034"/>
              <a:chExt cx="1877" cy="1246"/>
            </a:xfrm>
          </p:grpSpPr>
          <p:sp>
            <p:nvSpPr>
              <p:cNvPr id="35877" name="Freeform 68"/>
              <p:cNvSpPr>
                <a:spLocks/>
              </p:cNvSpPr>
              <p:nvPr/>
            </p:nvSpPr>
            <p:spPr bwMode="auto">
              <a:xfrm>
                <a:off x="1457" y="2081"/>
                <a:ext cx="1842" cy="1199"/>
              </a:xfrm>
              <a:custGeom>
                <a:avLst/>
                <a:gdLst>
                  <a:gd name="T0" fmla="*/ 1842 w 1842"/>
                  <a:gd name="T1" fmla="*/ 1199 h 1199"/>
                  <a:gd name="T2" fmla="*/ 1842 w 1842"/>
                  <a:gd name="T3" fmla="*/ 0 h 1199"/>
                  <a:gd name="T4" fmla="*/ 0 w 1842"/>
                  <a:gd name="T5" fmla="*/ 0 h 1199"/>
                  <a:gd name="T6" fmla="*/ 0 60000 65536"/>
                  <a:gd name="T7" fmla="*/ 0 60000 65536"/>
                  <a:gd name="T8" fmla="*/ 0 60000 65536"/>
                  <a:gd name="T9" fmla="*/ 0 w 1842"/>
                  <a:gd name="T10" fmla="*/ 0 h 1199"/>
                  <a:gd name="T11" fmla="*/ 1842 w 1842"/>
                  <a:gd name="T12" fmla="*/ 1199 h 1199"/>
                </a:gdLst>
                <a:ahLst/>
                <a:cxnLst>
                  <a:cxn ang="T6">
                    <a:pos x="T0" y="T1"/>
                  </a:cxn>
                  <a:cxn ang="T7">
                    <a:pos x="T2" y="T3"/>
                  </a:cxn>
                  <a:cxn ang="T8">
                    <a:pos x="T4" y="T5"/>
                  </a:cxn>
                </a:cxnLst>
                <a:rect l="T9" t="T10" r="T11" b="T12"/>
                <a:pathLst>
                  <a:path w="1842" h="1199">
                    <a:moveTo>
                      <a:pt x="1842" y="1199"/>
                    </a:moveTo>
                    <a:lnTo>
                      <a:pt x="1842" y="0"/>
                    </a:lnTo>
                    <a:lnTo>
                      <a:pt x="0" y="0"/>
                    </a:lnTo>
                  </a:path>
                </a:pathLst>
              </a:custGeom>
              <a:noFill/>
              <a:ln w="19050" cap="flat">
                <a:solidFill>
                  <a:schemeClr val="tx1"/>
                </a:solidFill>
                <a:prstDash val="sysDot"/>
                <a:round/>
                <a:headEnd/>
                <a:tailEnd/>
              </a:ln>
            </p:spPr>
            <p:txBody>
              <a:bodyPr/>
              <a:lstStyle/>
              <a:p>
                <a:endParaRPr lang="cs-CZ"/>
              </a:p>
            </p:txBody>
          </p:sp>
          <p:sp>
            <p:nvSpPr>
              <p:cNvPr id="35878" name="Oval 69"/>
              <p:cNvSpPr>
                <a:spLocks noChangeArrowheads="1"/>
              </p:cNvSpPr>
              <p:nvPr/>
            </p:nvSpPr>
            <p:spPr bwMode="auto">
              <a:xfrm>
                <a:off x="3252" y="2034"/>
                <a:ext cx="82" cy="83"/>
              </a:xfrm>
              <a:prstGeom prst="ellipse">
                <a:avLst/>
              </a:prstGeom>
              <a:solidFill>
                <a:srgbClr val="000000"/>
              </a:solidFill>
              <a:ln w="9525">
                <a:noFill/>
                <a:round/>
                <a:headEnd/>
                <a:tailEnd/>
              </a:ln>
            </p:spPr>
            <p:txBody>
              <a:bodyPr/>
              <a:lstStyle/>
              <a:p>
                <a:endParaRPr lang="bg-BG"/>
              </a:p>
            </p:txBody>
          </p:sp>
        </p:grpSp>
        <p:sp>
          <p:nvSpPr>
            <p:cNvPr id="35875" name="Rectangle 70"/>
            <p:cNvSpPr>
              <a:spLocks noChangeArrowheads="1"/>
            </p:cNvSpPr>
            <p:nvPr/>
          </p:nvSpPr>
          <p:spPr bwMode="auto">
            <a:xfrm>
              <a:off x="1212" y="2023"/>
              <a:ext cx="244" cy="177"/>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4%</a:t>
              </a:r>
              <a:endParaRPr lang="en-US"/>
            </a:p>
          </p:txBody>
        </p:sp>
        <p:sp>
          <p:nvSpPr>
            <p:cNvPr id="35876" name="Rectangle 71"/>
            <p:cNvSpPr>
              <a:spLocks noChangeArrowheads="1"/>
            </p:cNvSpPr>
            <p:nvPr/>
          </p:nvSpPr>
          <p:spPr bwMode="auto">
            <a:xfrm>
              <a:off x="3280" y="3319"/>
              <a:ext cx="400" cy="173"/>
            </a:xfrm>
            <a:prstGeom prst="rect">
              <a:avLst/>
            </a:prstGeom>
            <a:noFill/>
            <a:ln w="9525">
              <a:noFill/>
              <a:miter lim="800000"/>
              <a:headEnd/>
              <a:tailEnd/>
            </a:ln>
          </p:spPr>
          <p:txBody>
            <a:bodyPr wrap="none" lIns="0" tIns="0" rIns="0" bIns="0">
              <a:spAutoFit/>
            </a:bodyPr>
            <a:lstStyle/>
            <a:p>
              <a:r>
                <a:rPr lang="en-GB" sz="1800">
                  <a:latin typeface="Arial" charset="0"/>
                </a:rPr>
                <a:t>€</a:t>
              </a:r>
              <a:r>
                <a:rPr lang="en-US" sz="1600">
                  <a:solidFill>
                    <a:srgbClr val="000000"/>
                  </a:solidFill>
                  <a:latin typeface="Arial" charset="0"/>
                </a:rPr>
                <a:t>1,600</a:t>
              </a:r>
            </a:p>
          </p:txBody>
        </p:sp>
      </p:grpSp>
      <p:sp>
        <p:nvSpPr>
          <p:cNvPr id="35873" name="Text Box 73"/>
          <p:cNvSpPr txBox="1">
            <a:spLocks noChangeArrowheads="1"/>
          </p:cNvSpPr>
          <p:nvPr/>
        </p:nvSpPr>
        <p:spPr bwMode="auto">
          <a:xfrm>
            <a:off x="6565900" y="6675438"/>
            <a:ext cx="1746250" cy="214312"/>
          </a:xfrm>
          <a:prstGeom prst="rect">
            <a:avLst/>
          </a:prstGeom>
          <a:noFill/>
          <a:ln w="9525">
            <a:noFill/>
            <a:miter lim="800000"/>
            <a:headEnd/>
            <a:tailEnd/>
          </a:ln>
        </p:spPr>
        <p:txBody>
          <a:bodyPr wrap="none">
            <a:spAutoFit/>
          </a:bodyPr>
          <a:lstStyle/>
          <a:p>
            <a:r>
              <a:rPr lang="en-US" altLang="en-US" sz="800" b="1">
                <a:solidFill>
                  <a:srgbClr val="411D72"/>
                </a:solidFill>
                <a:latin typeface="Arial" charset="0"/>
              </a:rPr>
              <a:t>Copyright©2010  South-Western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upRigh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Righ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trips(upRigh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288" fill="hold" grpId="0" nodeType="clickEffect">
                                  <p:stCondLst>
                                    <p:cond delay="0"/>
                                  </p:stCondLst>
                                  <p:childTnLst>
                                    <p:set>
                                      <p:cBhvr>
                                        <p:cTn id="21" dur="1" fill="hold">
                                          <p:stCondLst>
                                            <p:cond delay="0"/>
                                          </p:stCondLst>
                                        </p:cTn>
                                        <p:tgtEl>
                                          <p:spTgt spid="99347"/>
                                        </p:tgtEl>
                                        <p:attrNameLst>
                                          <p:attrName>style.visibility</p:attrName>
                                        </p:attrNameLst>
                                      </p:cBhvr>
                                      <p:to>
                                        <p:strVal val="visible"/>
                                      </p:to>
                                    </p:set>
                                    <p:anim calcmode="lin" valueType="num">
                                      <p:cBhvr>
                                        <p:cTn id="22" dur="500" fill="hold"/>
                                        <p:tgtEl>
                                          <p:spTgt spid="99347"/>
                                        </p:tgtEl>
                                        <p:attrNameLst>
                                          <p:attrName>ppt_w</p:attrName>
                                        </p:attrNameLst>
                                      </p:cBhvr>
                                      <p:tavLst>
                                        <p:tav tm="0">
                                          <p:val>
                                            <p:strVal val="4/3*#ppt_w"/>
                                          </p:val>
                                        </p:tav>
                                        <p:tav tm="100000">
                                          <p:val>
                                            <p:strVal val="#ppt_w"/>
                                          </p:val>
                                        </p:tav>
                                      </p:tavLst>
                                    </p:anim>
                                    <p:anim calcmode="lin" valueType="num">
                                      <p:cBhvr>
                                        <p:cTn id="23" dur="500" fill="hold"/>
                                        <p:tgtEl>
                                          <p:spTgt spid="99347"/>
                                        </p:tgtEl>
                                        <p:attrNameLst>
                                          <p:attrName>ppt_h</p:attrName>
                                        </p:attrNameLst>
                                      </p:cBhvr>
                                      <p:tavLst>
                                        <p:tav tm="0">
                                          <p:val>
                                            <p:strVal val="4/3*#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8" presetClass="entr" presetSubtype="6"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strips(downRight)">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3" fill="hold"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strips(upRight)">
                                      <p:cBhvr>
                                        <p:cTn id="33" dur="500"/>
                                        <p:tgtEl>
                                          <p:spTgt spid="3"/>
                                        </p:tgtEl>
                                      </p:cBhvr>
                                    </p:animEffect>
                                  </p:childTnLst>
                                </p:cTn>
                              </p:par>
                            </p:childTnLst>
                          </p:cTn>
                        </p:par>
                      </p:childTnLst>
                    </p:cTn>
                  </p:par>
                  <p:par>
                    <p:cTn id="34" fill="hold">
                      <p:stCondLst>
                        <p:cond delay="indefinite"/>
                      </p:stCondLst>
                      <p:childTnLst>
                        <p:par>
                          <p:cTn id="35" fill="hold">
                            <p:stCondLst>
                              <p:cond delay="0"/>
                            </p:stCondLst>
                            <p:childTnLst>
                              <p:par>
                                <p:cTn id="36" presetID="23" presetClass="entr" presetSubtype="288" fill="hold" grpId="0" nodeType="clickEffect">
                                  <p:stCondLst>
                                    <p:cond delay="0"/>
                                  </p:stCondLst>
                                  <p:childTnLst>
                                    <p:set>
                                      <p:cBhvr>
                                        <p:cTn id="37" dur="1" fill="hold">
                                          <p:stCondLst>
                                            <p:cond delay="0"/>
                                          </p:stCondLst>
                                        </p:cTn>
                                        <p:tgtEl>
                                          <p:spTgt spid="99348"/>
                                        </p:tgtEl>
                                        <p:attrNameLst>
                                          <p:attrName>style.visibility</p:attrName>
                                        </p:attrNameLst>
                                      </p:cBhvr>
                                      <p:to>
                                        <p:strVal val="visible"/>
                                      </p:to>
                                    </p:set>
                                    <p:anim calcmode="lin" valueType="num">
                                      <p:cBhvr>
                                        <p:cTn id="38" dur="500" fill="hold"/>
                                        <p:tgtEl>
                                          <p:spTgt spid="99348"/>
                                        </p:tgtEl>
                                        <p:attrNameLst>
                                          <p:attrName>ppt_w</p:attrName>
                                        </p:attrNameLst>
                                      </p:cBhvr>
                                      <p:tavLst>
                                        <p:tav tm="0">
                                          <p:val>
                                            <p:strVal val="4/3*#ppt_w"/>
                                          </p:val>
                                        </p:tav>
                                        <p:tav tm="100000">
                                          <p:val>
                                            <p:strVal val="#ppt_w"/>
                                          </p:val>
                                        </p:tav>
                                      </p:tavLst>
                                    </p:anim>
                                    <p:anim calcmode="lin" valueType="num">
                                      <p:cBhvr>
                                        <p:cTn id="39" dur="500" fill="hold"/>
                                        <p:tgtEl>
                                          <p:spTgt spid="99348"/>
                                        </p:tgtEl>
                                        <p:attrNameLst>
                                          <p:attrName>ppt_h</p:attrName>
                                        </p:attrNameLst>
                                      </p:cBhvr>
                                      <p:tavLst>
                                        <p:tav tm="0">
                                          <p:val>
                                            <p:strVal val="4/3*#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8" presetClass="entr" presetSubtype="12" fill="hold" nodeType="click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strips(downLeft)">
                                      <p:cBhvr>
                                        <p:cTn id="44" dur="500"/>
                                        <p:tgtEl>
                                          <p:spTgt spid="4"/>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3" fill="hold"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strips(upRight)">
                                      <p:cBhvr>
                                        <p:cTn id="49" dur="500"/>
                                        <p:tgtEl>
                                          <p:spTgt spid="11"/>
                                        </p:tgtEl>
                                      </p:cBhvr>
                                    </p:animEffect>
                                  </p:childTnLst>
                                </p:cTn>
                              </p:par>
                            </p:childTnLst>
                          </p:cTn>
                        </p:par>
                      </p:childTnLst>
                    </p:cTn>
                  </p:par>
                  <p:par>
                    <p:cTn id="50" fill="hold">
                      <p:stCondLst>
                        <p:cond delay="indefinite"/>
                      </p:stCondLst>
                      <p:childTnLst>
                        <p:par>
                          <p:cTn id="51" fill="hold">
                            <p:stCondLst>
                              <p:cond delay="0"/>
                            </p:stCondLst>
                            <p:childTnLst>
                              <p:par>
                                <p:cTn id="52" presetID="23" presetClass="entr" presetSubtype="288" fill="hold" grpId="0" nodeType="clickEffect">
                                  <p:stCondLst>
                                    <p:cond delay="0"/>
                                  </p:stCondLst>
                                  <p:childTnLst>
                                    <p:set>
                                      <p:cBhvr>
                                        <p:cTn id="53" dur="1" fill="hold">
                                          <p:stCondLst>
                                            <p:cond delay="0"/>
                                          </p:stCondLst>
                                        </p:cTn>
                                        <p:tgtEl>
                                          <p:spTgt spid="99346"/>
                                        </p:tgtEl>
                                        <p:attrNameLst>
                                          <p:attrName>style.visibility</p:attrName>
                                        </p:attrNameLst>
                                      </p:cBhvr>
                                      <p:to>
                                        <p:strVal val="visible"/>
                                      </p:to>
                                    </p:set>
                                    <p:anim calcmode="lin" valueType="num">
                                      <p:cBhvr>
                                        <p:cTn id="54" dur="500" fill="hold"/>
                                        <p:tgtEl>
                                          <p:spTgt spid="99346"/>
                                        </p:tgtEl>
                                        <p:attrNameLst>
                                          <p:attrName>ppt_w</p:attrName>
                                        </p:attrNameLst>
                                      </p:cBhvr>
                                      <p:tavLst>
                                        <p:tav tm="0">
                                          <p:val>
                                            <p:strVal val="4/3*#ppt_w"/>
                                          </p:val>
                                        </p:tav>
                                        <p:tav tm="100000">
                                          <p:val>
                                            <p:strVal val="#ppt_w"/>
                                          </p:val>
                                        </p:tav>
                                      </p:tavLst>
                                    </p:anim>
                                    <p:anim calcmode="lin" valueType="num">
                                      <p:cBhvr>
                                        <p:cTn id="55" dur="500" fill="hold"/>
                                        <p:tgtEl>
                                          <p:spTgt spid="99346"/>
                                        </p:tgtEl>
                                        <p:attrNameLst>
                                          <p:attrName>ppt_h</p:attrName>
                                        </p:attrNameLst>
                                      </p:cBhvr>
                                      <p:tavLst>
                                        <p:tav tm="0">
                                          <p:val>
                                            <p:strVal val="4/3*#ppt_h"/>
                                          </p:val>
                                        </p:tav>
                                        <p:tav tm="100000">
                                          <p:val>
                                            <p:strVal val="#ppt_h"/>
                                          </p:val>
                                        </p:tav>
                                      </p:tavLst>
                                    </p:anim>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nodeType="clickEffect">
                                  <p:stCondLst>
                                    <p:cond delay="0"/>
                                  </p:stCondLst>
                                  <p:childTnLst>
                                    <p:set>
                                      <p:cBhvr>
                                        <p:cTn id="59" dur="1" fill="hold">
                                          <p:stCondLst>
                                            <p:cond delay="0"/>
                                          </p:stCondLst>
                                        </p:cTn>
                                        <p:tgtEl>
                                          <p:spTgt spid="5"/>
                                        </p:tgtEl>
                                        <p:attrNameLst>
                                          <p:attrName>style.visibility</p:attrName>
                                        </p:attrNameLst>
                                      </p:cBhvr>
                                      <p:to>
                                        <p:strVal val="visible"/>
                                      </p:to>
                                    </p:set>
                                    <p:animEffect transition="in" filter="wipe(up)">
                                      <p:cBhvr>
                                        <p:cTn id="6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46" grpId="0" animBg="1"/>
      <p:bldP spid="99347" grpId="0" animBg="1"/>
      <p:bldP spid="9934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gn="l"/>
            <a:r>
              <a:rPr lang="en-US" sz="3200" smtClean="0">
                <a:solidFill>
                  <a:srgbClr val="FFFFFF"/>
                </a:solidFill>
              </a:rPr>
              <a:t>Policy 2: Investment Incentives</a:t>
            </a:r>
            <a:endParaRPr lang="en-US" sz="3200" smtClean="0">
              <a:solidFill>
                <a:srgbClr val="FFFFFF"/>
              </a:solidFill>
              <a:latin typeface="Tahoma" pitchFamily="34" charset="0"/>
            </a:endParaRPr>
          </a:p>
        </p:txBody>
      </p:sp>
      <p:sp>
        <p:nvSpPr>
          <p:cNvPr id="36867" name="Rectangle 3"/>
          <p:cNvSpPr>
            <a:spLocks noGrp="1" noChangeArrowheads="1"/>
          </p:cNvSpPr>
          <p:nvPr>
            <p:ph type="body" idx="1"/>
          </p:nvPr>
        </p:nvSpPr>
        <p:spPr/>
        <p:txBody>
          <a:bodyPr/>
          <a:lstStyle/>
          <a:p>
            <a:pPr>
              <a:buFontTx/>
              <a:buNone/>
            </a:pPr>
            <a:endParaRPr lang="en-US" sz="1400" smtClean="0"/>
          </a:p>
          <a:p>
            <a:r>
              <a:rPr lang="en-US" smtClean="0"/>
              <a:t>An investment tax credit increases the incentive to borrow.</a:t>
            </a:r>
          </a:p>
          <a:p>
            <a:pPr lvl="1"/>
            <a:r>
              <a:rPr lang="en-US" smtClean="0"/>
              <a:t>Increases the demand for loanable funds.</a:t>
            </a:r>
          </a:p>
          <a:p>
            <a:pPr lvl="1"/>
            <a:r>
              <a:rPr lang="en-US" smtClean="0"/>
              <a:t>Shifts the demand curve to the right.</a:t>
            </a:r>
          </a:p>
          <a:p>
            <a:pPr lvl="1"/>
            <a:r>
              <a:rPr lang="en-US" smtClean="0"/>
              <a:t>Results in a higher interest rate and a greater quantity saved.</a:t>
            </a:r>
          </a:p>
          <a:p>
            <a:r>
              <a:rPr lang="en-US" smtClean="0"/>
              <a:t>If a change in tax laws encourages greater investment, the result will be </a:t>
            </a:r>
            <a:r>
              <a:rPr lang="en-US" i="1" smtClean="0"/>
              <a:t>higher</a:t>
            </a:r>
            <a:r>
              <a:rPr lang="en-US" smtClean="0"/>
              <a:t> interest rates and </a:t>
            </a:r>
            <a:r>
              <a:rPr lang="en-US" i="1" smtClean="0"/>
              <a:t>greater</a:t>
            </a:r>
            <a:r>
              <a:rPr lang="en-US" smtClean="0"/>
              <a:t> saving.</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7890" name="Picture 2" descr="narrow aqua button bckgrd"/>
          <p:cNvPicPr>
            <a:picLocks noChangeAspect="1" noChangeArrowheads="1"/>
          </p:cNvPicPr>
          <p:nvPr/>
        </p:nvPicPr>
        <p:blipFill>
          <a:blip r:embed="rId2" cstate="print"/>
          <a:srcRect r="1688"/>
          <a:stretch>
            <a:fillRect/>
          </a:stretch>
        </p:blipFill>
        <p:spPr bwMode="auto">
          <a:xfrm>
            <a:off x="0" y="0"/>
            <a:ext cx="9144000" cy="6858000"/>
          </a:xfrm>
          <a:prstGeom prst="rect">
            <a:avLst/>
          </a:prstGeom>
          <a:noFill/>
          <a:ln w="9525">
            <a:noFill/>
            <a:miter lim="800000"/>
            <a:headEnd/>
            <a:tailEnd/>
          </a:ln>
        </p:spPr>
      </p:pic>
      <p:sp>
        <p:nvSpPr>
          <p:cNvPr id="37891" name="Rectangle 3"/>
          <p:cNvSpPr>
            <a:spLocks noGrp="1" noChangeArrowheads="1"/>
          </p:cNvSpPr>
          <p:nvPr>
            <p:ph type="title"/>
          </p:nvPr>
        </p:nvSpPr>
        <p:spPr>
          <a:xfrm>
            <a:off x="609600" y="50800"/>
            <a:ext cx="8229600" cy="685800"/>
          </a:xfrm>
        </p:spPr>
        <p:txBody>
          <a:bodyPr/>
          <a:lstStyle/>
          <a:p>
            <a:pPr algn="l">
              <a:lnSpc>
                <a:spcPct val="80000"/>
              </a:lnSpc>
            </a:pPr>
            <a:r>
              <a:rPr lang="en-US" sz="3200" smtClean="0"/>
              <a:t>Figure 3 An Increase in the Demand for Loanable Funds</a:t>
            </a:r>
            <a:endParaRPr lang="en-US" sz="2400" smtClean="0">
              <a:solidFill>
                <a:schemeClr val="bg1"/>
              </a:solidFill>
            </a:endParaRPr>
          </a:p>
        </p:txBody>
      </p:sp>
      <p:sp>
        <p:nvSpPr>
          <p:cNvPr id="37892" name="Rectangle 5"/>
          <p:cNvSpPr>
            <a:spLocks noChangeArrowheads="1"/>
          </p:cNvSpPr>
          <p:nvPr/>
        </p:nvSpPr>
        <p:spPr bwMode="auto">
          <a:xfrm>
            <a:off x="2476500" y="1422400"/>
            <a:ext cx="5930900" cy="3983038"/>
          </a:xfrm>
          <a:prstGeom prst="rect">
            <a:avLst/>
          </a:prstGeom>
          <a:solidFill>
            <a:srgbClr val="F3F6F9"/>
          </a:solidFill>
          <a:ln w="207963">
            <a:solidFill>
              <a:srgbClr val="F3F6F9"/>
            </a:solidFill>
            <a:miter lim="800000"/>
            <a:headEnd/>
            <a:tailEnd/>
          </a:ln>
        </p:spPr>
        <p:txBody>
          <a:bodyPr/>
          <a:lstStyle/>
          <a:p>
            <a:endParaRPr lang="bg-BG"/>
          </a:p>
        </p:txBody>
      </p:sp>
      <p:sp>
        <p:nvSpPr>
          <p:cNvPr id="37893" name="Rectangle 6"/>
          <p:cNvSpPr>
            <a:spLocks noChangeArrowheads="1"/>
          </p:cNvSpPr>
          <p:nvPr/>
        </p:nvSpPr>
        <p:spPr bwMode="auto">
          <a:xfrm>
            <a:off x="2476500" y="1422400"/>
            <a:ext cx="5930900" cy="3983038"/>
          </a:xfrm>
          <a:prstGeom prst="rect">
            <a:avLst/>
          </a:prstGeom>
          <a:solidFill>
            <a:srgbClr val="F2F4F8"/>
          </a:solidFill>
          <a:ln w="188913">
            <a:solidFill>
              <a:srgbClr val="F2F4F8"/>
            </a:solidFill>
            <a:miter lim="800000"/>
            <a:headEnd/>
            <a:tailEnd/>
          </a:ln>
        </p:spPr>
        <p:txBody>
          <a:bodyPr/>
          <a:lstStyle/>
          <a:p>
            <a:endParaRPr lang="bg-BG"/>
          </a:p>
        </p:txBody>
      </p:sp>
      <p:sp>
        <p:nvSpPr>
          <p:cNvPr id="37894" name="Rectangle 7"/>
          <p:cNvSpPr>
            <a:spLocks noChangeArrowheads="1"/>
          </p:cNvSpPr>
          <p:nvPr/>
        </p:nvSpPr>
        <p:spPr bwMode="auto">
          <a:xfrm>
            <a:off x="2476500" y="1422400"/>
            <a:ext cx="5930900" cy="3983038"/>
          </a:xfrm>
          <a:prstGeom prst="rect">
            <a:avLst/>
          </a:prstGeom>
          <a:solidFill>
            <a:srgbClr val="F1F4F7"/>
          </a:solidFill>
          <a:ln w="169863">
            <a:solidFill>
              <a:srgbClr val="F1F4F7"/>
            </a:solidFill>
            <a:miter lim="800000"/>
            <a:headEnd/>
            <a:tailEnd/>
          </a:ln>
        </p:spPr>
        <p:txBody>
          <a:bodyPr/>
          <a:lstStyle/>
          <a:p>
            <a:endParaRPr lang="bg-BG"/>
          </a:p>
        </p:txBody>
      </p:sp>
      <p:sp>
        <p:nvSpPr>
          <p:cNvPr id="37895" name="Rectangle 8"/>
          <p:cNvSpPr>
            <a:spLocks noChangeArrowheads="1"/>
          </p:cNvSpPr>
          <p:nvPr/>
        </p:nvSpPr>
        <p:spPr bwMode="auto">
          <a:xfrm>
            <a:off x="2476500" y="1422400"/>
            <a:ext cx="5930900" cy="3983038"/>
          </a:xfrm>
          <a:prstGeom prst="rect">
            <a:avLst/>
          </a:prstGeom>
          <a:solidFill>
            <a:srgbClr val="F0F2F5"/>
          </a:solidFill>
          <a:ln w="150813">
            <a:solidFill>
              <a:srgbClr val="F0F2F5"/>
            </a:solidFill>
            <a:miter lim="800000"/>
            <a:headEnd/>
            <a:tailEnd/>
          </a:ln>
        </p:spPr>
        <p:txBody>
          <a:bodyPr/>
          <a:lstStyle/>
          <a:p>
            <a:endParaRPr lang="bg-BG"/>
          </a:p>
        </p:txBody>
      </p:sp>
      <p:sp>
        <p:nvSpPr>
          <p:cNvPr id="37896" name="Rectangle 9"/>
          <p:cNvSpPr>
            <a:spLocks noChangeArrowheads="1"/>
          </p:cNvSpPr>
          <p:nvPr/>
        </p:nvSpPr>
        <p:spPr bwMode="auto">
          <a:xfrm>
            <a:off x="2476500" y="1422400"/>
            <a:ext cx="5930900" cy="3983038"/>
          </a:xfrm>
          <a:prstGeom prst="rect">
            <a:avLst/>
          </a:prstGeom>
          <a:solidFill>
            <a:srgbClr val="EEF1F4"/>
          </a:solidFill>
          <a:ln w="131763">
            <a:solidFill>
              <a:srgbClr val="EEF1F4"/>
            </a:solidFill>
            <a:miter lim="800000"/>
            <a:headEnd/>
            <a:tailEnd/>
          </a:ln>
        </p:spPr>
        <p:txBody>
          <a:bodyPr/>
          <a:lstStyle/>
          <a:p>
            <a:endParaRPr lang="bg-BG"/>
          </a:p>
        </p:txBody>
      </p:sp>
      <p:sp>
        <p:nvSpPr>
          <p:cNvPr id="37897" name="Rectangle 10"/>
          <p:cNvSpPr>
            <a:spLocks noChangeArrowheads="1"/>
          </p:cNvSpPr>
          <p:nvPr/>
        </p:nvSpPr>
        <p:spPr bwMode="auto">
          <a:xfrm>
            <a:off x="2476500" y="1422400"/>
            <a:ext cx="5930900" cy="3983038"/>
          </a:xfrm>
          <a:prstGeom prst="rect">
            <a:avLst/>
          </a:prstGeom>
          <a:solidFill>
            <a:srgbClr val="EDEFF3"/>
          </a:solidFill>
          <a:ln w="112713">
            <a:solidFill>
              <a:srgbClr val="EDEFF3"/>
            </a:solidFill>
            <a:miter lim="800000"/>
            <a:headEnd/>
            <a:tailEnd/>
          </a:ln>
        </p:spPr>
        <p:txBody>
          <a:bodyPr/>
          <a:lstStyle/>
          <a:p>
            <a:endParaRPr lang="bg-BG"/>
          </a:p>
        </p:txBody>
      </p:sp>
      <p:sp>
        <p:nvSpPr>
          <p:cNvPr id="37898" name="Rectangle 11"/>
          <p:cNvSpPr>
            <a:spLocks noChangeArrowheads="1"/>
          </p:cNvSpPr>
          <p:nvPr/>
        </p:nvSpPr>
        <p:spPr bwMode="auto">
          <a:xfrm>
            <a:off x="2476500" y="1422400"/>
            <a:ext cx="5930900" cy="3983038"/>
          </a:xfrm>
          <a:prstGeom prst="rect">
            <a:avLst/>
          </a:prstGeom>
          <a:solidFill>
            <a:srgbClr val="EBEEF2"/>
          </a:solidFill>
          <a:ln w="93663">
            <a:solidFill>
              <a:srgbClr val="EBEEF2"/>
            </a:solidFill>
            <a:miter lim="800000"/>
            <a:headEnd/>
            <a:tailEnd/>
          </a:ln>
        </p:spPr>
        <p:txBody>
          <a:bodyPr/>
          <a:lstStyle/>
          <a:p>
            <a:endParaRPr lang="bg-BG"/>
          </a:p>
        </p:txBody>
      </p:sp>
      <p:sp>
        <p:nvSpPr>
          <p:cNvPr id="37899" name="Rectangle 12"/>
          <p:cNvSpPr>
            <a:spLocks noChangeArrowheads="1"/>
          </p:cNvSpPr>
          <p:nvPr/>
        </p:nvSpPr>
        <p:spPr bwMode="auto">
          <a:xfrm>
            <a:off x="2476500" y="1422400"/>
            <a:ext cx="5930900" cy="3983038"/>
          </a:xfrm>
          <a:prstGeom prst="rect">
            <a:avLst/>
          </a:prstGeom>
          <a:solidFill>
            <a:srgbClr val="EAECF1"/>
          </a:solidFill>
          <a:ln w="76200">
            <a:solidFill>
              <a:srgbClr val="EAECF1"/>
            </a:solidFill>
            <a:miter lim="800000"/>
            <a:headEnd/>
            <a:tailEnd/>
          </a:ln>
        </p:spPr>
        <p:txBody>
          <a:bodyPr/>
          <a:lstStyle/>
          <a:p>
            <a:endParaRPr lang="bg-BG"/>
          </a:p>
        </p:txBody>
      </p:sp>
      <p:sp>
        <p:nvSpPr>
          <p:cNvPr id="37900" name="Rectangle 13"/>
          <p:cNvSpPr>
            <a:spLocks noChangeArrowheads="1"/>
          </p:cNvSpPr>
          <p:nvPr/>
        </p:nvSpPr>
        <p:spPr bwMode="auto">
          <a:xfrm>
            <a:off x="2476500" y="1422400"/>
            <a:ext cx="5930900" cy="3983038"/>
          </a:xfrm>
          <a:prstGeom prst="rect">
            <a:avLst/>
          </a:prstGeom>
          <a:solidFill>
            <a:srgbClr val="E9EBF0"/>
          </a:solidFill>
          <a:ln w="57150">
            <a:solidFill>
              <a:srgbClr val="E9EBF0"/>
            </a:solidFill>
            <a:miter lim="800000"/>
            <a:headEnd/>
            <a:tailEnd/>
          </a:ln>
        </p:spPr>
        <p:txBody>
          <a:bodyPr/>
          <a:lstStyle/>
          <a:p>
            <a:endParaRPr lang="bg-BG"/>
          </a:p>
        </p:txBody>
      </p:sp>
      <p:sp>
        <p:nvSpPr>
          <p:cNvPr id="37901" name="Rectangle 14"/>
          <p:cNvSpPr>
            <a:spLocks noChangeArrowheads="1"/>
          </p:cNvSpPr>
          <p:nvPr/>
        </p:nvSpPr>
        <p:spPr bwMode="auto">
          <a:xfrm>
            <a:off x="2476500" y="1422400"/>
            <a:ext cx="5930900" cy="3983038"/>
          </a:xfrm>
          <a:prstGeom prst="rect">
            <a:avLst/>
          </a:prstGeom>
          <a:solidFill>
            <a:srgbClr val="E7EAEF"/>
          </a:solidFill>
          <a:ln w="38100">
            <a:solidFill>
              <a:srgbClr val="E7EAEF"/>
            </a:solidFill>
            <a:miter lim="800000"/>
            <a:headEnd/>
            <a:tailEnd/>
          </a:ln>
        </p:spPr>
        <p:txBody>
          <a:bodyPr/>
          <a:lstStyle/>
          <a:p>
            <a:endParaRPr lang="bg-BG"/>
          </a:p>
        </p:txBody>
      </p:sp>
      <p:sp>
        <p:nvSpPr>
          <p:cNvPr id="37902" name="Rectangle 15"/>
          <p:cNvSpPr>
            <a:spLocks noChangeArrowheads="1"/>
          </p:cNvSpPr>
          <p:nvPr/>
        </p:nvSpPr>
        <p:spPr bwMode="auto">
          <a:xfrm>
            <a:off x="2476500" y="1422400"/>
            <a:ext cx="5930900" cy="3983038"/>
          </a:xfrm>
          <a:prstGeom prst="rect">
            <a:avLst/>
          </a:prstGeom>
          <a:solidFill>
            <a:srgbClr val="E6E9EF"/>
          </a:solidFill>
          <a:ln w="19050">
            <a:solidFill>
              <a:srgbClr val="E6E9EF"/>
            </a:solidFill>
            <a:miter lim="800000"/>
            <a:headEnd/>
            <a:tailEnd/>
          </a:ln>
        </p:spPr>
        <p:txBody>
          <a:bodyPr/>
          <a:lstStyle/>
          <a:p>
            <a:endParaRPr lang="bg-BG"/>
          </a:p>
        </p:txBody>
      </p:sp>
      <p:sp>
        <p:nvSpPr>
          <p:cNvPr id="37903" name="Rectangle 16"/>
          <p:cNvSpPr>
            <a:spLocks noChangeArrowheads="1"/>
          </p:cNvSpPr>
          <p:nvPr/>
        </p:nvSpPr>
        <p:spPr bwMode="auto">
          <a:xfrm>
            <a:off x="2270125" y="1271588"/>
            <a:ext cx="6043613" cy="4038600"/>
          </a:xfrm>
          <a:prstGeom prst="rect">
            <a:avLst/>
          </a:prstGeom>
          <a:solidFill>
            <a:srgbClr val="FFFFFF"/>
          </a:solidFill>
          <a:ln w="9525">
            <a:noFill/>
            <a:miter lim="800000"/>
            <a:headEnd/>
            <a:tailEnd/>
          </a:ln>
        </p:spPr>
        <p:txBody>
          <a:bodyPr/>
          <a:lstStyle/>
          <a:p>
            <a:endParaRPr lang="bg-BG"/>
          </a:p>
        </p:txBody>
      </p:sp>
      <p:sp>
        <p:nvSpPr>
          <p:cNvPr id="37904" name="Freeform 17"/>
          <p:cNvSpPr>
            <a:spLocks/>
          </p:cNvSpPr>
          <p:nvPr/>
        </p:nvSpPr>
        <p:spPr bwMode="auto">
          <a:xfrm>
            <a:off x="2270125" y="1271588"/>
            <a:ext cx="6043613" cy="4038600"/>
          </a:xfrm>
          <a:custGeom>
            <a:avLst/>
            <a:gdLst>
              <a:gd name="T0" fmla="*/ 0 w 3807"/>
              <a:gd name="T1" fmla="*/ 0 h 2544"/>
              <a:gd name="T2" fmla="*/ 0 w 3807"/>
              <a:gd name="T3" fmla="*/ 2147483647 h 2544"/>
              <a:gd name="T4" fmla="*/ 2147483647 w 3807"/>
              <a:gd name="T5" fmla="*/ 2147483647 h 2544"/>
              <a:gd name="T6" fmla="*/ 0 60000 65536"/>
              <a:gd name="T7" fmla="*/ 0 60000 65536"/>
              <a:gd name="T8" fmla="*/ 0 60000 65536"/>
              <a:gd name="T9" fmla="*/ 0 w 3807"/>
              <a:gd name="T10" fmla="*/ 0 h 2544"/>
              <a:gd name="T11" fmla="*/ 3807 w 3807"/>
              <a:gd name="T12" fmla="*/ 2544 h 2544"/>
            </a:gdLst>
            <a:ahLst/>
            <a:cxnLst>
              <a:cxn ang="T6">
                <a:pos x="T0" y="T1"/>
              </a:cxn>
              <a:cxn ang="T7">
                <a:pos x="T2" y="T3"/>
              </a:cxn>
              <a:cxn ang="T8">
                <a:pos x="T4" y="T5"/>
              </a:cxn>
            </a:cxnLst>
            <a:rect l="T9" t="T10" r="T11" b="T12"/>
            <a:pathLst>
              <a:path w="3807" h="2544">
                <a:moveTo>
                  <a:pt x="0" y="0"/>
                </a:moveTo>
                <a:lnTo>
                  <a:pt x="0" y="2544"/>
                </a:lnTo>
                <a:lnTo>
                  <a:pt x="3807" y="2544"/>
                </a:lnTo>
              </a:path>
            </a:pathLst>
          </a:custGeom>
          <a:noFill/>
          <a:ln w="19050">
            <a:solidFill>
              <a:srgbClr val="000000"/>
            </a:solidFill>
            <a:prstDash val="solid"/>
            <a:round/>
            <a:headEnd/>
            <a:tailEnd/>
          </a:ln>
        </p:spPr>
        <p:txBody>
          <a:bodyPr/>
          <a:lstStyle/>
          <a:p>
            <a:endParaRPr lang="cs-CZ"/>
          </a:p>
        </p:txBody>
      </p:sp>
      <p:sp>
        <p:nvSpPr>
          <p:cNvPr id="100370" name="Line 18"/>
          <p:cNvSpPr>
            <a:spLocks noChangeShapeType="1"/>
          </p:cNvSpPr>
          <p:nvPr/>
        </p:nvSpPr>
        <p:spPr bwMode="auto">
          <a:xfrm flipH="1">
            <a:off x="4529138" y="5461000"/>
            <a:ext cx="242887" cy="3175"/>
          </a:xfrm>
          <a:prstGeom prst="line">
            <a:avLst/>
          </a:prstGeom>
          <a:noFill/>
          <a:ln w="19050">
            <a:solidFill>
              <a:srgbClr val="000000"/>
            </a:solidFill>
            <a:round/>
            <a:headEnd type="stealth" w="med" len="med"/>
            <a:tailEnd/>
          </a:ln>
        </p:spPr>
        <p:txBody>
          <a:bodyPr/>
          <a:lstStyle/>
          <a:p>
            <a:endParaRPr lang="cs-CZ"/>
          </a:p>
        </p:txBody>
      </p:sp>
      <p:sp>
        <p:nvSpPr>
          <p:cNvPr id="100371" name="Line 19"/>
          <p:cNvSpPr>
            <a:spLocks noChangeShapeType="1"/>
          </p:cNvSpPr>
          <p:nvPr/>
        </p:nvSpPr>
        <p:spPr bwMode="auto">
          <a:xfrm flipH="1">
            <a:off x="5403850" y="3395663"/>
            <a:ext cx="719138" cy="1587"/>
          </a:xfrm>
          <a:prstGeom prst="line">
            <a:avLst/>
          </a:prstGeom>
          <a:noFill/>
          <a:ln w="19050">
            <a:solidFill>
              <a:srgbClr val="000000"/>
            </a:solidFill>
            <a:round/>
            <a:headEnd type="stealth" w="med" len="med"/>
            <a:tailEnd/>
          </a:ln>
        </p:spPr>
        <p:txBody>
          <a:bodyPr/>
          <a:lstStyle/>
          <a:p>
            <a:endParaRPr lang="cs-CZ"/>
          </a:p>
        </p:txBody>
      </p:sp>
      <p:sp>
        <p:nvSpPr>
          <p:cNvPr id="100372" name="Line 20"/>
          <p:cNvSpPr>
            <a:spLocks noChangeShapeType="1"/>
          </p:cNvSpPr>
          <p:nvPr/>
        </p:nvSpPr>
        <p:spPr bwMode="auto">
          <a:xfrm>
            <a:off x="2041525" y="2520950"/>
            <a:ext cx="3175" cy="274638"/>
          </a:xfrm>
          <a:prstGeom prst="line">
            <a:avLst/>
          </a:prstGeom>
          <a:noFill/>
          <a:ln w="19050">
            <a:solidFill>
              <a:srgbClr val="000000"/>
            </a:solidFill>
            <a:round/>
            <a:headEnd type="stealth" w="med" len="med"/>
            <a:tailEnd/>
          </a:ln>
        </p:spPr>
        <p:txBody>
          <a:bodyPr/>
          <a:lstStyle/>
          <a:p>
            <a:endParaRPr lang="cs-CZ"/>
          </a:p>
        </p:txBody>
      </p:sp>
      <p:sp>
        <p:nvSpPr>
          <p:cNvPr id="37908" name="Rectangle 21"/>
          <p:cNvSpPr>
            <a:spLocks noChangeArrowheads="1"/>
          </p:cNvSpPr>
          <p:nvPr/>
        </p:nvSpPr>
        <p:spPr bwMode="auto">
          <a:xfrm>
            <a:off x="6792913" y="5414963"/>
            <a:ext cx="1765300" cy="3079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charset="0"/>
              </a:rPr>
              <a:t>Loanable Funds</a:t>
            </a:r>
            <a:endParaRPr lang="en-US"/>
          </a:p>
        </p:txBody>
      </p:sp>
      <p:sp>
        <p:nvSpPr>
          <p:cNvPr id="37909" name="Rectangle 22"/>
          <p:cNvSpPr>
            <a:spLocks noChangeArrowheads="1"/>
          </p:cNvSpPr>
          <p:nvPr/>
        </p:nvSpPr>
        <p:spPr bwMode="auto">
          <a:xfrm>
            <a:off x="6284913" y="5672138"/>
            <a:ext cx="1946275"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charset="0"/>
              </a:rPr>
              <a:t>(in billions of euros)</a:t>
            </a:r>
            <a:endParaRPr lang="en-US"/>
          </a:p>
        </p:txBody>
      </p:sp>
      <p:sp>
        <p:nvSpPr>
          <p:cNvPr id="37910" name="Rectangle 23"/>
          <p:cNvSpPr>
            <a:spLocks noChangeArrowheads="1"/>
          </p:cNvSpPr>
          <p:nvPr/>
        </p:nvSpPr>
        <p:spPr bwMode="auto">
          <a:xfrm>
            <a:off x="1989138" y="5421313"/>
            <a:ext cx="219075" cy="295275"/>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0</a:t>
            </a:r>
            <a:endParaRPr lang="en-US"/>
          </a:p>
        </p:txBody>
      </p:sp>
      <p:sp>
        <p:nvSpPr>
          <p:cNvPr id="37911" name="Rectangle 24"/>
          <p:cNvSpPr>
            <a:spLocks noChangeArrowheads="1"/>
          </p:cNvSpPr>
          <p:nvPr/>
        </p:nvSpPr>
        <p:spPr bwMode="auto">
          <a:xfrm>
            <a:off x="1366838" y="1214438"/>
            <a:ext cx="885825" cy="3079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charset="0"/>
              </a:rPr>
              <a:t>Interest</a:t>
            </a:r>
            <a:endParaRPr lang="en-US"/>
          </a:p>
        </p:txBody>
      </p:sp>
      <p:sp>
        <p:nvSpPr>
          <p:cNvPr id="37912" name="Rectangle 25"/>
          <p:cNvSpPr>
            <a:spLocks noChangeArrowheads="1"/>
          </p:cNvSpPr>
          <p:nvPr/>
        </p:nvSpPr>
        <p:spPr bwMode="auto">
          <a:xfrm>
            <a:off x="1662113" y="1471613"/>
            <a:ext cx="577850" cy="3079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charset="0"/>
              </a:rPr>
              <a:t>Rate</a:t>
            </a:r>
            <a:endParaRPr lang="en-US"/>
          </a:p>
        </p:txBody>
      </p:sp>
      <p:grpSp>
        <p:nvGrpSpPr>
          <p:cNvPr id="2" name="Group 26"/>
          <p:cNvGrpSpPr>
            <a:grpSpLocks/>
          </p:cNvGrpSpPr>
          <p:nvPr/>
        </p:nvGrpSpPr>
        <p:grpSpPr bwMode="auto">
          <a:xfrm>
            <a:off x="5726113" y="1631950"/>
            <a:ext cx="2524125" cy="1706563"/>
            <a:chOff x="3607" y="1028"/>
            <a:chExt cx="1590" cy="1075"/>
          </a:xfrm>
        </p:grpSpPr>
        <p:sp>
          <p:nvSpPr>
            <p:cNvPr id="37952" name="Line 27"/>
            <p:cNvSpPr>
              <a:spLocks noChangeShapeType="1"/>
            </p:cNvSpPr>
            <p:nvPr/>
          </p:nvSpPr>
          <p:spPr bwMode="auto">
            <a:xfrm flipH="1">
              <a:off x="3607" y="1422"/>
              <a:ext cx="499" cy="681"/>
            </a:xfrm>
            <a:prstGeom prst="line">
              <a:avLst/>
            </a:prstGeom>
            <a:noFill/>
            <a:ln w="19050">
              <a:solidFill>
                <a:srgbClr val="000000"/>
              </a:solidFill>
              <a:round/>
              <a:headEnd/>
              <a:tailEnd/>
            </a:ln>
          </p:spPr>
          <p:txBody>
            <a:bodyPr/>
            <a:lstStyle/>
            <a:p>
              <a:endParaRPr lang="cs-CZ"/>
            </a:p>
          </p:txBody>
        </p:sp>
        <p:sp>
          <p:nvSpPr>
            <p:cNvPr id="37953" name="Rectangle 28"/>
            <p:cNvSpPr>
              <a:spLocks noChangeArrowheads="1"/>
            </p:cNvSpPr>
            <p:nvPr/>
          </p:nvSpPr>
          <p:spPr bwMode="auto">
            <a:xfrm>
              <a:off x="3999" y="1028"/>
              <a:ext cx="1190" cy="872"/>
            </a:xfrm>
            <a:prstGeom prst="rect">
              <a:avLst/>
            </a:prstGeom>
            <a:solidFill>
              <a:srgbClr val="E7EBEE"/>
            </a:solidFill>
            <a:ln w="9525">
              <a:noFill/>
              <a:miter lim="800000"/>
              <a:headEnd/>
              <a:tailEnd/>
            </a:ln>
          </p:spPr>
          <p:txBody>
            <a:bodyPr/>
            <a:lstStyle/>
            <a:p>
              <a:endParaRPr lang="bg-BG"/>
            </a:p>
          </p:txBody>
        </p:sp>
        <p:sp>
          <p:nvSpPr>
            <p:cNvPr id="37954" name="Rectangle 29"/>
            <p:cNvSpPr>
              <a:spLocks noChangeArrowheads="1"/>
            </p:cNvSpPr>
            <p:nvPr/>
          </p:nvSpPr>
          <p:spPr bwMode="auto">
            <a:xfrm>
              <a:off x="4073" y="1073"/>
              <a:ext cx="1064" cy="186"/>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 An investment</a:t>
              </a:r>
              <a:endParaRPr lang="en-US"/>
            </a:p>
          </p:txBody>
        </p:sp>
        <p:sp>
          <p:nvSpPr>
            <p:cNvPr id="37955" name="Rectangle 30"/>
            <p:cNvSpPr>
              <a:spLocks noChangeArrowheads="1"/>
            </p:cNvSpPr>
            <p:nvPr/>
          </p:nvSpPr>
          <p:spPr bwMode="auto">
            <a:xfrm>
              <a:off x="4073" y="1234"/>
              <a:ext cx="595" cy="186"/>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tax credit</a:t>
              </a:r>
              <a:endParaRPr lang="en-US"/>
            </a:p>
          </p:txBody>
        </p:sp>
        <p:sp>
          <p:nvSpPr>
            <p:cNvPr id="37956" name="Rectangle 31"/>
            <p:cNvSpPr>
              <a:spLocks noChangeArrowheads="1"/>
            </p:cNvSpPr>
            <p:nvPr/>
          </p:nvSpPr>
          <p:spPr bwMode="auto">
            <a:xfrm>
              <a:off x="4073" y="1396"/>
              <a:ext cx="858" cy="186"/>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increases the</a:t>
              </a:r>
              <a:endParaRPr lang="en-US"/>
            </a:p>
          </p:txBody>
        </p:sp>
        <p:sp>
          <p:nvSpPr>
            <p:cNvPr id="37957" name="Rectangle 32"/>
            <p:cNvSpPr>
              <a:spLocks noChangeArrowheads="1"/>
            </p:cNvSpPr>
            <p:nvPr/>
          </p:nvSpPr>
          <p:spPr bwMode="auto">
            <a:xfrm>
              <a:off x="4073" y="1558"/>
              <a:ext cx="769" cy="186"/>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demand for </a:t>
              </a:r>
              <a:endParaRPr lang="en-US"/>
            </a:p>
          </p:txBody>
        </p:sp>
        <p:sp>
          <p:nvSpPr>
            <p:cNvPr id="37958" name="Rectangle 33"/>
            <p:cNvSpPr>
              <a:spLocks noChangeArrowheads="1"/>
            </p:cNvSpPr>
            <p:nvPr/>
          </p:nvSpPr>
          <p:spPr bwMode="auto">
            <a:xfrm>
              <a:off x="4073" y="1720"/>
              <a:ext cx="862" cy="186"/>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loanable fund</a:t>
              </a:r>
              <a:endParaRPr lang="en-US"/>
            </a:p>
          </p:txBody>
        </p:sp>
        <p:sp>
          <p:nvSpPr>
            <p:cNvPr id="37959" name="Rectangle 34"/>
            <p:cNvSpPr>
              <a:spLocks noChangeArrowheads="1"/>
            </p:cNvSpPr>
            <p:nvPr/>
          </p:nvSpPr>
          <p:spPr bwMode="auto">
            <a:xfrm>
              <a:off x="4849" y="1720"/>
              <a:ext cx="348" cy="186"/>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s . . .</a:t>
              </a:r>
              <a:endParaRPr lang="en-US"/>
            </a:p>
          </p:txBody>
        </p:sp>
      </p:grpSp>
      <p:grpSp>
        <p:nvGrpSpPr>
          <p:cNvPr id="3" name="Group 35"/>
          <p:cNvGrpSpPr>
            <a:grpSpLocks/>
          </p:cNvGrpSpPr>
          <p:nvPr/>
        </p:nvGrpSpPr>
        <p:grpSpPr bwMode="auto">
          <a:xfrm>
            <a:off x="512763" y="2636838"/>
            <a:ext cx="1587500" cy="1782762"/>
            <a:chOff x="323" y="1661"/>
            <a:chExt cx="1000" cy="1123"/>
          </a:xfrm>
        </p:grpSpPr>
        <p:sp>
          <p:nvSpPr>
            <p:cNvPr id="37945" name="Line 36"/>
            <p:cNvSpPr>
              <a:spLocks noChangeShapeType="1"/>
            </p:cNvSpPr>
            <p:nvPr/>
          </p:nvSpPr>
          <p:spPr bwMode="auto">
            <a:xfrm flipH="1">
              <a:off x="763" y="1661"/>
              <a:ext cx="464" cy="466"/>
            </a:xfrm>
            <a:prstGeom prst="line">
              <a:avLst/>
            </a:prstGeom>
            <a:noFill/>
            <a:ln w="19050">
              <a:solidFill>
                <a:srgbClr val="000000"/>
              </a:solidFill>
              <a:round/>
              <a:headEnd/>
              <a:tailEnd/>
            </a:ln>
          </p:spPr>
          <p:txBody>
            <a:bodyPr/>
            <a:lstStyle/>
            <a:p>
              <a:endParaRPr lang="cs-CZ"/>
            </a:p>
          </p:txBody>
        </p:sp>
        <p:sp>
          <p:nvSpPr>
            <p:cNvPr id="37946" name="Rectangle 37"/>
            <p:cNvSpPr>
              <a:spLocks noChangeArrowheads="1"/>
            </p:cNvSpPr>
            <p:nvPr/>
          </p:nvSpPr>
          <p:spPr bwMode="auto">
            <a:xfrm>
              <a:off x="323" y="2055"/>
              <a:ext cx="1000" cy="729"/>
            </a:xfrm>
            <a:prstGeom prst="rect">
              <a:avLst/>
            </a:prstGeom>
            <a:solidFill>
              <a:srgbClr val="E7EBEE"/>
            </a:solidFill>
            <a:ln w="9525">
              <a:noFill/>
              <a:miter lim="800000"/>
              <a:headEnd/>
              <a:tailEnd/>
            </a:ln>
          </p:spPr>
          <p:txBody>
            <a:bodyPr/>
            <a:lstStyle/>
            <a:p>
              <a:endParaRPr lang="bg-BG"/>
            </a:p>
          </p:txBody>
        </p:sp>
        <p:sp>
          <p:nvSpPr>
            <p:cNvPr id="37947" name="Rectangle 38"/>
            <p:cNvSpPr>
              <a:spLocks noChangeArrowheads="1"/>
            </p:cNvSpPr>
            <p:nvPr/>
          </p:nvSpPr>
          <p:spPr bwMode="auto">
            <a:xfrm>
              <a:off x="379" y="2100"/>
              <a:ext cx="143"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2. </a:t>
              </a:r>
              <a:endParaRPr lang="en-US"/>
            </a:p>
          </p:txBody>
        </p:sp>
        <p:sp>
          <p:nvSpPr>
            <p:cNvPr id="37948" name="Rectangle 39"/>
            <p:cNvSpPr>
              <a:spLocks noChangeArrowheads="1"/>
            </p:cNvSpPr>
            <p:nvPr/>
          </p:nvSpPr>
          <p:spPr bwMode="auto">
            <a:xfrm>
              <a:off x="525" y="2100"/>
              <a:ext cx="542"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 . . which</a:t>
              </a:r>
              <a:endParaRPr lang="en-US"/>
            </a:p>
          </p:txBody>
        </p:sp>
        <p:sp>
          <p:nvSpPr>
            <p:cNvPr id="37949" name="Rectangle 40"/>
            <p:cNvSpPr>
              <a:spLocks noChangeArrowheads="1"/>
            </p:cNvSpPr>
            <p:nvPr/>
          </p:nvSpPr>
          <p:spPr bwMode="auto">
            <a:xfrm>
              <a:off x="379" y="2262"/>
              <a:ext cx="555"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raises the</a:t>
              </a:r>
              <a:endParaRPr lang="en-US"/>
            </a:p>
          </p:txBody>
        </p:sp>
        <p:sp>
          <p:nvSpPr>
            <p:cNvPr id="37950" name="Rectangle 41"/>
            <p:cNvSpPr>
              <a:spLocks noChangeArrowheads="1"/>
            </p:cNvSpPr>
            <p:nvPr/>
          </p:nvSpPr>
          <p:spPr bwMode="auto">
            <a:xfrm>
              <a:off x="379" y="2424"/>
              <a:ext cx="617"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equilibrium</a:t>
              </a:r>
              <a:endParaRPr lang="en-US"/>
            </a:p>
          </p:txBody>
        </p:sp>
        <p:sp>
          <p:nvSpPr>
            <p:cNvPr id="37951" name="Rectangle 42"/>
            <p:cNvSpPr>
              <a:spLocks noChangeArrowheads="1"/>
            </p:cNvSpPr>
            <p:nvPr/>
          </p:nvSpPr>
          <p:spPr bwMode="auto">
            <a:xfrm>
              <a:off x="379" y="2586"/>
              <a:ext cx="893"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interest rate . . .</a:t>
              </a:r>
              <a:endParaRPr lang="en-US"/>
            </a:p>
          </p:txBody>
        </p:sp>
      </p:grpSp>
      <p:grpSp>
        <p:nvGrpSpPr>
          <p:cNvPr id="4" name="Group 43"/>
          <p:cNvGrpSpPr>
            <a:grpSpLocks/>
          </p:cNvGrpSpPr>
          <p:nvPr/>
        </p:nvGrpSpPr>
        <p:grpSpPr bwMode="auto">
          <a:xfrm>
            <a:off x="3195638" y="5576888"/>
            <a:ext cx="3171825" cy="947737"/>
            <a:chOff x="2013" y="3513"/>
            <a:chExt cx="1998" cy="597"/>
          </a:xfrm>
        </p:grpSpPr>
        <p:sp>
          <p:nvSpPr>
            <p:cNvPr id="37940" name="Line 44"/>
            <p:cNvSpPr>
              <a:spLocks noChangeShapeType="1"/>
            </p:cNvSpPr>
            <p:nvPr/>
          </p:nvSpPr>
          <p:spPr bwMode="auto">
            <a:xfrm flipH="1" flipV="1">
              <a:off x="2929" y="3513"/>
              <a:ext cx="107" cy="227"/>
            </a:xfrm>
            <a:prstGeom prst="line">
              <a:avLst/>
            </a:prstGeom>
            <a:noFill/>
            <a:ln w="19050">
              <a:solidFill>
                <a:srgbClr val="000000"/>
              </a:solidFill>
              <a:round/>
              <a:headEnd/>
              <a:tailEnd/>
            </a:ln>
          </p:spPr>
          <p:txBody>
            <a:bodyPr/>
            <a:lstStyle/>
            <a:p>
              <a:endParaRPr lang="cs-CZ"/>
            </a:p>
          </p:txBody>
        </p:sp>
        <p:sp>
          <p:nvSpPr>
            <p:cNvPr id="37941" name="Rectangle 45"/>
            <p:cNvSpPr>
              <a:spLocks noChangeArrowheads="1"/>
            </p:cNvSpPr>
            <p:nvPr/>
          </p:nvSpPr>
          <p:spPr bwMode="auto">
            <a:xfrm>
              <a:off x="2013" y="3692"/>
              <a:ext cx="1998" cy="418"/>
            </a:xfrm>
            <a:prstGeom prst="rect">
              <a:avLst/>
            </a:prstGeom>
            <a:solidFill>
              <a:srgbClr val="E7EBEE"/>
            </a:solidFill>
            <a:ln w="9525">
              <a:noFill/>
              <a:miter lim="800000"/>
              <a:headEnd/>
              <a:tailEnd/>
            </a:ln>
          </p:spPr>
          <p:txBody>
            <a:bodyPr/>
            <a:lstStyle/>
            <a:p>
              <a:endParaRPr lang="bg-BG"/>
            </a:p>
          </p:txBody>
        </p:sp>
        <p:sp>
          <p:nvSpPr>
            <p:cNvPr id="37942" name="Rectangle 46"/>
            <p:cNvSpPr>
              <a:spLocks noChangeArrowheads="1"/>
            </p:cNvSpPr>
            <p:nvPr/>
          </p:nvSpPr>
          <p:spPr bwMode="auto">
            <a:xfrm>
              <a:off x="2050" y="3747"/>
              <a:ext cx="143"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3. </a:t>
              </a:r>
              <a:endParaRPr lang="en-US"/>
            </a:p>
          </p:txBody>
        </p:sp>
        <p:sp>
          <p:nvSpPr>
            <p:cNvPr id="37943" name="Rectangle 47"/>
            <p:cNvSpPr>
              <a:spLocks noChangeArrowheads="1"/>
            </p:cNvSpPr>
            <p:nvPr/>
          </p:nvSpPr>
          <p:spPr bwMode="auto">
            <a:xfrm>
              <a:off x="2196" y="3747"/>
              <a:ext cx="1673"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 . . and raises the equilibrium</a:t>
              </a:r>
              <a:endParaRPr lang="en-US"/>
            </a:p>
          </p:txBody>
        </p:sp>
        <p:sp>
          <p:nvSpPr>
            <p:cNvPr id="37944" name="Rectangle 48"/>
            <p:cNvSpPr>
              <a:spLocks noChangeArrowheads="1"/>
            </p:cNvSpPr>
            <p:nvPr/>
          </p:nvSpPr>
          <p:spPr bwMode="auto">
            <a:xfrm>
              <a:off x="2050" y="3909"/>
              <a:ext cx="1494"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quantity of loanable funds.</a:t>
              </a:r>
              <a:endParaRPr lang="en-US"/>
            </a:p>
          </p:txBody>
        </p:sp>
      </p:grpSp>
      <p:grpSp>
        <p:nvGrpSpPr>
          <p:cNvPr id="5" name="Group 49"/>
          <p:cNvGrpSpPr>
            <a:grpSpLocks/>
          </p:cNvGrpSpPr>
          <p:nvPr/>
        </p:nvGrpSpPr>
        <p:grpSpPr bwMode="auto">
          <a:xfrm>
            <a:off x="2968625" y="1433513"/>
            <a:ext cx="3316288" cy="3422650"/>
            <a:chOff x="1870" y="903"/>
            <a:chExt cx="2089" cy="2156"/>
          </a:xfrm>
        </p:grpSpPr>
        <p:sp>
          <p:nvSpPr>
            <p:cNvPr id="37938" name="Line 50"/>
            <p:cNvSpPr>
              <a:spLocks noChangeShapeType="1"/>
            </p:cNvSpPr>
            <p:nvPr/>
          </p:nvSpPr>
          <p:spPr bwMode="auto">
            <a:xfrm flipV="1">
              <a:off x="1870" y="992"/>
              <a:ext cx="1582" cy="2067"/>
            </a:xfrm>
            <a:prstGeom prst="line">
              <a:avLst/>
            </a:prstGeom>
            <a:noFill/>
            <a:ln w="57150">
              <a:solidFill>
                <a:srgbClr val="003F95"/>
              </a:solidFill>
              <a:round/>
              <a:headEnd/>
              <a:tailEnd/>
            </a:ln>
          </p:spPr>
          <p:txBody>
            <a:bodyPr/>
            <a:lstStyle/>
            <a:p>
              <a:endParaRPr lang="cs-CZ"/>
            </a:p>
          </p:txBody>
        </p:sp>
        <p:sp>
          <p:nvSpPr>
            <p:cNvPr id="37939" name="Rectangle 51"/>
            <p:cNvSpPr>
              <a:spLocks noChangeArrowheads="1"/>
            </p:cNvSpPr>
            <p:nvPr/>
          </p:nvSpPr>
          <p:spPr bwMode="auto">
            <a:xfrm>
              <a:off x="3486" y="903"/>
              <a:ext cx="473" cy="186"/>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Supply</a:t>
              </a:r>
              <a:endParaRPr lang="en-US"/>
            </a:p>
          </p:txBody>
        </p:sp>
      </p:grpSp>
      <p:grpSp>
        <p:nvGrpSpPr>
          <p:cNvPr id="6" name="Group 52"/>
          <p:cNvGrpSpPr>
            <a:grpSpLocks/>
          </p:cNvGrpSpPr>
          <p:nvPr/>
        </p:nvGrpSpPr>
        <p:grpSpPr bwMode="auto">
          <a:xfrm>
            <a:off x="2798763" y="1763713"/>
            <a:ext cx="4083050" cy="2630487"/>
            <a:chOff x="1763" y="1111"/>
            <a:chExt cx="2572" cy="1657"/>
          </a:xfrm>
        </p:grpSpPr>
        <p:sp>
          <p:nvSpPr>
            <p:cNvPr id="37934" name="Line 53"/>
            <p:cNvSpPr>
              <a:spLocks noChangeShapeType="1"/>
            </p:cNvSpPr>
            <p:nvPr/>
          </p:nvSpPr>
          <p:spPr bwMode="auto">
            <a:xfrm flipH="1" flipV="1">
              <a:off x="1763" y="1111"/>
              <a:ext cx="2165" cy="1434"/>
            </a:xfrm>
            <a:prstGeom prst="line">
              <a:avLst/>
            </a:prstGeom>
            <a:noFill/>
            <a:ln w="57150">
              <a:solidFill>
                <a:srgbClr val="003F95"/>
              </a:solidFill>
              <a:round/>
              <a:headEnd/>
              <a:tailEnd/>
            </a:ln>
          </p:spPr>
          <p:txBody>
            <a:bodyPr/>
            <a:lstStyle/>
            <a:p>
              <a:endParaRPr lang="cs-CZ"/>
            </a:p>
          </p:txBody>
        </p:sp>
        <p:grpSp>
          <p:nvGrpSpPr>
            <p:cNvPr id="37935" name="Group 54"/>
            <p:cNvGrpSpPr>
              <a:grpSpLocks/>
            </p:cNvGrpSpPr>
            <p:nvPr/>
          </p:nvGrpSpPr>
          <p:grpSpPr bwMode="auto">
            <a:xfrm>
              <a:off x="3632" y="2582"/>
              <a:ext cx="703" cy="186"/>
              <a:chOff x="3632" y="2582"/>
              <a:chExt cx="703" cy="186"/>
            </a:xfrm>
          </p:grpSpPr>
          <p:sp>
            <p:nvSpPr>
              <p:cNvPr id="37936" name="Rectangle 55"/>
              <p:cNvSpPr>
                <a:spLocks noChangeArrowheads="1"/>
              </p:cNvSpPr>
              <p:nvPr/>
            </p:nvSpPr>
            <p:spPr bwMode="auto">
              <a:xfrm>
                <a:off x="3632" y="2582"/>
                <a:ext cx="639" cy="186"/>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Demand, </a:t>
                </a:r>
                <a:endParaRPr lang="en-US"/>
              </a:p>
            </p:txBody>
          </p:sp>
          <p:sp>
            <p:nvSpPr>
              <p:cNvPr id="37937" name="Rectangle 56"/>
              <p:cNvSpPr>
                <a:spLocks noChangeArrowheads="1"/>
              </p:cNvSpPr>
              <p:nvPr/>
            </p:nvSpPr>
            <p:spPr bwMode="auto">
              <a:xfrm>
                <a:off x="4194" y="2582"/>
                <a:ext cx="141" cy="154"/>
              </a:xfrm>
              <a:prstGeom prst="rect">
                <a:avLst/>
              </a:prstGeom>
              <a:noFill/>
              <a:ln w="9525">
                <a:noFill/>
                <a:miter lim="800000"/>
                <a:headEnd/>
                <a:tailEnd/>
              </a:ln>
            </p:spPr>
            <p:txBody>
              <a:bodyPr wrap="none" lIns="0" tIns="0" rIns="0" bIns="0">
                <a:spAutoFit/>
              </a:bodyPr>
              <a:lstStyle/>
              <a:p>
                <a:r>
                  <a:rPr lang="en-US" sz="1600" i="1">
                    <a:solidFill>
                      <a:srgbClr val="000000"/>
                    </a:solidFill>
                    <a:latin typeface="Arial" charset="0"/>
                  </a:rPr>
                  <a:t>D</a:t>
                </a:r>
                <a:r>
                  <a:rPr lang="en-US" sz="1600" baseline="-25000">
                    <a:solidFill>
                      <a:srgbClr val="000000"/>
                    </a:solidFill>
                    <a:latin typeface="Arial" charset="0"/>
                  </a:rPr>
                  <a:t>1</a:t>
                </a:r>
                <a:endParaRPr lang="en-US"/>
              </a:p>
            </p:txBody>
          </p:sp>
        </p:grpSp>
      </p:grpSp>
      <p:sp>
        <p:nvSpPr>
          <p:cNvPr id="37918" name="Rectangle 57"/>
          <p:cNvSpPr>
            <a:spLocks noChangeArrowheads="1"/>
          </p:cNvSpPr>
          <p:nvPr/>
        </p:nvSpPr>
        <p:spPr bwMode="auto">
          <a:xfrm>
            <a:off x="6889750" y="4098925"/>
            <a:ext cx="153988" cy="295275"/>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 </a:t>
            </a:r>
            <a:endParaRPr lang="en-US"/>
          </a:p>
        </p:txBody>
      </p:sp>
      <p:grpSp>
        <p:nvGrpSpPr>
          <p:cNvPr id="8" name="Group 58"/>
          <p:cNvGrpSpPr>
            <a:grpSpLocks/>
          </p:cNvGrpSpPr>
          <p:nvPr/>
        </p:nvGrpSpPr>
        <p:grpSpPr bwMode="auto">
          <a:xfrm>
            <a:off x="3478213" y="1479550"/>
            <a:ext cx="3757612" cy="2425700"/>
            <a:chOff x="2191" y="932"/>
            <a:chExt cx="2367" cy="1528"/>
          </a:xfrm>
        </p:grpSpPr>
        <p:sp>
          <p:nvSpPr>
            <p:cNvPr id="37932" name="Line 59"/>
            <p:cNvSpPr>
              <a:spLocks noChangeShapeType="1"/>
            </p:cNvSpPr>
            <p:nvPr/>
          </p:nvSpPr>
          <p:spPr bwMode="auto">
            <a:xfrm flipH="1" flipV="1">
              <a:off x="2191" y="932"/>
              <a:ext cx="2165" cy="1434"/>
            </a:xfrm>
            <a:prstGeom prst="line">
              <a:avLst/>
            </a:prstGeom>
            <a:noFill/>
            <a:ln w="57150">
              <a:solidFill>
                <a:srgbClr val="AD0D1B"/>
              </a:solidFill>
              <a:round/>
              <a:headEnd/>
              <a:tailEnd/>
            </a:ln>
          </p:spPr>
          <p:txBody>
            <a:bodyPr/>
            <a:lstStyle/>
            <a:p>
              <a:endParaRPr lang="cs-CZ"/>
            </a:p>
          </p:txBody>
        </p:sp>
        <p:sp>
          <p:nvSpPr>
            <p:cNvPr id="37933" name="Rectangle 60"/>
            <p:cNvSpPr>
              <a:spLocks noChangeArrowheads="1"/>
            </p:cNvSpPr>
            <p:nvPr/>
          </p:nvSpPr>
          <p:spPr bwMode="auto">
            <a:xfrm>
              <a:off x="4417" y="2306"/>
              <a:ext cx="141" cy="154"/>
            </a:xfrm>
            <a:prstGeom prst="rect">
              <a:avLst/>
            </a:prstGeom>
            <a:noFill/>
            <a:ln w="9525">
              <a:noFill/>
              <a:miter lim="800000"/>
              <a:headEnd/>
              <a:tailEnd/>
            </a:ln>
          </p:spPr>
          <p:txBody>
            <a:bodyPr wrap="none" lIns="0" tIns="0" rIns="0" bIns="0">
              <a:spAutoFit/>
            </a:bodyPr>
            <a:lstStyle/>
            <a:p>
              <a:r>
                <a:rPr lang="en-US" sz="1600" i="1">
                  <a:solidFill>
                    <a:srgbClr val="000000"/>
                  </a:solidFill>
                  <a:latin typeface="Arial" charset="0"/>
                </a:rPr>
                <a:t>D</a:t>
              </a:r>
              <a:r>
                <a:rPr lang="en-US" sz="1600" baseline="-25000">
                  <a:solidFill>
                    <a:srgbClr val="000000"/>
                  </a:solidFill>
                  <a:latin typeface="Arial" charset="0"/>
                </a:rPr>
                <a:t>2</a:t>
              </a:r>
              <a:endParaRPr lang="en-US"/>
            </a:p>
          </p:txBody>
        </p:sp>
      </p:grpSp>
      <p:grpSp>
        <p:nvGrpSpPr>
          <p:cNvPr id="9" name="Group 61"/>
          <p:cNvGrpSpPr>
            <a:grpSpLocks/>
          </p:cNvGrpSpPr>
          <p:nvPr/>
        </p:nvGrpSpPr>
        <p:grpSpPr bwMode="auto">
          <a:xfrm>
            <a:off x="1892300" y="2774950"/>
            <a:ext cx="2662238" cy="2901950"/>
            <a:chOff x="1192" y="1748"/>
            <a:chExt cx="1677" cy="1828"/>
          </a:xfrm>
        </p:grpSpPr>
        <p:sp>
          <p:nvSpPr>
            <p:cNvPr id="37927" name="Freeform 62"/>
            <p:cNvSpPr>
              <a:spLocks/>
            </p:cNvSpPr>
            <p:nvPr/>
          </p:nvSpPr>
          <p:spPr bwMode="auto">
            <a:xfrm>
              <a:off x="1430" y="1816"/>
              <a:ext cx="1392" cy="1529"/>
            </a:xfrm>
            <a:custGeom>
              <a:avLst/>
              <a:gdLst>
                <a:gd name="T0" fmla="*/ 1392 w 1392"/>
                <a:gd name="T1" fmla="*/ 1529 h 1529"/>
                <a:gd name="T2" fmla="*/ 1392 w 1392"/>
                <a:gd name="T3" fmla="*/ 0 h 1529"/>
                <a:gd name="T4" fmla="*/ 0 w 1392"/>
                <a:gd name="T5" fmla="*/ 0 h 1529"/>
                <a:gd name="T6" fmla="*/ 0 60000 65536"/>
                <a:gd name="T7" fmla="*/ 0 60000 65536"/>
                <a:gd name="T8" fmla="*/ 0 60000 65536"/>
                <a:gd name="T9" fmla="*/ 0 w 1392"/>
                <a:gd name="T10" fmla="*/ 0 h 1529"/>
                <a:gd name="T11" fmla="*/ 1392 w 1392"/>
                <a:gd name="T12" fmla="*/ 1529 h 1529"/>
              </a:gdLst>
              <a:ahLst/>
              <a:cxnLst>
                <a:cxn ang="T6">
                  <a:pos x="T0" y="T1"/>
                </a:cxn>
                <a:cxn ang="T7">
                  <a:pos x="T2" y="T3"/>
                </a:cxn>
                <a:cxn ang="T8">
                  <a:pos x="T4" y="T5"/>
                </a:cxn>
              </a:cxnLst>
              <a:rect l="T9" t="T10" r="T11" b="T12"/>
              <a:pathLst>
                <a:path w="1392" h="1529">
                  <a:moveTo>
                    <a:pt x="1392" y="1529"/>
                  </a:moveTo>
                  <a:lnTo>
                    <a:pt x="1392" y="0"/>
                  </a:lnTo>
                  <a:lnTo>
                    <a:pt x="0" y="0"/>
                  </a:lnTo>
                </a:path>
              </a:pathLst>
            </a:custGeom>
            <a:noFill/>
            <a:ln w="19050" cap="flat">
              <a:solidFill>
                <a:schemeClr val="tx1"/>
              </a:solidFill>
              <a:prstDash val="sysDot"/>
              <a:round/>
              <a:headEnd/>
              <a:tailEnd/>
            </a:ln>
          </p:spPr>
          <p:txBody>
            <a:bodyPr/>
            <a:lstStyle/>
            <a:p>
              <a:endParaRPr lang="cs-CZ"/>
            </a:p>
          </p:txBody>
        </p:sp>
        <p:sp>
          <p:nvSpPr>
            <p:cNvPr id="37928" name="Oval 63"/>
            <p:cNvSpPr>
              <a:spLocks noChangeArrowheads="1"/>
            </p:cNvSpPr>
            <p:nvPr/>
          </p:nvSpPr>
          <p:spPr bwMode="auto">
            <a:xfrm>
              <a:off x="2786" y="1780"/>
              <a:ext cx="83" cy="72"/>
            </a:xfrm>
            <a:prstGeom prst="ellipse">
              <a:avLst/>
            </a:prstGeom>
            <a:solidFill>
              <a:srgbClr val="000000"/>
            </a:solidFill>
            <a:ln w="9525">
              <a:noFill/>
              <a:round/>
              <a:headEnd/>
              <a:tailEnd/>
            </a:ln>
          </p:spPr>
          <p:txBody>
            <a:bodyPr/>
            <a:lstStyle/>
            <a:p>
              <a:endParaRPr lang="bg-BG"/>
            </a:p>
          </p:txBody>
        </p:sp>
        <p:sp>
          <p:nvSpPr>
            <p:cNvPr id="37929" name="Line 64"/>
            <p:cNvSpPr>
              <a:spLocks noChangeShapeType="1"/>
            </p:cNvSpPr>
            <p:nvPr/>
          </p:nvSpPr>
          <p:spPr bwMode="auto">
            <a:xfrm flipV="1">
              <a:off x="2822" y="1816"/>
              <a:ext cx="1" cy="1529"/>
            </a:xfrm>
            <a:prstGeom prst="line">
              <a:avLst/>
            </a:prstGeom>
            <a:noFill/>
            <a:ln w="19050">
              <a:solidFill>
                <a:schemeClr val="tx1"/>
              </a:solidFill>
              <a:prstDash val="sysDot"/>
              <a:round/>
              <a:headEnd/>
              <a:tailEnd/>
            </a:ln>
          </p:spPr>
          <p:txBody>
            <a:bodyPr/>
            <a:lstStyle/>
            <a:p>
              <a:endParaRPr lang="cs-CZ"/>
            </a:p>
          </p:txBody>
        </p:sp>
        <p:sp>
          <p:nvSpPr>
            <p:cNvPr id="37930" name="Rectangle 65"/>
            <p:cNvSpPr>
              <a:spLocks noChangeArrowheads="1"/>
            </p:cNvSpPr>
            <p:nvPr/>
          </p:nvSpPr>
          <p:spPr bwMode="auto">
            <a:xfrm>
              <a:off x="1192" y="1748"/>
              <a:ext cx="185"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5%</a:t>
              </a:r>
              <a:endParaRPr lang="en-US"/>
            </a:p>
          </p:txBody>
        </p:sp>
        <p:sp>
          <p:nvSpPr>
            <p:cNvPr id="37931" name="Rectangle 66"/>
            <p:cNvSpPr>
              <a:spLocks noChangeArrowheads="1"/>
            </p:cNvSpPr>
            <p:nvPr/>
          </p:nvSpPr>
          <p:spPr bwMode="auto">
            <a:xfrm>
              <a:off x="2410" y="3403"/>
              <a:ext cx="400" cy="173"/>
            </a:xfrm>
            <a:prstGeom prst="rect">
              <a:avLst/>
            </a:prstGeom>
            <a:noFill/>
            <a:ln w="9525">
              <a:noFill/>
              <a:miter lim="800000"/>
              <a:headEnd/>
              <a:tailEnd/>
            </a:ln>
          </p:spPr>
          <p:txBody>
            <a:bodyPr wrap="none" lIns="0" tIns="0" rIns="0" bIns="0">
              <a:spAutoFit/>
            </a:bodyPr>
            <a:lstStyle/>
            <a:p>
              <a:r>
                <a:rPr lang="en-GB" sz="1800">
                  <a:latin typeface="Arial" charset="0"/>
                </a:rPr>
                <a:t>€</a:t>
              </a:r>
              <a:r>
                <a:rPr lang="en-US" sz="1600">
                  <a:solidFill>
                    <a:srgbClr val="000000"/>
                  </a:solidFill>
                  <a:latin typeface="Arial" charset="0"/>
                </a:rPr>
                <a:t>1,200</a:t>
              </a:r>
            </a:p>
          </p:txBody>
        </p:sp>
      </p:grpSp>
      <p:grpSp>
        <p:nvGrpSpPr>
          <p:cNvPr id="10" name="Group 67"/>
          <p:cNvGrpSpPr>
            <a:grpSpLocks/>
          </p:cNvGrpSpPr>
          <p:nvPr/>
        </p:nvGrpSpPr>
        <p:grpSpPr bwMode="auto">
          <a:xfrm>
            <a:off x="1892300" y="2281238"/>
            <a:ext cx="3544888" cy="3395662"/>
            <a:chOff x="1192" y="1437"/>
            <a:chExt cx="2233" cy="2139"/>
          </a:xfrm>
        </p:grpSpPr>
        <p:sp>
          <p:nvSpPr>
            <p:cNvPr id="37923" name="Freeform 68"/>
            <p:cNvSpPr>
              <a:spLocks/>
            </p:cNvSpPr>
            <p:nvPr/>
          </p:nvSpPr>
          <p:spPr bwMode="auto">
            <a:xfrm>
              <a:off x="1430" y="1506"/>
              <a:ext cx="1629" cy="1839"/>
            </a:xfrm>
            <a:custGeom>
              <a:avLst/>
              <a:gdLst>
                <a:gd name="T0" fmla="*/ 1629 w 1629"/>
                <a:gd name="T1" fmla="*/ 1839 h 1839"/>
                <a:gd name="T2" fmla="*/ 1629 w 1629"/>
                <a:gd name="T3" fmla="*/ 0 h 1839"/>
                <a:gd name="T4" fmla="*/ 0 w 1629"/>
                <a:gd name="T5" fmla="*/ 0 h 1839"/>
                <a:gd name="T6" fmla="*/ 0 60000 65536"/>
                <a:gd name="T7" fmla="*/ 0 60000 65536"/>
                <a:gd name="T8" fmla="*/ 0 60000 65536"/>
                <a:gd name="T9" fmla="*/ 0 w 1629"/>
                <a:gd name="T10" fmla="*/ 0 h 1839"/>
                <a:gd name="T11" fmla="*/ 1629 w 1629"/>
                <a:gd name="T12" fmla="*/ 1839 h 1839"/>
              </a:gdLst>
              <a:ahLst/>
              <a:cxnLst>
                <a:cxn ang="T6">
                  <a:pos x="T0" y="T1"/>
                </a:cxn>
                <a:cxn ang="T7">
                  <a:pos x="T2" y="T3"/>
                </a:cxn>
                <a:cxn ang="T8">
                  <a:pos x="T4" y="T5"/>
                </a:cxn>
              </a:cxnLst>
              <a:rect l="T9" t="T10" r="T11" b="T12"/>
              <a:pathLst>
                <a:path w="1629" h="1839">
                  <a:moveTo>
                    <a:pt x="1629" y="1839"/>
                  </a:moveTo>
                  <a:lnTo>
                    <a:pt x="1629" y="0"/>
                  </a:lnTo>
                  <a:lnTo>
                    <a:pt x="0" y="0"/>
                  </a:lnTo>
                </a:path>
              </a:pathLst>
            </a:custGeom>
            <a:noFill/>
            <a:ln w="19050" cap="flat">
              <a:solidFill>
                <a:schemeClr val="tx1"/>
              </a:solidFill>
              <a:prstDash val="sysDot"/>
              <a:round/>
              <a:headEnd/>
              <a:tailEnd/>
            </a:ln>
          </p:spPr>
          <p:txBody>
            <a:bodyPr/>
            <a:lstStyle/>
            <a:p>
              <a:endParaRPr lang="cs-CZ"/>
            </a:p>
          </p:txBody>
        </p:sp>
        <p:sp>
          <p:nvSpPr>
            <p:cNvPr id="37924" name="Oval 69"/>
            <p:cNvSpPr>
              <a:spLocks noChangeArrowheads="1"/>
            </p:cNvSpPr>
            <p:nvPr/>
          </p:nvSpPr>
          <p:spPr bwMode="auto">
            <a:xfrm>
              <a:off x="3024" y="1470"/>
              <a:ext cx="71" cy="83"/>
            </a:xfrm>
            <a:prstGeom prst="ellipse">
              <a:avLst/>
            </a:prstGeom>
            <a:solidFill>
              <a:srgbClr val="000000"/>
            </a:solidFill>
            <a:ln w="9525">
              <a:noFill/>
              <a:round/>
              <a:headEnd/>
              <a:tailEnd/>
            </a:ln>
          </p:spPr>
          <p:txBody>
            <a:bodyPr/>
            <a:lstStyle/>
            <a:p>
              <a:endParaRPr lang="bg-BG"/>
            </a:p>
          </p:txBody>
        </p:sp>
        <p:sp>
          <p:nvSpPr>
            <p:cNvPr id="37925" name="Rectangle 70"/>
            <p:cNvSpPr>
              <a:spLocks noChangeArrowheads="1"/>
            </p:cNvSpPr>
            <p:nvPr/>
          </p:nvSpPr>
          <p:spPr bwMode="auto">
            <a:xfrm>
              <a:off x="1192" y="1437"/>
              <a:ext cx="185"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6%</a:t>
              </a:r>
              <a:endParaRPr lang="en-US"/>
            </a:p>
          </p:txBody>
        </p:sp>
        <p:sp>
          <p:nvSpPr>
            <p:cNvPr id="37926" name="Rectangle 71"/>
            <p:cNvSpPr>
              <a:spLocks noChangeArrowheads="1"/>
            </p:cNvSpPr>
            <p:nvPr/>
          </p:nvSpPr>
          <p:spPr bwMode="auto">
            <a:xfrm>
              <a:off x="3025" y="3403"/>
              <a:ext cx="400" cy="173"/>
            </a:xfrm>
            <a:prstGeom prst="rect">
              <a:avLst/>
            </a:prstGeom>
            <a:noFill/>
            <a:ln w="9525">
              <a:noFill/>
              <a:miter lim="800000"/>
              <a:headEnd/>
              <a:tailEnd/>
            </a:ln>
          </p:spPr>
          <p:txBody>
            <a:bodyPr wrap="none" lIns="0" tIns="0" rIns="0" bIns="0">
              <a:spAutoFit/>
            </a:bodyPr>
            <a:lstStyle/>
            <a:p>
              <a:r>
                <a:rPr lang="en-GB" sz="1800">
                  <a:latin typeface="Arial" charset="0"/>
                </a:rPr>
                <a:t>€</a:t>
              </a:r>
              <a:r>
                <a:rPr lang="en-US" sz="1600">
                  <a:solidFill>
                    <a:srgbClr val="000000"/>
                  </a:solidFill>
                  <a:latin typeface="Arial" charset="0"/>
                </a:rPr>
                <a:t>1,400</a:t>
              </a:r>
            </a:p>
          </p:txBody>
        </p:sp>
      </p:grpSp>
      <p:sp>
        <p:nvSpPr>
          <p:cNvPr id="37922" name="Text Box 73"/>
          <p:cNvSpPr txBox="1">
            <a:spLocks noChangeArrowheads="1"/>
          </p:cNvSpPr>
          <p:nvPr/>
        </p:nvSpPr>
        <p:spPr bwMode="auto">
          <a:xfrm>
            <a:off x="6565900" y="6675438"/>
            <a:ext cx="1746250" cy="214312"/>
          </a:xfrm>
          <a:prstGeom prst="rect">
            <a:avLst/>
          </a:prstGeom>
          <a:noFill/>
          <a:ln w="9525">
            <a:noFill/>
            <a:miter lim="800000"/>
            <a:headEnd/>
            <a:tailEnd/>
          </a:ln>
        </p:spPr>
        <p:txBody>
          <a:bodyPr wrap="none">
            <a:spAutoFit/>
          </a:bodyPr>
          <a:lstStyle/>
          <a:p>
            <a:r>
              <a:rPr lang="en-US" altLang="en-US" sz="800" b="1">
                <a:solidFill>
                  <a:srgbClr val="411D72"/>
                </a:solidFill>
                <a:latin typeface="Arial" charset="0"/>
              </a:rPr>
              <a:t>Copyright©2010  South-Western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up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Righ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trips(upRigh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288" fill="hold" grpId="0" nodeType="clickEffect">
                                  <p:stCondLst>
                                    <p:cond delay="0"/>
                                  </p:stCondLst>
                                  <p:childTnLst>
                                    <p:set>
                                      <p:cBhvr>
                                        <p:cTn id="21" dur="1" fill="hold">
                                          <p:stCondLst>
                                            <p:cond delay="0"/>
                                          </p:stCondLst>
                                        </p:cTn>
                                        <p:tgtEl>
                                          <p:spTgt spid="100371"/>
                                        </p:tgtEl>
                                        <p:attrNameLst>
                                          <p:attrName>style.visibility</p:attrName>
                                        </p:attrNameLst>
                                      </p:cBhvr>
                                      <p:to>
                                        <p:strVal val="visible"/>
                                      </p:to>
                                    </p:set>
                                    <p:anim calcmode="lin" valueType="num">
                                      <p:cBhvr>
                                        <p:cTn id="22" dur="500" fill="hold"/>
                                        <p:tgtEl>
                                          <p:spTgt spid="100371"/>
                                        </p:tgtEl>
                                        <p:attrNameLst>
                                          <p:attrName>ppt_w</p:attrName>
                                        </p:attrNameLst>
                                      </p:cBhvr>
                                      <p:tavLst>
                                        <p:tav tm="0">
                                          <p:val>
                                            <p:strVal val="4/3*#ppt_w"/>
                                          </p:val>
                                        </p:tav>
                                        <p:tav tm="100000">
                                          <p:val>
                                            <p:strVal val="#ppt_w"/>
                                          </p:val>
                                        </p:tav>
                                      </p:tavLst>
                                    </p:anim>
                                    <p:anim calcmode="lin" valueType="num">
                                      <p:cBhvr>
                                        <p:cTn id="23" dur="500" fill="hold"/>
                                        <p:tgtEl>
                                          <p:spTgt spid="100371"/>
                                        </p:tgtEl>
                                        <p:attrNameLst>
                                          <p:attrName>ppt_h</p:attrName>
                                        </p:attrNameLst>
                                      </p:cBhvr>
                                      <p:tavLst>
                                        <p:tav tm="0">
                                          <p:val>
                                            <p:strVal val="4/3*#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8" presetClass="entr" presetSubtype="3" fill="hold"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strips(upRight)">
                                      <p:cBhvr>
                                        <p:cTn id="28" dur="500"/>
                                        <p:tgtEl>
                                          <p:spTgt spid="2"/>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6"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strips(downRight)">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23" presetClass="entr" presetSubtype="288" fill="hold" grpId="0" nodeType="clickEffect">
                                  <p:stCondLst>
                                    <p:cond delay="0"/>
                                  </p:stCondLst>
                                  <p:childTnLst>
                                    <p:set>
                                      <p:cBhvr>
                                        <p:cTn id="37" dur="1" fill="hold">
                                          <p:stCondLst>
                                            <p:cond delay="0"/>
                                          </p:stCondLst>
                                        </p:cTn>
                                        <p:tgtEl>
                                          <p:spTgt spid="100372"/>
                                        </p:tgtEl>
                                        <p:attrNameLst>
                                          <p:attrName>style.visibility</p:attrName>
                                        </p:attrNameLst>
                                      </p:cBhvr>
                                      <p:to>
                                        <p:strVal val="visible"/>
                                      </p:to>
                                    </p:set>
                                    <p:anim calcmode="lin" valueType="num">
                                      <p:cBhvr>
                                        <p:cTn id="38" dur="500" fill="hold"/>
                                        <p:tgtEl>
                                          <p:spTgt spid="100372"/>
                                        </p:tgtEl>
                                        <p:attrNameLst>
                                          <p:attrName>ppt_w</p:attrName>
                                        </p:attrNameLst>
                                      </p:cBhvr>
                                      <p:tavLst>
                                        <p:tav tm="0">
                                          <p:val>
                                            <p:strVal val="4/3*#ppt_w"/>
                                          </p:val>
                                        </p:tav>
                                        <p:tav tm="100000">
                                          <p:val>
                                            <p:strVal val="#ppt_w"/>
                                          </p:val>
                                        </p:tav>
                                      </p:tavLst>
                                    </p:anim>
                                    <p:anim calcmode="lin" valueType="num">
                                      <p:cBhvr>
                                        <p:cTn id="39" dur="500" fill="hold"/>
                                        <p:tgtEl>
                                          <p:spTgt spid="100372"/>
                                        </p:tgtEl>
                                        <p:attrNameLst>
                                          <p:attrName>ppt_h</p:attrName>
                                        </p:attrNameLst>
                                      </p:cBhvr>
                                      <p:tavLst>
                                        <p:tav tm="0">
                                          <p:val>
                                            <p:strVal val="4/3*#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8" presetClass="entr" presetSubtype="3" fill="hold"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strips(upRight)">
                                      <p:cBhvr>
                                        <p:cTn id="44" dur="5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wipe(up)">
                                      <p:cBhvr>
                                        <p:cTn id="49" dur="500"/>
                                        <p:tgtEl>
                                          <p:spTgt spid="3"/>
                                        </p:tgtEl>
                                      </p:cBhvr>
                                    </p:animEffect>
                                  </p:childTnLst>
                                </p:cTn>
                              </p:par>
                            </p:childTnLst>
                          </p:cTn>
                        </p:par>
                      </p:childTnLst>
                    </p:cTn>
                  </p:par>
                  <p:par>
                    <p:cTn id="50" fill="hold">
                      <p:stCondLst>
                        <p:cond delay="indefinite"/>
                      </p:stCondLst>
                      <p:childTnLst>
                        <p:par>
                          <p:cTn id="51" fill="hold">
                            <p:stCondLst>
                              <p:cond delay="0"/>
                            </p:stCondLst>
                            <p:childTnLst>
                              <p:par>
                                <p:cTn id="52" presetID="23" presetClass="entr" presetSubtype="288" fill="hold" grpId="0" nodeType="clickEffect">
                                  <p:stCondLst>
                                    <p:cond delay="0"/>
                                  </p:stCondLst>
                                  <p:childTnLst>
                                    <p:set>
                                      <p:cBhvr>
                                        <p:cTn id="53" dur="1" fill="hold">
                                          <p:stCondLst>
                                            <p:cond delay="0"/>
                                          </p:stCondLst>
                                        </p:cTn>
                                        <p:tgtEl>
                                          <p:spTgt spid="100370"/>
                                        </p:tgtEl>
                                        <p:attrNameLst>
                                          <p:attrName>style.visibility</p:attrName>
                                        </p:attrNameLst>
                                      </p:cBhvr>
                                      <p:to>
                                        <p:strVal val="visible"/>
                                      </p:to>
                                    </p:set>
                                    <p:anim calcmode="lin" valueType="num">
                                      <p:cBhvr>
                                        <p:cTn id="54" dur="500" fill="hold"/>
                                        <p:tgtEl>
                                          <p:spTgt spid="100370"/>
                                        </p:tgtEl>
                                        <p:attrNameLst>
                                          <p:attrName>ppt_w</p:attrName>
                                        </p:attrNameLst>
                                      </p:cBhvr>
                                      <p:tavLst>
                                        <p:tav tm="0">
                                          <p:val>
                                            <p:strVal val="4/3*#ppt_w"/>
                                          </p:val>
                                        </p:tav>
                                        <p:tav tm="100000">
                                          <p:val>
                                            <p:strVal val="#ppt_w"/>
                                          </p:val>
                                        </p:tav>
                                      </p:tavLst>
                                    </p:anim>
                                    <p:anim calcmode="lin" valueType="num">
                                      <p:cBhvr>
                                        <p:cTn id="55" dur="500" fill="hold"/>
                                        <p:tgtEl>
                                          <p:spTgt spid="100370"/>
                                        </p:tgtEl>
                                        <p:attrNameLst>
                                          <p:attrName>ppt_h</p:attrName>
                                        </p:attrNameLst>
                                      </p:cBhvr>
                                      <p:tavLst>
                                        <p:tav tm="0">
                                          <p:val>
                                            <p:strVal val="4/3*#ppt_h"/>
                                          </p:val>
                                        </p:tav>
                                        <p:tav tm="100000">
                                          <p:val>
                                            <p:strVal val="#ppt_h"/>
                                          </p:val>
                                        </p:tav>
                                      </p:tavLst>
                                    </p:anim>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nodeType="clickEffect">
                                  <p:stCondLst>
                                    <p:cond delay="0"/>
                                  </p:stCondLst>
                                  <p:childTnLst>
                                    <p:set>
                                      <p:cBhvr>
                                        <p:cTn id="59" dur="1" fill="hold">
                                          <p:stCondLst>
                                            <p:cond delay="0"/>
                                          </p:stCondLst>
                                        </p:cTn>
                                        <p:tgtEl>
                                          <p:spTgt spid="4"/>
                                        </p:tgtEl>
                                        <p:attrNameLst>
                                          <p:attrName>style.visibility</p:attrName>
                                        </p:attrNameLst>
                                      </p:cBhvr>
                                      <p:to>
                                        <p:strVal val="visible"/>
                                      </p:to>
                                    </p:set>
                                    <p:animEffect transition="in" filter="wipe(up)">
                                      <p:cBhvr>
                                        <p:cTn id="6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70" grpId="0" animBg="1"/>
      <p:bldP spid="100371" grpId="0" animBg="1"/>
      <p:bldP spid="10037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l"/>
            <a:r>
              <a:rPr lang="en-US" sz="3200" smtClean="0">
                <a:solidFill>
                  <a:srgbClr val="FFFFFF"/>
                </a:solidFill>
              </a:rPr>
              <a:t>Policy 3: Government Budget Deficits and Surpluses</a:t>
            </a:r>
            <a:endParaRPr lang="en-US" sz="3200" smtClean="0">
              <a:solidFill>
                <a:srgbClr val="FFFFFF"/>
              </a:solidFill>
              <a:latin typeface="Tahoma" pitchFamily="34" charset="0"/>
            </a:endParaRPr>
          </a:p>
        </p:txBody>
      </p:sp>
      <p:sp>
        <p:nvSpPr>
          <p:cNvPr id="38915" name="Rectangle 3"/>
          <p:cNvSpPr>
            <a:spLocks noGrp="1" noChangeArrowheads="1"/>
          </p:cNvSpPr>
          <p:nvPr>
            <p:ph type="body" idx="1"/>
          </p:nvPr>
        </p:nvSpPr>
        <p:spPr/>
        <p:txBody>
          <a:bodyPr/>
          <a:lstStyle/>
          <a:p>
            <a:r>
              <a:rPr lang="en-US" smtClean="0"/>
              <a:t>When the government spends more than it receives in tax revenues, the short fall is called the </a:t>
            </a:r>
            <a:r>
              <a:rPr lang="en-US" i="1" smtClean="0"/>
              <a:t>budget deficit</a:t>
            </a:r>
            <a:r>
              <a:rPr lang="en-US" smtClean="0"/>
              <a:t>.</a:t>
            </a:r>
          </a:p>
          <a:p>
            <a:r>
              <a:rPr lang="en-US" smtClean="0"/>
              <a:t>The accumulation of past budget deficits is called the government </a:t>
            </a:r>
            <a:r>
              <a:rPr lang="en-US" i="1" smtClean="0"/>
              <a:t>debt.</a:t>
            </a:r>
          </a:p>
          <a:p>
            <a:r>
              <a:rPr lang="en-US" smtClean="0"/>
              <a:t>A budget deficit decreases the supply of loanable funds. </a:t>
            </a:r>
          </a:p>
          <a:p>
            <a:pPr lvl="1"/>
            <a:r>
              <a:rPr lang="en-US" smtClean="0"/>
              <a:t>Shifts the supply curve to the left. </a:t>
            </a:r>
          </a:p>
          <a:p>
            <a:pPr lvl="1"/>
            <a:r>
              <a:rPr lang="en-US" smtClean="0"/>
              <a:t>Increases the equilibrium interest rate.</a:t>
            </a:r>
          </a:p>
          <a:p>
            <a:pPr lvl="1"/>
            <a:r>
              <a:rPr lang="en-US" smtClean="0"/>
              <a:t>Reduces the equilibrium quantity of loanable funds.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Government debt</a:t>
            </a:r>
            <a:endParaRPr lang="cs-CZ" dirty="0"/>
          </a:p>
        </p:txBody>
      </p:sp>
      <p:pic>
        <p:nvPicPr>
          <p:cNvPr id="58370" name="Picture 2"/>
          <p:cNvPicPr>
            <a:picLocks noGrp="1" noChangeAspect="1" noChangeArrowheads="1"/>
          </p:cNvPicPr>
          <p:nvPr>
            <p:ph idx="1"/>
          </p:nvPr>
        </p:nvPicPr>
        <p:blipFill>
          <a:blip r:embed="rId2" cstate="print"/>
          <a:srcRect/>
          <a:stretch>
            <a:fillRect/>
          </a:stretch>
        </p:blipFill>
        <p:spPr bwMode="auto">
          <a:xfrm>
            <a:off x="762000" y="1447800"/>
            <a:ext cx="7543800" cy="5181600"/>
          </a:xfrm>
          <a:prstGeom prst="rect">
            <a:avLst/>
          </a:prstGeom>
          <a:noFill/>
          <a:ln w="12700" cap="flat" cmpd="sng">
            <a:noFill/>
            <a:prstDash val="solid"/>
            <a:miter lim="800000"/>
            <a:headEnd type="none" w="sm" len="sm"/>
            <a:tailEnd type="none" w="sm" len="sm"/>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mtClean="0"/>
              <a:t>The Financial System</a:t>
            </a:r>
            <a:r>
              <a:rPr lang="en-US" smtClean="0">
                <a:latin typeface="Tahoma" pitchFamily="34" charset="0"/>
              </a:rPr>
              <a:t> </a:t>
            </a:r>
          </a:p>
        </p:txBody>
      </p:sp>
      <p:sp>
        <p:nvSpPr>
          <p:cNvPr id="6147" name="Rectangle 3"/>
          <p:cNvSpPr>
            <a:spLocks noGrp="1" noChangeArrowheads="1"/>
          </p:cNvSpPr>
          <p:nvPr>
            <p:ph type="body" idx="1"/>
          </p:nvPr>
        </p:nvSpPr>
        <p:spPr/>
        <p:txBody>
          <a:bodyPr/>
          <a:lstStyle/>
          <a:p>
            <a:r>
              <a:rPr lang="en-US" smtClean="0"/>
              <a:t>The </a:t>
            </a:r>
            <a:r>
              <a:rPr lang="en-US" i="1" smtClean="0">
                <a:solidFill>
                  <a:srgbClr val="25A9A6"/>
                </a:solidFill>
              </a:rPr>
              <a:t>financial system</a:t>
            </a:r>
            <a:r>
              <a:rPr lang="en-US" smtClean="0"/>
              <a:t> consists of the group of institutions in the economy that help to match one person’s saving with another person’s investment.</a:t>
            </a:r>
          </a:p>
          <a:p>
            <a:r>
              <a:rPr lang="en-US" smtClean="0"/>
              <a:t>It moves the economy’s scarce resources from savers to borrowers.</a:t>
            </a:r>
          </a:p>
        </p:txBody>
      </p:sp>
      <p:pic>
        <p:nvPicPr>
          <p:cNvPr id="6148" name="Picture 8" descr="j0216584"/>
          <p:cNvPicPr>
            <a:picLocks noChangeAspect="1" noChangeArrowheads="1"/>
          </p:cNvPicPr>
          <p:nvPr/>
        </p:nvPicPr>
        <p:blipFill>
          <a:blip r:embed="rId2" cstate="print"/>
          <a:srcRect/>
          <a:stretch>
            <a:fillRect/>
          </a:stretch>
        </p:blipFill>
        <p:spPr bwMode="auto">
          <a:xfrm>
            <a:off x="4876800" y="4495800"/>
            <a:ext cx="2266950" cy="1893888"/>
          </a:xfrm>
          <a:prstGeom prst="rect">
            <a:avLst/>
          </a:prstGeom>
          <a:noFill/>
          <a:ln w="9525">
            <a:noFill/>
            <a:miter lim="800000"/>
            <a:headEnd/>
            <a:tailEnd/>
          </a:ln>
        </p:spPr>
      </p:pic>
    </p:spTree>
  </p:cSld>
  <p:clrMapOvr>
    <a:masterClrMapping/>
  </p:clrMapOvr>
  <p:transition>
    <p:zoom/>
  </p:transition>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9938" name="Picture 2" descr="narrow aqua button bckgrd"/>
          <p:cNvPicPr>
            <a:picLocks noChangeAspect="1" noChangeArrowheads="1"/>
          </p:cNvPicPr>
          <p:nvPr/>
        </p:nvPicPr>
        <p:blipFill>
          <a:blip r:embed="rId2" cstate="print"/>
          <a:srcRect r="1688"/>
          <a:stretch>
            <a:fillRect/>
          </a:stretch>
        </p:blipFill>
        <p:spPr bwMode="auto">
          <a:xfrm>
            <a:off x="0" y="0"/>
            <a:ext cx="9144000" cy="6858000"/>
          </a:xfrm>
          <a:prstGeom prst="rect">
            <a:avLst/>
          </a:prstGeom>
          <a:noFill/>
          <a:ln w="9525">
            <a:noFill/>
            <a:miter lim="800000"/>
            <a:headEnd/>
            <a:tailEnd/>
          </a:ln>
        </p:spPr>
      </p:pic>
      <p:sp>
        <p:nvSpPr>
          <p:cNvPr id="39939" name="Rectangle 3"/>
          <p:cNvSpPr>
            <a:spLocks noGrp="1" noChangeArrowheads="1"/>
          </p:cNvSpPr>
          <p:nvPr>
            <p:ph type="title"/>
          </p:nvPr>
        </p:nvSpPr>
        <p:spPr>
          <a:xfrm>
            <a:off x="609600" y="50800"/>
            <a:ext cx="8229600" cy="685800"/>
          </a:xfrm>
        </p:spPr>
        <p:txBody>
          <a:bodyPr/>
          <a:lstStyle/>
          <a:p>
            <a:pPr algn="l">
              <a:lnSpc>
                <a:spcPct val="80000"/>
              </a:lnSpc>
            </a:pPr>
            <a:r>
              <a:rPr lang="en-US" sz="2800" dirty="0" smtClean="0"/>
              <a:t>Figure 4: The Effect of a Government Budget Deficit</a:t>
            </a:r>
            <a:endParaRPr lang="en-US" sz="1600" dirty="0" smtClean="0">
              <a:solidFill>
                <a:schemeClr val="bg1"/>
              </a:solidFill>
            </a:endParaRPr>
          </a:p>
        </p:txBody>
      </p:sp>
      <p:sp>
        <p:nvSpPr>
          <p:cNvPr id="39940" name="Rectangle 5"/>
          <p:cNvSpPr>
            <a:spLocks noChangeArrowheads="1"/>
          </p:cNvSpPr>
          <p:nvPr/>
        </p:nvSpPr>
        <p:spPr bwMode="auto">
          <a:xfrm>
            <a:off x="2411413" y="1303338"/>
            <a:ext cx="5969000" cy="4002087"/>
          </a:xfrm>
          <a:prstGeom prst="rect">
            <a:avLst/>
          </a:prstGeom>
          <a:solidFill>
            <a:srgbClr val="F3F6F9"/>
          </a:solidFill>
          <a:ln w="207963">
            <a:solidFill>
              <a:srgbClr val="F3F6F9"/>
            </a:solidFill>
            <a:miter lim="800000"/>
            <a:headEnd/>
            <a:tailEnd/>
          </a:ln>
        </p:spPr>
        <p:txBody>
          <a:bodyPr/>
          <a:lstStyle/>
          <a:p>
            <a:endParaRPr lang="bg-BG"/>
          </a:p>
        </p:txBody>
      </p:sp>
      <p:sp>
        <p:nvSpPr>
          <p:cNvPr id="39941" name="Rectangle 6"/>
          <p:cNvSpPr>
            <a:spLocks noChangeArrowheads="1"/>
          </p:cNvSpPr>
          <p:nvPr/>
        </p:nvSpPr>
        <p:spPr bwMode="auto">
          <a:xfrm>
            <a:off x="2411413" y="1303338"/>
            <a:ext cx="5969000" cy="4002087"/>
          </a:xfrm>
          <a:prstGeom prst="rect">
            <a:avLst/>
          </a:prstGeom>
          <a:solidFill>
            <a:srgbClr val="F2F4F8"/>
          </a:solidFill>
          <a:ln w="188913">
            <a:solidFill>
              <a:srgbClr val="F2F4F8"/>
            </a:solidFill>
            <a:miter lim="800000"/>
            <a:headEnd/>
            <a:tailEnd/>
          </a:ln>
        </p:spPr>
        <p:txBody>
          <a:bodyPr/>
          <a:lstStyle/>
          <a:p>
            <a:endParaRPr lang="bg-BG"/>
          </a:p>
        </p:txBody>
      </p:sp>
      <p:sp>
        <p:nvSpPr>
          <p:cNvPr id="39942" name="Rectangle 7"/>
          <p:cNvSpPr>
            <a:spLocks noChangeArrowheads="1"/>
          </p:cNvSpPr>
          <p:nvPr/>
        </p:nvSpPr>
        <p:spPr bwMode="auto">
          <a:xfrm>
            <a:off x="2411413" y="1303338"/>
            <a:ext cx="5969000" cy="4002087"/>
          </a:xfrm>
          <a:prstGeom prst="rect">
            <a:avLst/>
          </a:prstGeom>
          <a:solidFill>
            <a:srgbClr val="F1F4F7"/>
          </a:solidFill>
          <a:ln w="169863">
            <a:solidFill>
              <a:srgbClr val="F1F4F7"/>
            </a:solidFill>
            <a:miter lim="800000"/>
            <a:headEnd/>
            <a:tailEnd/>
          </a:ln>
        </p:spPr>
        <p:txBody>
          <a:bodyPr/>
          <a:lstStyle/>
          <a:p>
            <a:endParaRPr lang="bg-BG"/>
          </a:p>
        </p:txBody>
      </p:sp>
      <p:sp>
        <p:nvSpPr>
          <p:cNvPr id="39943" name="Rectangle 8"/>
          <p:cNvSpPr>
            <a:spLocks noChangeArrowheads="1"/>
          </p:cNvSpPr>
          <p:nvPr/>
        </p:nvSpPr>
        <p:spPr bwMode="auto">
          <a:xfrm>
            <a:off x="2411413" y="1303338"/>
            <a:ext cx="5969000" cy="4002087"/>
          </a:xfrm>
          <a:prstGeom prst="rect">
            <a:avLst/>
          </a:prstGeom>
          <a:solidFill>
            <a:srgbClr val="F0F2F5"/>
          </a:solidFill>
          <a:ln w="150813">
            <a:solidFill>
              <a:srgbClr val="F0F2F5"/>
            </a:solidFill>
            <a:miter lim="800000"/>
            <a:headEnd/>
            <a:tailEnd/>
          </a:ln>
        </p:spPr>
        <p:txBody>
          <a:bodyPr/>
          <a:lstStyle/>
          <a:p>
            <a:endParaRPr lang="bg-BG"/>
          </a:p>
        </p:txBody>
      </p:sp>
      <p:sp>
        <p:nvSpPr>
          <p:cNvPr id="39944" name="Rectangle 9"/>
          <p:cNvSpPr>
            <a:spLocks noChangeArrowheads="1"/>
          </p:cNvSpPr>
          <p:nvPr/>
        </p:nvSpPr>
        <p:spPr bwMode="auto">
          <a:xfrm>
            <a:off x="2411413" y="1303338"/>
            <a:ext cx="5969000" cy="4002087"/>
          </a:xfrm>
          <a:prstGeom prst="rect">
            <a:avLst/>
          </a:prstGeom>
          <a:solidFill>
            <a:srgbClr val="EEF1F4"/>
          </a:solidFill>
          <a:ln w="131763">
            <a:solidFill>
              <a:srgbClr val="EEF1F4"/>
            </a:solidFill>
            <a:miter lim="800000"/>
            <a:headEnd/>
            <a:tailEnd/>
          </a:ln>
        </p:spPr>
        <p:txBody>
          <a:bodyPr/>
          <a:lstStyle/>
          <a:p>
            <a:endParaRPr lang="bg-BG"/>
          </a:p>
        </p:txBody>
      </p:sp>
      <p:sp>
        <p:nvSpPr>
          <p:cNvPr id="39945" name="Rectangle 10"/>
          <p:cNvSpPr>
            <a:spLocks noChangeArrowheads="1"/>
          </p:cNvSpPr>
          <p:nvPr/>
        </p:nvSpPr>
        <p:spPr bwMode="auto">
          <a:xfrm>
            <a:off x="2411413" y="1303338"/>
            <a:ext cx="5969000" cy="4002087"/>
          </a:xfrm>
          <a:prstGeom prst="rect">
            <a:avLst/>
          </a:prstGeom>
          <a:solidFill>
            <a:srgbClr val="EDEFF3"/>
          </a:solidFill>
          <a:ln w="112713">
            <a:solidFill>
              <a:srgbClr val="EDEFF3"/>
            </a:solidFill>
            <a:miter lim="800000"/>
            <a:headEnd/>
            <a:tailEnd/>
          </a:ln>
        </p:spPr>
        <p:txBody>
          <a:bodyPr/>
          <a:lstStyle/>
          <a:p>
            <a:endParaRPr lang="bg-BG"/>
          </a:p>
        </p:txBody>
      </p:sp>
      <p:sp>
        <p:nvSpPr>
          <p:cNvPr id="39946" name="Rectangle 11"/>
          <p:cNvSpPr>
            <a:spLocks noChangeArrowheads="1"/>
          </p:cNvSpPr>
          <p:nvPr/>
        </p:nvSpPr>
        <p:spPr bwMode="auto">
          <a:xfrm>
            <a:off x="2411413" y="1303338"/>
            <a:ext cx="5969000" cy="4002087"/>
          </a:xfrm>
          <a:prstGeom prst="rect">
            <a:avLst/>
          </a:prstGeom>
          <a:solidFill>
            <a:srgbClr val="EBEEF2"/>
          </a:solidFill>
          <a:ln w="93663">
            <a:solidFill>
              <a:srgbClr val="EBEEF2"/>
            </a:solidFill>
            <a:miter lim="800000"/>
            <a:headEnd/>
            <a:tailEnd/>
          </a:ln>
        </p:spPr>
        <p:txBody>
          <a:bodyPr/>
          <a:lstStyle/>
          <a:p>
            <a:endParaRPr lang="bg-BG"/>
          </a:p>
        </p:txBody>
      </p:sp>
      <p:sp>
        <p:nvSpPr>
          <p:cNvPr id="39947" name="Rectangle 12"/>
          <p:cNvSpPr>
            <a:spLocks noChangeArrowheads="1"/>
          </p:cNvSpPr>
          <p:nvPr/>
        </p:nvSpPr>
        <p:spPr bwMode="auto">
          <a:xfrm>
            <a:off x="2411413" y="1303338"/>
            <a:ext cx="5969000" cy="4002087"/>
          </a:xfrm>
          <a:prstGeom prst="rect">
            <a:avLst/>
          </a:prstGeom>
          <a:solidFill>
            <a:srgbClr val="EAECF1"/>
          </a:solidFill>
          <a:ln w="76200">
            <a:solidFill>
              <a:srgbClr val="EAECF1"/>
            </a:solidFill>
            <a:miter lim="800000"/>
            <a:headEnd/>
            <a:tailEnd/>
          </a:ln>
        </p:spPr>
        <p:txBody>
          <a:bodyPr/>
          <a:lstStyle/>
          <a:p>
            <a:endParaRPr lang="bg-BG"/>
          </a:p>
        </p:txBody>
      </p:sp>
      <p:sp>
        <p:nvSpPr>
          <p:cNvPr id="39948" name="Rectangle 13"/>
          <p:cNvSpPr>
            <a:spLocks noChangeArrowheads="1"/>
          </p:cNvSpPr>
          <p:nvPr/>
        </p:nvSpPr>
        <p:spPr bwMode="auto">
          <a:xfrm>
            <a:off x="2411413" y="1303338"/>
            <a:ext cx="5969000" cy="4002087"/>
          </a:xfrm>
          <a:prstGeom prst="rect">
            <a:avLst/>
          </a:prstGeom>
          <a:solidFill>
            <a:srgbClr val="E9EBF0"/>
          </a:solidFill>
          <a:ln w="57150">
            <a:solidFill>
              <a:srgbClr val="E9EBF0"/>
            </a:solidFill>
            <a:miter lim="800000"/>
            <a:headEnd/>
            <a:tailEnd/>
          </a:ln>
        </p:spPr>
        <p:txBody>
          <a:bodyPr/>
          <a:lstStyle/>
          <a:p>
            <a:endParaRPr lang="bg-BG"/>
          </a:p>
        </p:txBody>
      </p:sp>
      <p:sp>
        <p:nvSpPr>
          <p:cNvPr id="39949" name="Rectangle 14"/>
          <p:cNvSpPr>
            <a:spLocks noChangeArrowheads="1"/>
          </p:cNvSpPr>
          <p:nvPr/>
        </p:nvSpPr>
        <p:spPr bwMode="auto">
          <a:xfrm>
            <a:off x="2411413" y="1303338"/>
            <a:ext cx="5969000" cy="4002087"/>
          </a:xfrm>
          <a:prstGeom prst="rect">
            <a:avLst/>
          </a:prstGeom>
          <a:solidFill>
            <a:srgbClr val="E7EAEF"/>
          </a:solidFill>
          <a:ln w="38100">
            <a:solidFill>
              <a:srgbClr val="E7EAEF"/>
            </a:solidFill>
            <a:miter lim="800000"/>
            <a:headEnd/>
            <a:tailEnd/>
          </a:ln>
        </p:spPr>
        <p:txBody>
          <a:bodyPr/>
          <a:lstStyle/>
          <a:p>
            <a:endParaRPr lang="bg-BG"/>
          </a:p>
        </p:txBody>
      </p:sp>
      <p:sp>
        <p:nvSpPr>
          <p:cNvPr id="39950" name="Rectangle 15"/>
          <p:cNvSpPr>
            <a:spLocks noChangeArrowheads="1"/>
          </p:cNvSpPr>
          <p:nvPr/>
        </p:nvSpPr>
        <p:spPr bwMode="auto">
          <a:xfrm>
            <a:off x="2411413" y="1303338"/>
            <a:ext cx="5969000" cy="4002087"/>
          </a:xfrm>
          <a:prstGeom prst="rect">
            <a:avLst/>
          </a:prstGeom>
          <a:solidFill>
            <a:srgbClr val="E6E9EF"/>
          </a:solidFill>
          <a:ln w="19050">
            <a:solidFill>
              <a:srgbClr val="E6E9EF"/>
            </a:solidFill>
            <a:miter lim="800000"/>
            <a:headEnd/>
            <a:tailEnd/>
          </a:ln>
        </p:spPr>
        <p:txBody>
          <a:bodyPr/>
          <a:lstStyle/>
          <a:p>
            <a:endParaRPr lang="bg-BG"/>
          </a:p>
        </p:txBody>
      </p:sp>
      <p:sp>
        <p:nvSpPr>
          <p:cNvPr id="39951" name="Rectangle 16"/>
          <p:cNvSpPr>
            <a:spLocks noChangeArrowheads="1"/>
          </p:cNvSpPr>
          <p:nvPr/>
        </p:nvSpPr>
        <p:spPr bwMode="auto">
          <a:xfrm>
            <a:off x="2260600" y="1189038"/>
            <a:ext cx="6043613" cy="4040187"/>
          </a:xfrm>
          <a:prstGeom prst="rect">
            <a:avLst/>
          </a:prstGeom>
          <a:solidFill>
            <a:srgbClr val="FFFFFF"/>
          </a:solidFill>
          <a:ln w="9525">
            <a:noFill/>
            <a:miter lim="800000"/>
            <a:headEnd/>
            <a:tailEnd/>
          </a:ln>
        </p:spPr>
        <p:txBody>
          <a:bodyPr/>
          <a:lstStyle/>
          <a:p>
            <a:endParaRPr lang="bg-BG"/>
          </a:p>
        </p:txBody>
      </p:sp>
      <p:sp>
        <p:nvSpPr>
          <p:cNvPr id="101393" name="Line 17"/>
          <p:cNvSpPr>
            <a:spLocks noChangeShapeType="1"/>
          </p:cNvSpPr>
          <p:nvPr/>
        </p:nvSpPr>
        <p:spPr bwMode="auto">
          <a:xfrm>
            <a:off x="3979863" y="5380038"/>
            <a:ext cx="415925" cy="1587"/>
          </a:xfrm>
          <a:prstGeom prst="line">
            <a:avLst/>
          </a:prstGeom>
          <a:noFill/>
          <a:ln w="19050">
            <a:solidFill>
              <a:srgbClr val="000000"/>
            </a:solidFill>
            <a:round/>
            <a:headEnd type="stealth" w="med" len="med"/>
            <a:tailEnd/>
          </a:ln>
        </p:spPr>
        <p:txBody>
          <a:bodyPr/>
          <a:lstStyle/>
          <a:p>
            <a:endParaRPr lang="cs-CZ"/>
          </a:p>
        </p:txBody>
      </p:sp>
      <p:sp>
        <p:nvSpPr>
          <p:cNvPr id="101394" name="Line 18"/>
          <p:cNvSpPr>
            <a:spLocks noChangeShapeType="1"/>
          </p:cNvSpPr>
          <p:nvPr/>
        </p:nvSpPr>
        <p:spPr bwMode="auto">
          <a:xfrm>
            <a:off x="4243388" y="1947863"/>
            <a:ext cx="793750" cy="1587"/>
          </a:xfrm>
          <a:prstGeom prst="line">
            <a:avLst/>
          </a:prstGeom>
          <a:noFill/>
          <a:ln w="19050">
            <a:solidFill>
              <a:srgbClr val="000000"/>
            </a:solidFill>
            <a:round/>
            <a:headEnd type="stealth" w="med" len="med"/>
            <a:tailEnd/>
          </a:ln>
        </p:spPr>
        <p:txBody>
          <a:bodyPr/>
          <a:lstStyle/>
          <a:p>
            <a:endParaRPr lang="cs-CZ"/>
          </a:p>
        </p:txBody>
      </p:sp>
      <p:sp>
        <p:nvSpPr>
          <p:cNvPr id="101395" name="Line 19"/>
          <p:cNvSpPr>
            <a:spLocks noChangeShapeType="1"/>
          </p:cNvSpPr>
          <p:nvPr/>
        </p:nvSpPr>
        <p:spPr bwMode="auto">
          <a:xfrm>
            <a:off x="2051050" y="2455863"/>
            <a:ext cx="3175" cy="244475"/>
          </a:xfrm>
          <a:prstGeom prst="line">
            <a:avLst/>
          </a:prstGeom>
          <a:noFill/>
          <a:ln w="19050">
            <a:solidFill>
              <a:srgbClr val="000000"/>
            </a:solidFill>
            <a:round/>
            <a:headEnd type="stealth" w="med" len="med"/>
            <a:tailEnd/>
          </a:ln>
        </p:spPr>
        <p:txBody>
          <a:bodyPr/>
          <a:lstStyle/>
          <a:p>
            <a:endParaRPr lang="cs-CZ"/>
          </a:p>
        </p:txBody>
      </p:sp>
      <p:sp>
        <p:nvSpPr>
          <p:cNvPr id="39955" name="Freeform 20"/>
          <p:cNvSpPr>
            <a:spLocks/>
          </p:cNvSpPr>
          <p:nvPr/>
        </p:nvSpPr>
        <p:spPr bwMode="auto">
          <a:xfrm>
            <a:off x="2260600" y="1189038"/>
            <a:ext cx="6043613" cy="4040187"/>
          </a:xfrm>
          <a:custGeom>
            <a:avLst/>
            <a:gdLst>
              <a:gd name="T0" fmla="*/ 0 w 3807"/>
              <a:gd name="T1" fmla="*/ 0 h 2545"/>
              <a:gd name="T2" fmla="*/ 0 w 3807"/>
              <a:gd name="T3" fmla="*/ 2147483647 h 2545"/>
              <a:gd name="T4" fmla="*/ 2147483647 w 3807"/>
              <a:gd name="T5" fmla="*/ 2147483647 h 2545"/>
              <a:gd name="T6" fmla="*/ 0 60000 65536"/>
              <a:gd name="T7" fmla="*/ 0 60000 65536"/>
              <a:gd name="T8" fmla="*/ 0 60000 65536"/>
              <a:gd name="T9" fmla="*/ 0 w 3807"/>
              <a:gd name="T10" fmla="*/ 0 h 2545"/>
              <a:gd name="T11" fmla="*/ 3807 w 3807"/>
              <a:gd name="T12" fmla="*/ 2545 h 2545"/>
            </a:gdLst>
            <a:ahLst/>
            <a:cxnLst>
              <a:cxn ang="T6">
                <a:pos x="T0" y="T1"/>
              </a:cxn>
              <a:cxn ang="T7">
                <a:pos x="T2" y="T3"/>
              </a:cxn>
              <a:cxn ang="T8">
                <a:pos x="T4" y="T5"/>
              </a:cxn>
            </a:cxnLst>
            <a:rect l="T9" t="T10" r="T11" b="T12"/>
            <a:pathLst>
              <a:path w="3807" h="2545">
                <a:moveTo>
                  <a:pt x="0" y="0"/>
                </a:moveTo>
                <a:lnTo>
                  <a:pt x="0" y="2545"/>
                </a:lnTo>
                <a:lnTo>
                  <a:pt x="3807" y="2545"/>
                </a:lnTo>
              </a:path>
            </a:pathLst>
          </a:custGeom>
          <a:noFill/>
          <a:ln w="19050">
            <a:solidFill>
              <a:srgbClr val="000000"/>
            </a:solidFill>
            <a:prstDash val="solid"/>
            <a:round/>
            <a:headEnd/>
            <a:tailEnd/>
          </a:ln>
        </p:spPr>
        <p:txBody>
          <a:bodyPr/>
          <a:lstStyle/>
          <a:p>
            <a:endParaRPr lang="cs-CZ"/>
          </a:p>
        </p:txBody>
      </p:sp>
      <p:sp>
        <p:nvSpPr>
          <p:cNvPr id="39956" name="Rectangle 21"/>
          <p:cNvSpPr>
            <a:spLocks noChangeArrowheads="1"/>
          </p:cNvSpPr>
          <p:nvPr/>
        </p:nvSpPr>
        <p:spPr bwMode="auto">
          <a:xfrm>
            <a:off x="6761163" y="5299075"/>
            <a:ext cx="1646237" cy="277813"/>
          </a:xfrm>
          <a:prstGeom prst="rect">
            <a:avLst/>
          </a:prstGeom>
          <a:noFill/>
          <a:ln w="9525">
            <a:noFill/>
            <a:miter lim="800000"/>
            <a:headEnd/>
            <a:tailEnd/>
          </a:ln>
        </p:spPr>
        <p:txBody>
          <a:bodyPr wrap="none" lIns="0" tIns="0" rIns="0" bIns="0">
            <a:spAutoFit/>
          </a:bodyPr>
          <a:lstStyle/>
          <a:p>
            <a:r>
              <a:rPr lang="en-US" sz="1600" b="1" dirty="0" err="1">
                <a:solidFill>
                  <a:srgbClr val="000000"/>
                </a:solidFill>
                <a:latin typeface="Arial" charset="0"/>
              </a:rPr>
              <a:t>Loanable</a:t>
            </a:r>
            <a:r>
              <a:rPr lang="en-US" sz="1600" b="1" dirty="0">
                <a:solidFill>
                  <a:srgbClr val="000000"/>
                </a:solidFill>
                <a:latin typeface="Arial" charset="0"/>
              </a:rPr>
              <a:t> Funds</a:t>
            </a:r>
            <a:endParaRPr lang="en-US" dirty="0"/>
          </a:p>
        </p:txBody>
      </p:sp>
      <p:sp>
        <p:nvSpPr>
          <p:cNvPr id="39957" name="Rectangle 22"/>
          <p:cNvSpPr>
            <a:spLocks noChangeArrowheads="1"/>
          </p:cNvSpPr>
          <p:nvPr/>
        </p:nvSpPr>
        <p:spPr bwMode="auto">
          <a:xfrm>
            <a:off x="6267450" y="5551488"/>
            <a:ext cx="1946275"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charset="0"/>
              </a:rPr>
              <a:t>(in billions of euros)</a:t>
            </a:r>
            <a:endParaRPr lang="en-US"/>
          </a:p>
        </p:txBody>
      </p:sp>
      <p:sp>
        <p:nvSpPr>
          <p:cNvPr id="39958" name="Rectangle 23"/>
          <p:cNvSpPr>
            <a:spLocks noChangeArrowheads="1"/>
          </p:cNvSpPr>
          <p:nvPr/>
        </p:nvSpPr>
        <p:spPr bwMode="auto">
          <a:xfrm>
            <a:off x="2030413" y="5305425"/>
            <a:ext cx="203200" cy="271463"/>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0</a:t>
            </a:r>
            <a:endParaRPr lang="en-US"/>
          </a:p>
        </p:txBody>
      </p:sp>
      <p:sp>
        <p:nvSpPr>
          <p:cNvPr id="39959" name="Rectangle 24"/>
          <p:cNvSpPr>
            <a:spLocks noChangeArrowheads="1"/>
          </p:cNvSpPr>
          <p:nvPr/>
        </p:nvSpPr>
        <p:spPr bwMode="auto">
          <a:xfrm>
            <a:off x="1409700" y="1158875"/>
            <a:ext cx="830263" cy="277813"/>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charset="0"/>
              </a:rPr>
              <a:t>Interest</a:t>
            </a:r>
            <a:endParaRPr lang="en-US"/>
          </a:p>
        </p:txBody>
      </p:sp>
      <p:sp>
        <p:nvSpPr>
          <p:cNvPr id="39960" name="Rectangle 25"/>
          <p:cNvSpPr>
            <a:spLocks noChangeArrowheads="1"/>
          </p:cNvSpPr>
          <p:nvPr/>
        </p:nvSpPr>
        <p:spPr bwMode="auto">
          <a:xfrm>
            <a:off x="1701800" y="1411288"/>
            <a:ext cx="531813" cy="277812"/>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charset="0"/>
              </a:rPr>
              <a:t>Rate</a:t>
            </a:r>
            <a:endParaRPr lang="en-US"/>
          </a:p>
        </p:txBody>
      </p:sp>
      <p:grpSp>
        <p:nvGrpSpPr>
          <p:cNvPr id="2" name="Group 26"/>
          <p:cNvGrpSpPr>
            <a:grpSpLocks/>
          </p:cNvGrpSpPr>
          <p:nvPr/>
        </p:nvGrpSpPr>
        <p:grpSpPr bwMode="auto">
          <a:xfrm>
            <a:off x="3035300" y="5437188"/>
            <a:ext cx="3343275" cy="1004887"/>
            <a:chOff x="1912" y="3425"/>
            <a:chExt cx="2106" cy="633"/>
          </a:xfrm>
        </p:grpSpPr>
        <p:sp>
          <p:nvSpPr>
            <p:cNvPr id="40001" name="Line 27"/>
            <p:cNvSpPr>
              <a:spLocks noChangeShapeType="1"/>
            </p:cNvSpPr>
            <p:nvPr/>
          </p:nvSpPr>
          <p:spPr bwMode="auto">
            <a:xfrm flipH="1" flipV="1">
              <a:off x="2650" y="3425"/>
              <a:ext cx="119" cy="263"/>
            </a:xfrm>
            <a:prstGeom prst="line">
              <a:avLst/>
            </a:prstGeom>
            <a:noFill/>
            <a:ln w="19050">
              <a:solidFill>
                <a:srgbClr val="000000"/>
              </a:solidFill>
              <a:round/>
              <a:headEnd/>
              <a:tailEnd/>
            </a:ln>
          </p:spPr>
          <p:txBody>
            <a:bodyPr/>
            <a:lstStyle/>
            <a:p>
              <a:endParaRPr lang="cs-CZ"/>
            </a:p>
          </p:txBody>
        </p:sp>
        <p:sp>
          <p:nvSpPr>
            <p:cNvPr id="40002" name="Rectangle 28"/>
            <p:cNvSpPr>
              <a:spLocks noChangeArrowheads="1"/>
            </p:cNvSpPr>
            <p:nvPr/>
          </p:nvSpPr>
          <p:spPr bwMode="auto">
            <a:xfrm>
              <a:off x="1912" y="3640"/>
              <a:ext cx="2106" cy="418"/>
            </a:xfrm>
            <a:prstGeom prst="rect">
              <a:avLst/>
            </a:prstGeom>
            <a:solidFill>
              <a:srgbClr val="E1E5E9"/>
            </a:solidFill>
            <a:ln w="9525">
              <a:noFill/>
              <a:miter lim="800000"/>
              <a:headEnd/>
              <a:tailEnd/>
            </a:ln>
          </p:spPr>
          <p:txBody>
            <a:bodyPr/>
            <a:lstStyle/>
            <a:p>
              <a:endParaRPr lang="bg-BG"/>
            </a:p>
          </p:txBody>
        </p:sp>
        <p:sp>
          <p:nvSpPr>
            <p:cNvPr id="40003" name="Rectangle 29"/>
            <p:cNvSpPr>
              <a:spLocks noChangeArrowheads="1"/>
            </p:cNvSpPr>
            <p:nvPr/>
          </p:nvSpPr>
          <p:spPr bwMode="auto">
            <a:xfrm>
              <a:off x="1949" y="3685"/>
              <a:ext cx="143"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3. </a:t>
              </a:r>
              <a:endParaRPr lang="en-US"/>
            </a:p>
          </p:txBody>
        </p:sp>
        <p:sp>
          <p:nvSpPr>
            <p:cNvPr id="40004" name="Rectangle 30"/>
            <p:cNvSpPr>
              <a:spLocks noChangeArrowheads="1"/>
            </p:cNvSpPr>
            <p:nvPr/>
          </p:nvSpPr>
          <p:spPr bwMode="auto">
            <a:xfrm>
              <a:off x="2093" y="3685"/>
              <a:ext cx="1787"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 . . and reduces the equilibrium</a:t>
              </a:r>
              <a:endParaRPr lang="en-US"/>
            </a:p>
          </p:txBody>
        </p:sp>
        <p:sp>
          <p:nvSpPr>
            <p:cNvPr id="40005" name="Rectangle 31"/>
            <p:cNvSpPr>
              <a:spLocks noChangeArrowheads="1"/>
            </p:cNvSpPr>
            <p:nvPr/>
          </p:nvSpPr>
          <p:spPr bwMode="auto">
            <a:xfrm>
              <a:off x="1949" y="3844"/>
              <a:ext cx="1494"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quantity of loanable funds.</a:t>
              </a:r>
              <a:endParaRPr lang="en-US"/>
            </a:p>
          </p:txBody>
        </p:sp>
      </p:grpSp>
      <p:grpSp>
        <p:nvGrpSpPr>
          <p:cNvPr id="3" name="Group 32"/>
          <p:cNvGrpSpPr>
            <a:grpSpLocks/>
          </p:cNvGrpSpPr>
          <p:nvPr/>
        </p:nvGrpSpPr>
        <p:grpSpPr bwMode="auto">
          <a:xfrm>
            <a:off x="2392363" y="1246188"/>
            <a:ext cx="2092325" cy="2844800"/>
            <a:chOff x="1507" y="785"/>
            <a:chExt cx="1318" cy="1792"/>
          </a:xfrm>
        </p:grpSpPr>
        <p:sp>
          <p:nvSpPr>
            <p:cNvPr id="39999" name="Line 33"/>
            <p:cNvSpPr>
              <a:spLocks noChangeShapeType="1"/>
            </p:cNvSpPr>
            <p:nvPr/>
          </p:nvSpPr>
          <p:spPr bwMode="auto">
            <a:xfrm flipV="1">
              <a:off x="1507" y="940"/>
              <a:ext cx="1250" cy="1637"/>
            </a:xfrm>
            <a:prstGeom prst="line">
              <a:avLst/>
            </a:prstGeom>
            <a:noFill/>
            <a:ln w="57150">
              <a:solidFill>
                <a:srgbClr val="AD0D1B"/>
              </a:solidFill>
              <a:round/>
              <a:headEnd/>
              <a:tailEnd/>
            </a:ln>
          </p:spPr>
          <p:txBody>
            <a:bodyPr/>
            <a:lstStyle/>
            <a:p>
              <a:endParaRPr lang="cs-CZ"/>
            </a:p>
          </p:txBody>
        </p:sp>
        <p:sp>
          <p:nvSpPr>
            <p:cNvPr id="40000" name="Rectangle 34"/>
            <p:cNvSpPr>
              <a:spLocks noChangeArrowheads="1"/>
            </p:cNvSpPr>
            <p:nvPr/>
          </p:nvSpPr>
          <p:spPr bwMode="auto">
            <a:xfrm>
              <a:off x="2691" y="785"/>
              <a:ext cx="134" cy="154"/>
            </a:xfrm>
            <a:prstGeom prst="rect">
              <a:avLst/>
            </a:prstGeom>
            <a:noFill/>
            <a:ln w="9525">
              <a:noFill/>
              <a:miter lim="800000"/>
              <a:headEnd/>
              <a:tailEnd/>
            </a:ln>
          </p:spPr>
          <p:txBody>
            <a:bodyPr wrap="none" lIns="0" tIns="0" rIns="0" bIns="0">
              <a:spAutoFit/>
            </a:bodyPr>
            <a:lstStyle/>
            <a:p>
              <a:r>
                <a:rPr lang="en-US" sz="1600" i="1">
                  <a:solidFill>
                    <a:srgbClr val="000000"/>
                  </a:solidFill>
                  <a:latin typeface="Arial" charset="0"/>
                </a:rPr>
                <a:t>S</a:t>
              </a:r>
              <a:r>
                <a:rPr lang="en-US" sz="1600" baseline="-25000">
                  <a:solidFill>
                    <a:srgbClr val="000000"/>
                  </a:solidFill>
                  <a:latin typeface="Arial" charset="0"/>
                </a:rPr>
                <a:t>2</a:t>
              </a:r>
              <a:endParaRPr lang="en-US"/>
            </a:p>
          </p:txBody>
        </p:sp>
      </p:grpSp>
      <p:grpSp>
        <p:nvGrpSpPr>
          <p:cNvPr id="4" name="Group 35"/>
          <p:cNvGrpSpPr>
            <a:grpSpLocks/>
          </p:cNvGrpSpPr>
          <p:nvPr/>
        </p:nvGrpSpPr>
        <p:grpSpPr bwMode="auto">
          <a:xfrm>
            <a:off x="485775" y="2573338"/>
            <a:ext cx="1662113" cy="1801812"/>
            <a:chOff x="306" y="1621"/>
            <a:chExt cx="1047" cy="1135"/>
          </a:xfrm>
        </p:grpSpPr>
        <p:sp>
          <p:nvSpPr>
            <p:cNvPr id="39991" name="Line 36"/>
            <p:cNvSpPr>
              <a:spLocks noChangeShapeType="1"/>
            </p:cNvSpPr>
            <p:nvPr/>
          </p:nvSpPr>
          <p:spPr bwMode="auto">
            <a:xfrm flipH="1">
              <a:off x="806" y="1621"/>
              <a:ext cx="428" cy="430"/>
            </a:xfrm>
            <a:prstGeom prst="line">
              <a:avLst/>
            </a:prstGeom>
            <a:noFill/>
            <a:ln w="19050">
              <a:solidFill>
                <a:srgbClr val="000000"/>
              </a:solidFill>
              <a:round/>
              <a:headEnd/>
              <a:tailEnd/>
            </a:ln>
          </p:spPr>
          <p:txBody>
            <a:bodyPr/>
            <a:lstStyle/>
            <a:p>
              <a:endParaRPr lang="cs-CZ"/>
            </a:p>
          </p:txBody>
        </p:sp>
        <p:sp>
          <p:nvSpPr>
            <p:cNvPr id="39992" name="Rectangle 37"/>
            <p:cNvSpPr>
              <a:spLocks noChangeArrowheads="1"/>
            </p:cNvSpPr>
            <p:nvPr/>
          </p:nvSpPr>
          <p:spPr bwMode="auto">
            <a:xfrm>
              <a:off x="306" y="2028"/>
              <a:ext cx="1047" cy="728"/>
            </a:xfrm>
            <a:prstGeom prst="rect">
              <a:avLst/>
            </a:prstGeom>
            <a:solidFill>
              <a:srgbClr val="E1E5E9"/>
            </a:solidFill>
            <a:ln w="9525">
              <a:noFill/>
              <a:miter lim="800000"/>
              <a:headEnd/>
              <a:tailEnd/>
            </a:ln>
          </p:spPr>
          <p:txBody>
            <a:bodyPr/>
            <a:lstStyle/>
            <a:p>
              <a:endParaRPr lang="bg-BG"/>
            </a:p>
          </p:txBody>
        </p:sp>
        <p:sp>
          <p:nvSpPr>
            <p:cNvPr id="39993" name="Rectangle 38"/>
            <p:cNvSpPr>
              <a:spLocks noChangeArrowheads="1"/>
            </p:cNvSpPr>
            <p:nvPr/>
          </p:nvSpPr>
          <p:spPr bwMode="auto">
            <a:xfrm>
              <a:off x="338" y="2086"/>
              <a:ext cx="199" cy="17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2. </a:t>
              </a:r>
              <a:endParaRPr lang="en-US"/>
            </a:p>
          </p:txBody>
        </p:sp>
        <p:sp>
          <p:nvSpPr>
            <p:cNvPr id="39994" name="Rectangle 39"/>
            <p:cNvSpPr>
              <a:spLocks noChangeArrowheads="1"/>
            </p:cNvSpPr>
            <p:nvPr/>
          </p:nvSpPr>
          <p:spPr bwMode="auto">
            <a:xfrm>
              <a:off x="482" y="2086"/>
              <a:ext cx="542" cy="154"/>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 . . which</a:t>
              </a:r>
              <a:endParaRPr lang="en-US"/>
            </a:p>
          </p:txBody>
        </p:sp>
        <p:sp>
          <p:nvSpPr>
            <p:cNvPr id="39995" name="Rectangle 40"/>
            <p:cNvSpPr>
              <a:spLocks noChangeArrowheads="1"/>
            </p:cNvSpPr>
            <p:nvPr/>
          </p:nvSpPr>
          <p:spPr bwMode="auto">
            <a:xfrm>
              <a:off x="338" y="2245"/>
              <a:ext cx="602" cy="17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raises the</a:t>
              </a:r>
              <a:endParaRPr lang="en-US"/>
            </a:p>
          </p:txBody>
        </p:sp>
        <p:sp>
          <p:nvSpPr>
            <p:cNvPr id="39996" name="Rectangle 41"/>
            <p:cNvSpPr>
              <a:spLocks noChangeArrowheads="1"/>
            </p:cNvSpPr>
            <p:nvPr/>
          </p:nvSpPr>
          <p:spPr bwMode="auto">
            <a:xfrm>
              <a:off x="338" y="2405"/>
              <a:ext cx="666" cy="17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equilibrium</a:t>
              </a:r>
              <a:endParaRPr lang="en-US"/>
            </a:p>
          </p:txBody>
        </p:sp>
        <p:sp>
          <p:nvSpPr>
            <p:cNvPr id="39997" name="Rectangle 42"/>
            <p:cNvSpPr>
              <a:spLocks noChangeArrowheads="1"/>
            </p:cNvSpPr>
            <p:nvPr/>
          </p:nvSpPr>
          <p:spPr bwMode="auto">
            <a:xfrm>
              <a:off x="338" y="2564"/>
              <a:ext cx="654" cy="17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interest rat</a:t>
              </a:r>
              <a:endParaRPr lang="en-US"/>
            </a:p>
          </p:txBody>
        </p:sp>
        <p:sp>
          <p:nvSpPr>
            <p:cNvPr id="39998" name="Rectangle 43"/>
            <p:cNvSpPr>
              <a:spLocks noChangeArrowheads="1"/>
            </p:cNvSpPr>
            <p:nvPr/>
          </p:nvSpPr>
          <p:spPr bwMode="auto">
            <a:xfrm>
              <a:off x="940" y="2564"/>
              <a:ext cx="339" cy="17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e . . .</a:t>
              </a:r>
              <a:endParaRPr lang="en-US"/>
            </a:p>
          </p:txBody>
        </p:sp>
      </p:grpSp>
      <p:grpSp>
        <p:nvGrpSpPr>
          <p:cNvPr id="5" name="Group 44"/>
          <p:cNvGrpSpPr>
            <a:grpSpLocks/>
          </p:cNvGrpSpPr>
          <p:nvPr/>
        </p:nvGrpSpPr>
        <p:grpSpPr bwMode="auto">
          <a:xfrm>
            <a:off x="2978150" y="1347788"/>
            <a:ext cx="3489325" cy="3425825"/>
            <a:chOff x="1876" y="849"/>
            <a:chExt cx="2198" cy="2158"/>
          </a:xfrm>
        </p:grpSpPr>
        <p:sp>
          <p:nvSpPr>
            <p:cNvPr id="39988" name="Line 45"/>
            <p:cNvSpPr>
              <a:spLocks noChangeShapeType="1"/>
            </p:cNvSpPr>
            <p:nvPr/>
          </p:nvSpPr>
          <p:spPr bwMode="auto">
            <a:xfrm flipV="1">
              <a:off x="1876" y="940"/>
              <a:ext cx="1583" cy="2067"/>
            </a:xfrm>
            <a:prstGeom prst="line">
              <a:avLst/>
            </a:prstGeom>
            <a:noFill/>
            <a:ln w="57150">
              <a:solidFill>
                <a:srgbClr val="003F95"/>
              </a:solidFill>
              <a:round/>
              <a:headEnd/>
              <a:tailEnd/>
            </a:ln>
          </p:spPr>
          <p:txBody>
            <a:bodyPr/>
            <a:lstStyle/>
            <a:p>
              <a:endParaRPr lang="cs-CZ"/>
            </a:p>
          </p:txBody>
        </p:sp>
        <p:sp>
          <p:nvSpPr>
            <p:cNvPr id="39989" name="Rectangle 46"/>
            <p:cNvSpPr>
              <a:spLocks noChangeArrowheads="1"/>
            </p:cNvSpPr>
            <p:nvPr/>
          </p:nvSpPr>
          <p:spPr bwMode="auto">
            <a:xfrm>
              <a:off x="3477" y="849"/>
              <a:ext cx="507" cy="17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Supply, </a:t>
              </a:r>
              <a:endParaRPr lang="en-US"/>
            </a:p>
          </p:txBody>
        </p:sp>
        <p:sp>
          <p:nvSpPr>
            <p:cNvPr id="39990" name="Rectangle 47"/>
            <p:cNvSpPr>
              <a:spLocks noChangeArrowheads="1"/>
            </p:cNvSpPr>
            <p:nvPr/>
          </p:nvSpPr>
          <p:spPr bwMode="auto">
            <a:xfrm>
              <a:off x="3940" y="849"/>
              <a:ext cx="134" cy="154"/>
            </a:xfrm>
            <a:prstGeom prst="rect">
              <a:avLst/>
            </a:prstGeom>
            <a:noFill/>
            <a:ln w="9525">
              <a:noFill/>
              <a:miter lim="800000"/>
              <a:headEnd/>
              <a:tailEnd/>
            </a:ln>
          </p:spPr>
          <p:txBody>
            <a:bodyPr wrap="none" lIns="0" tIns="0" rIns="0" bIns="0">
              <a:spAutoFit/>
            </a:bodyPr>
            <a:lstStyle/>
            <a:p>
              <a:r>
                <a:rPr lang="en-US" sz="1600" i="1">
                  <a:solidFill>
                    <a:srgbClr val="000000"/>
                  </a:solidFill>
                  <a:latin typeface="Arial" charset="0"/>
                </a:rPr>
                <a:t>S</a:t>
              </a:r>
              <a:r>
                <a:rPr lang="en-US" sz="1600" baseline="-25000">
                  <a:solidFill>
                    <a:srgbClr val="000000"/>
                  </a:solidFill>
                  <a:latin typeface="Arial" charset="0"/>
                </a:rPr>
                <a:t>1</a:t>
              </a:r>
              <a:endParaRPr lang="en-US"/>
            </a:p>
          </p:txBody>
        </p:sp>
      </p:grpSp>
      <p:grpSp>
        <p:nvGrpSpPr>
          <p:cNvPr id="6" name="Group 48"/>
          <p:cNvGrpSpPr>
            <a:grpSpLocks/>
          </p:cNvGrpSpPr>
          <p:nvPr/>
        </p:nvGrpSpPr>
        <p:grpSpPr bwMode="auto">
          <a:xfrm>
            <a:off x="2808288" y="1682750"/>
            <a:ext cx="4319587" cy="2443163"/>
            <a:chOff x="1769" y="1060"/>
            <a:chExt cx="2721" cy="1539"/>
          </a:xfrm>
        </p:grpSpPr>
        <p:sp>
          <p:nvSpPr>
            <p:cNvPr id="39986" name="Line 49"/>
            <p:cNvSpPr>
              <a:spLocks noChangeShapeType="1"/>
            </p:cNvSpPr>
            <p:nvPr/>
          </p:nvSpPr>
          <p:spPr bwMode="auto">
            <a:xfrm flipH="1" flipV="1">
              <a:off x="1769" y="1060"/>
              <a:ext cx="2165" cy="1433"/>
            </a:xfrm>
            <a:prstGeom prst="line">
              <a:avLst/>
            </a:prstGeom>
            <a:noFill/>
            <a:ln w="57150">
              <a:solidFill>
                <a:srgbClr val="003F95"/>
              </a:solidFill>
              <a:round/>
              <a:headEnd/>
              <a:tailEnd/>
            </a:ln>
          </p:spPr>
          <p:txBody>
            <a:bodyPr/>
            <a:lstStyle/>
            <a:p>
              <a:endParaRPr lang="cs-CZ"/>
            </a:p>
          </p:txBody>
        </p:sp>
        <p:sp>
          <p:nvSpPr>
            <p:cNvPr id="39987" name="Rectangle 50"/>
            <p:cNvSpPr>
              <a:spLocks noChangeArrowheads="1"/>
            </p:cNvSpPr>
            <p:nvPr/>
          </p:nvSpPr>
          <p:spPr bwMode="auto">
            <a:xfrm>
              <a:off x="3960" y="2428"/>
              <a:ext cx="530" cy="17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Demand</a:t>
              </a:r>
              <a:endParaRPr lang="en-US"/>
            </a:p>
          </p:txBody>
        </p:sp>
      </p:grpSp>
      <p:grpSp>
        <p:nvGrpSpPr>
          <p:cNvPr id="7" name="Group 51"/>
          <p:cNvGrpSpPr>
            <a:grpSpLocks/>
          </p:cNvGrpSpPr>
          <p:nvPr/>
        </p:nvGrpSpPr>
        <p:grpSpPr bwMode="auto">
          <a:xfrm>
            <a:off x="1854200" y="2697163"/>
            <a:ext cx="3211513" cy="2863850"/>
            <a:chOff x="1168" y="1699"/>
            <a:chExt cx="2023" cy="1804"/>
          </a:xfrm>
        </p:grpSpPr>
        <p:sp>
          <p:nvSpPr>
            <p:cNvPr id="39982" name="Freeform 52"/>
            <p:cNvSpPr>
              <a:spLocks/>
            </p:cNvSpPr>
            <p:nvPr/>
          </p:nvSpPr>
          <p:spPr bwMode="auto">
            <a:xfrm>
              <a:off x="1436" y="1765"/>
              <a:ext cx="1392" cy="1529"/>
            </a:xfrm>
            <a:custGeom>
              <a:avLst/>
              <a:gdLst>
                <a:gd name="T0" fmla="*/ 1392 w 1392"/>
                <a:gd name="T1" fmla="*/ 1529 h 1529"/>
                <a:gd name="T2" fmla="*/ 1392 w 1392"/>
                <a:gd name="T3" fmla="*/ 0 h 1529"/>
                <a:gd name="T4" fmla="*/ 0 w 1392"/>
                <a:gd name="T5" fmla="*/ 0 h 1529"/>
                <a:gd name="T6" fmla="*/ 0 60000 65536"/>
                <a:gd name="T7" fmla="*/ 0 60000 65536"/>
                <a:gd name="T8" fmla="*/ 0 60000 65536"/>
                <a:gd name="T9" fmla="*/ 0 w 1392"/>
                <a:gd name="T10" fmla="*/ 0 h 1529"/>
                <a:gd name="T11" fmla="*/ 1392 w 1392"/>
                <a:gd name="T12" fmla="*/ 1529 h 1529"/>
              </a:gdLst>
              <a:ahLst/>
              <a:cxnLst>
                <a:cxn ang="T6">
                  <a:pos x="T0" y="T1"/>
                </a:cxn>
                <a:cxn ang="T7">
                  <a:pos x="T2" y="T3"/>
                </a:cxn>
                <a:cxn ang="T8">
                  <a:pos x="T4" y="T5"/>
                </a:cxn>
              </a:cxnLst>
              <a:rect l="T9" t="T10" r="T11" b="T12"/>
              <a:pathLst>
                <a:path w="1392" h="1529">
                  <a:moveTo>
                    <a:pt x="1392" y="1529"/>
                  </a:moveTo>
                  <a:lnTo>
                    <a:pt x="1392" y="0"/>
                  </a:lnTo>
                  <a:lnTo>
                    <a:pt x="0" y="0"/>
                  </a:lnTo>
                </a:path>
              </a:pathLst>
            </a:custGeom>
            <a:noFill/>
            <a:ln w="19050" cap="flat">
              <a:solidFill>
                <a:schemeClr val="tx1"/>
              </a:solidFill>
              <a:prstDash val="sysDot"/>
              <a:round/>
              <a:headEnd/>
              <a:tailEnd/>
            </a:ln>
          </p:spPr>
          <p:txBody>
            <a:bodyPr/>
            <a:lstStyle/>
            <a:p>
              <a:endParaRPr lang="cs-CZ"/>
            </a:p>
          </p:txBody>
        </p:sp>
        <p:sp>
          <p:nvSpPr>
            <p:cNvPr id="39983" name="Oval 53"/>
            <p:cNvSpPr>
              <a:spLocks noChangeArrowheads="1"/>
            </p:cNvSpPr>
            <p:nvPr/>
          </p:nvSpPr>
          <p:spPr bwMode="auto">
            <a:xfrm>
              <a:off x="2792" y="1729"/>
              <a:ext cx="72" cy="75"/>
            </a:xfrm>
            <a:prstGeom prst="ellipse">
              <a:avLst/>
            </a:prstGeom>
            <a:solidFill>
              <a:srgbClr val="000000"/>
            </a:solidFill>
            <a:ln w="9525">
              <a:noFill/>
              <a:round/>
              <a:headEnd/>
              <a:tailEnd/>
            </a:ln>
          </p:spPr>
          <p:txBody>
            <a:bodyPr/>
            <a:lstStyle/>
            <a:p>
              <a:endParaRPr lang="bg-BG"/>
            </a:p>
          </p:txBody>
        </p:sp>
        <p:sp>
          <p:nvSpPr>
            <p:cNvPr id="39984" name="Rectangle 54"/>
            <p:cNvSpPr>
              <a:spLocks noChangeArrowheads="1"/>
            </p:cNvSpPr>
            <p:nvPr/>
          </p:nvSpPr>
          <p:spPr bwMode="auto">
            <a:xfrm>
              <a:off x="2791" y="3330"/>
              <a:ext cx="400" cy="173"/>
            </a:xfrm>
            <a:prstGeom prst="rect">
              <a:avLst/>
            </a:prstGeom>
            <a:noFill/>
            <a:ln w="9525">
              <a:noFill/>
              <a:miter lim="800000"/>
              <a:headEnd/>
              <a:tailEnd/>
            </a:ln>
          </p:spPr>
          <p:txBody>
            <a:bodyPr wrap="none" lIns="0" tIns="0" rIns="0" bIns="0">
              <a:spAutoFit/>
            </a:bodyPr>
            <a:lstStyle/>
            <a:p>
              <a:r>
                <a:rPr lang="en-GB" sz="1800">
                  <a:latin typeface="Arial" charset="0"/>
                </a:rPr>
                <a:t>€</a:t>
              </a:r>
              <a:r>
                <a:rPr lang="en-US" sz="1600">
                  <a:solidFill>
                    <a:srgbClr val="000000"/>
                  </a:solidFill>
                  <a:latin typeface="Arial" charset="0"/>
                </a:rPr>
                <a:t>1,200</a:t>
              </a:r>
            </a:p>
          </p:txBody>
        </p:sp>
        <p:sp>
          <p:nvSpPr>
            <p:cNvPr id="39985" name="Rectangle 55"/>
            <p:cNvSpPr>
              <a:spLocks noChangeArrowheads="1"/>
            </p:cNvSpPr>
            <p:nvPr/>
          </p:nvSpPr>
          <p:spPr bwMode="auto">
            <a:xfrm>
              <a:off x="1168" y="1699"/>
              <a:ext cx="239" cy="17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5%</a:t>
              </a:r>
              <a:endParaRPr lang="en-US"/>
            </a:p>
          </p:txBody>
        </p:sp>
      </p:grpSp>
      <p:grpSp>
        <p:nvGrpSpPr>
          <p:cNvPr id="8" name="Group 56"/>
          <p:cNvGrpSpPr>
            <a:grpSpLocks/>
          </p:cNvGrpSpPr>
          <p:nvPr/>
        </p:nvGrpSpPr>
        <p:grpSpPr bwMode="auto">
          <a:xfrm>
            <a:off x="1854200" y="2209800"/>
            <a:ext cx="1955800" cy="3351213"/>
            <a:chOff x="1168" y="1392"/>
            <a:chExt cx="1232" cy="2111"/>
          </a:xfrm>
        </p:grpSpPr>
        <p:grpSp>
          <p:nvGrpSpPr>
            <p:cNvPr id="39977" name="Group 57"/>
            <p:cNvGrpSpPr>
              <a:grpSpLocks/>
            </p:cNvGrpSpPr>
            <p:nvPr/>
          </p:nvGrpSpPr>
          <p:grpSpPr bwMode="auto">
            <a:xfrm>
              <a:off x="1424" y="1418"/>
              <a:ext cx="976" cy="1876"/>
              <a:chOff x="1424" y="1418"/>
              <a:chExt cx="976" cy="1876"/>
            </a:xfrm>
          </p:grpSpPr>
          <p:sp>
            <p:nvSpPr>
              <p:cNvPr id="39980" name="Freeform 58"/>
              <p:cNvSpPr>
                <a:spLocks/>
              </p:cNvSpPr>
              <p:nvPr/>
            </p:nvSpPr>
            <p:spPr bwMode="auto">
              <a:xfrm>
                <a:off x="1424" y="1454"/>
                <a:ext cx="940" cy="1840"/>
              </a:xfrm>
              <a:custGeom>
                <a:avLst/>
                <a:gdLst>
                  <a:gd name="T0" fmla="*/ 940 w 940"/>
                  <a:gd name="T1" fmla="*/ 1840 h 1840"/>
                  <a:gd name="T2" fmla="*/ 940 w 940"/>
                  <a:gd name="T3" fmla="*/ 0 h 1840"/>
                  <a:gd name="T4" fmla="*/ 0 w 940"/>
                  <a:gd name="T5" fmla="*/ 0 h 1840"/>
                  <a:gd name="T6" fmla="*/ 0 60000 65536"/>
                  <a:gd name="T7" fmla="*/ 0 60000 65536"/>
                  <a:gd name="T8" fmla="*/ 0 60000 65536"/>
                  <a:gd name="T9" fmla="*/ 0 w 940"/>
                  <a:gd name="T10" fmla="*/ 0 h 1840"/>
                  <a:gd name="T11" fmla="*/ 940 w 940"/>
                  <a:gd name="T12" fmla="*/ 1840 h 1840"/>
                </a:gdLst>
                <a:ahLst/>
                <a:cxnLst>
                  <a:cxn ang="T6">
                    <a:pos x="T0" y="T1"/>
                  </a:cxn>
                  <a:cxn ang="T7">
                    <a:pos x="T2" y="T3"/>
                  </a:cxn>
                  <a:cxn ang="T8">
                    <a:pos x="T4" y="T5"/>
                  </a:cxn>
                </a:cxnLst>
                <a:rect l="T9" t="T10" r="T11" b="T12"/>
                <a:pathLst>
                  <a:path w="940" h="1840">
                    <a:moveTo>
                      <a:pt x="940" y="1840"/>
                    </a:moveTo>
                    <a:lnTo>
                      <a:pt x="940" y="0"/>
                    </a:lnTo>
                    <a:lnTo>
                      <a:pt x="0" y="0"/>
                    </a:lnTo>
                  </a:path>
                </a:pathLst>
              </a:custGeom>
              <a:noFill/>
              <a:ln w="19050" cap="flat">
                <a:solidFill>
                  <a:schemeClr val="tx1"/>
                </a:solidFill>
                <a:prstDash val="sysDot"/>
                <a:round/>
                <a:headEnd/>
                <a:tailEnd/>
              </a:ln>
            </p:spPr>
            <p:txBody>
              <a:bodyPr/>
              <a:lstStyle/>
              <a:p>
                <a:endParaRPr lang="cs-CZ"/>
              </a:p>
            </p:txBody>
          </p:sp>
          <p:sp>
            <p:nvSpPr>
              <p:cNvPr id="39981" name="Oval 59"/>
              <p:cNvSpPr>
                <a:spLocks noChangeArrowheads="1"/>
              </p:cNvSpPr>
              <p:nvPr/>
            </p:nvSpPr>
            <p:spPr bwMode="auto">
              <a:xfrm>
                <a:off x="2328" y="1418"/>
                <a:ext cx="72" cy="75"/>
              </a:xfrm>
              <a:prstGeom prst="ellipse">
                <a:avLst/>
              </a:prstGeom>
              <a:solidFill>
                <a:srgbClr val="000000"/>
              </a:solidFill>
              <a:ln w="9525">
                <a:noFill/>
                <a:round/>
                <a:headEnd/>
                <a:tailEnd/>
              </a:ln>
            </p:spPr>
            <p:txBody>
              <a:bodyPr/>
              <a:lstStyle/>
              <a:p>
                <a:endParaRPr lang="bg-BG"/>
              </a:p>
            </p:txBody>
          </p:sp>
        </p:grpSp>
        <p:sp>
          <p:nvSpPr>
            <p:cNvPr id="39978" name="Rectangle 60"/>
            <p:cNvSpPr>
              <a:spLocks noChangeArrowheads="1"/>
            </p:cNvSpPr>
            <p:nvPr/>
          </p:nvSpPr>
          <p:spPr bwMode="auto">
            <a:xfrm>
              <a:off x="2077" y="3330"/>
              <a:ext cx="293" cy="173"/>
            </a:xfrm>
            <a:prstGeom prst="rect">
              <a:avLst/>
            </a:prstGeom>
            <a:noFill/>
            <a:ln w="9525">
              <a:noFill/>
              <a:miter lim="800000"/>
              <a:headEnd/>
              <a:tailEnd/>
            </a:ln>
          </p:spPr>
          <p:txBody>
            <a:bodyPr wrap="none" lIns="0" tIns="0" rIns="0" bIns="0">
              <a:spAutoFit/>
            </a:bodyPr>
            <a:lstStyle/>
            <a:p>
              <a:r>
                <a:rPr lang="en-GB" sz="1800">
                  <a:latin typeface="Arial" charset="0"/>
                </a:rPr>
                <a:t>€</a:t>
              </a:r>
              <a:r>
                <a:rPr lang="en-US" sz="1600">
                  <a:solidFill>
                    <a:srgbClr val="000000"/>
                  </a:solidFill>
                  <a:latin typeface="Arial" charset="0"/>
                </a:rPr>
                <a:t>800</a:t>
              </a:r>
            </a:p>
          </p:txBody>
        </p:sp>
        <p:sp>
          <p:nvSpPr>
            <p:cNvPr id="39979" name="Rectangle 61"/>
            <p:cNvSpPr>
              <a:spLocks noChangeArrowheads="1"/>
            </p:cNvSpPr>
            <p:nvPr/>
          </p:nvSpPr>
          <p:spPr bwMode="auto">
            <a:xfrm>
              <a:off x="1168" y="1392"/>
              <a:ext cx="239" cy="17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6%</a:t>
              </a:r>
              <a:endParaRPr lang="en-US"/>
            </a:p>
          </p:txBody>
        </p:sp>
      </p:grpSp>
      <p:grpSp>
        <p:nvGrpSpPr>
          <p:cNvPr id="10" name="Group 62"/>
          <p:cNvGrpSpPr>
            <a:grpSpLocks/>
          </p:cNvGrpSpPr>
          <p:nvPr/>
        </p:nvGrpSpPr>
        <p:grpSpPr bwMode="auto">
          <a:xfrm>
            <a:off x="4621213" y="2005013"/>
            <a:ext cx="2890837" cy="1157287"/>
            <a:chOff x="2911" y="1263"/>
            <a:chExt cx="1821" cy="729"/>
          </a:xfrm>
        </p:grpSpPr>
        <p:sp>
          <p:nvSpPr>
            <p:cNvPr id="39970" name="Line 63"/>
            <p:cNvSpPr>
              <a:spLocks noChangeShapeType="1"/>
            </p:cNvSpPr>
            <p:nvPr/>
          </p:nvSpPr>
          <p:spPr bwMode="auto">
            <a:xfrm flipH="1" flipV="1">
              <a:off x="2911" y="1263"/>
              <a:ext cx="714" cy="370"/>
            </a:xfrm>
            <a:prstGeom prst="line">
              <a:avLst/>
            </a:prstGeom>
            <a:noFill/>
            <a:ln w="19050">
              <a:solidFill>
                <a:srgbClr val="000000"/>
              </a:solidFill>
              <a:round/>
              <a:headEnd/>
              <a:tailEnd/>
            </a:ln>
          </p:spPr>
          <p:txBody>
            <a:bodyPr/>
            <a:lstStyle/>
            <a:p>
              <a:endParaRPr lang="cs-CZ"/>
            </a:p>
          </p:txBody>
        </p:sp>
        <p:sp>
          <p:nvSpPr>
            <p:cNvPr id="39971" name="Rectangle 64"/>
            <p:cNvSpPr>
              <a:spLocks noChangeArrowheads="1"/>
            </p:cNvSpPr>
            <p:nvPr/>
          </p:nvSpPr>
          <p:spPr bwMode="auto">
            <a:xfrm>
              <a:off x="3578" y="1275"/>
              <a:ext cx="1154" cy="717"/>
            </a:xfrm>
            <a:prstGeom prst="rect">
              <a:avLst/>
            </a:prstGeom>
            <a:solidFill>
              <a:srgbClr val="E1E5E9"/>
            </a:solidFill>
            <a:ln w="9525">
              <a:noFill/>
              <a:miter lim="800000"/>
              <a:headEnd/>
              <a:tailEnd/>
            </a:ln>
          </p:spPr>
          <p:txBody>
            <a:bodyPr/>
            <a:lstStyle/>
            <a:p>
              <a:endParaRPr lang="bg-BG"/>
            </a:p>
          </p:txBody>
        </p:sp>
        <p:sp>
          <p:nvSpPr>
            <p:cNvPr id="39972" name="Rectangle 65"/>
            <p:cNvSpPr>
              <a:spLocks noChangeArrowheads="1"/>
            </p:cNvSpPr>
            <p:nvPr/>
          </p:nvSpPr>
          <p:spPr bwMode="auto">
            <a:xfrm>
              <a:off x="3637" y="1324"/>
              <a:ext cx="1065" cy="17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 A budget deficit</a:t>
              </a:r>
              <a:endParaRPr lang="en-US"/>
            </a:p>
          </p:txBody>
        </p:sp>
        <p:sp>
          <p:nvSpPr>
            <p:cNvPr id="39973" name="Rectangle 66"/>
            <p:cNvSpPr>
              <a:spLocks noChangeArrowheads="1"/>
            </p:cNvSpPr>
            <p:nvPr/>
          </p:nvSpPr>
          <p:spPr bwMode="auto">
            <a:xfrm>
              <a:off x="3637" y="1483"/>
              <a:ext cx="842" cy="17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decreases the</a:t>
              </a:r>
              <a:endParaRPr lang="en-US"/>
            </a:p>
          </p:txBody>
        </p:sp>
        <p:sp>
          <p:nvSpPr>
            <p:cNvPr id="39974" name="Rectangle 67"/>
            <p:cNvSpPr>
              <a:spLocks noChangeArrowheads="1"/>
            </p:cNvSpPr>
            <p:nvPr/>
          </p:nvSpPr>
          <p:spPr bwMode="auto">
            <a:xfrm>
              <a:off x="3637" y="1643"/>
              <a:ext cx="1061" cy="17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supply of loanable</a:t>
              </a:r>
              <a:endParaRPr lang="en-US"/>
            </a:p>
          </p:txBody>
        </p:sp>
        <p:sp>
          <p:nvSpPr>
            <p:cNvPr id="39975" name="Rectangle 68"/>
            <p:cNvSpPr>
              <a:spLocks noChangeArrowheads="1"/>
            </p:cNvSpPr>
            <p:nvPr/>
          </p:nvSpPr>
          <p:spPr bwMode="auto">
            <a:xfrm>
              <a:off x="3637" y="1802"/>
              <a:ext cx="307" cy="17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fund</a:t>
              </a:r>
              <a:endParaRPr lang="en-US"/>
            </a:p>
          </p:txBody>
        </p:sp>
        <p:sp>
          <p:nvSpPr>
            <p:cNvPr id="39976" name="Rectangle 69"/>
            <p:cNvSpPr>
              <a:spLocks noChangeArrowheads="1"/>
            </p:cNvSpPr>
            <p:nvPr/>
          </p:nvSpPr>
          <p:spPr bwMode="auto">
            <a:xfrm>
              <a:off x="3884" y="1802"/>
              <a:ext cx="335" cy="17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s . . .</a:t>
              </a:r>
              <a:endParaRPr lang="en-US"/>
            </a:p>
          </p:txBody>
        </p:sp>
      </p:grpSp>
      <p:sp>
        <p:nvSpPr>
          <p:cNvPr id="39969" name="Text Box 71"/>
          <p:cNvSpPr txBox="1">
            <a:spLocks noChangeArrowheads="1"/>
          </p:cNvSpPr>
          <p:nvPr/>
        </p:nvSpPr>
        <p:spPr bwMode="auto">
          <a:xfrm>
            <a:off x="6565900" y="6675438"/>
            <a:ext cx="1746250" cy="214312"/>
          </a:xfrm>
          <a:prstGeom prst="rect">
            <a:avLst/>
          </a:prstGeom>
          <a:noFill/>
          <a:ln w="9525">
            <a:noFill/>
            <a:miter lim="800000"/>
            <a:headEnd/>
            <a:tailEnd/>
          </a:ln>
        </p:spPr>
        <p:txBody>
          <a:bodyPr wrap="none">
            <a:spAutoFit/>
          </a:bodyPr>
          <a:lstStyle/>
          <a:p>
            <a:r>
              <a:rPr lang="en-US" altLang="en-US" sz="800" b="1">
                <a:solidFill>
                  <a:srgbClr val="411D72"/>
                </a:solidFill>
                <a:latin typeface="Arial" charset="0"/>
              </a:rPr>
              <a:t>Copyright©2010  South-Western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up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Righ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upRigh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101394"/>
                                        </p:tgtEl>
                                        <p:attrNameLst>
                                          <p:attrName>style.visibility</p:attrName>
                                        </p:attrNameLst>
                                      </p:cBhvr>
                                      <p:to>
                                        <p:strVal val="visible"/>
                                      </p:to>
                                    </p:set>
                                    <p:animEffect transition="in" filter="wipe(right)">
                                      <p:cBhvr>
                                        <p:cTn id="22" dur="500"/>
                                        <p:tgtEl>
                                          <p:spTgt spid="10139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strips(upRight)">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23" presetClass="entr" presetSubtype="288" fill="hold" grpId="0" nodeType="clickEffect">
                                  <p:stCondLst>
                                    <p:cond delay="0"/>
                                  </p:stCondLst>
                                  <p:childTnLst>
                                    <p:set>
                                      <p:cBhvr>
                                        <p:cTn id="36" dur="1" fill="hold">
                                          <p:stCondLst>
                                            <p:cond delay="0"/>
                                          </p:stCondLst>
                                        </p:cTn>
                                        <p:tgtEl>
                                          <p:spTgt spid="101395"/>
                                        </p:tgtEl>
                                        <p:attrNameLst>
                                          <p:attrName>style.visibility</p:attrName>
                                        </p:attrNameLst>
                                      </p:cBhvr>
                                      <p:to>
                                        <p:strVal val="visible"/>
                                      </p:to>
                                    </p:set>
                                    <p:anim calcmode="lin" valueType="num">
                                      <p:cBhvr>
                                        <p:cTn id="37" dur="500" fill="hold"/>
                                        <p:tgtEl>
                                          <p:spTgt spid="101395"/>
                                        </p:tgtEl>
                                        <p:attrNameLst>
                                          <p:attrName>ppt_w</p:attrName>
                                        </p:attrNameLst>
                                      </p:cBhvr>
                                      <p:tavLst>
                                        <p:tav tm="0">
                                          <p:val>
                                            <p:strVal val="4/3*#ppt_w"/>
                                          </p:val>
                                        </p:tav>
                                        <p:tav tm="100000">
                                          <p:val>
                                            <p:strVal val="#ppt_w"/>
                                          </p:val>
                                        </p:tav>
                                      </p:tavLst>
                                    </p:anim>
                                    <p:anim calcmode="lin" valueType="num">
                                      <p:cBhvr>
                                        <p:cTn id="38" dur="500" fill="hold"/>
                                        <p:tgtEl>
                                          <p:spTgt spid="101395"/>
                                        </p:tgtEl>
                                        <p:attrNameLst>
                                          <p:attrName>ppt_h</p:attrName>
                                        </p:attrNameLst>
                                      </p:cBhvr>
                                      <p:tavLst>
                                        <p:tav tm="0">
                                          <p:val>
                                            <p:strVal val="4/3*#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8" presetClass="entr" presetSubtype="3"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strips(upRight)">
                                      <p:cBhvr>
                                        <p:cTn id="43" dur="500"/>
                                        <p:tgtEl>
                                          <p:spTgt spid="8"/>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nodeType="click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wipe(up)">
                                      <p:cBhvr>
                                        <p:cTn id="48" dur="500"/>
                                        <p:tgtEl>
                                          <p:spTgt spid="4"/>
                                        </p:tgtEl>
                                      </p:cBhvr>
                                    </p:animEffect>
                                  </p:childTnLst>
                                </p:cTn>
                              </p:par>
                            </p:childTnLst>
                          </p:cTn>
                        </p:par>
                      </p:childTnLst>
                    </p:cTn>
                  </p:par>
                  <p:par>
                    <p:cTn id="49" fill="hold">
                      <p:stCondLst>
                        <p:cond delay="indefinite"/>
                      </p:stCondLst>
                      <p:childTnLst>
                        <p:par>
                          <p:cTn id="50" fill="hold">
                            <p:stCondLst>
                              <p:cond delay="0"/>
                            </p:stCondLst>
                            <p:childTnLst>
                              <p:par>
                                <p:cTn id="51" presetID="23" presetClass="entr" presetSubtype="288" fill="hold" grpId="0" nodeType="clickEffect">
                                  <p:stCondLst>
                                    <p:cond delay="0"/>
                                  </p:stCondLst>
                                  <p:childTnLst>
                                    <p:set>
                                      <p:cBhvr>
                                        <p:cTn id="52" dur="1" fill="hold">
                                          <p:stCondLst>
                                            <p:cond delay="0"/>
                                          </p:stCondLst>
                                        </p:cTn>
                                        <p:tgtEl>
                                          <p:spTgt spid="101393"/>
                                        </p:tgtEl>
                                        <p:attrNameLst>
                                          <p:attrName>style.visibility</p:attrName>
                                        </p:attrNameLst>
                                      </p:cBhvr>
                                      <p:to>
                                        <p:strVal val="visible"/>
                                      </p:to>
                                    </p:set>
                                    <p:anim calcmode="lin" valueType="num">
                                      <p:cBhvr>
                                        <p:cTn id="53" dur="500" fill="hold"/>
                                        <p:tgtEl>
                                          <p:spTgt spid="101393"/>
                                        </p:tgtEl>
                                        <p:attrNameLst>
                                          <p:attrName>ppt_w</p:attrName>
                                        </p:attrNameLst>
                                      </p:cBhvr>
                                      <p:tavLst>
                                        <p:tav tm="0">
                                          <p:val>
                                            <p:strVal val="4/3*#ppt_w"/>
                                          </p:val>
                                        </p:tav>
                                        <p:tav tm="100000">
                                          <p:val>
                                            <p:strVal val="#ppt_w"/>
                                          </p:val>
                                        </p:tav>
                                      </p:tavLst>
                                    </p:anim>
                                    <p:anim calcmode="lin" valueType="num">
                                      <p:cBhvr>
                                        <p:cTn id="54" dur="500" fill="hold"/>
                                        <p:tgtEl>
                                          <p:spTgt spid="101393"/>
                                        </p:tgtEl>
                                        <p:attrNameLst>
                                          <p:attrName>ppt_h</p:attrName>
                                        </p:attrNameLst>
                                      </p:cBhvr>
                                      <p:tavLst>
                                        <p:tav tm="0">
                                          <p:val>
                                            <p:strVal val="4/3*#ppt_h"/>
                                          </p:val>
                                        </p:tav>
                                        <p:tav tm="100000">
                                          <p:val>
                                            <p:strVal val="#ppt_h"/>
                                          </p:val>
                                        </p:tav>
                                      </p:tavLst>
                                    </p:anim>
                                  </p:childTnLst>
                                </p:cTn>
                              </p:par>
                            </p:childTnLst>
                          </p:cTn>
                        </p:par>
                      </p:childTnLst>
                    </p:cTn>
                  </p:par>
                  <p:par>
                    <p:cTn id="55" fill="hold">
                      <p:stCondLst>
                        <p:cond delay="indefinite"/>
                      </p:stCondLst>
                      <p:childTnLst>
                        <p:par>
                          <p:cTn id="56" fill="hold">
                            <p:stCondLst>
                              <p:cond delay="0"/>
                            </p:stCondLst>
                            <p:childTnLst>
                              <p:par>
                                <p:cTn id="57" presetID="22" presetClass="entr" presetSubtype="1" fill="hold" nodeType="clickEffect">
                                  <p:stCondLst>
                                    <p:cond delay="0"/>
                                  </p:stCondLst>
                                  <p:childTnLst>
                                    <p:set>
                                      <p:cBhvr>
                                        <p:cTn id="58" dur="1" fill="hold">
                                          <p:stCondLst>
                                            <p:cond delay="0"/>
                                          </p:stCondLst>
                                        </p:cTn>
                                        <p:tgtEl>
                                          <p:spTgt spid="2"/>
                                        </p:tgtEl>
                                        <p:attrNameLst>
                                          <p:attrName>style.visibility</p:attrName>
                                        </p:attrNameLst>
                                      </p:cBhvr>
                                      <p:to>
                                        <p:strVal val="visible"/>
                                      </p:to>
                                    </p:set>
                                    <p:animEffect transition="in" filter="wipe(up)">
                                      <p:cBhvr>
                                        <p:cTn id="5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93" grpId="0" animBg="1"/>
      <p:bldP spid="101394" grpId="0" animBg="1"/>
      <p:bldP spid="10139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l"/>
            <a:r>
              <a:rPr lang="en-US" sz="3200" smtClean="0">
                <a:solidFill>
                  <a:srgbClr val="FFFFFF"/>
                </a:solidFill>
              </a:rPr>
              <a:t>Policy 3: Government Budget Deficits and Surpluses</a:t>
            </a:r>
            <a:endParaRPr lang="en-US" sz="3200" smtClean="0">
              <a:solidFill>
                <a:srgbClr val="FFFFFF"/>
              </a:solidFill>
              <a:latin typeface="Tahoma" pitchFamily="34" charset="0"/>
            </a:endParaRPr>
          </a:p>
        </p:txBody>
      </p:sp>
      <p:sp>
        <p:nvSpPr>
          <p:cNvPr id="40963" name="Rectangle 3"/>
          <p:cNvSpPr>
            <a:spLocks noGrp="1" noChangeArrowheads="1"/>
          </p:cNvSpPr>
          <p:nvPr>
            <p:ph type="body" idx="1"/>
          </p:nvPr>
        </p:nvSpPr>
        <p:spPr/>
        <p:txBody>
          <a:bodyPr/>
          <a:lstStyle/>
          <a:p>
            <a:r>
              <a:rPr lang="en-US" sz="2800" smtClean="0"/>
              <a:t>Government borrowing to finance its budget deficit reduces the supply of loanable funds available to finance investment by households and firms.  </a:t>
            </a:r>
          </a:p>
          <a:p>
            <a:pPr>
              <a:buClr>
                <a:srgbClr val="000000"/>
              </a:buClr>
            </a:pPr>
            <a:r>
              <a:rPr lang="en-US" sz="2800" smtClean="0"/>
              <a:t>This fall in investment is referred to as </a:t>
            </a:r>
            <a:r>
              <a:rPr lang="en-US" sz="2800" i="1" smtClean="0">
                <a:solidFill>
                  <a:srgbClr val="25A9A6"/>
                </a:solidFill>
              </a:rPr>
              <a:t>crowding out</a:t>
            </a:r>
            <a:r>
              <a:rPr lang="en-US" sz="2800" smtClean="0"/>
              <a:t>.</a:t>
            </a:r>
          </a:p>
          <a:p>
            <a:pPr lvl="1"/>
            <a:r>
              <a:rPr lang="en-US" smtClean="0"/>
              <a:t>The deficit borrowing crowds out private borrowers who are trying to finance investments.</a:t>
            </a:r>
          </a:p>
          <a:p>
            <a:r>
              <a:rPr lang="en-US" sz="2800" smtClean="0"/>
              <a:t>When government reduces national saving by running a deficit, the interest rate </a:t>
            </a:r>
            <a:r>
              <a:rPr lang="en-US" sz="2800" i="1" smtClean="0"/>
              <a:t>rises</a:t>
            </a:r>
            <a:r>
              <a:rPr lang="en-US" sz="2800" smtClean="0"/>
              <a:t> and investment </a:t>
            </a:r>
            <a:r>
              <a:rPr lang="en-US" sz="2800" i="1" smtClean="0"/>
              <a:t>falls</a:t>
            </a:r>
            <a:r>
              <a:rPr lang="en-US" sz="2800" smtClean="0"/>
              <a:t>.</a:t>
            </a:r>
          </a:p>
          <a:p>
            <a:r>
              <a:rPr lang="en-US" sz="2800" smtClean="0"/>
              <a:t>A budget surplus </a:t>
            </a:r>
            <a:r>
              <a:rPr lang="en-US" sz="2800" i="1" smtClean="0"/>
              <a:t>increases</a:t>
            </a:r>
            <a:r>
              <a:rPr lang="en-US" sz="2800" smtClean="0"/>
              <a:t> the supply of loanable funds, </a:t>
            </a:r>
            <a:r>
              <a:rPr lang="en-US" sz="2800" i="1" smtClean="0"/>
              <a:t>reduces</a:t>
            </a:r>
            <a:r>
              <a:rPr lang="en-US" sz="2800" smtClean="0"/>
              <a:t> the interest rate, and </a:t>
            </a:r>
            <a:r>
              <a:rPr lang="en-US" sz="2800" i="1" smtClean="0"/>
              <a:t>stimulates</a:t>
            </a:r>
            <a:r>
              <a:rPr lang="en-US" sz="2800" smtClean="0"/>
              <a:t> investment.</a:t>
            </a:r>
          </a:p>
          <a:p>
            <a:endParaRPr lang="en-US" smtClean="0"/>
          </a:p>
          <a:p>
            <a:endParaRPr lang="en-US"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t>Summary</a:t>
            </a:r>
            <a:endParaRPr lang="en-US" smtClean="0">
              <a:latin typeface="Tahoma" pitchFamily="34" charset="0"/>
            </a:endParaRPr>
          </a:p>
        </p:txBody>
      </p:sp>
      <p:sp>
        <p:nvSpPr>
          <p:cNvPr id="41987" name="Rectangle 3"/>
          <p:cNvSpPr>
            <a:spLocks noGrp="1" noChangeArrowheads="1"/>
          </p:cNvSpPr>
          <p:nvPr>
            <p:ph type="body" idx="1"/>
          </p:nvPr>
        </p:nvSpPr>
        <p:spPr/>
        <p:txBody>
          <a:bodyPr/>
          <a:lstStyle/>
          <a:p>
            <a:r>
              <a:rPr lang="en-US" sz="2600" smtClean="0"/>
              <a:t>The financial system is made up of financial institutions such as the bond market, the stock market, banks, and investment funds.</a:t>
            </a:r>
          </a:p>
          <a:p>
            <a:r>
              <a:rPr lang="en-US" sz="2600" smtClean="0"/>
              <a:t>All these institutions act to direct the resources of households who want to save some of their income into the hands of households and firms who want to borrow.</a:t>
            </a:r>
          </a:p>
          <a:p>
            <a:r>
              <a:rPr lang="en-US" sz="2600" smtClean="0"/>
              <a:t>Because savings can earn interest, a sum of money today is more valuable than the same sum of money in the future.</a:t>
            </a:r>
          </a:p>
          <a:p>
            <a:r>
              <a:rPr lang="en-US" sz="2600" smtClean="0"/>
              <a:t>A person can compare sums from different times using the concept of present value.</a:t>
            </a:r>
          </a:p>
          <a:p>
            <a:r>
              <a:rPr lang="en-US" sz="2600" smtClean="0"/>
              <a:t>Because of diminishing marginal utility, most people are risk averse.</a:t>
            </a:r>
          </a:p>
          <a:p>
            <a:endParaRPr lang="en-US" sz="2400" smtClean="0"/>
          </a:p>
          <a:p>
            <a:endParaRPr lang="en-US" sz="2600" smtClean="0"/>
          </a:p>
          <a:p>
            <a:endParaRPr lang="en-US" sz="2800" smtClean="0"/>
          </a:p>
        </p:txBody>
      </p:sp>
      <p:sp>
        <p:nvSpPr>
          <p:cNvPr id="41988" name="Line 4"/>
          <p:cNvSpPr>
            <a:spLocks noChangeShapeType="1"/>
          </p:cNvSpPr>
          <p:nvPr/>
        </p:nvSpPr>
        <p:spPr bwMode="auto">
          <a:xfrm>
            <a:off x="473075" y="1108075"/>
            <a:ext cx="8293100" cy="0"/>
          </a:xfrm>
          <a:prstGeom prst="line">
            <a:avLst/>
          </a:prstGeom>
          <a:noFill/>
          <a:ln w="12700">
            <a:solidFill>
              <a:srgbClr val="FFFFCC"/>
            </a:solidFill>
            <a:round/>
            <a:headEnd type="none" w="sm" len="sm"/>
            <a:tailEnd type="none" w="sm" len="sm"/>
          </a:ln>
        </p:spPr>
        <p:txBody>
          <a:bodyPr wrap="none" anchor="ctr"/>
          <a:lstStyle/>
          <a:p>
            <a:endParaRPr lang="cs-CZ"/>
          </a:p>
        </p:txBody>
      </p:sp>
    </p:spTree>
  </p:cSld>
  <p:clrMapOvr>
    <a:masterClrMapping/>
  </p:clrMapOvr>
  <p:transition>
    <p:zo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Summary</a:t>
            </a:r>
            <a:endParaRPr lang="en-US" smtClean="0">
              <a:latin typeface="Tahoma" pitchFamily="34" charset="0"/>
            </a:endParaRPr>
          </a:p>
        </p:txBody>
      </p:sp>
      <p:sp>
        <p:nvSpPr>
          <p:cNvPr id="43011" name="Rectangle 3"/>
          <p:cNvSpPr>
            <a:spLocks noGrp="1" noChangeArrowheads="1"/>
          </p:cNvSpPr>
          <p:nvPr>
            <p:ph type="body" idx="1"/>
          </p:nvPr>
        </p:nvSpPr>
        <p:spPr/>
        <p:txBody>
          <a:bodyPr/>
          <a:lstStyle/>
          <a:p>
            <a:r>
              <a:rPr lang="en-US" sz="2800" smtClean="0"/>
              <a:t>The value of an asset, such as a share of stock, equals the present value of the cash flows the owner of the share will receive, including the stream of dividends and the final sale price.</a:t>
            </a:r>
          </a:p>
          <a:p>
            <a:r>
              <a:rPr lang="en-US" sz="2800" smtClean="0"/>
              <a:t>According to the efficient markets hypothesis, financial markets process available information rationally, so a stock price always equals the best estimate of the value of the underlying business.</a:t>
            </a:r>
          </a:p>
          <a:p>
            <a:r>
              <a:rPr lang="en-US" sz="2800" smtClean="0"/>
              <a:t>Some economists question the efficient markets hypothesis, however, and believe that irrational psychological factors also influence asset prices.</a:t>
            </a:r>
          </a:p>
          <a:p>
            <a:endParaRPr lang="en-US" sz="2800" smtClean="0"/>
          </a:p>
        </p:txBody>
      </p:sp>
      <p:sp>
        <p:nvSpPr>
          <p:cNvPr id="43012" name="Line 7"/>
          <p:cNvSpPr>
            <a:spLocks noChangeShapeType="1"/>
          </p:cNvSpPr>
          <p:nvPr/>
        </p:nvSpPr>
        <p:spPr bwMode="auto">
          <a:xfrm>
            <a:off x="473075" y="1108075"/>
            <a:ext cx="8293100" cy="0"/>
          </a:xfrm>
          <a:prstGeom prst="line">
            <a:avLst/>
          </a:prstGeom>
          <a:noFill/>
          <a:ln w="12700">
            <a:solidFill>
              <a:srgbClr val="FFFFCC"/>
            </a:solidFill>
            <a:round/>
            <a:headEnd type="none" w="sm" len="sm"/>
            <a:tailEnd type="none" w="sm" len="sm"/>
          </a:ln>
        </p:spPr>
        <p:txBody>
          <a:bodyPr wrap="none" anchor="ctr"/>
          <a:lstStyle/>
          <a:p>
            <a:endParaRPr lang="cs-CZ"/>
          </a:p>
        </p:txBody>
      </p:sp>
    </p:spTree>
  </p:cSld>
  <p:clrMapOvr>
    <a:masterClrMapping/>
  </p:clrMapOvr>
  <p:transition>
    <p:zo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t>Summary</a:t>
            </a:r>
            <a:endParaRPr lang="en-US" smtClean="0">
              <a:latin typeface="Tahoma" pitchFamily="34" charset="0"/>
            </a:endParaRPr>
          </a:p>
        </p:txBody>
      </p:sp>
      <p:sp>
        <p:nvSpPr>
          <p:cNvPr id="44035" name="Rectangle 3"/>
          <p:cNvSpPr>
            <a:spLocks noGrp="1" noChangeArrowheads="1"/>
          </p:cNvSpPr>
          <p:nvPr>
            <p:ph type="body" idx="1"/>
          </p:nvPr>
        </p:nvSpPr>
        <p:spPr/>
        <p:txBody>
          <a:bodyPr/>
          <a:lstStyle/>
          <a:p>
            <a:r>
              <a:rPr lang="en-US" sz="2600" smtClean="0"/>
              <a:t>National income accounting identities reveal some important relationships among macroeconomic variables.</a:t>
            </a:r>
          </a:p>
          <a:p>
            <a:r>
              <a:rPr lang="en-US" sz="2600" smtClean="0"/>
              <a:t>In particular, in a closed economy, national saving must equal investment.</a:t>
            </a:r>
          </a:p>
          <a:p>
            <a:r>
              <a:rPr lang="en-US" sz="2600" smtClean="0"/>
              <a:t>The interest rate is determined by the supply and demand for loanable funds.</a:t>
            </a:r>
          </a:p>
          <a:p>
            <a:r>
              <a:rPr lang="en-US" sz="2600" smtClean="0"/>
              <a:t>National saving equals private saving plus public saving.</a:t>
            </a:r>
          </a:p>
          <a:p>
            <a:r>
              <a:rPr lang="en-US" sz="2600" smtClean="0"/>
              <a:t>A government budget deficit represents negative public saving and, therefore, reduces national saving and the supply of loanable funds.</a:t>
            </a:r>
          </a:p>
          <a:p>
            <a:r>
              <a:rPr lang="en-US" sz="2600" smtClean="0"/>
              <a:t>When a government budget deficit crowds out investment, it reduces the growth of productivity and GDP.</a:t>
            </a:r>
          </a:p>
          <a:p>
            <a:endParaRPr lang="en-US" smtClean="0"/>
          </a:p>
        </p:txBody>
      </p:sp>
      <p:sp>
        <p:nvSpPr>
          <p:cNvPr id="44036" name="Line 4"/>
          <p:cNvSpPr>
            <a:spLocks noChangeShapeType="1"/>
          </p:cNvSpPr>
          <p:nvPr/>
        </p:nvSpPr>
        <p:spPr bwMode="auto">
          <a:xfrm>
            <a:off x="473075" y="1108075"/>
            <a:ext cx="8293100" cy="0"/>
          </a:xfrm>
          <a:prstGeom prst="line">
            <a:avLst/>
          </a:prstGeom>
          <a:noFill/>
          <a:ln w="12700">
            <a:solidFill>
              <a:srgbClr val="FFFFCC"/>
            </a:solidFill>
            <a:round/>
            <a:headEnd type="none" w="sm" len="sm"/>
            <a:tailEnd type="none" w="sm" len="sm"/>
          </a:ln>
        </p:spPr>
        <p:txBody>
          <a:bodyPr wrap="none" anchor="ctr"/>
          <a:lstStyle/>
          <a:p>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mtClean="0"/>
              <a:t>Financial Institutions in the Economy</a:t>
            </a:r>
            <a:endParaRPr lang="en-US" smtClean="0">
              <a:latin typeface="Tahoma" pitchFamily="34" charset="0"/>
            </a:endParaRPr>
          </a:p>
        </p:txBody>
      </p:sp>
      <p:sp>
        <p:nvSpPr>
          <p:cNvPr id="7171" name="Rectangle 3"/>
          <p:cNvSpPr>
            <a:spLocks noGrp="1" noChangeArrowheads="1"/>
          </p:cNvSpPr>
          <p:nvPr>
            <p:ph type="body" idx="1"/>
          </p:nvPr>
        </p:nvSpPr>
        <p:spPr/>
        <p:txBody>
          <a:bodyPr/>
          <a:lstStyle/>
          <a:p>
            <a:r>
              <a:rPr lang="en-US" smtClean="0"/>
              <a:t>Financial institutions can be grouped into two different categories: financial markets and financial intermediaries.</a:t>
            </a:r>
          </a:p>
          <a:p>
            <a:r>
              <a:rPr lang="en-US" smtClean="0"/>
              <a:t>Financial Markets</a:t>
            </a:r>
          </a:p>
          <a:p>
            <a:pPr lvl="1"/>
            <a:r>
              <a:rPr lang="en-US" smtClean="0"/>
              <a:t>Stock Market</a:t>
            </a:r>
          </a:p>
          <a:p>
            <a:pPr lvl="1"/>
            <a:r>
              <a:rPr lang="en-US" smtClean="0"/>
              <a:t>Bond Market</a:t>
            </a:r>
          </a:p>
          <a:p>
            <a:r>
              <a:rPr lang="en-US" smtClean="0"/>
              <a:t>Financial Intermediaries</a:t>
            </a:r>
          </a:p>
          <a:p>
            <a:pPr lvl="1"/>
            <a:r>
              <a:rPr lang="en-US" smtClean="0"/>
              <a:t>Banks</a:t>
            </a:r>
          </a:p>
          <a:p>
            <a:pPr lvl="1"/>
            <a:r>
              <a:rPr lang="en-US" smtClean="0"/>
              <a:t>Mutual Funds</a:t>
            </a:r>
          </a:p>
        </p:txBody>
      </p:sp>
    </p:spTree>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l"/>
            <a:r>
              <a:rPr lang="en-US" sz="3200" smtClean="0">
                <a:solidFill>
                  <a:srgbClr val="FFFFFF"/>
                </a:solidFill>
              </a:rPr>
              <a:t>Financial Markets</a:t>
            </a:r>
          </a:p>
        </p:txBody>
      </p:sp>
      <p:sp>
        <p:nvSpPr>
          <p:cNvPr id="8195" name="Rectangle 3"/>
          <p:cNvSpPr>
            <a:spLocks noGrp="1" noChangeArrowheads="1"/>
          </p:cNvSpPr>
          <p:nvPr>
            <p:ph type="body" idx="1"/>
          </p:nvPr>
        </p:nvSpPr>
        <p:spPr/>
        <p:txBody>
          <a:bodyPr/>
          <a:lstStyle/>
          <a:p>
            <a:r>
              <a:rPr lang="en-US" i="1" smtClean="0"/>
              <a:t> </a:t>
            </a:r>
            <a:r>
              <a:rPr lang="en-US" i="1" smtClean="0">
                <a:solidFill>
                  <a:srgbClr val="25A9A6"/>
                </a:solidFill>
              </a:rPr>
              <a:t>Financial markets </a:t>
            </a:r>
            <a:r>
              <a:rPr lang="en-US" smtClean="0"/>
              <a:t>are the institutions through which savers can directly provide funds to borrowers.</a:t>
            </a:r>
          </a:p>
          <a:p>
            <a:r>
              <a:rPr lang="en-US" smtClean="0"/>
              <a:t>The Bond Market</a:t>
            </a:r>
            <a:endParaRPr lang="en-US" smtClean="0">
              <a:latin typeface="Tahoma" pitchFamily="34" charset="0"/>
            </a:endParaRPr>
          </a:p>
          <a:p>
            <a:pPr lvl="1">
              <a:buClr>
                <a:srgbClr val="000000"/>
              </a:buClr>
            </a:pPr>
            <a:r>
              <a:rPr lang="en-US" smtClean="0"/>
              <a:t>A </a:t>
            </a:r>
            <a:r>
              <a:rPr lang="en-US" i="1" smtClean="0">
                <a:solidFill>
                  <a:srgbClr val="25A9A6"/>
                </a:solidFill>
              </a:rPr>
              <a:t>bond </a:t>
            </a:r>
            <a:r>
              <a:rPr lang="en-US" smtClean="0"/>
              <a:t>is a certificate of indebtedness that</a:t>
            </a:r>
            <a:br>
              <a:rPr lang="en-US" smtClean="0"/>
            </a:br>
            <a:r>
              <a:rPr lang="en-US" smtClean="0"/>
              <a:t>specifies obligations of the borrower to </a:t>
            </a:r>
            <a:br>
              <a:rPr lang="en-US" smtClean="0"/>
            </a:br>
            <a:r>
              <a:rPr lang="en-US" smtClean="0"/>
              <a:t>the holder of the bond.</a:t>
            </a:r>
          </a:p>
          <a:p>
            <a:pPr lvl="1"/>
            <a:r>
              <a:rPr lang="en-US" smtClean="0"/>
              <a:t>Characteristics of a Bond</a:t>
            </a:r>
            <a:endParaRPr lang="en-US" smtClean="0">
              <a:latin typeface="Tahoma" pitchFamily="34" charset="0"/>
            </a:endParaRPr>
          </a:p>
          <a:p>
            <a:pPr marL="1085850" lvl="2"/>
            <a:r>
              <a:rPr lang="en-US" i="1" smtClean="0"/>
              <a:t>Term</a:t>
            </a:r>
            <a:r>
              <a:rPr lang="en-US" smtClean="0"/>
              <a:t>:  The length of time until the bond matures.</a:t>
            </a:r>
          </a:p>
          <a:p>
            <a:pPr marL="1085850" lvl="2"/>
            <a:r>
              <a:rPr lang="en-US" i="1" smtClean="0"/>
              <a:t>Credit Risk</a:t>
            </a:r>
            <a:r>
              <a:rPr lang="en-US" smtClean="0"/>
              <a:t>:  The probability that the borrower will fail to pay some of the interest or principal.</a:t>
            </a:r>
          </a:p>
        </p:txBody>
      </p:sp>
      <p:grpSp>
        <p:nvGrpSpPr>
          <p:cNvPr id="8196" name="Group 7"/>
          <p:cNvGrpSpPr>
            <a:grpSpLocks/>
          </p:cNvGrpSpPr>
          <p:nvPr/>
        </p:nvGrpSpPr>
        <p:grpSpPr bwMode="auto">
          <a:xfrm>
            <a:off x="7239000" y="3352800"/>
            <a:ext cx="1600200" cy="1676400"/>
            <a:chOff x="432" y="2592"/>
            <a:chExt cx="1440" cy="1392"/>
          </a:xfrm>
        </p:grpSpPr>
        <p:sp>
          <p:nvSpPr>
            <p:cNvPr id="8197" name="AutoShape 5"/>
            <p:cNvSpPr>
              <a:spLocks noChangeArrowheads="1"/>
            </p:cNvSpPr>
            <p:nvPr/>
          </p:nvSpPr>
          <p:spPr bwMode="auto">
            <a:xfrm>
              <a:off x="432" y="2592"/>
              <a:ext cx="1440" cy="1392"/>
            </a:xfrm>
            <a:prstGeom prst="verticalScroll">
              <a:avLst>
                <a:gd name="adj" fmla="val 12500"/>
              </a:avLst>
            </a:prstGeom>
            <a:solidFill>
              <a:schemeClr val="accent1"/>
            </a:solidFill>
            <a:ln w="25400">
              <a:solidFill>
                <a:schemeClr val="tx1"/>
              </a:solidFill>
              <a:round/>
              <a:headEnd type="none" w="sm" len="sm"/>
              <a:tailEnd type="none" w="sm" len="sm"/>
            </a:ln>
          </p:spPr>
          <p:txBody>
            <a:bodyPr wrap="none" anchor="ctr"/>
            <a:lstStyle/>
            <a:p>
              <a:endParaRPr lang="bg-BG"/>
            </a:p>
          </p:txBody>
        </p:sp>
        <p:sp>
          <p:nvSpPr>
            <p:cNvPr id="8198" name="Text Box 6"/>
            <p:cNvSpPr txBox="1">
              <a:spLocks noChangeArrowheads="1"/>
            </p:cNvSpPr>
            <p:nvPr/>
          </p:nvSpPr>
          <p:spPr bwMode="auto">
            <a:xfrm>
              <a:off x="663" y="2989"/>
              <a:ext cx="969" cy="481"/>
            </a:xfrm>
            <a:prstGeom prst="rect">
              <a:avLst/>
            </a:prstGeom>
            <a:solidFill>
              <a:schemeClr val="accent1"/>
            </a:solidFill>
            <a:ln w="12700">
              <a:noFill/>
              <a:miter lim="800000"/>
              <a:headEnd type="none" w="sm" len="sm"/>
              <a:tailEnd type="none" w="sm" len="sm"/>
            </a:ln>
          </p:spPr>
          <p:txBody>
            <a:bodyPr>
              <a:spAutoFit/>
            </a:bodyPr>
            <a:lstStyle/>
            <a:p>
              <a:pPr algn="ctr">
                <a:spcBef>
                  <a:spcPct val="50000"/>
                </a:spcBef>
              </a:pPr>
              <a:r>
                <a:rPr lang="en-US" sz="3200" b="1">
                  <a:solidFill>
                    <a:srgbClr val="000000"/>
                  </a:solidFill>
                  <a:latin typeface="Arial" charset="0"/>
                </a:rPr>
                <a:t>IOU</a:t>
              </a: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l"/>
            <a:r>
              <a:rPr lang="en-US" sz="3200" smtClean="0">
                <a:solidFill>
                  <a:srgbClr val="FFFFFF"/>
                </a:solidFill>
              </a:rPr>
              <a:t>Financial Markets </a:t>
            </a:r>
          </a:p>
        </p:txBody>
      </p:sp>
      <p:sp>
        <p:nvSpPr>
          <p:cNvPr id="9219" name="Rectangle 3"/>
          <p:cNvSpPr>
            <a:spLocks noGrp="1" noChangeArrowheads="1"/>
          </p:cNvSpPr>
          <p:nvPr>
            <p:ph type="body" idx="1"/>
          </p:nvPr>
        </p:nvSpPr>
        <p:spPr/>
        <p:txBody>
          <a:bodyPr/>
          <a:lstStyle/>
          <a:p>
            <a:r>
              <a:rPr lang="en-US" smtClean="0"/>
              <a:t>The Stock Market</a:t>
            </a:r>
            <a:endParaRPr lang="en-US" smtClean="0">
              <a:latin typeface="Tahoma" pitchFamily="34" charset="0"/>
            </a:endParaRPr>
          </a:p>
          <a:p>
            <a:pPr lvl="1">
              <a:buClr>
                <a:srgbClr val="000000"/>
              </a:buClr>
            </a:pPr>
            <a:r>
              <a:rPr lang="en-US" i="1" smtClean="0">
                <a:solidFill>
                  <a:srgbClr val="25A9A6"/>
                </a:solidFill>
              </a:rPr>
              <a:t>Stock </a:t>
            </a:r>
            <a:r>
              <a:rPr lang="en-US" smtClean="0"/>
              <a:t>represents a claim to partial ownership in a firm and is therefore, a claim to the profits that the firm makes.</a:t>
            </a:r>
          </a:p>
          <a:p>
            <a:pPr lvl="1"/>
            <a:r>
              <a:rPr lang="en-US" smtClean="0"/>
              <a:t>The sale of stock to raise money is called </a:t>
            </a:r>
            <a:r>
              <a:rPr lang="en-US" i="1" smtClean="0"/>
              <a:t>equity financing.</a:t>
            </a:r>
          </a:p>
          <a:p>
            <a:pPr lvl="2"/>
            <a:r>
              <a:rPr lang="en-US" smtClean="0"/>
              <a:t>Compared to bonds, stocks offer both higher risk and potentially higher returns.</a:t>
            </a:r>
          </a:p>
          <a:p>
            <a:pPr lvl="1"/>
            <a:r>
              <a:rPr lang="en-US" smtClean="0"/>
              <a:t>Stocks are traded on exchanges such as the London Stock Exchange and the Frankfurt Stock Exchange.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l"/>
            <a:r>
              <a:rPr lang="en-US" sz="3200" smtClean="0">
                <a:solidFill>
                  <a:srgbClr val="FFFFFF"/>
                </a:solidFill>
              </a:rPr>
              <a:t>Financial Markets </a:t>
            </a:r>
          </a:p>
        </p:txBody>
      </p:sp>
      <p:sp>
        <p:nvSpPr>
          <p:cNvPr id="10243" name="Rectangle 3"/>
          <p:cNvSpPr>
            <a:spLocks noGrp="1" noChangeArrowheads="1"/>
          </p:cNvSpPr>
          <p:nvPr>
            <p:ph type="body" idx="1"/>
          </p:nvPr>
        </p:nvSpPr>
        <p:spPr/>
        <p:txBody>
          <a:bodyPr/>
          <a:lstStyle/>
          <a:p>
            <a:endParaRPr lang="en-US" dirty="0" smtClean="0"/>
          </a:p>
          <a:p>
            <a:r>
              <a:rPr lang="en-US" dirty="0" smtClean="0"/>
              <a:t>The Stock Market</a:t>
            </a:r>
            <a:endParaRPr lang="en-US" dirty="0" smtClean="0">
              <a:latin typeface="Tahoma" pitchFamily="34" charset="0"/>
            </a:endParaRPr>
          </a:p>
          <a:p>
            <a:pPr lvl="1"/>
            <a:r>
              <a:rPr lang="en-US" dirty="0" smtClean="0"/>
              <a:t>Most newspaper stock tables provide the following information:</a:t>
            </a:r>
          </a:p>
          <a:p>
            <a:pPr lvl="2"/>
            <a:r>
              <a:rPr lang="en-US" dirty="0" smtClean="0"/>
              <a:t>Price (of a share)</a:t>
            </a:r>
          </a:p>
          <a:p>
            <a:pPr lvl="2"/>
            <a:r>
              <a:rPr lang="en-US" dirty="0" smtClean="0"/>
              <a:t>Volume (number of shares sold)</a:t>
            </a:r>
          </a:p>
          <a:p>
            <a:pPr lvl="2"/>
            <a:r>
              <a:rPr lang="en-US" dirty="0" smtClean="0"/>
              <a:t>Dividend (profits paid to stockholders)</a:t>
            </a:r>
          </a:p>
          <a:p>
            <a:pPr lvl="2"/>
            <a:r>
              <a:rPr lang="en-US" dirty="0" smtClean="0"/>
              <a:t>Price-earnings ratio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Stock Market</a:t>
            </a:r>
            <a:endParaRPr lang="cs-CZ" dirty="0"/>
          </a:p>
        </p:txBody>
      </p:sp>
      <p:pic>
        <p:nvPicPr>
          <p:cNvPr id="57346" name="Picture 2"/>
          <p:cNvPicPr>
            <a:picLocks noGrp="1" noChangeAspect="1" noChangeArrowheads="1"/>
          </p:cNvPicPr>
          <p:nvPr>
            <p:ph idx="1"/>
          </p:nvPr>
        </p:nvPicPr>
        <p:blipFill>
          <a:blip r:embed="rId2" cstate="print"/>
          <a:srcRect/>
          <a:stretch>
            <a:fillRect/>
          </a:stretch>
        </p:blipFill>
        <p:spPr bwMode="auto">
          <a:xfrm>
            <a:off x="838200" y="1828800"/>
            <a:ext cx="7239000" cy="3723173"/>
          </a:xfrm>
          <a:prstGeom prst="rect">
            <a:avLst/>
          </a:prstGeom>
          <a:noFill/>
          <a:ln w="12700" cap="flat" cmpd="sng">
            <a:noFill/>
            <a:prstDash val="solid"/>
            <a:miter lim="800000"/>
            <a:headEnd type="none" w="sm" len="sm"/>
            <a:tailEnd type="none" w="sm" len="sm"/>
          </a:ln>
        </p:spPr>
      </p:pic>
    </p:spTree>
  </p:cSld>
  <p:clrMapOvr>
    <a:masterClrMapping/>
  </p:clrMapOvr>
</p:sld>
</file>

<file path=ppt/theme/theme1.xml><?xml version="1.0" encoding="utf-8"?>
<a:theme xmlns:a="http://schemas.openxmlformats.org/drawingml/2006/main" name="3etemplate">
  <a:themeElements>
    <a:clrScheme name="3e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etemplate">
      <a:majorFont>
        <a:latin typeface="Arial"/>
        <a:ea typeface=""/>
        <a:cs typeface=""/>
      </a:majorFont>
      <a:minorFont>
        <a:latin typeface="Times New Roman"/>
        <a:ea typeface=""/>
        <a:cs typeface=""/>
      </a:minorFont>
    </a:fontScheme>
    <a:fmtScheme name="О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e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e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e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e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e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e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тема">
  <a:themeElements>
    <a:clrScheme name="О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О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О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E:\Mankiw Lecture PPT\New Word Outllines\3etemplate.pot</Template>
  <TotalTime>1511</TotalTime>
  <Words>2742</Words>
  <Application>Microsoft Office PowerPoint</Application>
  <PresentationFormat>On-screen Show (4:3)</PresentationFormat>
  <Paragraphs>379</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3etemplate</vt:lpstr>
      <vt:lpstr>3</vt:lpstr>
      <vt:lpstr>Revision</vt:lpstr>
      <vt:lpstr>Saving, Investment and the Financial System</vt:lpstr>
      <vt:lpstr>The Financial System </vt:lpstr>
      <vt:lpstr>Financial Institutions in the Economy</vt:lpstr>
      <vt:lpstr>Financial Markets</vt:lpstr>
      <vt:lpstr>Financial Markets </vt:lpstr>
      <vt:lpstr>Financial Markets </vt:lpstr>
      <vt:lpstr>The Stock Market</vt:lpstr>
      <vt:lpstr>The stock market : S&amp;P 500</vt:lpstr>
      <vt:lpstr>Financial Intermediaries</vt:lpstr>
      <vt:lpstr>Financial Intermediaries</vt:lpstr>
      <vt:lpstr>The Basic Tools of Finance</vt:lpstr>
      <vt:lpstr>The Basic Tools of Finance</vt:lpstr>
      <vt:lpstr>Future Value: Measuring the Time Value of Money</vt:lpstr>
      <vt:lpstr>Present Value: Measuring the Time Value of Money</vt:lpstr>
      <vt:lpstr>Managing Risk</vt:lpstr>
      <vt:lpstr>Figure 1 Risk Aversion</vt:lpstr>
      <vt:lpstr>The Markets for Insurance</vt:lpstr>
      <vt:lpstr>Diversification of Idiosyncratic Risk</vt:lpstr>
      <vt:lpstr>Figure 2 Diversification</vt:lpstr>
      <vt:lpstr>Figure 3 The Trade-Off Between Risk and Return</vt:lpstr>
      <vt:lpstr>Asset Valuation</vt:lpstr>
      <vt:lpstr>Efficient Markets Hypothesis</vt:lpstr>
      <vt:lpstr>CASE STUDY: Random Walks and Index Funds</vt:lpstr>
      <vt:lpstr>Saving and Investment in the National Income Accounts</vt:lpstr>
      <vt:lpstr>Some Important Identities</vt:lpstr>
      <vt:lpstr>The Meaning of Saving and Investment</vt:lpstr>
      <vt:lpstr>The Meaning of Saving and Investment</vt:lpstr>
      <vt:lpstr>The Market for Loanable Funds</vt:lpstr>
      <vt:lpstr>Supply and Demand for Loanable Funds</vt:lpstr>
      <vt:lpstr>Figure 1 The Market for Loanable Funds</vt:lpstr>
      <vt:lpstr>Supply and Demand for Loanable Funds</vt:lpstr>
      <vt:lpstr>Policy 1: Saving Incentives</vt:lpstr>
      <vt:lpstr>Figure 2 An Increase in the Supply of Loanable Funds</vt:lpstr>
      <vt:lpstr>Policy 2: Investment Incentives</vt:lpstr>
      <vt:lpstr>Figure 3 An Increase in the Demand for Loanable Funds</vt:lpstr>
      <vt:lpstr>Policy 3: Government Budget Deficits and Surpluses</vt:lpstr>
      <vt:lpstr>Government debt</vt:lpstr>
      <vt:lpstr>Figure 4: The Effect of a Government Budget Deficit</vt:lpstr>
      <vt:lpstr>Policy 3: Government Budget Deficits and Surpluses</vt:lpstr>
      <vt:lpstr>Summary</vt:lpstr>
      <vt:lpstr>Summary</vt:lpstr>
      <vt:lpstr>Summary</vt:lpstr>
    </vt:vector>
  </TitlesOfParts>
  <Company>OffCenter Concepts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26</dc:title>
  <dc:creator>Compositor</dc:creator>
  <cp:lastModifiedBy>ashot</cp:lastModifiedBy>
  <cp:revision>32</cp:revision>
  <dcterms:created xsi:type="dcterms:W3CDTF">2003-02-03T18:27:15Z</dcterms:created>
  <dcterms:modified xsi:type="dcterms:W3CDTF">2012-03-22T22:03:35Z</dcterms:modified>
</cp:coreProperties>
</file>