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31"/>
  </p:notesMasterIdLst>
  <p:sldIdLst>
    <p:sldId id="256" r:id="rId2"/>
    <p:sldId id="320" r:id="rId3"/>
    <p:sldId id="310" r:id="rId4"/>
    <p:sldId id="312" r:id="rId5"/>
    <p:sldId id="314" r:id="rId6"/>
    <p:sldId id="315" r:id="rId7"/>
    <p:sldId id="316" r:id="rId8"/>
    <p:sldId id="317" r:id="rId9"/>
    <p:sldId id="319" r:id="rId10"/>
    <p:sldId id="321" r:id="rId11"/>
    <p:sldId id="257" r:id="rId12"/>
    <p:sldId id="318" r:id="rId13"/>
    <p:sldId id="311" r:id="rId14"/>
    <p:sldId id="274" r:id="rId15"/>
    <p:sldId id="275" r:id="rId16"/>
    <p:sldId id="276" r:id="rId17"/>
    <p:sldId id="279" r:id="rId18"/>
    <p:sldId id="281" r:id="rId19"/>
    <p:sldId id="282" r:id="rId20"/>
    <p:sldId id="287" r:id="rId21"/>
    <p:sldId id="308" r:id="rId22"/>
    <p:sldId id="289" r:id="rId23"/>
    <p:sldId id="291" r:id="rId24"/>
    <p:sldId id="292" r:id="rId25"/>
    <p:sldId id="296" r:id="rId26"/>
    <p:sldId id="298" r:id="rId27"/>
    <p:sldId id="299" r:id="rId28"/>
    <p:sldId id="301" r:id="rId29"/>
    <p:sldId id="303" r:id="rId3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09" autoAdjust="0"/>
    <p:restoredTop sz="94660"/>
  </p:normalViewPr>
  <p:slideViewPr>
    <p:cSldViewPr>
      <p:cViewPr varScale="1">
        <p:scale>
          <a:sx n="54" d="100"/>
          <a:sy n="54" d="100"/>
        </p:scale>
        <p:origin x="-1128"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06499" name="Rectangle 3"/>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2772"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6501"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6502" name="Rectangle 6"/>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06503"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3D96D25-DE65-4F49-B6F0-BF3D5A4DD0F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Заглавен слайд">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8610600" y="0"/>
            <a:ext cx="533400" cy="6858000"/>
          </a:xfrm>
          <a:prstGeom prst="rect">
            <a:avLst/>
          </a:prstGeom>
          <a:solidFill>
            <a:srgbClr val="411D72"/>
          </a:solidFill>
          <a:ln w="9525">
            <a:noFill/>
            <a:miter lim="800000"/>
            <a:headEnd/>
            <a:tailEnd/>
          </a:ln>
          <a:effectLst/>
        </p:spPr>
        <p:txBody>
          <a:bodyPr wrap="none" anchor="ctr"/>
          <a:lstStyle/>
          <a:p>
            <a:pPr>
              <a:defRPr/>
            </a:pPr>
            <a:endParaRPr lang="bg-BG"/>
          </a:p>
        </p:txBody>
      </p:sp>
      <p:sp>
        <p:nvSpPr>
          <p:cNvPr id="5" name="Oval 3"/>
          <p:cNvSpPr>
            <a:spLocks noChangeArrowheads="1"/>
          </p:cNvSpPr>
          <p:nvPr/>
        </p:nvSpPr>
        <p:spPr bwMode="auto">
          <a:xfrm>
            <a:off x="7696200" y="2514600"/>
            <a:ext cx="1066800" cy="1828800"/>
          </a:xfrm>
          <a:prstGeom prst="ellipse">
            <a:avLst/>
          </a:prstGeom>
          <a:solidFill>
            <a:schemeClr val="bg1"/>
          </a:solidFill>
          <a:ln w="9525">
            <a:noFill/>
            <a:round/>
            <a:headEnd/>
            <a:tailEnd/>
          </a:ln>
          <a:effectLst/>
        </p:spPr>
        <p:txBody>
          <a:bodyPr wrap="none" anchor="ctr"/>
          <a:lstStyle/>
          <a:p>
            <a:pPr>
              <a:defRPr/>
            </a:pPr>
            <a:endParaRPr lang="bg-BG"/>
          </a:p>
        </p:txBody>
      </p:sp>
      <p:sp>
        <p:nvSpPr>
          <p:cNvPr id="6" name="Text Box 10"/>
          <p:cNvSpPr txBox="1">
            <a:spLocks noChangeArrowheads="1"/>
          </p:cNvSpPr>
          <p:nvPr userDrawn="1"/>
        </p:nvSpPr>
        <p:spPr bwMode="auto">
          <a:xfrm>
            <a:off x="381000" y="6553200"/>
            <a:ext cx="1941513" cy="214313"/>
          </a:xfrm>
          <a:prstGeom prst="rect">
            <a:avLst/>
          </a:prstGeom>
          <a:noFill/>
          <a:ln w="9525">
            <a:noFill/>
            <a:miter lim="800000"/>
            <a:headEnd/>
            <a:tailEnd/>
          </a:ln>
          <a:effectLst/>
        </p:spPr>
        <p:txBody>
          <a:bodyPr wrap="none">
            <a:spAutoFit/>
          </a:bodyPr>
          <a:lstStyle/>
          <a:p>
            <a:pPr>
              <a:defRPr/>
            </a:pPr>
            <a:r>
              <a:rPr lang="en-US" altLang="en-US" sz="800" b="1">
                <a:solidFill>
                  <a:srgbClr val="411D72"/>
                </a:solidFill>
                <a:latin typeface="Arial" charset="0"/>
              </a:rPr>
              <a:t>Copyright © 2010 Cengage Learning</a:t>
            </a:r>
          </a:p>
        </p:txBody>
      </p:sp>
      <p:pic>
        <p:nvPicPr>
          <p:cNvPr id="7" name="Picture 11" descr="A6XEFY"/>
          <p:cNvPicPr>
            <a:picLocks noChangeAspect="1" noChangeArrowheads="1"/>
          </p:cNvPicPr>
          <p:nvPr userDrawn="1"/>
        </p:nvPicPr>
        <p:blipFill>
          <a:blip r:embed="rId2" cstate="print"/>
          <a:srcRect/>
          <a:stretch>
            <a:fillRect/>
          </a:stretch>
        </p:blipFill>
        <p:spPr bwMode="auto">
          <a:xfrm>
            <a:off x="431800" y="361950"/>
            <a:ext cx="4797425" cy="3094038"/>
          </a:xfrm>
          <a:prstGeom prst="rect">
            <a:avLst/>
          </a:prstGeom>
          <a:noFill/>
          <a:ln w="9525">
            <a:noFill/>
            <a:miter lim="800000"/>
            <a:headEnd/>
            <a:tailEnd/>
          </a:ln>
        </p:spPr>
      </p:pic>
      <p:sp>
        <p:nvSpPr>
          <p:cNvPr id="101380" name="Rectangle 4"/>
          <p:cNvSpPr>
            <a:spLocks noGrp="1" noChangeArrowheads="1"/>
          </p:cNvSpPr>
          <p:nvPr>
            <p:ph type="ctrTitle"/>
          </p:nvPr>
        </p:nvSpPr>
        <p:spPr>
          <a:xfrm>
            <a:off x="5715000" y="2895600"/>
            <a:ext cx="3124200" cy="1143000"/>
          </a:xfrm>
        </p:spPr>
        <p:txBody>
          <a:bodyPr anchorCtr="1"/>
          <a:lstStyle>
            <a:lvl1pPr>
              <a:defRPr sz="15000" b="1">
                <a:solidFill>
                  <a:schemeClr val="tx1"/>
                </a:solidFill>
                <a:effectLst>
                  <a:outerShdw blurRad="38100" dist="38100" dir="2700000" algn="tl">
                    <a:srgbClr val="C0C0C0"/>
                  </a:outerShdw>
                </a:effectLst>
              </a:defRPr>
            </a:lvl1pPr>
          </a:lstStyle>
          <a:p>
            <a:r>
              <a:rPr lang="en-US" altLang="en-US"/>
              <a:t>Click to editaster title style</a:t>
            </a:r>
          </a:p>
        </p:txBody>
      </p:sp>
      <p:sp>
        <p:nvSpPr>
          <p:cNvPr id="101381" name="Rectangle 5"/>
          <p:cNvSpPr>
            <a:spLocks noGrp="1" noChangeArrowheads="1"/>
          </p:cNvSpPr>
          <p:nvPr>
            <p:ph type="subTitle" idx="1"/>
          </p:nvPr>
        </p:nvSpPr>
        <p:spPr>
          <a:xfrm>
            <a:off x="381000" y="3810000"/>
            <a:ext cx="5334000" cy="2590800"/>
          </a:xfrm>
        </p:spPr>
        <p:txBody>
          <a:bodyPr/>
          <a:lstStyle>
            <a:lvl1pPr marL="0" indent="0" algn="ctr">
              <a:buFontTx/>
              <a:buNone/>
              <a:defRPr sz="4000" b="1">
                <a:solidFill>
                  <a:srgbClr val="0094B9"/>
                </a:solidFill>
                <a:latin typeface="Arial" charset="0"/>
              </a:defRPr>
            </a:lvl1pPr>
          </a:lstStyle>
          <a:p>
            <a:r>
              <a:rPr lang="en-US" altLang="en-US"/>
              <a:t>Click to edit Master subtitle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вертикален текст 2"/>
          <p:cNvSpPr>
            <a:spLocks noGrp="1"/>
          </p:cNvSpPr>
          <p:nvPr>
            <p:ph type="body" orient="vert" idx="1"/>
          </p:nvPr>
        </p:nvSpPr>
        <p:spPr/>
        <p:txBody>
          <a:bodyPr vert="eaVert"/>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743700" y="152400"/>
            <a:ext cx="2095500" cy="6489700"/>
          </a:xfrm>
        </p:spPr>
        <p:txBody>
          <a:bodyPr vert="eaVert"/>
          <a:lstStyle/>
          <a:p>
            <a:r>
              <a:rPr lang="bg-BG" smtClean="0"/>
              <a:t>Щракнете, за да редактирате стила на заглавието в образеца</a:t>
            </a:r>
            <a:endParaRPr lang="bg-BG"/>
          </a:p>
        </p:txBody>
      </p:sp>
      <p:sp>
        <p:nvSpPr>
          <p:cNvPr id="3" name="Контейнер за вертикален текст 2"/>
          <p:cNvSpPr>
            <a:spLocks noGrp="1"/>
          </p:cNvSpPr>
          <p:nvPr>
            <p:ph type="body" orient="vert" idx="1"/>
          </p:nvPr>
        </p:nvSpPr>
        <p:spPr>
          <a:xfrm>
            <a:off x="457200" y="152400"/>
            <a:ext cx="6134100" cy="6489700"/>
          </a:xfrm>
        </p:spPr>
        <p:txBody>
          <a:bodyPr vert="eaVert"/>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idx="1"/>
          </p:nvPr>
        </p:nvSpPr>
        <p:spPr/>
        <p:txBody>
          <a:body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722313" y="4406900"/>
            <a:ext cx="7772400" cy="1362075"/>
          </a:xfrm>
        </p:spPr>
        <p:txBody>
          <a:bodyPr anchor="t"/>
          <a:lstStyle>
            <a:lvl1pPr algn="l">
              <a:defRPr sz="4000" b="1" cap="all"/>
            </a:lvl1pPr>
          </a:lstStyle>
          <a:p>
            <a:r>
              <a:rPr lang="bg-BG" smtClean="0"/>
              <a:t>Щракнете, за да редактирате стила на заглавието в образеца</a:t>
            </a:r>
            <a:endParaRPr lang="bg-BG"/>
          </a:p>
        </p:txBody>
      </p:sp>
      <p:sp>
        <p:nvSpPr>
          <p:cNvPr id="3" name="Текстов контейне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bg-BG" smtClean="0"/>
              <a:t>Щракн., за да ред. стил на загл. в обр.</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sz="half" idx="1"/>
          </p:nvPr>
        </p:nvSpPr>
        <p:spPr>
          <a:xfrm>
            <a:off x="457200" y="1447800"/>
            <a:ext cx="4114800" cy="5194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съдържание 3"/>
          <p:cNvSpPr>
            <a:spLocks noGrp="1"/>
          </p:cNvSpPr>
          <p:nvPr>
            <p:ph sz="half" idx="2"/>
          </p:nvPr>
        </p:nvSpPr>
        <p:spPr>
          <a:xfrm>
            <a:off x="4724400" y="1447800"/>
            <a:ext cx="4114800" cy="5194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4638"/>
            <a:ext cx="8229600" cy="1143000"/>
          </a:xfrm>
        </p:spPr>
        <p:txBody>
          <a:bodyPr/>
          <a:lstStyle>
            <a:lvl1pPr>
              <a:defRPr/>
            </a:lvl1pPr>
          </a:lstStyle>
          <a:p>
            <a:r>
              <a:rPr lang="bg-BG" smtClean="0"/>
              <a:t>Щракнете, за да редактирате стила на заглавието в образеца</a:t>
            </a:r>
            <a:endParaRPr lang="bg-BG"/>
          </a:p>
        </p:txBody>
      </p:sp>
      <p:sp>
        <p:nvSpPr>
          <p:cNvPr id="3" name="Текстов контейне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 за да ред. стил на загл. в обр.</a:t>
            </a:r>
          </a:p>
        </p:txBody>
      </p:sp>
      <p:sp>
        <p:nvSpPr>
          <p:cNvPr id="4" name="Контейнер за съдържани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Текстов контейне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 за да ред. стил на загл. в обр.</a:t>
            </a:r>
          </a:p>
        </p:txBody>
      </p:sp>
      <p:sp>
        <p:nvSpPr>
          <p:cNvPr id="6" name="Контейнер за съдържани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3008313" cy="1162050"/>
          </a:xfrm>
        </p:spPr>
        <p:txBody>
          <a:bodyPr anchor="b"/>
          <a:lstStyle>
            <a:lvl1pPr algn="l">
              <a:defRPr sz="2000" b="1"/>
            </a:lvl1p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Текстов контейне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 за да ред. стил на загл. в обр.</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792288" y="4800600"/>
            <a:ext cx="5486400" cy="566738"/>
          </a:xfrm>
        </p:spPr>
        <p:txBody>
          <a:bodyPr anchor="b"/>
          <a:lstStyle>
            <a:lvl1pPr algn="l">
              <a:defRPr sz="2000" b="1"/>
            </a:lvl1pPr>
          </a:lstStyle>
          <a:p>
            <a:r>
              <a:rPr lang="bg-BG" smtClean="0"/>
              <a:t>Щракнете, за да редактирате стила на заглавието в образеца</a:t>
            </a:r>
            <a:endParaRPr lang="bg-BG"/>
          </a:p>
        </p:txBody>
      </p:sp>
      <p:sp>
        <p:nvSpPr>
          <p:cNvPr id="3" name="Контейнер за картина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smtClean="0"/>
          </a:p>
        </p:txBody>
      </p:sp>
      <p:sp>
        <p:nvSpPr>
          <p:cNvPr id="4" name="Текстов контейне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 за да ред. стил на загл. в обр.</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C4C7C"/>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cstate="print"/>
          <a:srcRect/>
          <a:stretch>
            <a:fillRect/>
          </a:stretch>
        </p:blipFill>
        <p:spPr bwMode="auto">
          <a:xfrm>
            <a:off x="455613" y="1455738"/>
            <a:ext cx="8389937" cy="5195887"/>
          </a:xfrm>
          <a:prstGeom prst="rect">
            <a:avLst/>
          </a:prstGeom>
          <a:noFill/>
          <a:ln w="9525">
            <a:noFill/>
            <a:miter lim="800000"/>
            <a:headEnd/>
            <a:tailEnd/>
          </a:ln>
        </p:spPr>
      </p:pic>
      <p:sp>
        <p:nvSpPr>
          <p:cNvPr id="1027" name="Rectangle 3"/>
          <p:cNvSpPr>
            <a:spLocks noGrp="1" noChangeArrowheads="1"/>
          </p:cNvSpPr>
          <p:nvPr>
            <p:ph type="title"/>
          </p:nvPr>
        </p:nvSpPr>
        <p:spPr bwMode="auto">
          <a:xfrm>
            <a:off x="457200" y="152400"/>
            <a:ext cx="8382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0356" name="Rectangle 4"/>
          <p:cNvSpPr>
            <a:spLocks noGrp="1" noChangeArrowheads="1"/>
          </p:cNvSpPr>
          <p:nvPr>
            <p:ph type="body" idx="1"/>
          </p:nvPr>
        </p:nvSpPr>
        <p:spPr bwMode="auto">
          <a:xfrm>
            <a:off x="457200" y="1447800"/>
            <a:ext cx="8382000" cy="5194300"/>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Text Box 5"/>
          <p:cNvSpPr txBox="1">
            <a:spLocks noChangeArrowheads="1"/>
          </p:cNvSpPr>
          <p:nvPr/>
        </p:nvSpPr>
        <p:spPr bwMode="auto">
          <a:xfrm>
            <a:off x="7086600" y="6643688"/>
            <a:ext cx="1941513" cy="214312"/>
          </a:xfrm>
          <a:prstGeom prst="rect">
            <a:avLst/>
          </a:prstGeom>
          <a:noFill/>
          <a:ln w="9525">
            <a:noFill/>
            <a:miter lim="800000"/>
            <a:headEnd/>
            <a:tailEnd/>
          </a:ln>
          <a:effectLst/>
        </p:spPr>
        <p:txBody>
          <a:bodyPr wrap="none">
            <a:spAutoFit/>
          </a:bodyPr>
          <a:lstStyle/>
          <a:p>
            <a:pPr>
              <a:defRPr/>
            </a:pPr>
            <a:r>
              <a:rPr lang="en-US" altLang="en-US" sz="800" b="1">
                <a:solidFill>
                  <a:schemeClr val="bg1"/>
                </a:solidFill>
                <a:latin typeface="Arial" charset="0"/>
              </a:rPr>
              <a:t>Copyright © 2010 Cengage Learning</a:t>
            </a:r>
          </a:p>
        </p:txBody>
      </p:sp>
    </p:spTree>
  </p:cSld>
  <p:clrMap bg1="lt1" tx1="dk1" bg2="lt2" tx2="dk2" accent1="accent1" accent2="accent2" accent3="accent3" accent4="accent4" accent5="accent5" accent6="accent6" hlink="hlink" folHlink="folHlink"/>
  <p:sldLayoutIdLst>
    <p:sldLayoutId id="2147483746"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animEffect transition="in" filter="wipe(up)">
                                      <p:cBhvr>
                                        <p:cTn id="7" dur="500"/>
                                        <p:tgtEl>
                                          <p:spTgt spid="1003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0356">
                                            <p:txEl>
                                              <p:pRg st="1" end="1"/>
                                            </p:txEl>
                                          </p:spTgt>
                                        </p:tgtEl>
                                        <p:attrNameLst>
                                          <p:attrName>style.visibility</p:attrName>
                                        </p:attrNameLst>
                                      </p:cBhvr>
                                      <p:to>
                                        <p:strVal val="visible"/>
                                      </p:to>
                                    </p:set>
                                    <p:animEffect transition="in" filter="wipe(up)">
                                      <p:cBhvr>
                                        <p:cTn id="12" dur="500"/>
                                        <p:tgtEl>
                                          <p:spTgt spid="100356">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00356">
                                            <p:txEl>
                                              <p:pRg st="2" end="2"/>
                                            </p:txEl>
                                          </p:spTgt>
                                        </p:tgtEl>
                                        <p:attrNameLst>
                                          <p:attrName>style.visibility</p:attrName>
                                        </p:attrNameLst>
                                      </p:cBhvr>
                                      <p:to>
                                        <p:strVal val="visible"/>
                                      </p:to>
                                    </p:set>
                                    <p:animEffect transition="in" filter="wipe(up)">
                                      <p:cBhvr>
                                        <p:cTn id="15" dur="500"/>
                                        <p:tgtEl>
                                          <p:spTgt spid="100356">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00356">
                                            <p:txEl>
                                              <p:pRg st="3" end="3"/>
                                            </p:txEl>
                                          </p:spTgt>
                                        </p:tgtEl>
                                        <p:attrNameLst>
                                          <p:attrName>style.visibility</p:attrName>
                                        </p:attrNameLst>
                                      </p:cBhvr>
                                      <p:to>
                                        <p:strVal val="visible"/>
                                      </p:to>
                                    </p:set>
                                    <p:animEffect transition="in" filter="wipe(up)">
                                      <p:cBhvr>
                                        <p:cTn id="18" dur="500"/>
                                        <p:tgtEl>
                                          <p:spTgt spid="100356">
                                            <p:txEl>
                                              <p:pRg st="3" end="3"/>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00356">
                                            <p:txEl>
                                              <p:pRg st="4" end="4"/>
                                            </p:txEl>
                                          </p:spTgt>
                                        </p:tgtEl>
                                        <p:attrNameLst>
                                          <p:attrName>style.visibility</p:attrName>
                                        </p:attrNameLst>
                                      </p:cBhvr>
                                      <p:to>
                                        <p:strVal val="visible"/>
                                      </p:to>
                                    </p:set>
                                    <p:animEffect transition="in" filter="wipe(up)">
                                      <p:cBhvr>
                                        <p:cTn id="21" dur="500"/>
                                        <p:tgtEl>
                                          <p:spTgt spid="10035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build="p" bldLvl="2" autoUpdateAnimBg="0">
        <p:tmplLst>
          <p:tmpl lvl="1">
            <p:tnLst>
              <p:par>
                <p:cTn presetID="22" presetClass="entr" presetSubtype="1" fill="hold" nodeType="clickEffect">
                  <p:stCondLst>
                    <p:cond delay="0"/>
                  </p:stCondLst>
                  <p:childTnLst>
                    <p:set>
                      <p:cBhvr>
                        <p:cTn dur="1" fill="hold">
                          <p:stCondLst>
                            <p:cond delay="0"/>
                          </p:stCondLst>
                        </p:cTn>
                        <p:tgtEl>
                          <p:spTgt spid="100356"/>
                        </p:tgtEl>
                        <p:attrNameLst>
                          <p:attrName>style.visibility</p:attrName>
                        </p:attrNameLst>
                      </p:cBhvr>
                      <p:to>
                        <p:strVal val="visible"/>
                      </p:to>
                    </p:set>
                    <p:animEffect transition="in" filter="wipe(up)">
                      <p:cBhvr>
                        <p:cTn dur="500"/>
                        <p:tgtEl>
                          <p:spTgt spid="100356"/>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100356"/>
                        </p:tgtEl>
                        <p:attrNameLst>
                          <p:attrName>style.visibility</p:attrName>
                        </p:attrNameLst>
                      </p:cBhvr>
                      <p:to>
                        <p:strVal val="visible"/>
                      </p:to>
                    </p:set>
                    <p:animEffect transition="in" filter="wipe(up)">
                      <p:cBhvr>
                        <p:cTn dur="500"/>
                        <p:tgtEl>
                          <p:spTgt spid="100356"/>
                        </p:tgtEl>
                      </p:cBhvr>
                    </p:animEffect>
                  </p:childTnLst>
                </p:cTn>
              </p:par>
            </p:tnLst>
          </p:tmpl>
          <p:tmpl lvl="3">
            <p:tnLst>
              <p:par>
                <p:cTn presetID="22" presetClass="entr" presetSubtype="1" fill="hold" nodeType="withEffect">
                  <p:stCondLst>
                    <p:cond delay="0"/>
                  </p:stCondLst>
                  <p:childTnLst>
                    <p:set>
                      <p:cBhvr>
                        <p:cTn dur="1" fill="hold">
                          <p:stCondLst>
                            <p:cond delay="0"/>
                          </p:stCondLst>
                        </p:cTn>
                        <p:tgtEl>
                          <p:spTgt spid="100356"/>
                        </p:tgtEl>
                        <p:attrNameLst>
                          <p:attrName>style.visibility</p:attrName>
                        </p:attrNameLst>
                      </p:cBhvr>
                      <p:to>
                        <p:strVal val="visible"/>
                      </p:to>
                    </p:set>
                    <p:animEffect transition="in" filter="wipe(up)">
                      <p:cBhvr>
                        <p:cTn dur="500"/>
                        <p:tgtEl>
                          <p:spTgt spid="100356"/>
                        </p:tgtEl>
                      </p:cBhvr>
                    </p:animEffect>
                  </p:childTnLst>
                </p:cTn>
              </p:par>
            </p:tnLst>
          </p:tmpl>
          <p:tmpl lvl="4">
            <p:tnLst>
              <p:par>
                <p:cTn presetID="22" presetClass="entr" presetSubtype="1" fill="hold" nodeType="withEffect">
                  <p:stCondLst>
                    <p:cond delay="0"/>
                  </p:stCondLst>
                  <p:childTnLst>
                    <p:set>
                      <p:cBhvr>
                        <p:cTn dur="1" fill="hold">
                          <p:stCondLst>
                            <p:cond delay="0"/>
                          </p:stCondLst>
                        </p:cTn>
                        <p:tgtEl>
                          <p:spTgt spid="100356"/>
                        </p:tgtEl>
                        <p:attrNameLst>
                          <p:attrName>style.visibility</p:attrName>
                        </p:attrNameLst>
                      </p:cBhvr>
                      <p:to>
                        <p:strVal val="visible"/>
                      </p:to>
                    </p:set>
                    <p:animEffect transition="in" filter="wipe(up)">
                      <p:cBhvr>
                        <p:cTn dur="500"/>
                        <p:tgtEl>
                          <p:spTgt spid="100356"/>
                        </p:tgtEl>
                      </p:cBhvr>
                    </p:animEffect>
                  </p:childTnLst>
                </p:cTn>
              </p:par>
            </p:tnLst>
          </p:tmpl>
          <p:tmpl lvl="5">
            <p:tnLst>
              <p:par>
                <p:cTn presetID="22" presetClass="entr" presetSubtype="1" fill="hold" nodeType="withEffect">
                  <p:stCondLst>
                    <p:cond delay="0"/>
                  </p:stCondLst>
                  <p:childTnLst>
                    <p:set>
                      <p:cBhvr>
                        <p:cTn dur="1" fill="hold">
                          <p:stCondLst>
                            <p:cond delay="0"/>
                          </p:stCondLst>
                        </p:cTn>
                        <p:tgtEl>
                          <p:spTgt spid="100356"/>
                        </p:tgtEl>
                        <p:attrNameLst>
                          <p:attrName>style.visibility</p:attrName>
                        </p:attrNameLst>
                      </p:cBhvr>
                      <p:to>
                        <p:strVal val="visible"/>
                      </p:to>
                    </p:set>
                    <p:animEffect transition="in" filter="wipe(up)">
                      <p:cBhvr>
                        <p:cTn dur="500"/>
                        <p:tgtEl>
                          <p:spTgt spid="100356"/>
                        </p:tgtEl>
                      </p:cBhvr>
                    </p:animEffect>
                  </p:childTnLst>
                </p:cTn>
              </p:par>
            </p:tnLst>
          </p:tmpl>
        </p:tmplLst>
      </p:bldP>
    </p:bldLst>
  </p:timing>
  <p:txStyles>
    <p:titleStyle>
      <a:lvl1pPr algn="ctr" rtl="0" eaLnBrk="0" fontAlgn="base" hangingPunct="0">
        <a:lnSpc>
          <a:spcPct val="90000"/>
        </a:lnSpc>
        <a:spcBef>
          <a:spcPct val="0"/>
        </a:spcBef>
        <a:spcAft>
          <a:spcPct val="0"/>
        </a:spcAft>
        <a:defRPr sz="4000">
          <a:solidFill>
            <a:srgbClr val="FFFFCC"/>
          </a:solidFill>
          <a:latin typeface="+mj-lt"/>
          <a:ea typeface="+mj-ea"/>
          <a:cs typeface="+mj-cs"/>
        </a:defRPr>
      </a:lvl1pPr>
      <a:lvl2pPr algn="ctr" rtl="0" eaLnBrk="0" fontAlgn="base" hangingPunct="0">
        <a:lnSpc>
          <a:spcPct val="90000"/>
        </a:lnSpc>
        <a:spcBef>
          <a:spcPct val="0"/>
        </a:spcBef>
        <a:spcAft>
          <a:spcPct val="0"/>
        </a:spcAft>
        <a:defRPr sz="4000">
          <a:solidFill>
            <a:srgbClr val="FFFFCC"/>
          </a:solidFill>
          <a:latin typeface="Arial" charset="0"/>
        </a:defRPr>
      </a:lvl2pPr>
      <a:lvl3pPr algn="ctr" rtl="0" eaLnBrk="0" fontAlgn="base" hangingPunct="0">
        <a:lnSpc>
          <a:spcPct val="90000"/>
        </a:lnSpc>
        <a:spcBef>
          <a:spcPct val="0"/>
        </a:spcBef>
        <a:spcAft>
          <a:spcPct val="0"/>
        </a:spcAft>
        <a:defRPr sz="4000">
          <a:solidFill>
            <a:srgbClr val="FFFFCC"/>
          </a:solidFill>
          <a:latin typeface="Arial" charset="0"/>
        </a:defRPr>
      </a:lvl3pPr>
      <a:lvl4pPr algn="ctr" rtl="0" eaLnBrk="0" fontAlgn="base" hangingPunct="0">
        <a:lnSpc>
          <a:spcPct val="90000"/>
        </a:lnSpc>
        <a:spcBef>
          <a:spcPct val="0"/>
        </a:spcBef>
        <a:spcAft>
          <a:spcPct val="0"/>
        </a:spcAft>
        <a:defRPr sz="4000">
          <a:solidFill>
            <a:srgbClr val="FFFFCC"/>
          </a:solidFill>
          <a:latin typeface="Arial" charset="0"/>
        </a:defRPr>
      </a:lvl4pPr>
      <a:lvl5pPr algn="ctr" rtl="0" eaLnBrk="0" fontAlgn="base" hangingPunct="0">
        <a:lnSpc>
          <a:spcPct val="90000"/>
        </a:lnSpc>
        <a:spcBef>
          <a:spcPct val="0"/>
        </a:spcBef>
        <a:spcAft>
          <a:spcPct val="0"/>
        </a:spcAft>
        <a:defRPr sz="4000">
          <a:solidFill>
            <a:srgbClr val="FFFFCC"/>
          </a:solidFill>
          <a:latin typeface="Arial" charset="0"/>
        </a:defRPr>
      </a:lvl5pPr>
      <a:lvl6pPr marL="457200" algn="ctr" rtl="0" eaLnBrk="0" fontAlgn="base" hangingPunct="0">
        <a:lnSpc>
          <a:spcPct val="90000"/>
        </a:lnSpc>
        <a:spcBef>
          <a:spcPct val="0"/>
        </a:spcBef>
        <a:spcAft>
          <a:spcPct val="0"/>
        </a:spcAft>
        <a:defRPr sz="4000">
          <a:solidFill>
            <a:srgbClr val="FFFFCC"/>
          </a:solidFill>
          <a:latin typeface="Arial" charset="0"/>
        </a:defRPr>
      </a:lvl6pPr>
      <a:lvl7pPr marL="914400" algn="ctr" rtl="0" eaLnBrk="0" fontAlgn="base" hangingPunct="0">
        <a:lnSpc>
          <a:spcPct val="90000"/>
        </a:lnSpc>
        <a:spcBef>
          <a:spcPct val="0"/>
        </a:spcBef>
        <a:spcAft>
          <a:spcPct val="0"/>
        </a:spcAft>
        <a:defRPr sz="4000">
          <a:solidFill>
            <a:srgbClr val="FFFFCC"/>
          </a:solidFill>
          <a:latin typeface="Arial" charset="0"/>
        </a:defRPr>
      </a:lvl7pPr>
      <a:lvl8pPr marL="1371600" algn="ctr" rtl="0" eaLnBrk="0" fontAlgn="base" hangingPunct="0">
        <a:lnSpc>
          <a:spcPct val="90000"/>
        </a:lnSpc>
        <a:spcBef>
          <a:spcPct val="0"/>
        </a:spcBef>
        <a:spcAft>
          <a:spcPct val="0"/>
        </a:spcAft>
        <a:defRPr sz="4000">
          <a:solidFill>
            <a:srgbClr val="FFFFCC"/>
          </a:solidFill>
          <a:latin typeface="Arial" charset="0"/>
        </a:defRPr>
      </a:lvl8pPr>
      <a:lvl9pPr marL="1828800" algn="ctr" rtl="0" eaLnBrk="0" fontAlgn="base" hangingPunct="0">
        <a:lnSpc>
          <a:spcPct val="90000"/>
        </a:lnSpc>
        <a:spcBef>
          <a:spcPct val="0"/>
        </a:spcBef>
        <a:spcAft>
          <a:spcPct val="0"/>
        </a:spcAft>
        <a:defRPr sz="4000">
          <a:solidFill>
            <a:srgbClr val="FFFFCC"/>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Grp="1" noChangeArrowheads="1"/>
          </p:cNvSpPr>
          <p:nvPr>
            <p:ph type="ctrTitle"/>
          </p:nvPr>
        </p:nvSpPr>
        <p:spPr/>
        <p:txBody>
          <a:bodyPr/>
          <a:lstStyle/>
          <a:p>
            <a:pPr>
              <a:defRPr/>
            </a:pPr>
            <a:r>
              <a:rPr lang="en-US" smtClean="0"/>
              <a:t>4</a:t>
            </a:r>
            <a:endParaRPr lang="en-US" dirty="0" smtClean="0"/>
          </a:p>
        </p:txBody>
      </p:sp>
      <p:sp>
        <p:nvSpPr>
          <p:cNvPr id="3075" name="Rectangle 7"/>
          <p:cNvSpPr>
            <a:spLocks noGrp="1" noChangeArrowheads="1"/>
          </p:cNvSpPr>
          <p:nvPr>
            <p:ph type="subTitle" idx="1"/>
          </p:nvPr>
        </p:nvSpPr>
        <p:spPr/>
        <p:txBody>
          <a:bodyPr/>
          <a:lstStyle/>
          <a:p>
            <a:r>
              <a:rPr lang="en-US" smtClean="0"/>
              <a:t>Unemployment and Its Natural Rate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z="3300" smtClean="0"/>
              <a:t>Unemployment rate in OECD countries according to a duration of unemployment</a:t>
            </a:r>
            <a:endParaRPr lang="cs-CZ" sz="3300" smtClean="0"/>
          </a:p>
        </p:txBody>
      </p:sp>
      <p:graphicFrame>
        <p:nvGraphicFramePr>
          <p:cNvPr id="4" name="Table 3"/>
          <p:cNvGraphicFramePr>
            <a:graphicFrameLocks noGrp="1"/>
          </p:cNvGraphicFramePr>
          <p:nvPr/>
        </p:nvGraphicFramePr>
        <p:xfrm>
          <a:off x="1295400" y="1600200"/>
          <a:ext cx="6705600" cy="4993640"/>
        </p:xfrm>
        <a:graphic>
          <a:graphicData uri="http://schemas.openxmlformats.org/drawingml/2006/table">
            <a:tbl>
              <a:tblPr firstRow="1" bandRow="1">
                <a:tableStyleId>{5C22544A-7EE6-4342-B048-85BDC9FD1C3A}</a:tableStyleId>
              </a:tblPr>
              <a:tblGrid>
                <a:gridCol w="1117600"/>
                <a:gridCol w="1117600"/>
                <a:gridCol w="1117600"/>
                <a:gridCol w="1117600"/>
                <a:gridCol w="1117600"/>
                <a:gridCol w="1117600"/>
              </a:tblGrid>
              <a:tr h="370840">
                <a:tc>
                  <a:txBody>
                    <a:bodyPr/>
                    <a:lstStyle/>
                    <a:p>
                      <a:endParaRPr lang="cs-CZ" dirty="0"/>
                    </a:p>
                  </a:txBody>
                  <a:tcPr/>
                </a:tc>
                <a:tc>
                  <a:txBody>
                    <a:bodyPr/>
                    <a:lstStyle/>
                    <a:p>
                      <a:r>
                        <a:rPr lang="en-US" dirty="0" smtClean="0"/>
                        <a:t>Less than 1 month</a:t>
                      </a:r>
                      <a:endParaRPr lang="cs-CZ" dirty="0"/>
                    </a:p>
                  </a:txBody>
                  <a:tcPr/>
                </a:tc>
                <a:tc>
                  <a:txBody>
                    <a:bodyPr/>
                    <a:lstStyle/>
                    <a:p>
                      <a:r>
                        <a:rPr lang="en-US" dirty="0" smtClean="0"/>
                        <a:t>1-2</a:t>
                      </a:r>
                      <a:r>
                        <a:rPr lang="en-US" baseline="0" dirty="0" smtClean="0"/>
                        <a:t> months</a:t>
                      </a:r>
                      <a:endParaRPr lang="cs-CZ" dirty="0"/>
                    </a:p>
                  </a:txBody>
                  <a:tcPr/>
                </a:tc>
                <a:tc>
                  <a:txBody>
                    <a:bodyPr/>
                    <a:lstStyle/>
                    <a:p>
                      <a:r>
                        <a:rPr lang="en-US" dirty="0" smtClean="0"/>
                        <a:t>3-5 months</a:t>
                      </a:r>
                      <a:endParaRPr lang="cs-CZ" dirty="0"/>
                    </a:p>
                  </a:txBody>
                  <a:tcPr/>
                </a:tc>
                <a:tc>
                  <a:txBody>
                    <a:bodyPr/>
                    <a:lstStyle/>
                    <a:p>
                      <a:r>
                        <a:rPr lang="en-US" dirty="0" smtClean="0"/>
                        <a:t>6-11 months</a:t>
                      </a:r>
                      <a:endParaRPr lang="cs-CZ" dirty="0"/>
                    </a:p>
                  </a:txBody>
                  <a:tcPr/>
                </a:tc>
                <a:tc>
                  <a:txBody>
                    <a:bodyPr/>
                    <a:lstStyle/>
                    <a:p>
                      <a:r>
                        <a:rPr lang="en-US" dirty="0" smtClean="0"/>
                        <a:t>12 or more months</a:t>
                      </a:r>
                      <a:endParaRPr lang="cs-CZ" dirty="0"/>
                    </a:p>
                  </a:txBody>
                  <a:tcPr/>
                </a:tc>
              </a:tr>
              <a:tr h="370840">
                <a:tc>
                  <a:txBody>
                    <a:bodyPr/>
                    <a:lstStyle/>
                    <a:p>
                      <a:r>
                        <a:rPr lang="en-US" dirty="0" smtClean="0"/>
                        <a:t>2008</a:t>
                      </a:r>
                      <a:r>
                        <a:rPr lang="en-US" baseline="0" dirty="0" smtClean="0"/>
                        <a:t> Q1</a:t>
                      </a:r>
                      <a:endParaRPr lang="cs-CZ" dirty="0"/>
                    </a:p>
                  </a:txBody>
                  <a:tcPr/>
                </a:tc>
                <a:tc>
                  <a:txBody>
                    <a:bodyPr/>
                    <a:lstStyle/>
                    <a:p>
                      <a:r>
                        <a:rPr lang="en-US" dirty="0" smtClean="0"/>
                        <a:t>0.88</a:t>
                      </a:r>
                      <a:endParaRPr lang="cs-CZ" dirty="0"/>
                    </a:p>
                  </a:txBody>
                  <a:tcPr/>
                </a:tc>
                <a:tc>
                  <a:txBody>
                    <a:bodyPr/>
                    <a:lstStyle/>
                    <a:p>
                      <a:r>
                        <a:rPr lang="en-US" dirty="0" smtClean="0"/>
                        <a:t>1.14</a:t>
                      </a:r>
                      <a:endParaRPr lang="cs-CZ" dirty="0"/>
                    </a:p>
                  </a:txBody>
                  <a:tcPr/>
                </a:tc>
                <a:tc>
                  <a:txBody>
                    <a:bodyPr/>
                    <a:lstStyle/>
                    <a:p>
                      <a:r>
                        <a:rPr lang="en-US" dirty="0" smtClean="0"/>
                        <a:t>1.19</a:t>
                      </a:r>
                      <a:endParaRPr lang="cs-CZ" dirty="0"/>
                    </a:p>
                  </a:txBody>
                  <a:tcPr/>
                </a:tc>
                <a:tc>
                  <a:txBody>
                    <a:bodyPr/>
                    <a:lstStyle/>
                    <a:p>
                      <a:r>
                        <a:rPr lang="en-US" dirty="0" smtClean="0"/>
                        <a:t>0.89</a:t>
                      </a:r>
                      <a:endParaRPr lang="cs-CZ" dirty="0"/>
                    </a:p>
                  </a:txBody>
                  <a:tcPr/>
                </a:tc>
                <a:tc>
                  <a:txBody>
                    <a:bodyPr/>
                    <a:lstStyle/>
                    <a:p>
                      <a:r>
                        <a:rPr lang="en-US" dirty="0" smtClean="0"/>
                        <a:t>1.59</a:t>
                      </a:r>
                      <a:endParaRPr lang="cs-CZ" dirty="0"/>
                    </a:p>
                  </a:txBody>
                  <a:tcPr/>
                </a:tc>
              </a:tr>
              <a:tr h="370840">
                <a:tc>
                  <a:txBody>
                    <a:bodyPr/>
                    <a:lstStyle/>
                    <a:p>
                      <a:r>
                        <a:rPr lang="en-US" dirty="0" smtClean="0"/>
                        <a:t>2008</a:t>
                      </a:r>
                      <a:r>
                        <a:rPr lang="en-US" baseline="0" dirty="0" smtClean="0"/>
                        <a:t> Q2</a:t>
                      </a:r>
                      <a:endParaRPr lang="cs-CZ" dirty="0"/>
                    </a:p>
                  </a:txBody>
                  <a:tcPr/>
                </a:tc>
                <a:tc>
                  <a:txBody>
                    <a:bodyPr/>
                    <a:lstStyle/>
                    <a:p>
                      <a:r>
                        <a:rPr lang="en-US" dirty="0" smtClean="0"/>
                        <a:t>0.93</a:t>
                      </a:r>
                      <a:endParaRPr lang="cs-CZ" dirty="0"/>
                    </a:p>
                  </a:txBody>
                  <a:tcPr/>
                </a:tc>
                <a:tc>
                  <a:txBody>
                    <a:bodyPr/>
                    <a:lstStyle/>
                    <a:p>
                      <a:r>
                        <a:rPr lang="en-US" dirty="0" smtClean="0"/>
                        <a:t>1.17</a:t>
                      </a:r>
                      <a:endParaRPr lang="cs-CZ" dirty="0"/>
                    </a:p>
                  </a:txBody>
                  <a:tcPr/>
                </a:tc>
                <a:tc>
                  <a:txBody>
                    <a:bodyPr/>
                    <a:lstStyle/>
                    <a:p>
                      <a:r>
                        <a:rPr lang="en-US" dirty="0" smtClean="0"/>
                        <a:t>1.23</a:t>
                      </a:r>
                      <a:endParaRPr lang="cs-CZ" dirty="0"/>
                    </a:p>
                  </a:txBody>
                  <a:tcPr/>
                </a:tc>
                <a:tc>
                  <a:txBody>
                    <a:bodyPr/>
                    <a:lstStyle/>
                    <a:p>
                      <a:r>
                        <a:rPr lang="en-US" dirty="0" smtClean="0"/>
                        <a:t>0.94</a:t>
                      </a:r>
                      <a:endParaRPr lang="cs-CZ" dirty="0"/>
                    </a:p>
                  </a:txBody>
                  <a:tcPr/>
                </a:tc>
                <a:tc>
                  <a:txBody>
                    <a:bodyPr/>
                    <a:lstStyle/>
                    <a:p>
                      <a:r>
                        <a:rPr lang="en-US" dirty="0" smtClean="0"/>
                        <a:t>1.53</a:t>
                      </a:r>
                      <a:endParaRPr lang="cs-CZ" dirty="0"/>
                    </a:p>
                  </a:txBody>
                  <a:tcPr/>
                </a:tc>
              </a:tr>
              <a:tr h="370840">
                <a:tc>
                  <a:txBody>
                    <a:bodyPr/>
                    <a:lstStyle/>
                    <a:p>
                      <a:r>
                        <a:rPr lang="en-US" dirty="0" smtClean="0"/>
                        <a:t>2008</a:t>
                      </a:r>
                      <a:r>
                        <a:rPr lang="en-US" baseline="0" dirty="0" smtClean="0"/>
                        <a:t> Q3</a:t>
                      </a:r>
                      <a:endParaRPr lang="cs-CZ" dirty="0"/>
                    </a:p>
                  </a:txBody>
                  <a:tcPr/>
                </a:tc>
                <a:tc>
                  <a:txBody>
                    <a:bodyPr/>
                    <a:lstStyle/>
                    <a:p>
                      <a:r>
                        <a:rPr lang="en-US" dirty="0" smtClean="0"/>
                        <a:t>1.00</a:t>
                      </a:r>
                      <a:endParaRPr lang="cs-CZ" dirty="0"/>
                    </a:p>
                  </a:txBody>
                  <a:tcPr/>
                </a:tc>
                <a:tc>
                  <a:txBody>
                    <a:bodyPr/>
                    <a:lstStyle/>
                    <a:p>
                      <a:r>
                        <a:rPr lang="en-US" dirty="0" smtClean="0"/>
                        <a:t>1.28</a:t>
                      </a:r>
                      <a:endParaRPr lang="cs-CZ" dirty="0"/>
                    </a:p>
                  </a:txBody>
                  <a:tcPr/>
                </a:tc>
                <a:tc>
                  <a:txBody>
                    <a:bodyPr/>
                    <a:lstStyle/>
                    <a:p>
                      <a:r>
                        <a:rPr lang="en-US" dirty="0" smtClean="0"/>
                        <a:t>1.30</a:t>
                      </a:r>
                      <a:endParaRPr lang="cs-CZ" dirty="0"/>
                    </a:p>
                  </a:txBody>
                  <a:tcPr/>
                </a:tc>
                <a:tc>
                  <a:txBody>
                    <a:bodyPr/>
                    <a:lstStyle/>
                    <a:p>
                      <a:r>
                        <a:rPr lang="en-US" dirty="0" smtClean="0"/>
                        <a:t>1.03</a:t>
                      </a:r>
                      <a:endParaRPr lang="cs-CZ" dirty="0"/>
                    </a:p>
                  </a:txBody>
                  <a:tcPr/>
                </a:tc>
                <a:tc>
                  <a:txBody>
                    <a:bodyPr/>
                    <a:lstStyle/>
                    <a:p>
                      <a:r>
                        <a:rPr lang="en-US" dirty="0" smtClean="0"/>
                        <a:t>1.59</a:t>
                      </a:r>
                      <a:endParaRPr lang="cs-CZ" dirty="0"/>
                    </a:p>
                  </a:txBody>
                  <a:tcPr/>
                </a:tc>
              </a:tr>
              <a:tr h="370840">
                <a:tc>
                  <a:txBody>
                    <a:bodyPr/>
                    <a:lstStyle/>
                    <a:p>
                      <a:r>
                        <a:rPr lang="en-US" dirty="0" smtClean="0"/>
                        <a:t>2008</a:t>
                      </a:r>
                      <a:r>
                        <a:rPr lang="en-US" baseline="0" dirty="0" smtClean="0"/>
                        <a:t> Q4</a:t>
                      </a:r>
                      <a:endParaRPr lang="cs-CZ" dirty="0"/>
                    </a:p>
                  </a:txBody>
                  <a:tcPr/>
                </a:tc>
                <a:tc>
                  <a:txBody>
                    <a:bodyPr/>
                    <a:lstStyle/>
                    <a:p>
                      <a:r>
                        <a:rPr lang="en-US" dirty="0" smtClean="0"/>
                        <a:t>1.00</a:t>
                      </a:r>
                      <a:endParaRPr lang="cs-CZ" dirty="0"/>
                    </a:p>
                  </a:txBody>
                  <a:tcPr/>
                </a:tc>
                <a:tc>
                  <a:txBody>
                    <a:bodyPr/>
                    <a:lstStyle/>
                    <a:p>
                      <a:r>
                        <a:rPr lang="en-US" dirty="0" smtClean="0"/>
                        <a:t>1.42</a:t>
                      </a:r>
                      <a:endParaRPr lang="cs-CZ" dirty="0"/>
                    </a:p>
                  </a:txBody>
                  <a:tcPr/>
                </a:tc>
                <a:tc>
                  <a:txBody>
                    <a:bodyPr/>
                    <a:lstStyle/>
                    <a:p>
                      <a:r>
                        <a:rPr lang="en-US" dirty="0" smtClean="0"/>
                        <a:t>1.55</a:t>
                      </a:r>
                      <a:endParaRPr lang="cs-CZ" dirty="0"/>
                    </a:p>
                  </a:txBody>
                  <a:tcPr/>
                </a:tc>
                <a:tc>
                  <a:txBody>
                    <a:bodyPr/>
                    <a:lstStyle/>
                    <a:p>
                      <a:r>
                        <a:rPr lang="en-US" dirty="0" smtClean="0"/>
                        <a:t>1.14</a:t>
                      </a:r>
                      <a:endParaRPr lang="cs-CZ" dirty="0"/>
                    </a:p>
                  </a:txBody>
                  <a:tcPr/>
                </a:tc>
                <a:tc>
                  <a:txBody>
                    <a:bodyPr/>
                    <a:lstStyle/>
                    <a:p>
                      <a:r>
                        <a:rPr lang="en-US" dirty="0" smtClean="0"/>
                        <a:t>1.60</a:t>
                      </a:r>
                      <a:endParaRPr lang="cs-CZ" dirty="0"/>
                    </a:p>
                  </a:txBody>
                  <a:tcPr/>
                </a:tc>
              </a:tr>
              <a:tr h="370840">
                <a:tc>
                  <a:txBody>
                    <a:bodyPr/>
                    <a:lstStyle/>
                    <a:p>
                      <a:r>
                        <a:rPr lang="en-US" dirty="0" smtClean="0"/>
                        <a:t>2009</a:t>
                      </a:r>
                      <a:r>
                        <a:rPr lang="en-US" baseline="0" dirty="0" smtClean="0"/>
                        <a:t> Q1</a:t>
                      </a:r>
                      <a:endParaRPr lang="cs-CZ" dirty="0"/>
                    </a:p>
                  </a:txBody>
                  <a:tcPr/>
                </a:tc>
                <a:tc>
                  <a:txBody>
                    <a:bodyPr/>
                    <a:lstStyle/>
                    <a:p>
                      <a:r>
                        <a:rPr lang="en-US" dirty="0" smtClean="0"/>
                        <a:t>1.04</a:t>
                      </a:r>
                      <a:endParaRPr lang="cs-CZ" dirty="0"/>
                    </a:p>
                  </a:txBody>
                  <a:tcPr/>
                </a:tc>
                <a:tc>
                  <a:txBody>
                    <a:bodyPr/>
                    <a:lstStyle/>
                    <a:p>
                      <a:r>
                        <a:rPr lang="en-US" dirty="0" smtClean="0"/>
                        <a:t>1.50</a:t>
                      </a:r>
                      <a:endParaRPr lang="cs-CZ" dirty="0"/>
                    </a:p>
                  </a:txBody>
                  <a:tcPr/>
                </a:tc>
                <a:tc>
                  <a:txBody>
                    <a:bodyPr/>
                    <a:lstStyle/>
                    <a:p>
                      <a:r>
                        <a:rPr lang="en-US" dirty="0" smtClean="0"/>
                        <a:t>1.86</a:t>
                      </a:r>
                      <a:endParaRPr lang="cs-CZ" dirty="0"/>
                    </a:p>
                  </a:txBody>
                  <a:tcPr/>
                </a:tc>
                <a:tc>
                  <a:txBody>
                    <a:bodyPr/>
                    <a:lstStyle/>
                    <a:p>
                      <a:r>
                        <a:rPr lang="en-US" dirty="0" smtClean="0"/>
                        <a:t>1.49</a:t>
                      </a:r>
                      <a:endParaRPr lang="cs-CZ" dirty="0"/>
                    </a:p>
                  </a:txBody>
                  <a:tcPr/>
                </a:tc>
                <a:tc>
                  <a:txBody>
                    <a:bodyPr/>
                    <a:lstStyle/>
                    <a:p>
                      <a:r>
                        <a:rPr lang="en-US" dirty="0" smtClean="0"/>
                        <a:t>1.81</a:t>
                      </a:r>
                      <a:endParaRPr lang="cs-CZ" dirty="0"/>
                    </a:p>
                  </a:txBody>
                  <a:tcPr/>
                </a:tc>
              </a:tr>
              <a:tr h="370840">
                <a:tc>
                  <a:txBody>
                    <a:bodyPr/>
                    <a:lstStyle/>
                    <a:p>
                      <a:r>
                        <a:rPr lang="en-US" dirty="0" smtClean="0"/>
                        <a:t>2009</a:t>
                      </a:r>
                      <a:r>
                        <a:rPr lang="en-US" baseline="0" dirty="0" smtClean="0"/>
                        <a:t> Q2</a:t>
                      </a:r>
                      <a:endParaRPr lang="cs-CZ" dirty="0"/>
                    </a:p>
                  </a:txBody>
                  <a:tcPr/>
                </a:tc>
                <a:tc>
                  <a:txBody>
                    <a:bodyPr/>
                    <a:lstStyle/>
                    <a:p>
                      <a:r>
                        <a:rPr lang="en-US" dirty="0" smtClean="0"/>
                        <a:t>1.05</a:t>
                      </a:r>
                      <a:endParaRPr lang="cs-CZ" dirty="0"/>
                    </a:p>
                  </a:txBody>
                  <a:tcPr/>
                </a:tc>
                <a:tc>
                  <a:txBody>
                    <a:bodyPr/>
                    <a:lstStyle/>
                    <a:p>
                      <a:r>
                        <a:rPr lang="en-US" dirty="0" smtClean="0"/>
                        <a:t>1.53</a:t>
                      </a:r>
                      <a:endParaRPr lang="cs-CZ" dirty="0"/>
                    </a:p>
                  </a:txBody>
                  <a:tcPr/>
                </a:tc>
                <a:tc>
                  <a:txBody>
                    <a:bodyPr/>
                    <a:lstStyle/>
                    <a:p>
                      <a:r>
                        <a:rPr lang="en-US" dirty="0" smtClean="0"/>
                        <a:t>2.00</a:t>
                      </a:r>
                      <a:endParaRPr lang="cs-CZ" dirty="0"/>
                    </a:p>
                  </a:txBody>
                  <a:tcPr/>
                </a:tc>
                <a:tc>
                  <a:txBody>
                    <a:bodyPr/>
                    <a:lstStyle/>
                    <a:p>
                      <a:r>
                        <a:rPr lang="en-US" dirty="0" smtClean="0"/>
                        <a:t>1.82</a:t>
                      </a:r>
                      <a:endParaRPr lang="cs-CZ" dirty="0"/>
                    </a:p>
                  </a:txBody>
                  <a:tcPr/>
                </a:tc>
                <a:tc>
                  <a:txBody>
                    <a:bodyPr/>
                    <a:lstStyle/>
                    <a:p>
                      <a:r>
                        <a:rPr lang="en-US" dirty="0" smtClean="0"/>
                        <a:t>1.99</a:t>
                      </a:r>
                      <a:endParaRPr lang="cs-CZ" dirty="0"/>
                    </a:p>
                  </a:txBody>
                  <a:tcPr/>
                </a:tc>
              </a:tr>
              <a:tr h="370840">
                <a:tc>
                  <a:txBody>
                    <a:bodyPr/>
                    <a:lstStyle/>
                    <a:p>
                      <a:r>
                        <a:rPr lang="en-US" dirty="0" smtClean="0"/>
                        <a:t>2009</a:t>
                      </a:r>
                      <a:r>
                        <a:rPr lang="en-US" baseline="0" dirty="0" smtClean="0"/>
                        <a:t> Q3</a:t>
                      </a:r>
                      <a:endParaRPr lang="cs-CZ" dirty="0"/>
                    </a:p>
                  </a:txBody>
                  <a:tcPr/>
                </a:tc>
                <a:tc>
                  <a:txBody>
                    <a:bodyPr/>
                    <a:lstStyle/>
                    <a:p>
                      <a:r>
                        <a:rPr lang="en-US" dirty="0" smtClean="0"/>
                        <a:t>1.02</a:t>
                      </a:r>
                      <a:endParaRPr lang="cs-CZ" dirty="0"/>
                    </a:p>
                  </a:txBody>
                  <a:tcPr/>
                </a:tc>
                <a:tc>
                  <a:txBody>
                    <a:bodyPr/>
                    <a:lstStyle/>
                    <a:p>
                      <a:r>
                        <a:rPr lang="en-US" dirty="0" smtClean="0"/>
                        <a:t>1.48</a:t>
                      </a:r>
                      <a:endParaRPr lang="cs-CZ" dirty="0"/>
                    </a:p>
                  </a:txBody>
                  <a:tcPr/>
                </a:tc>
                <a:tc>
                  <a:txBody>
                    <a:bodyPr/>
                    <a:lstStyle/>
                    <a:p>
                      <a:r>
                        <a:rPr lang="en-US" dirty="0" smtClean="0"/>
                        <a:t>1.91</a:t>
                      </a:r>
                      <a:endParaRPr lang="cs-CZ" dirty="0"/>
                    </a:p>
                  </a:txBody>
                  <a:tcPr/>
                </a:tc>
                <a:tc>
                  <a:txBody>
                    <a:bodyPr/>
                    <a:lstStyle/>
                    <a:p>
                      <a:r>
                        <a:rPr lang="en-US" dirty="0" smtClean="0"/>
                        <a:t>2.02</a:t>
                      </a:r>
                      <a:endParaRPr lang="cs-CZ" dirty="0"/>
                    </a:p>
                  </a:txBody>
                  <a:tcPr/>
                </a:tc>
                <a:tc>
                  <a:txBody>
                    <a:bodyPr/>
                    <a:lstStyle/>
                    <a:p>
                      <a:r>
                        <a:rPr lang="en-US" dirty="0" smtClean="0"/>
                        <a:t>2.26</a:t>
                      </a:r>
                      <a:endParaRPr lang="cs-CZ" dirty="0"/>
                    </a:p>
                  </a:txBody>
                  <a:tcPr/>
                </a:tc>
              </a:tr>
              <a:tr h="370840">
                <a:tc>
                  <a:txBody>
                    <a:bodyPr/>
                    <a:lstStyle/>
                    <a:p>
                      <a:r>
                        <a:rPr lang="en-US" dirty="0" smtClean="0"/>
                        <a:t>2009</a:t>
                      </a:r>
                      <a:r>
                        <a:rPr lang="en-US" baseline="0" dirty="0" smtClean="0"/>
                        <a:t> Q4</a:t>
                      </a:r>
                      <a:endParaRPr lang="cs-CZ" dirty="0"/>
                    </a:p>
                  </a:txBody>
                  <a:tcPr/>
                </a:tc>
                <a:tc>
                  <a:txBody>
                    <a:bodyPr/>
                    <a:lstStyle/>
                    <a:p>
                      <a:r>
                        <a:rPr lang="en-US" dirty="0" smtClean="0"/>
                        <a:t>0.96</a:t>
                      </a:r>
                      <a:endParaRPr lang="cs-CZ" dirty="0"/>
                    </a:p>
                  </a:txBody>
                  <a:tcPr/>
                </a:tc>
                <a:tc>
                  <a:txBody>
                    <a:bodyPr/>
                    <a:lstStyle/>
                    <a:p>
                      <a:r>
                        <a:rPr lang="en-US" dirty="0" smtClean="0"/>
                        <a:t>1.48</a:t>
                      </a:r>
                      <a:endParaRPr lang="cs-CZ" dirty="0"/>
                    </a:p>
                  </a:txBody>
                  <a:tcPr/>
                </a:tc>
                <a:tc>
                  <a:txBody>
                    <a:bodyPr/>
                    <a:lstStyle/>
                    <a:p>
                      <a:r>
                        <a:rPr lang="en-US" dirty="0" smtClean="0"/>
                        <a:t>1.87</a:t>
                      </a:r>
                      <a:endParaRPr lang="cs-CZ" dirty="0"/>
                    </a:p>
                  </a:txBody>
                  <a:tcPr/>
                </a:tc>
                <a:tc>
                  <a:txBody>
                    <a:bodyPr/>
                    <a:lstStyle/>
                    <a:p>
                      <a:r>
                        <a:rPr lang="en-US" dirty="0" smtClean="0"/>
                        <a:t>2.01</a:t>
                      </a:r>
                      <a:endParaRPr lang="cs-CZ" dirty="0"/>
                    </a:p>
                  </a:txBody>
                  <a:tcPr/>
                </a:tc>
                <a:tc>
                  <a:txBody>
                    <a:bodyPr/>
                    <a:lstStyle/>
                    <a:p>
                      <a:r>
                        <a:rPr lang="en-US" dirty="0" smtClean="0"/>
                        <a:t>2.48</a:t>
                      </a:r>
                      <a:endParaRPr lang="cs-CZ" dirty="0"/>
                    </a:p>
                  </a:txBody>
                  <a:tcPr/>
                </a:tc>
              </a:tr>
              <a:tr h="370840">
                <a:tc>
                  <a:txBody>
                    <a:bodyPr/>
                    <a:lstStyle/>
                    <a:p>
                      <a:r>
                        <a:rPr lang="en-US" dirty="0" smtClean="0"/>
                        <a:t>2010</a:t>
                      </a:r>
                      <a:r>
                        <a:rPr lang="en-US" baseline="0" dirty="0" smtClean="0"/>
                        <a:t> Q1</a:t>
                      </a:r>
                      <a:endParaRPr lang="cs-CZ" dirty="0"/>
                    </a:p>
                  </a:txBody>
                  <a:tcPr/>
                </a:tc>
                <a:tc>
                  <a:txBody>
                    <a:bodyPr/>
                    <a:lstStyle/>
                    <a:p>
                      <a:r>
                        <a:rPr lang="en-US" dirty="0" smtClean="0"/>
                        <a:t>0.91</a:t>
                      </a:r>
                      <a:endParaRPr lang="cs-CZ" dirty="0"/>
                    </a:p>
                  </a:txBody>
                  <a:tcPr/>
                </a:tc>
                <a:tc>
                  <a:txBody>
                    <a:bodyPr/>
                    <a:lstStyle/>
                    <a:p>
                      <a:r>
                        <a:rPr lang="en-US" dirty="0" smtClean="0"/>
                        <a:t>1.36</a:t>
                      </a:r>
                      <a:endParaRPr lang="cs-CZ" dirty="0"/>
                    </a:p>
                  </a:txBody>
                  <a:tcPr/>
                </a:tc>
                <a:tc>
                  <a:txBody>
                    <a:bodyPr/>
                    <a:lstStyle/>
                    <a:p>
                      <a:r>
                        <a:rPr lang="en-US" dirty="0" smtClean="0"/>
                        <a:t>1.77</a:t>
                      </a:r>
                      <a:endParaRPr lang="cs-CZ" dirty="0"/>
                    </a:p>
                  </a:txBody>
                  <a:tcPr/>
                </a:tc>
                <a:tc>
                  <a:txBody>
                    <a:bodyPr/>
                    <a:lstStyle/>
                    <a:p>
                      <a:r>
                        <a:rPr lang="en-US" dirty="0" smtClean="0"/>
                        <a:t>1.95</a:t>
                      </a:r>
                      <a:endParaRPr lang="cs-CZ" dirty="0"/>
                    </a:p>
                  </a:txBody>
                  <a:tcPr/>
                </a:tc>
                <a:tc>
                  <a:txBody>
                    <a:bodyPr/>
                    <a:lstStyle/>
                    <a:p>
                      <a:r>
                        <a:rPr lang="en-US" dirty="0" smtClean="0"/>
                        <a:t>2.70</a:t>
                      </a:r>
                      <a:endParaRPr lang="cs-CZ" dirty="0"/>
                    </a:p>
                  </a:txBody>
                  <a:tcPr/>
                </a:tc>
              </a:tr>
              <a:tr h="370840">
                <a:tc>
                  <a:txBody>
                    <a:bodyPr/>
                    <a:lstStyle/>
                    <a:p>
                      <a:r>
                        <a:rPr lang="en-US" dirty="0" smtClean="0"/>
                        <a:t>2010</a:t>
                      </a:r>
                      <a:r>
                        <a:rPr lang="en-US" baseline="0" dirty="0" smtClean="0"/>
                        <a:t> Q2</a:t>
                      </a:r>
                      <a:endParaRPr lang="cs-CZ" dirty="0"/>
                    </a:p>
                  </a:txBody>
                  <a:tcPr/>
                </a:tc>
                <a:tc>
                  <a:txBody>
                    <a:bodyPr/>
                    <a:lstStyle/>
                    <a:p>
                      <a:r>
                        <a:rPr lang="en-US" dirty="0" smtClean="0"/>
                        <a:t>0.91</a:t>
                      </a:r>
                      <a:endParaRPr lang="cs-CZ" dirty="0"/>
                    </a:p>
                  </a:txBody>
                  <a:tcPr/>
                </a:tc>
                <a:tc>
                  <a:txBody>
                    <a:bodyPr/>
                    <a:lstStyle/>
                    <a:p>
                      <a:r>
                        <a:rPr lang="en-US" dirty="0" smtClean="0"/>
                        <a:t>1.33</a:t>
                      </a:r>
                      <a:endParaRPr lang="cs-CZ" dirty="0"/>
                    </a:p>
                  </a:txBody>
                  <a:tcPr/>
                </a:tc>
                <a:tc>
                  <a:txBody>
                    <a:bodyPr/>
                    <a:lstStyle/>
                    <a:p>
                      <a:r>
                        <a:rPr lang="en-US" dirty="0" smtClean="0"/>
                        <a:t>1.69</a:t>
                      </a:r>
                      <a:endParaRPr lang="cs-CZ" dirty="0"/>
                    </a:p>
                  </a:txBody>
                  <a:tcPr/>
                </a:tc>
                <a:tc>
                  <a:txBody>
                    <a:bodyPr/>
                    <a:lstStyle/>
                    <a:p>
                      <a:r>
                        <a:rPr lang="en-US" dirty="0" smtClean="0"/>
                        <a:t>1.83</a:t>
                      </a:r>
                      <a:endParaRPr lang="cs-CZ" dirty="0"/>
                    </a:p>
                  </a:txBody>
                  <a:tcPr/>
                </a:tc>
                <a:tc>
                  <a:txBody>
                    <a:bodyPr/>
                    <a:lstStyle/>
                    <a:p>
                      <a:r>
                        <a:rPr lang="en-US" dirty="0" smtClean="0"/>
                        <a:t>2.83</a:t>
                      </a:r>
                      <a:endParaRPr lang="cs-CZ" dirty="0"/>
                    </a:p>
                  </a:txBody>
                  <a:tcPr/>
                </a:tc>
              </a:tr>
              <a:tr h="370840">
                <a:tc>
                  <a:txBody>
                    <a:bodyPr/>
                    <a:lstStyle/>
                    <a:p>
                      <a:r>
                        <a:rPr lang="en-US" dirty="0" smtClean="0"/>
                        <a:t>2010</a:t>
                      </a:r>
                      <a:r>
                        <a:rPr lang="en-US" baseline="0" dirty="0" smtClean="0"/>
                        <a:t> Q3</a:t>
                      </a:r>
                      <a:endParaRPr lang="cs-CZ" dirty="0"/>
                    </a:p>
                  </a:txBody>
                  <a:tcPr/>
                </a:tc>
                <a:tc>
                  <a:txBody>
                    <a:bodyPr/>
                    <a:lstStyle/>
                    <a:p>
                      <a:r>
                        <a:rPr lang="en-US" dirty="0" smtClean="0"/>
                        <a:t>0.93</a:t>
                      </a:r>
                    </a:p>
                  </a:txBody>
                  <a:tcPr/>
                </a:tc>
                <a:tc>
                  <a:txBody>
                    <a:bodyPr/>
                    <a:lstStyle/>
                    <a:p>
                      <a:r>
                        <a:rPr lang="en-US" dirty="0" smtClean="0"/>
                        <a:t>1.34</a:t>
                      </a:r>
                      <a:endParaRPr lang="cs-CZ" dirty="0"/>
                    </a:p>
                  </a:txBody>
                  <a:tcPr/>
                </a:tc>
                <a:tc>
                  <a:txBody>
                    <a:bodyPr/>
                    <a:lstStyle/>
                    <a:p>
                      <a:r>
                        <a:rPr lang="en-US" dirty="0" smtClean="0"/>
                        <a:t>1.59</a:t>
                      </a:r>
                      <a:endParaRPr lang="cs-CZ" dirty="0"/>
                    </a:p>
                  </a:txBody>
                  <a:tcPr/>
                </a:tc>
                <a:tc>
                  <a:txBody>
                    <a:bodyPr/>
                    <a:lstStyle/>
                    <a:p>
                      <a:r>
                        <a:rPr lang="en-US" dirty="0" smtClean="0"/>
                        <a:t>1.74</a:t>
                      </a:r>
                      <a:endParaRPr lang="cs-CZ" dirty="0"/>
                    </a:p>
                  </a:txBody>
                  <a:tcPr/>
                </a:tc>
                <a:tc>
                  <a:txBody>
                    <a:bodyPr/>
                    <a:lstStyle/>
                    <a:p>
                      <a:r>
                        <a:rPr lang="en-US" dirty="0" smtClean="0"/>
                        <a:t>2.99</a:t>
                      </a:r>
                      <a:endParaRPr lang="cs-CZ" dirty="0"/>
                    </a:p>
                  </a:txBody>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Identifying Unemployment</a:t>
            </a:r>
          </a:p>
        </p:txBody>
      </p:sp>
      <p:sp>
        <p:nvSpPr>
          <p:cNvPr id="13315" name="Rectangle 3"/>
          <p:cNvSpPr>
            <a:spLocks noGrp="1" noChangeArrowheads="1"/>
          </p:cNvSpPr>
          <p:nvPr>
            <p:ph type="body" idx="1"/>
          </p:nvPr>
        </p:nvSpPr>
        <p:spPr/>
        <p:txBody>
          <a:bodyPr/>
          <a:lstStyle/>
          <a:p>
            <a:pPr>
              <a:buFontTx/>
              <a:buNone/>
            </a:pPr>
            <a:r>
              <a:rPr lang="en-US" smtClean="0"/>
              <a:t>The economy always has some unemployment</a:t>
            </a:r>
          </a:p>
          <a:p>
            <a:r>
              <a:rPr lang="en-US" sz="2800" smtClean="0"/>
              <a:t>The amount of unemployment changes from year to year.</a:t>
            </a:r>
          </a:p>
          <a:p>
            <a:r>
              <a:rPr lang="en-US" sz="2600" smtClean="0"/>
              <a:t>The  long-run rate of unemployment around which the unemployment rate fluctuates is called the </a:t>
            </a:r>
            <a:r>
              <a:rPr lang="en-US" sz="2600" i="1" smtClean="0">
                <a:solidFill>
                  <a:srgbClr val="25A9A6"/>
                </a:solidFill>
              </a:rPr>
              <a:t>natural rate of unemployment</a:t>
            </a:r>
            <a:r>
              <a:rPr lang="en-US" sz="2600" smtClean="0"/>
              <a:t>, and the year-to-year deviation of unemployment from its natural rate is called </a:t>
            </a:r>
            <a:r>
              <a:rPr lang="en-US" sz="2600" i="1" smtClean="0">
                <a:solidFill>
                  <a:srgbClr val="25A9A6"/>
                </a:solidFill>
              </a:rPr>
              <a:t>cyclical unemployment</a:t>
            </a:r>
            <a:r>
              <a:rPr lang="en-US" sz="2600" smtClean="0"/>
              <a:t>.</a:t>
            </a:r>
          </a:p>
          <a:p>
            <a:r>
              <a:rPr lang="en-US" sz="2600" smtClean="0"/>
              <a:t>Natural rate of unemployment is persistent but not constant and varies across the various groups within the population distinct by gender, color of skin, age and education.</a:t>
            </a:r>
          </a:p>
        </p:txBody>
      </p:sp>
    </p:spTree>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purplebuttonmoreyellow"/>
          <p:cNvPicPr>
            <a:picLocks noChangeAspect="1" noChangeArrowheads="1"/>
          </p:cNvPicPr>
          <p:nvPr/>
        </p:nvPicPr>
        <p:blipFill>
          <a:blip r:embed="rId2" cstate="print"/>
          <a:srcRect/>
          <a:stretch>
            <a:fillRect/>
          </a:stretch>
        </p:blipFill>
        <p:spPr bwMode="auto">
          <a:xfrm>
            <a:off x="0" y="12700"/>
            <a:ext cx="9144000" cy="6846888"/>
          </a:xfrm>
          <a:prstGeom prst="rect">
            <a:avLst/>
          </a:prstGeom>
          <a:noFill/>
          <a:ln w="9525">
            <a:noFill/>
            <a:miter lim="800000"/>
            <a:headEnd/>
            <a:tailEnd/>
          </a:ln>
        </p:spPr>
      </p:pic>
      <p:sp>
        <p:nvSpPr>
          <p:cNvPr id="14339" name="Rectangle 3"/>
          <p:cNvSpPr>
            <a:spLocks noGrp="1" noChangeArrowheads="1"/>
          </p:cNvSpPr>
          <p:nvPr>
            <p:ph type="title"/>
          </p:nvPr>
        </p:nvSpPr>
        <p:spPr>
          <a:xfrm>
            <a:off x="457200" y="152400"/>
            <a:ext cx="8382000" cy="609600"/>
          </a:xfrm>
        </p:spPr>
        <p:txBody>
          <a:bodyPr/>
          <a:lstStyle/>
          <a:p>
            <a:r>
              <a:rPr lang="en-US" altLang="en-US" sz="2800" smtClean="0"/>
              <a:t>Table 1 The Labour Market Experience of Different Groups</a:t>
            </a:r>
          </a:p>
        </p:txBody>
      </p:sp>
      <p:pic>
        <p:nvPicPr>
          <p:cNvPr id="14340" name="Picture 6" descr="Mankiw28-2PPP"/>
          <p:cNvPicPr>
            <a:picLocks noChangeAspect="1" noChangeArrowheads="1"/>
          </p:cNvPicPr>
          <p:nvPr/>
        </p:nvPicPr>
        <p:blipFill>
          <a:blip r:embed="rId3" cstate="print"/>
          <a:srcRect/>
          <a:stretch>
            <a:fillRect/>
          </a:stretch>
        </p:blipFill>
        <p:spPr bwMode="auto">
          <a:xfrm>
            <a:off x="1149350" y="1755775"/>
            <a:ext cx="6845300" cy="3806825"/>
          </a:xfrm>
          <a:prstGeom prst="rect">
            <a:avLst/>
          </a:prstGeom>
          <a:noFill/>
          <a:ln w="9525">
            <a:noFill/>
            <a:miter lim="800000"/>
            <a:headEnd/>
            <a:tailEnd/>
          </a:ln>
        </p:spPr>
      </p:pic>
      <p:sp>
        <p:nvSpPr>
          <p:cNvPr id="14341" name="Text Box 7"/>
          <p:cNvSpPr txBox="1">
            <a:spLocks noChangeArrowheads="1"/>
          </p:cNvSpPr>
          <p:nvPr/>
        </p:nvSpPr>
        <p:spPr bwMode="auto">
          <a:xfrm>
            <a:off x="6565900" y="6675438"/>
            <a:ext cx="1746250" cy="214312"/>
          </a:xfrm>
          <a:prstGeom prst="rect">
            <a:avLst/>
          </a:prstGeom>
          <a:noFill/>
          <a:ln w="9525">
            <a:noFill/>
            <a:miter lim="800000"/>
            <a:headEnd/>
            <a:tailEnd/>
          </a:ln>
        </p:spPr>
        <p:txBody>
          <a:bodyPr wrap="none">
            <a:spAutoFit/>
          </a:bodyPr>
          <a:lstStyle/>
          <a:p>
            <a:r>
              <a:rPr lang="en-US" altLang="en-US" sz="800" b="1">
                <a:solidFill>
                  <a:srgbClr val="411D72"/>
                </a:solidFill>
                <a:latin typeface="Arial" charset="0"/>
              </a:rPr>
              <a:t>Copyright©2010  South-Western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лавие 1"/>
          <p:cNvSpPr>
            <a:spLocks noGrp="1"/>
          </p:cNvSpPr>
          <p:nvPr>
            <p:ph type="title"/>
          </p:nvPr>
        </p:nvSpPr>
        <p:spPr/>
        <p:txBody>
          <a:bodyPr/>
          <a:lstStyle/>
          <a:p>
            <a:r>
              <a:rPr lang="en-US" smtClean="0"/>
              <a:t>Identifying Unemployment</a:t>
            </a:r>
            <a:endParaRPr lang="bg-BG" smtClean="0"/>
          </a:p>
        </p:txBody>
      </p:sp>
      <p:sp>
        <p:nvSpPr>
          <p:cNvPr id="15363" name="Контейнер за съдържание 2"/>
          <p:cNvSpPr>
            <a:spLocks noGrp="1"/>
          </p:cNvSpPr>
          <p:nvPr>
            <p:ph idx="1"/>
          </p:nvPr>
        </p:nvSpPr>
        <p:spPr/>
        <p:txBody>
          <a:bodyPr/>
          <a:lstStyle/>
          <a:p>
            <a:pPr>
              <a:buFontTx/>
              <a:buNone/>
            </a:pPr>
            <a:r>
              <a:rPr lang="en-US" sz="2800" smtClean="0"/>
              <a:t>Statistics on unemployment and labor-force participation for various groups within the U.S. population:</a:t>
            </a:r>
          </a:p>
          <a:p>
            <a:r>
              <a:rPr lang="en-US" sz="2800" smtClean="0"/>
              <a:t>Women have lower rates of labor force participation than men but once in labor force, women have similar rates of unemployment</a:t>
            </a:r>
          </a:p>
          <a:p>
            <a:pPr lvl="1"/>
            <a:r>
              <a:rPr lang="en-US" sz="2400" smtClean="0"/>
              <a:t>Women’s role in US economy has changed dramatically over the past century – after WW2: women 33%, men 87%; 				 year 1998: women 60%, men 75% </a:t>
            </a:r>
          </a:p>
          <a:p>
            <a:r>
              <a:rPr lang="en-US" sz="2800" smtClean="0"/>
              <a:t>Blacks have similar rates of labor-force participation as whites, and they have much higher rates of unemployment.</a:t>
            </a:r>
          </a:p>
          <a:p>
            <a:endParaRPr lang="bg-BG"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solidFill>
                  <a:srgbClr val="FFFFFF"/>
                </a:solidFill>
              </a:rPr>
              <a:t>Problems with Interpreting the Unemployment Data</a:t>
            </a:r>
            <a:endParaRPr lang="en-US" smtClean="0">
              <a:solidFill>
                <a:srgbClr val="FFFFFF"/>
              </a:solidFill>
              <a:latin typeface="Tahoma" pitchFamily="34" charset="0"/>
            </a:endParaRPr>
          </a:p>
        </p:txBody>
      </p:sp>
      <p:sp>
        <p:nvSpPr>
          <p:cNvPr id="16387" name="Rectangle 3"/>
          <p:cNvSpPr>
            <a:spLocks noGrp="1" noChangeArrowheads="1"/>
          </p:cNvSpPr>
          <p:nvPr>
            <p:ph type="body" idx="1"/>
          </p:nvPr>
        </p:nvSpPr>
        <p:spPr/>
        <p:txBody>
          <a:bodyPr/>
          <a:lstStyle/>
          <a:p>
            <a:r>
              <a:rPr lang="en-US" sz="2600" smtClean="0"/>
              <a:t>It is difficult to distinguish between a person who is unemployed and a person who is not in the labour force.</a:t>
            </a:r>
          </a:p>
          <a:p>
            <a:pPr lvl="1"/>
            <a:r>
              <a:rPr lang="en-US" sz="2400" smtClean="0"/>
              <a:t>More than 1/3 of the unemployed are recent entrants into the labour force:</a:t>
            </a:r>
          </a:p>
          <a:p>
            <a:pPr lvl="2"/>
            <a:r>
              <a:rPr lang="en-US" sz="2000" smtClean="0"/>
              <a:t>Young workers looking for their first job</a:t>
            </a:r>
          </a:p>
          <a:p>
            <a:pPr lvl="2"/>
            <a:r>
              <a:rPr lang="en-US" sz="2000" smtClean="0"/>
              <a:t>Older workers who had previously left the labour force but have now returned to look for work</a:t>
            </a:r>
          </a:p>
          <a:p>
            <a:pPr lvl="1">
              <a:buClr>
                <a:srgbClr val="000000"/>
              </a:buClr>
            </a:pPr>
            <a:r>
              <a:rPr lang="en-US" sz="2200" i="1" smtClean="0">
                <a:solidFill>
                  <a:srgbClr val="25A9A6"/>
                </a:solidFill>
              </a:rPr>
              <a:t>Discouraged workers</a:t>
            </a:r>
            <a:r>
              <a:rPr lang="en-US" sz="2200" smtClean="0"/>
              <a:t>, people who would like to work but have given up looking for jobs after an unsuccessful search, don’t show up in unemployment statistics.</a:t>
            </a:r>
          </a:p>
          <a:p>
            <a:pPr lvl="2">
              <a:buClr>
                <a:srgbClr val="000000"/>
              </a:buClr>
            </a:pPr>
            <a:r>
              <a:rPr lang="en-US" sz="2000" smtClean="0"/>
              <a:t>Almost 1/2 of all spells of unemployment end when the unemployed person leaves the labour force.</a:t>
            </a:r>
          </a:p>
          <a:p>
            <a:pPr lvl="1"/>
            <a:r>
              <a:rPr lang="en-US" sz="2200" smtClean="0"/>
              <a:t>Other people may claim to be unemployed in order to receive financial assistance, even though they aren’t looking for work.</a:t>
            </a:r>
            <a:r>
              <a:rPr lang="en-US" sz="2400" smtClean="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solidFill>
                  <a:srgbClr val="FFFFFF"/>
                </a:solidFill>
              </a:rPr>
              <a:t>Duration of Unemployment</a:t>
            </a:r>
            <a:endParaRPr lang="en-US" smtClean="0">
              <a:solidFill>
                <a:srgbClr val="FFFFFF"/>
              </a:solidFill>
              <a:latin typeface="Tahoma" pitchFamily="34" charset="0"/>
            </a:endParaRPr>
          </a:p>
        </p:txBody>
      </p:sp>
      <p:sp>
        <p:nvSpPr>
          <p:cNvPr id="17411" name="Rectangle 3"/>
          <p:cNvSpPr>
            <a:spLocks noGrp="1" noChangeArrowheads="1"/>
          </p:cNvSpPr>
          <p:nvPr>
            <p:ph type="body" idx="1"/>
          </p:nvPr>
        </p:nvSpPr>
        <p:spPr/>
        <p:txBody>
          <a:bodyPr/>
          <a:lstStyle/>
          <a:p>
            <a:r>
              <a:rPr lang="en-US" smtClean="0"/>
              <a:t>Most spells of unemployment are short.</a:t>
            </a:r>
          </a:p>
          <a:p>
            <a:r>
              <a:rPr lang="en-US" smtClean="0"/>
              <a:t>Most unemployment observed at any given time is long-term.</a:t>
            </a:r>
          </a:p>
          <a:p>
            <a:r>
              <a:rPr lang="en-US" smtClean="0"/>
              <a:t>Most of the economy’s unemployment problem is attributable to relatively few workers who are jobless for long periods of time.</a:t>
            </a:r>
          </a:p>
          <a:p>
            <a:pPr>
              <a:buFontTx/>
              <a:buNone/>
            </a:pPr>
            <a:r>
              <a:rPr lang="en-US" smtClean="0"/>
              <a:t>Example: Suppose an unemployment office with stable 4 unemployed each week, 3 of which unemployed for the whole year, the 4th changes each week.</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solidFill>
                  <a:srgbClr val="FFFFFF"/>
                </a:solidFill>
              </a:rPr>
              <a:t>Explanation of Unemployment</a:t>
            </a:r>
            <a:endParaRPr lang="en-US" smtClean="0">
              <a:solidFill>
                <a:srgbClr val="FFFFFF"/>
              </a:solidFill>
              <a:latin typeface="Tahoma" pitchFamily="34" charset="0"/>
            </a:endParaRPr>
          </a:p>
        </p:txBody>
      </p:sp>
      <p:sp>
        <p:nvSpPr>
          <p:cNvPr id="18435" name="Rectangle 3"/>
          <p:cNvSpPr>
            <a:spLocks noGrp="1" noChangeArrowheads="1"/>
          </p:cNvSpPr>
          <p:nvPr>
            <p:ph type="body" idx="1"/>
          </p:nvPr>
        </p:nvSpPr>
        <p:spPr/>
        <p:txBody>
          <a:bodyPr/>
          <a:lstStyle/>
          <a:p>
            <a:r>
              <a:rPr lang="en-US" sz="2400" smtClean="0"/>
              <a:t>In an ideal labour market, wages would adjust to balance the supply and demand for labour, ensuring that all workers would be fully employed. In reality, however, there are always some workers without jobs, even when the overall economy is doing well.</a:t>
            </a:r>
          </a:p>
          <a:p>
            <a:r>
              <a:rPr lang="en-US" sz="2400" smtClean="0"/>
              <a:t>Unemployment in the long run can be explained as follows:</a:t>
            </a:r>
          </a:p>
          <a:p>
            <a:pPr lvl="1"/>
            <a:r>
              <a:rPr lang="en-US" sz="2200" smtClean="0"/>
              <a:t>It takes time for workers to search for the jobs that are best suited for them. </a:t>
            </a:r>
            <a:r>
              <a:rPr lang="en-US" sz="2200" i="1" smtClean="0">
                <a:solidFill>
                  <a:srgbClr val="25A9A6"/>
                </a:solidFill>
              </a:rPr>
              <a:t>Frictional unemployment </a:t>
            </a:r>
            <a:r>
              <a:rPr lang="en-US" sz="2200" smtClean="0"/>
              <a:t>refers to the unemployment that results from the time that it takes to match workers with jobs. </a:t>
            </a:r>
          </a:p>
          <a:p>
            <a:pPr lvl="1"/>
            <a:r>
              <a:rPr lang="en-US" sz="2200" i="1" smtClean="0"/>
              <a:t> </a:t>
            </a:r>
            <a:r>
              <a:rPr lang="en-US" sz="2200" i="1" smtClean="0">
                <a:solidFill>
                  <a:srgbClr val="25A9A6"/>
                </a:solidFill>
              </a:rPr>
              <a:t>Structural unemployment</a:t>
            </a:r>
            <a:r>
              <a:rPr lang="en-US" sz="2200" smtClean="0"/>
              <a:t> refers to the unemployment that results when wages are for some reason set above the level that brings demand and supply into equilibrium – minimum-wage laws, unions, efficiency wages.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Job Search</a:t>
            </a:r>
            <a:endParaRPr lang="en-US" smtClean="0">
              <a:latin typeface="Tahoma" pitchFamily="34" charset="0"/>
            </a:endParaRPr>
          </a:p>
        </p:txBody>
      </p:sp>
      <p:sp>
        <p:nvSpPr>
          <p:cNvPr id="19459" name="Rectangle 3"/>
          <p:cNvSpPr>
            <a:spLocks noGrp="1" noChangeArrowheads="1"/>
          </p:cNvSpPr>
          <p:nvPr>
            <p:ph type="body" idx="1"/>
          </p:nvPr>
        </p:nvSpPr>
        <p:spPr/>
        <p:txBody>
          <a:bodyPr/>
          <a:lstStyle/>
          <a:p>
            <a:pPr>
              <a:buClr>
                <a:srgbClr val="000000"/>
              </a:buClr>
            </a:pPr>
            <a:r>
              <a:rPr lang="en-US" i="1" smtClean="0">
                <a:solidFill>
                  <a:srgbClr val="25A9A6"/>
                </a:solidFill>
              </a:rPr>
              <a:t>Job search </a:t>
            </a:r>
            <a:endParaRPr lang="en-US" smtClean="0"/>
          </a:p>
          <a:p>
            <a:pPr lvl="1">
              <a:buClr>
                <a:srgbClr val="000000"/>
              </a:buClr>
            </a:pPr>
            <a:r>
              <a:rPr lang="en-US" smtClean="0"/>
              <a:t>the process by which workers find appropriate jobs given their tastes and skills. </a:t>
            </a:r>
          </a:p>
          <a:p>
            <a:pPr lvl="1"/>
            <a:r>
              <a:rPr lang="en-US" smtClean="0"/>
              <a:t>results from the fact that it takes time for qualified individuals to be matched with appropriate jobs.</a:t>
            </a:r>
          </a:p>
          <a:p>
            <a:r>
              <a:rPr lang="en-US" sz="2800" smtClean="0"/>
              <a:t>This unemployment is different from the other types of unemployment.</a:t>
            </a:r>
          </a:p>
          <a:p>
            <a:pPr lvl="1"/>
            <a:r>
              <a:rPr lang="en-US" smtClean="0"/>
              <a:t>It is not caused by a wage rate higher than equilibrium.</a:t>
            </a:r>
          </a:p>
          <a:p>
            <a:pPr lvl="1"/>
            <a:r>
              <a:rPr lang="en-US" smtClean="0"/>
              <a:t>It is caused by the time spent searching for the “right” job.</a:t>
            </a:r>
          </a:p>
          <a:p>
            <a:endParaRPr lang="en-US" smtClean="0"/>
          </a:p>
        </p:txBody>
      </p:sp>
    </p:spTree>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solidFill>
                  <a:srgbClr val="FFFFFF"/>
                </a:solidFill>
              </a:rPr>
              <a:t>Frictional Unemployment</a:t>
            </a:r>
          </a:p>
        </p:txBody>
      </p:sp>
      <p:sp>
        <p:nvSpPr>
          <p:cNvPr id="20483" name="Rectangle 3"/>
          <p:cNvSpPr>
            <a:spLocks noGrp="1" noChangeArrowheads="1"/>
          </p:cNvSpPr>
          <p:nvPr>
            <p:ph type="body" idx="1"/>
          </p:nvPr>
        </p:nvSpPr>
        <p:spPr/>
        <p:txBody>
          <a:bodyPr/>
          <a:lstStyle/>
          <a:p>
            <a:pPr>
              <a:buFontTx/>
              <a:buNone/>
            </a:pPr>
            <a:r>
              <a:rPr lang="en-US" sz="2800" smtClean="0"/>
              <a:t>Frictional unemployment is a result of:</a:t>
            </a:r>
          </a:p>
          <a:p>
            <a:r>
              <a:rPr lang="en-US" sz="2800" smtClean="0"/>
              <a:t>changes in the demand for labor among different firms</a:t>
            </a:r>
          </a:p>
          <a:p>
            <a:r>
              <a:rPr lang="en-US" sz="2800" smtClean="0"/>
              <a:t>sectoral shifts – changes in the composition of demand among industries or regions</a:t>
            </a:r>
          </a:p>
          <a:p>
            <a:pPr>
              <a:buFontTx/>
              <a:buNone/>
            </a:pPr>
            <a:r>
              <a:rPr lang="en-US" sz="2800" smtClean="0"/>
              <a:t>Frictional unemployment is inevitable because the economy is always changing. It takes time for workers to search for and find jobs in new sectors.</a:t>
            </a:r>
          </a:p>
          <a:p>
            <a:pPr>
              <a:buFontTx/>
              <a:buNone/>
            </a:pPr>
            <a:r>
              <a:rPr lang="en-US" sz="2800" smtClean="0"/>
              <a:t>At least 10% of U.S. manufacturing jobs are destroyed every year. 3% of newly hired workers leave a job a month after starting because of mismatch.</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solidFill>
                  <a:srgbClr val="FFFFFF"/>
                </a:solidFill>
              </a:rPr>
              <a:t>Public Policy and Job Search</a:t>
            </a:r>
            <a:endParaRPr lang="en-US" smtClean="0">
              <a:solidFill>
                <a:srgbClr val="FFFFFF"/>
              </a:solidFill>
              <a:latin typeface="Tahoma" pitchFamily="34" charset="0"/>
            </a:endParaRPr>
          </a:p>
        </p:txBody>
      </p:sp>
      <p:sp>
        <p:nvSpPr>
          <p:cNvPr id="21507" name="Rectangle 3"/>
          <p:cNvSpPr>
            <a:spLocks noGrp="1" noChangeArrowheads="1"/>
          </p:cNvSpPr>
          <p:nvPr>
            <p:ph type="body" idx="1"/>
          </p:nvPr>
        </p:nvSpPr>
        <p:spPr/>
        <p:txBody>
          <a:bodyPr/>
          <a:lstStyle/>
          <a:p>
            <a:r>
              <a:rPr lang="en-US" sz="2200" smtClean="0"/>
              <a:t>Government programmes can affect the job search time:</a:t>
            </a:r>
          </a:p>
          <a:p>
            <a:pPr lvl="1"/>
            <a:r>
              <a:rPr lang="en-US" sz="2200" smtClean="0"/>
              <a:t>Government-run employment agencies – collect and provide information about job vacancies</a:t>
            </a:r>
          </a:p>
          <a:p>
            <a:pPr lvl="1"/>
            <a:r>
              <a:rPr lang="en-US" sz="2200" smtClean="0"/>
              <a:t>Public training programs – aim to ease the transition of workers from declining to growing industries and to help disadvantaged groups escape poverty</a:t>
            </a:r>
          </a:p>
          <a:p>
            <a:pPr lvl="2"/>
            <a:r>
              <a:rPr lang="en-US" sz="2000" smtClean="0"/>
              <a:t>Advocates of these programs believe that they make the economy operate more efficiently</a:t>
            </a:r>
          </a:p>
          <a:p>
            <a:pPr lvl="2"/>
            <a:r>
              <a:rPr lang="en-US" sz="2000" smtClean="0"/>
              <a:t>Critics question the ability of government to disseminate the right information to the right workers better than market does</a:t>
            </a:r>
          </a:p>
          <a:p>
            <a:pPr lvl="1"/>
            <a:r>
              <a:rPr lang="en-US" sz="2200" smtClean="0"/>
              <a:t>Unemployment insurance – offers workers partial protection against job loss</a:t>
            </a:r>
          </a:p>
          <a:p>
            <a:pPr lvl="2">
              <a:buClr>
                <a:srgbClr val="000000"/>
              </a:buClr>
            </a:pPr>
            <a:r>
              <a:rPr lang="en-US" sz="2000" smtClean="0"/>
              <a:t>increases the amount of search unemployment and reduces the search efforts of the unemployed but it may improve the chances of workers being matched with the right jobs.</a:t>
            </a:r>
          </a:p>
          <a:p>
            <a:pPr lvl="4"/>
            <a:endParaRPr lang="en-US" sz="200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лавие 1"/>
          <p:cNvSpPr>
            <a:spLocks noGrp="1"/>
          </p:cNvSpPr>
          <p:nvPr>
            <p:ph type="title"/>
          </p:nvPr>
        </p:nvSpPr>
        <p:spPr/>
        <p:txBody>
          <a:bodyPr/>
          <a:lstStyle/>
          <a:p>
            <a:r>
              <a:rPr lang="en-US" smtClean="0"/>
              <a:t>Revision</a:t>
            </a:r>
            <a:endParaRPr lang="bg-BG" smtClean="0"/>
          </a:p>
        </p:txBody>
      </p:sp>
      <p:sp>
        <p:nvSpPr>
          <p:cNvPr id="4099" name="Контейнер за съдържание 2"/>
          <p:cNvSpPr>
            <a:spLocks noGrp="1"/>
          </p:cNvSpPr>
          <p:nvPr>
            <p:ph idx="1"/>
          </p:nvPr>
        </p:nvSpPr>
        <p:spPr/>
        <p:txBody>
          <a:bodyPr/>
          <a:lstStyle/>
          <a:p>
            <a:r>
              <a:rPr lang="en-US" sz="3000" smtClean="0"/>
              <a:t>What is the importance of labor on economy’s productivity?</a:t>
            </a:r>
          </a:p>
          <a:p>
            <a:pPr>
              <a:buFontTx/>
              <a:buNone/>
            </a:pPr>
            <a:r>
              <a:rPr lang="en-US" sz="2600" smtClean="0"/>
              <a:t>Input per worker defines output per worker</a:t>
            </a:r>
          </a:p>
          <a:p>
            <a:r>
              <a:rPr lang="en-US" sz="3000" smtClean="0"/>
              <a:t>How government could affect labor factor to stimulate growth?</a:t>
            </a:r>
          </a:p>
          <a:p>
            <a:pPr>
              <a:buFontTx/>
              <a:buNone/>
            </a:pPr>
            <a:r>
              <a:rPr lang="en-US" sz="2600" smtClean="0"/>
              <a:t>Through investment in human capital</a:t>
            </a:r>
          </a:p>
          <a:p>
            <a:r>
              <a:rPr lang="en-US" sz="3000" smtClean="0"/>
              <a:t>What are the problems with the development of labor factor in the poor and highly populated economies?</a:t>
            </a:r>
          </a:p>
          <a:p>
            <a:pPr>
              <a:buFontTx/>
              <a:buNone/>
            </a:pPr>
            <a:r>
              <a:rPr lang="en-US" sz="2600" smtClean="0"/>
              <a:t>Stretching natural resources, diluting the capital stock, brain drain</a:t>
            </a:r>
          </a:p>
          <a:p>
            <a:endParaRPr lang="en-US" smtClean="0"/>
          </a:p>
          <a:p>
            <a:endParaRPr lang="en-US" smtClean="0"/>
          </a:p>
          <a:p>
            <a:endParaRPr lang="en-US" smtClean="0"/>
          </a:p>
          <a:p>
            <a:endParaRPr lang="bg-BG"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solidFill>
                  <a:srgbClr val="FFFFFF"/>
                </a:solidFill>
              </a:rPr>
              <a:t>Structural Unemployment</a:t>
            </a:r>
            <a:endParaRPr lang="en-US" smtClean="0">
              <a:solidFill>
                <a:srgbClr val="FFFFFF"/>
              </a:solidFill>
              <a:latin typeface="Tahoma" pitchFamily="34" charset="0"/>
            </a:endParaRPr>
          </a:p>
        </p:txBody>
      </p:sp>
      <p:sp>
        <p:nvSpPr>
          <p:cNvPr id="22531" name="Rectangle 3"/>
          <p:cNvSpPr>
            <a:spLocks noGrp="1" noChangeArrowheads="1"/>
          </p:cNvSpPr>
          <p:nvPr>
            <p:ph type="body" idx="1"/>
          </p:nvPr>
        </p:nvSpPr>
        <p:spPr/>
        <p:txBody>
          <a:bodyPr/>
          <a:lstStyle/>
          <a:p>
            <a:r>
              <a:rPr lang="en-US" smtClean="0"/>
              <a:t>Structural unemployment occurs when the quantity of labour supplied exceeds the quantity demanded.  </a:t>
            </a:r>
          </a:p>
          <a:p>
            <a:r>
              <a:rPr lang="en-US" smtClean="0"/>
              <a:t>Structural unemployment is often thought to explain longer spells of unemployment.</a:t>
            </a:r>
          </a:p>
          <a:p>
            <a:r>
              <a:rPr lang="en-US" smtClean="0"/>
              <a:t>Reasons for structural unemployment:</a:t>
            </a:r>
          </a:p>
          <a:p>
            <a:pPr lvl="1"/>
            <a:r>
              <a:rPr lang="en-US" smtClean="0"/>
              <a:t>Minimum wage laws</a:t>
            </a:r>
          </a:p>
          <a:p>
            <a:pPr lvl="1"/>
            <a:r>
              <a:rPr lang="en-US" smtClean="0"/>
              <a:t>Unions</a:t>
            </a:r>
          </a:p>
          <a:p>
            <a:pPr lvl="1"/>
            <a:r>
              <a:rPr lang="en-US" smtClean="0"/>
              <a:t>Efficiency wages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2" descr="narrow aqua button bckgrd"/>
          <p:cNvPicPr>
            <a:picLocks noChangeAspect="1" noChangeArrowheads="1"/>
          </p:cNvPicPr>
          <p:nvPr/>
        </p:nvPicPr>
        <p:blipFill>
          <a:blip r:embed="rId2" cstate="print"/>
          <a:srcRect r="1688"/>
          <a:stretch>
            <a:fillRect/>
          </a:stretch>
        </p:blipFill>
        <p:spPr bwMode="auto">
          <a:xfrm>
            <a:off x="0" y="0"/>
            <a:ext cx="9144000" cy="6858000"/>
          </a:xfrm>
          <a:prstGeom prst="rect">
            <a:avLst/>
          </a:prstGeom>
          <a:noFill/>
          <a:ln w="9525">
            <a:noFill/>
            <a:miter lim="800000"/>
            <a:headEnd/>
            <a:tailEnd/>
          </a:ln>
        </p:spPr>
      </p:pic>
      <p:sp>
        <p:nvSpPr>
          <p:cNvPr id="23555" name="Rectangle 3"/>
          <p:cNvSpPr>
            <a:spLocks noGrp="1" noChangeArrowheads="1"/>
          </p:cNvSpPr>
          <p:nvPr>
            <p:ph type="title"/>
          </p:nvPr>
        </p:nvSpPr>
        <p:spPr>
          <a:xfrm>
            <a:off x="609600" y="50800"/>
            <a:ext cx="8229600" cy="685800"/>
          </a:xfrm>
        </p:spPr>
        <p:txBody>
          <a:bodyPr/>
          <a:lstStyle/>
          <a:p>
            <a:pPr algn="l">
              <a:lnSpc>
                <a:spcPct val="80000"/>
              </a:lnSpc>
            </a:pPr>
            <a:r>
              <a:rPr lang="en-US" sz="2800" smtClean="0"/>
              <a:t>Figure 4 Unemployment from a Wage Above the Equilibrium Level</a:t>
            </a:r>
          </a:p>
        </p:txBody>
      </p:sp>
      <p:sp>
        <p:nvSpPr>
          <p:cNvPr id="23556" name="Rectangle 5"/>
          <p:cNvSpPr>
            <a:spLocks noChangeArrowheads="1"/>
          </p:cNvSpPr>
          <p:nvPr/>
        </p:nvSpPr>
        <p:spPr bwMode="auto">
          <a:xfrm>
            <a:off x="1531938" y="1387475"/>
            <a:ext cx="6605587" cy="4514850"/>
          </a:xfrm>
          <a:prstGeom prst="rect">
            <a:avLst/>
          </a:prstGeom>
          <a:solidFill>
            <a:srgbClr val="F3F6F9"/>
          </a:solidFill>
          <a:ln w="209550">
            <a:solidFill>
              <a:srgbClr val="F3F6F9"/>
            </a:solidFill>
            <a:miter lim="800000"/>
            <a:headEnd/>
            <a:tailEnd/>
          </a:ln>
        </p:spPr>
        <p:txBody>
          <a:bodyPr/>
          <a:lstStyle/>
          <a:p>
            <a:endParaRPr lang="bg-BG"/>
          </a:p>
        </p:txBody>
      </p:sp>
      <p:sp>
        <p:nvSpPr>
          <p:cNvPr id="23557" name="Rectangle 6"/>
          <p:cNvSpPr>
            <a:spLocks noChangeArrowheads="1"/>
          </p:cNvSpPr>
          <p:nvPr/>
        </p:nvSpPr>
        <p:spPr bwMode="auto">
          <a:xfrm>
            <a:off x="1531938" y="1387475"/>
            <a:ext cx="6605587" cy="4514850"/>
          </a:xfrm>
          <a:prstGeom prst="rect">
            <a:avLst/>
          </a:prstGeom>
          <a:solidFill>
            <a:srgbClr val="F2F4F8"/>
          </a:solidFill>
          <a:ln w="190500">
            <a:solidFill>
              <a:srgbClr val="F2F4F8"/>
            </a:solidFill>
            <a:miter lim="800000"/>
            <a:headEnd/>
            <a:tailEnd/>
          </a:ln>
        </p:spPr>
        <p:txBody>
          <a:bodyPr/>
          <a:lstStyle/>
          <a:p>
            <a:endParaRPr lang="bg-BG"/>
          </a:p>
        </p:txBody>
      </p:sp>
      <p:sp>
        <p:nvSpPr>
          <p:cNvPr id="23558" name="Rectangle 7"/>
          <p:cNvSpPr>
            <a:spLocks noChangeArrowheads="1"/>
          </p:cNvSpPr>
          <p:nvPr/>
        </p:nvSpPr>
        <p:spPr bwMode="auto">
          <a:xfrm>
            <a:off x="1531938" y="1387475"/>
            <a:ext cx="6605587" cy="4514850"/>
          </a:xfrm>
          <a:prstGeom prst="rect">
            <a:avLst/>
          </a:prstGeom>
          <a:solidFill>
            <a:srgbClr val="F1F4F7"/>
          </a:solidFill>
          <a:ln w="171450">
            <a:solidFill>
              <a:srgbClr val="F1F4F7"/>
            </a:solidFill>
            <a:miter lim="800000"/>
            <a:headEnd/>
            <a:tailEnd/>
          </a:ln>
        </p:spPr>
        <p:txBody>
          <a:bodyPr/>
          <a:lstStyle/>
          <a:p>
            <a:endParaRPr lang="bg-BG"/>
          </a:p>
        </p:txBody>
      </p:sp>
      <p:sp>
        <p:nvSpPr>
          <p:cNvPr id="23559" name="Rectangle 8"/>
          <p:cNvSpPr>
            <a:spLocks noChangeArrowheads="1"/>
          </p:cNvSpPr>
          <p:nvPr/>
        </p:nvSpPr>
        <p:spPr bwMode="auto">
          <a:xfrm>
            <a:off x="1531938" y="1387475"/>
            <a:ext cx="6605587" cy="4514850"/>
          </a:xfrm>
          <a:prstGeom prst="rect">
            <a:avLst/>
          </a:prstGeom>
          <a:solidFill>
            <a:srgbClr val="F0F2F5"/>
          </a:solidFill>
          <a:ln w="152400">
            <a:solidFill>
              <a:srgbClr val="F0F2F5"/>
            </a:solidFill>
            <a:miter lim="800000"/>
            <a:headEnd/>
            <a:tailEnd/>
          </a:ln>
        </p:spPr>
        <p:txBody>
          <a:bodyPr/>
          <a:lstStyle/>
          <a:p>
            <a:endParaRPr lang="bg-BG"/>
          </a:p>
        </p:txBody>
      </p:sp>
      <p:sp>
        <p:nvSpPr>
          <p:cNvPr id="23560" name="Rectangle 9"/>
          <p:cNvSpPr>
            <a:spLocks noChangeArrowheads="1"/>
          </p:cNvSpPr>
          <p:nvPr/>
        </p:nvSpPr>
        <p:spPr bwMode="auto">
          <a:xfrm>
            <a:off x="1531938" y="1387475"/>
            <a:ext cx="6605587" cy="4514850"/>
          </a:xfrm>
          <a:prstGeom prst="rect">
            <a:avLst/>
          </a:prstGeom>
          <a:solidFill>
            <a:srgbClr val="EEF1F4"/>
          </a:solidFill>
          <a:ln w="133350">
            <a:solidFill>
              <a:srgbClr val="EEF1F4"/>
            </a:solidFill>
            <a:miter lim="800000"/>
            <a:headEnd/>
            <a:tailEnd/>
          </a:ln>
        </p:spPr>
        <p:txBody>
          <a:bodyPr/>
          <a:lstStyle/>
          <a:p>
            <a:endParaRPr lang="bg-BG"/>
          </a:p>
        </p:txBody>
      </p:sp>
      <p:sp>
        <p:nvSpPr>
          <p:cNvPr id="23561" name="Rectangle 10"/>
          <p:cNvSpPr>
            <a:spLocks noChangeArrowheads="1"/>
          </p:cNvSpPr>
          <p:nvPr/>
        </p:nvSpPr>
        <p:spPr bwMode="auto">
          <a:xfrm>
            <a:off x="1531938" y="1387475"/>
            <a:ext cx="6605587" cy="4514850"/>
          </a:xfrm>
          <a:prstGeom prst="rect">
            <a:avLst/>
          </a:prstGeom>
          <a:solidFill>
            <a:srgbClr val="EDEFF3"/>
          </a:solidFill>
          <a:ln w="114300">
            <a:solidFill>
              <a:srgbClr val="EDEFF3"/>
            </a:solidFill>
            <a:miter lim="800000"/>
            <a:headEnd/>
            <a:tailEnd/>
          </a:ln>
        </p:spPr>
        <p:txBody>
          <a:bodyPr/>
          <a:lstStyle/>
          <a:p>
            <a:endParaRPr lang="bg-BG"/>
          </a:p>
        </p:txBody>
      </p:sp>
      <p:sp>
        <p:nvSpPr>
          <p:cNvPr id="23562" name="Rectangle 11"/>
          <p:cNvSpPr>
            <a:spLocks noChangeArrowheads="1"/>
          </p:cNvSpPr>
          <p:nvPr/>
        </p:nvSpPr>
        <p:spPr bwMode="auto">
          <a:xfrm>
            <a:off x="1531938" y="1387475"/>
            <a:ext cx="6605587" cy="4514850"/>
          </a:xfrm>
          <a:prstGeom prst="rect">
            <a:avLst/>
          </a:prstGeom>
          <a:solidFill>
            <a:srgbClr val="EBEEF2"/>
          </a:solidFill>
          <a:ln w="95250">
            <a:solidFill>
              <a:srgbClr val="EBEEF2"/>
            </a:solidFill>
            <a:miter lim="800000"/>
            <a:headEnd/>
            <a:tailEnd/>
          </a:ln>
        </p:spPr>
        <p:txBody>
          <a:bodyPr/>
          <a:lstStyle/>
          <a:p>
            <a:endParaRPr lang="bg-BG"/>
          </a:p>
        </p:txBody>
      </p:sp>
      <p:sp>
        <p:nvSpPr>
          <p:cNvPr id="23563" name="Rectangle 12"/>
          <p:cNvSpPr>
            <a:spLocks noChangeArrowheads="1"/>
          </p:cNvSpPr>
          <p:nvPr/>
        </p:nvSpPr>
        <p:spPr bwMode="auto">
          <a:xfrm>
            <a:off x="1531938" y="1387475"/>
            <a:ext cx="6605587" cy="4514850"/>
          </a:xfrm>
          <a:prstGeom prst="rect">
            <a:avLst/>
          </a:prstGeom>
          <a:solidFill>
            <a:srgbClr val="EAECF1"/>
          </a:solidFill>
          <a:ln w="76200">
            <a:solidFill>
              <a:srgbClr val="EAECF1"/>
            </a:solidFill>
            <a:miter lim="800000"/>
            <a:headEnd/>
            <a:tailEnd/>
          </a:ln>
        </p:spPr>
        <p:txBody>
          <a:bodyPr/>
          <a:lstStyle/>
          <a:p>
            <a:endParaRPr lang="bg-BG"/>
          </a:p>
        </p:txBody>
      </p:sp>
      <p:sp>
        <p:nvSpPr>
          <p:cNvPr id="23564" name="Rectangle 13"/>
          <p:cNvSpPr>
            <a:spLocks noChangeArrowheads="1"/>
          </p:cNvSpPr>
          <p:nvPr/>
        </p:nvSpPr>
        <p:spPr bwMode="auto">
          <a:xfrm>
            <a:off x="1531938" y="1387475"/>
            <a:ext cx="6605587" cy="4514850"/>
          </a:xfrm>
          <a:prstGeom prst="rect">
            <a:avLst/>
          </a:prstGeom>
          <a:solidFill>
            <a:srgbClr val="E9EBF0"/>
          </a:solidFill>
          <a:ln w="57150">
            <a:solidFill>
              <a:srgbClr val="E9EBF0"/>
            </a:solidFill>
            <a:miter lim="800000"/>
            <a:headEnd/>
            <a:tailEnd/>
          </a:ln>
        </p:spPr>
        <p:txBody>
          <a:bodyPr/>
          <a:lstStyle/>
          <a:p>
            <a:endParaRPr lang="bg-BG"/>
          </a:p>
        </p:txBody>
      </p:sp>
      <p:sp>
        <p:nvSpPr>
          <p:cNvPr id="23565" name="Rectangle 14"/>
          <p:cNvSpPr>
            <a:spLocks noChangeArrowheads="1"/>
          </p:cNvSpPr>
          <p:nvPr/>
        </p:nvSpPr>
        <p:spPr bwMode="auto">
          <a:xfrm>
            <a:off x="1531938" y="1387475"/>
            <a:ext cx="6605587" cy="4514850"/>
          </a:xfrm>
          <a:prstGeom prst="rect">
            <a:avLst/>
          </a:prstGeom>
          <a:solidFill>
            <a:srgbClr val="E7EAEF"/>
          </a:solidFill>
          <a:ln w="38100">
            <a:solidFill>
              <a:srgbClr val="E7EAEF"/>
            </a:solidFill>
            <a:miter lim="800000"/>
            <a:headEnd/>
            <a:tailEnd/>
          </a:ln>
        </p:spPr>
        <p:txBody>
          <a:bodyPr/>
          <a:lstStyle/>
          <a:p>
            <a:endParaRPr lang="bg-BG"/>
          </a:p>
        </p:txBody>
      </p:sp>
      <p:sp>
        <p:nvSpPr>
          <p:cNvPr id="23566" name="Rectangle 15"/>
          <p:cNvSpPr>
            <a:spLocks noChangeArrowheads="1"/>
          </p:cNvSpPr>
          <p:nvPr/>
        </p:nvSpPr>
        <p:spPr bwMode="auto">
          <a:xfrm>
            <a:off x="1531938" y="1387475"/>
            <a:ext cx="6605587" cy="4514850"/>
          </a:xfrm>
          <a:prstGeom prst="rect">
            <a:avLst/>
          </a:prstGeom>
          <a:solidFill>
            <a:srgbClr val="E6E9EF"/>
          </a:solidFill>
          <a:ln w="19050">
            <a:solidFill>
              <a:srgbClr val="E6E9EF"/>
            </a:solidFill>
            <a:miter lim="800000"/>
            <a:headEnd/>
            <a:tailEnd/>
          </a:ln>
        </p:spPr>
        <p:txBody>
          <a:bodyPr/>
          <a:lstStyle/>
          <a:p>
            <a:endParaRPr lang="bg-BG"/>
          </a:p>
        </p:txBody>
      </p:sp>
      <p:sp>
        <p:nvSpPr>
          <p:cNvPr id="23567" name="Rectangle 16"/>
          <p:cNvSpPr>
            <a:spLocks noChangeArrowheads="1"/>
          </p:cNvSpPr>
          <p:nvPr/>
        </p:nvSpPr>
        <p:spPr bwMode="auto">
          <a:xfrm>
            <a:off x="1358900" y="1235075"/>
            <a:ext cx="6740525" cy="4608513"/>
          </a:xfrm>
          <a:prstGeom prst="rect">
            <a:avLst/>
          </a:prstGeom>
          <a:solidFill>
            <a:srgbClr val="FFFFFF"/>
          </a:solidFill>
          <a:ln w="9525">
            <a:noFill/>
            <a:miter lim="800000"/>
            <a:headEnd/>
            <a:tailEnd/>
          </a:ln>
        </p:spPr>
        <p:txBody>
          <a:bodyPr/>
          <a:lstStyle/>
          <a:p>
            <a:endParaRPr lang="bg-BG"/>
          </a:p>
        </p:txBody>
      </p:sp>
      <p:sp>
        <p:nvSpPr>
          <p:cNvPr id="23568" name="Rectangle 17"/>
          <p:cNvSpPr>
            <a:spLocks noChangeArrowheads="1"/>
          </p:cNvSpPr>
          <p:nvPr/>
        </p:nvSpPr>
        <p:spPr bwMode="auto">
          <a:xfrm>
            <a:off x="7043738" y="5878513"/>
            <a:ext cx="1074737" cy="244475"/>
          </a:xfrm>
          <a:prstGeom prst="rect">
            <a:avLst/>
          </a:prstGeom>
          <a:noFill/>
          <a:ln w="9525">
            <a:noFill/>
            <a:miter lim="800000"/>
            <a:headEnd/>
            <a:tailEnd/>
          </a:ln>
        </p:spPr>
        <p:txBody>
          <a:bodyPr wrap="none" lIns="0" tIns="0" rIns="0" bIns="0">
            <a:spAutoFit/>
          </a:bodyPr>
          <a:lstStyle/>
          <a:p>
            <a:r>
              <a:rPr lang="en-US" sz="1600" b="1">
                <a:solidFill>
                  <a:srgbClr val="000000"/>
                </a:solidFill>
                <a:latin typeface="Arial" charset="0"/>
              </a:rPr>
              <a:t>Quantity of</a:t>
            </a:r>
            <a:endParaRPr lang="en-US"/>
          </a:p>
        </p:txBody>
      </p:sp>
      <p:sp>
        <p:nvSpPr>
          <p:cNvPr id="23569" name="Rectangle 18"/>
          <p:cNvSpPr>
            <a:spLocks noChangeArrowheads="1"/>
          </p:cNvSpPr>
          <p:nvPr/>
        </p:nvSpPr>
        <p:spPr bwMode="auto">
          <a:xfrm>
            <a:off x="7550150" y="6130925"/>
            <a:ext cx="687388" cy="244475"/>
          </a:xfrm>
          <a:prstGeom prst="rect">
            <a:avLst/>
          </a:prstGeom>
          <a:noFill/>
          <a:ln w="9525">
            <a:noFill/>
            <a:miter lim="800000"/>
            <a:headEnd/>
            <a:tailEnd/>
          </a:ln>
        </p:spPr>
        <p:txBody>
          <a:bodyPr wrap="none" lIns="0" tIns="0" rIns="0" bIns="0">
            <a:spAutoFit/>
          </a:bodyPr>
          <a:lstStyle/>
          <a:p>
            <a:r>
              <a:rPr lang="en-US" sz="1600" b="1">
                <a:solidFill>
                  <a:srgbClr val="000000"/>
                </a:solidFill>
                <a:latin typeface="Arial" charset="0"/>
              </a:rPr>
              <a:t>Labour</a:t>
            </a:r>
            <a:endParaRPr lang="en-US"/>
          </a:p>
        </p:txBody>
      </p:sp>
      <p:sp>
        <p:nvSpPr>
          <p:cNvPr id="23570" name="Rectangle 19"/>
          <p:cNvSpPr>
            <a:spLocks noChangeArrowheads="1"/>
          </p:cNvSpPr>
          <p:nvPr/>
        </p:nvSpPr>
        <p:spPr bwMode="auto">
          <a:xfrm>
            <a:off x="1187450" y="5884863"/>
            <a:ext cx="112713"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0</a:t>
            </a:r>
            <a:endParaRPr lang="en-US"/>
          </a:p>
        </p:txBody>
      </p:sp>
      <p:grpSp>
        <p:nvGrpSpPr>
          <p:cNvPr id="2" name="Group 21"/>
          <p:cNvGrpSpPr>
            <a:grpSpLocks/>
          </p:cNvGrpSpPr>
          <p:nvPr/>
        </p:nvGrpSpPr>
        <p:grpSpPr bwMode="auto">
          <a:xfrm>
            <a:off x="3581400" y="1905000"/>
            <a:ext cx="2292350" cy="650875"/>
            <a:chOff x="2251" y="1223"/>
            <a:chExt cx="1444" cy="410"/>
          </a:xfrm>
        </p:grpSpPr>
        <p:sp>
          <p:nvSpPr>
            <p:cNvPr id="23601" name="Freeform 22"/>
            <p:cNvSpPr>
              <a:spLocks/>
            </p:cNvSpPr>
            <p:nvPr/>
          </p:nvSpPr>
          <p:spPr bwMode="auto">
            <a:xfrm>
              <a:off x="2251" y="1537"/>
              <a:ext cx="1444" cy="96"/>
            </a:xfrm>
            <a:custGeom>
              <a:avLst/>
              <a:gdLst>
                <a:gd name="T0" fmla="*/ 364328520 w 120"/>
                <a:gd name="T1" fmla="*/ 23887867 h 8"/>
                <a:gd name="T2" fmla="*/ 349190205 w 120"/>
                <a:gd name="T3" fmla="*/ 11943933 h 8"/>
                <a:gd name="T4" fmla="*/ 194283845 w 120"/>
                <a:gd name="T5" fmla="*/ 11943933 h 8"/>
                <a:gd name="T6" fmla="*/ 182165126 w 120"/>
                <a:gd name="T7" fmla="*/ 0 h 8"/>
                <a:gd name="T8" fmla="*/ 170044675 w 120"/>
                <a:gd name="T9" fmla="*/ 11943933 h 8"/>
                <a:gd name="T10" fmla="*/ 15138381 w 120"/>
                <a:gd name="T11" fmla="*/ 11943933 h 8"/>
                <a:gd name="T12" fmla="*/ 0 w 120"/>
                <a:gd name="T13" fmla="*/ 23887867 h 8"/>
                <a:gd name="T14" fmla="*/ 0 60000 65536"/>
                <a:gd name="T15" fmla="*/ 0 60000 65536"/>
                <a:gd name="T16" fmla="*/ 0 60000 65536"/>
                <a:gd name="T17" fmla="*/ 0 60000 65536"/>
                <a:gd name="T18" fmla="*/ 0 60000 65536"/>
                <a:gd name="T19" fmla="*/ 0 60000 65536"/>
                <a:gd name="T20" fmla="*/ 0 60000 65536"/>
                <a:gd name="T21" fmla="*/ 0 w 120"/>
                <a:gd name="T22" fmla="*/ 0 h 8"/>
                <a:gd name="T23" fmla="*/ 120 w 120"/>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8">
                  <a:moveTo>
                    <a:pt x="120" y="8"/>
                  </a:moveTo>
                  <a:cubicBezTo>
                    <a:pt x="120" y="6"/>
                    <a:pt x="117" y="4"/>
                    <a:pt x="115" y="4"/>
                  </a:cubicBezTo>
                  <a:cubicBezTo>
                    <a:pt x="64" y="4"/>
                    <a:pt x="64" y="4"/>
                    <a:pt x="64" y="4"/>
                  </a:cubicBezTo>
                  <a:cubicBezTo>
                    <a:pt x="62" y="4"/>
                    <a:pt x="60" y="2"/>
                    <a:pt x="60" y="0"/>
                  </a:cubicBezTo>
                  <a:cubicBezTo>
                    <a:pt x="60" y="2"/>
                    <a:pt x="58" y="4"/>
                    <a:pt x="56" y="4"/>
                  </a:cubicBezTo>
                  <a:cubicBezTo>
                    <a:pt x="5" y="4"/>
                    <a:pt x="5" y="4"/>
                    <a:pt x="5" y="4"/>
                  </a:cubicBezTo>
                  <a:cubicBezTo>
                    <a:pt x="3" y="4"/>
                    <a:pt x="0" y="6"/>
                    <a:pt x="0" y="8"/>
                  </a:cubicBezTo>
                </a:path>
              </a:pathLst>
            </a:custGeom>
            <a:noFill/>
            <a:ln w="19050">
              <a:solidFill>
                <a:srgbClr val="000000"/>
              </a:solidFill>
              <a:prstDash val="solid"/>
              <a:round/>
              <a:headEnd/>
              <a:tailEnd/>
            </a:ln>
          </p:spPr>
          <p:txBody>
            <a:bodyPr/>
            <a:lstStyle/>
            <a:p>
              <a:endParaRPr lang="cs-CZ"/>
            </a:p>
          </p:txBody>
        </p:sp>
        <p:sp>
          <p:nvSpPr>
            <p:cNvPr id="23602" name="Rectangle 23"/>
            <p:cNvSpPr>
              <a:spLocks noChangeArrowheads="1"/>
            </p:cNvSpPr>
            <p:nvPr/>
          </p:nvSpPr>
          <p:spPr bwMode="auto">
            <a:xfrm>
              <a:off x="2455" y="1223"/>
              <a:ext cx="1003" cy="154"/>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Surplus of labour </a:t>
              </a:r>
              <a:endParaRPr lang="en-US"/>
            </a:p>
          </p:txBody>
        </p:sp>
        <p:sp>
          <p:nvSpPr>
            <p:cNvPr id="23603" name="Rectangle 24"/>
            <p:cNvSpPr>
              <a:spLocks noChangeArrowheads="1"/>
            </p:cNvSpPr>
            <p:nvPr/>
          </p:nvSpPr>
          <p:spPr bwMode="auto">
            <a:xfrm>
              <a:off x="3384" y="1227"/>
              <a:ext cx="147" cy="154"/>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  =</a:t>
              </a:r>
              <a:endParaRPr lang="en-US">
                <a:latin typeface="Arial" charset="0"/>
              </a:endParaRPr>
            </a:p>
          </p:txBody>
        </p:sp>
        <p:sp>
          <p:nvSpPr>
            <p:cNvPr id="23604" name="Rectangle 25"/>
            <p:cNvSpPr>
              <a:spLocks noChangeArrowheads="1"/>
            </p:cNvSpPr>
            <p:nvPr/>
          </p:nvSpPr>
          <p:spPr bwMode="auto">
            <a:xfrm>
              <a:off x="2562" y="1383"/>
              <a:ext cx="860" cy="154"/>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Unemployment</a:t>
              </a:r>
              <a:endParaRPr lang="en-US"/>
            </a:p>
          </p:txBody>
        </p:sp>
      </p:grpSp>
      <p:grpSp>
        <p:nvGrpSpPr>
          <p:cNvPr id="3" name="Group 26"/>
          <p:cNvGrpSpPr>
            <a:grpSpLocks/>
          </p:cNvGrpSpPr>
          <p:nvPr/>
        </p:nvGrpSpPr>
        <p:grpSpPr bwMode="auto">
          <a:xfrm>
            <a:off x="2695575" y="1820863"/>
            <a:ext cx="4783138" cy="3219450"/>
            <a:chOff x="1698" y="1147"/>
            <a:chExt cx="3013" cy="2028"/>
          </a:xfrm>
        </p:grpSpPr>
        <p:sp>
          <p:nvSpPr>
            <p:cNvPr id="23598" name="Line 27"/>
            <p:cNvSpPr>
              <a:spLocks noChangeShapeType="1"/>
            </p:cNvSpPr>
            <p:nvPr/>
          </p:nvSpPr>
          <p:spPr bwMode="auto">
            <a:xfrm flipV="1">
              <a:off x="1698" y="1296"/>
              <a:ext cx="2538" cy="1879"/>
            </a:xfrm>
            <a:prstGeom prst="line">
              <a:avLst/>
            </a:prstGeom>
            <a:noFill/>
            <a:ln w="57150">
              <a:solidFill>
                <a:srgbClr val="003F95"/>
              </a:solidFill>
              <a:round/>
              <a:headEnd/>
              <a:tailEnd/>
            </a:ln>
          </p:spPr>
          <p:txBody>
            <a:bodyPr/>
            <a:lstStyle/>
            <a:p>
              <a:endParaRPr lang="cs-CZ"/>
            </a:p>
          </p:txBody>
        </p:sp>
        <p:sp>
          <p:nvSpPr>
            <p:cNvPr id="23599" name="Rectangle 28"/>
            <p:cNvSpPr>
              <a:spLocks noChangeArrowheads="1"/>
            </p:cNvSpPr>
            <p:nvPr/>
          </p:nvSpPr>
          <p:spPr bwMode="auto">
            <a:xfrm>
              <a:off x="4313" y="1147"/>
              <a:ext cx="398" cy="154"/>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Labour</a:t>
              </a:r>
              <a:endParaRPr lang="en-US"/>
            </a:p>
          </p:txBody>
        </p:sp>
        <p:sp>
          <p:nvSpPr>
            <p:cNvPr id="23600" name="Rectangle 29"/>
            <p:cNvSpPr>
              <a:spLocks noChangeArrowheads="1"/>
            </p:cNvSpPr>
            <p:nvPr/>
          </p:nvSpPr>
          <p:spPr bwMode="auto">
            <a:xfrm>
              <a:off x="4289" y="1307"/>
              <a:ext cx="369" cy="154"/>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supply</a:t>
              </a:r>
              <a:endParaRPr lang="en-US"/>
            </a:p>
          </p:txBody>
        </p:sp>
      </p:grpSp>
      <p:grpSp>
        <p:nvGrpSpPr>
          <p:cNvPr id="4" name="Group 30"/>
          <p:cNvGrpSpPr>
            <a:grpSpLocks/>
          </p:cNvGrpSpPr>
          <p:nvPr/>
        </p:nvGrpSpPr>
        <p:grpSpPr bwMode="auto">
          <a:xfrm>
            <a:off x="2714625" y="2057400"/>
            <a:ext cx="4757738" cy="3241675"/>
            <a:chOff x="1710" y="1296"/>
            <a:chExt cx="2997" cy="2042"/>
          </a:xfrm>
        </p:grpSpPr>
        <p:sp>
          <p:nvSpPr>
            <p:cNvPr id="23595" name="Line 31"/>
            <p:cNvSpPr>
              <a:spLocks noChangeShapeType="1"/>
            </p:cNvSpPr>
            <p:nvPr/>
          </p:nvSpPr>
          <p:spPr bwMode="auto">
            <a:xfrm flipH="1" flipV="1">
              <a:off x="1710" y="1296"/>
              <a:ext cx="2538" cy="1879"/>
            </a:xfrm>
            <a:prstGeom prst="line">
              <a:avLst/>
            </a:prstGeom>
            <a:noFill/>
            <a:ln w="57150">
              <a:solidFill>
                <a:srgbClr val="003F95"/>
              </a:solidFill>
              <a:round/>
              <a:headEnd/>
              <a:tailEnd/>
            </a:ln>
          </p:spPr>
          <p:txBody>
            <a:bodyPr/>
            <a:lstStyle/>
            <a:p>
              <a:endParaRPr lang="cs-CZ"/>
            </a:p>
          </p:txBody>
        </p:sp>
        <p:sp>
          <p:nvSpPr>
            <p:cNvPr id="23596" name="Rectangle 32"/>
            <p:cNvSpPr>
              <a:spLocks noChangeArrowheads="1"/>
            </p:cNvSpPr>
            <p:nvPr/>
          </p:nvSpPr>
          <p:spPr bwMode="auto">
            <a:xfrm>
              <a:off x="4309" y="3025"/>
              <a:ext cx="398" cy="154"/>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Labour</a:t>
              </a:r>
              <a:endParaRPr lang="en-US"/>
            </a:p>
          </p:txBody>
        </p:sp>
        <p:sp>
          <p:nvSpPr>
            <p:cNvPr id="23597" name="Rectangle 33"/>
            <p:cNvSpPr>
              <a:spLocks noChangeArrowheads="1"/>
            </p:cNvSpPr>
            <p:nvPr/>
          </p:nvSpPr>
          <p:spPr bwMode="auto">
            <a:xfrm>
              <a:off x="4242" y="3184"/>
              <a:ext cx="462" cy="154"/>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demand</a:t>
              </a:r>
              <a:endParaRPr lang="en-US"/>
            </a:p>
          </p:txBody>
        </p:sp>
      </p:grpSp>
      <p:sp>
        <p:nvSpPr>
          <p:cNvPr id="23574" name="Rectangle 34"/>
          <p:cNvSpPr>
            <a:spLocks noChangeArrowheads="1"/>
          </p:cNvSpPr>
          <p:nvPr/>
        </p:nvSpPr>
        <p:spPr bwMode="auto">
          <a:xfrm>
            <a:off x="768350" y="1208088"/>
            <a:ext cx="541338" cy="244475"/>
          </a:xfrm>
          <a:prstGeom prst="rect">
            <a:avLst/>
          </a:prstGeom>
          <a:noFill/>
          <a:ln w="9525">
            <a:noFill/>
            <a:miter lim="800000"/>
            <a:headEnd/>
            <a:tailEnd/>
          </a:ln>
        </p:spPr>
        <p:txBody>
          <a:bodyPr wrap="none" lIns="0" tIns="0" rIns="0" bIns="0">
            <a:spAutoFit/>
          </a:bodyPr>
          <a:lstStyle/>
          <a:p>
            <a:r>
              <a:rPr lang="en-US" sz="1600" b="1">
                <a:solidFill>
                  <a:srgbClr val="000000"/>
                </a:solidFill>
                <a:latin typeface="Arial" charset="0"/>
              </a:rPr>
              <a:t>Wage</a:t>
            </a:r>
            <a:endParaRPr lang="en-US"/>
          </a:p>
        </p:txBody>
      </p:sp>
      <p:grpSp>
        <p:nvGrpSpPr>
          <p:cNvPr id="5" name="Group 35"/>
          <p:cNvGrpSpPr>
            <a:grpSpLocks/>
          </p:cNvGrpSpPr>
          <p:nvPr/>
        </p:nvGrpSpPr>
        <p:grpSpPr bwMode="auto">
          <a:xfrm>
            <a:off x="484188" y="2543175"/>
            <a:ext cx="6240462" cy="496888"/>
            <a:chOff x="305" y="1602"/>
            <a:chExt cx="3931" cy="313"/>
          </a:xfrm>
        </p:grpSpPr>
        <p:sp>
          <p:nvSpPr>
            <p:cNvPr id="23592" name="Line 36"/>
            <p:cNvSpPr>
              <a:spLocks noChangeShapeType="1"/>
            </p:cNvSpPr>
            <p:nvPr/>
          </p:nvSpPr>
          <p:spPr bwMode="auto">
            <a:xfrm>
              <a:off x="856" y="1694"/>
              <a:ext cx="3380" cy="1"/>
            </a:xfrm>
            <a:prstGeom prst="line">
              <a:avLst/>
            </a:prstGeom>
            <a:noFill/>
            <a:ln w="57150">
              <a:solidFill>
                <a:srgbClr val="C74149"/>
              </a:solidFill>
              <a:round/>
              <a:headEnd/>
              <a:tailEnd/>
            </a:ln>
          </p:spPr>
          <p:txBody>
            <a:bodyPr/>
            <a:lstStyle/>
            <a:p>
              <a:endParaRPr lang="cs-CZ"/>
            </a:p>
          </p:txBody>
        </p:sp>
        <p:sp>
          <p:nvSpPr>
            <p:cNvPr id="23593" name="Rectangle 37"/>
            <p:cNvSpPr>
              <a:spLocks noChangeArrowheads="1"/>
            </p:cNvSpPr>
            <p:nvPr/>
          </p:nvSpPr>
          <p:spPr bwMode="auto">
            <a:xfrm>
              <a:off x="305" y="1602"/>
              <a:ext cx="519" cy="154"/>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Minimum</a:t>
              </a:r>
              <a:endParaRPr lang="en-US"/>
            </a:p>
          </p:txBody>
        </p:sp>
        <p:sp>
          <p:nvSpPr>
            <p:cNvPr id="23594" name="Rectangle 38"/>
            <p:cNvSpPr>
              <a:spLocks noChangeArrowheads="1"/>
            </p:cNvSpPr>
            <p:nvPr/>
          </p:nvSpPr>
          <p:spPr bwMode="auto">
            <a:xfrm>
              <a:off x="516" y="1761"/>
              <a:ext cx="305" cy="154"/>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wage</a:t>
              </a:r>
              <a:endParaRPr lang="en-US"/>
            </a:p>
          </p:txBody>
        </p:sp>
      </p:grpSp>
      <p:grpSp>
        <p:nvGrpSpPr>
          <p:cNvPr id="6" name="Group 39"/>
          <p:cNvGrpSpPr>
            <a:grpSpLocks/>
          </p:cNvGrpSpPr>
          <p:nvPr/>
        </p:nvGrpSpPr>
        <p:grpSpPr bwMode="auto">
          <a:xfrm>
            <a:off x="3503613" y="2630488"/>
            <a:ext cx="214312" cy="3498850"/>
            <a:chOff x="2207" y="1657"/>
            <a:chExt cx="135" cy="2204"/>
          </a:xfrm>
        </p:grpSpPr>
        <p:sp>
          <p:nvSpPr>
            <p:cNvPr id="23589" name="Line 40"/>
            <p:cNvSpPr>
              <a:spLocks noChangeShapeType="1"/>
            </p:cNvSpPr>
            <p:nvPr/>
          </p:nvSpPr>
          <p:spPr bwMode="auto">
            <a:xfrm flipV="1">
              <a:off x="2251" y="1694"/>
              <a:ext cx="1" cy="1987"/>
            </a:xfrm>
            <a:prstGeom prst="line">
              <a:avLst/>
            </a:prstGeom>
            <a:noFill/>
            <a:ln w="19050">
              <a:solidFill>
                <a:schemeClr val="tx1"/>
              </a:solidFill>
              <a:prstDash val="sysDot"/>
              <a:round/>
              <a:headEnd/>
              <a:tailEnd/>
            </a:ln>
          </p:spPr>
          <p:txBody>
            <a:bodyPr/>
            <a:lstStyle/>
            <a:p>
              <a:endParaRPr lang="cs-CZ"/>
            </a:p>
          </p:txBody>
        </p:sp>
        <p:sp>
          <p:nvSpPr>
            <p:cNvPr id="23590" name="Oval 41"/>
            <p:cNvSpPr>
              <a:spLocks noChangeArrowheads="1"/>
            </p:cNvSpPr>
            <p:nvPr/>
          </p:nvSpPr>
          <p:spPr bwMode="auto">
            <a:xfrm>
              <a:off x="2215" y="1657"/>
              <a:ext cx="86" cy="86"/>
            </a:xfrm>
            <a:prstGeom prst="ellipse">
              <a:avLst/>
            </a:prstGeom>
            <a:solidFill>
              <a:srgbClr val="000000"/>
            </a:solidFill>
            <a:ln w="9525">
              <a:noFill/>
              <a:round/>
              <a:headEnd/>
              <a:tailEnd/>
            </a:ln>
          </p:spPr>
          <p:txBody>
            <a:bodyPr/>
            <a:lstStyle/>
            <a:p>
              <a:endParaRPr lang="bg-BG"/>
            </a:p>
          </p:txBody>
        </p:sp>
        <p:sp>
          <p:nvSpPr>
            <p:cNvPr id="23591" name="Rectangle 42"/>
            <p:cNvSpPr>
              <a:spLocks noChangeArrowheads="1"/>
            </p:cNvSpPr>
            <p:nvPr/>
          </p:nvSpPr>
          <p:spPr bwMode="auto">
            <a:xfrm>
              <a:off x="2207" y="3707"/>
              <a:ext cx="135" cy="154"/>
            </a:xfrm>
            <a:prstGeom prst="rect">
              <a:avLst/>
            </a:prstGeom>
            <a:noFill/>
            <a:ln w="9525">
              <a:noFill/>
              <a:miter lim="800000"/>
              <a:headEnd/>
              <a:tailEnd/>
            </a:ln>
          </p:spPr>
          <p:txBody>
            <a:bodyPr wrap="none" lIns="0" tIns="0" rIns="0" bIns="0">
              <a:spAutoFit/>
            </a:bodyPr>
            <a:lstStyle/>
            <a:p>
              <a:r>
                <a:rPr lang="en-US" sz="1600" i="1">
                  <a:solidFill>
                    <a:srgbClr val="000000"/>
                  </a:solidFill>
                  <a:latin typeface="Arial" charset="0"/>
                </a:rPr>
                <a:t>L</a:t>
              </a:r>
              <a:r>
                <a:rPr lang="en-US" sz="1600" i="1" baseline="-25000">
                  <a:solidFill>
                    <a:srgbClr val="000000"/>
                  </a:solidFill>
                  <a:latin typeface="Arial" charset="0"/>
                </a:rPr>
                <a:t>D</a:t>
              </a:r>
              <a:endParaRPr lang="en-US"/>
            </a:p>
          </p:txBody>
        </p:sp>
      </p:grpSp>
      <p:grpSp>
        <p:nvGrpSpPr>
          <p:cNvPr id="7" name="Group 43"/>
          <p:cNvGrpSpPr>
            <a:grpSpLocks/>
          </p:cNvGrpSpPr>
          <p:nvPr/>
        </p:nvGrpSpPr>
        <p:grpSpPr bwMode="auto">
          <a:xfrm>
            <a:off x="5783263" y="2630488"/>
            <a:ext cx="206375" cy="3498850"/>
            <a:chOff x="3643" y="1657"/>
            <a:chExt cx="130" cy="2204"/>
          </a:xfrm>
        </p:grpSpPr>
        <p:sp>
          <p:nvSpPr>
            <p:cNvPr id="23586" name="Line 44"/>
            <p:cNvSpPr>
              <a:spLocks noChangeShapeType="1"/>
            </p:cNvSpPr>
            <p:nvPr/>
          </p:nvSpPr>
          <p:spPr bwMode="auto">
            <a:xfrm flipV="1">
              <a:off x="3695" y="1694"/>
              <a:ext cx="1" cy="1987"/>
            </a:xfrm>
            <a:prstGeom prst="line">
              <a:avLst/>
            </a:prstGeom>
            <a:noFill/>
            <a:ln w="19050">
              <a:solidFill>
                <a:schemeClr val="tx1"/>
              </a:solidFill>
              <a:prstDash val="sysDot"/>
              <a:round/>
              <a:headEnd/>
              <a:tailEnd/>
            </a:ln>
          </p:spPr>
          <p:txBody>
            <a:bodyPr/>
            <a:lstStyle/>
            <a:p>
              <a:endParaRPr lang="cs-CZ"/>
            </a:p>
          </p:txBody>
        </p:sp>
        <p:sp>
          <p:nvSpPr>
            <p:cNvPr id="23587" name="Oval 45"/>
            <p:cNvSpPr>
              <a:spLocks noChangeArrowheads="1"/>
            </p:cNvSpPr>
            <p:nvPr/>
          </p:nvSpPr>
          <p:spPr bwMode="auto">
            <a:xfrm>
              <a:off x="3659" y="1657"/>
              <a:ext cx="86" cy="86"/>
            </a:xfrm>
            <a:prstGeom prst="ellipse">
              <a:avLst/>
            </a:prstGeom>
            <a:solidFill>
              <a:srgbClr val="000000"/>
            </a:solidFill>
            <a:ln w="9525">
              <a:noFill/>
              <a:round/>
              <a:headEnd/>
              <a:tailEnd/>
            </a:ln>
          </p:spPr>
          <p:txBody>
            <a:bodyPr/>
            <a:lstStyle/>
            <a:p>
              <a:endParaRPr lang="bg-BG"/>
            </a:p>
          </p:txBody>
        </p:sp>
        <p:sp>
          <p:nvSpPr>
            <p:cNvPr id="23588" name="Rectangle 46"/>
            <p:cNvSpPr>
              <a:spLocks noChangeArrowheads="1"/>
            </p:cNvSpPr>
            <p:nvPr/>
          </p:nvSpPr>
          <p:spPr bwMode="auto">
            <a:xfrm>
              <a:off x="3643" y="3707"/>
              <a:ext cx="130" cy="154"/>
            </a:xfrm>
            <a:prstGeom prst="rect">
              <a:avLst/>
            </a:prstGeom>
            <a:noFill/>
            <a:ln w="9525">
              <a:noFill/>
              <a:miter lim="800000"/>
              <a:headEnd/>
              <a:tailEnd/>
            </a:ln>
          </p:spPr>
          <p:txBody>
            <a:bodyPr wrap="none" lIns="0" tIns="0" rIns="0" bIns="0">
              <a:spAutoFit/>
            </a:bodyPr>
            <a:lstStyle/>
            <a:p>
              <a:r>
                <a:rPr lang="en-US" sz="1600" i="1">
                  <a:solidFill>
                    <a:srgbClr val="000000"/>
                  </a:solidFill>
                  <a:latin typeface="Arial" charset="0"/>
                </a:rPr>
                <a:t>L</a:t>
              </a:r>
              <a:r>
                <a:rPr lang="en-US" sz="1600" i="1" baseline="-25000">
                  <a:solidFill>
                    <a:srgbClr val="000000"/>
                  </a:solidFill>
                  <a:latin typeface="Arial" charset="0"/>
                </a:rPr>
                <a:t>S</a:t>
              </a:r>
              <a:endParaRPr lang="en-US"/>
            </a:p>
          </p:txBody>
        </p:sp>
      </p:grpSp>
      <p:grpSp>
        <p:nvGrpSpPr>
          <p:cNvPr id="8" name="Group 47"/>
          <p:cNvGrpSpPr>
            <a:grpSpLocks/>
          </p:cNvGrpSpPr>
          <p:nvPr/>
        </p:nvGrpSpPr>
        <p:grpSpPr bwMode="auto">
          <a:xfrm>
            <a:off x="1016000" y="3422650"/>
            <a:ext cx="3833813" cy="2706688"/>
            <a:chOff x="640" y="2156"/>
            <a:chExt cx="2415" cy="1705"/>
          </a:xfrm>
        </p:grpSpPr>
        <p:sp>
          <p:nvSpPr>
            <p:cNvPr id="23581" name="Rectangle 48"/>
            <p:cNvSpPr>
              <a:spLocks noChangeArrowheads="1"/>
            </p:cNvSpPr>
            <p:nvPr/>
          </p:nvSpPr>
          <p:spPr bwMode="auto">
            <a:xfrm>
              <a:off x="640" y="2156"/>
              <a:ext cx="180" cy="154"/>
            </a:xfrm>
            <a:prstGeom prst="rect">
              <a:avLst/>
            </a:prstGeom>
            <a:noFill/>
            <a:ln w="9525">
              <a:noFill/>
              <a:miter lim="800000"/>
              <a:headEnd/>
              <a:tailEnd/>
            </a:ln>
          </p:spPr>
          <p:txBody>
            <a:bodyPr wrap="none" lIns="0" tIns="0" rIns="0" bIns="0">
              <a:spAutoFit/>
            </a:bodyPr>
            <a:lstStyle/>
            <a:p>
              <a:r>
                <a:rPr lang="en-US" sz="1600" i="1">
                  <a:solidFill>
                    <a:srgbClr val="000000"/>
                  </a:solidFill>
                  <a:latin typeface="Arial" charset="0"/>
                </a:rPr>
                <a:t>W</a:t>
              </a:r>
              <a:r>
                <a:rPr lang="en-US" sz="1600" i="1" baseline="-25000">
                  <a:solidFill>
                    <a:srgbClr val="000000"/>
                  </a:solidFill>
                  <a:latin typeface="Arial" charset="0"/>
                </a:rPr>
                <a:t>E</a:t>
              </a:r>
              <a:endParaRPr lang="en-US"/>
            </a:p>
          </p:txBody>
        </p:sp>
        <p:grpSp>
          <p:nvGrpSpPr>
            <p:cNvPr id="23582" name="Group 49"/>
            <p:cNvGrpSpPr>
              <a:grpSpLocks/>
            </p:cNvGrpSpPr>
            <p:nvPr/>
          </p:nvGrpSpPr>
          <p:grpSpPr bwMode="auto">
            <a:xfrm>
              <a:off x="856" y="2188"/>
              <a:ext cx="2199" cy="1673"/>
              <a:chOff x="856" y="2188"/>
              <a:chExt cx="2199" cy="1673"/>
            </a:xfrm>
          </p:grpSpPr>
          <p:sp>
            <p:nvSpPr>
              <p:cNvPr id="23583" name="Freeform 50"/>
              <p:cNvSpPr>
                <a:spLocks/>
              </p:cNvSpPr>
              <p:nvPr/>
            </p:nvSpPr>
            <p:spPr bwMode="auto">
              <a:xfrm>
                <a:off x="856" y="2224"/>
                <a:ext cx="2117" cy="1457"/>
              </a:xfrm>
              <a:custGeom>
                <a:avLst/>
                <a:gdLst>
                  <a:gd name="T0" fmla="*/ 2117 w 2117"/>
                  <a:gd name="T1" fmla="*/ 1457 h 1457"/>
                  <a:gd name="T2" fmla="*/ 2117 w 2117"/>
                  <a:gd name="T3" fmla="*/ 0 h 1457"/>
                  <a:gd name="T4" fmla="*/ 0 w 2117"/>
                  <a:gd name="T5" fmla="*/ 0 h 1457"/>
                  <a:gd name="T6" fmla="*/ 0 60000 65536"/>
                  <a:gd name="T7" fmla="*/ 0 60000 65536"/>
                  <a:gd name="T8" fmla="*/ 0 60000 65536"/>
                  <a:gd name="T9" fmla="*/ 0 w 2117"/>
                  <a:gd name="T10" fmla="*/ 0 h 1457"/>
                  <a:gd name="T11" fmla="*/ 2117 w 2117"/>
                  <a:gd name="T12" fmla="*/ 1457 h 1457"/>
                </a:gdLst>
                <a:ahLst/>
                <a:cxnLst>
                  <a:cxn ang="T6">
                    <a:pos x="T0" y="T1"/>
                  </a:cxn>
                  <a:cxn ang="T7">
                    <a:pos x="T2" y="T3"/>
                  </a:cxn>
                  <a:cxn ang="T8">
                    <a:pos x="T4" y="T5"/>
                  </a:cxn>
                </a:cxnLst>
                <a:rect l="T9" t="T10" r="T11" b="T12"/>
                <a:pathLst>
                  <a:path w="2117" h="1457">
                    <a:moveTo>
                      <a:pt x="2117" y="1457"/>
                    </a:moveTo>
                    <a:lnTo>
                      <a:pt x="2117" y="0"/>
                    </a:lnTo>
                    <a:lnTo>
                      <a:pt x="0" y="0"/>
                    </a:lnTo>
                  </a:path>
                </a:pathLst>
              </a:custGeom>
              <a:noFill/>
              <a:ln w="19050" cap="flat">
                <a:solidFill>
                  <a:schemeClr val="tx1"/>
                </a:solidFill>
                <a:prstDash val="sysDot"/>
                <a:round/>
                <a:headEnd/>
                <a:tailEnd/>
              </a:ln>
            </p:spPr>
            <p:txBody>
              <a:bodyPr/>
              <a:lstStyle/>
              <a:p>
                <a:endParaRPr lang="cs-CZ"/>
              </a:p>
            </p:txBody>
          </p:sp>
          <p:sp>
            <p:nvSpPr>
              <p:cNvPr id="23584" name="Oval 51"/>
              <p:cNvSpPr>
                <a:spLocks noChangeArrowheads="1"/>
              </p:cNvSpPr>
              <p:nvPr/>
            </p:nvSpPr>
            <p:spPr bwMode="auto">
              <a:xfrm>
                <a:off x="2937" y="2188"/>
                <a:ext cx="86" cy="86"/>
              </a:xfrm>
              <a:prstGeom prst="ellipse">
                <a:avLst/>
              </a:prstGeom>
              <a:solidFill>
                <a:srgbClr val="000000"/>
              </a:solidFill>
              <a:ln w="9525">
                <a:noFill/>
                <a:round/>
                <a:headEnd/>
                <a:tailEnd/>
              </a:ln>
            </p:spPr>
            <p:txBody>
              <a:bodyPr/>
              <a:lstStyle/>
              <a:p>
                <a:endParaRPr lang="bg-BG"/>
              </a:p>
            </p:txBody>
          </p:sp>
          <p:sp>
            <p:nvSpPr>
              <p:cNvPr id="23585" name="Rectangle 52"/>
              <p:cNvSpPr>
                <a:spLocks noChangeArrowheads="1"/>
              </p:cNvSpPr>
              <p:nvPr/>
            </p:nvSpPr>
            <p:spPr bwMode="auto">
              <a:xfrm>
                <a:off x="2925" y="3707"/>
                <a:ext cx="130" cy="154"/>
              </a:xfrm>
              <a:prstGeom prst="rect">
                <a:avLst/>
              </a:prstGeom>
              <a:noFill/>
              <a:ln w="9525">
                <a:noFill/>
                <a:miter lim="800000"/>
                <a:headEnd/>
                <a:tailEnd/>
              </a:ln>
            </p:spPr>
            <p:txBody>
              <a:bodyPr wrap="none" lIns="0" tIns="0" rIns="0" bIns="0">
                <a:spAutoFit/>
              </a:bodyPr>
              <a:lstStyle/>
              <a:p>
                <a:r>
                  <a:rPr lang="en-US" sz="1600" i="1">
                    <a:solidFill>
                      <a:srgbClr val="000000"/>
                    </a:solidFill>
                    <a:latin typeface="Arial" charset="0"/>
                  </a:rPr>
                  <a:t>L</a:t>
                </a:r>
                <a:r>
                  <a:rPr lang="en-US" sz="1600" i="1" baseline="-25000">
                    <a:solidFill>
                      <a:srgbClr val="000000"/>
                    </a:solidFill>
                    <a:latin typeface="Arial" charset="0"/>
                  </a:rPr>
                  <a:t>E</a:t>
                </a:r>
                <a:endParaRPr lang="en-US"/>
              </a:p>
            </p:txBody>
          </p:sp>
        </p:grpSp>
      </p:grpSp>
      <p:sp>
        <p:nvSpPr>
          <p:cNvPr id="23579" name="Freeform 53"/>
          <p:cNvSpPr>
            <a:spLocks/>
          </p:cNvSpPr>
          <p:nvPr/>
        </p:nvSpPr>
        <p:spPr bwMode="auto">
          <a:xfrm>
            <a:off x="1358900" y="1235075"/>
            <a:ext cx="6740525" cy="4608513"/>
          </a:xfrm>
          <a:custGeom>
            <a:avLst/>
            <a:gdLst>
              <a:gd name="T0" fmla="*/ 0 w 4246"/>
              <a:gd name="T1" fmla="*/ 0 h 2903"/>
              <a:gd name="T2" fmla="*/ 0 w 4246"/>
              <a:gd name="T3" fmla="*/ 2147483647 h 2903"/>
              <a:gd name="T4" fmla="*/ 2147483647 w 4246"/>
              <a:gd name="T5" fmla="*/ 2147483647 h 2903"/>
              <a:gd name="T6" fmla="*/ 0 60000 65536"/>
              <a:gd name="T7" fmla="*/ 0 60000 65536"/>
              <a:gd name="T8" fmla="*/ 0 60000 65536"/>
              <a:gd name="T9" fmla="*/ 0 w 4246"/>
              <a:gd name="T10" fmla="*/ 0 h 2903"/>
              <a:gd name="T11" fmla="*/ 4246 w 4246"/>
              <a:gd name="T12" fmla="*/ 2903 h 2903"/>
            </a:gdLst>
            <a:ahLst/>
            <a:cxnLst>
              <a:cxn ang="T6">
                <a:pos x="T0" y="T1"/>
              </a:cxn>
              <a:cxn ang="T7">
                <a:pos x="T2" y="T3"/>
              </a:cxn>
              <a:cxn ang="T8">
                <a:pos x="T4" y="T5"/>
              </a:cxn>
            </a:cxnLst>
            <a:rect l="T9" t="T10" r="T11" b="T12"/>
            <a:pathLst>
              <a:path w="4246" h="2903">
                <a:moveTo>
                  <a:pt x="0" y="0"/>
                </a:moveTo>
                <a:lnTo>
                  <a:pt x="0" y="2903"/>
                </a:lnTo>
                <a:lnTo>
                  <a:pt x="4246" y="2903"/>
                </a:lnTo>
              </a:path>
            </a:pathLst>
          </a:custGeom>
          <a:noFill/>
          <a:ln w="19050">
            <a:solidFill>
              <a:srgbClr val="000000"/>
            </a:solidFill>
            <a:prstDash val="solid"/>
            <a:round/>
            <a:headEnd/>
            <a:tailEnd/>
          </a:ln>
        </p:spPr>
        <p:txBody>
          <a:bodyPr/>
          <a:lstStyle/>
          <a:p>
            <a:endParaRPr lang="cs-CZ"/>
          </a:p>
        </p:txBody>
      </p:sp>
      <p:sp>
        <p:nvSpPr>
          <p:cNvPr id="23580" name="Text Box 54"/>
          <p:cNvSpPr txBox="1">
            <a:spLocks noChangeArrowheads="1"/>
          </p:cNvSpPr>
          <p:nvPr/>
        </p:nvSpPr>
        <p:spPr bwMode="auto">
          <a:xfrm>
            <a:off x="6565900" y="6675438"/>
            <a:ext cx="1746250" cy="214312"/>
          </a:xfrm>
          <a:prstGeom prst="rect">
            <a:avLst/>
          </a:prstGeom>
          <a:noFill/>
          <a:ln w="9525">
            <a:noFill/>
            <a:miter lim="800000"/>
            <a:headEnd/>
            <a:tailEnd/>
          </a:ln>
        </p:spPr>
        <p:txBody>
          <a:bodyPr wrap="none">
            <a:spAutoFit/>
          </a:bodyPr>
          <a:lstStyle/>
          <a:p>
            <a:r>
              <a:rPr lang="en-US" altLang="en-US" sz="800" b="1">
                <a:solidFill>
                  <a:srgbClr val="411D72"/>
                </a:solidFill>
                <a:latin typeface="Arial" charset="0"/>
              </a:rPr>
              <a:t>Copyright©2010  South-Western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up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Righ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upRigh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Minimum Wage Laws</a:t>
            </a:r>
            <a:endParaRPr lang="en-US" smtClean="0">
              <a:latin typeface="Tahoma" pitchFamily="34" charset="0"/>
            </a:endParaRPr>
          </a:p>
        </p:txBody>
      </p:sp>
      <p:sp>
        <p:nvSpPr>
          <p:cNvPr id="24579" name="Rectangle 3"/>
          <p:cNvSpPr>
            <a:spLocks noGrp="1" noChangeArrowheads="1"/>
          </p:cNvSpPr>
          <p:nvPr>
            <p:ph type="body" idx="1"/>
          </p:nvPr>
        </p:nvSpPr>
        <p:spPr/>
        <p:txBody>
          <a:bodyPr/>
          <a:lstStyle/>
          <a:p>
            <a:r>
              <a:rPr lang="en-US" smtClean="0"/>
              <a:t>When the minimum wage is set by law above the level that balances supply and demand, it creates unemployment.</a:t>
            </a:r>
          </a:p>
          <a:p>
            <a:r>
              <a:rPr lang="en-US" smtClean="0"/>
              <a:t>Although minimum wages are not the predominant reason for unemployment in the economy, they have an important effect on certain groups with particularly high unemployment rates.</a:t>
            </a:r>
          </a:p>
          <a:p>
            <a:pPr lvl="1"/>
            <a:r>
              <a:rPr lang="en-US" smtClean="0"/>
              <a:t>Minimum wage laws affect only the least skilled and least experienced members of the labour force.</a:t>
            </a:r>
          </a:p>
        </p:txBody>
      </p:sp>
    </p:spTree>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Unions and Collective Bargaining</a:t>
            </a:r>
            <a:endParaRPr lang="en-US" smtClean="0">
              <a:latin typeface="Tahoma" pitchFamily="34" charset="0"/>
            </a:endParaRPr>
          </a:p>
        </p:txBody>
      </p:sp>
      <p:sp>
        <p:nvSpPr>
          <p:cNvPr id="25603" name="Rectangle 3"/>
          <p:cNvSpPr>
            <a:spLocks noGrp="1" noChangeArrowheads="1"/>
          </p:cNvSpPr>
          <p:nvPr>
            <p:ph type="body" idx="1"/>
          </p:nvPr>
        </p:nvSpPr>
        <p:spPr/>
        <p:txBody>
          <a:bodyPr/>
          <a:lstStyle/>
          <a:p>
            <a:pPr>
              <a:buClr>
                <a:srgbClr val="000000"/>
              </a:buClr>
            </a:pPr>
            <a:r>
              <a:rPr lang="en-US" smtClean="0"/>
              <a:t>A </a:t>
            </a:r>
            <a:r>
              <a:rPr lang="en-US" i="1" smtClean="0">
                <a:solidFill>
                  <a:srgbClr val="25A9A6"/>
                </a:solidFill>
              </a:rPr>
              <a:t>union </a:t>
            </a:r>
            <a:r>
              <a:rPr lang="en-US" smtClean="0"/>
              <a:t>is</a:t>
            </a:r>
          </a:p>
          <a:p>
            <a:pPr lvl="1">
              <a:buClr>
                <a:srgbClr val="000000"/>
              </a:buClr>
            </a:pPr>
            <a:r>
              <a:rPr lang="en-US" smtClean="0"/>
              <a:t>a worker association that bargains with employers over wages and working conditions.  </a:t>
            </a:r>
          </a:p>
          <a:p>
            <a:pPr lvl="1">
              <a:buClr>
                <a:srgbClr val="000000"/>
              </a:buClr>
            </a:pPr>
            <a:r>
              <a:rPr lang="en-US" smtClean="0"/>
              <a:t>a type of cartel (i.e. group of sellers acting together in the hope of exerting their joint market power) </a:t>
            </a:r>
          </a:p>
          <a:p>
            <a:pPr lvl="2">
              <a:buClr>
                <a:srgbClr val="000000"/>
              </a:buClr>
            </a:pPr>
            <a:r>
              <a:rPr lang="en-US" smtClean="0"/>
              <a:t>unions are exempt from the antitrust laws because policymakers believe that workers need greater market power as they bargain with employers</a:t>
            </a:r>
          </a:p>
          <a:p>
            <a:r>
              <a:rPr lang="en-US" smtClean="0"/>
              <a:t>In the early 1980s over half of the UK labour force was unionized but this figure fell rapidly over a few years.</a:t>
            </a:r>
          </a:p>
        </p:txBody>
      </p:sp>
    </p:spTree>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Unions and Collective Bargaining</a:t>
            </a:r>
            <a:endParaRPr lang="en-US" smtClean="0">
              <a:latin typeface="Tahoma" pitchFamily="34" charset="0"/>
            </a:endParaRPr>
          </a:p>
        </p:txBody>
      </p:sp>
      <p:sp>
        <p:nvSpPr>
          <p:cNvPr id="26627" name="Rectangle 3"/>
          <p:cNvSpPr>
            <a:spLocks noGrp="1" noChangeArrowheads="1"/>
          </p:cNvSpPr>
          <p:nvPr>
            <p:ph type="body" idx="1"/>
          </p:nvPr>
        </p:nvSpPr>
        <p:spPr/>
        <p:txBody>
          <a:bodyPr/>
          <a:lstStyle/>
          <a:p>
            <a:pPr>
              <a:buClr>
                <a:srgbClr val="000000"/>
              </a:buClr>
            </a:pPr>
            <a:r>
              <a:rPr lang="en-US" sz="2800" smtClean="0"/>
              <a:t>The process by which unions and firms agree on the terms of employment is called </a:t>
            </a:r>
            <a:r>
              <a:rPr lang="en-US" sz="2800" i="1" smtClean="0">
                <a:solidFill>
                  <a:srgbClr val="25A9A6"/>
                </a:solidFill>
              </a:rPr>
              <a:t>collective bargaining.</a:t>
            </a:r>
          </a:p>
          <a:p>
            <a:pPr lvl="1">
              <a:buClr>
                <a:srgbClr val="000000"/>
              </a:buClr>
            </a:pPr>
            <a:r>
              <a:rPr lang="en-US" sz="2600" smtClean="0"/>
              <a:t>Under the threat of strike which would increase firm’s cost more unions reach to agreements with employers to pay higher wages than they otherwise would:</a:t>
            </a:r>
          </a:p>
          <a:p>
            <a:pPr lvl="2">
              <a:buClr>
                <a:srgbClr val="000000"/>
              </a:buClr>
            </a:pPr>
            <a:r>
              <a:rPr lang="en-US" smtClean="0"/>
              <a:t>A </a:t>
            </a:r>
            <a:r>
              <a:rPr lang="en-US" i="1" smtClean="0">
                <a:solidFill>
                  <a:srgbClr val="25A9A6"/>
                </a:solidFill>
              </a:rPr>
              <a:t>strike</a:t>
            </a:r>
            <a:r>
              <a:rPr lang="en-US" smtClean="0"/>
              <a:t> refers to when the union organizes a withdrawal of labour from the firm.</a:t>
            </a:r>
          </a:p>
          <a:p>
            <a:pPr lvl="2">
              <a:buClr>
                <a:srgbClr val="000000"/>
              </a:buClr>
            </a:pPr>
            <a:r>
              <a:rPr lang="en-US" smtClean="0"/>
              <a:t>Workers in unions reap the benefit of collective bargaining while workers not in unions bear some of the cost.</a:t>
            </a:r>
          </a:p>
          <a:p>
            <a:pPr lvl="3">
              <a:buClr>
                <a:srgbClr val="000000"/>
              </a:buClr>
            </a:pPr>
            <a:r>
              <a:rPr lang="en-US" sz="2000" smtClean="0"/>
              <a:t>Union workers earn about 10-20% more than similar workers who do not belong to unions.</a:t>
            </a:r>
          </a:p>
          <a:p>
            <a:pPr lvl="3">
              <a:buClr>
                <a:srgbClr val="000000"/>
              </a:buClr>
            </a:pPr>
            <a:r>
              <a:rPr lang="en-US" sz="2000" smtClean="0"/>
              <a:t>The differential declines as education level rises.</a:t>
            </a:r>
          </a:p>
          <a:p>
            <a:endParaRPr lang="en-US" smtClean="0"/>
          </a:p>
          <a:p>
            <a:pPr>
              <a:buClr>
                <a:srgbClr val="000000"/>
              </a:buClr>
            </a:pPr>
            <a:endParaRPr lang="en-US" i="1" smtClean="0">
              <a:solidFill>
                <a:srgbClr val="25A9A6"/>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solidFill>
                  <a:srgbClr val="FFFFFF"/>
                </a:solidFill>
              </a:rPr>
              <a:t>Are Unions Good or Bad for the Economy?</a:t>
            </a:r>
            <a:endParaRPr lang="en-US" smtClean="0">
              <a:solidFill>
                <a:srgbClr val="FFFFFF"/>
              </a:solidFill>
              <a:latin typeface="Tahoma" pitchFamily="34" charset="0"/>
            </a:endParaRPr>
          </a:p>
        </p:txBody>
      </p:sp>
      <p:sp>
        <p:nvSpPr>
          <p:cNvPr id="27651" name="Rectangle 3"/>
          <p:cNvSpPr>
            <a:spLocks noGrp="1" noChangeArrowheads="1"/>
          </p:cNvSpPr>
          <p:nvPr>
            <p:ph type="body" idx="1"/>
          </p:nvPr>
        </p:nvSpPr>
        <p:spPr/>
        <p:txBody>
          <a:bodyPr/>
          <a:lstStyle/>
          <a:p>
            <a:r>
              <a:rPr lang="en-US" sz="2600" smtClean="0"/>
              <a:t>Critics argue that unions cause the allocation of labour to be inefficient and inequitable.</a:t>
            </a:r>
          </a:p>
          <a:p>
            <a:pPr lvl="1"/>
            <a:r>
              <a:rPr lang="en-US" sz="2400" smtClean="0"/>
              <a:t>Wages above the competitive level reduce the quantity of labour demanded and cause unemployment.</a:t>
            </a:r>
          </a:p>
          <a:p>
            <a:pPr lvl="1"/>
            <a:r>
              <a:rPr lang="en-US" sz="2400" smtClean="0"/>
              <a:t>Some workers benefit at the expense of other workers.</a:t>
            </a:r>
          </a:p>
          <a:p>
            <a:r>
              <a:rPr lang="en-US" sz="2600" smtClean="0"/>
              <a:t>Advocates of unions contend that</a:t>
            </a:r>
          </a:p>
          <a:p>
            <a:pPr lvl="1"/>
            <a:r>
              <a:rPr lang="en-US" sz="2400" smtClean="0"/>
              <a:t>unions are a necessary antidote to the market power of firms that hire workers.</a:t>
            </a:r>
          </a:p>
          <a:p>
            <a:pPr lvl="2"/>
            <a:r>
              <a:rPr lang="en-US" sz="2000" smtClean="0"/>
              <a:t>The </a:t>
            </a:r>
            <a:r>
              <a:rPr lang="en-US" i="1" smtClean="0">
                <a:solidFill>
                  <a:srgbClr val="25A9A6"/>
                </a:solidFill>
              </a:rPr>
              <a:t>company-town</a:t>
            </a:r>
            <a:r>
              <a:rPr lang="en-US" sz="2000" smtClean="0"/>
              <a:t> – a single firm that does most of the hiring in a geographical region.</a:t>
            </a:r>
          </a:p>
          <a:p>
            <a:pPr lvl="1"/>
            <a:r>
              <a:rPr lang="en-US" sz="2400" smtClean="0"/>
              <a:t>unions are important for helping firms respond efficiently to workers’ concerns and thus keep happy and productive workforce.</a:t>
            </a:r>
          </a:p>
          <a:p>
            <a:pPr lvl="1"/>
            <a:endParaRPr lang="en-US" sz="240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The Theory of Efficiency Wages</a:t>
            </a:r>
            <a:endParaRPr lang="en-US" smtClean="0">
              <a:latin typeface="Tahoma" pitchFamily="34" charset="0"/>
            </a:endParaRPr>
          </a:p>
        </p:txBody>
      </p:sp>
      <p:sp>
        <p:nvSpPr>
          <p:cNvPr id="28675" name="Rectangle 3"/>
          <p:cNvSpPr>
            <a:spLocks noGrp="1" noChangeArrowheads="1"/>
          </p:cNvSpPr>
          <p:nvPr>
            <p:ph type="body" idx="1"/>
          </p:nvPr>
        </p:nvSpPr>
        <p:spPr/>
        <p:txBody>
          <a:bodyPr/>
          <a:lstStyle/>
          <a:p>
            <a:pPr>
              <a:buClr>
                <a:srgbClr val="000000"/>
              </a:buClr>
            </a:pPr>
            <a:r>
              <a:rPr lang="en-US" i="1" smtClean="0">
                <a:solidFill>
                  <a:srgbClr val="25A9A6"/>
                </a:solidFill>
              </a:rPr>
              <a:t>Efficiency wages </a:t>
            </a:r>
            <a:r>
              <a:rPr lang="en-US" smtClean="0"/>
              <a:t>are above-equilibrium wages paid by firms in order to increase worker productivity. </a:t>
            </a:r>
          </a:p>
          <a:p>
            <a:r>
              <a:rPr lang="en-US" smtClean="0"/>
              <a:t>The theory of efficiency wages states that firms operate more efficiently if wages are above the equilibrium level.</a:t>
            </a:r>
          </a:p>
          <a:p>
            <a:pPr lvl="1"/>
            <a:r>
              <a:rPr lang="en-US" smtClean="0"/>
              <a:t>It may be profitable for firms to keep wages even in the presence of a surplus of labour because high wage raise the efficiency of a firm’s workers.</a:t>
            </a:r>
          </a:p>
        </p:txBody>
      </p:sp>
    </p:spTree>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The Theory of Efficiency Wages</a:t>
            </a:r>
            <a:endParaRPr lang="en-US" smtClean="0">
              <a:latin typeface="Tahoma" pitchFamily="34" charset="0"/>
            </a:endParaRPr>
          </a:p>
        </p:txBody>
      </p:sp>
      <p:sp>
        <p:nvSpPr>
          <p:cNvPr id="29699" name="Rectangle 3"/>
          <p:cNvSpPr>
            <a:spLocks noGrp="1" noChangeArrowheads="1"/>
          </p:cNvSpPr>
          <p:nvPr>
            <p:ph type="body" idx="1"/>
          </p:nvPr>
        </p:nvSpPr>
        <p:spPr/>
        <p:txBody>
          <a:bodyPr/>
          <a:lstStyle/>
          <a:p>
            <a:r>
              <a:rPr lang="en-US" sz="2300" smtClean="0"/>
              <a:t>A firm may prefer higher than equilibrium wages:</a:t>
            </a:r>
          </a:p>
          <a:p>
            <a:pPr lvl="1"/>
            <a:r>
              <a:rPr lang="en-US" sz="2200" smtClean="0"/>
              <a:t>Worker Health: Better paid workers eat a better diet and thus are more productive.</a:t>
            </a:r>
          </a:p>
          <a:p>
            <a:pPr lvl="2"/>
            <a:r>
              <a:rPr lang="en-US" sz="1800" smtClean="0"/>
              <a:t>This explanation is more relevant for firms in less developed countries where inadequate nutrition is a more common problem.</a:t>
            </a:r>
          </a:p>
          <a:p>
            <a:pPr lvl="1"/>
            <a:r>
              <a:rPr lang="en-US" sz="2200" smtClean="0"/>
              <a:t>Worker Turnover: A higher paid worker is less likely to look for another job.</a:t>
            </a:r>
          </a:p>
          <a:p>
            <a:pPr lvl="1"/>
            <a:r>
              <a:rPr lang="en-US" sz="2200" smtClean="0"/>
              <a:t>Worker Effort: Higher wages motivate workers to put forward their best effort.</a:t>
            </a:r>
          </a:p>
          <a:p>
            <a:pPr lvl="2"/>
            <a:r>
              <a:rPr lang="en-US" sz="1800" smtClean="0"/>
              <a:t>Marxist idea of the “reserved army of unemployment”: employers benefit from unemployed who help them discipline those workers who have jobs.</a:t>
            </a:r>
          </a:p>
          <a:p>
            <a:pPr lvl="1"/>
            <a:r>
              <a:rPr lang="en-US" sz="2200" smtClean="0"/>
              <a:t>Worker Quality: Higher wages attract a better pool of workers to apply for jobs.</a:t>
            </a:r>
          </a:p>
          <a:p>
            <a:pPr lvl="2"/>
            <a:r>
              <a:rPr lang="en-US" sz="1800" smtClean="0"/>
              <a:t>Adverse selection: Equilibrium wage would attract only the incompetent workers.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Summary</a:t>
            </a:r>
            <a:endParaRPr lang="en-US" smtClean="0">
              <a:latin typeface="Tahoma" pitchFamily="34" charset="0"/>
            </a:endParaRPr>
          </a:p>
        </p:txBody>
      </p:sp>
      <p:sp>
        <p:nvSpPr>
          <p:cNvPr id="30723" name="Rectangle 3"/>
          <p:cNvSpPr>
            <a:spLocks noGrp="1" noChangeArrowheads="1"/>
          </p:cNvSpPr>
          <p:nvPr>
            <p:ph type="body" idx="1"/>
          </p:nvPr>
        </p:nvSpPr>
        <p:spPr/>
        <p:txBody>
          <a:bodyPr/>
          <a:lstStyle/>
          <a:p>
            <a:r>
              <a:rPr lang="en-US" sz="2800" smtClean="0"/>
              <a:t>The unemployment rate is the percentage of those who would like to work but don’t have jobs.</a:t>
            </a:r>
          </a:p>
          <a:p>
            <a:r>
              <a:rPr lang="en-US" sz="2800" smtClean="0"/>
              <a:t>The Office of National Statistics calculates this statistic monthly in the UK.</a:t>
            </a:r>
          </a:p>
          <a:p>
            <a:r>
              <a:rPr lang="en-US" sz="2800" smtClean="0"/>
              <a:t>The unemployment rate is an imperfect measure of joblessness.</a:t>
            </a:r>
          </a:p>
          <a:p>
            <a:r>
              <a:rPr lang="en-US" sz="2800" smtClean="0"/>
              <a:t>In the UK economy, most people who become unemployed find work within a short period of time.</a:t>
            </a:r>
          </a:p>
          <a:p>
            <a:r>
              <a:rPr lang="en-US" sz="2800" smtClean="0"/>
              <a:t>Most unemployment observed at any given time is attributable to a few people who are unemployed for long periods of time.</a:t>
            </a:r>
          </a:p>
          <a:p>
            <a:endParaRPr lang="en-US" sz="2800" smtClean="0"/>
          </a:p>
        </p:txBody>
      </p:sp>
      <p:sp>
        <p:nvSpPr>
          <p:cNvPr id="30724" name="Line 4"/>
          <p:cNvSpPr>
            <a:spLocks noChangeShapeType="1"/>
          </p:cNvSpPr>
          <p:nvPr/>
        </p:nvSpPr>
        <p:spPr bwMode="auto">
          <a:xfrm>
            <a:off x="473075" y="1108075"/>
            <a:ext cx="8293100" cy="0"/>
          </a:xfrm>
          <a:prstGeom prst="line">
            <a:avLst/>
          </a:prstGeom>
          <a:noFill/>
          <a:ln w="12700">
            <a:solidFill>
              <a:srgbClr val="FFFFCC"/>
            </a:solidFill>
            <a:round/>
            <a:headEnd type="none" w="sm" len="sm"/>
            <a:tailEnd type="none" w="sm" len="sm"/>
          </a:ln>
        </p:spPr>
        <p:txBody>
          <a:bodyPr wrap="none" anchor="ctr"/>
          <a:lstStyle/>
          <a:p>
            <a:endParaRPr lang="cs-CZ"/>
          </a:p>
        </p:txBody>
      </p:sp>
    </p:spTree>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Summary</a:t>
            </a:r>
            <a:endParaRPr lang="en-US" smtClean="0">
              <a:latin typeface="Tahoma" pitchFamily="34" charset="0"/>
            </a:endParaRPr>
          </a:p>
        </p:txBody>
      </p:sp>
      <p:sp>
        <p:nvSpPr>
          <p:cNvPr id="31747" name="Rectangle 3"/>
          <p:cNvSpPr>
            <a:spLocks noGrp="1" noChangeArrowheads="1"/>
          </p:cNvSpPr>
          <p:nvPr>
            <p:ph type="body" idx="1"/>
          </p:nvPr>
        </p:nvSpPr>
        <p:spPr/>
        <p:txBody>
          <a:bodyPr/>
          <a:lstStyle/>
          <a:p>
            <a:r>
              <a:rPr lang="en-US" sz="2600" smtClean="0"/>
              <a:t>One reason for unemployment is the time it takes for workers to search for jobs that best suit their tastes and skills.</a:t>
            </a:r>
          </a:p>
          <a:p>
            <a:r>
              <a:rPr lang="en-US" sz="2600" smtClean="0"/>
              <a:t>A second reason why the economy always has some unemployment are the wages that exceed the equilibrium level.</a:t>
            </a:r>
          </a:p>
          <a:p>
            <a:pPr lvl="1"/>
            <a:r>
              <a:rPr lang="en-US" sz="2400" smtClean="0"/>
              <a:t>Minimum wage laws raise the quantity of labour supplied and reduce the quantity demanded.</a:t>
            </a:r>
          </a:p>
          <a:p>
            <a:pPr lvl="1"/>
            <a:r>
              <a:rPr lang="en-US" sz="2400" smtClean="0"/>
              <a:t>The market power of unions allows them to negotiate higher wages for their members.</a:t>
            </a:r>
          </a:p>
          <a:p>
            <a:pPr lvl="1"/>
            <a:r>
              <a:rPr lang="en-US" sz="2400" smtClean="0"/>
              <a:t>The theory of efficiency wages states that high wages can improve worker health, lower worker turnover, increase worker effort, and raise worker quality.</a:t>
            </a:r>
          </a:p>
          <a:p>
            <a:endParaRPr lang="en-US" sz="2400" smtClean="0"/>
          </a:p>
          <a:p>
            <a:endParaRPr lang="en-US" smtClean="0"/>
          </a:p>
        </p:txBody>
      </p:sp>
      <p:sp>
        <p:nvSpPr>
          <p:cNvPr id="31748" name="Line 4"/>
          <p:cNvSpPr>
            <a:spLocks noChangeShapeType="1"/>
          </p:cNvSpPr>
          <p:nvPr/>
        </p:nvSpPr>
        <p:spPr bwMode="auto">
          <a:xfrm>
            <a:off x="473075" y="1108075"/>
            <a:ext cx="8293100" cy="0"/>
          </a:xfrm>
          <a:prstGeom prst="line">
            <a:avLst/>
          </a:prstGeom>
          <a:noFill/>
          <a:ln w="12700">
            <a:solidFill>
              <a:srgbClr val="FFFFCC"/>
            </a:solidFill>
            <a:round/>
            <a:headEnd type="none" w="sm" len="sm"/>
            <a:tailEnd type="none" w="sm" len="sm"/>
          </a:ln>
        </p:spPr>
        <p:txBody>
          <a:bodyPr wrap="none" anchor="ctr"/>
          <a:lstStyle/>
          <a:p>
            <a:endParaRPr lang="cs-CZ"/>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лавие 1"/>
          <p:cNvSpPr>
            <a:spLocks noGrp="1"/>
          </p:cNvSpPr>
          <p:nvPr>
            <p:ph type="title"/>
          </p:nvPr>
        </p:nvSpPr>
        <p:spPr/>
        <p:txBody>
          <a:bodyPr/>
          <a:lstStyle/>
          <a:p>
            <a:r>
              <a:rPr lang="en-US" smtClean="0"/>
              <a:t>Unemployment</a:t>
            </a:r>
            <a:endParaRPr lang="bg-BG" smtClean="0"/>
          </a:p>
        </p:txBody>
      </p:sp>
      <p:sp>
        <p:nvSpPr>
          <p:cNvPr id="5123" name="Контейнер за съдържание 2"/>
          <p:cNvSpPr>
            <a:spLocks noGrp="1"/>
          </p:cNvSpPr>
          <p:nvPr>
            <p:ph idx="1"/>
          </p:nvPr>
        </p:nvSpPr>
        <p:spPr/>
        <p:txBody>
          <a:bodyPr/>
          <a:lstStyle/>
          <a:p>
            <a:pPr>
              <a:buFontTx/>
              <a:buNone/>
            </a:pPr>
            <a:r>
              <a:rPr lang="en-US" sz="2200" smtClean="0"/>
              <a:t>A job loss means a lower living standard in the present, anxiety about the future, and reduced self-esteem. People who would like to work but cannot find a job are not contributing to the economy’s production of goods and services.</a:t>
            </a:r>
          </a:p>
          <a:p>
            <a:pPr>
              <a:buFontTx/>
              <a:buNone/>
            </a:pPr>
            <a:endParaRPr lang="en-US" sz="400" smtClean="0"/>
          </a:p>
          <a:p>
            <a:pPr>
              <a:buFontTx/>
              <a:buNone/>
            </a:pPr>
            <a:r>
              <a:rPr lang="en-US" sz="2400" smtClean="0"/>
              <a:t>These are the key issues concerning unemployment:</a:t>
            </a:r>
          </a:p>
          <a:p>
            <a:pPr>
              <a:buFontTx/>
              <a:buNone/>
            </a:pPr>
            <a:endParaRPr lang="en-US" sz="400" smtClean="0"/>
          </a:p>
          <a:p>
            <a:r>
              <a:rPr lang="en-US" sz="2600" smtClean="0"/>
              <a:t>How does the government measure the economy’s rate of unemployment?</a:t>
            </a:r>
          </a:p>
          <a:p>
            <a:r>
              <a:rPr lang="en-US" sz="2600" smtClean="0"/>
              <a:t>What problems arise in interpreting the unemployment data?</a:t>
            </a:r>
          </a:p>
          <a:p>
            <a:r>
              <a:rPr lang="en-US" sz="2600" smtClean="0"/>
              <a:t>How long are the unemployed typically without work?</a:t>
            </a:r>
          </a:p>
          <a:p>
            <a:r>
              <a:rPr lang="en-US" sz="2600" smtClean="0"/>
              <a:t>Why economies always experience some unemployment?</a:t>
            </a:r>
          </a:p>
          <a:p>
            <a:r>
              <a:rPr lang="en-US" sz="2600" smtClean="0"/>
              <a:t>How policymakers can help the unemployed?</a:t>
            </a:r>
            <a:endParaRPr lang="bg-BG" sz="260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mtClean="0">
                <a:solidFill>
                  <a:srgbClr val="FFFFFF"/>
                </a:solidFill>
              </a:rPr>
              <a:t>How Is Unemployment Measured?</a:t>
            </a:r>
            <a:endParaRPr lang="en-US" smtClean="0">
              <a:solidFill>
                <a:srgbClr val="FFFFFF"/>
              </a:solidFill>
              <a:latin typeface="Tahoma" pitchFamily="34" charset="0"/>
            </a:endParaRPr>
          </a:p>
        </p:txBody>
      </p:sp>
      <p:sp>
        <p:nvSpPr>
          <p:cNvPr id="6147" name="Rectangle 3"/>
          <p:cNvSpPr>
            <a:spLocks noGrp="1" noChangeArrowheads="1"/>
          </p:cNvSpPr>
          <p:nvPr>
            <p:ph type="body" idx="1"/>
          </p:nvPr>
        </p:nvSpPr>
        <p:spPr/>
        <p:txBody>
          <a:bodyPr/>
          <a:lstStyle/>
          <a:p>
            <a:r>
              <a:rPr lang="en-US" smtClean="0"/>
              <a:t>Unemployment may be measured in two ways.</a:t>
            </a:r>
          </a:p>
          <a:p>
            <a:pPr lvl="1"/>
            <a:r>
              <a:rPr lang="en-US" sz="2600" smtClean="0"/>
              <a:t>A monthly survey of households – the Labour Force Survey in the UK; Current Population Survey in US.</a:t>
            </a:r>
          </a:p>
          <a:p>
            <a:pPr lvl="1"/>
            <a:r>
              <a:rPr lang="en-US" smtClean="0"/>
              <a:t>The claimant count.</a:t>
            </a:r>
          </a:p>
          <a:p>
            <a:r>
              <a:rPr lang="en-US" smtClean="0"/>
              <a:t>Based on the answers to survey questions, each adult (aged 16+)  is placed into one of three categories:</a:t>
            </a:r>
          </a:p>
          <a:p>
            <a:pPr lvl="1"/>
            <a:r>
              <a:rPr lang="en-US" smtClean="0"/>
              <a:t>Employed</a:t>
            </a:r>
          </a:p>
          <a:p>
            <a:pPr lvl="1"/>
            <a:r>
              <a:rPr lang="en-US" smtClean="0"/>
              <a:t>Unemployed</a:t>
            </a:r>
          </a:p>
          <a:p>
            <a:pPr lvl="1"/>
            <a:r>
              <a:rPr lang="en-US" smtClean="0"/>
              <a:t>Not in the labour force</a:t>
            </a:r>
          </a:p>
          <a:p>
            <a:pPr>
              <a:buFontTx/>
              <a:buNone/>
            </a:pPr>
            <a:endParaRPr 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solidFill>
                  <a:srgbClr val="FFFFFF"/>
                </a:solidFill>
              </a:rPr>
              <a:t>How Is Unemployment Measured?</a:t>
            </a:r>
            <a:endParaRPr lang="en-US" smtClean="0">
              <a:solidFill>
                <a:srgbClr val="FFFFFF"/>
              </a:solidFill>
              <a:latin typeface="Tahoma" pitchFamily="34" charset="0"/>
            </a:endParaRPr>
          </a:p>
        </p:txBody>
      </p:sp>
      <p:sp>
        <p:nvSpPr>
          <p:cNvPr id="7171" name="Rectangle 3"/>
          <p:cNvSpPr>
            <a:spLocks noGrp="1" noChangeArrowheads="1"/>
          </p:cNvSpPr>
          <p:nvPr>
            <p:ph type="body" idx="1"/>
          </p:nvPr>
        </p:nvSpPr>
        <p:spPr/>
        <p:txBody>
          <a:bodyPr/>
          <a:lstStyle/>
          <a:p>
            <a:r>
              <a:rPr lang="en-US" smtClean="0"/>
              <a:t>Labour Force</a:t>
            </a:r>
          </a:p>
          <a:p>
            <a:pPr lvl="1">
              <a:buClr>
                <a:srgbClr val="000000"/>
              </a:buClr>
            </a:pPr>
            <a:r>
              <a:rPr lang="en-US" smtClean="0"/>
              <a:t>The </a:t>
            </a:r>
            <a:r>
              <a:rPr lang="en-US" i="1" smtClean="0">
                <a:solidFill>
                  <a:srgbClr val="25A9A6"/>
                </a:solidFill>
              </a:rPr>
              <a:t>labour force </a:t>
            </a:r>
            <a:r>
              <a:rPr lang="en-US" smtClean="0"/>
              <a:t>is the total number of workers, including both the employed and the unemployed.</a:t>
            </a:r>
          </a:p>
          <a:p>
            <a:pPr lvl="1">
              <a:buClr>
                <a:srgbClr val="000000"/>
              </a:buClr>
            </a:pPr>
            <a:r>
              <a:rPr lang="en-US" smtClean="0"/>
              <a:t>A person is considered </a:t>
            </a:r>
            <a:r>
              <a:rPr lang="en-US" i="1" smtClean="0">
                <a:solidFill>
                  <a:srgbClr val="25A9A6"/>
                </a:solidFill>
              </a:rPr>
              <a:t>employed</a:t>
            </a:r>
            <a:r>
              <a:rPr lang="en-US" smtClean="0"/>
              <a:t> if he or she spent most of the previous week working at a paid job</a:t>
            </a:r>
          </a:p>
          <a:p>
            <a:pPr lvl="1">
              <a:buClr>
                <a:srgbClr val="000000"/>
              </a:buClr>
            </a:pPr>
            <a:r>
              <a:rPr lang="en-US" smtClean="0"/>
              <a:t>A person is considered </a:t>
            </a:r>
            <a:r>
              <a:rPr lang="en-US" i="1" smtClean="0">
                <a:solidFill>
                  <a:srgbClr val="25A9A6"/>
                </a:solidFill>
              </a:rPr>
              <a:t>unemployed</a:t>
            </a:r>
            <a:r>
              <a:rPr lang="en-US" smtClean="0"/>
              <a:t> if he or she is temporary layoff, is looking for a job, or is waiting for the start date of a new job</a:t>
            </a:r>
          </a:p>
          <a:p>
            <a:pPr lvl="1">
              <a:buClr>
                <a:srgbClr val="000000"/>
              </a:buClr>
            </a:pPr>
            <a:r>
              <a:rPr lang="en-US" smtClean="0"/>
              <a:t>A person is considered </a:t>
            </a:r>
            <a:r>
              <a:rPr lang="en-US" i="1" smtClean="0">
                <a:solidFill>
                  <a:srgbClr val="25A9A6"/>
                </a:solidFill>
              </a:rPr>
              <a:t>not in the labor force </a:t>
            </a:r>
            <a:r>
              <a:rPr lang="en-US" smtClean="0"/>
              <a:t>if he or she fits neither of the first two categories such as a full-time student, homemaker, or retiree.</a:t>
            </a:r>
          </a:p>
          <a:p>
            <a:pPr lvl="1">
              <a:buClr>
                <a:srgbClr val="000000"/>
              </a:buClr>
            </a:pPr>
            <a:endParaRPr lang="en-US" smtClean="0"/>
          </a:p>
          <a:p>
            <a:pPr lvl="1">
              <a:buClr>
                <a:srgbClr val="000000"/>
              </a:buClr>
            </a:pPr>
            <a:endParaRPr lang="en-US"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narrow aqua button bckgrd"/>
          <p:cNvPicPr>
            <a:picLocks noChangeAspect="1" noChangeArrowheads="1"/>
          </p:cNvPicPr>
          <p:nvPr/>
        </p:nvPicPr>
        <p:blipFill>
          <a:blip r:embed="rId2" cstate="print"/>
          <a:srcRect r="1688"/>
          <a:stretch>
            <a:fillRect/>
          </a:stretch>
        </p:blipFill>
        <p:spPr bwMode="auto">
          <a:xfrm>
            <a:off x="-304800" y="0"/>
            <a:ext cx="9144000" cy="6858000"/>
          </a:xfrm>
          <a:prstGeom prst="rect">
            <a:avLst/>
          </a:prstGeom>
          <a:noFill/>
          <a:ln w="9525">
            <a:noFill/>
            <a:miter lim="800000"/>
            <a:headEnd/>
            <a:tailEnd/>
          </a:ln>
        </p:spPr>
      </p:pic>
      <p:sp>
        <p:nvSpPr>
          <p:cNvPr id="8195" name="Rectangle 3"/>
          <p:cNvSpPr>
            <a:spLocks noGrp="1" noChangeArrowheads="1"/>
          </p:cNvSpPr>
          <p:nvPr>
            <p:ph type="title"/>
          </p:nvPr>
        </p:nvSpPr>
        <p:spPr>
          <a:xfrm>
            <a:off x="914400" y="76200"/>
            <a:ext cx="7696200" cy="685800"/>
          </a:xfrm>
        </p:spPr>
        <p:txBody>
          <a:bodyPr/>
          <a:lstStyle/>
          <a:p>
            <a:pPr algn="l">
              <a:lnSpc>
                <a:spcPct val="80000"/>
              </a:lnSpc>
            </a:pPr>
            <a:r>
              <a:rPr lang="en-US" sz="2800" smtClean="0"/>
              <a:t>Figure 1 The Breakdown of the UK Adult Population in 2004</a:t>
            </a:r>
            <a:endParaRPr lang="en-US" sz="2400" smtClean="0">
              <a:solidFill>
                <a:schemeClr val="bg1"/>
              </a:solidFill>
            </a:endParaRPr>
          </a:p>
        </p:txBody>
      </p:sp>
      <p:grpSp>
        <p:nvGrpSpPr>
          <p:cNvPr id="2" name="Group 5"/>
          <p:cNvGrpSpPr>
            <a:grpSpLocks/>
          </p:cNvGrpSpPr>
          <p:nvPr/>
        </p:nvGrpSpPr>
        <p:grpSpPr bwMode="auto">
          <a:xfrm>
            <a:off x="1385888" y="1250950"/>
            <a:ext cx="1562100" cy="5162550"/>
            <a:chOff x="873" y="788"/>
            <a:chExt cx="984" cy="3252"/>
          </a:xfrm>
        </p:grpSpPr>
        <p:sp>
          <p:nvSpPr>
            <p:cNvPr id="8214" name="Freeform 6"/>
            <p:cNvSpPr>
              <a:spLocks/>
            </p:cNvSpPr>
            <p:nvPr/>
          </p:nvSpPr>
          <p:spPr bwMode="auto">
            <a:xfrm>
              <a:off x="1774" y="788"/>
              <a:ext cx="83" cy="3252"/>
            </a:xfrm>
            <a:custGeom>
              <a:avLst/>
              <a:gdLst>
                <a:gd name="T0" fmla="*/ 9976131 w 8"/>
                <a:gd name="T1" fmla="*/ 0 h 314"/>
                <a:gd name="T2" fmla="*/ 5051140 w 8"/>
                <a:gd name="T3" fmla="*/ 7386203 h 314"/>
                <a:gd name="T4" fmla="*/ 5051140 w 8"/>
                <a:gd name="T5" fmla="*/ 188853136 h 314"/>
                <a:gd name="T6" fmla="*/ 0 w 8"/>
                <a:gd name="T7" fmla="*/ 193743148 h 314"/>
                <a:gd name="T8" fmla="*/ 5051140 w 8"/>
                <a:gd name="T9" fmla="*/ 198632166 h 314"/>
                <a:gd name="T10" fmla="*/ 5051140 w 8"/>
                <a:gd name="T11" fmla="*/ 380099081 h 314"/>
                <a:gd name="T12" fmla="*/ 9976131 w 8"/>
                <a:gd name="T13" fmla="*/ 387484970 h 314"/>
                <a:gd name="T14" fmla="*/ 0 60000 65536"/>
                <a:gd name="T15" fmla="*/ 0 60000 65536"/>
                <a:gd name="T16" fmla="*/ 0 60000 65536"/>
                <a:gd name="T17" fmla="*/ 0 60000 65536"/>
                <a:gd name="T18" fmla="*/ 0 60000 65536"/>
                <a:gd name="T19" fmla="*/ 0 60000 65536"/>
                <a:gd name="T20" fmla="*/ 0 60000 65536"/>
                <a:gd name="T21" fmla="*/ 0 w 8"/>
                <a:gd name="T22" fmla="*/ 0 h 314"/>
                <a:gd name="T23" fmla="*/ 8 w 8"/>
                <a:gd name="T24" fmla="*/ 314 h 3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14">
                  <a:moveTo>
                    <a:pt x="8" y="0"/>
                  </a:moveTo>
                  <a:cubicBezTo>
                    <a:pt x="6" y="0"/>
                    <a:pt x="4" y="3"/>
                    <a:pt x="4" y="6"/>
                  </a:cubicBezTo>
                  <a:cubicBezTo>
                    <a:pt x="4" y="153"/>
                    <a:pt x="4" y="153"/>
                    <a:pt x="4" y="153"/>
                  </a:cubicBezTo>
                  <a:cubicBezTo>
                    <a:pt x="4" y="155"/>
                    <a:pt x="3" y="157"/>
                    <a:pt x="0" y="157"/>
                  </a:cubicBezTo>
                  <a:cubicBezTo>
                    <a:pt x="3" y="157"/>
                    <a:pt x="4" y="159"/>
                    <a:pt x="4" y="161"/>
                  </a:cubicBezTo>
                  <a:cubicBezTo>
                    <a:pt x="4" y="308"/>
                    <a:pt x="4" y="308"/>
                    <a:pt x="4" y="308"/>
                  </a:cubicBezTo>
                  <a:cubicBezTo>
                    <a:pt x="4" y="311"/>
                    <a:pt x="6" y="314"/>
                    <a:pt x="8" y="314"/>
                  </a:cubicBezTo>
                </a:path>
              </a:pathLst>
            </a:custGeom>
            <a:noFill/>
            <a:ln w="15875">
              <a:solidFill>
                <a:srgbClr val="000000"/>
              </a:solidFill>
              <a:prstDash val="solid"/>
              <a:round/>
              <a:headEnd/>
              <a:tailEnd/>
            </a:ln>
          </p:spPr>
          <p:txBody>
            <a:bodyPr/>
            <a:lstStyle/>
            <a:p>
              <a:endParaRPr lang="cs-CZ"/>
            </a:p>
          </p:txBody>
        </p:sp>
        <p:sp>
          <p:nvSpPr>
            <p:cNvPr id="8215" name="Rectangle 7"/>
            <p:cNvSpPr>
              <a:spLocks noChangeArrowheads="1"/>
            </p:cNvSpPr>
            <p:nvPr/>
          </p:nvSpPr>
          <p:spPr bwMode="auto">
            <a:xfrm>
              <a:off x="1119" y="2154"/>
              <a:ext cx="306" cy="144"/>
            </a:xfrm>
            <a:prstGeom prst="rect">
              <a:avLst/>
            </a:prstGeom>
            <a:noFill/>
            <a:ln w="9525">
              <a:noFill/>
              <a:miter lim="800000"/>
              <a:headEnd/>
              <a:tailEnd/>
            </a:ln>
          </p:spPr>
          <p:txBody>
            <a:bodyPr wrap="none" lIns="0" tIns="0" rIns="0" bIns="0">
              <a:spAutoFit/>
            </a:bodyPr>
            <a:lstStyle/>
            <a:p>
              <a:r>
                <a:rPr lang="en-US" sz="1500" b="1">
                  <a:solidFill>
                    <a:srgbClr val="000000"/>
                  </a:solidFill>
                  <a:latin typeface="Arial" charset="0"/>
                </a:rPr>
                <a:t>Adult</a:t>
              </a:r>
              <a:endParaRPr lang="en-US"/>
            </a:p>
          </p:txBody>
        </p:sp>
        <p:sp>
          <p:nvSpPr>
            <p:cNvPr id="8216" name="Rectangle 8"/>
            <p:cNvSpPr>
              <a:spLocks noChangeArrowheads="1"/>
            </p:cNvSpPr>
            <p:nvPr/>
          </p:nvSpPr>
          <p:spPr bwMode="auto">
            <a:xfrm>
              <a:off x="964" y="2306"/>
              <a:ext cx="618" cy="144"/>
            </a:xfrm>
            <a:prstGeom prst="rect">
              <a:avLst/>
            </a:prstGeom>
            <a:noFill/>
            <a:ln w="9525">
              <a:noFill/>
              <a:miter lim="800000"/>
              <a:headEnd/>
              <a:tailEnd/>
            </a:ln>
          </p:spPr>
          <p:txBody>
            <a:bodyPr wrap="none" lIns="0" tIns="0" rIns="0" bIns="0">
              <a:spAutoFit/>
            </a:bodyPr>
            <a:lstStyle/>
            <a:p>
              <a:r>
                <a:rPr lang="en-US" sz="1500" b="1">
                  <a:solidFill>
                    <a:srgbClr val="000000"/>
                  </a:solidFill>
                  <a:latin typeface="Arial" charset="0"/>
                </a:rPr>
                <a:t>Population</a:t>
              </a:r>
              <a:endParaRPr lang="en-US"/>
            </a:p>
          </p:txBody>
        </p:sp>
        <p:sp>
          <p:nvSpPr>
            <p:cNvPr id="8217" name="Rectangle 9"/>
            <p:cNvSpPr>
              <a:spLocks noChangeArrowheads="1"/>
            </p:cNvSpPr>
            <p:nvPr/>
          </p:nvSpPr>
          <p:spPr bwMode="auto">
            <a:xfrm>
              <a:off x="873" y="2458"/>
              <a:ext cx="732" cy="144"/>
            </a:xfrm>
            <a:prstGeom prst="rect">
              <a:avLst/>
            </a:prstGeom>
            <a:noFill/>
            <a:ln w="9525">
              <a:noFill/>
              <a:miter lim="800000"/>
              <a:headEnd/>
              <a:tailEnd/>
            </a:ln>
          </p:spPr>
          <p:txBody>
            <a:bodyPr wrap="none" lIns="0" tIns="0" rIns="0" bIns="0">
              <a:spAutoFit/>
            </a:bodyPr>
            <a:lstStyle/>
            <a:p>
              <a:r>
                <a:rPr lang="en-US" sz="1500" b="1">
                  <a:solidFill>
                    <a:srgbClr val="000000"/>
                  </a:solidFill>
                  <a:latin typeface="Arial" charset="0"/>
                </a:rPr>
                <a:t>(47.4 million)</a:t>
              </a:r>
              <a:endParaRPr lang="en-US"/>
            </a:p>
          </p:txBody>
        </p:sp>
      </p:grpSp>
      <p:grpSp>
        <p:nvGrpSpPr>
          <p:cNvPr id="8197" name="Group 27"/>
          <p:cNvGrpSpPr>
            <a:grpSpLocks/>
          </p:cNvGrpSpPr>
          <p:nvPr/>
        </p:nvGrpSpPr>
        <p:grpSpPr bwMode="auto">
          <a:xfrm>
            <a:off x="6324600" y="1284288"/>
            <a:ext cx="1901825" cy="3135312"/>
            <a:chOff x="3984" y="809"/>
            <a:chExt cx="1198" cy="1975"/>
          </a:xfrm>
        </p:grpSpPr>
        <p:sp>
          <p:nvSpPr>
            <p:cNvPr id="8211" name="Freeform 11"/>
            <p:cNvSpPr>
              <a:spLocks/>
            </p:cNvSpPr>
            <p:nvPr/>
          </p:nvSpPr>
          <p:spPr bwMode="auto">
            <a:xfrm>
              <a:off x="3984" y="809"/>
              <a:ext cx="96" cy="1975"/>
            </a:xfrm>
            <a:custGeom>
              <a:avLst/>
              <a:gdLst>
                <a:gd name="T0" fmla="*/ 0 w 8"/>
                <a:gd name="T1" fmla="*/ 0 h 207"/>
                <a:gd name="T2" fmla="*/ 11943933 w 8"/>
                <a:gd name="T3" fmla="*/ 3795483 h 207"/>
                <a:gd name="T4" fmla="*/ 11943933 w 8"/>
                <a:gd name="T5" fmla="*/ 74713579 h 207"/>
                <a:gd name="T6" fmla="*/ 23887867 w 8"/>
                <a:gd name="T7" fmla="*/ 77722257 h 207"/>
                <a:gd name="T8" fmla="*/ 11943933 w 8"/>
                <a:gd name="T9" fmla="*/ 80722138 h 207"/>
                <a:gd name="T10" fmla="*/ 11943933 w 8"/>
                <a:gd name="T11" fmla="*/ 152361072 h 207"/>
                <a:gd name="T12" fmla="*/ 0 w 8"/>
                <a:gd name="T13" fmla="*/ 156156659 h 207"/>
                <a:gd name="T14" fmla="*/ 0 60000 65536"/>
                <a:gd name="T15" fmla="*/ 0 60000 65536"/>
                <a:gd name="T16" fmla="*/ 0 60000 65536"/>
                <a:gd name="T17" fmla="*/ 0 60000 65536"/>
                <a:gd name="T18" fmla="*/ 0 60000 65536"/>
                <a:gd name="T19" fmla="*/ 0 60000 65536"/>
                <a:gd name="T20" fmla="*/ 0 60000 65536"/>
                <a:gd name="T21" fmla="*/ 0 w 8"/>
                <a:gd name="T22" fmla="*/ 0 h 207"/>
                <a:gd name="T23" fmla="*/ 8 w 8"/>
                <a:gd name="T24" fmla="*/ 207 h 2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207">
                  <a:moveTo>
                    <a:pt x="0" y="0"/>
                  </a:moveTo>
                  <a:cubicBezTo>
                    <a:pt x="3" y="0"/>
                    <a:pt x="4" y="3"/>
                    <a:pt x="4" y="5"/>
                  </a:cubicBezTo>
                  <a:cubicBezTo>
                    <a:pt x="4" y="99"/>
                    <a:pt x="4" y="99"/>
                    <a:pt x="4" y="99"/>
                  </a:cubicBezTo>
                  <a:cubicBezTo>
                    <a:pt x="4" y="101"/>
                    <a:pt x="6" y="103"/>
                    <a:pt x="8" y="103"/>
                  </a:cubicBezTo>
                  <a:cubicBezTo>
                    <a:pt x="6" y="103"/>
                    <a:pt x="4" y="105"/>
                    <a:pt x="4" y="107"/>
                  </a:cubicBezTo>
                  <a:cubicBezTo>
                    <a:pt x="4" y="202"/>
                    <a:pt x="4" y="202"/>
                    <a:pt x="4" y="202"/>
                  </a:cubicBezTo>
                  <a:cubicBezTo>
                    <a:pt x="4" y="204"/>
                    <a:pt x="3" y="207"/>
                    <a:pt x="0" y="207"/>
                  </a:cubicBezTo>
                </a:path>
              </a:pathLst>
            </a:custGeom>
            <a:noFill/>
            <a:ln w="15875">
              <a:solidFill>
                <a:srgbClr val="000000"/>
              </a:solidFill>
              <a:prstDash val="solid"/>
              <a:round/>
              <a:headEnd/>
              <a:tailEnd/>
            </a:ln>
          </p:spPr>
          <p:txBody>
            <a:bodyPr/>
            <a:lstStyle/>
            <a:p>
              <a:endParaRPr lang="cs-CZ"/>
            </a:p>
          </p:txBody>
        </p:sp>
        <p:sp>
          <p:nvSpPr>
            <p:cNvPr id="8212" name="Rectangle 12"/>
            <p:cNvSpPr>
              <a:spLocks noChangeArrowheads="1"/>
            </p:cNvSpPr>
            <p:nvPr/>
          </p:nvSpPr>
          <p:spPr bwMode="auto">
            <a:xfrm>
              <a:off x="4416" y="1645"/>
              <a:ext cx="766" cy="144"/>
            </a:xfrm>
            <a:prstGeom prst="rect">
              <a:avLst/>
            </a:prstGeom>
            <a:noFill/>
            <a:ln w="9525">
              <a:noFill/>
              <a:miter lim="800000"/>
              <a:headEnd/>
              <a:tailEnd/>
            </a:ln>
          </p:spPr>
          <p:txBody>
            <a:bodyPr wrap="none" lIns="0" tIns="0" rIns="0" bIns="0">
              <a:spAutoFit/>
            </a:bodyPr>
            <a:lstStyle/>
            <a:p>
              <a:r>
                <a:rPr lang="en-US" sz="1500" b="1">
                  <a:solidFill>
                    <a:srgbClr val="000000"/>
                  </a:solidFill>
                  <a:latin typeface="Arial" charset="0"/>
                </a:rPr>
                <a:t>Labour Force</a:t>
              </a:r>
              <a:endParaRPr lang="en-US"/>
            </a:p>
          </p:txBody>
        </p:sp>
        <p:sp>
          <p:nvSpPr>
            <p:cNvPr id="8213" name="Rectangle 13"/>
            <p:cNvSpPr>
              <a:spLocks noChangeArrowheads="1"/>
            </p:cNvSpPr>
            <p:nvPr/>
          </p:nvSpPr>
          <p:spPr bwMode="auto">
            <a:xfrm>
              <a:off x="4360" y="1797"/>
              <a:ext cx="732" cy="144"/>
            </a:xfrm>
            <a:prstGeom prst="rect">
              <a:avLst/>
            </a:prstGeom>
            <a:noFill/>
            <a:ln w="9525">
              <a:noFill/>
              <a:miter lim="800000"/>
              <a:headEnd/>
              <a:tailEnd/>
            </a:ln>
          </p:spPr>
          <p:txBody>
            <a:bodyPr wrap="none" lIns="0" tIns="0" rIns="0" bIns="0">
              <a:spAutoFit/>
            </a:bodyPr>
            <a:lstStyle/>
            <a:p>
              <a:r>
                <a:rPr lang="en-US" sz="1500" b="1">
                  <a:solidFill>
                    <a:srgbClr val="000000"/>
                  </a:solidFill>
                  <a:latin typeface="Arial" charset="0"/>
                </a:rPr>
                <a:t>(29.8 million)</a:t>
              </a:r>
              <a:endParaRPr lang="en-US"/>
            </a:p>
          </p:txBody>
        </p:sp>
      </p:grpSp>
      <p:grpSp>
        <p:nvGrpSpPr>
          <p:cNvPr id="4" name="Group 14"/>
          <p:cNvGrpSpPr>
            <a:grpSpLocks/>
          </p:cNvGrpSpPr>
          <p:nvPr/>
        </p:nvGrpSpPr>
        <p:grpSpPr bwMode="auto">
          <a:xfrm>
            <a:off x="3046413" y="1266825"/>
            <a:ext cx="3211512" cy="3000375"/>
            <a:chOff x="1919" y="798"/>
            <a:chExt cx="2023" cy="2103"/>
          </a:xfrm>
        </p:grpSpPr>
        <p:sp>
          <p:nvSpPr>
            <p:cNvPr id="8208" name="Rectangle 15"/>
            <p:cNvSpPr>
              <a:spLocks noChangeArrowheads="1"/>
            </p:cNvSpPr>
            <p:nvPr/>
          </p:nvSpPr>
          <p:spPr bwMode="auto">
            <a:xfrm>
              <a:off x="1919" y="798"/>
              <a:ext cx="2023" cy="2103"/>
            </a:xfrm>
            <a:prstGeom prst="rect">
              <a:avLst/>
            </a:prstGeom>
            <a:solidFill>
              <a:srgbClr val="6CCEE6"/>
            </a:solidFill>
            <a:ln w="15875">
              <a:solidFill>
                <a:srgbClr val="000000"/>
              </a:solidFill>
              <a:miter lim="800000"/>
              <a:headEnd/>
              <a:tailEnd/>
            </a:ln>
          </p:spPr>
          <p:txBody>
            <a:bodyPr/>
            <a:lstStyle/>
            <a:p>
              <a:endParaRPr lang="bg-BG"/>
            </a:p>
          </p:txBody>
        </p:sp>
        <p:sp>
          <p:nvSpPr>
            <p:cNvPr id="8209" name="Rectangle 16"/>
            <p:cNvSpPr>
              <a:spLocks noChangeArrowheads="1"/>
            </p:cNvSpPr>
            <p:nvPr/>
          </p:nvSpPr>
          <p:spPr bwMode="auto">
            <a:xfrm>
              <a:off x="2698" y="1566"/>
              <a:ext cx="535" cy="160"/>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Employed</a:t>
              </a:r>
              <a:endParaRPr lang="en-US"/>
            </a:p>
          </p:txBody>
        </p:sp>
        <p:sp>
          <p:nvSpPr>
            <p:cNvPr id="8210" name="Rectangle 17"/>
            <p:cNvSpPr>
              <a:spLocks noChangeArrowheads="1"/>
            </p:cNvSpPr>
            <p:nvPr/>
          </p:nvSpPr>
          <p:spPr bwMode="auto">
            <a:xfrm>
              <a:off x="2588" y="1717"/>
              <a:ext cx="689" cy="160"/>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(28.4 million)</a:t>
              </a:r>
              <a:endParaRPr lang="en-US"/>
            </a:p>
          </p:txBody>
        </p:sp>
      </p:grpSp>
      <p:grpSp>
        <p:nvGrpSpPr>
          <p:cNvPr id="5" name="Group 18"/>
          <p:cNvGrpSpPr>
            <a:grpSpLocks/>
          </p:cNvGrpSpPr>
          <p:nvPr/>
        </p:nvGrpSpPr>
        <p:grpSpPr bwMode="auto">
          <a:xfrm>
            <a:off x="3046413" y="4419600"/>
            <a:ext cx="3211512" cy="1993900"/>
            <a:chOff x="1919" y="2942"/>
            <a:chExt cx="2023" cy="1098"/>
          </a:xfrm>
        </p:grpSpPr>
        <p:sp>
          <p:nvSpPr>
            <p:cNvPr id="8205" name="Rectangle 19"/>
            <p:cNvSpPr>
              <a:spLocks noChangeArrowheads="1"/>
            </p:cNvSpPr>
            <p:nvPr/>
          </p:nvSpPr>
          <p:spPr bwMode="auto">
            <a:xfrm>
              <a:off x="1919" y="2942"/>
              <a:ext cx="2023" cy="1098"/>
            </a:xfrm>
            <a:prstGeom prst="rect">
              <a:avLst/>
            </a:prstGeom>
            <a:solidFill>
              <a:srgbClr val="84C1EE"/>
            </a:solidFill>
            <a:ln w="15875">
              <a:solidFill>
                <a:srgbClr val="000000"/>
              </a:solidFill>
              <a:miter lim="800000"/>
              <a:headEnd/>
              <a:tailEnd/>
            </a:ln>
          </p:spPr>
          <p:txBody>
            <a:bodyPr/>
            <a:lstStyle/>
            <a:p>
              <a:endParaRPr lang="bg-BG"/>
            </a:p>
          </p:txBody>
        </p:sp>
        <p:sp>
          <p:nvSpPr>
            <p:cNvPr id="8206" name="Rectangle 20"/>
            <p:cNvSpPr>
              <a:spLocks noChangeArrowheads="1"/>
            </p:cNvSpPr>
            <p:nvPr/>
          </p:nvSpPr>
          <p:spPr bwMode="auto">
            <a:xfrm>
              <a:off x="2508" y="3415"/>
              <a:ext cx="1150" cy="126"/>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Economically inactive</a:t>
              </a:r>
              <a:endParaRPr lang="en-US"/>
            </a:p>
          </p:txBody>
        </p:sp>
        <p:sp>
          <p:nvSpPr>
            <p:cNvPr id="8207" name="Rectangle 21"/>
            <p:cNvSpPr>
              <a:spLocks noChangeArrowheads="1"/>
            </p:cNvSpPr>
            <p:nvPr/>
          </p:nvSpPr>
          <p:spPr bwMode="auto">
            <a:xfrm>
              <a:off x="2621" y="3566"/>
              <a:ext cx="689" cy="126"/>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(17.6 million)</a:t>
              </a:r>
              <a:endParaRPr lang="en-US"/>
            </a:p>
          </p:txBody>
        </p:sp>
      </p:grpSp>
      <p:grpSp>
        <p:nvGrpSpPr>
          <p:cNvPr id="6" name="Group 22"/>
          <p:cNvGrpSpPr>
            <a:grpSpLocks/>
          </p:cNvGrpSpPr>
          <p:nvPr/>
        </p:nvGrpSpPr>
        <p:grpSpPr bwMode="auto">
          <a:xfrm>
            <a:off x="3046413" y="3914775"/>
            <a:ext cx="3211512" cy="504825"/>
            <a:chOff x="1919" y="2634"/>
            <a:chExt cx="2023" cy="318"/>
          </a:xfrm>
        </p:grpSpPr>
        <p:sp>
          <p:nvSpPr>
            <p:cNvPr id="8202" name="Rectangle 23"/>
            <p:cNvSpPr>
              <a:spLocks noChangeArrowheads="1"/>
            </p:cNvSpPr>
            <p:nvPr/>
          </p:nvSpPr>
          <p:spPr bwMode="auto">
            <a:xfrm>
              <a:off x="1919" y="2859"/>
              <a:ext cx="2023" cy="93"/>
            </a:xfrm>
            <a:prstGeom prst="rect">
              <a:avLst/>
            </a:prstGeom>
            <a:solidFill>
              <a:srgbClr val="E391A7"/>
            </a:solidFill>
            <a:ln w="15875">
              <a:solidFill>
                <a:srgbClr val="000000"/>
              </a:solidFill>
              <a:miter lim="800000"/>
              <a:headEnd/>
              <a:tailEnd/>
            </a:ln>
          </p:spPr>
          <p:txBody>
            <a:bodyPr/>
            <a:lstStyle/>
            <a:p>
              <a:endParaRPr lang="bg-BG"/>
            </a:p>
          </p:txBody>
        </p:sp>
        <p:sp>
          <p:nvSpPr>
            <p:cNvPr id="8203" name="Line 24"/>
            <p:cNvSpPr>
              <a:spLocks noChangeShapeType="1"/>
            </p:cNvSpPr>
            <p:nvPr/>
          </p:nvSpPr>
          <p:spPr bwMode="auto">
            <a:xfrm>
              <a:off x="2899" y="2807"/>
              <a:ext cx="1" cy="104"/>
            </a:xfrm>
            <a:prstGeom prst="line">
              <a:avLst/>
            </a:prstGeom>
            <a:noFill/>
            <a:ln w="15875">
              <a:solidFill>
                <a:srgbClr val="000000"/>
              </a:solidFill>
              <a:round/>
              <a:headEnd/>
              <a:tailEnd/>
            </a:ln>
          </p:spPr>
          <p:txBody>
            <a:bodyPr/>
            <a:lstStyle/>
            <a:p>
              <a:endParaRPr lang="cs-CZ"/>
            </a:p>
          </p:txBody>
        </p:sp>
        <p:sp>
          <p:nvSpPr>
            <p:cNvPr id="8204" name="Rectangle 25"/>
            <p:cNvSpPr>
              <a:spLocks noChangeArrowheads="1"/>
            </p:cNvSpPr>
            <p:nvPr/>
          </p:nvSpPr>
          <p:spPr bwMode="auto">
            <a:xfrm>
              <a:off x="2300" y="2634"/>
              <a:ext cx="1331"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Unemployed (1.4 million)</a:t>
              </a:r>
              <a:endParaRPr lang="en-US"/>
            </a:p>
          </p:txBody>
        </p:sp>
      </p:grpSp>
      <p:sp>
        <p:nvSpPr>
          <p:cNvPr id="8201" name="Text Box 28"/>
          <p:cNvSpPr txBox="1">
            <a:spLocks noChangeArrowheads="1"/>
          </p:cNvSpPr>
          <p:nvPr/>
        </p:nvSpPr>
        <p:spPr bwMode="auto">
          <a:xfrm>
            <a:off x="6565900" y="6675438"/>
            <a:ext cx="1746250" cy="214312"/>
          </a:xfrm>
          <a:prstGeom prst="rect">
            <a:avLst/>
          </a:prstGeom>
          <a:noFill/>
          <a:ln w="9525">
            <a:noFill/>
            <a:miter lim="800000"/>
            <a:headEnd/>
            <a:tailEnd/>
          </a:ln>
        </p:spPr>
        <p:txBody>
          <a:bodyPr wrap="none">
            <a:spAutoFit/>
          </a:bodyPr>
          <a:lstStyle/>
          <a:p>
            <a:r>
              <a:rPr lang="en-US" altLang="en-US" sz="800" b="1">
                <a:solidFill>
                  <a:srgbClr val="411D72"/>
                </a:solidFill>
                <a:latin typeface="Arial" charset="0"/>
              </a:rPr>
              <a:t>Copyright©2010  South-Western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right)">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solidFill>
                  <a:srgbClr val="FFFFFF"/>
                </a:solidFill>
              </a:rPr>
              <a:t>How Is Unemployment Measured?</a:t>
            </a:r>
            <a:endParaRPr lang="en-US" smtClean="0">
              <a:solidFill>
                <a:srgbClr val="FFFFFF"/>
              </a:solidFill>
              <a:latin typeface="Tahoma" pitchFamily="34" charset="0"/>
            </a:endParaRPr>
          </a:p>
        </p:txBody>
      </p:sp>
      <p:sp>
        <p:nvSpPr>
          <p:cNvPr id="9219" name="Rectangle 3"/>
          <p:cNvSpPr>
            <a:spLocks noGrp="1" noChangeArrowheads="1"/>
          </p:cNvSpPr>
          <p:nvPr>
            <p:ph type="body" idx="1"/>
          </p:nvPr>
        </p:nvSpPr>
        <p:spPr/>
        <p:txBody>
          <a:bodyPr/>
          <a:lstStyle/>
          <a:p>
            <a:pPr>
              <a:buClr>
                <a:srgbClr val="000000"/>
              </a:buClr>
            </a:pPr>
            <a:r>
              <a:rPr lang="en-US" smtClean="0"/>
              <a:t>The </a:t>
            </a:r>
            <a:r>
              <a:rPr lang="en-US" i="1" smtClean="0">
                <a:solidFill>
                  <a:srgbClr val="25A9A6"/>
                </a:solidFill>
              </a:rPr>
              <a:t>unemployment rate </a:t>
            </a:r>
            <a:r>
              <a:rPr lang="en-US" smtClean="0"/>
              <a:t>is calculated as the percentage of the labour force that is unemployed.</a:t>
            </a:r>
          </a:p>
        </p:txBody>
      </p:sp>
      <p:sp>
        <p:nvSpPr>
          <p:cNvPr id="9220" name="Line 5"/>
          <p:cNvSpPr>
            <a:spLocks noChangeShapeType="1"/>
          </p:cNvSpPr>
          <p:nvPr/>
        </p:nvSpPr>
        <p:spPr bwMode="auto">
          <a:xfrm>
            <a:off x="4225925" y="3916363"/>
            <a:ext cx="3343275" cy="1587"/>
          </a:xfrm>
          <a:prstGeom prst="line">
            <a:avLst/>
          </a:prstGeom>
          <a:noFill/>
          <a:ln w="11113">
            <a:solidFill>
              <a:srgbClr val="000000"/>
            </a:solidFill>
            <a:round/>
            <a:headEnd/>
            <a:tailEnd/>
          </a:ln>
        </p:spPr>
        <p:txBody>
          <a:bodyPr/>
          <a:lstStyle/>
          <a:p>
            <a:endParaRPr lang="cs-CZ"/>
          </a:p>
        </p:txBody>
      </p:sp>
      <p:sp>
        <p:nvSpPr>
          <p:cNvPr id="9221" name="Rectangle 6"/>
          <p:cNvSpPr>
            <a:spLocks noChangeArrowheads="1"/>
          </p:cNvSpPr>
          <p:nvPr/>
        </p:nvSpPr>
        <p:spPr bwMode="auto">
          <a:xfrm>
            <a:off x="728663" y="3667125"/>
            <a:ext cx="2143125" cy="473075"/>
          </a:xfrm>
          <a:prstGeom prst="rect">
            <a:avLst/>
          </a:prstGeom>
          <a:noFill/>
          <a:ln w="9525">
            <a:noFill/>
            <a:miter lim="800000"/>
            <a:headEnd/>
            <a:tailEnd/>
          </a:ln>
        </p:spPr>
        <p:txBody>
          <a:bodyPr wrap="none" lIns="0" tIns="0" rIns="0" bIns="0">
            <a:spAutoFit/>
          </a:bodyPr>
          <a:lstStyle/>
          <a:p>
            <a:r>
              <a:rPr lang="en-GB" sz="3100">
                <a:solidFill>
                  <a:srgbClr val="000000"/>
                </a:solidFill>
              </a:rPr>
              <a:t>Unemployme</a:t>
            </a:r>
            <a:endParaRPr lang="en-GB"/>
          </a:p>
        </p:txBody>
      </p:sp>
      <p:sp>
        <p:nvSpPr>
          <p:cNvPr id="9222" name="Rectangle 7"/>
          <p:cNvSpPr>
            <a:spLocks noChangeArrowheads="1"/>
          </p:cNvSpPr>
          <p:nvPr/>
        </p:nvSpPr>
        <p:spPr bwMode="auto">
          <a:xfrm>
            <a:off x="2849563" y="3667125"/>
            <a:ext cx="995362" cy="473075"/>
          </a:xfrm>
          <a:prstGeom prst="rect">
            <a:avLst/>
          </a:prstGeom>
          <a:noFill/>
          <a:ln w="9525">
            <a:noFill/>
            <a:miter lim="800000"/>
            <a:headEnd/>
            <a:tailEnd/>
          </a:ln>
        </p:spPr>
        <p:txBody>
          <a:bodyPr wrap="none" lIns="0" tIns="0" rIns="0" bIns="0">
            <a:spAutoFit/>
          </a:bodyPr>
          <a:lstStyle/>
          <a:p>
            <a:r>
              <a:rPr lang="en-GB" sz="3100">
                <a:solidFill>
                  <a:srgbClr val="000000"/>
                </a:solidFill>
              </a:rPr>
              <a:t>nt rate</a:t>
            </a:r>
            <a:endParaRPr lang="en-GB"/>
          </a:p>
        </p:txBody>
      </p:sp>
      <p:sp>
        <p:nvSpPr>
          <p:cNvPr id="9223" name="Rectangle 8"/>
          <p:cNvSpPr>
            <a:spLocks noChangeArrowheads="1"/>
          </p:cNvSpPr>
          <p:nvPr/>
        </p:nvSpPr>
        <p:spPr bwMode="auto">
          <a:xfrm>
            <a:off x="3911600" y="3667125"/>
            <a:ext cx="381000" cy="520700"/>
          </a:xfrm>
          <a:prstGeom prst="rect">
            <a:avLst/>
          </a:prstGeom>
          <a:noFill/>
          <a:ln w="9525">
            <a:noFill/>
            <a:miter lim="800000"/>
            <a:headEnd/>
            <a:tailEnd/>
          </a:ln>
        </p:spPr>
        <p:txBody>
          <a:bodyPr wrap="none" lIns="0" tIns="0" rIns="0" bIns="0">
            <a:spAutoFit/>
          </a:bodyPr>
          <a:lstStyle/>
          <a:p>
            <a:r>
              <a:rPr lang="en-GB" sz="3100">
                <a:solidFill>
                  <a:srgbClr val="000000"/>
                </a:solidFill>
              </a:rPr>
              <a:t>=</a:t>
            </a:r>
            <a:endParaRPr lang="en-GB"/>
          </a:p>
        </p:txBody>
      </p:sp>
      <p:sp>
        <p:nvSpPr>
          <p:cNvPr id="9224" name="Rectangle 9"/>
          <p:cNvSpPr>
            <a:spLocks noChangeArrowheads="1"/>
          </p:cNvSpPr>
          <p:nvPr/>
        </p:nvSpPr>
        <p:spPr bwMode="auto">
          <a:xfrm>
            <a:off x="4246563" y="3425825"/>
            <a:ext cx="1957387" cy="473075"/>
          </a:xfrm>
          <a:prstGeom prst="rect">
            <a:avLst/>
          </a:prstGeom>
          <a:noFill/>
          <a:ln w="9525">
            <a:noFill/>
            <a:miter lim="800000"/>
            <a:headEnd/>
            <a:tailEnd/>
          </a:ln>
        </p:spPr>
        <p:txBody>
          <a:bodyPr wrap="none" lIns="0" tIns="0" rIns="0" bIns="0">
            <a:spAutoFit/>
          </a:bodyPr>
          <a:lstStyle/>
          <a:p>
            <a:r>
              <a:rPr lang="en-GB" sz="3100">
                <a:solidFill>
                  <a:srgbClr val="000000"/>
                </a:solidFill>
              </a:rPr>
              <a:t>Number une</a:t>
            </a:r>
            <a:endParaRPr lang="en-GB"/>
          </a:p>
        </p:txBody>
      </p:sp>
      <p:sp>
        <p:nvSpPr>
          <p:cNvPr id="9225" name="Rectangle 10"/>
          <p:cNvSpPr>
            <a:spLocks noChangeArrowheads="1"/>
          </p:cNvSpPr>
          <p:nvPr/>
        </p:nvSpPr>
        <p:spPr bwMode="auto">
          <a:xfrm>
            <a:off x="6183313" y="3425825"/>
            <a:ext cx="1377950" cy="473075"/>
          </a:xfrm>
          <a:prstGeom prst="rect">
            <a:avLst/>
          </a:prstGeom>
          <a:noFill/>
          <a:ln w="9525">
            <a:noFill/>
            <a:miter lim="800000"/>
            <a:headEnd/>
            <a:tailEnd/>
          </a:ln>
        </p:spPr>
        <p:txBody>
          <a:bodyPr wrap="none" lIns="0" tIns="0" rIns="0" bIns="0">
            <a:spAutoFit/>
          </a:bodyPr>
          <a:lstStyle/>
          <a:p>
            <a:r>
              <a:rPr lang="en-GB" sz="3100">
                <a:solidFill>
                  <a:srgbClr val="000000"/>
                </a:solidFill>
              </a:rPr>
              <a:t>mployed</a:t>
            </a:r>
            <a:endParaRPr lang="en-GB"/>
          </a:p>
        </p:txBody>
      </p:sp>
      <p:sp>
        <p:nvSpPr>
          <p:cNvPr id="9226" name="Rectangle 11"/>
          <p:cNvSpPr>
            <a:spLocks noChangeArrowheads="1"/>
          </p:cNvSpPr>
          <p:nvPr/>
        </p:nvSpPr>
        <p:spPr bwMode="auto">
          <a:xfrm>
            <a:off x="4991100" y="3962400"/>
            <a:ext cx="2044700" cy="473075"/>
          </a:xfrm>
          <a:prstGeom prst="rect">
            <a:avLst/>
          </a:prstGeom>
          <a:noFill/>
          <a:ln w="9525">
            <a:noFill/>
            <a:miter lim="800000"/>
            <a:headEnd/>
            <a:tailEnd/>
          </a:ln>
        </p:spPr>
        <p:txBody>
          <a:bodyPr wrap="none" lIns="0" tIns="0" rIns="0" bIns="0">
            <a:spAutoFit/>
          </a:bodyPr>
          <a:lstStyle/>
          <a:p>
            <a:r>
              <a:rPr lang="en-GB" sz="3100">
                <a:solidFill>
                  <a:srgbClr val="000000"/>
                </a:solidFill>
              </a:rPr>
              <a:t>Labour force</a:t>
            </a:r>
            <a:endParaRPr lang="en-GB"/>
          </a:p>
        </p:txBody>
      </p:sp>
      <p:sp>
        <p:nvSpPr>
          <p:cNvPr id="9227" name="Rectangle 13"/>
          <p:cNvSpPr>
            <a:spLocks noChangeArrowheads="1"/>
          </p:cNvSpPr>
          <p:nvPr/>
        </p:nvSpPr>
        <p:spPr bwMode="auto">
          <a:xfrm>
            <a:off x="7653338" y="3621088"/>
            <a:ext cx="450850" cy="568325"/>
          </a:xfrm>
          <a:prstGeom prst="rect">
            <a:avLst/>
          </a:prstGeom>
          <a:noFill/>
          <a:ln w="9525">
            <a:noFill/>
            <a:miter lim="800000"/>
            <a:headEnd/>
            <a:tailEnd/>
          </a:ln>
        </p:spPr>
        <p:txBody>
          <a:bodyPr wrap="none" lIns="0" tIns="0" rIns="0" bIns="0">
            <a:spAutoFit/>
          </a:bodyPr>
          <a:lstStyle/>
          <a:p>
            <a:r>
              <a:rPr lang="en-GB" sz="3100">
                <a:solidFill>
                  <a:srgbClr val="000000"/>
                </a:solidFill>
                <a:latin typeface="Symbol" pitchFamily="18" charset="2"/>
              </a:rPr>
              <a:t>´</a:t>
            </a:r>
            <a:endParaRPr lang="en-GB"/>
          </a:p>
        </p:txBody>
      </p:sp>
      <p:sp>
        <p:nvSpPr>
          <p:cNvPr id="9228" name="Rectangle 14"/>
          <p:cNvSpPr>
            <a:spLocks noChangeArrowheads="1"/>
          </p:cNvSpPr>
          <p:nvPr/>
        </p:nvSpPr>
        <p:spPr bwMode="auto">
          <a:xfrm>
            <a:off x="7913688" y="3667125"/>
            <a:ext cx="752475" cy="520700"/>
          </a:xfrm>
          <a:prstGeom prst="rect">
            <a:avLst/>
          </a:prstGeom>
          <a:noFill/>
          <a:ln w="9525">
            <a:noFill/>
            <a:miter lim="800000"/>
            <a:headEnd/>
            <a:tailEnd/>
          </a:ln>
        </p:spPr>
        <p:txBody>
          <a:bodyPr wrap="none" lIns="0" tIns="0" rIns="0" bIns="0">
            <a:spAutoFit/>
          </a:bodyPr>
          <a:lstStyle/>
          <a:p>
            <a:r>
              <a:rPr lang="en-GB" sz="3100">
                <a:solidFill>
                  <a:srgbClr val="000000"/>
                </a:solidFill>
              </a:rPr>
              <a:t>100</a:t>
            </a:r>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p:txBody>
          <a:bodyPr/>
          <a:lstStyle/>
          <a:p>
            <a:pPr>
              <a:buClr>
                <a:srgbClr val="000000"/>
              </a:buClr>
            </a:pPr>
            <a:r>
              <a:rPr lang="en-US" smtClean="0"/>
              <a:t>The </a:t>
            </a:r>
            <a:r>
              <a:rPr lang="en-US" i="1" smtClean="0">
                <a:solidFill>
                  <a:srgbClr val="25A9A6"/>
                </a:solidFill>
              </a:rPr>
              <a:t>labour force participation rate </a:t>
            </a:r>
            <a:r>
              <a:rPr lang="en-US" smtClean="0"/>
              <a:t>is the percentage of the adult population that is in the labour force.</a:t>
            </a:r>
          </a:p>
        </p:txBody>
      </p:sp>
      <p:sp>
        <p:nvSpPr>
          <p:cNvPr id="10243" name="Rectangle 2"/>
          <p:cNvSpPr>
            <a:spLocks noGrp="1" noChangeArrowheads="1"/>
          </p:cNvSpPr>
          <p:nvPr>
            <p:ph type="title"/>
          </p:nvPr>
        </p:nvSpPr>
        <p:spPr/>
        <p:txBody>
          <a:bodyPr/>
          <a:lstStyle/>
          <a:p>
            <a:r>
              <a:rPr lang="en-US" smtClean="0">
                <a:solidFill>
                  <a:srgbClr val="FFFFFF"/>
                </a:solidFill>
              </a:rPr>
              <a:t>How Is Unemployment Measured?</a:t>
            </a:r>
            <a:endParaRPr lang="en-US" smtClean="0">
              <a:solidFill>
                <a:srgbClr val="FFFFFF"/>
              </a:solidFill>
              <a:latin typeface="Tahoma" pitchFamily="34" charset="0"/>
            </a:endParaRPr>
          </a:p>
        </p:txBody>
      </p:sp>
      <p:sp>
        <p:nvSpPr>
          <p:cNvPr id="10244" name="Line 6"/>
          <p:cNvSpPr>
            <a:spLocks noChangeShapeType="1"/>
          </p:cNvSpPr>
          <p:nvPr/>
        </p:nvSpPr>
        <p:spPr bwMode="auto">
          <a:xfrm>
            <a:off x="2835275" y="5013325"/>
            <a:ext cx="3197225" cy="1588"/>
          </a:xfrm>
          <a:prstGeom prst="line">
            <a:avLst/>
          </a:prstGeom>
          <a:noFill/>
          <a:ln w="12700">
            <a:solidFill>
              <a:srgbClr val="000000"/>
            </a:solidFill>
            <a:round/>
            <a:headEnd/>
            <a:tailEnd/>
          </a:ln>
        </p:spPr>
        <p:txBody>
          <a:bodyPr/>
          <a:lstStyle/>
          <a:p>
            <a:endParaRPr lang="cs-CZ"/>
          </a:p>
        </p:txBody>
      </p:sp>
      <p:sp>
        <p:nvSpPr>
          <p:cNvPr id="10245" name="Rectangle 7"/>
          <p:cNvSpPr>
            <a:spLocks noChangeArrowheads="1"/>
          </p:cNvSpPr>
          <p:nvPr/>
        </p:nvSpPr>
        <p:spPr bwMode="auto">
          <a:xfrm>
            <a:off x="1752600" y="3179763"/>
            <a:ext cx="2439988" cy="563562"/>
          </a:xfrm>
          <a:prstGeom prst="rect">
            <a:avLst/>
          </a:prstGeom>
          <a:noFill/>
          <a:ln w="9525">
            <a:noFill/>
            <a:miter lim="800000"/>
            <a:headEnd/>
            <a:tailEnd/>
          </a:ln>
        </p:spPr>
        <p:txBody>
          <a:bodyPr wrap="none" lIns="0" tIns="0" rIns="0" bIns="0">
            <a:spAutoFit/>
          </a:bodyPr>
          <a:lstStyle/>
          <a:p>
            <a:r>
              <a:rPr lang="en-GB" sz="3700">
                <a:solidFill>
                  <a:srgbClr val="000000"/>
                </a:solidFill>
              </a:rPr>
              <a:t>Labour force</a:t>
            </a:r>
            <a:endParaRPr lang="en-GB"/>
          </a:p>
        </p:txBody>
      </p:sp>
      <p:sp>
        <p:nvSpPr>
          <p:cNvPr id="10246" name="Rectangle 8"/>
          <p:cNvSpPr>
            <a:spLocks noChangeArrowheads="1"/>
          </p:cNvSpPr>
          <p:nvPr/>
        </p:nvSpPr>
        <p:spPr bwMode="auto">
          <a:xfrm>
            <a:off x="4240213" y="3179763"/>
            <a:ext cx="1550987" cy="563562"/>
          </a:xfrm>
          <a:prstGeom prst="rect">
            <a:avLst/>
          </a:prstGeom>
          <a:noFill/>
          <a:ln w="9525">
            <a:noFill/>
            <a:miter lim="800000"/>
            <a:headEnd/>
            <a:tailEnd/>
          </a:ln>
        </p:spPr>
        <p:txBody>
          <a:bodyPr wrap="none" lIns="0" tIns="0" rIns="0" bIns="0">
            <a:spAutoFit/>
          </a:bodyPr>
          <a:lstStyle/>
          <a:p>
            <a:r>
              <a:rPr lang="en-GB" sz="3700">
                <a:solidFill>
                  <a:srgbClr val="000000"/>
                </a:solidFill>
              </a:rPr>
              <a:t> particip</a:t>
            </a:r>
            <a:endParaRPr lang="en-GB"/>
          </a:p>
        </p:txBody>
      </p:sp>
      <p:sp>
        <p:nvSpPr>
          <p:cNvPr id="10247" name="Rectangle 9"/>
          <p:cNvSpPr>
            <a:spLocks noChangeArrowheads="1"/>
          </p:cNvSpPr>
          <p:nvPr/>
        </p:nvSpPr>
        <p:spPr bwMode="auto">
          <a:xfrm>
            <a:off x="5788025" y="3179763"/>
            <a:ext cx="1758950" cy="563562"/>
          </a:xfrm>
          <a:prstGeom prst="rect">
            <a:avLst/>
          </a:prstGeom>
          <a:noFill/>
          <a:ln w="9525">
            <a:noFill/>
            <a:miter lim="800000"/>
            <a:headEnd/>
            <a:tailEnd/>
          </a:ln>
        </p:spPr>
        <p:txBody>
          <a:bodyPr wrap="none" lIns="0" tIns="0" rIns="0" bIns="0">
            <a:spAutoFit/>
          </a:bodyPr>
          <a:lstStyle/>
          <a:p>
            <a:r>
              <a:rPr lang="en-GB" sz="3700">
                <a:solidFill>
                  <a:srgbClr val="000000"/>
                </a:solidFill>
              </a:rPr>
              <a:t>ation rate</a:t>
            </a:r>
            <a:endParaRPr lang="en-GB"/>
          </a:p>
        </p:txBody>
      </p:sp>
      <p:sp>
        <p:nvSpPr>
          <p:cNvPr id="10248" name="Rectangle 10"/>
          <p:cNvSpPr>
            <a:spLocks noChangeArrowheads="1"/>
          </p:cNvSpPr>
          <p:nvPr/>
        </p:nvSpPr>
        <p:spPr bwMode="auto">
          <a:xfrm>
            <a:off x="3122613" y="4424363"/>
            <a:ext cx="2439987" cy="563562"/>
          </a:xfrm>
          <a:prstGeom prst="rect">
            <a:avLst/>
          </a:prstGeom>
          <a:noFill/>
          <a:ln w="9525">
            <a:noFill/>
            <a:miter lim="800000"/>
            <a:headEnd/>
            <a:tailEnd/>
          </a:ln>
        </p:spPr>
        <p:txBody>
          <a:bodyPr wrap="none" lIns="0" tIns="0" rIns="0" bIns="0">
            <a:spAutoFit/>
          </a:bodyPr>
          <a:lstStyle/>
          <a:p>
            <a:r>
              <a:rPr lang="en-GB" sz="3700">
                <a:solidFill>
                  <a:srgbClr val="000000"/>
                </a:solidFill>
              </a:rPr>
              <a:t>Labour force</a:t>
            </a:r>
            <a:endParaRPr lang="en-GB"/>
          </a:p>
        </p:txBody>
      </p:sp>
      <p:sp>
        <p:nvSpPr>
          <p:cNvPr id="10249" name="Rectangle 12"/>
          <p:cNvSpPr>
            <a:spLocks noChangeArrowheads="1"/>
          </p:cNvSpPr>
          <p:nvPr/>
        </p:nvSpPr>
        <p:spPr bwMode="auto">
          <a:xfrm>
            <a:off x="2846388" y="5075238"/>
            <a:ext cx="2127250" cy="563562"/>
          </a:xfrm>
          <a:prstGeom prst="rect">
            <a:avLst/>
          </a:prstGeom>
          <a:noFill/>
          <a:ln w="9525">
            <a:noFill/>
            <a:miter lim="800000"/>
            <a:headEnd/>
            <a:tailEnd/>
          </a:ln>
        </p:spPr>
        <p:txBody>
          <a:bodyPr wrap="none" lIns="0" tIns="0" rIns="0" bIns="0">
            <a:spAutoFit/>
          </a:bodyPr>
          <a:lstStyle/>
          <a:p>
            <a:r>
              <a:rPr lang="en-GB" sz="3700">
                <a:solidFill>
                  <a:srgbClr val="000000"/>
                </a:solidFill>
              </a:rPr>
              <a:t>Adult popu</a:t>
            </a:r>
            <a:endParaRPr lang="en-GB"/>
          </a:p>
        </p:txBody>
      </p:sp>
      <p:sp>
        <p:nvSpPr>
          <p:cNvPr id="10250" name="Rectangle 13"/>
          <p:cNvSpPr>
            <a:spLocks noChangeArrowheads="1"/>
          </p:cNvSpPr>
          <p:nvPr/>
        </p:nvSpPr>
        <p:spPr bwMode="auto">
          <a:xfrm>
            <a:off x="4959350" y="5075238"/>
            <a:ext cx="1068388" cy="563562"/>
          </a:xfrm>
          <a:prstGeom prst="rect">
            <a:avLst/>
          </a:prstGeom>
          <a:noFill/>
          <a:ln w="9525">
            <a:noFill/>
            <a:miter lim="800000"/>
            <a:headEnd/>
            <a:tailEnd/>
          </a:ln>
        </p:spPr>
        <p:txBody>
          <a:bodyPr wrap="none" lIns="0" tIns="0" rIns="0" bIns="0">
            <a:spAutoFit/>
          </a:bodyPr>
          <a:lstStyle/>
          <a:p>
            <a:r>
              <a:rPr lang="en-GB" sz="3700">
                <a:solidFill>
                  <a:srgbClr val="000000"/>
                </a:solidFill>
              </a:rPr>
              <a:t>lation</a:t>
            </a:r>
            <a:endParaRPr lang="en-GB"/>
          </a:p>
        </p:txBody>
      </p:sp>
      <p:sp>
        <p:nvSpPr>
          <p:cNvPr id="10251" name="Rectangle 14"/>
          <p:cNvSpPr>
            <a:spLocks noChangeArrowheads="1"/>
          </p:cNvSpPr>
          <p:nvPr/>
        </p:nvSpPr>
        <p:spPr bwMode="auto">
          <a:xfrm>
            <a:off x="2459038" y="4660900"/>
            <a:ext cx="539750" cy="677863"/>
          </a:xfrm>
          <a:prstGeom prst="rect">
            <a:avLst/>
          </a:prstGeom>
          <a:noFill/>
          <a:ln w="9525">
            <a:noFill/>
            <a:miter lim="800000"/>
            <a:headEnd/>
            <a:tailEnd/>
          </a:ln>
        </p:spPr>
        <p:txBody>
          <a:bodyPr wrap="none" lIns="0" tIns="0" rIns="0" bIns="0">
            <a:spAutoFit/>
          </a:bodyPr>
          <a:lstStyle/>
          <a:p>
            <a:r>
              <a:rPr lang="en-GB" sz="3700">
                <a:solidFill>
                  <a:srgbClr val="000000"/>
                </a:solidFill>
                <a:latin typeface="Symbol" pitchFamily="18" charset="2"/>
              </a:rPr>
              <a:t>=</a:t>
            </a:r>
            <a:endParaRPr lang="en-GB"/>
          </a:p>
        </p:txBody>
      </p:sp>
      <p:sp>
        <p:nvSpPr>
          <p:cNvPr id="10252" name="Rectangle 15"/>
          <p:cNvSpPr>
            <a:spLocks noChangeArrowheads="1"/>
          </p:cNvSpPr>
          <p:nvPr/>
        </p:nvSpPr>
        <p:spPr bwMode="auto">
          <a:xfrm>
            <a:off x="6130925" y="4660900"/>
            <a:ext cx="539750" cy="677863"/>
          </a:xfrm>
          <a:prstGeom prst="rect">
            <a:avLst/>
          </a:prstGeom>
          <a:noFill/>
          <a:ln w="9525">
            <a:noFill/>
            <a:miter lim="800000"/>
            <a:headEnd/>
            <a:tailEnd/>
          </a:ln>
        </p:spPr>
        <p:txBody>
          <a:bodyPr wrap="none" lIns="0" tIns="0" rIns="0" bIns="0">
            <a:spAutoFit/>
          </a:bodyPr>
          <a:lstStyle/>
          <a:p>
            <a:r>
              <a:rPr lang="en-GB" sz="3700">
                <a:solidFill>
                  <a:srgbClr val="000000"/>
                </a:solidFill>
                <a:latin typeface="Symbol" pitchFamily="18" charset="2"/>
              </a:rPr>
              <a:t>´</a:t>
            </a:r>
            <a:endParaRPr lang="en-GB"/>
          </a:p>
        </p:txBody>
      </p:sp>
      <p:sp>
        <p:nvSpPr>
          <p:cNvPr id="10253" name="Rectangle 16"/>
          <p:cNvSpPr>
            <a:spLocks noChangeArrowheads="1"/>
          </p:cNvSpPr>
          <p:nvPr/>
        </p:nvSpPr>
        <p:spPr bwMode="auto">
          <a:xfrm>
            <a:off x="6443663" y="4714875"/>
            <a:ext cx="900112" cy="620713"/>
          </a:xfrm>
          <a:prstGeom prst="rect">
            <a:avLst/>
          </a:prstGeom>
          <a:noFill/>
          <a:ln w="9525">
            <a:noFill/>
            <a:miter lim="800000"/>
            <a:headEnd/>
            <a:tailEnd/>
          </a:ln>
        </p:spPr>
        <p:txBody>
          <a:bodyPr wrap="none" lIns="0" tIns="0" rIns="0" bIns="0">
            <a:spAutoFit/>
          </a:bodyPr>
          <a:lstStyle/>
          <a:p>
            <a:r>
              <a:rPr lang="en-GB" sz="3700">
                <a:solidFill>
                  <a:srgbClr val="000000"/>
                </a:solidFill>
              </a:rPr>
              <a:t>100</a:t>
            </a:r>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narrow aqua button bckgrd"/>
          <p:cNvPicPr>
            <a:picLocks noChangeAspect="1" noChangeArrowheads="1"/>
          </p:cNvPicPr>
          <p:nvPr/>
        </p:nvPicPr>
        <p:blipFill>
          <a:blip r:embed="rId2" cstate="print"/>
          <a:srcRect r="1688"/>
          <a:stretch>
            <a:fillRect/>
          </a:stretch>
        </p:blipFill>
        <p:spPr bwMode="auto">
          <a:xfrm>
            <a:off x="0" y="0"/>
            <a:ext cx="9144000" cy="6858000"/>
          </a:xfrm>
          <a:prstGeom prst="rect">
            <a:avLst/>
          </a:prstGeom>
          <a:noFill/>
          <a:ln w="9525">
            <a:noFill/>
            <a:miter lim="800000"/>
            <a:headEnd/>
            <a:tailEnd/>
          </a:ln>
        </p:spPr>
      </p:pic>
      <p:sp>
        <p:nvSpPr>
          <p:cNvPr id="11267" name="Rectangle 3"/>
          <p:cNvSpPr>
            <a:spLocks noGrp="1" noChangeArrowheads="1"/>
          </p:cNvSpPr>
          <p:nvPr>
            <p:ph type="title"/>
          </p:nvPr>
        </p:nvSpPr>
        <p:spPr>
          <a:xfrm>
            <a:off x="609600" y="50800"/>
            <a:ext cx="8229600" cy="685800"/>
          </a:xfrm>
        </p:spPr>
        <p:txBody>
          <a:bodyPr/>
          <a:lstStyle/>
          <a:p>
            <a:pPr algn="l">
              <a:lnSpc>
                <a:spcPct val="80000"/>
              </a:lnSpc>
            </a:pPr>
            <a:r>
              <a:rPr lang="en-US" sz="2800" smtClean="0"/>
              <a:t>Figure 2 Unemployment Rate Since 1971</a:t>
            </a:r>
          </a:p>
        </p:txBody>
      </p:sp>
      <p:sp>
        <p:nvSpPr>
          <p:cNvPr id="11268" name="Rectangle 9"/>
          <p:cNvSpPr>
            <a:spLocks noChangeArrowheads="1"/>
          </p:cNvSpPr>
          <p:nvPr/>
        </p:nvSpPr>
        <p:spPr bwMode="auto">
          <a:xfrm>
            <a:off x="1981200" y="2033588"/>
            <a:ext cx="5486400" cy="3224212"/>
          </a:xfrm>
          <a:prstGeom prst="rect">
            <a:avLst/>
          </a:prstGeom>
          <a:solidFill>
            <a:srgbClr val="EEF1F4"/>
          </a:solidFill>
          <a:ln w="96838">
            <a:solidFill>
              <a:srgbClr val="EEF1F4"/>
            </a:solidFill>
            <a:miter lim="800000"/>
            <a:headEnd/>
            <a:tailEnd/>
          </a:ln>
        </p:spPr>
        <p:txBody>
          <a:bodyPr/>
          <a:lstStyle/>
          <a:p>
            <a:endParaRPr lang="bg-BG"/>
          </a:p>
        </p:txBody>
      </p:sp>
      <p:pic>
        <p:nvPicPr>
          <p:cNvPr id="11269" name="Picture 60" descr="Mankiw28-3PPP"/>
          <p:cNvPicPr>
            <a:picLocks noChangeAspect="1" noChangeArrowheads="1"/>
          </p:cNvPicPr>
          <p:nvPr/>
        </p:nvPicPr>
        <p:blipFill>
          <a:blip r:embed="rId3" cstate="print"/>
          <a:srcRect/>
          <a:stretch>
            <a:fillRect/>
          </a:stretch>
        </p:blipFill>
        <p:spPr bwMode="auto">
          <a:xfrm>
            <a:off x="1825625" y="1754188"/>
            <a:ext cx="5492750" cy="3349625"/>
          </a:xfrm>
          <a:prstGeom prst="rect">
            <a:avLst/>
          </a:prstGeom>
          <a:noFill/>
          <a:ln w="9525">
            <a:noFill/>
            <a:miter lim="800000"/>
            <a:headEnd/>
            <a:tailEnd/>
          </a:ln>
        </p:spPr>
      </p:pic>
      <p:sp>
        <p:nvSpPr>
          <p:cNvPr id="11270" name="Text Box 61"/>
          <p:cNvSpPr txBox="1">
            <a:spLocks noChangeArrowheads="1"/>
          </p:cNvSpPr>
          <p:nvPr/>
        </p:nvSpPr>
        <p:spPr bwMode="auto">
          <a:xfrm>
            <a:off x="6565900" y="6675438"/>
            <a:ext cx="1746250" cy="214312"/>
          </a:xfrm>
          <a:prstGeom prst="rect">
            <a:avLst/>
          </a:prstGeom>
          <a:noFill/>
          <a:ln w="9525">
            <a:noFill/>
            <a:miter lim="800000"/>
            <a:headEnd/>
            <a:tailEnd/>
          </a:ln>
        </p:spPr>
        <p:txBody>
          <a:bodyPr wrap="none">
            <a:spAutoFit/>
          </a:bodyPr>
          <a:lstStyle/>
          <a:p>
            <a:r>
              <a:rPr lang="en-US" altLang="en-US" sz="800" b="1">
                <a:solidFill>
                  <a:srgbClr val="411D72"/>
                </a:solidFill>
                <a:latin typeface="Arial" charset="0"/>
              </a:rPr>
              <a:t>Copyright©2010  South-Western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etemplate">
  <a:themeElements>
    <a:clrScheme name="3e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etemplate">
      <a:majorFont>
        <a:latin typeface="Arial"/>
        <a:ea typeface=""/>
        <a:cs typeface=""/>
      </a:majorFont>
      <a:minorFont>
        <a:latin typeface="Times New Roman"/>
        <a:ea typeface=""/>
        <a:cs typeface=""/>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e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e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e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e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e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e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e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тема">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E:\Mankiw Lecture PPT\New Word Outllines\3etemplate.pot</Template>
  <TotalTime>804</TotalTime>
  <Words>2154</Words>
  <Application>Microsoft Office PowerPoint</Application>
  <PresentationFormat>On-screen Show (4:3)</PresentationFormat>
  <Paragraphs>269</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Times New Roman</vt:lpstr>
      <vt:lpstr>Arial</vt:lpstr>
      <vt:lpstr>Tahoma</vt:lpstr>
      <vt:lpstr>Symbol</vt:lpstr>
      <vt:lpstr>3etemplate</vt:lpstr>
      <vt:lpstr>4</vt:lpstr>
      <vt:lpstr>Revision</vt:lpstr>
      <vt:lpstr>Unemployment</vt:lpstr>
      <vt:lpstr>How Is Unemployment Measured?</vt:lpstr>
      <vt:lpstr>How Is Unemployment Measured?</vt:lpstr>
      <vt:lpstr>Figure 1 The Breakdown of the UK Adult Population in 2004</vt:lpstr>
      <vt:lpstr>How Is Unemployment Measured?</vt:lpstr>
      <vt:lpstr>How Is Unemployment Measured?</vt:lpstr>
      <vt:lpstr>Figure 2 Unemployment Rate Since 1971</vt:lpstr>
      <vt:lpstr>Unemployment rate in OECD countries according to a duration of unemployment</vt:lpstr>
      <vt:lpstr>Identifying Unemployment</vt:lpstr>
      <vt:lpstr>Table 1 The Labour Market Experience of Different Groups</vt:lpstr>
      <vt:lpstr>Identifying Unemployment</vt:lpstr>
      <vt:lpstr>Problems with Interpreting the Unemployment Data</vt:lpstr>
      <vt:lpstr>Duration of Unemployment</vt:lpstr>
      <vt:lpstr>Explanation of Unemployment</vt:lpstr>
      <vt:lpstr>Job Search</vt:lpstr>
      <vt:lpstr>Frictional Unemployment</vt:lpstr>
      <vt:lpstr>Public Policy and Job Search</vt:lpstr>
      <vt:lpstr>Structural Unemployment</vt:lpstr>
      <vt:lpstr>Figure 4 Unemployment from a Wage Above the Equilibrium Level</vt:lpstr>
      <vt:lpstr>Minimum Wage Laws</vt:lpstr>
      <vt:lpstr>Unions and Collective Bargaining</vt:lpstr>
      <vt:lpstr>Unions and Collective Bargaining</vt:lpstr>
      <vt:lpstr>Are Unions Good or Bad for the Economy?</vt:lpstr>
      <vt:lpstr>The Theory of Efficiency Wages</vt:lpstr>
      <vt:lpstr>The Theory of Efficiency Wages</vt:lpstr>
      <vt:lpstr>Summary</vt:lpstr>
      <vt:lpstr>Summary</vt:lpstr>
    </vt:vector>
  </TitlesOfParts>
  <Company>OffCenter Concepts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28</dc:title>
  <dc:creator>Compositor</dc:creator>
  <cp:lastModifiedBy>ashot</cp:lastModifiedBy>
  <cp:revision>37</cp:revision>
  <dcterms:created xsi:type="dcterms:W3CDTF">2003-02-03T18:27:16Z</dcterms:created>
  <dcterms:modified xsi:type="dcterms:W3CDTF">2012-03-22T22:12:50Z</dcterms:modified>
</cp:coreProperties>
</file>