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7"/>
  </p:notesMasterIdLst>
  <p:sldIdLst>
    <p:sldId id="301" r:id="rId2"/>
    <p:sldId id="256" r:id="rId3"/>
    <p:sldId id="351" r:id="rId4"/>
    <p:sldId id="310" r:id="rId5"/>
    <p:sldId id="257" r:id="rId6"/>
    <p:sldId id="262" r:id="rId7"/>
    <p:sldId id="303" r:id="rId8"/>
    <p:sldId id="266" r:id="rId9"/>
    <p:sldId id="305" r:id="rId10"/>
    <p:sldId id="267" r:id="rId11"/>
    <p:sldId id="307" r:id="rId12"/>
    <p:sldId id="268" r:id="rId13"/>
    <p:sldId id="308" r:id="rId14"/>
    <p:sldId id="281" r:id="rId15"/>
    <p:sldId id="284" r:id="rId16"/>
    <p:sldId id="285" r:id="rId17"/>
    <p:sldId id="286" r:id="rId18"/>
    <p:sldId id="290" r:id="rId19"/>
    <p:sldId id="291" r:id="rId20"/>
    <p:sldId id="292" r:id="rId21"/>
    <p:sldId id="293" r:id="rId22"/>
    <p:sldId id="296" r:id="rId23"/>
    <p:sldId id="309" r:id="rId24"/>
    <p:sldId id="297" r:id="rId25"/>
    <p:sldId id="311" r:id="rId26"/>
    <p:sldId id="352" r:id="rId27"/>
    <p:sldId id="369" r:id="rId28"/>
    <p:sldId id="313" r:id="rId29"/>
    <p:sldId id="314" r:id="rId30"/>
    <p:sldId id="353" r:id="rId31"/>
    <p:sldId id="318" r:id="rId32"/>
    <p:sldId id="319" r:id="rId33"/>
    <p:sldId id="320" r:id="rId34"/>
    <p:sldId id="322" r:id="rId35"/>
    <p:sldId id="324" r:id="rId36"/>
    <p:sldId id="327" r:id="rId37"/>
    <p:sldId id="329" r:id="rId38"/>
    <p:sldId id="331" r:id="rId39"/>
    <p:sldId id="332" r:id="rId40"/>
    <p:sldId id="333" r:id="rId41"/>
    <p:sldId id="335" r:id="rId42"/>
    <p:sldId id="336" r:id="rId43"/>
    <p:sldId id="337" r:id="rId44"/>
    <p:sldId id="338" r:id="rId45"/>
    <p:sldId id="340" r:id="rId46"/>
    <p:sldId id="341" r:id="rId47"/>
    <p:sldId id="342" r:id="rId48"/>
    <p:sldId id="344" r:id="rId49"/>
    <p:sldId id="345" r:id="rId50"/>
    <p:sldId id="346" r:id="rId51"/>
    <p:sldId id="359" r:id="rId52"/>
    <p:sldId id="360" r:id="rId53"/>
    <p:sldId id="361" r:id="rId54"/>
    <p:sldId id="362" r:id="rId55"/>
    <p:sldId id="363" r:id="rId56"/>
    <p:sldId id="364" r:id="rId57"/>
    <p:sldId id="365" r:id="rId58"/>
    <p:sldId id="366" r:id="rId59"/>
    <p:sldId id="367" r:id="rId60"/>
    <p:sldId id="368" r:id="rId61"/>
    <p:sldId id="298" r:id="rId62"/>
    <p:sldId id="299" r:id="rId63"/>
    <p:sldId id="347" r:id="rId64"/>
    <p:sldId id="348" r:id="rId65"/>
    <p:sldId id="350"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CC"/>
    <a:srgbClr val="66FFCC"/>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4" d="100"/>
          <a:sy n="54" d="100"/>
        </p:scale>
        <p:origin x="-113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hot\Desktop\Eurostat_Table_tsieb060FlagDes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cs-CZ"/>
  <c:chart>
    <c:plotArea>
      <c:layout/>
      <c:barChart>
        <c:barDir val="col"/>
        <c:grouping val="clustered"/>
        <c:ser>
          <c:idx val="0"/>
          <c:order val="0"/>
          <c:tx>
            <c:strRef>
              <c:f>Sheet0!$B$46</c:f>
              <c:strCache>
                <c:ptCount val="1"/>
                <c:pt idx="0">
                  <c:v>2009</c:v>
                </c:pt>
              </c:strCache>
            </c:strRef>
          </c:tx>
          <c:cat>
            <c:strRef>
              <c:f>Sheet0!$C$45:$AH$45</c:f>
              <c:strCache>
                <c:ptCount val="32"/>
                <c:pt idx="0">
                  <c:v>European Union (changing composition)</c:v>
                </c:pt>
                <c:pt idx="1">
                  <c:v>Belgium</c:v>
                </c:pt>
                <c:pt idx="2">
                  <c:v>Bulgaria</c:v>
                </c:pt>
                <c:pt idx="3">
                  <c:v>Czech Republic</c:v>
                </c:pt>
                <c:pt idx="4">
                  <c:v>Denmark</c:v>
                </c:pt>
                <c:pt idx="5">
                  <c:v>Germany</c:v>
                </c:pt>
                <c:pt idx="6">
                  <c:v>Estonia</c:v>
                </c:pt>
                <c:pt idx="7">
                  <c:v>Ireland</c:v>
                </c:pt>
                <c:pt idx="8">
                  <c:v>Greece</c:v>
                </c:pt>
                <c:pt idx="9">
                  <c:v>Spain</c:v>
                </c:pt>
                <c:pt idx="10">
                  <c:v>France</c:v>
                </c:pt>
                <c:pt idx="11">
                  <c:v>Italy</c:v>
                </c:pt>
                <c:pt idx="12">
                  <c:v>Cyprus</c:v>
                </c:pt>
                <c:pt idx="13">
                  <c:v>Latvia</c:v>
                </c:pt>
                <c:pt idx="14">
                  <c:v>Lithuania</c:v>
                </c:pt>
                <c:pt idx="15">
                  <c:v>Luxembourg</c:v>
                </c:pt>
                <c:pt idx="16">
                  <c:v>Hungary</c:v>
                </c:pt>
                <c:pt idx="17">
                  <c:v>Netherlands</c:v>
                </c:pt>
                <c:pt idx="18">
                  <c:v>Austria</c:v>
                </c:pt>
                <c:pt idx="19">
                  <c:v>Poland</c:v>
                </c:pt>
                <c:pt idx="20">
                  <c:v>Portugal</c:v>
                </c:pt>
                <c:pt idx="21">
                  <c:v>Romania</c:v>
                </c:pt>
                <c:pt idx="22">
                  <c:v>Slovenia</c:v>
                </c:pt>
                <c:pt idx="23">
                  <c:v>Slovakia</c:v>
                </c:pt>
                <c:pt idx="24">
                  <c:v>Finland</c:v>
                </c:pt>
                <c:pt idx="25">
                  <c:v>Sweden</c:v>
                </c:pt>
                <c:pt idx="26">
                  <c:v>United Kingdom</c:v>
                </c:pt>
                <c:pt idx="27">
                  <c:v>Iceland</c:v>
                </c:pt>
                <c:pt idx="28">
                  <c:v>Norway</c:v>
                </c:pt>
                <c:pt idx="29">
                  <c:v>Switzerland</c:v>
                </c:pt>
                <c:pt idx="30">
                  <c:v>United States</c:v>
                </c:pt>
                <c:pt idx="31">
                  <c:v>Japan</c:v>
                </c:pt>
              </c:strCache>
            </c:strRef>
          </c:cat>
          <c:val>
            <c:numRef>
              <c:f>Sheet0!$C$46:$AH$46</c:f>
              <c:numCache>
                <c:formatCode>General</c:formatCode>
                <c:ptCount val="32"/>
                <c:pt idx="0">
                  <c:v>1</c:v>
                </c:pt>
                <c:pt idx="1">
                  <c:v>0</c:v>
                </c:pt>
                <c:pt idx="2">
                  <c:v>2.5</c:v>
                </c:pt>
                <c:pt idx="3">
                  <c:v>0.6</c:v>
                </c:pt>
                <c:pt idx="4">
                  <c:v>1.1000000000000001</c:v>
                </c:pt>
                <c:pt idx="5">
                  <c:v>0.2</c:v>
                </c:pt>
                <c:pt idx="6">
                  <c:v>0.2</c:v>
                </c:pt>
                <c:pt idx="7">
                  <c:v>-1.7</c:v>
                </c:pt>
                <c:pt idx="8">
                  <c:v>1.3</c:v>
                </c:pt>
                <c:pt idx="9">
                  <c:v>-0.2</c:v>
                </c:pt>
                <c:pt idx="10">
                  <c:v>0.1</c:v>
                </c:pt>
                <c:pt idx="11">
                  <c:v>0.8</c:v>
                </c:pt>
                <c:pt idx="12">
                  <c:v>0.2</c:v>
                </c:pt>
                <c:pt idx="13">
                  <c:v>3.3</c:v>
                </c:pt>
                <c:pt idx="14">
                  <c:v>4.2</c:v>
                </c:pt>
                <c:pt idx="15">
                  <c:v>0</c:v>
                </c:pt>
                <c:pt idx="16">
                  <c:v>4</c:v>
                </c:pt>
                <c:pt idx="17">
                  <c:v>1</c:v>
                </c:pt>
                <c:pt idx="18">
                  <c:v>0.4</c:v>
                </c:pt>
                <c:pt idx="19">
                  <c:v>4</c:v>
                </c:pt>
                <c:pt idx="20">
                  <c:v>-0.9</c:v>
                </c:pt>
                <c:pt idx="21">
                  <c:v>5.6</c:v>
                </c:pt>
                <c:pt idx="22">
                  <c:v>0.9</c:v>
                </c:pt>
                <c:pt idx="23">
                  <c:v>0.9</c:v>
                </c:pt>
                <c:pt idx="24">
                  <c:v>1.6</c:v>
                </c:pt>
                <c:pt idx="25">
                  <c:v>1.9</c:v>
                </c:pt>
                <c:pt idx="26">
                  <c:v>2.2000000000000002</c:v>
                </c:pt>
                <c:pt idx="27">
                  <c:v>16.3</c:v>
                </c:pt>
                <c:pt idx="28">
                  <c:v>2.2999999999999998</c:v>
                </c:pt>
                <c:pt idx="29">
                  <c:v>-0.7</c:v>
                </c:pt>
                <c:pt idx="30">
                  <c:v>-0.4</c:v>
                </c:pt>
                <c:pt idx="31">
                  <c:v>-1.4</c:v>
                </c:pt>
              </c:numCache>
            </c:numRef>
          </c:val>
        </c:ser>
        <c:ser>
          <c:idx val="1"/>
          <c:order val="1"/>
          <c:tx>
            <c:strRef>
              <c:f>Sheet0!$B$47</c:f>
              <c:strCache>
                <c:ptCount val="1"/>
                <c:pt idx="0">
                  <c:v>2010</c:v>
                </c:pt>
              </c:strCache>
            </c:strRef>
          </c:tx>
          <c:cat>
            <c:strRef>
              <c:f>Sheet0!$C$45:$AH$45</c:f>
              <c:strCache>
                <c:ptCount val="32"/>
                <c:pt idx="0">
                  <c:v>European Union (changing composition)</c:v>
                </c:pt>
                <c:pt idx="1">
                  <c:v>Belgium</c:v>
                </c:pt>
                <c:pt idx="2">
                  <c:v>Bulgaria</c:v>
                </c:pt>
                <c:pt idx="3">
                  <c:v>Czech Republic</c:v>
                </c:pt>
                <c:pt idx="4">
                  <c:v>Denmark</c:v>
                </c:pt>
                <c:pt idx="5">
                  <c:v>Germany</c:v>
                </c:pt>
                <c:pt idx="6">
                  <c:v>Estonia</c:v>
                </c:pt>
                <c:pt idx="7">
                  <c:v>Ireland</c:v>
                </c:pt>
                <c:pt idx="8">
                  <c:v>Greece</c:v>
                </c:pt>
                <c:pt idx="9">
                  <c:v>Spain</c:v>
                </c:pt>
                <c:pt idx="10">
                  <c:v>France</c:v>
                </c:pt>
                <c:pt idx="11">
                  <c:v>Italy</c:v>
                </c:pt>
                <c:pt idx="12">
                  <c:v>Cyprus</c:v>
                </c:pt>
                <c:pt idx="13">
                  <c:v>Latvia</c:v>
                </c:pt>
                <c:pt idx="14">
                  <c:v>Lithuania</c:v>
                </c:pt>
                <c:pt idx="15">
                  <c:v>Luxembourg</c:v>
                </c:pt>
                <c:pt idx="16">
                  <c:v>Hungary</c:v>
                </c:pt>
                <c:pt idx="17">
                  <c:v>Netherlands</c:v>
                </c:pt>
                <c:pt idx="18">
                  <c:v>Austria</c:v>
                </c:pt>
                <c:pt idx="19">
                  <c:v>Poland</c:v>
                </c:pt>
                <c:pt idx="20">
                  <c:v>Portugal</c:v>
                </c:pt>
                <c:pt idx="21">
                  <c:v>Romania</c:v>
                </c:pt>
                <c:pt idx="22">
                  <c:v>Slovenia</c:v>
                </c:pt>
                <c:pt idx="23">
                  <c:v>Slovakia</c:v>
                </c:pt>
                <c:pt idx="24">
                  <c:v>Finland</c:v>
                </c:pt>
                <c:pt idx="25">
                  <c:v>Sweden</c:v>
                </c:pt>
                <c:pt idx="26">
                  <c:v>United Kingdom</c:v>
                </c:pt>
                <c:pt idx="27">
                  <c:v>Iceland</c:v>
                </c:pt>
                <c:pt idx="28">
                  <c:v>Norway</c:v>
                </c:pt>
                <c:pt idx="29">
                  <c:v>Switzerland</c:v>
                </c:pt>
                <c:pt idx="30">
                  <c:v>United States</c:v>
                </c:pt>
                <c:pt idx="31">
                  <c:v>Japan</c:v>
                </c:pt>
              </c:strCache>
            </c:strRef>
          </c:cat>
          <c:val>
            <c:numRef>
              <c:f>Sheet0!$C$47:$AH$47</c:f>
              <c:numCache>
                <c:formatCode>General</c:formatCode>
                <c:ptCount val="32"/>
                <c:pt idx="0">
                  <c:v>2.1</c:v>
                </c:pt>
                <c:pt idx="1">
                  <c:v>2.2999999999999998</c:v>
                </c:pt>
                <c:pt idx="2">
                  <c:v>3</c:v>
                </c:pt>
                <c:pt idx="3">
                  <c:v>1.2</c:v>
                </c:pt>
                <c:pt idx="4">
                  <c:v>2.2000000000000002</c:v>
                </c:pt>
                <c:pt idx="5">
                  <c:v>1.2</c:v>
                </c:pt>
                <c:pt idx="6">
                  <c:v>2.7</c:v>
                </c:pt>
                <c:pt idx="7">
                  <c:v>-1.6</c:v>
                </c:pt>
                <c:pt idx="8">
                  <c:v>4.7</c:v>
                </c:pt>
                <c:pt idx="9">
                  <c:v>2</c:v>
                </c:pt>
                <c:pt idx="10">
                  <c:v>1.7</c:v>
                </c:pt>
                <c:pt idx="11">
                  <c:v>1.6</c:v>
                </c:pt>
                <c:pt idx="12">
                  <c:v>2.6</c:v>
                </c:pt>
                <c:pt idx="13">
                  <c:v>-1.2</c:v>
                </c:pt>
                <c:pt idx="14">
                  <c:v>1.2</c:v>
                </c:pt>
                <c:pt idx="15">
                  <c:v>2.8</c:v>
                </c:pt>
                <c:pt idx="16">
                  <c:v>4.7</c:v>
                </c:pt>
                <c:pt idx="17">
                  <c:v>0.9</c:v>
                </c:pt>
                <c:pt idx="18">
                  <c:v>1.7</c:v>
                </c:pt>
                <c:pt idx="19">
                  <c:v>2.7</c:v>
                </c:pt>
                <c:pt idx="20">
                  <c:v>1.4</c:v>
                </c:pt>
                <c:pt idx="21">
                  <c:v>6.1</c:v>
                </c:pt>
                <c:pt idx="22">
                  <c:v>2.1</c:v>
                </c:pt>
                <c:pt idx="23">
                  <c:v>0.7</c:v>
                </c:pt>
                <c:pt idx="24">
                  <c:v>1.7</c:v>
                </c:pt>
                <c:pt idx="25">
                  <c:v>1.9</c:v>
                </c:pt>
                <c:pt idx="26">
                  <c:v>3.3</c:v>
                </c:pt>
                <c:pt idx="27">
                  <c:v>7.5</c:v>
                </c:pt>
                <c:pt idx="28">
                  <c:v>2.2999999999999998</c:v>
                </c:pt>
                <c:pt idx="29">
                  <c:v>0.6</c:v>
                </c:pt>
                <c:pt idx="30">
                  <c:v>1.6</c:v>
                </c:pt>
                <c:pt idx="31">
                  <c:v>-0.7</c:v>
                </c:pt>
              </c:numCache>
            </c:numRef>
          </c:val>
        </c:ser>
        <c:axId val="185139200"/>
        <c:axId val="185141120"/>
      </c:barChart>
      <c:catAx>
        <c:axId val="185139200"/>
        <c:scaling>
          <c:orientation val="minMax"/>
        </c:scaling>
        <c:axPos val="b"/>
        <c:tickLblPos val="nextTo"/>
        <c:txPr>
          <a:bodyPr rot="-5400000" vert="horz"/>
          <a:lstStyle/>
          <a:p>
            <a:pPr>
              <a:defRPr/>
            </a:pPr>
            <a:endParaRPr lang="cs-CZ"/>
          </a:p>
        </c:txPr>
        <c:crossAx val="185141120"/>
        <c:crosses val="autoZero"/>
        <c:auto val="1"/>
        <c:lblAlgn val="ctr"/>
        <c:lblOffset val="100"/>
      </c:catAx>
      <c:valAx>
        <c:axId val="185141120"/>
        <c:scaling>
          <c:orientation val="minMax"/>
        </c:scaling>
        <c:axPos val="l"/>
        <c:majorGridlines/>
        <c:numFmt formatCode="General" sourceLinked="1"/>
        <c:tickLblPos val="nextTo"/>
        <c:crossAx val="185139200"/>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03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63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03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ACC00A-7CF0-40A5-A2AF-5BD35D0A3B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63156FF-6D01-4885-A497-8041359A889C}" type="slidenum">
              <a:rPr lang="en-US" altLang="en-US" smtClean="0"/>
              <a:pPr/>
              <a:t>25</a:t>
            </a:fld>
            <a:endParaRPr lang="en-US" alt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15CF8C5-DABE-4A48-8EAD-88875E9BD137}" type="slidenum">
              <a:rPr lang="en-US" altLang="en-US" smtClean="0"/>
              <a:pPr/>
              <a:t>37</a:t>
            </a:fld>
            <a:endParaRPr lang="en-US" alt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CDBF60F-8E00-4A9B-B4B3-08BEEEFF15C1}" type="slidenum">
              <a:rPr lang="en-US" altLang="en-US" smtClean="0"/>
              <a:pPr/>
              <a:t>38</a:t>
            </a:fld>
            <a:endParaRPr lang="en-US" alt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E2A2459-3AF4-426D-9BA5-3097B024D439}" type="slidenum">
              <a:rPr lang="en-US" altLang="en-US" smtClean="0"/>
              <a:pPr/>
              <a:t>39</a:t>
            </a:fld>
            <a:endParaRPr lang="en-US" alt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9D95DFC-5D46-4254-AB04-C9199B38660E}" type="slidenum">
              <a:rPr lang="en-US" altLang="en-US" smtClean="0"/>
              <a:pPr/>
              <a:t>40</a:t>
            </a:fld>
            <a:endParaRPr lang="en-US" alt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970DE61-3FDA-4FF9-BCD2-3B6871CD64EE}" type="slidenum">
              <a:rPr lang="en-US" altLang="en-US" smtClean="0"/>
              <a:pPr/>
              <a:t>41</a:t>
            </a:fld>
            <a:endParaRPr lang="en-US" altLang="en-US"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70B4146-B21A-41AE-8D7E-9AD09981CC90}" type="slidenum">
              <a:rPr lang="en-US" altLang="en-US" smtClean="0"/>
              <a:pPr/>
              <a:t>42</a:t>
            </a:fld>
            <a:endParaRPr lang="en-US" altLang="en-US"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D1F2DE8-FD28-42D5-A00F-CA247F316506}" type="slidenum">
              <a:rPr lang="en-US" altLang="en-US" smtClean="0"/>
              <a:pPr/>
              <a:t>43</a:t>
            </a:fld>
            <a:endParaRPr lang="en-US" altLang="en-US"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32EEE1D-0570-4DC1-82AE-37F1ED1195EF}" type="slidenum">
              <a:rPr lang="en-US" altLang="en-US" smtClean="0"/>
              <a:pPr/>
              <a:t>44</a:t>
            </a:fld>
            <a:endParaRPr lang="en-US" altLang="en-US"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B49B74E-3828-4BE3-9E5A-F69B80D4747E}" type="slidenum">
              <a:rPr lang="en-US" altLang="en-US" smtClean="0"/>
              <a:pPr/>
              <a:t>45</a:t>
            </a:fld>
            <a:endParaRPr lang="en-US" altLang="en-US"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8988529-BEBF-470C-A937-7CDE5A938AE3}" type="slidenum">
              <a:rPr lang="en-US" altLang="en-US" smtClean="0"/>
              <a:pPr/>
              <a:t>46</a:t>
            </a:fld>
            <a:endParaRPr lang="en-US" altLang="en-US"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7357019-B8AB-41E3-A818-8709D19E3764}" type="slidenum">
              <a:rPr lang="en-US" altLang="en-US" smtClean="0"/>
              <a:pPr/>
              <a:t>28</a:t>
            </a:fld>
            <a:endParaRPr lang="en-US" alt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8AC59E1-4111-40EF-9342-A42423BFFE94}" type="slidenum">
              <a:rPr lang="en-US" altLang="en-US" smtClean="0"/>
              <a:pPr/>
              <a:t>47</a:t>
            </a:fld>
            <a:endParaRPr lang="en-US" altLang="en-US"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E8EADE6-218D-48AC-A454-F990BAFF4F59}" type="slidenum">
              <a:rPr lang="en-US" altLang="en-US" smtClean="0"/>
              <a:pPr/>
              <a:t>48</a:t>
            </a:fld>
            <a:endParaRPr lang="en-US" altLang="en-US"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D691C33-367E-4C5C-AA43-5CC1289389A0}" type="slidenum">
              <a:rPr lang="en-US" altLang="en-US" smtClean="0"/>
              <a:pPr/>
              <a:t>49</a:t>
            </a:fld>
            <a:endParaRPr lang="en-US" altLang="en-US"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8FE7B14-D44F-4C03-976D-5432D668F4D9}" type="slidenum">
              <a:rPr lang="en-US" altLang="en-US" smtClean="0"/>
              <a:pPr/>
              <a:t>50</a:t>
            </a:fld>
            <a:endParaRPr lang="en-US" altLang="en-US"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18436" name="Slide Number Placeholder 3"/>
          <p:cNvSpPr>
            <a:spLocks noGrp="1"/>
          </p:cNvSpPr>
          <p:nvPr>
            <p:ph type="sldNum" sz="quarter" idx="5"/>
          </p:nvPr>
        </p:nvSpPr>
        <p:spPr bwMode="auto">
          <a:noFill/>
          <a:ln>
            <a:miter lim="800000"/>
            <a:headEnd/>
            <a:tailEnd/>
          </a:ln>
        </p:spPr>
        <p:txBody>
          <a:bodyPr/>
          <a:lstStyle/>
          <a:p>
            <a:fld id="{B7C213E7-A245-49AC-ADA6-A6E20477F083}" type="slidenum">
              <a:rPr lang="en-US" smtClean="0"/>
              <a:pPr/>
              <a:t>51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C036B04-4215-4D45-8E60-7FEC66F74129}" type="slidenum">
              <a:rPr lang="en-US" altLang="en-US" smtClean="0"/>
              <a:pPr/>
              <a:t>63</a:t>
            </a:fld>
            <a:endParaRPr lang="en-US" altLang="en-US"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A37A026-D2EB-4CD8-B0C1-F193210E6A88}" type="slidenum">
              <a:rPr lang="en-US" altLang="en-US" smtClean="0"/>
              <a:pPr/>
              <a:t>64</a:t>
            </a:fld>
            <a:endParaRPr lang="en-US" altLang="en-US"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C822A7F-845C-4899-9E62-80BD48F8998F}" type="slidenum">
              <a:rPr lang="en-US" altLang="en-US" smtClean="0"/>
              <a:pPr/>
              <a:t>65</a:t>
            </a:fld>
            <a:endParaRPr lang="en-US" altLang="en-US"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8B42277-B61A-494D-830B-02C20630A632}" type="slidenum">
              <a:rPr lang="en-US" altLang="en-US" smtClean="0"/>
              <a:pPr/>
              <a:t>29</a:t>
            </a:fld>
            <a:endParaRPr lang="en-US" alt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altLang="en-US" smtClean="0"/>
              <a:t>Bullet 2:  Mankiw has removed the word, “directly”</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118E2AD-0889-4E0B-A779-5B8DC7F8F66E}" type="slidenum">
              <a:rPr lang="en-US" altLang="en-US" smtClean="0"/>
              <a:pPr/>
              <a:t>31</a:t>
            </a:fld>
            <a:endParaRPr lang="en-US" alt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71E44E4-E011-4A03-A8F9-992657F45DD2}" type="slidenum">
              <a:rPr lang="en-US" altLang="en-US" smtClean="0"/>
              <a:pPr/>
              <a:t>32</a:t>
            </a:fld>
            <a:endParaRPr lang="en-US" alt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4EF0EE3-65EB-4C11-AECB-77CF1A4CDD5D}" type="slidenum">
              <a:rPr lang="en-US" altLang="en-US" smtClean="0"/>
              <a:pPr/>
              <a:t>33</a:t>
            </a:fld>
            <a:endParaRPr lang="en-US" alt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147FA67-C148-41F9-BC50-D1376D532DFB}" type="slidenum">
              <a:rPr lang="en-US" altLang="en-US" smtClean="0"/>
              <a:pPr/>
              <a:t>34</a:t>
            </a:fld>
            <a:endParaRPr lang="en-US" alt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51F6525-852C-42F9-B190-081B05850198}" type="slidenum">
              <a:rPr lang="en-US" altLang="en-US" smtClean="0"/>
              <a:pPr/>
              <a:t>35</a:t>
            </a:fld>
            <a:endParaRPr lang="en-US" altLang="en-US"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A8A3E6F-E7CD-4C7E-B191-EB0258239E13}" type="slidenum">
              <a:rPr lang="en-US" altLang="en-US" smtClean="0"/>
              <a:pPr/>
              <a:t>36</a:t>
            </a:fld>
            <a:endParaRPr lang="en-US" alt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Заглавен слайд">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8610600" y="0"/>
            <a:ext cx="533400" cy="6858000"/>
          </a:xfrm>
          <a:prstGeom prst="rect">
            <a:avLst/>
          </a:prstGeom>
          <a:solidFill>
            <a:srgbClr val="411D72"/>
          </a:solidFill>
          <a:ln w="9525">
            <a:noFill/>
            <a:miter lim="800000"/>
            <a:headEnd/>
            <a:tailEnd/>
          </a:ln>
          <a:effectLst/>
        </p:spPr>
        <p:txBody>
          <a:bodyPr wrap="none" anchor="ctr"/>
          <a:lstStyle/>
          <a:p>
            <a:pPr>
              <a:defRPr/>
            </a:pPr>
            <a:endParaRPr lang="bg-BG"/>
          </a:p>
        </p:txBody>
      </p:sp>
      <p:sp>
        <p:nvSpPr>
          <p:cNvPr id="5" name="Oval 3"/>
          <p:cNvSpPr>
            <a:spLocks noChangeArrowheads="1"/>
          </p:cNvSpPr>
          <p:nvPr/>
        </p:nvSpPr>
        <p:spPr bwMode="auto">
          <a:xfrm>
            <a:off x="7696200" y="2514600"/>
            <a:ext cx="1066800" cy="1828800"/>
          </a:xfrm>
          <a:prstGeom prst="ellipse">
            <a:avLst/>
          </a:prstGeom>
          <a:solidFill>
            <a:schemeClr val="bg1"/>
          </a:solidFill>
          <a:ln w="9525">
            <a:noFill/>
            <a:round/>
            <a:headEnd/>
            <a:tailEnd/>
          </a:ln>
          <a:effectLst/>
        </p:spPr>
        <p:txBody>
          <a:bodyPr wrap="none" anchor="ctr"/>
          <a:lstStyle/>
          <a:p>
            <a:pPr>
              <a:defRPr/>
            </a:pPr>
            <a:endParaRPr lang="bg-BG"/>
          </a:p>
        </p:txBody>
      </p:sp>
      <p:sp>
        <p:nvSpPr>
          <p:cNvPr id="6" name="Text Box 10"/>
          <p:cNvSpPr txBox="1">
            <a:spLocks noChangeArrowheads="1"/>
          </p:cNvSpPr>
          <p:nvPr userDrawn="1"/>
        </p:nvSpPr>
        <p:spPr bwMode="auto">
          <a:xfrm>
            <a:off x="381000" y="6553200"/>
            <a:ext cx="1941513" cy="214313"/>
          </a:xfrm>
          <a:prstGeom prst="rect">
            <a:avLst/>
          </a:prstGeom>
          <a:noFill/>
          <a:ln w="9525">
            <a:noFill/>
            <a:miter lim="800000"/>
            <a:headEnd/>
            <a:tailEnd/>
          </a:ln>
          <a:effectLst/>
        </p:spPr>
        <p:txBody>
          <a:bodyPr wrap="none">
            <a:spAutoFit/>
          </a:bodyPr>
          <a:lstStyle/>
          <a:p>
            <a:pPr>
              <a:defRPr/>
            </a:pPr>
            <a:r>
              <a:rPr lang="en-US" altLang="en-US" sz="800" b="1">
                <a:solidFill>
                  <a:srgbClr val="411D72"/>
                </a:solidFill>
                <a:latin typeface="Arial" charset="0"/>
              </a:rPr>
              <a:t>Copyright © 2010 Cengage Learning</a:t>
            </a:r>
          </a:p>
        </p:txBody>
      </p:sp>
      <p:pic>
        <p:nvPicPr>
          <p:cNvPr id="7" name="Picture 12" descr="A6XEFY"/>
          <p:cNvPicPr>
            <a:picLocks noChangeAspect="1" noChangeArrowheads="1"/>
          </p:cNvPicPr>
          <p:nvPr userDrawn="1"/>
        </p:nvPicPr>
        <p:blipFill>
          <a:blip r:embed="rId2" cstate="print"/>
          <a:srcRect/>
          <a:stretch>
            <a:fillRect/>
          </a:stretch>
        </p:blipFill>
        <p:spPr bwMode="auto">
          <a:xfrm>
            <a:off x="431800" y="361950"/>
            <a:ext cx="4797425" cy="3094038"/>
          </a:xfrm>
          <a:prstGeom prst="rect">
            <a:avLst/>
          </a:prstGeom>
          <a:noFill/>
          <a:ln w="9525">
            <a:noFill/>
            <a:miter lim="800000"/>
            <a:headEnd/>
            <a:tailEnd/>
          </a:ln>
        </p:spPr>
      </p:pic>
      <p:sp>
        <p:nvSpPr>
          <p:cNvPr id="93188" name="Rectangle 4"/>
          <p:cNvSpPr>
            <a:spLocks noGrp="1" noChangeArrowheads="1"/>
          </p:cNvSpPr>
          <p:nvPr>
            <p:ph type="ctrTitle"/>
          </p:nvPr>
        </p:nvSpPr>
        <p:spPr>
          <a:xfrm>
            <a:off x="5715000" y="2895600"/>
            <a:ext cx="3124200" cy="1143000"/>
          </a:xfrm>
        </p:spPr>
        <p:txBody>
          <a:bodyPr anchorCtr="1"/>
          <a:lstStyle>
            <a:lvl1pPr>
              <a:defRPr sz="150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93189" name="Rectangle 5"/>
          <p:cNvSpPr>
            <a:spLocks noGrp="1" noChangeArrowheads="1"/>
          </p:cNvSpPr>
          <p:nvPr>
            <p:ph type="subTitle" idx="1"/>
          </p:nvPr>
        </p:nvSpPr>
        <p:spPr>
          <a:xfrm>
            <a:off x="381000" y="3810000"/>
            <a:ext cx="5334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743700" y="152400"/>
            <a:ext cx="2095500" cy="6489700"/>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152400"/>
            <a:ext cx="6134100" cy="6489700"/>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7244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4C7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455613" y="1455738"/>
            <a:ext cx="8389937" cy="51958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64" name="Rectangle 4"/>
          <p:cNvSpPr>
            <a:spLocks noGrp="1" noChangeArrowheads="1"/>
          </p:cNvSpPr>
          <p:nvPr>
            <p:ph type="body" idx="1"/>
          </p:nvPr>
        </p:nvSpPr>
        <p:spPr bwMode="auto">
          <a:xfrm>
            <a:off x="457200" y="1447800"/>
            <a:ext cx="8382000" cy="51943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165" name="Text Box 5"/>
          <p:cNvSpPr txBox="1">
            <a:spLocks noChangeArrowheads="1"/>
          </p:cNvSpPr>
          <p:nvPr/>
        </p:nvSpPr>
        <p:spPr bwMode="auto">
          <a:xfrm>
            <a:off x="7086600" y="6643688"/>
            <a:ext cx="1912938" cy="214312"/>
          </a:xfrm>
          <a:prstGeom prst="rect">
            <a:avLst/>
          </a:prstGeom>
          <a:noFill/>
          <a:ln w="9525">
            <a:noFill/>
            <a:miter lim="800000"/>
            <a:headEnd/>
            <a:tailEnd/>
          </a:ln>
          <a:effectLst/>
        </p:spPr>
        <p:txBody>
          <a:bodyPr wrap="none">
            <a:spAutoFit/>
          </a:bodyPr>
          <a:lstStyle/>
          <a:p>
            <a:pPr>
              <a:defRPr/>
            </a:pPr>
            <a:r>
              <a:rPr lang="en-US" altLang="en-US" sz="800" b="1">
                <a:solidFill>
                  <a:schemeClr val="bg1"/>
                </a:solidFill>
                <a:latin typeface="Arial" charset="0"/>
              </a:rPr>
              <a:t>Copyright © 2010 CengageLearning</a:t>
            </a:r>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wipe(up)">
                                      <p:cBhvr>
                                        <p:cTn id="7" dur="500"/>
                                        <p:tgtEl>
                                          <p:spTgt spid="92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64">
                                            <p:txEl>
                                              <p:pRg st="1" end="1"/>
                                            </p:txEl>
                                          </p:spTgt>
                                        </p:tgtEl>
                                        <p:attrNameLst>
                                          <p:attrName>style.visibility</p:attrName>
                                        </p:attrNameLst>
                                      </p:cBhvr>
                                      <p:to>
                                        <p:strVal val="visible"/>
                                      </p:to>
                                    </p:set>
                                    <p:animEffect transition="in" filter="wipe(up)">
                                      <p:cBhvr>
                                        <p:cTn id="12" dur="500"/>
                                        <p:tgtEl>
                                          <p:spTgt spid="92164">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animEffect transition="in" filter="wipe(up)">
                                      <p:cBhvr>
                                        <p:cTn id="15" dur="500"/>
                                        <p:tgtEl>
                                          <p:spTgt spid="9216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164">
                                            <p:txEl>
                                              <p:pRg st="3" end="3"/>
                                            </p:txEl>
                                          </p:spTgt>
                                        </p:tgtEl>
                                        <p:attrNameLst>
                                          <p:attrName>style.visibility</p:attrName>
                                        </p:attrNameLst>
                                      </p:cBhvr>
                                      <p:to>
                                        <p:strVal val="visible"/>
                                      </p:to>
                                    </p:set>
                                    <p:animEffect transition="in" filter="wipe(up)">
                                      <p:cBhvr>
                                        <p:cTn id="18" dur="500"/>
                                        <p:tgtEl>
                                          <p:spTgt spid="92164">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164">
                                            <p:txEl>
                                              <p:pRg st="4" end="4"/>
                                            </p:txEl>
                                          </p:spTgt>
                                        </p:tgtEl>
                                        <p:attrNameLst>
                                          <p:attrName>style.visibility</p:attrName>
                                        </p:attrNameLst>
                                      </p:cBhvr>
                                      <p:to>
                                        <p:strVal val="visible"/>
                                      </p:to>
                                    </p:set>
                                    <p:animEffect transition="in" filter="wipe(up)">
                                      <p:cBhvr>
                                        <p:cTn id="21" dur="500"/>
                                        <p:tgtEl>
                                          <p:spTgt spid="92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Lst>
      </p:bldP>
    </p:bldLst>
  </p:timing>
  <p:txStyles>
    <p:titleStyle>
      <a:lvl1pPr algn="ctr" rtl="0" eaLnBrk="0" fontAlgn="base" hangingPunct="0">
        <a:lnSpc>
          <a:spcPct val="90000"/>
        </a:lnSpc>
        <a:spcBef>
          <a:spcPct val="0"/>
        </a:spcBef>
        <a:spcAft>
          <a:spcPct val="0"/>
        </a:spcAft>
        <a:defRPr sz="4000">
          <a:solidFill>
            <a:srgbClr val="FFFFCC"/>
          </a:solidFill>
          <a:latin typeface="+mj-lt"/>
          <a:ea typeface="+mj-ea"/>
          <a:cs typeface="+mj-cs"/>
        </a:defRPr>
      </a:lvl1pPr>
      <a:lvl2pPr algn="ctr" rtl="0" eaLnBrk="0" fontAlgn="base" hangingPunct="0">
        <a:lnSpc>
          <a:spcPct val="90000"/>
        </a:lnSpc>
        <a:spcBef>
          <a:spcPct val="0"/>
        </a:spcBef>
        <a:spcAft>
          <a:spcPct val="0"/>
        </a:spcAft>
        <a:defRPr sz="4000">
          <a:solidFill>
            <a:srgbClr val="FFFFCC"/>
          </a:solidFill>
          <a:latin typeface="Arial" charset="0"/>
        </a:defRPr>
      </a:lvl2pPr>
      <a:lvl3pPr algn="ctr" rtl="0" eaLnBrk="0" fontAlgn="base" hangingPunct="0">
        <a:lnSpc>
          <a:spcPct val="90000"/>
        </a:lnSpc>
        <a:spcBef>
          <a:spcPct val="0"/>
        </a:spcBef>
        <a:spcAft>
          <a:spcPct val="0"/>
        </a:spcAft>
        <a:defRPr sz="4000">
          <a:solidFill>
            <a:srgbClr val="FFFFCC"/>
          </a:solidFill>
          <a:latin typeface="Arial" charset="0"/>
        </a:defRPr>
      </a:lvl3pPr>
      <a:lvl4pPr algn="ctr" rtl="0" eaLnBrk="0" fontAlgn="base" hangingPunct="0">
        <a:lnSpc>
          <a:spcPct val="90000"/>
        </a:lnSpc>
        <a:spcBef>
          <a:spcPct val="0"/>
        </a:spcBef>
        <a:spcAft>
          <a:spcPct val="0"/>
        </a:spcAft>
        <a:defRPr sz="4000">
          <a:solidFill>
            <a:srgbClr val="FFFFCC"/>
          </a:solidFill>
          <a:latin typeface="Arial" charset="0"/>
        </a:defRPr>
      </a:lvl4pPr>
      <a:lvl5pPr algn="ctr" rtl="0" eaLnBrk="0" fontAlgn="base" hangingPunct="0">
        <a:lnSpc>
          <a:spcPct val="90000"/>
        </a:lnSpc>
        <a:spcBef>
          <a:spcPct val="0"/>
        </a:spcBef>
        <a:spcAft>
          <a:spcPct val="0"/>
        </a:spcAft>
        <a:defRPr sz="4000">
          <a:solidFill>
            <a:srgbClr val="FFFFCC"/>
          </a:solidFill>
          <a:latin typeface="Arial" charset="0"/>
        </a:defRPr>
      </a:lvl5pPr>
      <a:lvl6pPr marL="457200" algn="ctr" rtl="0" eaLnBrk="0" fontAlgn="base" hangingPunct="0">
        <a:lnSpc>
          <a:spcPct val="90000"/>
        </a:lnSpc>
        <a:spcBef>
          <a:spcPct val="0"/>
        </a:spcBef>
        <a:spcAft>
          <a:spcPct val="0"/>
        </a:spcAft>
        <a:defRPr sz="4000">
          <a:solidFill>
            <a:srgbClr val="FFFFCC"/>
          </a:solidFill>
          <a:latin typeface="Arial" charset="0"/>
        </a:defRPr>
      </a:lvl6pPr>
      <a:lvl7pPr marL="914400" algn="ctr" rtl="0" eaLnBrk="0" fontAlgn="base" hangingPunct="0">
        <a:lnSpc>
          <a:spcPct val="90000"/>
        </a:lnSpc>
        <a:spcBef>
          <a:spcPct val="0"/>
        </a:spcBef>
        <a:spcAft>
          <a:spcPct val="0"/>
        </a:spcAft>
        <a:defRPr sz="4000">
          <a:solidFill>
            <a:srgbClr val="FFFFCC"/>
          </a:solidFill>
          <a:latin typeface="Arial" charset="0"/>
        </a:defRPr>
      </a:lvl7pPr>
      <a:lvl8pPr marL="1371600" algn="ctr" rtl="0" eaLnBrk="0" fontAlgn="base" hangingPunct="0">
        <a:lnSpc>
          <a:spcPct val="90000"/>
        </a:lnSpc>
        <a:spcBef>
          <a:spcPct val="0"/>
        </a:spcBef>
        <a:spcAft>
          <a:spcPct val="0"/>
        </a:spcAft>
        <a:defRPr sz="4000">
          <a:solidFill>
            <a:srgbClr val="FFFFCC"/>
          </a:solidFill>
          <a:latin typeface="Arial" charset="0"/>
        </a:defRPr>
      </a:lvl8pPr>
      <a:lvl9pPr marL="1828800" algn="ctr" rtl="0" eaLnBrk="0" fontAlgn="base" hangingPunct="0">
        <a:lnSpc>
          <a:spcPct val="90000"/>
        </a:lnSpc>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4.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2209800"/>
          </a:xfrm>
          <a:prstGeom prst="rect">
            <a:avLst/>
          </a:prstGeom>
          <a:solidFill>
            <a:srgbClr val="FFEFCE"/>
          </a:solidFill>
          <a:ln w="28575">
            <a:noFill/>
            <a:miter lim="800000"/>
            <a:headEnd/>
            <a:tailEnd/>
          </a:ln>
        </p:spPr>
        <p:txBody>
          <a:bodyPr wrap="none" anchor="ctr"/>
          <a:lstStyle/>
          <a:p>
            <a:endParaRPr lang="bg-BG"/>
          </a:p>
        </p:txBody>
      </p:sp>
      <p:sp>
        <p:nvSpPr>
          <p:cNvPr id="3075" name="Rectangle 4"/>
          <p:cNvSpPr>
            <a:spLocks noChangeArrowheads="1"/>
          </p:cNvSpPr>
          <p:nvPr/>
        </p:nvSpPr>
        <p:spPr bwMode="auto">
          <a:xfrm rot="5400000">
            <a:off x="4305300" y="-2176462"/>
            <a:ext cx="533400" cy="9144000"/>
          </a:xfrm>
          <a:prstGeom prst="rect">
            <a:avLst/>
          </a:prstGeom>
          <a:solidFill>
            <a:srgbClr val="411D72"/>
          </a:solidFill>
          <a:ln w="9525">
            <a:noFill/>
            <a:miter lim="800000"/>
            <a:headEnd/>
            <a:tailEnd/>
          </a:ln>
        </p:spPr>
        <p:txBody>
          <a:bodyPr wrap="none" anchor="ctr"/>
          <a:lstStyle/>
          <a:p>
            <a:endParaRPr lang="bg-BG"/>
          </a:p>
        </p:txBody>
      </p:sp>
      <p:sp>
        <p:nvSpPr>
          <p:cNvPr id="3076" name="Oval 5"/>
          <p:cNvSpPr>
            <a:spLocks noChangeArrowheads="1"/>
          </p:cNvSpPr>
          <p:nvPr/>
        </p:nvSpPr>
        <p:spPr bwMode="auto">
          <a:xfrm rot="5400000">
            <a:off x="4022725" y="1028700"/>
            <a:ext cx="1066800" cy="1828800"/>
          </a:xfrm>
          <a:prstGeom prst="ellipse">
            <a:avLst/>
          </a:prstGeom>
          <a:solidFill>
            <a:srgbClr val="FFEFCE"/>
          </a:solidFill>
          <a:ln w="28575">
            <a:noFill/>
            <a:round/>
            <a:headEnd/>
            <a:tailEnd/>
          </a:ln>
        </p:spPr>
        <p:txBody>
          <a:bodyPr wrap="none" anchor="ctr"/>
          <a:lstStyle/>
          <a:p>
            <a:endParaRPr lang="bg-BG"/>
          </a:p>
        </p:txBody>
      </p:sp>
      <p:sp>
        <p:nvSpPr>
          <p:cNvPr id="3077" name="Text Box 6"/>
          <p:cNvSpPr txBox="1">
            <a:spLocks noChangeArrowheads="1"/>
          </p:cNvSpPr>
          <p:nvPr/>
        </p:nvSpPr>
        <p:spPr bwMode="auto">
          <a:xfrm>
            <a:off x="52388" y="712788"/>
            <a:ext cx="9010650" cy="1189037"/>
          </a:xfrm>
          <a:prstGeom prst="rect">
            <a:avLst/>
          </a:prstGeom>
          <a:noFill/>
          <a:ln w="9525">
            <a:noFill/>
            <a:miter lim="800000"/>
            <a:headEnd/>
            <a:tailEnd/>
          </a:ln>
        </p:spPr>
        <p:txBody>
          <a:bodyPr>
            <a:spAutoFit/>
          </a:bodyPr>
          <a:lstStyle/>
          <a:p>
            <a:pPr algn="ctr"/>
            <a:r>
              <a:rPr lang="en-US" altLang="en-US" sz="4800" b="1">
                <a:latin typeface="Arial" charset="0"/>
              </a:rPr>
              <a:t>10</a:t>
            </a:r>
            <a:r>
              <a:rPr lang="en-US" altLang="en-US" sz="2000" b="1">
                <a:latin typeface="Arial" charset="0"/>
              </a:rPr>
              <a:t> </a:t>
            </a:r>
          </a:p>
          <a:p>
            <a:pPr algn="ctr"/>
            <a:r>
              <a:rPr lang="en-US" altLang="en-US" b="1">
                <a:solidFill>
                  <a:srgbClr val="0094B9"/>
                </a:solidFill>
                <a:latin typeface="Arial" charset="0"/>
              </a:rPr>
              <a:t>MONEY AND PRICES IN THE LONG RUN</a:t>
            </a:r>
          </a:p>
        </p:txBody>
      </p:sp>
      <p:pic>
        <p:nvPicPr>
          <p:cNvPr id="3078" name="Picture 8" descr="A6XEFY"/>
          <p:cNvPicPr>
            <a:picLocks noChangeAspect="1" noChangeArrowheads="1"/>
          </p:cNvPicPr>
          <p:nvPr/>
        </p:nvPicPr>
        <p:blipFill>
          <a:blip r:embed="rId2" cstate="print"/>
          <a:srcRect/>
          <a:stretch>
            <a:fillRect/>
          </a:stretch>
        </p:blipFill>
        <p:spPr bwMode="auto">
          <a:xfrm>
            <a:off x="457200" y="2743200"/>
            <a:ext cx="8289925" cy="39798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The European Central Bank and the Eurosystem</a:t>
            </a:r>
          </a:p>
        </p:txBody>
      </p:sp>
      <p:sp>
        <p:nvSpPr>
          <p:cNvPr id="12291" name="Rectangle 3"/>
          <p:cNvSpPr>
            <a:spLocks noGrp="1" noChangeArrowheads="1"/>
          </p:cNvSpPr>
          <p:nvPr>
            <p:ph type="body" idx="1"/>
          </p:nvPr>
        </p:nvSpPr>
        <p:spPr/>
        <p:txBody>
          <a:bodyPr/>
          <a:lstStyle/>
          <a:p>
            <a:pPr>
              <a:buClr>
                <a:srgbClr val="000000"/>
              </a:buClr>
            </a:pPr>
            <a:r>
              <a:rPr lang="en-GB" sz="2800" smtClean="0"/>
              <a:t>1 June 1998 – 11 countries, making up the euro area, decided to enter European Monetary Union (EMU) and have the same currency – EURO</a:t>
            </a:r>
          </a:p>
          <a:p>
            <a:pPr>
              <a:buClr>
                <a:srgbClr val="000000"/>
              </a:buClr>
            </a:pPr>
            <a:r>
              <a:rPr lang="en-GB" sz="2800" smtClean="0"/>
              <a:t>The </a:t>
            </a:r>
            <a:r>
              <a:rPr lang="en-GB" sz="2800" i="1" smtClean="0">
                <a:solidFill>
                  <a:srgbClr val="33CCCC"/>
                </a:solidFill>
              </a:rPr>
              <a:t>European Central Bank</a:t>
            </a:r>
            <a:r>
              <a:rPr lang="en-GB" sz="2800" smtClean="0"/>
              <a:t> is the overall central bank of the 17 countries comprising the European Monetary Union.</a:t>
            </a:r>
          </a:p>
          <a:p>
            <a:pPr>
              <a:buClr>
                <a:srgbClr val="000000"/>
              </a:buClr>
            </a:pPr>
            <a:r>
              <a:rPr lang="en-GB" sz="2800" smtClean="0"/>
              <a:t>The primary objective of the ECB is to promote price stability throughout the euro area.</a:t>
            </a:r>
          </a:p>
          <a:p>
            <a:pPr lvl="1">
              <a:buClr>
                <a:srgbClr val="000000"/>
              </a:buClr>
            </a:pPr>
            <a:r>
              <a:rPr lang="en-GB" sz="2500" smtClean="0"/>
              <a:t>Inflation Target: Year-on-year increase in prices by close to 2% from below as measured by the annual change in a harmonized index of consumer prices throughout the euro area.</a:t>
            </a:r>
          </a:p>
          <a:p>
            <a:pPr>
              <a:buClr>
                <a:srgbClr val="000000"/>
              </a:buClr>
            </a:pPr>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The European Central Bank and The Eurosystem</a:t>
            </a:r>
          </a:p>
        </p:txBody>
      </p:sp>
      <p:sp>
        <p:nvSpPr>
          <p:cNvPr id="13315" name="Rectangle 3"/>
          <p:cNvSpPr>
            <a:spLocks noGrp="1" noChangeArrowheads="1"/>
          </p:cNvSpPr>
          <p:nvPr>
            <p:ph type="body" idx="1"/>
          </p:nvPr>
        </p:nvSpPr>
        <p:spPr/>
        <p:txBody>
          <a:bodyPr/>
          <a:lstStyle/>
          <a:p>
            <a:pPr>
              <a:buClr>
                <a:srgbClr val="000000"/>
              </a:buClr>
            </a:pPr>
            <a:r>
              <a:rPr lang="en-GB" sz="3000" smtClean="0"/>
              <a:t>The </a:t>
            </a:r>
            <a:r>
              <a:rPr lang="en-GB" sz="3000" i="1" smtClean="0">
                <a:solidFill>
                  <a:srgbClr val="33CCCC"/>
                </a:solidFill>
              </a:rPr>
              <a:t>Eurosystem</a:t>
            </a:r>
            <a:r>
              <a:rPr lang="en-GB" sz="3000" smtClean="0"/>
              <a:t> is the system made up of the ECB plus the national central banks of the 12 countries comprising the European Monetary Union.</a:t>
            </a:r>
          </a:p>
          <a:p>
            <a:pPr lvl="1">
              <a:buClr>
                <a:srgbClr val="000000"/>
              </a:buClr>
            </a:pPr>
            <a:r>
              <a:rPr lang="en-GB" smtClean="0"/>
              <a:t>Executive Board – min. 8-year term – President, Vice-President and 4 other people of high standing in the banking profession</a:t>
            </a:r>
          </a:p>
          <a:p>
            <a:pPr lvl="1">
              <a:buClr>
                <a:srgbClr val="000000"/>
              </a:buClr>
            </a:pPr>
            <a:r>
              <a:rPr lang="en-GB" smtClean="0"/>
              <a:t>Governing Council – Executive Board together with the governors of the national central banks – meets every 2 weeks in Frankfurt</a:t>
            </a:r>
          </a:p>
          <a:p>
            <a:pPr>
              <a:buClr>
                <a:srgbClr val="000000"/>
              </a:buClr>
            </a:pPr>
            <a:r>
              <a:rPr lang="en-GB" sz="3000" smtClean="0"/>
              <a:t>An important feature of the ECB and the Euro- system is its independence.</a:t>
            </a:r>
          </a:p>
          <a:p>
            <a:pPr>
              <a:buClr>
                <a:srgbClr val="000000"/>
              </a:buClr>
            </a:pPr>
            <a:endParaRPr lang="en-US" smtClean="0"/>
          </a:p>
          <a:p>
            <a:pPr>
              <a:buClr>
                <a:srgbClr val="000000"/>
              </a:buClr>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The Bank of England</a:t>
            </a:r>
          </a:p>
        </p:txBody>
      </p:sp>
      <p:sp>
        <p:nvSpPr>
          <p:cNvPr id="14339" name="Rectangle 3"/>
          <p:cNvSpPr>
            <a:spLocks noGrp="1" noChangeArrowheads="1"/>
          </p:cNvSpPr>
          <p:nvPr>
            <p:ph type="body" idx="1"/>
          </p:nvPr>
        </p:nvSpPr>
        <p:spPr/>
        <p:txBody>
          <a:bodyPr/>
          <a:lstStyle/>
          <a:p>
            <a:r>
              <a:rPr lang="en-GB" sz="2800" smtClean="0"/>
              <a:t>The Bank of England was founded in 1694 but was given independence in the setting of interest rates only in 1997. </a:t>
            </a:r>
          </a:p>
          <a:p>
            <a:r>
              <a:rPr lang="en-GB" sz="2800" smtClean="0"/>
              <a:t>The </a:t>
            </a:r>
            <a:r>
              <a:rPr lang="en-GB" sz="2800" i="1" smtClean="0">
                <a:solidFill>
                  <a:srgbClr val="33CCCC"/>
                </a:solidFill>
              </a:rPr>
              <a:t>Bank of England</a:t>
            </a:r>
            <a:r>
              <a:rPr lang="en-GB" sz="2800" smtClean="0"/>
              <a:t> is the central bank of the United Kingdom.</a:t>
            </a:r>
          </a:p>
          <a:p>
            <a:pPr lvl="1"/>
            <a:r>
              <a:rPr lang="en-GB" sz="2400" smtClean="0"/>
              <a:t>Monetary Policy Committee (MPC) – Governor (5 yr. term), 2 Deputy Governors, 2 members appointed by Exchequer, 4 members appointed by Chancellor (3 year term)</a:t>
            </a:r>
          </a:p>
          <a:p>
            <a:r>
              <a:rPr lang="en-GB" sz="2800" smtClean="0"/>
              <a:t>The Bank of England’s primary duty is to deliver price stability</a:t>
            </a:r>
          </a:p>
          <a:p>
            <a:pPr lvl="1"/>
            <a:r>
              <a:rPr lang="en-GB" sz="2400" smtClean="0"/>
              <a:t>Inflation Target (set by UK government):  2% in terms of an annual rate of inflation based on CPI</a:t>
            </a:r>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The Federal Reserve</a:t>
            </a:r>
          </a:p>
        </p:txBody>
      </p:sp>
      <p:sp>
        <p:nvSpPr>
          <p:cNvPr id="15363" name="Rectangle 3"/>
          <p:cNvSpPr>
            <a:spLocks noGrp="1" noChangeArrowheads="1"/>
          </p:cNvSpPr>
          <p:nvPr>
            <p:ph type="body" idx="1"/>
          </p:nvPr>
        </p:nvSpPr>
        <p:spPr/>
        <p:txBody>
          <a:bodyPr/>
          <a:lstStyle/>
          <a:p>
            <a:pPr>
              <a:buClr>
                <a:srgbClr val="000000"/>
              </a:buClr>
            </a:pPr>
            <a:r>
              <a:rPr lang="en-US" sz="2600" smtClean="0"/>
              <a:t>The Fed was created in 1914.</a:t>
            </a:r>
          </a:p>
          <a:p>
            <a:pPr>
              <a:buClr>
                <a:srgbClr val="000000"/>
              </a:buClr>
            </a:pPr>
            <a:r>
              <a:rPr lang="en-US" sz="2600" smtClean="0"/>
              <a:t>The </a:t>
            </a:r>
            <a:r>
              <a:rPr lang="en-US" sz="2600" i="1" smtClean="0">
                <a:solidFill>
                  <a:srgbClr val="25A9A6"/>
                </a:solidFill>
              </a:rPr>
              <a:t>Federal Reserve (Fed)</a:t>
            </a:r>
            <a:r>
              <a:rPr lang="en-US" sz="2600" smtClean="0"/>
              <a:t> is the central bank of the United States.</a:t>
            </a:r>
          </a:p>
          <a:p>
            <a:pPr lvl="1">
              <a:buClr>
                <a:srgbClr val="000000"/>
              </a:buClr>
            </a:pPr>
            <a:r>
              <a:rPr lang="en-GB" sz="2300" smtClean="0"/>
              <a:t>Board of Governors -  Chairman (4-year term), 6 other members (14-year term) who are all appointed by the US President.</a:t>
            </a:r>
          </a:p>
          <a:p>
            <a:pPr lvl="1">
              <a:buClr>
                <a:srgbClr val="000000"/>
              </a:buClr>
            </a:pPr>
            <a:r>
              <a:rPr lang="en-GB" sz="2300" smtClean="0"/>
              <a:t>Federal Reserve System – Federal Reserve Board (in Washington D.C.) and 12 regional Federal Reserve Banks in major U.S. Cities</a:t>
            </a:r>
          </a:p>
          <a:p>
            <a:pPr lvl="1">
              <a:buClr>
                <a:srgbClr val="000000"/>
              </a:buClr>
            </a:pPr>
            <a:r>
              <a:rPr lang="en-GB" sz="2300" smtClean="0"/>
              <a:t>Federal Open Market Committee (FOMC) – Board of Governors together with 12 regional presidents who vote on rotation schedule - meets about every 6 weeks in Washington to make monetary policy (set the int. rate, discount rate etc.)</a:t>
            </a:r>
          </a:p>
          <a:p>
            <a:pPr lvl="1">
              <a:buClr>
                <a:srgbClr val="000000"/>
              </a:buClr>
            </a:pPr>
            <a:endParaRPr lang="en-GB" smtClean="0"/>
          </a:p>
          <a:p>
            <a:pPr>
              <a:buClr>
                <a:srgbClr val="000000"/>
              </a:buClr>
            </a:pPr>
            <a:endParaRPr lang="en-US" smtClean="0"/>
          </a:p>
          <a:p>
            <a:pPr>
              <a:buClr>
                <a:srgbClr val="000000"/>
              </a:buClr>
            </a:pP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Banks and the Money Supply</a:t>
            </a:r>
          </a:p>
        </p:txBody>
      </p:sp>
      <p:sp>
        <p:nvSpPr>
          <p:cNvPr id="16387" name="Rectangle 3"/>
          <p:cNvSpPr>
            <a:spLocks noGrp="1" noChangeArrowheads="1"/>
          </p:cNvSpPr>
          <p:nvPr>
            <p:ph type="body" idx="1"/>
          </p:nvPr>
        </p:nvSpPr>
        <p:spPr/>
        <p:txBody>
          <a:bodyPr/>
          <a:lstStyle/>
          <a:p>
            <a:pPr>
              <a:buFontTx/>
              <a:buNone/>
            </a:pPr>
            <a:endParaRPr lang="en-US" sz="400" smtClean="0"/>
          </a:p>
          <a:p>
            <a:r>
              <a:rPr lang="en-US" smtClean="0"/>
              <a:t>The amount of money in the economy includes both currency and demand deposits.</a:t>
            </a:r>
          </a:p>
          <a:p>
            <a:r>
              <a:rPr lang="en-US" smtClean="0"/>
              <a:t>Because demand deposits are held in banks, the behavior of the banks can influence the money supply.</a:t>
            </a:r>
          </a:p>
          <a:p>
            <a:pPr lvl="1">
              <a:buClr>
                <a:srgbClr val="000000"/>
              </a:buClr>
            </a:pPr>
            <a:r>
              <a:rPr lang="en-US" sz="2600" i="1" smtClean="0">
                <a:solidFill>
                  <a:srgbClr val="25A9A6"/>
                </a:solidFill>
              </a:rPr>
              <a:t>Reserves </a:t>
            </a:r>
            <a:r>
              <a:rPr lang="en-US" sz="2600" smtClean="0"/>
              <a:t>are deposits that banks have received but have not loaned out.</a:t>
            </a:r>
          </a:p>
          <a:p>
            <a:pPr lvl="1">
              <a:buClr>
                <a:srgbClr val="000000"/>
              </a:buClr>
            </a:pPr>
            <a:r>
              <a:rPr lang="en-US" sz="2600" smtClean="0"/>
              <a:t>In a </a:t>
            </a:r>
            <a:r>
              <a:rPr lang="en-US" sz="2600" i="1" smtClean="0">
                <a:solidFill>
                  <a:srgbClr val="25A9A6"/>
                </a:solidFill>
              </a:rPr>
              <a:t>fractional-reserve banking </a:t>
            </a:r>
            <a:r>
              <a:rPr lang="en-US" sz="2600" smtClean="0"/>
              <a:t>system, banks hold a fraction of the money deposited as reserves and lend out the rest.</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smtClean="0">
                <a:solidFill>
                  <a:srgbClr val="FFFFFF"/>
                </a:solidFill>
              </a:rPr>
              <a:t>Money Creation with Fractional-Reserve Banking</a:t>
            </a:r>
          </a:p>
        </p:txBody>
      </p:sp>
      <p:sp>
        <p:nvSpPr>
          <p:cNvPr id="17411" name="Rectangle 3"/>
          <p:cNvSpPr>
            <a:spLocks noGrp="1" noChangeArrowheads="1"/>
          </p:cNvSpPr>
          <p:nvPr>
            <p:ph type="body" idx="1"/>
          </p:nvPr>
        </p:nvSpPr>
        <p:spPr/>
        <p:txBody>
          <a:bodyPr/>
          <a:lstStyle/>
          <a:p>
            <a:pPr lvl="1"/>
            <a:r>
              <a:rPr lang="en-US" sz="3200" smtClean="0"/>
              <a:t>The money supply is affected by the amount deposited in banks and the amount that banks loan.</a:t>
            </a:r>
          </a:p>
          <a:p>
            <a:pPr lvl="2"/>
            <a:r>
              <a:rPr lang="en-US" sz="2800" smtClean="0"/>
              <a:t>Deposits into a bank are recorded as both assets and liabilities.</a:t>
            </a:r>
          </a:p>
          <a:p>
            <a:pPr lvl="2"/>
            <a:r>
              <a:rPr lang="en-US" sz="2800" smtClean="0"/>
              <a:t>The fraction of total deposits that a bank has to keep as reserves is called the </a:t>
            </a:r>
            <a:r>
              <a:rPr lang="en-US" sz="2800" i="1" smtClean="0">
                <a:solidFill>
                  <a:srgbClr val="25A9A6"/>
                </a:solidFill>
              </a:rPr>
              <a:t>reserve ratio</a:t>
            </a:r>
            <a:r>
              <a:rPr lang="en-US" sz="2800" smtClean="0"/>
              <a:t>.</a:t>
            </a:r>
          </a:p>
          <a:p>
            <a:pPr lvl="2"/>
            <a:r>
              <a:rPr lang="en-US" sz="2800" smtClean="0"/>
              <a:t>Loans become an asset to the bank.</a:t>
            </a:r>
          </a:p>
          <a:p>
            <a:pPr lvl="1"/>
            <a:r>
              <a:rPr lang="en-US" sz="3200" smtClean="0"/>
              <a:t>When a bank makes a loan from its reserves, the money supply increases.</a:t>
            </a:r>
          </a:p>
          <a:p>
            <a:pPr lvl="2"/>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3733800" y="1981200"/>
            <a:ext cx="4953000" cy="4572000"/>
          </a:xfrm>
          <a:prstGeom prst="rect">
            <a:avLst/>
          </a:prstGeom>
          <a:solidFill>
            <a:schemeClr val="bg1"/>
          </a:solidFill>
          <a:ln w="12700">
            <a:noFill/>
            <a:miter lim="800000"/>
            <a:headEnd type="none" w="sm" len="sm"/>
            <a:tailEnd type="none" w="sm" len="sm"/>
          </a:ln>
        </p:spPr>
        <p:txBody>
          <a:bodyPr wrap="none" anchor="ctr"/>
          <a:lstStyle/>
          <a:p>
            <a:endParaRPr lang="bg-BG"/>
          </a:p>
        </p:txBody>
      </p:sp>
      <p:sp>
        <p:nvSpPr>
          <p:cNvPr id="18435" name="Rectangle 2"/>
          <p:cNvSpPr>
            <a:spLocks noGrp="1" noChangeArrowheads="1"/>
          </p:cNvSpPr>
          <p:nvPr>
            <p:ph type="title"/>
          </p:nvPr>
        </p:nvSpPr>
        <p:spPr/>
        <p:txBody>
          <a:bodyPr/>
          <a:lstStyle/>
          <a:p>
            <a:r>
              <a:rPr lang="en-US" sz="3200" smtClean="0">
                <a:solidFill>
                  <a:srgbClr val="FFFFFF"/>
                </a:solidFill>
              </a:rPr>
              <a:t>Money Creation with Fractional-Reserve Banking</a:t>
            </a:r>
          </a:p>
        </p:txBody>
      </p:sp>
      <p:sp>
        <p:nvSpPr>
          <p:cNvPr id="18436" name="Rectangle 3"/>
          <p:cNvSpPr>
            <a:spLocks noGrp="1" noChangeArrowheads="1"/>
          </p:cNvSpPr>
          <p:nvPr>
            <p:ph type="body" idx="1"/>
          </p:nvPr>
        </p:nvSpPr>
        <p:spPr/>
        <p:txBody>
          <a:bodyPr/>
          <a:lstStyle/>
          <a:p>
            <a:r>
              <a:rPr lang="en-US" smtClean="0"/>
              <a:t>This T-Account shows a bank that…</a:t>
            </a:r>
          </a:p>
          <a:p>
            <a:pPr lvl="1"/>
            <a:r>
              <a:rPr lang="en-US" smtClean="0"/>
              <a:t>accepts deposits,</a:t>
            </a:r>
          </a:p>
          <a:p>
            <a:pPr lvl="1"/>
            <a:r>
              <a:rPr lang="en-US" smtClean="0"/>
              <a:t>keeps a portion </a:t>
            </a:r>
            <a:br>
              <a:rPr lang="en-US" smtClean="0"/>
            </a:br>
            <a:r>
              <a:rPr lang="en-US" smtClean="0"/>
              <a:t>as reserves, </a:t>
            </a:r>
          </a:p>
          <a:p>
            <a:pPr lvl="1"/>
            <a:r>
              <a:rPr lang="en-US" smtClean="0"/>
              <a:t>and lends out </a:t>
            </a:r>
            <a:br>
              <a:rPr lang="en-US" smtClean="0"/>
            </a:br>
            <a:r>
              <a:rPr lang="en-US" smtClean="0"/>
              <a:t>the rest.  </a:t>
            </a:r>
          </a:p>
          <a:p>
            <a:pPr lvl="1"/>
            <a:r>
              <a:rPr lang="en-US" smtClean="0"/>
              <a:t>It assumes a </a:t>
            </a:r>
            <a:br>
              <a:rPr lang="en-US" smtClean="0"/>
            </a:br>
            <a:r>
              <a:rPr lang="en-US" smtClean="0"/>
              <a:t>reserve ratio </a:t>
            </a:r>
            <a:br>
              <a:rPr lang="en-US" smtClean="0"/>
            </a:br>
            <a:r>
              <a:rPr lang="en-US" smtClean="0"/>
              <a:t>of 10%.</a:t>
            </a:r>
          </a:p>
        </p:txBody>
      </p:sp>
      <p:grpSp>
        <p:nvGrpSpPr>
          <p:cNvPr id="2" name="Group 4"/>
          <p:cNvGrpSpPr>
            <a:grpSpLocks/>
          </p:cNvGrpSpPr>
          <p:nvPr/>
        </p:nvGrpSpPr>
        <p:grpSpPr bwMode="auto">
          <a:xfrm>
            <a:off x="3925888" y="1951038"/>
            <a:ext cx="4837112" cy="4449762"/>
            <a:chOff x="2582" y="1229"/>
            <a:chExt cx="3047" cy="2803"/>
          </a:xfrm>
        </p:grpSpPr>
        <p:sp>
          <p:nvSpPr>
            <p:cNvPr id="18438" name="Line 5"/>
            <p:cNvSpPr>
              <a:spLocks noChangeShapeType="1"/>
            </p:cNvSpPr>
            <p:nvPr/>
          </p:nvSpPr>
          <p:spPr bwMode="auto">
            <a:xfrm>
              <a:off x="2593" y="2016"/>
              <a:ext cx="2975" cy="0"/>
            </a:xfrm>
            <a:prstGeom prst="line">
              <a:avLst/>
            </a:prstGeom>
            <a:noFill/>
            <a:ln w="76200">
              <a:solidFill>
                <a:schemeClr val="tx2"/>
              </a:solidFill>
              <a:round/>
              <a:headEnd type="none" w="sm" len="sm"/>
              <a:tailEnd type="none" w="sm" len="sm"/>
            </a:ln>
          </p:spPr>
          <p:txBody>
            <a:bodyPr wrap="none" anchor="ctr"/>
            <a:lstStyle/>
            <a:p>
              <a:endParaRPr lang="cs-CZ"/>
            </a:p>
          </p:txBody>
        </p:sp>
        <p:sp>
          <p:nvSpPr>
            <p:cNvPr id="18439" name="Line 6"/>
            <p:cNvSpPr>
              <a:spLocks noChangeShapeType="1"/>
            </p:cNvSpPr>
            <p:nvPr/>
          </p:nvSpPr>
          <p:spPr bwMode="auto">
            <a:xfrm>
              <a:off x="4032" y="2065"/>
              <a:ext cx="0" cy="1967"/>
            </a:xfrm>
            <a:prstGeom prst="line">
              <a:avLst/>
            </a:prstGeom>
            <a:noFill/>
            <a:ln w="50800">
              <a:solidFill>
                <a:schemeClr val="tx2"/>
              </a:solidFill>
              <a:round/>
              <a:headEnd type="none" w="sm" len="sm"/>
              <a:tailEnd type="none" w="sm" len="sm"/>
            </a:ln>
          </p:spPr>
          <p:txBody>
            <a:bodyPr wrap="none" anchor="ctr"/>
            <a:lstStyle/>
            <a:p>
              <a:endParaRPr lang="cs-CZ"/>
            </a:p>
          </p:txBody>
        </p:sp>
        <p:sp>
          <p:nvSpPr>
            <p:cNvPr id="18440" name="Rectangle 7"/>
            <p:cNvSpPr>
              <a:spLocks noChangeArrowheads="1"/>
            </p:cNvSpPr>
            <p:nvPr/>
          </p:nvSpPr>
          <p:spPr bwMode="auto">
            <a:xfrm>
              <a:off x="2918" y="1641"/>
              <a:ext cx="853" cy="327"/>
            </a:xfrm>
            <a:prstGeom prst="rect">
              <a:avLst/>
            </a:prstGeom>
            <a:noFill/>
            <a:ln w="9525">
              <a:noFill/>
              <a:miter lim="800000"/>
              <a:headEnd/>
              <a:tailEnd/>
            </a:ln>
          </p:spPr>
          <p:txBody>
            <a:bodyPr wrap="none" lIns="92075" tIns="46038" rIns="92075" bIns="46038">
              <a:spAutoFit/>
            </a:bodyPr>
            <a:lstStyle/>
            <a:p>
              <a:r>
                <a:rPr lang="en-US" sz="2800" b="1">
                  <a:solidFill>
                    <a:srgbClr val="423A6C"/>
                  </a:solidFill>
                  <a:latin typeface="Arial" charset="0"/>
                </a:rPr>
                <a:t>Assets</a:t>
              </a:r>
            </a:p>
          </p:txBody>
        </p:sp>
        <p:sp>
          <p:nvSpPr>
            <p:cNvPr id="18441" name="Rectangle 8"/>
            <p:cNvSpPr>
              <a:spLocks noChangeArrowheads="1"/>
            </p:cNvSpPr>
            <p:nvPr/>
          </p:nvSpPr>
          <p:spPr bwMode="auto">
            <a:xfrm>
              <a:off x="4214" y="1641"/>
              <a:ext cx="1150" cy="327"/>
            </a:xfrm>
            <a:prstGeom prst="rect">
              <a:avLst/>
            </a:prstGeom>
            <a:noFill/>
            <a:ln w="9525">
              <a:noFill/>
              <a:miter lim="800000"/>
              <a:headEnd/>
              <a:tailEnd/>
            </a:ln>
          </p:spPr>
          <p:txBody>
            <a:bodyPr wrap="none" lIns="92075" tIns="46038" rIns="92075" bIns="46038">
              <a:spAutoFit/>
            </a:bodyPr>
            <a:lstStyle/>
            <a:p>
              <a:r>
                <a:rPr lang="en-US" sz="2800" b="1">
                  <a:solidFill>
                    <a:srgbClr val="423A6C"/>
                  </a:solidFill>
                  <a:latin typeface="Arial" charset="0"/>
                </a:rPr>
                <a:t>Liabilities</a:t>
              </a:r>
            </a:p>
          </p:txBody>
        </p:sp>
        <p:sp>
          <p:nvSpPr>
            <p:cNvPr id="18442" name="Rectangle 9"/>
            <p:cNvSpPr>
              <a:spLocks noChangeArrowheads="1"/>
            </p:cNvSpPr>
            <p:nvPr/>
          </p:nvSpPr>
          <p:spPr bwMode="auto">
            <a:xfrm>
              <a:off x="2918" y="1229"/>
              <a:ext cx="2616" cy="365"/>
            </a:xfrm>
            <a:prstGeom prst="rect">
              <a:avLst/>
            </a:prstGeom>
            <a:noFill/>
            <a:ln w="9525">
              <a:noFill/>
              <a:miter lim="800000"/>
              <a:headEnd/>
              <a:tailEnd/>
            </a:ln>
          </p:spPr>
          <p:txBody>
            <a:bodyPr wrap="none" lIns="92075" tIns="46038" rIns="92075" bIns="46038">
              <a:spAutoFit/>
            </a:bodyPr>
            <a:lstStyle/>
            <a:p>
              <a:r>
                <a:rPr lang="en-US" sz="3200" b="1">
                  <a:solidFill>
                    <a:srgbClr val="423A6C"/>
                  </a:solidFill>
                  <a:latin typeface="Arial" charset="0"/>
                </a:rPr>
                <a:t>First European Bank</a:t>
              </a:r>
            </a:p>
          </p:txBody>
        </p:sp>
        <p:sp>
          <p:nvSpPr>
            <p:cNvPr id="18443" name="Rectangle 10"/>
            <p:cNvSpPr>
              <a:spLocks noChangeArrowheads="1"/>
            </p:cNvSpPr>
            <p:nvPr/>
          </p:nvSpPr>
          <p:spPr bwMode="auto">
            <a:xfrm>
              <a:off x="2582" y="2198"/>
              <a:ext cx="1333" cy="1208"/>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Reserves</a:t>
              </a:r>
            </a:p>
            <a:p>
              <a:r>
                <a:rPr lang="en-US" b="1">
                  <a:solidFill>
                    <a:srgbClr val="423A6C"/>
                  </a:solidFill>
                  <a:latin typeface="Arial" charset="0"/>
                </a:rPr>
                <a:t>	 </a:t>
              </a:r>
              <a:r>
                <a:rPr lang="en-GB" b="1">
                  <a:solidFill>
                    <a:srgbClr val="423A6C"/>
                  </a:solidFill>
                  <a:latin typeface="Arial" charset="0"/>
                </a:rPr>
                <a:t>€</a:t>
              </a:r>
              <a:r>
                <a:rPr lang="en-US" b="1">
                  <a:solidFill>
                    <a:srgbClr val="423A6C"/>
                  </a:solidFill>
                  <a:latin typeface="Arial" charset="0"/>
                </a:rPr>
                <a:t>10.00</a:t>
              </a:r>
            </a:p>
            <a:p>
              <a:endParaRPr lang="en-US" b="1">
                <a:solidFill>
                  <a:srgbClr val="423A6C"/>
                </a:solidFill>
                <a:latin typeface="Arial" charset="0"/>
              </a:endParaRPr>
            </a:p>
            <a:p>
              <a:r>
                <a:rPr lang="en-US" b="1">
                  <a:solidFill>
                    <a:srgbClr val="423A6C"/>
                  </a:solidFill>
                  <a:latin typeface="Arial" charset="0"/>
                </a:rPr>
                <a:t>Loans</a:t>
              </a:r>
            </a:p>
            <a:p>
              <a:r>
                <a:rPr lang="en-US" b="1">
                  <a:solidFill>
                    <a:srgbClr val="423A6C"/>
                  </a:solidFill>
                  <a:latin typeface="Arial" charset="0"/>
                </a:rPr>
                <a:t>	 </a:t>
              </a:r>
              <a:r>
                <a:rPr lang="en-GB" b="1">
                  <a:solidFill>
                    <a:srgbClr val="423A6C"/>
                  </a:solidFill>
                  <a:latin typeface="Arial" charset="0"/>
                </a:rPr>
                <a:t>€</a:t>
              </a:r>
              <a:r>
                <a:rPr lang="en-US" b="1">
                  <a:solidFill>
                    <a:srgbClr val="423A6C"/>
                  </a:solidFill>
                  <a:latin typeface="Arial" charset="0"/>
                </a:rPr>
                <a:t>90.00</a:t>
              </a:r>
            </a:p>
          </p:txBody>
        </p:sp>
        <p:sp>
          <p:nvSpPr>
            <p:cNvPr id="18444" name="Rectangle 11"/>
            <p:cNvSpPr>
              <a:spLocks noChangeArrowheads="1"/>
            </p:cNvSpPr>
            <p:nvPr/>
          </p:nvSpPr>
          <p:spPr bwMode="auto">
            <a:xfrm>
              <a:off x="4070" y="2198"/>
              <a:ext cx="1440" cy="518"/>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Deposits</a:t>
              </a:r>
            </a:p>
            <a:p>
              <a:r>
                <a:rPr lang="en-US" b="1">
                  <a:solidFill>
                    <a:srgbClr val="423A6C"/>
                  </a:solidFill>
                  <a:latin typeface="Arial" charset="0"/>
                </a:rPr>
                <a:t>	 </a:t>
              </a:r>
              <a:r>
                <a:rPr lang="en-GB" b="1">
                  <a:solidFill>
                    <a:srgbClr val="423A6C"/>
                  </a:solidFill>
                  <a:latin typeface="Arial" charset="0"/>
                </a:rPr>
                <a:t>€</a:t>
              </a:r>
              <a:r>
                <a:rPr lang="en-US" b="1">
                  <a:solidFill>
                    <a:srgbClr val="423A6C"/>
                  </a:solidFill>
                  <a:latin typeface="Arial" charset="0"/>
                </a:rPr>
                <a:t>100.00</a:t>
              </a:r>
            </a:p>
          </p:txBody>
        </p:sp>
        <p:sp>
          <p:nvSpPr>
            <p:cNvPr id="18445" name="Line 12"/>
            <p:cNvSpPr>
              <a:spLocks noChangeShapeType="1"/>
            </p:cNvSpPr>
            <p:nvPr/>
          </p:nvSpPr>
          <p:spPr bwMode="auto">
            <a:xfrm>
              <a:off x="2977" y="3456"/>
              <a:ext cx="1007" cy="0"/>
            </a:xfrm>
            <a:prstGeom prst="line">
              <a:avLst/>
            </a:prstGeom>
            <a:noFill/>
            <a:ln w="50800">
              <a:solidFill>
                <a:schemeClr val="tx1"/>
              </a:solidFill>
              <a:round/>
              <a:headEnd type="none" w="sm" len="sm"/>
              <a:tailEnd type="none" w="sm" len="sm"/>
            </a:ln>
          </p:spPr>
          <p:txBody>
            <a:bodyPr wrap="none" anchor="ctr"/>
            <a:lstStyle/>
            <a:p>
              <a:endParaRPr lang="cs-CZ"/>
            </a:p>
          </p:txBody>
        </p:sp>
        <p:sp>
          <p:nvSpPr>
            <p:cNvPr id="18446" name="Rectangle 13"/>
            <p:cNvSpPr>
              <a:spLocks noChangeArrowheads="1"/>
            </p:cNvSpPr>
            <p:nvPr/>
          </p:nvSpPr>
          <p:spPr bwMode="auto">
            <a:xfrm>
              <a:off x="2582" y="3494"/>
              <a:ext cx="1440" cy="518"/>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Total Assets</a:t>
              </a:r>
            </a:p>
            <a:p>
              <a:r>
                <a:rPr lang="en-US" b="1">
                  <a:solidFill>
                    <a:srgbClr val="423A6C"/>
                  </a:solidFill>
                  <a:latin typeface="Arial" charset="0"/>
                </a:rPr>
                <a:t>	 </a:t>
              </a:r>
              <a:r>
                <a:rPr lang="en-GB" b="1">
                  <a:solidFill>
                    <a:srgbClr val="423A6C"/>
                  </a:solidFill>
                  <a:latin typeface="Arial" charset="0"/>
                </a:rPr>
                <a:t>€</a:t>
              </a:r>
              <a:r>
                <a:rPr lang="en-US" b="1">
                  <a:solidFill>
                    <a:srgbClr val="423A6C"/>
                  </a:solidFill>
                  <a:latin typeface="Arial" charset="0"/>
                </a:rPr>
                <a:t>100.00</a:t>
              </a:r>
            </a:p>
          </p:txBody>
        </p:sp>
        <p:sp>
          <p:nvSpPr>
            <p:cNvPr id="18447" name="Rectangle 14"/>
            <p:cNvSpPr>
              <a:spLocks noChangeArrowheads="1"/>
            </p:cNvSpPr>
            <p:nvPr/>
          </p:nvSpPr>
          <p:spPr bwMode="auto">
            <a:xfrm>
              <a:off x="4118" y="3494"/>
              <a:ext cx="1511" cy="518"/>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Total Liabilities</a:t>
              </a:r>
            </a:p>
            <a:p>
              <a:r>
                <a:rPr lang="en-US" b="1">
                  <a:solidFill>
                    <a:srgbClr val="423A6C"/>
                  </a:solidFill>
                  <a:latin typeface="Arial" charset="0"/>
                </a:rPr>
                <a:t>	 </a:t>
              </a:r>
              <a:r>
                <a:rPr lang="en-GB" b="1">
                  <a:solidFill>
                    <a:srgbClr val="423A6C"/>
                  </a:solidFill>
                  <a:latin typeface="Arial" charset="0"/>
                </a:rPr>
                <a:t>€</a:t>
              </a:r>
              <a:r>
                <a:rPr lang="en-US" b="1">
                  <a:solidFill>
                    <a:srgbClr val="423A6C"/>
                  </a:solidFill>
                  <a:latin typeface="Arial" charset="0"/>
                </a:rPr>
                <a:t>100.00</a:t>
              </a:r>
            </a:p>
          </p:txBody>
        </p:sp>
        <p:sp>
          <p:nvSpPr>
            <p:cNvPr id="18448" name="Line 15"/>
            <p:cNvSpPr>
              <a:spLocks noChangeShapeType="1"/>
            </p:cNvSpPr>
            <p:nvPr/>
          </p:nvSpPr>
          <p:spPr bwMode="auto">
            <a:xfrm>
              <a:off x="4465" y="3456"/>
              <a:ext cx="1007" cy="0"/>
            </a:xfrm>
            <a:prstGeom prst="line">
              <a:avLst/>
            </a:prstGeom>
            <a:noFill/>
            <a:ln w="50800">
              <a:solidFill>
                <a:schemeClr val="tx1"/>
              </a:solidFill>
              <a:round/>
              <a:headEnd type="none" w="sm" len="sm"/>
              <a:tailEnd type="none" w="sm" len="sm"/>
            </a:ln>
          </p:spPr>
          <p:txBody>
            <a:bodyPr wrap="none" anchor="ctr"/>
            <a:lstStyle/>
            <a:p>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smtClean="0">
                <a:solidFill>
                  <a:srgbClr val="FFFFFF"/>
                </a:solidFill>
              </a:rPr>
              <a:t>Money Creation with Fractional-Reserve Banking</a:t>
            </a:r>
          </a:p>
        </p:txBody>
      </p:sp>
      <p:sp>
        <p:nvSpPr>
          <p:cNvPr id="19459" name="Rectangle 3"/>
          <p:cNvSpPr>
            <a:spLocks noGrp="1" noChangeArrowheads="1"/>
          </p:cNvSpPr>
          <p:nvPr>
            <p:ph type="body" idx="1"/>
          </p:nvPr>
        </p:nvSpPr>
        <p:spPr/>
        <p:txBody>
          <a:bodyPr/>
          <a:lstStyle/>
          <a:p>
            <a:pPr>
              <a:buFontTx/>
              <a:buNone/>
            </a:pPr>
            <a:endParaRPr lang="en-US" sz="600" smtClean="0"/>
          </a:p>
          <a:p>
            <a:endParaRPr lang="en-US" smtClean="0"/>
          </a:p>
          <a:p>
            <a:r>
              <a:rPr lang="en-US" smtClean="0"/>
              <a:t>When one bank loans money, that money is generally deposited into another bank.</a:t>
            </a:r>
          </a:p>
          <a:p>
            <a:r>
              <a:rPr lang="en-US" smtClean="0"/>
              <a:t>This creates more deposits and more reserves to be lent out. </a:t>
            </a:r>
          </a:p>
          <a:p>
            <a:r>
              <a:rPr lang="en-US" smtClean="0"/>
              <a:t>When a bank makes a loan from its reserves, the money supply increases.</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2"/>
          <p:cNvSpPr>
            <a:spLocks noChangeArrowheads="1"/>
          </p:cNvSpPr>
          <p:nvPr/>
        </p:nvSpPr>
        <p:spPr bwMode="auto">
          <a:xfrm>
            <a:off x="4724400" y="1752600"/>
            <a:ext cx="4038600" cy="4191000"/>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bg-BG"/>
          </a:p>
        </p:txBody>
      </p:sp>
      <p:sp>
        <p:nvSpPr>
          <p:cNvPr id="20483" name="Rectangle 31"/>
          <p:cNvSpPr>
            <a:spLocks noChangeArrowheads="1"/>
          </p:cNvSpPr>
          <p:nvPr/>
        </p:nvSpPr>
        <p:spPr bwMode="auto">
          <a:xfrm>
            <a:off x="533400" y="1752600"/>
            <a:ext cx="4038600" cy="4191000"/>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bg-BG"/>
          </a:p>
        </p:txBody>
      </p:sp>
      <p:sp>
        <p:nvSpPr>
          <p:cNvPr id="20484" name="Rectangle 2"/>
          <p:cNvSpPr>
            <a:spLocks noGrp="1" noChangeArrowheads="1"/>
          </p:cNvSpPr>
          <p:nvPr>
            <p:ph type="title"/>
          </p:nvPr>
        </p:nvSpPr>
        <p:spPr/>
        <p:txBody>
          <a:bodyPr/>
          <a:lstStyle/>
          <a:p>
            <a:r>
              <a:rPr lang="en-US" sz="3200" smtClean="0">
                <a:solidFill>
                  <a:srgbClr val="FFFFFF"/>
                </a:solidFill>
              </a:rPr>
              <a:t>The Money Multiplier </a:t>
            </a:r>
          </a:p>
        </p:txBody>
      </p:sp>
      <p:sp>
        <p:nvSpPr>
          <p:cNvPr id="20485" name="Line 5"/>
          <p:cNvSpPr>
            <a:spLocks noChangeShapeType="1"/>
          </p:cNvSpPr>
          <p:nvPr/>
        </p:nvSpPr>
        <p:spPr bwMode="auto">
          <a:xfrm>
            <a:off x="598488" y="2909888"/>
            <a:ext cx="3970337" cy="0"/>
          </a:xfrm>
          <a:prstGeom prst="line">
            <a:avLst/>
          </a:prstGeom>
          <a:noFill/>
          <a:ln w="25400">
            <a:solidFill>
              <a:schemeClr val="tx2"/>
            </a:solidFill>
            <a:round/>
            <a:headEnd type="none" w="sm" len="sm"/>
            <a:tailEnd type="none" w="sm" len="sm"/>
          </a:ln>
        </p:spPr>
        <p:txBody>
          <a:bodyPr wrap="none" anchor="ctr"/>
          <a:lstStyle/>
          <a:p>
            <a:endParaRPr lang="cs-CZ"/>
          </a:p>
        </p:txBody>
      </p:sp>
      <p:sp>
        <p:nvSpPr>
          <p:cNvPr id="20486" name="Line 6"/>
          <p:cNvSpPr>
            <a:spLocks noChangeShapeType="1"/>
          </p:cNvSpPr>
          <p:nvPr/>
        </p:nvSpPr>
        <p:spPr bwMode="auto">
          <a:xfrm>
            <a:off x="2517775" y="2982913"/>
            <a:ext cx="0" cy="2960687"/>
          </a:xfrm>
          <a:prstGeom prst="line">
            <a:avLst/>
          </a:prstGeom>
          <a:noFill/>
          <a:ln w="25400">
            <a:solidFill>
              <a:schemeClr val="tx2"/>
            </a:solidFill>
            <a:prstDash val="lgDash"/>
            <a:round/>
            <a:headEnd type="none" w="sm" len="sm"/>
            <a:tailEnd type="none" w="sm" len="sm"/>
          </a:ln>
        </p:spPr>
        <p:txBody>
          <a:bodyPr wrap="none" anchor="ctr"/>
          <a:lstStyle/>
          <a:p>
            <a:endParaRPr lang="cs-CZ"/>
          </a:p>
        </p:txBody>
      </p:sp>
      <p:sp>
        <p:nvSpPr>
          <p:cNvPr id="20487" name="Rectangle 7"/>
          <p:cNvSpPr>
            <a:spLocks noChangeArrowheads="1"/>
          </p:cNvSpPr>
          <p:nvPr/>
        </p:nvSpPr>
        <p:spPr bwMode="auto">
          <a:xfrm>
            <a:off x="1017588" y="2386013"/>
            <a:ext cx="1185862" cy="457200"/>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Assets</a:t>
            </a:r>
          </a:p>
        </p:txBody>
      </p:sp>
      <p:sp>
        <p:nvSpPr>
          <p:cNvPr id="20488" name="Rectangle 8"/>
          <p:cNvSpPr>
            <a:spLocks noChangeArrowheads="1"/>
          </p:cNvSpPr>
          <p:nvPr/>
        </p:nvSpPr>
        <p:spPr bwMode="auto">
          <a:xfrm>
            <a:off x="2747963" y="2386013"/>
            <a:ext cx="1587500" cy="457200"/>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Liabilities</a:t>
            </a:r>
          </a:p>
        </p:txBody>
      </p:sp>
      <p:sp>
        <p:nvSpPr>
          <p:cNvPr id="20489" name="Rectangle 9"/>
          <p:cNvSpPr>
            <a:spLocks noChangeArrowheads="1"/>
          </p:cNvSpPr>
          <p:nvPr/>
        </p:nvSpPr>
        <p:spPr bwMode="auto">
          <a:xfrm>
            <a:off x="762000" y="1763713"/>
            <a:ext cx="3665538" cy="519112"/>
          </a:xfrm>
          <a:prstGeom prst="rect">
            <a:avLst/>
          </a:prstGeom>
          <a:noFill/>
          <a:ln w="9525">
            <a:noFill/>
            <a:miter lim="800000"/>
            <a:headEnd/>
            <a:tailEnd/>
          </a:ln>
        </p:spPr>
        <p:txBody>
          <a:bodyPr wrap="none" lIns="92075" tIns="46038" rIns="92075" bIns="46038">
            <a:spAutoFit/>
          </a:bodyPr>
          <a:lstStyle/>
          <a:p>
            <a:r>
              <a:rPr lang="en-US" sz="2800" b="1">
                <a:solidFill>
                  <a:srgbClr val="423A6C"/>
                </a:solidFill>
                <a:latin typeface="Arial" charset="0"/>
              </a:rPr>
              <a:t>First European Bank</a:t>
            </a:r>
          </a:p>
        </p:txBody>
      </p:sp>
      <p:sp>
        <p:nvSpPr>
          <p:cNvPr id="20490" name="Rectangle 10"/>
          <p:cNvSpPr>
            <a:spLocks noChangeArrowheads="1"/>
          </p:cNvSpPr>
          <p:nvPr/>
        </p:nvSpPr>
        <p:spPr bwMode="auto">
          <a:xfrm>
            <a:off x="568325" y="3224213"/>
            <a:ext cx="1874838" cy="16160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Reserves</a:t>
            </a:r>
          </a:p>
          <a:p>
            <a:r>
              <a:rPr lang="en-US" sz="2000" b="1">
                <a:solidFill>
                  <a:srgbClr val="423A6C"/>
                </a:solidFill>
                <a:latin typeface="Arial" charset="0"/>
              </a:rPr>
              <a:t>	€10.00</a:t>
            </a:r>
          </a:p>
          <a:p>
            <a:endParaRPr lang="en-US" sz="2000" b="1">
              <a:solidFill>
                <a:srgbClr val="423A6C"/>
              </a:solidFill>
              <a:latin typeface="Arial" charset="0"/>
            </a:endParaRPr>
          </a:p>
          <a:p>
            <a:r>
              <a:rPr lang="en-US" sz="2000" b="1">
                <a:solidFill>
                  <a:srgbClr val="423A6C"/>
                </a:solidFill>
                <a:latin typeface="Arial" charset="0"/>
              </a:rPr>
              <a:t>Loans</a:t>
            </a:r>
          </a:p>
          <a:p>
            <a:r>
              <a:rPr lang="en-US" sz="2000" b="1">
                <a:solidFill>
                  <a:srgbClr val="423A6C"/>
                </a:solidFill>
                <a:latin typeface="Arial" charset="0"/>
              </a:rPr>
              <a:t>	€90.00</a:t>
            </a:r>
          </a:p>
        </p:txBody>
      </p:sp>
      <p:sp>
        <p:nvSpPr>
          <p:cNvPr id="20491" name="Rectangle 11"/>
          <p:cNvSpPr>
            <a:spLocks noChangeArrowheads="1"/>
          </p:cNvSpPr>
          <p:nvPr/>
        </p:nvSpPr>
        <p:spPr bwMode="auto">
          <a:xfrm>
            <a:off x="2555875" y="3224213"/>
            <a:ext cx="2016125" cy="7016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Deposits</a:t>
            </a:r>
          </a:p>
          <a:p>
            <a:r>
              <a:rPr lang="en-US" sz="2000" b="1">
                <a:solidFill>
                  <a:srgbClr val="423A6C"/>
                </a:solidFill>
                <a:latin typeface="Arial" charset="0"/>
              </a:rPr>
              <a:t>	€100.00</a:t>
            </a:r>
          </a:p>
        </p:txBody>
      </p:sp>
      <p:sp>
        <p:nvSpPr>
          <p:cNvPr id="20492" name="Line 12"/>
          <p:cNvSpPr>
            <a:spLocks noChangeShapeType="1"/>
          </p:cNvSpPr>
          <p:nvPr/>
        </p:nvSpPr>
        <p:spPr bwMode="auto">
          <a:xfrm>
            <a:off x="1111250" y="5076825"/>
            <a:ext cx="1344613" cy="0"/>
          </a:xfrm>
          <a:prstGeom prst="line">
            <a:avLst/>
          </a:prstGeom>
          <a:noFill/>
          <a:ln w="25400">
            <a:solidFill>
              <a:schemeClr val="tx1"/>
            </a:solidFill>
            <a:round/>
            <a:headEnd type="none" w="sm" len="sm"/>
            <a:tailEnd type="none" w="sm" len="sm"/>
          </a:ln>
        </p:spPr>
        <p:txBody>
          <a:bodyPr wrap="none" anchor="ctr"/>
          <a:lstStyle/>
          <a:p>
            <a:endParaRPr lang="cs-CZ"/>
          </a:p>
        </p:txBody>
      </p:sp>
      <p:sp>
        <p:nvSpPr>
          <p:cNvPr id="20493" name="Rectangle 13"/>
          <p:cNvSpPr>
            <a:spLocks noChangeArrowheads="1"/>
          </p:cNvSpPr>
          <p:nvPr/>
        </p:nvSpPr>
        <p:spPr bwMode="auto">
          <a:xfrm>
            <a:off x="568325" y="5175250"/>
            <a:ext cx="2016125" cy="7016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Total Assets</a:t>
            </a:r>
          </a:p>
          <a:p>
            <a:r>
              <a:rPr lang="en-US" sz="2000" b="1">
                <a:solidFill>
                  <a:srgbClr val="423A6C"/>
                </a:solidFill>
                <a:latin typeface="Arial" charset="0"/>
              </a:rPr>
              <a:t>	€100.00</a:t>
            </a:r>
          </a:p>
        </p:txBody>
      </p:sp>
      <p:sp>
        <p:nvSpPr>
          <p:cNvPr id="20494" name="Rectangle 14"/>
          <p:cNvSpPr>
            <a:spLocks noChangeArrowheads="1"/>
          </p:cNvSpPr>
          <p:nvPr/>
        </p:nvSpPr>
        <p:spPr bwMode="auto">
          <a:xfrm>
            <a:off x="2619375" y="5175250"/>
            <a:ext cx="2028825" cy="7016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Total Liabilities</a:t>
            </a:r>
          </a:p>
          <a:p>
            <a:r>
              <a:rPr lang="en-US" sz="2000" b="1">
                <a:solidFill>
                  <a:srgbClr val="423A6C"/>
                </a:solidFill>
                <a:latin typeface="Arial" charset="0"/>
              </a:rPr>
              <a:t>	€100.00</a:t>
            </a:r>
          </a:p>
        </p:txBody>
      </p:sp>
      <p:sp>
        <p:nvSpPr>
          <p:cNvPr id="20495" name="Line 15"/>
          <p:cNvSpPr>
            <a:spLocks noChangeShapeType="1"/>
          </p:cNvSpPr>
          <p:nvPr/>
        </p:nvSpPr>
        <p:spPr bwMode="auto">
          <a:xfrm>
            <a:off x="3095625" y="5076825"/>
            <a:ext cx="1346200" cy="0"/>
          </a:xfrm>
          <a:prstGeom prst="line">
            <a:avLst/>
          </a:prstGeom>
          <a:noFill/>
          <a:ln w="25400">
            <a:solidFill>
              <a:schemeClr val="tx1"/>
            </a:solidFill>
            <a:round/>
            <a:headEnd type="none" w="sm" len="sm"/>
            <a:tailEnd type="none" w="sm" len="sm"/>
          </a:ln>
        </p:spPr>
        <p:txBody>
          <a:bodyPr wrap="none" anchor="ctr"/>
          <a:lstStyle/>
          <a:p>
            <a:endParaRPr lang="cs-CZ"/>
          </a:p>
        </p:txBody>
      </p:sp>
      <p:sp>
        <p:nvSpPr>
          <p:cNvPr id="20496" name="Line 17"/>
          <p:cNvSpPr>
            <a:spLocks noChangeShapeType="1"/>
          </p:cNvSpPr>
          <p:nvPr/>
        </p:nvSpPr>
        <p:spPr bwMode="auto">
          <a:xfrm>
            <a:off x="4745038" y="2930525"/>
            <a:ext cx="4029075" cy="0"/>
          </a:xfrm>
          <a:prstGeom prst="line">
            <a:avLst/>
          </a:prstGeom>
          <a:noFill/>
          <a:ln w="25400">
            <a:solidFill>
              <a:schemeClr val="tx2"/>
            </a:solidFill>
            <a:round/>
            <a:headEnd type="none" w="sm" len="sm"/>
            <a:tailEnd type="none" w="sm" len="sm"/>
          </a:ln>
        </p:spPr>
        <p:txBody>
          <a:bodyPr wrap="none" anchor="ctr"/>
          <a:lstStyle/>
          <a:p>
            <a:endParaRPr lang="cs-CZ"/>
          </a:p>
        </p:txBody>
      </p:sp>
      <p:sp>
        <p:nvSpPr>
          <p:cNvPr id="20497" name="Line 18"/>
          <p:cNvSpPr>
            <a:spLocks noChangeShapeType="1"/>
          </p:cNvSpPr>
          <p:nvPr/>
        </p:nvSpPr>
        <p:spPr bwMode="auto">
          <a:xfrm flipH="1">
            <a:off x="6689725" y="3005138"/>
            <a:ext cx="4763" cy="2938462"/>
          </a:xfrm>
          <a:prstGeom prst="line">
            <a:avLst/>
          </a:prstGeom>
          <a:noFill/>
          <a:ln w="25400">
            <a:solidFill>
              <a:schemeClr val="tx2"/>
            </a:solidFill>
            <a:prstDash val="lgDash"/>
            <a:round/>
            <a:headEnd type="none" w="sm" len="sm"/>
            <a:tailEnd type="none" w="sm" len="sm"/>
          </a:ln>
        </p:spPr>
        <p:txBody>
          <a:bodyPr wrap="none" anchor="ctr"/>
          <a:lstStyle/>
          <a:p>
            <a:endParaRPr lang="cs-CZ"/>
          </a:p>
        </p:txBody>
      </p:sp>
      <p:sp>
        <p:nvSpPr>
          <p:cNvPr id="20498" name="Rectangle 19"/>
          <p:cNvSpPr>
            <a:spLocks noChangeArrowheads="1"/>
          </p:cNvSpPr>
          <p:nvPr/>
        </p:nvSpPr>
        <p:spPr bwMode="auto">
          <a:xfrm>
            <a:off x="5175250" y="2398713"/>
            <a:ext cx="1185863" cy="457200"/>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Assets</a:t>
            </a:r>
          </a:p>
        </p:txBody>
      </p:sp>
      <p:sp>
        <p:nvSpPr>
          <p:cNvPr id="20499" name="Rectangle 20"/>
          <p:cNvSpPr>
            <a:spLocks noChangeArrowheads="1"/>
          </p:cNvSpPr>
          <p:nvPr/>
        </p:nvSpPr>
        <p:spPr bwMode="auto">
          <a:xfrm>
            <a:off x="6932613" y="2398713"/>
            <a:ext cx="1587500" cy="457200"/>
          </a:xfrm>
          <a:prstGeom prst="rect">
            <a:avLst/>
          </a:prstGeom>
          <a:noFill/>
          <a:ln w="9525">
            <a:noFill/>
            <a:miter lim="800000"/>
            <a:headEnd/>
            <a:tailEnd/>
          </a:ln>
        </p:spPr>
        <p:txBody>
          <a:bodyPr wrap="none" lIns="92075" tIns="46038" rIns="92075" bIns="46038">
            <a:spAutoFit/>
          </a:bodyPr>
          <a:lstStyle/>
          <a:p>
            <a:r>
              <a:rPr lang="en-US" b="1">
                <a:solidFill>
                  <a:srgbClr val="423A6C"/>
                </a:solidFill>
                <a:latin typeface="Arial" charset="0"/>
              </a:rPr>
              <a:t>Liabilities</a:t>
            </a:r>
          </a:p>
        </p:txBody>
      </p:sp>
      <p:sp>
        <p:nvSpPr>
          <p:cNvPr id="20500" name="Rectangle 21"/>
          <p:cNvSpPr>
            <a:spLocks noChangeArrowheads="1"/>
          </p:cNvSpPr>
          <p:nvPr/>
        </p:nvSpPr>
        <p:spPr bwMode="auto">
          <a:xfrm>
            <a:off x="4648200" y="1765300"/>
            <a:ext cx="4394200" cy="519113"/>
          </a:xfrm>
          <a:prstGeom prst="rect">
            <a:avLst/>
          </a:prstGeom>
          <a:noFill/>
          <a:ln w="9525">
            <a:noFill/>
            <a:miter lim="800000"/>
            <a:headEnd/>
            <a:tailEnd/>
          </a:ln>
        </p:spPr>
        <p:txBody>
          <a:bodyPr lIns="92075" tIns="46038" rIns="92075" bIns="46038">
            <a:spAutoFit/>
          </a:bodyPr>
          <a:lstStyle/>
          <a:p>
            <a:r>
              <a:rPr lang="en-US" sz="2800" b="1">
                <a:solidFill>
                  <a:srgbClr val="423A6C"/>
                </a:solidFill>
                <a:latin typeface="Arial" charset="0"/>
              </a:rPr>
              <a:t>Second European Bank</a:t>
            </a:r>
          </a:p>
        </p:txBody>
      </p:sp>
      <p:sp>
        <p:nvSpPr>
          <p:cNvPr id="20501" name="Rectangle 22"/>
          <p:cNvSpPr>
            <a:spLocks noChangeArrowheads="1"/>
          </p:cNvSpPr>
          <p:nvPr/>
        </p:nvSpPr>
        <p:spPr bwMode="auto">
          <a:xfrm>
            <a:off x="4721225" y="3251200"/>
            <a:ext cx="1874838" cy="16160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Reserves</a:t>
            </a:r>
          </a:p>
          <a:p>
            <a:r>
              <a:rPr lang="en-US" sz="2000" b="1">
                <a:solidFill>
                  <a:srgbClr val="423A6C"/>
                </a:solidFill>
                <a:latin typeface="Arial" charset="0"/>
              </a:rPr>
              <a:t>	€9.00</a:t>
            </a:r>
          </a:p>
          <a:p>
            <a:endParaRPr lang="en-US" sz="2000" b="1">
              <a:solidFill>
                <a:srgbClr val="423A6C"/>
              </a:solidFill>
              <a:latin typeface="Arial" charset="0"/>
            </a:endParaRPr>
          </a:p>
          <a:p>
            <a:r>
              <a:rPr lang="en-US" sz="2000" b="1">
                <a:solidFill>
                  <a:srgbClr val="423A6C"/>
                </a:solidFill>
                <a:latin typeface="Arial" charset="0"/>
              </a:rPr>
              <a:t>Loans</a:t>
            </a:r>
          </a:p>
          <a:p>
            <a:r>
              <a:rPr lang="en-US" sz="2000" b="1">
                <a:solidFill>
                  <a:srgbClr val="423A6C"/>
                </a:solidFill>
                <a:latin typeface="Arial" charset="0"/>
              </a:rPr>
              <a:t>	€81.00</a:t>
            </a:r>
          </a:p>
        </p:txBody>
      </p:sp>
      <p:sp>
        <p:nvSpPr>
          <p:cNvPr id="20502" name="Rectangle 23"/>
          <p:cNvSpPr>
            <a:spLocks noChangeArrowheads="1"/>
          </p:cNvSpPr>
          <p:nvPr/>
        </p:nvSpPr>
        <p:spPr bwMode="auto">
          <a:xfrm>
            <a:off x="6735763" y="3251200"/>
            <a:ext cx="1874837" cy="7016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Deposits</a:t>
            </a:r>
          </a:p>
          <a:p>
            <a:r>
              <a:rPr lang="en-US" sz="2000" b="1">
                <a:solidFill>
                  <a:srgbClr val="423A6C"/>
                </a:solidFill>
                <a:latin typeface="Arial" charset="0"/>
              </a:rPr>
              <a:t>	€90.00</a:t>
            </a:r>
          </a:p>
        </p:txBody>
      </p:sp>
      <p:sp>
        <p:nvSpPr>
          <p:cNvPr id="20503" name="Line 24"/>
          <p:cNvSpPr>
            <a:spLocks noChangeShapeType="1"/>
          </p:cNvSpPr>
          <p:nvPr/>
        </p:nvSpPr>
        <p:spPr bwMode="auto">
          <a:xfrm>
            <a:off x="5264150" y="5137150"/>
            <a:ext cx="1365250" cy="0"/>
          </a:xfrm>
          <a:prstGeom prst="line">
            <a:avLst/>
          </a:prstGeom>
          <a:noFill/>
          <a:ln w="25400">
            <a:solidFill>
              <a:schemeClr val="tx1"/>
            </a:solidFill>
            <a:round/>
            <a:headEnd type="none" w="sm" len="sm"/>
            <a:tailEnd type="none" w="sm" len="sm"/>
          </a:ln>
        </p:spPr>
        <p:txBody>
          <a:bodyPr wrap="none" anchor="ctr"/>
          <a:lstStyle/>
          <a:p>
            <a:endParaRPr lang="cs-CZ"/>
          </a:p>
        </p:txBody>
      </p:sp>
      <p:sp>
        <p:nvSpPr>
          <p:cNvPr id="20504" name="Rectangle 25"/>
          <p:cNvSpPr>
            <a:spLocks noChangeArrowheads="1"/>
          </p:cNvSpPr>
          <p:nvPr/>
        </p:nvSpPr>
        <p:spPr bwMode="auto">
          <a:xfrm>
            <a:off x="4721225" y="5238750"/>
            <a:ext cx="1874838" cy="7016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Total Assets</a:t>
            </a:r>
          </a:p>
          <a:p>
            <a:r>
              <a:rPr lang="en-US" sz="2000" b="1">
                <a:solidFill>
                  <a:srgbClr val="423A6C"/>
                </a:solidFill>
                <a:latin typeface="Arial" charset="0"/>
              </a:rPr>
              <a:t>	€90.00</a:t>
            </a:r>
          </a:p>
        </p:txBody>
      </p:sp>
      <p:sp>
        <p:nvSpPr>
          <p:cNvPr id="20505" name="Rectangle 26"/>
          <p:cNvSpPr>
            <a:spLocks noChangeArrowheads="1"/>
          </p:cNvSpPr>
          <p:nvPr/>
        </p:nvSpPr>
        <p:spPr bwMode="auto">
          <a:xfrm>
            <a:off x="6802438" y="5238750"/>
            <a:ext cx="2028825" cy="701675"/>
          </a:xfrm>
          <a:prstGeom prst="rect">
            <a:avLst/>
          </a:prstGeom>
          <a:noFill/>
          <a:ln w="9525">
            <a:noFill/>
            <a:miter lim="800000"/>
            <a:headEnd/>
            <a:tailEnd/>
          </a:ln>
        </p:spPr>
        <p:txBody>
          <a:bodyPr wrap="none" lIns="92075" tIns="46038" rIns="92075" bIns="46038">
            <a:spAutoFit/>
          </a:bodyPr>
          <a:lstStyle/>
          <a:p>
            <a:r>
              <a:rPr lang="en-US" sz="2000" b="1">
                <a:solidFill>
                  <a:srgbClr val="423A6C"/>
                </a:solidFill>
                <a:latin typeface="Arial" charset="0"/>
              </a:rPr>
              <a:t>Total Liabilities</a:t>
            </a:r>
          </a:p>
          <a:p>
            <a:r>
              <a:rPr lang="en-US" sz="2000" b="1">
                <a:solidFill>
                  <a:srgbClr val="423A6C"/>
                </a:solidFill>
                <a:latin typeface="Arial" charset="0"/>
              </a:rPr>
              <a:t>	€90.00</a:t>
            </a:r>
          </a:p>
        </p:txBody>
      </p:sp>
      <p:sp>
        <p:nvSpPr>
          <p:cNvPr id="20506" name="Line 27"/>
          <p:cNvSpPr>
            <a:spLocks noChangeShapeType="1"/>
          </p:cNvSpPr>
          <p:nvPr/>
        </p:nvSpPr>
        <p:spPr bwMode="auto">
          <a:xfrm>
            <a:off x="7281863" y="5137150"/>
            <a:ext cx="1362075" cy="0"/>
          </a:xfrm>
          <a:prstGeom prst="line">
            <a:avLst/>
          </a:prstGeom>
          <a:noFill/>
          <a:ln w="25400">
            <a:solidFill>
              <a:schemeClr val="tx1"/>
            </a:solidFill>
            <a:round/>
            <a:headEnd type="none" w="sm" len="sm"/>
            <a:tailEnd type="none" w="sm" len="sm"/>
          </a:ln>
        </p:spPr>
        <p:txBody>
          <a:bodyPr wrap="none" anchor="ctr"/>
          <a:lstStyle/>
          <a:p>
            <a:endParaRPr lang="cs-CZ"/>
          </a:p>
        </p:txBody>
      </p:sp>
      <p:sp>
        <p:nvSpPr>
          <p:cNvPr id="69661" name="Rectangle 29"/>
          <p:cNvSpPr>
            <a:spLocks noChangeArrowheads="1"/>
          </p:cNvSpPr>
          <p:nvPr/>
        </p:nvSpPr>
        <p:spPr bwMode="auto">
          <a:xfrm>
            <a:off x="1844675" y="6019800"/>
            <a:ext cx="5562600" cy="579438"/>
          </a:xfrm>
          <a:prstGeom prst="rect">
            <a:avLst/>
          </a:prstGeom>
          <a:solidFill>
            <a:schemeClr val="folHlink"/>
          </a:solidFill>
          <a:ln w="38100">
            <a:noFill/>
            <a:miter lim="800000"/>
            <a:headEnd/>
            <a:tailEnd/>
          </a:ln>
        </p:spPr>
        <p:txBody>
          <a:bodyPr lIns="92075" tIns="46038" rIns="92075" bIns="46038">
            <a:spAutoFit/>
          </a:bodyPr>
          <a:lstStyle/>
          <a:p>
            <a:pPr algn="ctr"/>
            <a:r>
              <a:rPr lang="en-US" sz="3200" b="1" i="1">
                <a:solidFill>
                  <a:srgbClr val="494076"/>
                </a:solidFill>
                <a:latin typeface="Arial" charset="0"/>
              </a:rPr>
              <a:t>Money Supply = €190.00!</a:t>
            </a:r>
          </a:p>
        </p:txBody>
      </p:sp>
      <p:sp>
        <p:nvSpPr>
          <p:cNvPr id="69662" name="Line 30"/>
          <p:cNvSpPr>
            <a:spLocks noChangeShapeType="1"/>
          </p:cNvSpPr>
          <p:nvPr/>
        </p:nvSpPr>
        <p:spPr bwMode="auto">
          <a:xfrm flipV="1">
            <a:off x="2230438" y="3719513"/>
            <a:ext cx="5557837" cy="877887"/>
          </a:xfrm>
          <a:prstGeom prst="line">
            <a:avLst/>
          </a:prstGeom>
          <a:noFill/>
          <a:ln w="50800">
            <a:solidFill>
              <a:srgbClr val="B0001D"/>
            </a:solidFill>
            <a:round/>
            <a:headEnd type="none" w="sm" len="sm"/>
            <a:tailEnd type="stealth" w="med" len="lg"/>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62"/>
                                        </p:tgtEl>
                                        <p:attrNameLst>
                                          <p:attrName>style.visibility</p:attrName>
                                        </p:attrNameLst>
                                      </p:cBhvr>
                                      <p:to>
                                        <p:strVal val="visible"/>
                                      </p:to>
                                    </p:set>
                                    <p:animEffect transition="in" filter="wipe(left)">
                                      <p:cBhvr>
                                        <p:cTn id="7" dur="500"/>
                                        <p:tgtEl>
                                          <p:spTgt spid="696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9661"/>
                                        </p:tgtEl>
                                        <p:attrNameLst>
                                          <p:attrName>style.visibility</p:attrName>
                                        </p:attrNameLst>
                                      </p:cBhvr>
                                      <p:to>
                                        <p:strVal val="visible"/>
                                      </p:to>
                                    </p:set>
                                    <p:animEffect transition="in" filter="box(out)">
                                      <p:cBhvr>
                                        <p:cTn id="12" dur="500"/>
                                        <p:tgtEl>
                                          <p:spTgt spid="69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1" grpId="0" animBg="1" autoUpdateAnimBg="0"/>
      <p:bldP spid="696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smtClean="0">
                <a:solidFill>
                  <a:srgbClr val="FFFFFF"/>
                </a:solidFill>
              </a:rPr>
              <a:t>The Money Multiplier</a:t>
            </a:r>
          </a:p>
        </p:txBody>
      </p:sp>
      <p:sp>
        <p:nvSpPr>
          <p:cNvPr id="21507" name="Rectangle 3"/>
          <p:cNvSpPr>
            <a:spLocks noGrp="1" noChangeArrowheads="1"/>
          </p:cNvSpPr>
          <p:nvPr>
            <p:ph type="body" idx="1"/>
          </p:nvPr>
        </p:nvSpPr>
        <p:spPr/>
        <p:txBody>
          <a:bodyPr/>
          <a:lstStyle/>
          <a:p>
            <a:r>
              <a:rPr lang="en-US" smtClean="0"/>
              <a:t>How much money is eventually created in this economy?</a:t>
            </a:r>
          </a:p>
          <a:p>
            <a:pPr lvl="1"/>
            <a:r>
              <a:rPr lang="en-US" smtClean="0"/>
              <a:t>The </a:t>
            </a:r>
            <a:r>
              <a:rPr lang="en-US" i="1" smtClean="0">
                <a:solidFill>
                  <a:srgbClr val="25A9A6"/>
                </a:solidFill>
              </a:rPr>
              <a:t>money multiplier </a:t>
            </a:r>
            <a:r>
              <a:rPr lang="en-US" smtClean="0"/>
              <a:t>is the amount of money the banking system generates with each unit of reserves.</a:t>
            </a:r>
          </a:p>
          <a:p>
            <a:r>
              <a:rPr lang="en-US" smtClean="0"/>
              <a:t>The money multiplier is the reciprocal of the reserve ratio:</a:t>
            </a:r>
          </a:p>
          <a:p>
            <a:pPr algn="ctr">
              <a:buFontTx/>
              <a:buNone/>
            </a:pPr>
            <a:r>
              <a:rPr lang="en-US" i="1" smtClean="0"/>
              <a:t>M = 1/R</a:t>
            </a:r>
          </a:p>
          <a:p>
            <a:r>
              <a:rPr lang="en-US" smtClean="0"/>
              <a:t>With a reserve requirement, </a:t>
            </a:r>
            <a:r>
              <a:rPr lang="en-US" i="1" smtClean="0"/>
              <a:t>R = 20% </a:t>
            </a:r>
            <a:r>
              <a:rPr lang="en-US" smtClean="0"/>
              <a:t>or</a:t>
            </a:r>
            <a:r>
              <a:rPr lang="en-US" i="1" smtClean="0"/>
              <a:t> 1/5,</a:t>
            </a:r>
            <a:endParaRPr lang="en-US" smtClean="0"/>
          </a:p>
          <a:p>
            <a:r>
              <a:rPr lang="en-US" smtClean="0"/>
              <a:t>The multiplier is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n-US" smtClean="0"/>
              <a:t>5</a:t>
            </a:r>
          </a:p>
        </p:txBody>
      </p:sp>
      <p:sp>
        <p:nvSpPr>
          <p:cNvPr id="4099" name="Rectangle 7"/>
          <p:cNvSpPr>
            <a:spLocks noGrp="1" noChangeArrowheads="1"/>
          </p:cNvSpPr>
          <p:nvPr>
            <p:ph type="subTitle" idx="1"/>
          </p:nvPr>
        </p:nvSpPr>
        <p:spPr/>
        <p:txBody>
          <a:bodyPr/>
          <a:lstStyle/>
          <a:p>
            <a:r>
              <a:rPr lang="en-US" smtClean="0"/>
              <a:t>The Monetary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smtClean="0">
                <a:solidFill>
                  <a:srgbClr val="FFFFFF"/>
                </a:solidFill>
              </a:rPr>
              <a:t>The Central Bank’s Tools of Monetary Control</a:t>
            </a:r>
          </a:p>
        </p:txBody>
      </p:sp>
      <p:sp>
        <p:nvSpPr>
          <p:cNvPr id="22531" name="Rectangle 3"/>
          <p:cNvSpPr>
            <a:spLocks noGrp="1" noChangeArrowheads="1"/>
          </p:cNvSpPr>
          <p:nvPr>
            <p:ph type="body" idx="1"/>
          </p:nvPr>
        </p:nvSpPr>
        <p:spPr/>
        <p:txBody>
          <a:bodyPr/>
          <a:lstStyle/>
          <a:p>
            <a:r>
              <a:rPr lang="en-US" smtClean="0"/>
              <a:t>A central bank has three main tools in its monetary toolbox:</a:t>
            </a:r>
          </a:p>
          <a:p>
            <a:pPr lvl="1"/>
            <a:r>
              <a:rPr lang="en-US" smtClean="0"/>
              <a:t>Open-market operations</a:t>
            </a:r>
          </a:p>
          <a:p>
            <a:pPr lvl="1"/>
            <a:r>
              <a:rPr lang="en-US" smtClean="0"/>
              <a:t>Changing the reserve requirement</a:t>
            </a:r>
          </a:p>
          <a:p>
            <a:pPr lvl="1"/>
            <a:r>
              <a:rPr lang="en-US" smtClean="0"/>
              <a:t>Changing the refinancing rate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smtClean="0">
                <a:solidFill>
                  <a:srgbClr val="FFFFFF"/>
                </a:solidFill>
              </a:rPr>
              <a:t>The Central Bank’s Tools of Monetary Control</a:t>
            </a:r>
          </a:p>
        </p:txBody>
      </p:sp>
      <p:sp>
        <p:nvSpPr>
          <p:cNvPr id="23555" name="Rectangle 3"/>
          <p:cNvSpPr>
            <a:spLocks noGrp="1" noChangeArrowheads="1"/>
          </p:cNvSpPr>
          <p:nvPr>
            <p:ph type="body" idx="1"/>
          </p:nvPr>
        </p:nvSpPr>
        <p:spPr/>
        <p:txBody>
          <a:bodyPr/>
          <a:lstStyle/>
          <a:p>
            <a:r>
              <a:rPr lang="en-US" smtClean="0"/>
              <a:t>Open-Market Operations</a:t>
            </a:r>
          </a:p>
          <a:p>
            <a:pPr lvl="1">
              <a:buClr>
                <a:srgbClr val="000000"/>
              </a:buClr>
            </a:pPr>
            <a:r>
              <a:rPr lang="en-US" smtClean="0"/>
              <a:t>A central bank conducts </a:t>
            </a:r>
            <a:r>
              <a:rPr lang="en-US" i="1" smtClean="0">
                <a:solidFill>
                  <a:srgbClr val="25A9A6"/>
                </a:solidFill>
              </a:rPr>
              <a:t>open-market operations </a:t>
            </a:r>
            <a:r>
              <a:rPr lang="en-US" smtClean="0"/>
              <a:t>when it buys government bonds from, or sells government bonds to the public:</a:t>
            </a:r>
          </a:p>
          <a:p>
            <a:pPr lvl="2"/>
            <a:r>
              <a:rPr lang="en-US" smtClean="0"/>
              <a:t>When the central bank buys government bonds, the money supply increases.</a:t>
            </a:r>
          </a:p>
          <a:p>
            <a:pPr lvl="2"/>
            <a:r>
              <a:rPr lang="en-US" smtClean="0"/>
              <a:t>The money supply decreases when the central bank sells government bonds.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smtClean="0">
                <a:solidFill>
                  <a:srgbClr val="FFFFFF"/>
                </a:solidFill>
              </a:rPr>
              <a:t>The Central Bank’s Tools of Monetary Control</a:t>
            </a:r>
          </a:p>
        </p:txBody>
      </p:sp>
      <p:sp>
        <p:nvSpPr>
          <p:cNvPr id="24579" name="Rectangle 3"/>
          <p:cNvSpPr>
            <a:spLocks noGrp="1" noChangeArrowheads="1"/>
          </p:cNvSpPr>
          <p:nvPr>
            <p:ph type="body" idx="1"/>
          </p:nvPr>
        </p:nvSpPr>
        <p:spPr/>
        <p:txBody>
          <a:bodyPr/>
          <a:lstStyle/>
          <a:p>
            <a:r>
              <a:rPr lang="en-US" smtClean="0"/>
              <a:t>The Refinancing Rate</a:t>
            </a:r>
          </a:p>
          <a:p>
            <a:pPr lvl="1">
              <a:buClr>
                <a:srgbClr val="000000"/>
              </a:buClr>
            </a:pPr>
            <a:r>
              <a:rPr lang="en-US" smtClean="0"/>
              <a:t>The </a:t>
            </a:r>
            <a:r>
              <a:rPr lang="en-US" i="1" smtClean="0">
                <a:solidFill>
                  <a:srgbClr val="25A9A6"/>
                </a:solidFill>
              </a:rPr>
              <a:t>refinancing rate </a:t>
            </a:r>
            <a:r>
              <a:rPr lang="en-US" smtClean="0"/>
              <a:t>is the interest rate the ECB lends on a short-term basis to the euro area banking sector.</a:t>
            </a:r>
          </a:p>
          <a:p>
            <a:pPr lvl="2"/>
            <a:r>
              <a:rPr lang="en-US" smtClean="0"/>
              <a:t>Increasing the refinancing rate decreases the money supply. </a:t>
            </a:r>
          </a:p>
          <a:p>
            <a:pPr lvl="2"/>
            <a:r>
              <a:rPr lang="en-US" smtClean="0"/>
              <a:t>Decreasing the refinancing rate increases the money supply.</a:t>
            </a:r>
          </a:p>
          <a:p>
            <a:pPr lvl="1"/>
            <a:r>
              <a:rPr lang="en-US" smtClean="0"/>
              <a:t>In the USA, the refinancing rate is called the discount rate and in the UK it’s called the repo rate.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smtClean="0">
                <a:solidFill>
                  <a:srgbClr val="FFFFFF"/>
                </a:solidFill>
              </a:rPr>
              <a:t>The Central Bank’s Tools of Monetary Control</a:t>
            </a:r>
          </a:p>
        </p:txBody>
      </p:sp>
      <p:sp>
        <p:nvSpPr>
          <p:cNvPr id="25603" name="Rectangle 3"/>
          <p:cNvSpPr>
            <a:spLocks noGrp="1" noChangeArrowheads="1"/>
          </p:cNvSpPr>
          <p:nvPr>
            <p:ph type="body" idx="1"/>
          </p:nvPr>
        </p:nvSpPr>
        <p:spPr/>
        <p:txBody>
          <a:bodyPr/>
          <a:lstStyle/>
          <a:p>
            <a:r>
              <a:rPr lang="en-US" smtClean="0"/>
              <a:t>Reserve Requirements</a:t>
            </a:r>
          </a:p>
          <a:p>
            <a:pPr lvl="1">
              <a:buClr>
                <a:srgbClr val="000000"/>
              </a:buClr>
            </a:pPr>
            <a:r>
              <a:rPr lang="en-US" i="1" smtClean="0">
                <a:solidFill>
                  <a:srgbClr val="33CCCC"/>
                </a:solidFill>
              </a:rPr>
              <a:t>Reserve requirements</a:t>
            </a:r>
            <a:r>
              <a:rPr lang="en-US" smtClean="0"/>
              <a:t> are regulations on the minimum amount of reserves that banks must hold against deposits.</a:t>
            </a:r>
          </a:p>
          <a:p>
            <a:pPr lvl="2"/>
            <a:r>
              <a:rPr lang="en-US" smtClean="0"/>
              <a:t>Increasing the reserve requirement decreases the money supply. </a:t>
            </a:r>
          </a:p>
          <a:p>
            <a:pPr lvl="2"/>
            <a:r>
              <a:rPr lang="en-US" smtClean="0"/>
              <a:t>Decreasing the reserve requirement increases the money supply.</a:t>
            </a:r>
          </a:p>
          <a:p>
            <a:pPr lvl="1"/>
            <a:r>
              <a:rPr lang="en-US" smtClean="0"/>
              <a:t>Central banks have tended to change reserve requirements only rarely and the Bank of England no longer sets reserve requirements at all.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sz="3200" smtClean="0">
                <a:solidFill>
                  <a:srgbClr val="FFFFFF"/>
                </a:solidFill>
              </a:rPr>
              <a:t>Problems in Controlling the Money Supply</a:t>
            </a:r>
          </a:p>
        </p:txBody>
      </p:sp>
      <p:sp>
        <p:nvSpPr>
          <p:cNvPr id="26627" name="Rectangle 3"/>
          <p:cNvSpPr>
            <a:spLocks noGrp="1" noChangeArrowheads="1"/>
          </p:cNvSpPr>
          <p:nvPr>
            <p:ph type="body" idx="1"/>
          </p:nvPr>
        </p:nvSpPr>
        <p:spPr/>
        <p:txBody>
          <a:bodyPr/>
          <a:lstStyle/>
          <a:p>
            <a:r>
              <a:rPr lang="en-US" smtClean="0"/>
              <a:t>A central bank’s control of the money supply is not precise.</a:t>
            </a:r>
          </a:p>
          <a:p>
            <a:r>
              <a:rPr lang="en-US" smtClean="0"/>
              <a:t>A central bank must wrestle with two problems that arise due to fractional-reserve banking.</a:t>
            </a:r>
          </a:p>
          <a:p>
            <a:pPr lvl="1"/>
            <a:r>
              <a:rPr lang="en-US" smtClean="0"/>
              <a:t>The central bank does not control the amount of money that households choose to hold as deposits in banks.</a:t>
            </a:r>
          </a:p>
          <a:p>
            <a:pPr lvl="1"/>
            <a:r>
              <a:rPr lang="en-US" smtClean="0"/>
              <a:t>The central bank does not control the amount of money that bankers choose to lend.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t>Inflation definition 1/2</a:t>
            </a:r>
            <a:endParaRPr lang="en-US" altLang="en-US" dirty="0" smtClean="0">
              <a:latin typeface="Tahoma" pitchFamily="34" charset="0"/>
            </a:endParaRPr>
          </a:p>
        </p:txBody>
      </p:sp>
      <p:sp>
        <p:nvSpPr>
          <p:cNvPr id="27651" name="Rectangle 3"/>
          <p:cNvSpPr>
            <a:spLocks noGrp="1" noChangeArrowheads="1"/>
          </p:cNvSpPr>
          <p:nvPr>
            <p:ph type="body" idx="1"/>
          </p:nvPr>
        </p:nvSpPr>
        <p:spPr/>
        <p:txBody>
          <a:bodyPr/>
          <a:lstStyle/>
          <a:p>
            <a:r>
              <a:rPr lang="en-US" altLang="en-US" sz="2600" dirty="0" smtClean="0"/>
              <a:t>Inflation is an increase in the overall level of prices.</a:t>
            </a:r>
          </a:p>
          <a:p>
            <a:endParaRPr lang="en-US" altLang="en-US" sz="2600" dirty="0" smtClean="0"/>
          </a:p>
          <a:p>
            <a:pPr algn="just"/>
            <a:r>
              <a:rPr lang="en-US" sz="2600" dirty="0" smtClean="0">
                <a:latin typeface="Times New Roman" pitchFamily="18" charset="0"/>
                <a:cs typeface="Times New Roman" pitchFamily="18" charset="0"/>
              </a:rPr>
              <a:t>Inflation is measured by the inflation rate which is defined as the following: </a:t>
            </a:r>
          </a:p>
          <a:p>
            <a:pPr algn="just"/>
            <a:endParaRPr lang="en-US" sz="2600" dirty="0" smtClean="0">
              <a:latin typeface="Times New Roman" pitchFamily="18" charset="0"/>
              <a:cs typeface="Times New Roman" pitchFamily="18" charset="0"/>
            </a:endParaRPr>
          </a:p>
          <a:p>
            <a:pPr algn="just"/>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     where </a:t>
            </a:r>
            <a:r>
              <a:rPr lang="en-US" sz="2600" b="1" i="1" dirty="0" smtClean="0">
                <a:latin typeface="Times New Roman" pitchFamily="18" charset="0"/>
                <a:cs typeface="Times New Roman" pitchFamily="18" charset="0"/>
              </a:rPr>
              <a:t>P</a:t>
            </a:r>
            <a:r>
              <a:rPr lang="en-US" sz="2600" b="1" i="1" baseline="-25000" dirty="0" smtClean="0">
                <a:latin typeface="Times New Roman" pitchFamily="18" charset="0"/>
                <a:cs typeface="Times New Roman" pitchFamily="18" charset="0"/>
              </a:rPr>
              <a:t>t+1</a:t>
            </a:r>
            <a:r>
              <a:rPr lang="en-US" sz="2600" b="1" i="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is the price level in period </a:t>
            </a:r>
            <a:r>
              <a:rPr lang="en-US" sz="2600" b="1" i="1" dirty="0" smtClean="0">
                <a:latin typeface="Times New Roman" pitchFamily="18" charset="0"/>
                <a:cs typeface="Times New Roman" pitchFamily="18" charset="0"/>
              </a:rPr>
              <a:t> t+1 </a:t>
            </a:r>
            <a:r>
              <a:rPr lang="en-US" sz="2600" dirty="0" smtClean="0">
                <a:latin typeface="Times New Roman" pitchFamily="18" charset="0"/>
                <a:cs typeface="Times New Roman" pitchFamily="18" charset="0"/>
              </a:rPr>
              <a:t>and</a:t>
            </a:r>
            <a:r>
              <a:rPr lang="en-US" sz="2600" b="1" i="1" dirty="0" smtClean="0">
                <a:latin typeface="Times New Roman" pitchFamily="18" charset="0"/>
                <a:cs typeface="Times New Roman" pitchFamily="18" charset="0"/>
              </a:rPr>
              <a:t> P</a:t>
            </a:r>
            <a:r>
              <a:rPr lang="en-US" sz="2600" b="1" i="1" baseline="-25000" dirty="0" smtClean="0">
                <a:latin typeface="Times New Roman" pitchFamily="18" charset="0"/>
                <a:cs typeface="Times New Roman" pitchFamily="18" charset="0"/>
              </a:rPr>
              <a:t>t  </a:t>
            </a:r>
            <a:r>
              <a:rPr lang="en-US" sz="2600" dirty="0" smtClean="0">
                <a:latin typeface="Times New Roman" pitchFamily="18" charset="0"/>
                <a:cs typeface="Times New Roman" pitchFamily="18" charset="0"/>
              </a:rPr>
              <a:t>is the price level in period </a:t>
            </a:r>
            <a:r>
              <a:rPr lang="en-US" sz="2600" i="1" dirty="0" smtClean="0">
                <a:latin typeface="Times New Roman" pitchFamily="18" charset="0"/>
                <a:cs typeface="Times New Roman" pitchFamily="18" charset="0"/>
              </a:rPr>
              <a:t>t </a:t>
            </a:r>
            <a:r>
              <a:rPr lang="en-US" sz="2600" dirty="0" smtClean="0">
                <a:latin typeface="Times New Roman" pitchFamily="18" charset="0"/>
                <a:cs typeface="Times New Roman" pitchFamily="18" charset="0"/>
              </a:rPr>
              <a:t>( price level  here is primarily measured by CPI) </a:t>
            </a:r>
            <a:r>
              <a:rPr lang="en-US" sz="2600" i="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Inflation is a monetary phenomena , which can be used by excess emission  of money into circulation </a:t>
            </a:r>
          </a:p>
          <a:p>
            <a:pPr>
              <a:buNone/>
            </a:pPr>
            <a:endParaRPr lang="en-US" altLang="en-US" sz="2800" dirty="0" smtClean="0"/>
          </a:p>
          <a:p>
            <a:endParaRPr lang="en-US" altLang="en-US" sz="2800" dirty="0" smtClean="0"/>
          </a:p>
          <a:p>
            <a:endParaRPr lang="en-US" altLang="en-US" dirty="0" smtClean="0"/>
          </a:p>
        </p:txBody>
      </p:sp>
      <p:graphicFrame>
        <p:nvGraphicFramePr>
          <p:cNvPr id="27653" name="Object 5"/>
          <p:cNvGraphicFramePr>
            <a:graphicFrameLocks noChangeAspect="1"/>
          </p:cNvGraphicFramePr>
          <p:nvPr/>
        </p:nvGraphicFramePr>
        <p:xfrm>
          <a:off x="2743200" y="3581400"/>
          <a:ext cx="2317750" cy="749300"/>
        </p:xfrm>
        <a:graphic>
          <a:graphicData uri="http://schemas.openxmlformats.org/presentationml/2006/ole">
            <p:oleObj spid="_x0000_s27653" name="Equation" r:id="rId4" imgW="825480" imgH="431640" progId="Equation.3">
              <p:embed/>
            </p:oleObj>
          </a:graphicData>
        </a:graphic>
      </p:graphicFrame>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Inflation definition 2/2</a:t>
            </a:r>
            <a:endParaRPr lang="cs-CZ" dirty="0"/>
          </a:p>
        </p:txBody>
      </p:sp>
      <p:sp>
        <p:nvSpPr>
          <p:cNvPr id="3" name="Content Placeholder 2"/>
          <p:cNvSpPr>
            <a:spLocks noGrp="1"/>
          </p:cNvSpPr>
          <p:nvPr>
            <p:ph idx="1"/>
          </p:nvPr>
        </p:nvSpPr>
        <p:spPr/>
        <p:txBody>
          <a:bodyPr/>
          <a:lstStyle/>
          <a:p>
            <a:r>
              <a:rPr lang="en-US" altLang="en-US" sz="2800" dirty="0" smtClean="0"/>
              <a:t>Hyperinflation is an extraordinarily high rate of inflation.</a:t>
            </a:r>
          </a:p>
          <a:p>
            <a:r>
              <a:rPr lang="en-US" altLang="en-US" sz="2800" dirty="0" smtClean="0"/>
              <a:t>Inflation: Historical Aspects</a:t>
            </a:r>
            <a:endParaRPr lang="en-US" altLang="en-US" sz="2800" dirty="0" smtClean="0">
              <a:latin typeface="Tahoma" pitchFamily="34" charset="0"/>
            </a:endParaRPr>
          </a:p>
          <a:p>
            <a:pPr lvl="1"/>
            <a:r>
              <a:rPr lang="en-US" altLang="en-US" sz="2100" dirty="0" smtClean="0"/>
              <a:t>Inflation in the UK exceeded 20% per year in the mid-1970s.</a:t>
            </a:r>
          </a:p>
          <a:p>
            <a:pPr lvl="1"/>
            <a:r>
              <a:rPr lang="en-US" altLang="en-US" sz="2100" dirty="0" smtClean="0"/>
              <a:t>In the late 1990s and early 2000s UK inflation has been low and stable at around 2% per year.</a:t>
            </a:r>
          </a:p>
          <a:p>
            <a:pPr lvl="1"/>
            <a:r>
              <a:rPr lang="en-US" altLang="en-US" sz="2100" dirty="0" smtClean="0"/>
              <a:t>For long periods in the nineteenth century, some countries experienced deflation, meaning decreasing average prices.</a:t>
            </a:r>
          </a:p>
          <a:p>
            <a:pPr lvl="1"/>
            <a:r>
              <a:rPr lang="en-US" altLang="en-US" sz="2100" dirty="0" smtClean="0"/>
              <a:t>Hyperinflation refers to high rates of inflation such as Germany experienced in the 1920s.</a:t>
            </a:r>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2009-2010 inflation  rates in the EU countries, US and Japan</a:t>
            </a:r>
            <a:endParaRPr lang="cs-CZ" dirty="0"/>
          </a:p>
        </p:txBody>
      </p:sp>
      <p:graphicFrame>
        <p:nvGraphicFramePr>
          <p:cNvPr id="5" name="Chart 4"/>
          <p:cNvGraphicFramePr/>
          <p:nvPr/>
        </p:nvGraphicFramePr>
        <p:xfrm>
          <a:off x="609600" y="1524000"/>
          <a:ext cx="81534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solidFill>
                  <a:srgbClr val="FFFFFF"/>
                </a:solidFill>
              </a:rPr>
              <a:t>Money Supply, Money Demand, and Monetary Equilibrium 1/2</a:t>
            </a:r>
            <a:endParaRPr lang="en-US" altLang="en-US" dirty="0" smtClean="0">
              <a:latin typeface="Tahoma" pitchFamily="34" charset="0"/>
            </a:endParaRPr>
          </a:p>
        </p:txBody>
      </p:sp>
      <p:sp>
        <p:nvSpPr>
          <p:cNvPr id="28675" name="Rectangle 3"/>
          <p:cNvSpPr>
            <a:spLocks noGrp="1" noChangeArrowheads="1"/>
          </p:cNvSpPr>
          <p:nvPr>
            <p:ph type="body" idx="1"/>
          </p:nvPr>
        </p:nvSpPr>
        <p:spPr/>
        <p:txBody>
          <a:bodyPr/>
          <a:lstStyle/>
          <a:p>
            <a:pPr>
              <a:buClr>
                <a:srgbClr val="000000"/>
              </a:buClr>
              <a:buFontTx/>
              <a:buNone/>
            </a:pPr>
            <a:endParaRPr lang="en-US" altLang="en-US" sz="1800" smtClean="0"/>
          </a:p>
          <a:p>
            <a:pPr>
              <a:buClr>
                <a:srgbClr val="000000"/>
              </a:buClr>
            </a:pPr>
            <a:r>
              <a:rPr lang="en-US" altLang="en-US" smtClean="0"/>
              <a:t>The </a:t>
            </a:r>
            <a:r>
              <a:rPr lang="en-US" altLang="en-US" i="1" smtClean="0">
                <a:solidFill>
                  <a:srgbClr val="25A9A6"/>
                </a:solidFill>
              </a:rPr>
              <a:t>quantity theory of money </a:t>
            </a:r>
            <a:r>
              <a:rPr lang="en-US" altLang="en-US" smtClean="0"/>
              <a:t>is used to explain the long-run determinants of the price level and the inflation rate.</a:t>
            </a:r>
          </a:p>
          <a:p>
            <a:r>
              <a:rPr lang="en-US" altLang="en-US" smtClean="0"/>
              <a:t>Inflation is an economy-wide phenomenon that concerns the value of the economy’s medium of exchange.</a:t>
            </a:r>
          </a:p>
          <a:p>
            <a:r>
              <a:rPr lang="en-US" altLang="en-US" smtClean="0"/>
              <a:t>When the overall price level rises, the value of money falls.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200" dirty="0" smtClean="0">
                <a:solidFill>
                  <a:srgbClr val="FFFFFF"/>
                </a:solidFill>
              </a:rPr>
              <a:t>Money Supply, Money Demand, and Monetary </a:t>
            </a:r>
            <a:r>
              <a:rPr lang="en-US" altLang="en-US" sz="3200" dirty="0" smtClean="0">
                <a:solidFill>
                  <a:srgbClr val="FFFFFF"/>
                </a:solidFill>
              </a:rPr>
              <a:t>Equilibrium 2/2</a:t>
            </a:r>
            <a:endParaRPr lang="en-US" altLang="en-US" sz="3200" dirty="0" smtClean="0">
              <a:solidFill>
                <a:srgbClr val="FFFFFF"/>
              </a:solidFill>
              <a:latin typeface="Tahoma" pitchFamily="34" charset="0"/>
            </a:endParaRPr>
          </a:p>
        </p:txBody>
      </p:sp>
      <p:sp>
        <p:nvSpPr>
          <p:cNvPr id="29699" name="Rectangle 3"/>
          <p:cNvSpPr>
            <a:spLocks noGrp="1" noChangeArrowheads="1"/>
          </p:cNvSpPr>
          <p:nvPr>
            <p:ph type="body" idx="1"/>
          </p:nvPr>
        </p:nvSpPr>
        <p:spPr/>
        <p:txBody>
          <a:bodyPr/>
          <a:lstStyle/>
          <a:p>
            <a:r>
              <a:rPr lang="en-US" altLang="en-US" sz="2800" smtClean="0"/>
              <a:t>The money supply</a:t>
            </a:r>
            <a:r>
              <a:rPr lang="en-US" altLang="en-US" sz="2800" i="1" smtClean="0"/>
              <a:t> </a:t>
            </a:r>
            <a:r>
              <a:rPr lang="en-US" altLang="en-US" sz="2800" smtClean="0"/>
              <a:t>is a policy variable that is controlled by the central bank.</a:t>
            </a:r>
          </a:p>
          <a:p>
            <a:r>
              <a:rPr lang="en-US" altLang="en-US" sz="2800" smtClean="0"/>
              <a:t>Money demand has several determinants, including interest rates and the average level of prices in the economy.</a:t>
            </a:r>
          </a:p>
          <a:p>
            <a:r>
              <a:rPr lang="en-US" altLang="en-US" sz="2800" smtClean="0"/>
              <a:t>People hold money because it is the medium of exchange.</a:t>
            </a:r>
          </a:p>
          <a:p>
            <a:pPr lvl="1"/>
            <a:r>
              <a:rPr lang="en-US" altLang="en-US" smtClean="0"/>
              <a:t>The amount of money people choose to hold depends on the prices of goods and services.</a:t>
            </a:r>
          </a:p>
          <a:p>
            <a:r>
              <a:rPr lang="en-US" altLang="en-US" sz="2700" smtClean="0"/>
              <a:t>In the long run, the overall level of prices adjusts to the level at which the demand for money equals the supply.</a:t>
            </a:r>
          </a:p>
          <a:p>
            <a:endParaRPr lang="en-US" altLang="en-US" smtClean="0"/>
          </a:p>
          <a:p>
            <a:endParaRPr lang="en-US" altLang="en-US" smtClean="0"/>
          </a:p>
          <a:p>
            <a:endParaRPr lang="en-US" altLang="en-US" smtClean="0"/>
          </a:p>
          <a:p>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лавие 1"/>
          <p:cNvSpPr>
            <a:spLocks noGrp="1"/>
          </p:cNvSpPr>
          <p:nvPr>
            <p:ph type="title"/>
          </p:nvPr>
        </p:nvSpPr>
        <p:spPr/>
        <p:txBody>
          <a:bodyPr/>
          <a:lstStyle/>
          <a:p>
            <a:r>
              <a:rPr lang="en-US" smtClean="0"/>
              <a:t>Revision</a:t>
            </a:r>
            <a:endParaRPr lang="bg-BG" smtClean="0"/>
          </a:p>
        </p:txBody>
      </p:sp>
      <p:sp>
        <p:nvSpPr>
          <p:cNvPr id="3" name="Контейнер за съдържание 2"/>
          <p:cNvSpPr>
            <a:spLocks noGrp="1"/>
          </p:cNvSpPr>
          <p:nvPr>
            <p:ph idx="1"/>
          </p:nvPr>
        </p:nvSpPr>
        <p:spPr/>
        <p:txBody>
          <a:bodyPr/>
          <a:lstStyle/>
          <a:p>
            <a:pPr>
              <a:defRPr/>
            </a:pPr>
            <a:r>
              <a:rPr lang="en-US" dirty="0" smtClean="0"/>
              <a:t>What is the macroeconomic role of the financial system?</a:t>
            </a:r>
          </a:p>
          <a:p>
            <a:pPr>
              <a:buFontTx/>
              <a:buNone/>
              <a:defRPr/>
            </a:pPr>
            <a:r>
              <a:rPr lang="en-US" dirty="0" smtClean="0"/>
              <a:t>It moves the economy’s scarce resources from savers to borrowers.</a:t>
            </a:r>
          </a:p>
          <a:p>
            <a:pPr>
              <a:defRPr/>
            </a:pPr>
            <a:r>
              <a:rPr lang="en-US" dirty="0" smtClean="0"/>
              <a:t>What government could do to affect saving and investment?</a:t>
            </a:r>
          </a:p>
          <a:p>
            <a:pPr>
              <a:buFontTx/>
              <a:buNone/>
              <a:defRPr/>
            </a:pPr>
            <a:r>
              <a:rPr lang="en-US" dirty="0" smtClean="0"/>
              <a:t>By applying different policies related to taxes and </a:t>
            </a:r>
            <a:r>
              <a:rPr lang="en-US" smtClean="0"/>
              <a:t>public investment:</a:t>
            </a:r>
            <a:endParaRPr lang="en-US" dirty="0" smtClean="0"/>
          </a:p>
          <a:p>
            <a:pPr algn="ctr">
              <a:buFontTx/>
              <a:buNone/>
              <a:defRPr/>
            </a:pPr>
            <a:r>
              <a:rPr lang="en-US" i="1" dirty="0" smtClean="0">
                <a:effectLst>
                  <a:outerShdw blurRad="38100" dist="38100" dir="2700000" algn="tl">
                    <a:srgbClr val="FFFFFF"/>
                  </a:outerShdw>
                </a:effectLst>
              </a:rPr>
              <a:t>S = (Y – T – C) + (T – G)</a:t>
            </a:r>
          </a:p>
          <a:p>
            <a:pPr algn="ctr">
              <a:buFontTx/>
              <a:buNone/>
              <a:defRPr/>
            </a:pPr>
            <a:endParaRPr lang="bg-B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normAutofit/>
          </a:bodyPr>
          <a:lstStyle/>
          <a:p>
            <a:r>
              <a:rPr lang="en-US" sz="3200" dirty="0" smtClean="0">
                <a:latin typeface="Times New Roman" pitchFamily="18" charset="0"/>
                <a:cs typeface="Times New Roman" pitchFamily="18" charset="0"/>
              </a:rPr>
              <a:t>Money demand function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382000" cy="5257800"/>
          </a:xfrm>
        </p:spPr>
        <p:txBody>
          <a:bodyPr>
            <a:normAutofit fontScale="77500" lnSpcReduction="20000"/>
          </a:bodyPr>
          <a:lstStyle/>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ntuition </a:t>
            </a:r>
            <a:r>
              <a:rPr lang="en-US" sz="2600" dirty="0" smtClean="0">
                <a:latin typeface="Times New Roman" pitchFamily="18" charset="0"/>
                <a:cs typeface="Times New Roman" pitchFamily="18" charset="0"/>
              </a:rPr>
              <a:t>tells that demand for money  should depend on interest rates. Interest rate is the opportunity cost of holding money balances.  When a person holds money  balances he forgoes nominal interest which he could earn  by depositing money in the bank </a:t>
            </a: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When interest rate increases, holding money becomes more expensive since person now forgoes higher interest rate. This leads to decrease of demand for money. </a:t>
            </a:r>
            <a:r>
              <a:rPr lang="en-US" sz="2600" b="1" dirty="0" smtClean="0">
                <a:latin typeface="Times New Roman" pitchFamily="18" charset="0"/>
                <a:cs typeface="Times New Roman" pitchFamily="18" charset="0"/>
              </a:rPr>
              <a:t>Thus demand for money is negatively related to interest rate</a:t>
            </a: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It is important to stress that money demand </a:t>
            </a:r>
            <a:r>
              <a:rPr lang="en-US" sz="2600" b="1" dirty="0" smtClean="0">
                <a:latin typeface="Times New Roman" pitchFamily="18" charset="0"/>
                <a:cs typeface="Times New Roman" pitchFamily="18" charset="0"/>
              </a:rPr>
              <a:t>depends on nominal interest rate</a:t>
            </a:r>
            <a:r>
              <a:rPr lang="en-US" sz="2600" dirty="0" smtClean="0">
                <a:latin typeface="Times New Roman" pitchFamily="18" charset="0"/>
                <a:cs typeface="Times New Roman" pitchFamily="18" charset="0"/>
              </a:rPr>
              <a:t>. If lender expects inflation over the period of the loan he requires higher nominal  interest rate so that to cover the loss of purchasing of power of money due to inflation.  So, for the lender return on lending is the nominal interest rate</a:t>
            </a: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Money demand should also positively  depend on real income </a:t>
            </a:r>
            <a:endParaRPr lang="en-US" sz="26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667000" y="5867400"/>
          <a:ext cx="3081338" cy="514350"/>
        </p:xfrm>
        <a:graphic>
          <a:graphicData uri="http://schemas.openxmlformats.org/presentationml/2006/ole">
            <p:oleObj spid="_x0000_s95234" name="Equation" r:id="rId3" imgW="1117440" imgH="228600" progId="Equation.3">
              <p:embed/>
            </p:oleObj>
          </a:graphicData>
        </a:graphic>
      </p:graphicFrame>
      <p:graphicFrame>
        <p:nvGraphicFramePr>
          <p:cNvPr id="5" name="Object 4"/>
          <p:cNvGraphicFramePr>
            <a:graphicFrameLocks noChangeAspect="1"/>
          </p:cNvGraphicFramePr>
          <p:nvPr/>
        </p:nvGraphicFramePr>
        <p:xfrm>
          <a:off x="4953000" y="6324600"/>
          <a:ext cx="228600" cy="228600"/>
        </p:xfrm>
        <a:graphic>
          <a:graphicData uri="http://schemas.openxmlformats.org/presentationml/2006/ole">
            <p:oleObj spid="_x0000_s95235" name="Equation" r:id="rId4" imgW="139680" imgH="139680" progId="Equation.3">
              <p:embed/>
            </p:oleObj>
          </a:graphicData>
        </a:graphic>
      </p:graphicFrame>
      <p:graphicFrame>
        <p:nvGraphicFramePr>
          <p:cNvPr id="2052" name="Object 4"/>
          <p:cNvGraphicFramePr>
            <a:graphicFrameLocks noChangeAspect="1"/>
          </p:cNvGraphicFramePr>
          <p:nvPr/>
        </p:nvGraphicFramePr>
        <p:xfrm>
          <a:off x="5410200" y="6324600"/>
          <a:ext cx="207963" cy="125413"/>
        </p:xfrm>
        <a:graphic>
          <a:graphicData uri="http://schemas.openxmlformats.org/presentationml/2006/ole">
            <p:oleObj spid="_x0000_s95236" name="Equation" r:id="rId5" imgW="126720" imgH="75960" progId="Equation.3">
              <p:embed/>
            </p:oleObj>
          </a:graphicData>
        </a:graphic>
      </p:graphicFrame>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3D6D4C83-D3A5-4E0D-A709-817BA700EA48}"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title"/>
          </p:nvPr>
        </p:nvSpPr>
        <p:spPr>
          <a:xfrm>
            <a:off x="609600" y="50800"/>
            <a:ext cx="8229600" cy="685800"/>
          </a:xfrm>
        </p:spPr>
        <p:txBody>
          <a:bodyPr/>
          <a:lstStyle/>
          <a:p>
            <a:pPr algn="l">
              <a:lnSpc>
                <a:spcPct val="80000"/>
              </a:lnSpc>
            </a:pPr>
            <a:r>
              <a:rPr lang="en-US" altLang="en-US" sz="2800" smtClean="0"/>
              <a:t>Figure 1 Money Supply, Money Demand, and the Equilibrium Price Level</a:t>
            </a:r>
          </a:p>
        </p:txBody>
      </p:sp>
      <p:sp>
        <p:nvSpPr>
          <p:cNvPr id="30724" name="Rectangle 5"/>
          <p:cNvSpPr>
            <a:spLocks noChangeArrowheads="1"/>
          </p:cNvSpPr>
          <p:nvPr/>
        </p:nvSpPr>
        <p:spPr bwMode="auto">
          <a:xfrm>
            <a:off x="2084388" y="1422400"/>
            <a:ext cx="5226050" cy="4565650"/>
          </a:xfrm>
          <a:prstGeom prst="rect">
            <a:avLst/>
          </a:prstGeom>
          <a:solidFill>
            <a:srgbClr val="F3F6F9"/>
          </a:solidFill>
          <a:ln w="206375">
            <a:solidFill>
              <a:srgbClr val="F3F6F9"/>
            </a:solidFill>
            <a:miter lim="800000"/>
            <a:headEnd/>
            <a:tailEnd/>
          </a:ln>
        </p:spPr>
        <p:txBody>
          <a:bodyPr/>
          <a:lstStyle/>
          <a:p>
            <a:endParaRPr lang="bg-BG"/>
          </a:p>
        </p:txBody>
      </p:sp>
      <p:sp>
        <p:nvSpPr>
          <p:cNvPr id="30725" name="Rectangle 6"/>
          <p:cNvSpPr>
            <a:spLocks noChangeArrowheads="1"/>
          </p:cNvSpPr>
          <p:nvPr/>
        </p:nvSpPr>
        <p:spPr bwMode="auto">
          <a:xfrm>
            <a:off x="2084388" y="1422400"/>
            <a:ext cx="5226050" cy="4565650"/>
          </a:xfrm>
          <a:prstGeom prst="rect">
            <a:avLst/>
          </a:prstGeom>
          <a:solidFill>
            <a:srgbClr val="F2F4F8"/>
          </a:solidFill>
          <a:ln w="187325">
            <a:solidFill>
              <a:srgbClr val="F2F4F8"/>
            </a:solidFill>
            <a:miter lim="800000"/>
            <a:headEnd/>
            <a:tailEnd/>
          </a:ln>
        </p:spPr>
        <p:txBody>
          <a:bodyPr/>
          <a:lstStyle/>
          <a:p>
            <a:endParaRPr lang="bg-BG"/>
          </a:p>
        </p:txBody>
      </p:sp>
      <p:sp>
        <p:nvSpPr>
          <p:cNvPr id="30726" name="Rectangle 7"/>
          <p:cNvSpPr>
            <a:spLocks noChangeArrowheads="1"/>
          </p:cNvSpPr>
          <p:nvPr/>
        </p:nvSpPr>
        <p:spPr bwMode="auto">
          <a:xfrm>
            <a:off x="2084388" y="1422400"/>
            <a:ext cx="5226050" cy="4565650"/>
          </a:xfrm>
          <a:prstGeom prst="rect">
            <a:avLst/>
          </a:prstGeom>
          <a:solidFill>
            <a:srgbClr val="F1F4F7"/>
          </a:solidFill>
          <a:ln w="169863">
            <a:solidFill>
              <a:srgbClr val="F1F4F7"/>
            </a:solidFill>
            <a:miter lim="800000"/>
            <a:headEnd/>
            <a:tailEnd/>
          </a:ln>
        </p:spPr>
        <p:txBody>
          <a:bodyPr/>
          <a:lstStyle/>
          <a:p>
            <a:endParaRPr lang="bg-BG"/>
          </a:p>
        </p:txBody>
      </p:sp>
      <p:sp>
        <p:nvSpPr>
          <p:cNvPr id="30727" name="Rectangle 8"/>
          <p:cNvSpPr>
            <a:spLocks noChangeArrowheads="1"/>
          </p:cNvSpPr>
          <p:nvPr/>
        </p:nvSpPr>
        <p:spPr bwMode="auto">
          <a:xfrm>
            <a:off x="2084388" y="1422400"/>
            <a:ext cx="5226050" cy="4565650"/>
          </a:xfrm>
          <a:prstGeom prst="rect">
            <a:avLst/>
          </a:prstGeom>
          <a:solidFill>
            <a:srgbClr val="F0F2F5"/>
          </a:solidFill>
          <a:ln w="150813">
            <a:solidFill>
              <a:srgbClr val="F0F2F5"/>
            </a:solidFill>
            <a:miter lim="800000"/>
            <a:headEnd/>
            <a:tailEnd/>
          </a:ln>
        </p:spPr>
        <p:txBody>
          <a:bodyPr/>
          <a:lstStyle/>
          <a:p>
            <a:endParaRPr lang="bg-BG"/>
          </a:p>
        </p:txBody>
      </p:sp>
      <p:sp>
        <p:nvSpPr>
          <p:cNvPr id="30728" name="Rectangle 9"/>
          <p:cNvSpPr>
            <a:spLocks noChangeArrowheads="1"/>
          </p:cNvSpPr>
          <p:nvPr/>
        </p:nvSpPr>
        <p:spPr bwMode="auto">
          <a:xfrm>
            <a:off x="2084388" y="1422400"/>
            <a:ext cx="5226050" cy="4565650"/>
          </a:xfrm>
          <a:prstGeom prst="rect">
            <a:avLst/>
          </a:prstGeom>
          <a:solidFill>
            <a:srgbClr val="EEF1F4"/>
          </a:solidFill>
          <a:ln w="131763">
            <a:solidFill>
              <a:srgbClr val="EEF1F4"/>
            </a:solidFill>
            <a:miter lim="800000"/>
            <a:headEnd/>
            <a:tailEnd/>
          </a:ln>
        </p:spPr>
        <p:txBody>
          <a:bodyPr/>
          <a:lstStyle/>
          <a:p>
            <a:endParaRPr lang="bg-BG"/>
          </a:p>
        </p:txBody>
      </p:sp>
      <p:sp>
        <p:nvSpPr>
          <p:cNvPr id="30729" name="Rectangle 10"/>
          <p:cNvSpPr>
            <a:spLocks noChangeArrowheads="1"/>
          </p:cNvSpPr>
          <p:nvPr/>
        </p:nvSpPr>
        <p:spPr bwMode="auto">
          <a:xfrm>
            <a:off x="2084388" y="1422400"/>
            <a:ext cx="5226050" cy="4565650"/>
          </a:xfrm>
          <a:prstGeom prst="rect">
            <a:avLst/>
          </a:prstGeom>
          <a:solidFill>
            <a:srgbClr val="EDEFF3"/>
          </a:solidFill>
          <a:ln w="112713">
            <a:solidFill>
              <a:srgbClr val="EDEFF3"/>
            </a:solidFill>
            <a:miter lim="800000"/>
            <a:headEnd/>
            <a:tailEnd/>
          </a:ln>
        </p:spPr>
        <p:txBody>
          <a:bodyPr/>
          <a:lstStyle/>
          <a:p>
            <a:endParaRPr lang="bg-BG"/>
          </a:p>
        </p:txBody>
      </p:sp>
      <p:sp>
        <p:nvSpPr>
          <p:cNvPr id="30730" name="Rectangle 11"/>
          <p:cNvSpPr>
            <a:spLocks noChangeArrowheads="1"/>
          </p:cNvSpPr>
          <p:nvPr/>
        </p:nvSpPr>
        <p:spPr bwMode="auto">
          <a:xfrm>
            <a:off x="2084388" y="1422400"/>
            <a:ext cx="5226050" cy="4565650"/>
          </a:xfrm>
          <a:prstGeom prst="rect">
            <a:avLst/>
          </a:prstGeom>
          <a:solidFill>
            <a:srgbClr val="EBEEF2"/>
          </a:solidFill>
          <a:ln w="93663">
            <a:solidFill>
              <a:srgbClr val="EBEEF2"/>
            </a:solidFill>
            <a:miter lim="800000"/>
            <a:headEnd/>
            <a:tailEnd/>
          </a:ln>
        </p:spPr>
        <p:txBody>
          <a:bodyPr/>
          <a:lstStyle/>
          <a:p>
            <a:endParaRPr lang="bg-BG"/>
          </a:p>
        </p:txBody>
      </p:sp>
      <p:sp>
        <p:nvSpPr>
          <p:cNvPr id="30731" name="Rectangle 12"/>
          <p:cNvSpPr>
            <a:spLocks noChangeArrowheads="1"/>
          </p:cNvSpPr>
          <p:nvPr/>
        </p:nvSpPr>
        <p:spPr bwMode="auto">
          <a:xfrm>
            <a:off x="2084388" y="1422400"/>
            <a:ext cx="5226050" cy="4565650"/>
          </a:xfrm>
          <a:prstGeom prst="rect">
            <a:avLst/>
          </a:prstGeom>
          <a:solidFill>
            <a:srgbClr val="EAECF1"/>
          </a:solidFill>
          <a:ln w="74613">
            <a:solidFill>
              <a:srgbClr val="EAECF1"/>
            </a:solidFill>
            <a:miter lim="800000"/>
            <a:headEnd/>
            <a:tailEnd/>
          </a:ln>
        </p:spPr>
        <p:txBody>
          <a:bodyPr/>
          <a:lstStyle/>
          <a:p>
            <a:endParaRPr lang="bg-BG"/>
          </a:p>
        </p:txBody>
      </p:sp>
      <p:sp>
        <p:nvSpPr>
          <p:cNvPr id="30732" name="Rectangle 13"/>
          <p:cNvSpPr>
            <a:spLocks noChangeArrowheads="1"/>
          </p:cNvSpPr>
          <p:nvPr/>
        </p:nvSpPr>
        <p:spPr bwMode="auto">
          <a:xfrm>
            <a:off x="2084388" y="1422400"/>
            <a:ext cx="5226050" cy="4565650"/>
          </a:xfrm>
          <a:prstGeom prst="rect">
            <a:avLst/>
          </a:prstGeom>
          <a:solidFill>
            <a:srgbClr val="E9EBF0"/>
          </a:solidFill>
          <a:ln w="57150">
            <a:solidFill>
              <a:srgbClr val="E9EBF0"/>
            </a:solidFill>
            <a:miter lim="800000"/>
            <a:headEnd/>
            <a:tailEnd/>
          </a:ln>
        </p:spPr>
        <p:txBody>
          <a:bodyPr/>
          <a:lstStyle/>
          <a:p>
            <a:endParaRPr lang="bg-BG"/>
          </a:p>
        </p:txBody>
      </p:sp>
      <p:sp>
        <p:nvSpPr>
          <p:cNvPr id="30733" name="Rectangle 14"/>
          <p:cNvSpPr>
            <a:spLocks noChangeArrowheads="1"/>
          </p:cNvSpPr>
          <p:nvPr/>
        </p:nvSpPr>
        <p:spPr bwMode="auto">
          <a:xfrm>
            <a:off x="2084388" y="1422400"/>
            <a:ext cx="5226050" cy="4565650"/>
          </a:xfrm>
          <a:prstGeom prst="rect">
            <a:avLst/>
          </a:prstGeom>
          <a:solidFill>
            <a:srgbClr val="E7EAEF"/>
          </a:solidFill>
          <a:ln w="38100">
            <a:solidFill>
              <a:srgbClr val="E7EAEF"/>
            </a:solidFill>
            <a:miter lim="800000"/>
            <a:headEnd/>
            <a:tailEnd/>
          </a:ln>
        </p:spPr>
        <p:txBody>
          <a:bodyPr/>
          <a:lstStyle/>
          <a:p>
            <a:endParaRPr lang="bg-BG"/>
          </a:p>
        </p:txBody>
      </p:sp>
      <p:sp>
        <p:nvSpPr>
          <p:cNvPr id="30734" name="Rectangle 15"/>
          <p:cNvSpPr>
            <a:spLocks noChangeArrowheads="1"/>
          </p:cNvSpPr>
          <p:nvPr/>
        </p:nvSpPr>
        <p:spPr bwMode="auto">
          <a:xfrm>
            <a:off x="2084388" y="1422400"/>
            <a:ext cx="5226050" cy="4565650"/>
          </a:xfrm>
          <a:prstGeom prst="rect">
            <a:avLst/>
          </a:prstGeom>
          <a:solidFill>
            <a:srgbClr val="E6E9EF"/>
          </a:solidFill>
          <a:ln w="19050">
            <a:solidFill>
              <a:srgbClr val="E6E9EF"/>
            </a:solidFill>
            <a:miter lim="800000"/>
            <a:headEnd/>
            <a:tailEnd/>
          </a:ln>
        </p:spPr>
        <p:txBody>
          <a:bodyPr/>
          <a:lstStyle/>
          <a:p>
            <a:endParaRPr lang="bg-BG"/>
          </a:p>
        </p:txBody>
      </p:sp>
      <p:sp>
        <p:nvSpPr>
          <p:cNvPr id="30735" name="Rectangle 16"/>
          <p:cNvSpPr>
            <a:spLocks noChangeArrowheads="1"/>
          </p:cNvSpPr>
          <p:nvPr/>
        </p:nvSpPr>
        <p:spPr bwMode="auto">
          <a:xfrm>
            <a:off x="1916113" y="1304925"/>
            <a:ext cx="5337175" cy="4565650"/>
          </a:xfrm>
          <a:prstGeom prst="rect">
            <a:avLst/>
          </a:prstGeom>
          <a:solidFill>
            <a:srgbClr val="FFFFFF"/>
          </a:solidFill>
          <a:ln w="9525">
            <a:noFill/>
            <a:miter lim="800000"/>
            <a:headEnd/>
            <a:tailEnd/>
          </a:ln>
        </p:spPr>
        <p:txBody>
          <a:bodyPr/>
          <a:lstStyle/>
          <a:p>
            <a:endParaRPr lang="bg-BG"/>
          </a:p>
        </p:txBody>
      </p:sp>
      <p:sp>
        <p:nvSpPr>
          <p:cNvPr id="30736" name="Rectangle 17"/>
          <p:cNvSpPr>
            <a:spLocks noChangeArrowheads="1"/>
          </p:cNvSpPr>
          <p:nvPr/>
        </p:nvSpPr>
        <p:spPr bwMode="auto">
          <a:xfrm>
            <a:off x="1916113" y="1304925"/>
            <a:ext cx="5337175" cy="4565650"/>
          </a:xfrm>
          <a:prstGeom prst="rect">
            <a:avLst/>
          </a:prstGeom>
          <a:noFill/>
          <a:ln w="19050">
            <a:solidFill>
              <a:srgbClr val="000000"/>
            </a:solidFill>
            <a:miter lim="800000"/>
            <a:headEnd/>
            <a:tailEnd/>
          </a:ln>
        </p:spPr>
        <p:txBody>
          <a:bodyPr/>
          <a:lstStyle/>
          <a:p>
            <a:endParaRPr lang="bg-BG"/>
          </a:p>
        </p:txBody>
      </p:sp>
      <p:sp>
        <p:nvSpPr>
          <p:cNvPr id="30737" name="Line 18"/>
          <p:cNvSpPr>
            <a:spLocks noChangeShapeType="1"/>
          </p:cNvSpPr>
          <p:nvPr/>
        </p:nvSpPr>
        <p:spPr bwMode="auto">
          <a:xfrm flipH="1">
            <a:off x="1916113" y="4949825"/>
            <a:ext cx="150812" cy="1588"/>
          </a:xfrm>
          <a:prstGeom prst="line">
            <a:avLst/>
          </a:prstGeom>
          <a:noFill/>
          <a:ln w="19050">
            <a:solidFill>
              <a:srgbClr val="000000"/>
            </a:solidFill>
            <a:round/>
            <a:headEnd/>
            <a:tailEnd/>
          </a:ln>
        </p:spPr>
        <p:txBody>
          <a:bodyPr/>
          <a:lstStyle/>
          <a:p>
            <a:endParaRPr lang="cs-CZ"/>
          </a:p>
        </p:txBody>
      </p:sp>
      <p:sp>
        <p:nvSpPr>
          <p:cNvPr id="30738" name="Line 19"/>
          <p:cNvSpPr>
            <a:spLocks noChangeShapeType="1"/>
          </p:cNvSpPr>
          <p:nvPr/>
        </p:nvSpPr>
        <p:spPr bwMode="auto">
          <a:xfrm flipH="1">
            <a:off x="1916113" y="4010025"/>
            <a:ext cx="150812" cy="1588"/>
          </a:xfrm>
          <a:prstGeom prst="line">
            <a:avLst/>
          </a:prstGeom>
          <a:noFill/>
          <a:ln w="19050">
            <a:solidFill>
              <a:srgbClr val="000000"/>
            </a:solidFill>
            <a:round/>
            <a:headEnd/>
            <a:tailEnd/>
          </a:ln>
        </p:spPr>
        <p:txBody>
          <a:bodyPr/>
          <a:lstStyle/>
          <a:p>
            <a:endParaRPr lang="cs-CZ"/>
          </a:p>
        </p:txBody>
      </p:sp>
      <p:sp>
        <p:nvSpPr>
          <p:cNvPr id="30739" name="Line 20"/>
          <p:cNvSpPr>
            <a:spLocks noChangeShapeType="1"/>
          </p:cNvSpPr>
          <p:nvPr/>
        </p:nvSpPr>
        <p:spPr bwMode="auto">
          <a:xfrm flipH="1">
            <a:off x="1916113" y="3087688"/>
            <a:ext cx="150812" cy="1587"/>
          </a:xfrm>
          <a:prstGeom prst="line">
            <a:avLst/>
          </a:prstGeom>
          <a:noFill/>
          <a:ln w="19050">
            <a:solidFill>
              <a:srgbClr val="000000"/>
            </a:solidFill>
            <a:round/>
            <a:headEnd/>
            <a:tailEnd/>
          </a:ln>
        </p:spPr>
        <p:txBody>
          <a:bodyPr/>
          <a:lstStyle/>
          <a:p>
            <a:endParaRPr lang="cs-CZ"/>
          </a:p>
        </p:txBody>
      </p:sp>
      <p:sp>
        <p:nvSpPr>
          <p:cNvPr id="30740" name="Line 21"/>
          <p:cNvSpPr>
            <a:spLocks noChangeShapeType="1"/>
          </p:cNvSpPr>
          <p:nvPr/>
        </p:nvSpPr>
        <p:spPr bwMode="auto">
          <a:xfrm flipH="1">
            <a:off x="1916113" y="2166938"/>
            <a:ext cx="150812" cy="1587"/>
          </a:xfrm>
          <a:prstGeom prst="line">
            <a:avLst/>
          </a:prstGeom>
          <a:noFill/>
          <a:ln w="19050">
            <a:solidFill>
              <a:srgbClr val="000000"/>
            </a:solidFill>
            <a:round/>
            <a:headEnd/>
            <a:tailEnd/>
          </a:ln>
        </p:spPr>
        <p:txBody>
          <a:bodyPr/>
          <a:lstStyle/>
          <a:p>
            <a:endParaRPr lang="cs-CZ"/>
          </a:p>
        </p:txBody>
      </p:sp>
      <p:sp>
        <p:nvSpPr>
          <p:cNvPr id="30741" name="Line 22"/>
          <p:cNvSpPr>
            <a:spLocks noChangeShapeType="1"/>
          </p:cNvSpPr>
          <p:nvPr/>
        </p:nvSpPr>
        <p:spPr bwMode="auto">
          <a:xfrm>
            <a:off x="7104063" y="4949825"/>
            <a:ext cx="149225" cy="1588"/>
          </a:xfrm>
          <a:prstGeom prst="line">
            <a:avLst/>
          </a:prstGeom>
          <a:noFill/>
          <a:ln w="19050">
            <a:solidFill>
              <a:srgbClr val="000000"/>
            </a:solidFill>
            <a:round/>
            <a:headEnd/>
            <a:tailEnd/>
          </a:ln>
        </p:spPr>
        <p:txBody>
          <a:bodyPr/>
          <a:lstStyle/>
          <a:p>
            <a:endParaRPr lang="cs-CZ"/>
          </a:p>
        </p:txBody>
      </p:sp>
      <p:sp>
        <p:nvSpPr>
          <p:cNvPr id="30742" name="Line 23"/>
          <p:cNvSpPr>
            <a:spLocks noChangeShapeType="1"/>
          </p:cNvSpPr>
          <p:nvPr/>
        </p:nvSpPr>
        <p:spPr bwMode="auto">
          <a:xfrm>
            <a:off x="7104063" y="4010025"/>
            <a:ext cx="149225" cy="1588"/>
          </a:xfrm>
          <a:prstGeom prst="line">
            <a:avLst/>
          </a:prstGeom>
          <a:noFill/>
          <a:ln w="19050">
            <a:solidFill>
              <a:srgbClr val="000000"/>
            </a:solidFill>
            <a:round/>
            <a:headEnd/>
            <a:tailEnd/>
          </a:ln>
        </p:spPr>
        <p:txBody>
          <a:bodyPr/>
          <a:lstStyle/>
          <a:p>
            <a:endParaRPr lang="cs-CZ"/>
          </a:p>
        </p:txBody>
      </p:sp>
      <p:sp>
        <p:nvSpPr>
          <p:cNvPr id="30743" name="Line 24"/>
          <p:cNvSpPr>
            <a:spLocks noChangeShapeType="1"/>
          </p:cNvSpPr>
          <p:nvPr/>
        </p:nvSpPr>
        <p:spPr bwMode="auto">
          <a:xfrm>
            <a:off x="7104063" y="3087688"/>
            <a:ext cx="149225" cy="1587"/>
          </a:xfrm>
          <a:prstGeom prst="line">
            <a:avLst/>
          </a:prstGeom>
          <a:noFill/>
          <a:ln w="19050">
            <a:solidFill>
              <a:srgbClr val="000000"/>
            </a:solidFill>
            <a:round/>
            <a:headEnd/>
            <a:tailEnd/>
          </a:ln>
        </p:spPr>
        <p:txBody>
          <a:bodyPr/>
          <a:lstStyle/>
          <a:p>
            <a:endParaRPr lang="cs-CZ"/>
          </a:p>
        </p:txBody>
      </p:sp>
      <p:sp>
        <p:nvSpPr>
          <p:cNvPr id="30744" name="Line 25"/>
          <p:cNvSpPr>
            <a:spLocks noChangeShapeType="1"/>
          </p:cNvSpPr>
          <p:nvPr/>
        </p:nvSpPr>
        <p:spPr bwMode="auto">
          <a:xfrm>
            <a:off x="7104063" y="2166938"/>
            <a:ext cx="149225" cy="1587"/>
          </a:xfrm>
          <a:prstGeom prst="line">
            <a:avLst/>
          </a:prstGeom>
          <a:noFill/>
          <a:ln w="19050">
            <a:solidFill>
              <a:srgbClr val="000000"/>
            </a:solidFill>
            <a:round/>
            <a:headEnd/>
            <a:tailEnd/>
          </a:ln>
        </p:spPr>
        <p:txBody>
          <a:bodyPr/>
          <a:lstStyle/>
          <a:p>
            <a:endParaRPr lang="cs-CZ"/>
          </a:p>
        </p:txBody>
      </p:sp>
      <p:sp>
        <p:nvSpPr>
          <p:cNvPr id="30745" name="Rectangle 26"/>
          <p:cNvSpPr>
            <a:spLocks noChangeArrowheads="1"/>
          </p:cNvSpPr>
          <p:nvPr/>
        </p:nvSpPr>
        <p:spPr bwMode="auto">
          <a:xfrm>
            <a:off x="6148388" y="5916613"/>
            <a:ext cx="1177925"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Quantity of</a:t>
            </a:r>
            <a:endParaRPr lang="en-US" altLang="en-US"/>
          </a:p>
        </p:txBody>
      </p:sp>
      <p:sp>
        <p:nvSpPr>
          <p:cNvPr id="30746" name="Rectangle 27"/>
          <p:cNvSpPr>
            <a:spLocks noChangeArrowheads="1"/>
          </p:cNvSpPr>
          <p:nvPr/>
        </p:nvSpPr>
        <p:spPr bwMode="auto">
          <a:xfrm>
            <a:off x="6572250" y="6175375"/>
            <a:ext cx="760413"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Money</a:t>
            </a:r>
            <a:endParaRPr lang="en-US" altLang="en-US"/>
          </a:p>
        </p:txBody>
      </p:sp>
      <p:sp>
        <p:nvSpPr>
          <p:cNvPr id="30747" name="Rectangle 28"/>
          <p:cNvSpPr>
            <a:spLocks noChangeArrowheads="1"/>
          </p:cNvSpPr>
          <p:nvPr/>
        </p:nvSpPr>
        <p:spPr bwMode="auto">
          <a:xfrm>
            <a:off x="1020763" y="1295400"/>
            <a:ext cx="890587"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Value of</a:t>
            </a:r>
            <a:endParaRPr lang="en-US" altLang="en-US"/>
          </a:p>
        </p:txBody>
      </p:sp>
      <p:sp>
        <p:nvSpPr>
          <p:cNvPr id="30748" name="Rectangle 29"/>
          <p:cNvSpPr>
            <a:spLocks noChangeArrowheads="1"/>
          </p:cNvSpPr>
          <p:nvPr/>
        </p:nvSpPr>
        <p:spPr bwMode="auto">
          <a:xfrm>
            <a:off x="828675" y="1554163"/>
            <a:ext cx="871538"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Money, </a:t>
            </a:r>
            <a:endParaRPr lang="en-US" altLang="en-US"/>
          </a:p>
        </p:txBody>
      </p:sp>
      <p:sp>
        <p:nvSpPr>
          <p:cNvPr id="30749" name="Rectangle 30"/>
          <p:cNvSpPr>
            <a:spLocks noChangeArrowheads="1"/>
          </p:cNvSpPr>
          <p:nvPr/>
        </p:nvSpPr>
        <p:spPr bwMode="auto">
          <a:xfrm>
            <a:off x="1570038" y="1600200"/>
            <a:ext cx="155575" cy="233363"/>
          </a:xfrm>
          <a:prstGeom prst="rect">
            <a:avLst/>
          </a:prstGeom>
          <a:noFill/>
          <a:ln w="9525">
            <a:noFill/>
            <a:miter lim="800000"/>
            <a:headEnd/>
            <a:tailEnd/>
          </a:ln>
        </p:spPr>
        <p:txBody>
          <a:bodyPr wrap="none" lIns="0" tIns="0" rIns="0" bIns="0">
            <a:spAutoFit/>
          </a:bodyPr>
          <a:lstStyle/>
          <a:p>
            <a:r>
              <a:rPr lang="en-US" altLang="en-US" sz="1200" b="1">
                <a:solidFill>
                  <a:srgbClr val="000000"/>
                </a:solidFill>
                <a:latin typeface="Arial" charset="0"/>
              </a:rPr>
              <a:t>1</a:t>
            </a:r>
            <a:endParaRPr lang="en-US" altLang="en-US"/>
          </a:p>
        </p:txBody>
      </p:sp>
      <p:sp>
        <p:nvSpPr>
          <p:cNvPr id="30750" name="Rectangle 31"/>
          <p:cNvSpPr>
            <a:spLocks noChangeArrowheads="1"/>
          </p:cNvSpPr>
          <p:nvPr/>
        </p:nvSpPr>
        <p:spPr bwMode="auto">
          <a:xfrm>
            <a:off x="1662113" y="1600200"/>
            <a:ext cx="112712" cy="233363"/>
          </a:xfrm>
          <a:prstGeom prst="rect">
            <a:avLst/>
          </a:prstGeom>
          <a:noFill/>
          <a:ln w="9525">
            <a:noFill/>
            <a:miter lim="800000"/>
            <a:headEnd/>
            <a:tailEnd/>
          </a:ln>
        </p:spPr>
        <p:txBody>
          <a:bodyPr wrap="none" lIns="0" tIns="0" rIns="0" bIns="0">
            <a:spAutoFit/>
          </a:bodyPr>
          <a:lstStyle/>
          <a:p>
            <a:r>
              <a:rPr lang="en-US" altLang="en-US" sz="1200" b="1">
                <a:solidFill>
                  <a:srgbClr val="000000"/>
                </a:solidFill>
                <a:latin typeface="Arial" charset="0"/>
              </a:rPr>
              <a:t>/</a:t>
            </a:r>
            <a:endParaRPr lang="en-US" altLang="en-US"/>
          </a:p>
        </p:txBody>
      </p:sp>
      <p:sp>
        <p:nvSpPr>
          <p:cNvPr id="30751" name="Rectangle 32"/>
          <p:cNvSpPr>
            <a:spLocks noChangeArrowheads="1"/>
          </p:cNvSpPr>
          <p:nvPr/>
        </p:nvSpPr>
        <p:spPr bwMode="auto">
          <a:xfrm>
            <a:off x="1693863" y="1606550"/>
            <a:ext cx="174625" cy="214313"/>
          </a:xfrm>
          <a:prstGeom prst="rect">
            <a:avLst/>
          </a:prstGeom>
          <a:noFill/>
          <a:ln w="9525">
            <a:noFill/>
            <a:miter lim="800000"/>
            <a:headEnd/>
            <a:tailEnd/>
          </a:ln>
        </p:spPr>
        <p:txBody>
          <a:bodyPr wrap="none" lIns="0" tIns="0" rIns="0" bIns="0">
            <a:spAutoFit/>
          </a:bodyPr>
          <a:lstStyle/>
          <a:p>
            <a:r>
              <a:rPr lang="en-US" altLang="en-US" sz="1200" b="1" i="1">
                <a:solidFill>
                  <a:srgbClr val="000000"/>
                </a:solidFill>
                <a:latin typeface="Arial" charset="0"/>
              </a:rPr>
              <a:t>P</a:t>
            </a:r>
            <a:endParaRPr lang="en-US" altLang="en-US"/>
          </a:p>
        </p:txBody>
      </p:sp>
      <p:sp>
        <p:nvSpPr>
          <p:cNvPr id="30752" name="Rectangle 33"/>
          <p:cNvSpPr>
            <a:spLocks noChangeArrowheads="1"/>
          </p:cNvSpPr>
          <p:nvPr/>
        </p:nvSpPr>
        <p:spPr bwMode="auto">
          <a:xfrm>
            <a:off x="7294563" y="1295400"/>
            <a:ext cx="647700"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Price </a:t>
            </a:r>
            <a:endParaRPr lang="en-US" altLang="en-US"/>
          </a:p>
        </p:txBody>
      </p:sp>
      <p:sp>
        <p:nvSpPr>
          <p:cNvPr id="30753" name="Rectangle 34"/>
          <p:cNvSpPr>
            <a:spLocks noChangeArrowheads="1"/>
          </p:cNvSpPr>
          <p:nvPr/>
        </p:nvSpPr>
        <p:spPr bwMode="auto">
          <a:xfrm>
            <a:off x="7294563" y="1554163"/>
            <a:ext cx="735012"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Level, </a:t>
            </a:r>
            <a:endParaRPr lang="en-US" altLang="en-US"/>
          </a:p>
        </p:txBody>
      </p:sp>
      <p:sp>
        <p:nvSpPr>
          <p:cNvPr id="30754" name="Rectangle 35"/>
          <p:cNvSpPr>
            <a:spLocks noChangeArrowheads="1"/>
          </p:cNvSpPr>
          <p:nvPr/>
        </p:nvSpPr>
        <p:spPr bwMode="auto">
          <a:xfrm>
            <a:off x="7916863" y="1560513"/>
            <a:ext cx="236537" cy="292100"/>
          </a:xfrm>
          <a:prstGeom prst="rect">
            <a:avLst/>
          </a:prstGeom>
          <a:noFill/>
          <a:ln w="9525">
            <a:noFill/>
            <a:miter lim="800000"/>
            <a:headEnd/>
            <a:tailEnd/>
          </a:ln>
        </p:spPr>
        <p:txBody>
          <a:bodyPr wrap="none" lIns="0" tIns="0" rIns="0" bIns="0">
            <a:spAutoFit/>
          </a:bodyPr>
          <a:lstStyle/>
          <a:p>
            <a:r>
              <a:rPr lang="en-US" altLang="en-US" sz="1600" b="1" i="1">
                <a:solidFill>
                  <a:srgbClr val="000000"/>
                </a:solidFill>
                <a:latin typeface="Arial" charset="0"/>
              </a:rPr>
              <a:t>P</a:t>
            </a:r>
            <a:endParaRPr lang="en-US" altLang="en-US"/>
          </a:p>
        </p:txBody>
      </p:sp>
      <p:grpSp>
        <p:nvGrpSpPr>
          <p:cNvPr id="2" name="Group 36"/>
          <p:cNvGrpSpPr>
            <a:grpSpLocks/>
          </p:cNvGrpSpPr>
          <p:nvPr/>
        </p:nvGrpSpPr>
        <p:grpSpPr bwMode="auto">
          <a:xfrm>
            <a:off x="2535238" y="1501775"/>
            <a:ext cx="1331912" cy="4972050"/>
            <a:chOff x="1597" y="946"/>
            <a:chExt cx="839" cy="3132"/>
          </a:xfrm>
        </p:grpSpPr>
        <p:sp>
          <p:nvSpPr>
            <p:cNvPr id="30796" name="Line 37"/>
            <p:cNvSpPr>
              <a:spLocks noChangeShapeType="1"/>
            </p:cNvSpPr>
            <p:nvPr/>
          </p:nvSpPr>
          <p:spPr bwMode="auto">
            <a:xfrm flipV="1">
              <a:off x="2000" y="1106"/>
              <a:ext cx="1" cy="2592"/>
            </a:xfrm>
            <a:prstGeom prst="line">
              <a:avLst/>
            </a:prstGeom>
            <a:noFill/>
            <a:ln w="57150">
              <a:solidFill>
                <a:srgbClr val="003F95"/>
              </a:solidFill>
              <a:round/>
              <a:headEnd/>
              <a:tailEnd/>
            </a:ln>
          </p:spPr>
          <p:txBody>
            <a:bodyPr/>
            <a:lstStyle/>
            <a:p>
              <a:endParaRPr lang="cs-CZ"/>
            </a:p>
          </p:txBody>
        </p:sp>
        <p:sp>
          <p:nvSpPr>
            <p:cNvPr id="30797" name="Rectangle 38"/>
            <p:cNvSpPr>
              <a:spLocks noChangeArrowheads="1"/>
            </p:cNvSpPr>
            <p:nvPr/>
          </p:nvSpPr>
          <p:spPr bwMode="auto">
            <a:xfrm>
              <a:off x="1612" y="3731"/>
              <a:ext cx="824" cy="18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Quantity fixed</a:t>
              </a:r>
              <a:endParaRPr lang="en-US" altLang="en-US"/>
            </a:p>
          </p:txBody>
        </p:sp>
        <p:sp>
          <p:nvSpPr>
            <p:cNvPr id="30798" name="Rectangle 39"/>
            <p:cNvSpPr>
              <a:spLocks noChangeArrowheads="1"/>
            </p:cNvSpPr>
            <p:nvPr/>
          </p:nvSpPr>
          <p:spPr bwMode="auto">
            <a:xfrm>
              <a:off x="1703" y="3894"/>
              <a:ext cx="648" cy="18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by the Fed</a:t>
              </a:r>
              <a:endParaRPr lang="en-US" altLang="en-US"/>
            </a:p>
          </p:txBody>
        </p:sp>
        <p:sp>
          <p:nvSpPr>
            <p:cNvPr id="30799" name="Rectangle 40"/>
            <p:cNvSpPr>
              <a:spLocks noChangeArrowheads="1"/>
            </p:cNvSpPr>
            <p:nvPr/>
          </p:nvSpPr>
          <p:spPr bwMode="auto">
            <a:xfrm>
              <a:off x="1597" y="946"/>
              <a:ext cx="828" cy="18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Money supply</a:t>
              </a:r>
              <a:endParaRPr lang="en-US" altLang="en-US"/>
            </a:p>
          </p:txBody>
        </p:sp>
      </p:grpSp>
      <p:sp>
        <p:nvSpPr>
          <p:cNvPr id="30756" name="Rectangle 41"/>
          <p:cNvSpPr>
            <a:spLocks noChangeArrowheads="1"/>
          </p:cNvSpPr>
          <p:nvPr/>
        </p:nvSpPr>
        <p:spPr bwMode="auto">
          <a:xfrm>
            <a:off x="1700213" y="5748338"/>
            <a:ext cx="2063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0</a:t>
            </a:r>
            <a:endParaRPr lang="en-US" altLang="en-US"/>
          </a:p>
        </p:txBody>
      </p:sp>
      <p:sp>
        <p:nvSpPr>
          <p:cNvPr id="30757" name="Rectangle 42"/>
          <p:cNvSpPr>
            <a:spLocks noChangeArrowheads="1"/>
          </p:cNvSpPr>
          <p:nvPr/>
        </p:nvSpPr>
        <p:spPr bwMode="auto">
          <a:xfrm>
            <a:off x="1700213" y="2054225"/>
            <a:ext cx="2063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1</a:t>
            </a:r>
            <a:endParaRPr lang="en-US" altLang="en-US"/>
          </a:p>
        </p:txBody>
      </p:sp>
      <p:sp>
        <p:nvSpPr>
          <p:cNvPr id="30758" name="Rectangle 43"/>
          <p:cNvSpPr>
            <a:spLocks noChangeArrowheads="1"/>
          </p:cNvSpPr>
          <p:nvPr/>
        </p:nvSpPr>
        <p:spPr bwMode="auto">
          <a:xfrm>
            <a:off x="933450" y="5741988"/>
            <a:ext cx="641350"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(Low)</a:t>
            </a:r>
            <a:endParaRPr lang="en-US" altLang="en-US"/>
          </a:p>
        </p:txBody>
      </p:sp>
      <p:sp>
        <p:nvSpPr>
          <p:cNvPr id="30759" name="Rectangle 44"/>
          <p:cNvSpPr>
            <a:spLocks noChangeArrowheads="1"/>
          </p:cNvSpPr>
          <p:nvPr/>
        </p:nvSpPr>
        <p:spPr bwMode="auto">
          <a:xfrm>
            <a:off x="890588" y="2047875"/>
            <a:ext cx="685800"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(High)</a:t>
            </a:r>
            <a:endParaRPr lang="en-US" altLang="en-US"/>
          </a:p>
        </p:txBody>
      </p:sp>
      <p:sp>
        <p:nvSpPr>
          <p:cNvPr id="30760" name="Rectangle 45"/>
          <p:cNvSpPr>
            <a:spLocks noChangeArrowheads="1"/>
          </p:cNvSpPr>
          <p:nvPr/>
        </p:nvSpPr>
        <p:spPr bwMode="auto">
          <a:xfrm>
            <a:off x="7618413" y="5741988"/>
            <a:ext cx="685800"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(High)</a:t>
            </a:r>
            <a:endParaRPr lang="en-US" altLang="en-US"/>
          </a:p>
        </p:txBody>
      </p:sp>
      <p:sp>
        <p:nvSpPr>
          <p:cNvPr id="30761" name="Rectangle 46"/>
          <p:cNvSpPr>
            <a:spLocks noChangeArrowheads="1"/>
          </p:cNvSpPr>
          <p:nvPr/>
        </p:nvSpPr>
        <p:spPr bwMode="auto">
          <a:xfrm>
            <a:off x="7618413" y="2047875"/>
            <a:ext cx="641350" cy="292100"/>
          </a:xfrm>
          <a:prstGeom prst="rect">
            <a:avLst/>
          </a:prstGeom>
          <a:noFill/>
          <a:ln w="9525">
            <a:noFill/>
            <a:miter lim="800000"/>
            <a:headEnd/>
            <a:tailEnd/>
          </a:ln>
        </p:spPr>
        <p:txBody>
          <a:bodyPr wrap="none" lIns="0" tIns="0" rIns="0" bIns="0">
            <a:spAutoFit/>
          </a:bodyPr>
          <a:lstStyle/>
          <a:p>
            <a:r>
              <a:rPr lang="en-US" altLang="en-US" sz="1600" b="1">
                <a:solidFill>
                  <a:srgbClr val="000000"/>
                </a:solidFill>
                <a:latin typeface="Arial" charset="0"/>
              </a:rPr>
              <a:t>(Low)</a:t>
            </a:r>
            <a:endParaRPr lang="en-US" altLang="en-US"/>
          </a:p>
        </p:txBody>
      </p:sp>
      <p:sp>
        <p:nvSpPr>
          <p:cNvPr id="30762" name="Rectangle 47"/>
          <p:cNvSpPr>
            <a:spLocks noChangeArrowheads="1"/>
          </p:cNvSpPr>
          <p:nvPr/>
        </p:nvSpPr>
        <p:spPr bwMode="auto">
          <a:xfrm>
            <a:off x="1662113" y="3910013"/>
            <a:ext cx="130175" cy="195262"/>
          </a:xfrm>
          <a:prstGeom prst="rect">
            <a:avLst/>
          </a:prstGeom>
          <a:noFill/>
          <a:ln w="9525">
            <a:noFill/>
            <a:miter lim="800000"/>
            <a:headEnd/>
            <a:tailEnd/>
          </a:ln>
        </p:spPr>
        <p:txBody>
          <a:bodyPr wrap="none" lIns="0" tIns="0" rIns="0" bIns="0">
            <a:spAutoFit/>
          </a:bodyPr>
          <a:lstStyle/>
          <a:p>
            <a:r>
              <a:rPr lang="en-US" altLang="en-US" sz="1000">
                <a:solidFill>
                  <a:srgbClr val="000000"/>
                </a:solidFill>
                <a:latin typeface="Arial" charset="0"/>
              </a:rPr>
              <a:t>1</a:t>
            </a:r>
            <a:endParaRPr lang="en-US" altLang="en-US"/>
          </a:p>
        </p:txBody>
      </p:sp>
      <p:sp>
        <p:nvSpPr>
          <p:cNvPr id="30763" name="Rectangle 48"/>
          <p:cNvSpPr>
            <a:spLocks noChangeArrowheads="1"/>
          </p:cNvSpPr>
          <p:nvPr/>
        </p:nvSpPr>
        <p:spPr bwMode="auto">
          <a:xfrm>
            <a:off x="1706563" y="3903663"/>
            <a:ext cx="1428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a:t>
            </a:r>
            <a:endParaRPr lang="en-US" altLang="en-US"/>
          </a:p>
        </p:txBody>
      </p:sp>
      <p:sp>
        <p:nvSpPr>
          <p:cNvPr id="30764" name="Rectangle 49"/>
          <p:cNvSpPr>
            <a:spLocks noChangeArrowheads="1"/>
          </p:cNvSpPr>
          <p:nvPr/>
        </p:nvSpPr>
        <p:spPr bwMode="auto">
          <a:xfrm>
            <a:off x="1743075" y="3968750"/>
            <a:ext cx="130175" cy="195263"/>
          </a:xfrm>
          <a:prstGeom prst="rect">
            <a:avLst/>
          </a:prstGeom>
          <a:noFill/>
          <a:ln w="9525">
            <a:noFill/>
            <a:miter lim="800000"/>
            <a:headEnd/>
            <a:tailEnd/>
          </a:ln>
        </p:spPr>
        <p:txBody>
          <a:bodyPr wrap="none" lIns="0" tIns="0" rIns="0" bIns="0">
            <a:spAutoFit/>
          </a:bodyPr>
          <a:lstStyle/>
          <a:p>
            <a:r>
              <a:rPr lang="en-US" altLang="en-US" sz="1000">
                <a:solidFill>
                  <a:srgbClr val="000000"/>
                </a:solidFill>
                <a:latin typeface="Arial" charset="0"/>
              </a:rPr>
              <a:t>2</a:t>
            </a:r>
            <a:endParaRPr lang="en-US" altLang="en-US"/>
          </a:p>
        </p:txBody>
      </p:sp>
      <p:sp>
        <p:nvSpPr>
          <p:cNvPr id="30765" name="Rectangle 50"/>
          <p:cNvSpPr>
            <a:spLocks noChangeArrowheads="1"/>
          </p:cNvSpPr>
          <p:nvPr/>
        </p:nvSpPr>
        <p:spPr bwMode="auto">
          <a:xfrm>
            <a:off x="1662113" y="4832350"/>
            <a:ext cx="130175" cy="195263"/>
          </a:xfrm>
          <a:prstGeom prst="rect">
            <a:avLst/>
          </a:prstGeom>
          <a:noFill/>
          <a:ln w="9525">
            <a:noFill/>
            <a:miter lim="800000"/>
            <a:headEnd/>
            <a:tailEnd/>
          </a:ln>
        </p:spPr>
        <p:txBody>
          <a:bodyPr wrap="none" lIns="0" tIns="0" rIns="0" bIns="0">
            <a:spAutoFit/>
          </a:bodyPr>
          <a:lstStyle/>
          <a:p>
            <a:r>
              <a:rPr lang="en-US" altLang="en-US" sz="1000">
                <a:solidFill>
                  <a:srgbClr val="000000"/>
                </a:solidFill>
                <a:latin typeface="Arial" charset="0"/>
              </a:rPr>
              <a:t>1</a:t>
            </a:r>
            <a:endParaRPr lang="en-US" altLang="en-US"/>
          </a:p>
        </p:txBody>
      </p:sp>
      <p:sp>
        <p:nvSpPr>
          <p:cNvPr id="30766" name="Rectangle 51"/>
          <p:cNvSpPr>
            <a:spLocks noChangeArrowheads="1"/>
          </p:cNvSpPr>
          <p:nvPr/>
        </p:nvSpPr>
        <p:spPr bwMode="auto">
          <a:xfrm>
            <a:off x="1706563" y="4826000"/>
            <a:ext cx="1428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a:t>
            </a:r>
            <a:endParaRPr lang="en-US" altLang="en-US"/>
          </a:p>
        </p:txBody>
      </p:sp>
      <p:sp>
        <p:nvSpPr>
          <p:cNvPr id="30767" name="Rectangle 52"/>
          <p:cNvSpPr>
            <a:spLocks noChangeArrowheads="1"/>
          </p:cNvSpPr>
          <p:nvPr/>
        </p:nvSpPr>
        <p:spPr bwMode="auto">
          <a:xfrm>
            <a:off x="1743075" y="4891088"/>
            <a:ext cx="130175" cy="195262"/>
          </a:xfrm>
          <a:prstGeom prst="rect">
            <a:avLst/>
          </a:prstGeom>
          <a:noFill/>
          <a:ln w="9525">
            <a:noFill/>
            <a:miter lim="800000"/>
            <a:headEnd/>
            <a:tailEnd/>
          </a:ln>
        </p:spPr>
        <p:txBody>
          <a:bodyPr wrap="none" lIns="0" tIns="0" rIns="0" bIns="0">
            <a:spAutoFit/>
          </a:bodyPr>
          <a:lstStyle/>
          <a:p>
            <a:r>
              <a:rPr lang="en-US" altLang="en-US" sz="1000">
                <a:solidFill>
                  <a:srgbClr val="000000"/>
                </a:solidFill>
                <a:latin typeface="Arial" charset="0"/>
              </a:rPr>
              <a:t>4</a:t>
            </a:r>
            <a:endParaRPr lang="en-US" altLang="en-US"/>
          </a:p>
        </p:txBody>
      </p:sp>
      <p:sp>
        <p:nvSpPr>
          <p:cNvPr id="30768" name="Rectangle 53"/>
          <p:cNvSpPr>
            <a:spLocks noChangeArrowheads="1"/>
          </p:cNvSpPr>
          <p:nvPr/>
        </p:nvSpPr>
        <p:spPr bwMode="auto">
          <a:xfrm>
            <a:off x="1668463" y="2982913"/>
            <a:ext cx="130175" cy="195262"/>
          </a:xfrm>
          <a:prstGeom prst="rect">
            <a:avLst/>
          </a:prstGeom>
          <a:noFill/>
          <a:ln w="9525">
            <a:noFill/>
            <a:miter lim="800000"/>
            <a:headEnd/>
            <a:tailEnd/>
          </a:ln>
        </p:spPr>
        <p:txBody>
          <a:bodyPr wrap="none" lIns="0" tIns="0" rIns="0" bIns="0">
            <a:spAutoFit/>
          </a:bodyPr>
          <a:lstStyle/>
          <a:p>
            <a:r>
              <a:rPr lang="en-US" altLang="en-US" sz="1000">
                <a:solidFill>
                  <a:srgbClr val="000000"/>
                </a:solidFill>
                <a:latin typeface="Arial" charset="0"/>
              </a:rPr>
              <a:t>3</a:t>
            </a:r>
            <a:endParaRPr lang="en-US" altLang="en-US"/>
          </a:p>
        </p:txBody>
      </p:sp>
      <p:sp>
        <p:nvSpPr>
          <p:cNvPr id="30769" name="Rectangle 54"/>
          <p:cNvSpPr>
            <a:spLocks noChangeArrowheads="1"/>
          </p:cNvSpPr>
          <p:nvPr/>
        </p:nvSpPr>
        <p:spPr bwMode="auto">
          <a:xfrm>
            <a:off x="1712913" y="2982913"/>
            <a:ext cx="1428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a:t>
            </a:r>
            <a:endParaRPr lang="en-US" altLang="en-US"/>
          </a:p>
        </p:txBody>
      </p:sp>
      <p:sp>
        <p:nvSpPr>
          <p:cNvPr id="30770" name="Rectangle 55"/>
          <p:cNvSpPr>
            <a:spLocks noChangeArrowheads="1"/>
          </p:cNvSpPr>
          <p:nvPr/>
        </p:nvSpPr>
        <p:spPr bwMode="auto">
          <a:xfrm>
            <a:off x="1743075" y="3048000"/>
            <a:ext cx="130175" cy="195263"/>
          </a:xfrm>
          <a:prstGeom prst="rect">
            <a:avLst/>
          </a:prstGeom>
          <a:noFill/>
          <a:ln w="9525">
            <a:noFill/>
            <a:miter lim="800000"/>
            <a:headEnd/>
            <a:tailEnd/>
          </a:ln>
        </p:spPr>
        <p:txBody>
          <a:bodyPr wrap="none" lIns="0" tIns="0" rIns="0" bIns="0">
            <a:spAutoFit/>
          </a:bodyPr>
          <a:lstStyle/>
          <a:p>
            <a:r>
              <a:rPr lang="en-US" altLang="en-US" sz="1000">
                <a:solidFill>
                  <a:srgbClr val="000000"/>
                </a:solidFill>
                <a:latin typeface="Arial" charset="0"/>
              </a:rPr>
              <a:t>4</a:t>
            </a:r>
            <a:endParaRPr lang="en-US" altLang="en-US"/>
          </a:p>
        </p:txBody>
      </p:sp>
      <p:sp>
        <p:nvSpPr>
          <p:cNvPr id="30771" name="Rectangle 56"/>
          <p:cNvSpPr>
            <a:spLocks noChangeArrowheads="1"/>
          </p:cNvSpPr>
          <p:nvPr/>
        </p:nvSpPr>
        <p:spPr bwMode="auto">
          <a:xfrm>
            <a:off x="7288213" y="2047875"/>
            <a:ext cx="2063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1</a:t>
            </a:r>
            <a:endParaRPr lang="en-US" altLang="en-US"/>
          </a:p>
        </p:txBody>
      </p:sp>
      <p:sp>
        <p:nvSpPr>
          <p:cNvPr id="30772" name="Rectangle 57"/>
          <p:cNvSpPr>
            <a:spLocks noChangeArrowheads="1"/>
          </p:cNvSpPr>
          <p:nvPr/>
        </p:nvSpPr>
        <p:spPr bwMode="auto">
          <a:xfrm>
            <a:off x="7288213" y="2968625"/>
            <a:ext cx="4857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1.33</a:t>
            </a:r>
            <a:endParaRPr lang="en-US" altLang="en-US"/>
          </a:p>
        </p:txBody>
      </p:sp>
      <p:sp>
        <p:nvSpPr>
          <p:cNvPr id="30773" name="Rectangle 58"/>
          <p:cNvSpPr>
            <a:spLocks noChangeArrowheads="1"/>
          </p:cNvSpPr>
          <p:nvPr/>
        </p:nvSpPr>
        <p:spPr bwMode="auto">
          <a:xfrm>
            <a:off x="7288213" y="3890963"/>
            <a:ext cx="2063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2</a:t>
            </a:r>
            <a:endParaRPr lang="en-US" altLang="en-US"/>
          </a:p>
        </p:txBody>
      </p:sp>
      <p:sp>
        <p:nvSpPr>
          <p:cNvPr id="30774" name="Rectangle 59"/>
          <p:cNvSpPr>
            <a:spLocks noChangeArrowheads="1"/>
          </p:cNvSpPr>
          <p:nvPr/>
        </p:nvSpPr>
        <p:spPr bwMode="auto">
          <a:xfrm>
            <a:off x="7288213" y="4819650"/>
            <a:ext cx="206375" cy="292100"/>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4</a:t>
            </a:r>
            <a:endParaRPr lang="en-US" altLang="en-US"/>
          </a:p>
        </p:txBody>
      </p:sp>
      <p:grpSp>
        <p:nvGrpSpPr>
          <p:cNvPr id="3" name="Group 60"/>
          <p:cNvGrpSpPr>
            <a:grpSpLocks/>
          </p:cNvGrpSpPr>
          <p:nvPr/>
        </p:nvGrpSpPr>
        <p:grpSpPr bwMode="auto">
          <a:xfrm>
            <a:off x="336550" y="4048125"/>
            <a:ext cx="1260475" cy="1136650"/>
            <a:chOff x="212" y="2550"/>
            <a:chExt cx="794" cy="716"/>
          </a:xfrm>
        </p:grpSpPr>
        <p:sp>
          <p:nvSpPr>
            <p:cNvPr id="30791" name="Line 61"/>
            <p:cNvSpPr>
              <a:spLocks noChangeShapeType="1"/>
            </p:cNvSpPr>
            <p:nvPr/>
          </p:nvSpPr>
          <p:spPr bwMode="auto">
            <a:xfrm flipH="1">
              <a:off x="721" y="2550"/>
              <a:ext cx="285" cy="222"/>
            </a:xfrm>
            <a:prstGeom prst="line">
              <a:avLst/>
            </a:prstGeom>
            <a:noFill/>
            <a:ln w="19050">
              <a:solidFill>
                <a:srgbClr val="000000"/>
              </a:solidFill>
              <a:round/>
              <a:headEnd/>
              <a:tailEnd/>
            </a:ln>
          </p:spPr>
          <p:txBody>
            <a:bodyPr/>
            <a:lstStyle/>
            <a:p>
              <a:endParaRPr lang="cs-CZ"/>
            </a:p>
          </p:txBody>
        </p:sp>
        <p:sp>
          <p:nvSpPr>
            <p:cNvPr id="30792" name="Rectangle 62"/>
            <p:cNvSpPr>
              <a:spLocks noChangeArrowheads="1"/>
            </p:cNvSpPr>
            <p:nvPr/>
          </p:nvSpPr>
          <p:spPr bwMode="auto">
            <a:xfrm>
              <a:off x="212" y="2735"/>
              <a:ext cx="687" cy="531"/>
            </a:xfrm>
            <a:prstGeom prst="rect">
              <a:avLst/>
            </a:prstGeom>
            <a:solidFill>
              <a:srgbClr val="E1E5E9"/>
            </a:solidFill>
            <a:ln w="9525">
              <a:noFill/>
              <a:miter lim="800000"/>
              <a:headEnd/>
              <a:tailEnd/>
            </a:ln>
          </p:spPr>
          <p:txBody>
            <a:bodyPr/>
            <a:lstStyle/>
            <a:p>
              <a:endParaRPr lang="bg-BG"/>
            </a:p>
          </p:txBody>
        </p:sp>
        <p:sp>
          <p:nvSpPr>
            <p:cNvPr id="30793" name="Rectangle 63"/>
            <p:cNvSpPr>
              <a:spLocks noChangeArrowheads="1"/>
            </p:cNvSpPr>
            <p:nvPr/>
          </p:nvSpPr>
          <p:spPr bwMode="auto">
            <a:xfrm>
              <a:off x="239" y="2762"/>
              <a:ext cx="631"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Equilibrium</a:t>
              </a:r>
              <a:endParaRPr lang="en-US" altLang="en-US"/>
            </a:p>
          </p:txBody>
        </p:sp>
        <p:sp>
          <p:nvSpPr>
            <p:cNvPr id="30794" name="Rectangle 64"/>
            <p:cNvSpPr>
              <a:spLocks noChangeArrowheads="1"/>
            </p:cNvSpPr>
            <p:nvPr/>
          </p:nvSpPr>
          <p:spPr bwMode="auto">
            <a:xfrm>
              <a:off x="239" y="2925"/>
              <a:ext cx="448"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value of</a:t>
              </a:r>
              <a:endParaRPr lang="en-US" altLang="en-US"/>
            </a:p>
          </p:txBody>
        </p:sp>
        <p:sp>
          <p:nvSpPr>
            <p:cNvPr id="30795" name="Rectangle 65"/>
            <p:cNvSpPr>
              <a:spLocks noChangeArrowheads="1"/>
            </p:cNvSpPr>
            <p:nvPr/>
          </p:nvSpPr>
          <p:spPr bwMode="auto">
            <a:xfrm>
              <a:off x="239" y="3089"/>
              <a:ext cx="384"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money</a:t>
              </a:r>
              <a:endParaRPr lang="en-US" altLang="en-US"/>
            </a:p>
          </p:txBody>
        </p:sp>
      </p:grpSp>
      <p:grpSp>
        <p:nvGrpSpPr>
          <p:cNvPr id="4" name="Group 66"/>
          <p:cNvGrpSpPr>
            <a:grpSpLocks/>
          </p:cNvGrpSpPr>
          <p:nvPr/>
        </p:nvGrpSpPr>
        <p:grpSpPr bwMode="auto">
          <a:xfrm>
            <a:off x="7497763" y="4029075"/>
            <a:ext cx="1203325" cy="784225"/>
            <a:chOff x="4723" y="2538"/>
            <a:chExt cx="758" cy="494"/>
          </a:xfrm>
        </p:grpSpPr>
        <p:sp>
          <p:nvSpPr>
            <p:cNvPr id="30787" name="Line 67"/>
            <p:cNvSpPr>
              <a:spLocks noChangeShapeType="1"/>
            </p:cNvSpPr>
            <p:nvPr/>
          </p:nvSpPr>
          <p:spPr bwMode="auto">
            <a:xfrm>
              <a:off x="4723" y="2538"/>
              <a:ext cx="142" cy="160"/>
            </a:xfrm>
            <a:prstGeom prst="line">
              <a:avLst/>
            </a:prstGeom>
            <a:noFill/>
            <a:ln w="19050">
              <a:solidFill>
                <a:srgbClr val="000000"/>
              </a:solidFill>
              <a:round/>
              <a:headEnd/>
              <a:tailEnd/>
            </a:ln>
          </p:spPr>
          <p:txBody>
            <a:bodyPr/>
            <a:lstStyle/>
            <a:p>
              <a:endParaRPr lang="cs-CZ"/>
            </a:p>
          </p:txBody>
        </p:sp>
        <p:sp>
          <p:nvSpPr>
            <p:cNvPr id="30788" name="Rectangle 68"/>
            <p:cNvSpPr>
              <a:spLocks noChangeArrowheads="1"/>
            </p:cNvSpPr>
            <p:nvPr/>
          </p:nvSpPr>
          <p:spPr bwMode="auto">
            <a:xfrm>
              <a:off x="4794" y="2686"/>
              <a:ext cx="687" cy="346"/>
            </a:xfrm>
            <a:prstGeom prst="rect">
              <a:avLst/>
            </a:prstGeom>
            <a:solidFill>
              <a:srgbClr val="E1E5E9"/>
            </a:solidFill>
            <a:ln w="9525">
              <a:noFill/>
              <a:miter lim="800000"/>
              <a:headEnd/>
              <a:tailEnd/>
            </a:ln>
          </p:spPr>
          <p:txBody>
            <a:bodyPr/>
            <a:lstStyle/>
            <a:p>
              <a:endParaRPr lang="bg-BG"/>
            </a:p>
          </p:txBody>
        </p:sp>
        <p:sp>
          <p:nvSpPr>
            <p:cNvPr id="30789" name="Rectangle 69"/>
            <p:cNvSpPr>
              <a:spLocks noChangeArrowheads="1"/>
            </p:cNvSpPr>
            <p:nvPr/>
          </p:nvSpPr>
          <p:spPr bwMode="auto">
            <a:xfrm>
              <a:off x="4835" y="2700"/>
              <a:ext cx="631"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Equilibrium</a:t>
              </a:r>
              <a:endParaRPr lang="en-US" altLang="en-US"/>
            </a:p>
          </p:txBody>
        </p:sp>
        <p:sp>
          <p:nvSpPr>
            <p:cNvPr id="30790" name="Rectangle 70"/>
            <p:cNvSpPr>
              <a:spLocks noChangeArrowheads="1"/>
            </p:cNvSpPr>
            <p:nvPr/>
          </p:nvSpPr>
          <p:spPr bwMode="auto">
            <a:xfrm>
              <a:off x="4835" y="2864"/>
              <a:ext cx="575"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price level</a:t>
              </a:r>
              <a:endParaRPr lang="en-US" altLang="en-US"/>
            </a:p>
          </p:txBody>
        </p:sp>
      </p:grpSp>
      <p:grpSp>
        <p:nvGrpSpPr>
          <p:cNvPr id="5" name="Group 71"/>
          <p:cNvGrpSpPr>
            <a:grpSpLocks/>
          </p:cNvGrpSpPr>
          <p:nvPr/>
        </p:nvGrpSpPr>
        <p:grpSpPr bwMode="auto">
          <a:xfrm>
            <a:off x="2309813" y="2089150"/>
            <a:ext cx="4479925" cy="3548063"/>
            <a:chOff x="1455" y="1316"/>
            <a:chExt cx="2822" cy="2235"/>
          </a:xfrm>
        </p:grpSpPr>
        <p:sp>
          <p:nvSpPr>
            <p:cNvPr id="30784" name="Freeform 72"/>
            <p:cNvSpPr>
              <a:spLocks/>
            </p:cNvSpPr>
            <p:nvPr/>
          </p:nvSpPr>
          <p:spPr bwMode="auto">
            <a:xfrm>
              <a:off x="1455" y="1316"/>
              <a:ext cx="2286" cy="2135"/>
            </a:xfrm>
            <a:custGeom>
              <a:avLst/>
              <a:gdLst>
                <a:gd name="T0" fmla="*/ 0 w 193"/>
                <a:gd name="T1" fmla="*/ 0 h 173"/>
                <a:gd name="T2" fmla="*/ 27077 w 193"/>
                <a:gd name="T3" fmla="*/ 26348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7150">
              <a:solidFill>
                <a:srgbClr val="003F95"/>
              </a:solidFill>
              <a:prstDash val="solid"/>
              <a:round/>
              <a:headEnd/>
              <a:tailEnd/>
            </a:ln>
          </p:spPr>
          <p:txBody>
            <a:bodyPr/>
            <a:lstStyle/>
            <a:p>
              <a:endParaRPr lang="cs-CZ"/>
            </a:p>
          </p:txBody>
        </p:sp>
        <p:sp>
          <p:nvSpPr>
            <p:cNvPr id="30785" name="Rectangle 73"/>
            <p:cNvSpPr>
              <a:spLocks noChangeArrowheads="1"/>
            </p:cNvSpPr>
            <p:nvPr/>
          </p:nvSpPr>
          <p:spPr bwMode="auto">
            <a:xfrm>
              <a:off x="3806" y="3203"/>
              <a:ext cx="428" cy="18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Money</a:t>
              </a:r>
              <a:endParaRPr lang="en-US" altLang="en-US"/>
            </a:p>
          </p:txBody>
        </p:sp>
        <p:sp>
          <p:nvSpPr>
            <p:cNvPr id="30786" name="Rectangle 74"/>
            <p:cNvSpPr>
              <a:spLocks noChangeArrowheads="1"/>
            </p:cNvSpPr>
            <p:nvPr/>
          </p:nvSpPr>
          <p:spPr bwMode="auto">
            <a:xfrm>
              <a:off x="3767" y="3367"/>
              <a:ext cx="510" cy="18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demand</a:t>
              </a:r>
              <a:endParaRPr lang="en-US" altLang="en-US"/>
            </a:p>
          </p:txBody>
        </p:sp>
      </p:grpSp>
      <p:grpSp>
        <p:nvGrpSpPr>
          <p:cNvPr id="6" name="Group 75"/>
          <p:cNvGrpSpPr>
            <a:grpSpLocks/>
          </p:cNvGrpSpPr>
          <p:nvPr/>
        </p:nvGrpSpPr>
        <p:grpSpPr bwMode="auto">
          <a:xfrm>
            <a:off x="2103438" y="3735388"/>
            <a:ext cx="4981575" cy="352425"/>
            <a:chOff x="1325" y="2353"/>
            <a:chExt cx="3138" cy="222"/>
          </a:xfrm>
        </p:grpSpPr>
        <p:sp>
          <p:nvSpPr>
            <p:cNvPr id="30780" name="Line 76"/>
            <p:cNvSpPr>
              <a:spLocks noChangeShapeType="1"/>
            </p:cNvSpPr>
            <p:nvPr/>
          </p:nvSpPr>
          <p:spPr bwMode="auto">
            <a:xfrm>
              <a:off x="1325" y="2526"/>
              <a:ext cx="3138" cy="1"/>
            </a:xfrm>
            <a:prstGeom prst="line">
              <a:avLst/>
            </a:prstGeom>
            <a:noFill/>
            <a:ln w="19050">
              <a:solidFill>
                <a:schemeClr val="tx1"/>
              </a:solidFill>
              <a:prstDash val="sysDot"/>
              <a:round/>
              <a:headEnd/>
              <a:tailEnd/>
            </a:ln>
          </p:spPr>
          <p:txBody>
            <a:bodyPr/>
            <a:lstStyle/>
            <a:p>
              <a:endParaRPr lang="cs-CZ"/>
            </a:p>
          </p:txBody>
        </p:sp>
        <p:grpSp>
          <p:nvGrpSpPr>
            <p:cNvPr id="30781" name="Group 77"/>
            <p:cNvGrpSpPr>
              <a:grpSpLocks/>
            </p:cNvGrpSpPr>
            <p:nvPr/>
          </p:nvGrpSpPr>
          <p:grpSpPr bwMode="auto">
            <a:xfrm>
              <a:off x="1965" y="2353"/>
              <a:ext cx="205" cy="222"/>
              <a:chOff x="1965" y="2353"/>
              <a:chExt cx="205" cy="222"/>
            </a:xfrm>
          </p:grpSpPr>
          <p:sp>
            <p:nvSpPr>
              <p:cNvPr id="30782" name="Oval 78"/>
              <p:cNvSpPr>
                <a:spLocks noChangeArrowheads="1"/>
              </p:cNvSpPr>
              <p:nvPr/>
            </p:nvSpPr>
            <p:spPr bwMode="auto">
              <a:xfrm>
                <a:off x="1965" y="2489"/>
                <a:ext cx="82" cy="86"/>
              </a:xfrm>
              <a:prstGeom prst="ellipse">
                <a:avLst/>
              </a:prstGeom>
              <a:solidFill>
                <a:srgbClr val="000000"/>
              </a:solidFill>
              <a:ln w="9525">
                <a:noFill/>
                <a:round/>
                <a:headEnd/>
                <a:tailEnd/>
              </a:ln>
            </p:spPr>
            <p:txBody>
              <a:bodyPr/>
              <a:lstStyle/>
              <a:p>
                <a:endParaRPr lang="bg-BG"/>
              </a:p>
            </p:txBody>
          </p:sp>
          <p:sp>
            <p:nvSpPr>
              <p:cNvPr id="30783" name="Rectangle 79"/>
              <p:cNvSpPr>
                <a:spLocks noChangeArrowheads="1"/>
              </p:cNvSpPr>
              <p:nvPr/>
            </p:nvSpPr>
            <p:spPr bwMode="auto">
              <a:xfrm>
                <a:off x="2025" y="2353"/>
                <a:ext cx="145" cy="18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Arial" charset="0"/>
                  </a:rPr>
                  <a:t>A</a:t>
                </a:r>
                <a:endParaRPr lang="en-US" altLang="en-US"/>
              </a:p>
            </p:txBody>
          </p:sp>
        </p:grpSp>
      </p:grpSp>
      <p:sp>
        <p:nvSpPr>
          <p:cNvPr id="30779" name="Text Box 80"/>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609600" y="50800"/>
            <a:ext cx="8229600" cy="685800"/>
          </a:xfrm>
        </p:spPr>
        <p:txBody>
          <a:bodyPr/>
          <a:lstStyle/>
          <a:p>
            <a:pPr algn="l">
              <a:lnSpc>
                <a:spcPct val="80000"/>
              </a:lnSpc>
            </a:pPr>
            <a:r>
              <a:rPr lang="en-US" altLang="en-US" sz="2800" smtClean="0"/>
              <a:t>Figure 2 The Effects of Monetary Injection</a:t>
            </a:r>
          </a:p>
        </p:txBody>
      </p:sp>
      <p:sp>
        <p:nvSpPr>
          <p:cNvPr id="31748" name="Rectangle 5"/>
          <p:cNvSpPr>
            <a:spLocks noChangeArrowheads="1"/>
          </p:cNvSpPr>
          <p:nvPr/>
        </p:nvSpPr>
        <p:spPr bwMode="auto">
          <a:xfrm>
            <a:off x="2498725" y="1592263"/>
            <a:ext cx="4711700" cy="4035425"/>
          </a:xfrm>
          <a:prstGeom prst="rect">
            <a:avLst/>
          </a:prstGeom>
          <a:solidFill>
            <a:srgbClr val="F3F6F9"/>
          </a:solidFill>
          <a:ln w="190500">
            <a:solidFill>
              <a:srgbClr val="F3F6F9"/>
            </a:solidFill>
            <a:miter lim="800000"/>
            <a:headEnd/>
            <a:tailEnd/>
          </a:ln>
        </p:spPr>
        <p:txBody>
          <a:bodyPr/>
          <a:lstStyle/>
          <a:p>
            <a:endParaRPr lang="bg-BG"/>
          </a:p>
        </p:txBody>
      </p:sp>
      <p:sp>
        <p:nvSpPr>
          <p:cNvPr id="31749" name="Rectangle 6"/>
          <p:cNvSpPr>
            <a:spLocks noChangeArrowheads="1"/>
          </p:cNvSpPr>
          <p:nvPr/>
        </p:nvSpPr>
        <p:spPr bwMode="auto">
          <a:xfrm>
            <a:off x="2498725" y="1592263"/>
            <a:ext cx="4711700" cy="4035425"/>
          </a:xfrm>
          <a:prstGeom prst="rect">
            <a:avLst/>
          </a:prstGeom>
          <a:solidFill>
            <a:srgbClr val="F2F4F8"/>
          </a:solidFill>
          <a:ln w="174625">
            <a:solidFill>
              <a:srgbClr val="F2F4F8"/>
            </a:solidFill>
            <a:miter lim="800000"/>
            <a:headEnd/>
            <a:tailEnd/>
          </a:ln>
        </p:spPr>
        <p:txBody>
          <a:bodyPr/>
          <a:lstStyle/>
          <a:p>
            <a:endParaRPr lang="bg-BG"/>
          </a:p>
        </p:txBody>
      </p:sp>
      <p:sp>
        <p:nvSpPr>
          <p:cNvPr id="31750" name="Rectangle 7"/>
          <p:cNvSpPr>
            <a:spLocks noChangeArrowheads="1"/>
          </p:cNvSpPr>
          <p:nvPr/>
        </p:nvSpPr>
        <p:spPr bwMode="auto">
          <a:xfrm>
            <a:off x="2498725" y="1592263"/>
            <a:ext cx="4711700" cy="4035425"/>
          </a:xfrm>
          <a:prstGeom prst="rect">
            <a:avLst/>
          </a:prstGeom>
          <a:solidFill>
            <a:srgbClr val="F1F4F7"/>
          </a:solidFill>
          <a:ln w="157163">
            <a:solidFill>
              <a:srgbClr val="F1F4F7"/>
            </a:solidFill>
            <a:miter lim="800000"/>
            <a:headEnd/>
            <a:tailEnd/>
          </a:ln>
        </p:spPr>
        <p:txBody>
          <a:bodyPr/>
          <a:lstStyle/>
          <a:p>
            <a:endParaRPr lang="bg-BG"/>
          </a:p>
        </p:txBody>
      </p:sp>
      <p:sp>
        <p:nvSpPr>
          <p:cNvPr id="31751" name="Rectangle 8"/>
          <p:cNvSpPr>
            <a:spLocks noChangeArrowheads="1"/>
          </p:cNvSpPr>
          <p:nvPr/>
        </p:nvSpPr>
        <p:spPr bwMode="auto">
          <a:xfrm>
            <a:off x="2498725" y="1592263"/>
            <a:ext cx="4711700" cy="4035425"/>
          </a:xfrm>
          <a:prstGeom prst="rect">
            <a:avLst/>
          </a:prstGeom>
          <a:solidFill>
            <a:srgbClr val="F0F2F5"/>
          </a:solidFill>
          <a:ln w="139700">
            <a:solidFill>
              <a:srgbClr val="F0F2F5"/>
            </a:solidFill>
            <a:miter lim="800000"/>
            <a:headEnd/>
            <a:tailEnd/>
          </a:ln>
        </p:spPr>
        <p:txBody>
          <a:bodyPr/>
          <a:lstStyle/>
          <a:p>
            <a:endParaRPr lang="bg-BG"/>
          </a:p>
        </p:txBody>
      </p:sp>
      <p:sp>
        <p:nvSpPr>
          <p:cNvPr id="31752" name="Rectangle 9"/>
          <p:cNvSpPr>
            <a:spLocks noChangeArrowheads="1"/>
          </p:cNvSpPr>
          <p:nvPr/>
        </p:nvSpPr>
        <p:spPr bwMode="auto">
          <a:xfrm>
            <a:off x="2498725" y="1592263"/>
            <a:ext cx="4711700" cy="4035425"/>
          </a:xfrm>
          <a:prstGeom prst="rect">
            <a:avLst/>
          </a:prstGeom>
          <a:solidFill>
            <a:srgbClr val="EEF1F4"/>
          </a:solidFill>
          <a:ln w="122238">
            <a:solidFill>
              <a:srgbClr val="EEF1F4"/>
            </a:solidFill>
            <a:miter lim="800000"/>
            <a:headEnd/>
            <a:tailEnd/>
          </a:ln>
        </p:spPr>
        <p:txBody>
          <a:bodyPr/>
          <a:lstStyle/>
          <a:p>
            <a:endParaRPr lang="bg-BG"/>
          </a:p>
        </p:txBody>
      </p:sp>
      <p:sp>
        <p:nvSpPr>
          <p:cNvPr id="31753" name="Rectangle 10"/>
          <p:cNvSpPr>
            <a:spLocks noChangeArrowheads="1"/>
          </p:cNvSpPr>
          <p:nvPr/>
        </p:nvSpPr>
        <p:spPr bwMode="auto">
          <a:xfrm>
            <a:off x="2498725" y="1592263"/>
            <a:ext cx="4711700" cy="4035425"/>
          </a:xfrm>
          <a:prstGeom prst="rect">
            <a:avLst/>
          </a:prstGeom>
          <a:solidFill>
            <a:srgbClr val="EDEFF3"/>
          </a:solidFill>
          <a:ln w="104775">
            <a:solidFill>
              <a:srgbClr val="EDEFF3"/>
            </a:solidFill>
            <a:miter lim="800000"/>
            <a:headEnd/>
            <a:tailEnd/>
          </a:ln>
        </p:spPr>
        <p:txBody>
          <a:bodyPr/>
          <a:lstStyle/>
          <a:p>
            <a:endParaRPr lang="bg-BG"/>
          </a:p>
        </p:txBody>
      </p:sp>
      <p:sp>
        <p:nvSpPr>
          <p:cNvPr id="31754" name="Rectangle 11"/>
          <p:cNvSpPr>
            <a:spLocks noChangeArrowheads="1"/>
          </p:cNvSpPr>
          <p:nvPr/>
        </p:nvSpPr>
        <p:spPr bwMode="auto">
          <a:xfrm>
            <a:off x="2498725" y="1592263"/>
            <a:ext cx="4711700" cy="4035425"/>
          </a:xfrm>
          <a:prstGeom prst="rect">
            <a:avLst/>
          </a:prstGeom>
          <a:solidFill>
            <a:srgbClr val="EBEEF2"/>
          </a:solidFill>
          <a:ln w="87313">
            <a:solidFill>
              <a:srgbClr val="EBEEF2"/>
            </a:solidFill>
            <a:miter lim="800000"/>
            <a:headEnd/>
            <a:tailEnd/>
          </a:ln>
        </p:spPr>
        <p:txBody>
          <a:bodyPr/>
          <a:lstStyle/>
          <a:p>
            <a:endParaRPr lang="bg-BG"/>
          </a:p>
        </p:txBody>
      </p:sp>
      <p:sp>
        <p:nvSpPr>
          <p:cNvPr id="31755" name="Rectangle 12"/>
          <p:cNvSpPr>
            <a:spLocks noChangeArrowheads="1"/>
          </p:cNvSpPr>
          <p:nvPr/>
        </p:nvSpPr>
        <p:spPr bwMode="auto">
          <a:xfrm>
            <a:off x="2498725" y="1592263"/>
            <a:ext cx="4711700" cy="4035425"/>
          </a:xfrm>
          <a:prstGeom prst="rect">
            <a:avLst/>
          </a:prstGeom>
          <a:solidFill>
            <a:srgbClr val="EAECF1"/>
          </a:solidFill>
          <a:ln w="69850">
            <a:solidFill>
              <a:srgbClr val="EAECF1"/>
            </a:solidFill>
            <a:miter lim="800000"/>
            <a:headEnd/>
            <a:tailEnd/>
          </a:ln>
        </p:spPr>
        <p:txBody>
          <a:bodyPr/>
          <a:lstStyle/>
          <a:p>
            <a:endParaRPr lang="bg-BG"/>
          </a:p>
        </p:txBody>
      </p:sp>
      <p:sp>
        <p:nvSpPr>
          <p:cNvPr id="31756" name="Rectangle 13"/>
          <p:cNvSpPr>
            <a:spLocks noChangeArrowheads="1"/>
          </p:cNvSpPr>
          <p:nvPr/>
        </p:nvSpPr>
        <p:spPr bwMode="auto">
          <a:xfrm>
            <a:off x="2498725" y="1592263"/>
            <a:ext cx="4711700" cy="4035425"/>
          </a:xfrm>
          <a:prstGeom prst="rect">
            <a:avLst/>
          </a:prstGeom>
          <a:solidFill>
            <a:srgbClr val="E9EBF0"/>
          </a:solidFill>
          <a:ln w="52388">
            <a:solidFill>
              <a:srgbClr val="E9EBF0"/>
            </a:solidFill>
            <a:miter lim="800000"/>
            <a:headEnd/>
            <a:tailEnd/>
          </a:ln>
        </p:spPr>
        <p:txBody>
          <a:bodyPr/>
          <a:lstStyle/>
          <a:p>
            <a:endParaRPr lang="bg-BG"/>
          </a:p>
        </p:txBody>
      </p:sp>
      <p:sp>
        <p:nvSpPr>
          <p:cNvPr id="31757" name="Rectangle 14"/>
          <p:cNvSpPr>
            <a:spLocks noChangeArrowheads="1"/>
          </p:cNvSpPr>
          <p:nvPr/>
        </p:nvSpPr>
        <p:spPr bwMode="auto">
          <a:xfrm>
            <a:off x="2498725" y="1592263"/>
            <a:ext cx="4711700" cy="4035425"/>
          </a:xfrm>
          <a:prstGeom prst="rect">
            <a:avLst/>
          </a:prstGeom>
          <a:solidFill>
            <a:srgbClr val="E7EAEF"/>
          </a:solidFill>
          <a:ln w="34925">
            <a:solidFill>
              <a:srgbClr val="E7EAEF"/>
            </a:solidFill>
            <a:miter lim="800000"/>
            <a:headEnd/>
            <a:tailEnd/>
          </a:ln>
        </p:spPr>
        <p:txBody>
          <a:bodyPr/>
          <a:lstStyle/>
          <a:p>
            <a:endParaRPr lang="bg-BG"/>
          </a:p>
        </p:txBody>
      </p:sp>
      <p:sp>
        <p:nvSpPr>
          <p:cNvPr id="31758" name="Rectangle 15"/>
          <p:cNvSpPr>
            <a:spLocks noChangeArrowheads="1"/>
          </p:cNvSpPr>
          <p:nvPr/>
        </p:nvSpPr>
        <p:spPr bwMode="auto">
          <a:xfrm>
            <a:off x="2498725" y="1592263"/>
            <a:ext cx="4711700" cy="4035425"/>
          </a:xfrm>
          <a:prstGeom prst="rect">
            <a:avLst/>
          </a:prstGeom>
          <a:solidFill>
            <a:srgbClr val="E6E9EF"/>
          </a:solidFill>
          <a:ln w="17463">
            <a:solidFill>
              <a:srgbClr val="E6E9EF"/>
            </a:solidFill>
            <a:miter lim="800000"/>
            <a:headEnd/>
            <a:tailEnd/>
          </a:ln>
        </p:spPr>
        <p:txBody>
          <a:bodyPr/>
          <a:lstStyle/>
          <a:p>
            <a:endParaRPr lang="bg-BG"/>
          </a:p>
        </p:txBody>
      </p:sp>
      <p:sp>
        <p:nvSpPr>
          <p:cNvPr id="31759" name="Rectangle 16"/>
          <p:cNvSpPr>
            <a:spLocks noChangeArrowheads="1"/>
          </p:cNvSpPr>
          <p:nvPr/>
        </p:nvSpPr>
        <p:spPr bwMode="auto">
          <a:xfrm>
            <a:off x="2359025" y="1504950"/>
            <a:ext cx="4799013" cy="4070350"/>
          </a:xfrm>
          <a:prstGeom prst="rect">
            <a:avLst/>
          </a:prstGeom>
          <a:solidFill>
            <a:srgbClr val="FFFFFF"/>
          </a:solidFill>
          <a:ln w="9525">
            <a:noFill/>
            <a:miter lim="800000"/>
            <a:headEnd/>
            <a:tailEnd/>
          </a:ln>
        </p:spPr>
        <p:txBody>
          <a:bodyPr/>
          <a:lstStyle/>
          <a:p>
            <a:endParaRPr lang="bg-BG"/>
          </a:p>
        </p:txBody>
      </p:sp>
      <p:sp>
        <p:nvSpPr>
          <p:cNvPr id="31760" name="Rectangle 17"/>
          <p:cNvSpPr>
            <a:spLocks noChangeArrowheads="1"/>
          </p:cNvSpPr>
          <p:nvPr/>
        </p:nvSpPr>
        <p:spPr bwMode="auto">
          <a:xfrm>
            <a:off x="2359025" y="1504950"/>
            <a:ext cx="4799013" cy="4070350"/>
          </a:xfrm>
          <a:prstGeom prst="rect">
            <a:avLst/>
          </a:prstGeom>
          <a:noFill/>
          <a:ln w="17463">
            <a:solidFill>
              <a:srgbClr val="000000"/>
            </a:solidFill>
            <a:miter lim="800000"/>
            <a:headEnd/>
            <a:tailEnd/>
          </a:ln>
        </p:spPr>
        <p:txBody>
          <a:bodyPr/>
          <a:lstStyle/>
          <a:p>
            <a:endParaRPr lang="bg-BG"/>
          </a:p>
        </p:txBody>
      </p:sp>
      <p:sp>
        <p:nvSpPr>
          <p:cNvPr id="31761" name="Line 18"/>
          <p:cNvSpPr>
            <a:spLocks noChangeShapeType="1"/>
          </p:cNvSpPr>
          <p:nvPr/>
        </p:nvSpPr>
        <p:spPr bwMode="auto">
          <a:xfrm flipH="1">
            <a:off x="2359025" y="4754563"/>
            <a:ext cx="139700" cy="1587"/>
          </a:xfrm>
          <a:prstGeom prst="line">
            <a:avLst/>
          </a:prstGeom>
          <a:noFill/>
          <a:ln w="17463">
            <a:solidFill>
              <a:srgbClr val="000000"/>
            </a:solidFill>
            <a:round/>
            <a:headEnd/>
            <a:tailEnd/>
          </a:ln>
        </p:spPr>
        <p:txBody>
          <a:bodyPr/>
          <a:lstStyle/>
          <a:p>
            <a:endParaRPr lang="cs-CZ"/>
          </a:p>
        </p:txBody>
      </p:sp>
      <p:sp>
        <p:nvSpPr>
          <p:cNvPr id="31762" name="Line 19"/>
          <p:cNvSpPr>
            <a:spLocks noChangeShapeType="1"/>
          </p:cNvSpPr>
          <p:nvPr/>
        </p:nvSpPr>
        <p:spPr bwMode="auto">
          <a:xfrm flipH="1">
            <a:off x="2359025" y="3916363"/>
            <a:ext cx="139700" cy="1587"/>
          </a:xfrm>
          <a:prstGeom prst="line">
            <a:avLst/>
          </a:prstGeom>
          <a:noFill/>
          <a:ln w="17463">
            <a:solidFill>
              <a:srgbClr val="000000"/>
            </a:solidFill>
            <a:round/>
            <a:headEnd/>
            <a:tailEnd/>
          </a:ln>
        </p:spPr>
        <p:txBody>
          <a:bodyPr/>
          <a:lstStyle/>
          <a:p>
            <a:endParaRPr lang="cs-CZ"/>
          </a:p>
        </p:txBody>
      </p:sp>
      <p:sp>
        <p:nvSpPr>
          <p:cNvPr id="31763" name="Line 20"/>
          <p:cNvSpPr>
            <a:spLocks noChangeShapeType="1"/>
          </p:cNvSpPr>
          <p:nvPr/>
        </p:nvSpPr>
        <p:spPr bwMode="auto">
          <a:xfrm flipH="1">
            <a:off x="2359025" y="3095625"/>
            <a:ext cx="139700" cy="1588"/>
          </a:xfrm>
          <a:prstGeom prst="line">
            <a:avLst/>
          </a:prstGeom>
          <a:noFill/>
          <a:ln w="17463">
            <a:solidFill>
              <a:srgbClr val="000000"/>
            </a:solidFill>
            <a:round/>
            <a:headEnd/>
            <a:tailEnd/>
          </a:ln>
        </p:spPr>
        <p:txBody>
          <a:bodyPr/>
          <a:lstStyle/>
          <a:p>
            <a:endParaRPr lang="cs-CZ"/>
          </a:p>
        </p:txBody>
      </p:sp>
      <p:sp>
        <p:nvSpPr>
          <p:cNvPr id="31764" name="Line 21"/>
          <p:cNvSpPr>
            <a:spLocks noChangeShapeType="1"/>
          </p:cNvSpPr>
          <p:nvPr/>
        </p:nvSpPr>
        <p:spPr bwMode="auto">
          <a:xfrm flipH="1">
            <a:off x="2359025" y="2273300"/>
            <a:ext cx="139700" cy="1588"/>
          </a:xfrm>
          <a:prstGeom prst="line">
            <a:avLst/>
          </a:prstGeom>
          <a:noFill/>
          <a:ln w="17463">
            <a:solidFill>
              <a:srgbClr val="000000"/>
            </a:solidFill>
            <a:round/>
            <a:headEnd/>
            <a:tailEnd/>
          </a:ln>
        </p:spPr>
        <p:txBody>
          <a:bodyPr/>
          <a:lstStyle/>
          <a:p>
            <a:endParaRPr lang="cs-CZ"/>
          </a:p>
        </p:txBody>
      </p:sp>
      <p:sp>
        <p:nvSpPr>
          <p:cNvPr id="31765" name="Line 22"/>
          <p:cNvSpPr>
            <a:spLocks noChangeShapeType="1"/>
          </p:cNvSpPr>
          <p:nvPr/>
        </p:nvSpPr>
        <p:spPr bwMode="auto">
          <a:xfrm>
            <a:off x="7018338" y="4754563"/>
            <a:ext cx="139700" cy="1587"/>
          </a:xfrm>
          <a:prstGeom prst="line">
            <a:avLst/>
          </a:prstGeom>
          <a:noFill/>
          <a:ln w="17463">
            <a:solidFill>
              <a:srgbClr val="000000"/>
            </a:solidFill>
            <a:round/>
            <a:headEnd/>
            <a:tailEnd/>
          </a:ln>
        </p:spPr>
        <p:txBody>
          <a:bodyPr/>
          <a:lstStyle/>
          <a:p>
            <a:endParaRPr lang="cs-CZ"/>
          </a:p>
        </p:txBody>
      </p:sp>
      <p:sp>
        <p:nvSpPr>
          <p:cNvPr id="31766" name="Line 23"/>
          <p:cNvSpPr>
            <a:spLocks noChangeShapeType="1"/>
          </p:cNvSpPr>
          <p:nvPr/>
        </p:nvSpPr>
        <p:spPr bwMode="auto">
          <a:xfrm>
            <a:off x="7018338" y="3916363"/>
            <a:ext cx="139700" cy="1587"/>
          </a:xfrm>
          <a:prstGeom prst="line">
            <a:avLst/>
          </a:prstGeom>
          <a:noFill/>
          <a:ln w="17463">
            <a:solidFill>
              <a:srgbClr val="000000"/>
            </a:solidFill>
            <a:round/>
            <a:headEnd/>
            <a:tailEnd/>
          </a:ln>
        </p:spPr>
        <p:txBody>
          <a:bodyPr/>
          <a:lstStyle/>
          <a:p>
            <a:endParaRPr lang="cs-CZ"/>
          </a:p>
        </p:txBody>
      </p:sp>
      <p:sp>
        <p:nvSpPr>
          <p:cNvPr id="31767" name="Line 24"/>
          <p:cNvSpPr>
            <a:spLocks noChangeShapeType="1"/>
          </p:cNvSpPr>
          <p:nvPr/>
        </p:nvSpPr>
        <p:spPr bwMode="auto">
          <a:xfrm>
            <a:off x="7018338" y="3095625"/>
            <a:ext cx="139700" cy="1588"/>
          </a:xfrm>
          <a:prstGeom prst="line">
            <a:avLst/>
          </a:prstGeom>
          <a:noFill/>
          <a:ln w="17463">
            <a:solidFill>
              <a:srgbClr val="000000"/>
            </a:solidFill>
            <a:round/>
            <a:headEnd/>
            <a:tailEnd/>
          </a:ln>
        </p:spPr>
        <p:txBody>
          <a:bodyPr/>
          <a:lstStyle/>
          <a:p>
            <a:endParaRPr lang="cs-CZ"/>
          </a:p>
        </p:txBody>
      </p:sp>
      <p:sp>
        <p:nvSpPr>
          <p:cNvPr id="31768" name="Line 25"/>
          <p:cNvSpPr>
            <a:spLocks noChangeShapeType="1"/>
          </p:cNvSpPr>
          <p:nvPr/>
        </p:nvSpPr>
        <p:spPr bwMode="auto">
          <a:xfrm>
            <a:off x="7018338" y="2273300"/>
            <a:ext cx="139700" cy="1588"/>
          </a:xfrm>
          <a:prstGeom prst="line">
            <a:avLst/>
          </a:prstGeom>
          <a:noFill/>
          <a:ln w="17463">
            <a:solidFill>
              <a:srgbClr val="000000"/>
            </a:solidFill>
            <a:round/>
            <a:headEnd/>
            <a:tailEnd/>
          </a:ln>
        </p:spPr>
        <p:txBody>
          <a:bodyPr/>
          <a:lstStyle/>
          <a:p>
            <a:endParaRPr lang="cs-CZ"/>
          </a:p>
        </p:txBody>
      </p:sp>
      <p:sp>
        <p:nvSpPr>
          <p:cNvPr id="92186" name="Line 26"/>
          <p:cNvSpPr>
            <a:spLocks noChangeShapeType="1"/>
          </p:cNvSpPr>
          <p:nvPr/>
        </p:nvSpPr>
        <p:spPr bwMode="auto">
          <a:xfrm>
            <a:off x="2185988" y="4089400"/>
            <a:ext cx="1587" cy="488950"/>
          </a:xfrm>
          <a:prstGeom prst="line">
            <a:avLst/>
          </a:prstGeom>
          <a:noFill/>
          <a:ln w="17526">
            <a:solidFill>
              <a:srgbClr val="000000"/>
            </a:solidFill>
            <a:round/>
            <a:headEnd/>
            <a:tailEnd type="stealth" w="med" len="med"/>
          </a:ln>
        </p:spPr>
        <p:txBody>
          <a:bodyPr/>
          <a:lstStyle/>
          <a:p>
            <a:endParaRPr lang="cs-CZ"/>
          </a:p>
        </p:txBody>
      </p:sp>
      <p:sp>
        <p:nvSpPr>
          <p:cNvPr id="92187" name="Line 27"/>
          <p:cNvSpPr>
            <a:spLocks noChangeShapeType="1"/>
          </p:cNvSpPr>
          <p:nvPr/>
        </p:nvSpPr>
        <p:spPr bwMode="auto">
          <a:xfrm>
            <a:off x="7296150" y="4078288"/>
            <a:ext cx="1588" cy="488950"/>
          </a:xfrm>
          <a:prstGeom prst="line">
            <a:avLst/>
          </a:prstGeom>
          <a:noFill/>
          <a:ln w="17526">
            <a:solidFill>
              <a:srgbClr val="000000"/>
            </a:solidFill>
            <a:round/>
            <a:headEnd/>
            <a:tailEnd type="stealth" w="med" len="med"/>
          </a:ln>
        </p:spPr>
        <p:txBody>
          <a:bodyPr/>
          <a:lstStyle/>
          <a:p>
            <a:endParaRPr lang="cs-CZ"/>
          </a:p>
        </p:txBody>
      </p:sp>
      <p:sp>
        <p:nvSpPr>
          <p:cNvPr id="92188" name="Line 28"/>
          <p:cNvSpPr>
            <a:spLocks noChangeShapeType="1"/>
          </p:cNvSpPr>
          <p:nvPr/>
        </p:nvSpPr>
        <p:spPr bwMode="auto">
          <a:xfrm>
            <a:off x="3646488" y="2255838"/>
            <a:ext cx="833437" cy="1587"/>
          </a:xfrm>
          <a:prstGeom prst="line">
            <a:avLst/>
          </a:prstGeom>
          <a:noFill/>
          <a:ln w="17526">
            <a:solidFill>
              <a:srgbClr val="000000"/>
            </a:solidFill>
            <a:round/>
            <a:headEnd/>
            <a:tailEnd type="stealth" w="med" len="med"/>
          </a:ln>
        </p:spPr>
        <p:txBody>
          <a:bodyPr/>
          <a:lstStyle/>
          <a:p>
            <a:endParaRPr lang="cs-CZ"/>
          </a:p>
        </p:txBody>
      </p:sp>
      <p:sp>
        <p:nvSpPr>
          <p:cNvPr id="31772" name="Rectangle 29"/>
          <p:cNvSpPr>
            <a:spLocks noChangeArrowheads="1"/>
          </p:cNvSpPr>
          <p:nvPr/>
        </p:nvSpPr>
        <p:spPr bwMode="auto">
          <a:xfrm>
            <a:off x="6138863" y="5619750"/>
            <a:ext cx="1089025"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Quantity of</a:t>
            </a:r>
            <a:endParaRPr lang="en-US" altLang="en-US"/>
          </a:p>
        </p:txBody>
      </p:sp>
      <p:sp>
        <p:nvSpPr>
          <p:cNvPr id="31773" name="Rectangle 30"/>
          <p:cNvSpPr>
            <a:spLocks noChangeArrowheads="1"/>
          </p:cNvSpPr>
          <p:nvPr/>
        </p:nvSpPr>
        <p:spPr bwMode="auto">
          <a:xfrm>
            <a:off x="6530975" y="5849938"/>
            <a:ext cx="703263" cy="258762"/>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Money</a:t>
            </a:r>
            <a:endParaRPr lang="en-US" altLang="en-US"/>
          </a:p>
        </p:txBody>
      </p:sp>
      <p:sp>
        <p:nvSpPr>
          <p:cNvPr id="31774" name="Rectangle 31"/>
          <p:cNvSpPr>
            <a:spLocks noChangeArrowheads="1"/>
          </p:cNvSpPr>
          <p:nvPr/>
        </p:nvSpPr>
        <p:spPr bwMode="auto">
          <a:xfrm>
            <a:off x="1535113" y="1516063"/>
            <a:ext cx="823912" cy="258762"/>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Value of</a:t>
            </a:r>
            <a:endParaRPr lang="en-US" altLang="en-US"/>
          </a:p>
        </p:txBody>
      </p:sp>
      <p:sp>
        <p:nvSpPr>
          <p:cNvPr id="31775" name="Rectangle 32"/>
          <p:cNvSpPr>
            <a:spLocks noChangeArrowheads="1"/>
          </p:cNvSpPr>
          <p:nvPr/>
        </p:nvSpPr>
        <p:spPr bwMode="auto">
          <a:xfrm>
            <a:off x="1357313" y="1746250"/>
            <a:ext cx="806450"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Money, </a:t>
            </a:r>
            <a:endParaRPr lang="en-US" altLang="en-US"/>
          </a:p>
        </p:txBody>
      </p:sp>
      <p:sp>
        <p:nvSpPr>
          <p:cNvPr id="31776" name="Rectangle 33"/>
          <p:cNvSpPr>
            <a:spLocks noChangeArrowheads="1"/>
          </p:cNvSpPr>
          <p:nvPr/>
        </p:nvSpPr>
        <p:spPr bwMode="auto">
          <a:xfrm>
            <a:off x="2041525" y="1787525"/>
            <a:ext cx="131763" cy="201613"/>
          </a:xfrm>
          <a:prstGeom prst="rect">
            <a:avLst/>
          </a:prstGeom>
          <a:noFill/>
          <a:ln w="9525">
            <a:noFill/>
            <a:miter lim="800000"/>
            <a:headEnd/>
            <a:tailEnd/>
          </a:ln>
        </p:spPr>
        <p:txBody>
          <a:bodyPr wrap="none" lIns="0" tIns="0" rIns="0" bIns="0">
            <a:spAutoFit/>
          </a:bodyPr>
          <a:lstStyle/>
          <a:p>
            <a:r>
              <a:rPr lang="en-US" altLang="en-US" sz="1100" b="1">
                <a:solidFill>
                  <a:srgbClr val="000000"/>
                </a:solidFill>
                <a:latin typeface="Arial" charset="0"/>
              </a:rPr>
              <a:t>1</a:t>
            </a:r>
            <a:endParaRPr lang="en-US" altLang="en-US"/>
          </a:p>
        </p:txBody>
      </p:sp>
      <p:sp>
        <p:nvSpPr>
          <p:cNvPr id="31777" name="Rectangle 34"/>
          <p:cNvSpPr>
            <a:spLocks noChangeArrowheads="1"/>
          </p:cNvSpPr>
          <p:nvPr/>
        </p:nvSpPr>
        <p:spPr bwMode="auto">
          <a:xfrm>
            <a:off x="2128838" y="1787525"/>
            <a:ext cx="98425" cy="201613"/>
          </a:xfrm>
          <a:prstGeom prst="rect">
            <a:avLst/>
          </a:prstGeom>
          <a:noFill/>
          <a:ln w="9525">
            <a:noFill/>
            <a:miter lim="800000"/>
            <a:headEnd/>
            <a:tailEnd/>
          </a:ln>
        </p:spPr>
        <p:txBody>
          <a:bodyPr wrap="none" lIns="0" tIns="0" rIns="0" bIns="0">
            <a:spAutoFit/>
          </a:bodyPr>
          <a:lstStyle/>
          <a:p>
            <a:r>
              <a:rPr lang="en-US" altLang="en-US" sz="1100" b="1">
                <a:solidFill>
                  <a:srgbClr val="000000"/>
                </a:solidFill>
                <a:latin typeface="Arial" charset="0"/>
              </a:rPr>
              <a:t>/</a:t>
            </a:r>
            <a:endParaRPr lang="en-US" altLang="en-US"/>
          </a:p>
        </p:txBody>
      </p:sp>
      <p:sp>
        <p:nvSpPr>
          <p:cNvPr id="31778" name="Rectangle 35"/>
          <p:cNvSpPr>
            <a:spLocks noChangeArrowheads="1"/>
          </p:cNvSpPr>
          <p:nvPr/>
        </p:nvSpPr>
        <p:spPr bwMode="auto">
          <a:xfrm>
            <a:off x="2157413" y="1792288"/>
            <a:ext cx="149225" cy="195262"/>
          </a:xfrm>
          <a:prstGeom prst="rect">
            <a:avLst/>
          </a:prstGeom>
          <a:noFill/>
          <a:ln w="9525">
            <a:noFill/>
            <a:miter lim="800000"/>
            <a:headEnd/>
            <a:tailEnd/>
          </a:ln>
        </p:spPr>
        <p:txBody>
          <a:bodyPr wrap="none" lIns="0" tIns="0" rIns="0" bIns="0">
            <a:spAutoFit/>
          </a:bodyPr>
          <a:lstStyle/>
          <a:p>
            <a:r>
              <a:rPr lang="en-US" altLang="en-US" sz="1100" b="1" i="1">
                <a:solidFill>
                  <a:srgbClr val="000000"/>
                </a:solidFill>
                <a:latin typeface="Arial" charset="0"/>
              </a:rPr>
              <a:t>P</a:t>
            </a:r>
            <a:endParaRPr lang="en-US" altLang="en-US"/>
          </a:p>
        </p:txBody>
      </p:sp>
      <p:sp>
        <p:nvSpPr>
          <p:cNvPr id="31779" name="Rectangle 36"/>
          <p:cNvSpPr>
            <a:spLocks noChangeArrowheads="1"/>
          </p:cNvSpPr>
          <p:nvPr/>
        </p:nvSpPr>
        <p:spPr bwMode="auto">
          <a:xfrm>
            <a:off x="7199313" y="1516063"/>
            <a:ext cx="598487" cy="258762"/>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Price </a:t>
            </a:r>
            <a:endParaRPr lang="en-US" altLang="en-US"/>
          </a:p>
        </p:txBody>
      </p:sp>
      <p:sp>
        <p:nvSpPr>
          <p:cNvPr id="31780" name="Rectangle 37"/>
          <p:cNvSpPr>
            <a:spLocks noChangeArrowheads="1"/>
          </p:cNvSpPr>
          <p:nvPr/>
        </p:nvSpPr>
        <p:spPr bwMode="auto">
          <a:xfrm>
            <a:off x="7199313" y="1746250"/>
            <a:ext cx="628650"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Level,</a:t>
            </a:r>
            <a:endParaRPr lang="en-US" altLang="en-US"/>
          </a:p>
        </p:txBody>
      </p:sp>
      <p:sp>
        <p:nvSpPr>
          <p:cNvPr id="31781" name="Rectangle 38"/>
          <p:cNvSpPr>
            <a:spLocks noChangeArrowheads="1"/>
          </p:cNvSpPr>
          <p:nvPr/>
        </p:nvSpPr>
        <p:spPr bwMode="auto">
          <a:xfrm>
            <a:off x="7723188" y="1752600"/>
            <a:ext cx="271462" cy="258763"/>
          </a:xfrm>
          <a:prstGeom prst="rect">
            <a:avLst/>
          </a:prstGeom>
          <a:noFill/>
          <a:ln w="9525">
            <a:noFill/>
            <a:miter lim="800000"/>
            <a:headEnd/>
            <a:tailEnd/>
          </a:ln>
        </p:spPr>
        <p:txBody>
          <a:bodyPr wrap="none" lIns="0" tIns="0" rIns="0" bIns="0">
            <a:spAutoFit/>
          </a:bodyPr>
          <a:lstStyle/>
          <a:p>
            <a:r>
              <a:rPr lang="en-US" altLang="en-US" sz="1500" b="1" i="1">
                <a:solidFill>
                  <a:srgbClr val="000000"/>
                </a:solidFill>
                <a:latin typeface="Arial" charset="0"/>
              </a:rPr>
              <a:t> P</a:t>
            </a:r>
            <a:endParaRPr lang="en-US" altLang="en-US"/>
          </a:p>
        </p:txBody>
      </p:sp>
      <p:grpSp>
        <p:nvGrpSpPr>
          <p:cNvPr id="2" name="Group 39"/>
          <p:cNvGrpSpPr>
            <a:grpSpLocks/>
          </p:cNvGrpSpPr>
          <p:nvPr/>
        </p:nvGrpSpPr>
        <p:grpSpPr bwMode="auto">
          <a:xfrm>
            <a:off x="2724150" y="2203450"/>
            <a:ext cx="4146550" cy="3168650"/>
            <a:chOff x="1716" y="1388"/>
            <a:chExt cx="2612" cy="1996"/>
          </a:xfrm>
        </p:grpSpPr>
        <p:sp>
          <p:nvSpPr>
            <p:cNvPr id="31841" name="Freeform 40"/>
            <p:cNvSpPr>
              <a:spLocks/>
            </p:cNvSpPr>
            <p:nvPr/>
          </p:nvSpPr>
          <p:spPr bwMode="auto">
            <a:xfrm>
              <a:off x="1716" y="1388"/>
              <a:ext cx="2114" cy="1904"/>
            </a:xfrm>
            <a:custGeom>
              <a:avLst/>
              <a:gdLst>
                <a:gd name="T0" fmla="*/ 0 w 193"/>
                <a:gd name="T1" fmla="*/ 0 h 173"/>
                <a:gd name="T2" fmla="*/ 23155 w 193"/>
                <a:gd name="T3" fmla="*/ 20955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2388">
              <a:solidFill>
                <a:srgbClr val="003F95"/>
              </a:solidFill>
              <a:prstDash val="solid"/>
              <a:round/>
              <a:headEnd/>
              <a:tailEnd/>
            </a:ln>
          </p:spPr>
          <p:txBody>
            <a:bodyPr/>
            <a:lstStyle/>
            <a:p>
              <a:endParaRPr lang="cs-CZ"/>
            </a:p>
          </p:txBody>
        </p:sp>
        <p:sp>
          <p:nvSpPr>
            <p:cNvPr id="31842" name="Rectangle 41"/>
            <p:cNvSpPr>
              <a:spLocks noChangeArrowheads="1"/>
            </p:cNvSpPr>
            <p:nvPr/>
          </p:nvSpPr>
          <p:spPr bwMode="auto">
            <a:xfrm>
              <a:off x="3893" y="3076"/>
              <a:ext cx="396" cy="1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Money</a:t>
              </a:r>
              <a:endParaRPr lang="en-US" altLang="en-US"/>
            </a:p>
          </p:txBody>
        </p:sp>
        <p:sp>
          <p:nvSpPr>
            <p:cNvPr id="31843" name="Rectangle 42"/>
            <p:cNvSpPr>
              <a:spLocks noChangeArrowheads="1"/>
            </p:cNvSpPr>
            <p:nvPr/>
          </p:nvSpPr>
          <p:spPr bwMode="auto">
            <a:xfrm>
              <a:off x="3856" y="3221"/>
              <a:ext cx="472" cy="1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demand</a:t>
              </a:r>
              <a:endParaRPr lang="en-US" altLang="en-US"/>
            </a:p>
          </p:txBody>
        </p:sp>
      </p:grpSp>
      <p:sp>
        <p:nvSpPr>
          <p:cNvPr id="31783" name="Rectangle 43"/>
          <p:cNvSpPr>
            <a:spLocks noChangeArrowheads="1"/>
          </p:cNvSpPr>
          <p:nvPr/>
        </p:nvSpPr>
        <p:spPr bwMode="auto">
          <a:xfrm>
            <a:off x="2163763" y="5619750"/>
            <a:ext cx="190500" cy="2587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0</a:t>
            </a:r>
            <a:endParaRPr lang="en-US" altLang="en-US"/>
          </a:p>
        </p:txBody>
      </p:sp>
      <p:sp>
        <p:nvSpPr>
          <p:cNvPr id="31784" name="Rectangle 44"/>
          <p:cNvSpPr>
            <a:spLocks noChangeArrowheads="1"/>
          </p:cNvSpPr>
          <p:nvPr/>
        </p:nvSpPr>
        <p:spPr bwMode="auto">
          <a:xfrm>
            <a:off x="2163763" y="2190750"/>
            <a:ext cx="190500" cy="2587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1</a:t>
            </a:r>
            <a:endParaRPr lang="en-US" altLang="en-US"/>
          </a:p>
        </p:txBody>
      </p:sp>
      <p:sp>
        <p:nvSpPr>
          <p:cNvPr id="31785" name="Rectangle 45"/>
          <p:cNvSpPr>
            <a:spLocks noChangeArrowheads="1"/>
          </p:cNvSpPr>
          <p:nvPr/>
        </p:nvSpPr>
        <p:spPr bwMode="auto">
          <a:xfrm>
            <a:off x="1454150" y="5400675"/>
            <a:ext cx="593725"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(Low)</a:t>
            </a:r>
            <a:endParaRPr lang="en-US" altLang="en-US"/>
          </a:p>
        </p:txBody>
      </p:sp>
      <p:sp>
        <p:nvSpPr>
          <p:cNvPr id="31786" name="Rectangle 46"/>
          <p:cNvSpPr>
            <a:spLocks noChangeArrowheads="1"/>
          </p:cNvSpPr>
          <p:nvPr/>
        </p:nvSpPr>
        <p:spPr bwMode="auto">
          <a:xfrm>
            <a:off x="1414463" y="2184400"/>
            <a:ext cx="633412"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(High)</a:t>
            </a:r>
            <a:endParaRPr lang="en-US" altLang="en-US"/>
          </a:p>
        </p:txBody>
      </p:sp>
      <p:sp>
        <p:nvSpPr>
          <p:cNvPr id="31787" name="Rectangle 47"/>
          <p:cNvSpPr>
            <a:spLocks noChangeArrowheads="1"/>
          </p:cNvSpPr>
          <p:nvPr/>
        </p:nvSpPr>
        <p:spPr bwMode="auto">
          <a:xfrm>
            <a:off x="7499350" y="5394325"/>
            <a:ext cx="633413"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(High)</a:t>
            </a:r>
            <a:endParaRPr lang="en-US" altLang="en-US"/>
          </a:p>
        </p:txBody>
      </p:sp>
      <p:sp>
        <p:nvSpPr>
          <p:cNvPr id="31788" name="Rectangle 48"/>
          <p:cNvSpPr>
            <a:spLocks noChangeArrowheads="1"/>
          </p:cNvSpPr>
          <p:nvPr/>
        </p:nvSpPr>
        <p:spPr bwMode="auto">
          <a:xfrm>
            <a:off x="7499350" y="2184400"/>
            <a:ext cx="593725" cy="258763"/>
          </a:xfrm>
          <a:prstGeom prst="rect">
            <a:avLst/>
          </a:prstGeom>
          <a:noFill/>
          <a:ln w="9525">
            <a:noFill/>
            <a:miter lim="800000"/>
            <a:headEnd/>
            <a:tailEnd/>
          </a:ln>
        </p:spPr>
        <p:txBody>
          <a:bodyPr wrap="none" lIns="0" tIns="0" rIns="0" bIns="0">
            <a:spAutoFit/>
          </a:bodyPr>
          <a:lstStyle/>
          <a:p>
            <a:r>
              <a:rPr lang="en-US" altLang="en-US" sz="1500" b="1">
                <a:solidFill>
                  <a:srgbClr val="000000"/>
                </a:solidFill>
                <a:latin typeface="Arial" charset="0"/>
              </a:rPr>
              <a:t>(Low)</a:t>
            </a:r>
            <a:endParaRPr lang="en-US" altLang="en-US"/>
          </a:p>
        </p:txBody>
      </p:sp>
      <p:sp>
        <p:nvSpPr>
          <p:cNvPr id="31789" name="Rectangle 49"/>
          <p:cNvSpPr>
            <a:spLocks noChangeArrowheads="1"/>
          </p:cNvSpPr>
          <p:nvPr/>
        </p:nvSpPr>
        <p:spPr bwMode="auto">
          <a:xfrm>
            <a:off x="2128838" y="3838575"/>
            <a:ext cx="120650" cy="173038"/>
          </a:xfrm>
          <a:prstGeom prst="rect">
            <a:avLst/>
          </a:prstGeom>
          <a:noFill/>
          <a:ln w="9525">
            <a:noFill/>
            <a:miter lim="800000"/>
            <a:headEnd/>
            <a:tailEnd/>
          </a:ln>
        </p:spPr>
        <p:txBody>
          <a:bodyPr wrap="none" lIns="0" tIns="0" rIns="0" bIns="0">
            <a:spAutoFit/>
          </a:bodyPr>
          <a:lstStyle/>
          <a:p>
            <a:r>
              <a:rPr lang="en-US" altLang="en-US" sz="900">
                <a:solidFill>
                  <a:srgbClr val="000000"/>
                </a:solidFill>
                <a:latin typeface="Arial" charset="0"/>
              </a:rPr>
              <a:t>1</a:t>
            </a:r>
            <a:endParaRPr lang="en-US" altLang="en-US"/>
          </a:p>
        </p:txBody>
      </p:sp>
      <p:sp>
        <p:nvSpPr>
          <p:cNvPr id="31790" name="Rectangle 50"/>
          <p:cNvSpPr>
            <a:spLocks noChangeArrowheads="1"/>
          </p:cNvSpPr>
          <p:nvPr/>
        </p:nvSpPr>
        <p:spPr bwMode="auto">
          <a:xfrm>
            <a:off x="2168525" y="3833813"/>
            <a:ext cx="131763" cy="258762"/>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a:t>
            </a:r>
            <a:endParaRPr lang="en-US" altLang="en-US"/>
          </a:p>
        </p:txBody>
      </p:sp>
      <p:sp>
        <p:nvSpPr>
          <p:cNvPr id="31791" name="Rectangle 51"/>
          <p:cNvSpPr>
            <a:spLocks noChangeArrowheads="1"/>
          </p:cNvSpPr>
          <p:nvPr/>
        </p:nvSpPr>
        <p:spPr bwMode="auto">
          <a:xfrm>
            <a:off x="2203450" y="3890963"/>
            <a:ext cx="120650" cy="173037"/>
          </a:xfrm>
          <a:prstGeom prst="rect">
            <a:avLst/>
          </a:prstGeom>
          <a:noFill/>
          <a:ln w="9525">
            <a:noFill/>
            <a:miter lim="800000"/>
            <a:headEnd/>
            <a:tailEnd/>
          </a:ln>
        </p:spPr>
        <p:txBody>
          <a:bodyPr wrap="none" lIns="0" tIns="0" rIns="0" bIns="0">
            <a:spAutoFit/>
          </a:bodyPr>
          <a:lstStyle/>
          <a:p>
            <a:r>
              <a:rPr lang="en-US" altLang="en-US" sz="900">
                <a:solidFill>
                  <a:srgbClr val="000000"/>
                </a:solidFill>
                <a:latin typeface="Arial" charset="0"/>
              </a:rPr>
              <a:t>2</a:t>
            </a:r>
            <a:endParaRPr lang="en-US" altLang="en-US"/>
          </a:p>
        </p:txBody>
      </p:sp>
      <p:sp>
        <p:nvSpPr>
          <p:cNvPr id="31792" name="Rectangle 52"/>
          <p:cNvSpPr>
            <a:spLocks noChangeArrowheads="1"/>
          </p:cNvSpPr>
          <p:nvPr/>
        </p:nvSpPr>
        <p:spPr bwMode="auto">
          <a:xfrm>
            <a:off x="2128838" y="4657725"/>
            <a:ext cx="120650" cy="173038"/>
          </a:xfrm>
          <a:prstGeom prst="rect">
            <a:avLst/>
          </a:prstGeom>
          <a:noFill/>
          <a:ln w="9525">
            <a:noFill/>
            <a:miter lim="800000"/>
            <a:headEnd/>
            <a:tailEnd/>
          </a:ln>
        </p:spPr>
        <p:txBody>
          <a:bodyPr wrap="none" lIns="0" tIns="0" rIns="0" bIns="0">
            <a:spAutoFit/>
          </a:bodyPr>
          <a:lstStyle/>
          <a:p>
            <a:r>
              <a:rPr lang="en-US" altLang="en-US" sz="900">
                <a:solidFill>
                  <a:srgbClr val="000000"/>
                </a:solidFill>
                <a:latin typeface="Arial" charset="0"/>
              </a:rPr>
              <a:t>1</a:t>
            </a:r>
            <a:endParaRPr lang="en-US" altLang="en-US"/>
          </a:p>
        </p:txBody>
      </p:sp>
      <p:sp>
        <p:nvSpPr>
          <p:cNvPr id="31793" name="Rectangle 53"/>
          <p:cNvSpPr>
            <a:spLocks noChangeArrowheads="1"/>
          </p:cNvSpPr>
          <p:nvPr/>
        </p:nvSpPr>
        <p:spPr bwMode="auto">
          <a:xfrm>
            <a:off x="2168525" y="4651375"/>
            <a:ext cx="131763" cy="2587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a:t>
            </a:r>
            <a:endParaRPr lang="en-US" altLang="en-US"/>
          </a:p>
        </p:txBody>
      </p:sp>
      <p:sp>
        <p:nvSpPr>
          <p:cNvPr id="31794" name="Rectangle 54"/>
          <p:cNvSpPr>
            <a:spLocks noChangeArrowheads="1"/>
          </p:cNvSpPr>
          <p:nvPr/>
        </p:nvSpPr>
        <p:spPr bwMode="auto">
          <a:xfrm>
            <a:off x="2203450" y="4708525"/>
            <a:ext cx="120650" cy="173038"/>
          </a:xfrm>
          <a:prstGeom prst="rect">
            <a:avLst/>
          </a:prstGeom>
          <a:noFill/>
          <a:ln w="9525">
            <a:noFill/>
            <a:miter lim="800000"/>
            <a:headEnd/>
            <a:tailEnd/>
          </a:ln>
        </p:spPr>
        <p:txBody>
          <a:bodyPr wrap="none" lIns="0" tIns="0" rIns="0" bIns="0">
            <a:spAutoFit/>
          </a:bodyPr>
          <a:lstStyle/>
          <a:p>
            <a:r>
              <a:rPr lang="en-US" altLang="en-US" sz="900">
                <a:solidFill>
                  <a:srgbClr val="000000"/>
                </a:solidFill>
                <a:latin typeface="Arial" charset="0"/>
              </a:rPr>
              <a:t>4</a:t>
            </a:r>
            <a:endParaRPr lang="en-US" altLang="en-US"/>
          </a:p>
        </p:txBody>
      </p:sp>
      <p:sp>
        <p:nvSpPr>
          <p:cNvPr id="31795" name="Rectangle 55"/>
          <p:cNvSpPr>
            <a:spLocks noChangeArrowheads="1"/>
          </p:cNvSpPr>
          <p:nvPr/>
        </p:nvSpPr>
        <p:spPr bwMode="auto">
          <a:xfrm>
            <a:off x="2135188" y="3014663"/>
            <a:ext cx="120650" cy="173037"/>
          </a:xfrm>
          <a:prstGeom prst="rect">
            <a:avLst/>
          </a:prstGeom>
          <a:noFill/>
          <a:ln w="9525">
            <a:noFill/>
            <a:miter lim="800000"/>
            <a:headEnd/>
            <a:tailEnd/>
          </a:ln>
        </p:spPr>
        <p:txBody>
          <a:bodyPr wrap="none" lIns="0" tIns="0" rIns="0" bIns="0">
            <a:spAutoFit/>
          </a:bodyPr>
          <a:lstStyle/>
          <a:p>
            <a:r>
              <a:rPr lang="en-US" altLang="en-US" sz="900">
                <a:solidFill>
                  <a:srgbClr val="000000"/>
                </a:solidFill>
                <a:latin typeface="Arial" charset="0"/>
              </a:rPr>
              <a:t>3</a:t>
            </a:r>
            <a:endParaRPr lang="en-US" altLang="en-US"/>
          </a:p>
        </p:txBody>
      </p:sp>
      <p:sp>
        <p:nvSpPr>
          <p:cNvPr id="31796" name="Rectangle 56"/>
          <p:cNvSpPr>
            <a:spLocks noChangeArrowheads="1"/>
          </p:cNvSpPr>
          <p:nvPr/>
        </p:nvSpPr>
        <p:spPr bwMode="auto">
          <a:xfrm>
            <a:off x="2174875" y="3016250"/>
            <a:ext cx="131763" cy="2587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a:t>
            </a:r>
            <a:endParaRPr lang="en-US" altLang="en-US"/>
          </a:p>
        </p:txBody>
      </p:sp>
      <p:sp>
        <p:nvSpPr>
          <p:cNvPr id="31797" name="Rectangle 57"/>
          <p:cNvSpPr>
            <a:spLocks noChangeArrowheads="1"/>
          </p:cNvSpPr>
          <p:nvPr/>
        </p:nvSpPr>
        <p:spPr bwMode="auto">
          <a:xfrm>
            <a:off x="2203450" y="3073400"/>
            <a:ext cx="120650" cy="173038"/>
          </a:xfrm>
          <a:prstGeom prst="rect">
            <a:avLst/>
          </a:prstGeom>
          <a:noFill/>
          <a:ln w="9525">
            <a:noFill/>
            <a:miter lim="800000"/>
            <a:headEnd/>
            <a:tailEnd/>
          </a:ln>
        </p:spPr>
        <p:txBody>
          <a:bodyPr wrap="none" lIns="0" tIns="0" rIns="0" bIns="0">
            <a:spAutoFit/>
          </a:bodyPr>
          <a:lstStyle/>
          <a:p>
            <a:r>
              <a:rPr lang="en-US" altLang="en-US" sz="900">
                <a:solidFill>
                  <a:srgbClr val="000000"/>
                </a:solidFill>
                <a:latin typeface="Arial" charset="0"/>
              </a:rPr>
              <a:t>4</a:t>
            </a:r>
            <a:endParaRPr lang="en-US" altLang="en-US"/>
          </a:p>
        </p:txBody>
      </p:sp>
      <p:sp>
        <p:nvSpPr>
          <p:cNvPr id="31798" name="Rectangle 58"/>
          <p:cNvSpPr>
            <a:spLocks noChangeArrowheads="1"/>
          </p:cNvSpPr>
          <p:nvPr/>
        </p:nvSpPr>
        <p:spPr bwMode="auto">
          <a:xfrm>
            <a:off x="7192963" y="2185988"/>
            <a:ext cx="190500" cy="258762"/>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1</a:t>
            </a:r>
            <a:endParaRPr lang="en-US" altLang="en-US"/>
          </a:p>
        </p:txBody>
      </p:sp>
      <p:sp>
        <p:nvSpPr>
          <p:cNvPr id="31799" name="Rectangle 59"/>
          <p:cNvSpPr>
            <a:spLocks noChangeArrowheads="1"/>
          </p:cNvSpPr>
          <p:nvPr/>
        </p:nvSpPr>
        <p:spPr bwMode="auto">
          <a:xfrm>
            <a:off x="7192963" y="3003550"/>
            <a:ext cx="449262" cy="2587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1.33</a:t>
            </a:r>
            <a:endParaRPr lang="en-US" altLang="en-US"/>
          </a:p>
        </p:txBody>
      </p:sp>
      <p:sp>
        <p:nvSpPr>
          <p:cNvPr id="31800" name="Rectangle 60"/>
          <p:cNvSpPr>
            <a:spLocks noChangeArrowheads="1"/>
          </p:cNvSpPr>
          <p:nvPr/>
        </p:nvSpPr>
        <p:spPr bwMode="auto">
          <a:xfrm>
            <a:off x="7192963" y="3822700"/>
            <a:ext cx="190500" cy="2587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2</a:t>
            </a:r>
            <a:endParaRPr lang="en-US" altLang="en-US"/>
          </a:p>
        </p:txBody>
      </p:sp>
      <p:sp>
        <p:nvSpPr>
          <p:cNvPr id="31801" name="Rectangle 61"/>
          <p:cNvSpPr>
            <a:spLocks noChangeArrowheads="1"/>
          </p:cNvSpPr>
          <p:nvPr/>
        </p:nvSpPr>
        <p:spPr bwMode="auto">
          <a:xfrm>
            <a:off x="7192963" y="4646613"/>
            <a:ext cx="190500" cy="258762"/>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4</a:t>
            </a:r>
            <a:endParaRPr lang="en-US" altLang="en-US"/>
          </a:p>
        </p:txBody>
      </p:sp>
      <p:grpSp>
        <p:nvGrpSpPr>
          <p:cNvPr id="3" name="Group 62"/>
          <p:cNvGrpSpPr>
            <a:grpSpLocks/>
          </p:cNvGrpSpPr>
          <p:nvPr/>
        </p:nvGrpSpPr>
        <p:grpSpPr bwMode="auto">
          <a:xfrm>
            <a:off x="3365500" y="1701800"/>
            <a:ext cx="355600" cy="4152900"/>
            <a:chOff x="2120" y="1072"/>
            <a:chExt cx="224" cy="2616"/>
          </a:xfrm>
        </p:grpSpPr>
        <p:sp>
          <p:nvSpPr>
            <p:cNvPr id="31838" name="Line 63"/>
            <p:cNvSpPr>
              <a:spLocks noChangeShapeType="1"/>
            </p:cNvSpPr>
            <p:nvPr/>
          </p:nvSpPr>
          <p:spPr bwMode="auto">
            <a:xfrm flipV="1">
              <a:off x="2231" y="1201"/>
              <a:ext cx="1" cy="2311"/>
            </a:xfrm>
            <a:prstGeom prst="line">
              <a:avLst/>
            </a:prstGeom>
            <a:noFill/>
            <a:ln w="52388">
              <a:solidFill>
                <a:srgbClr val="003F95"/>
              </a:solidFill>
              <a:round/>
              <a:headEnd/>
              <a:tailEnd/>
            </a:ln>
          </p:spPr>
          <p:txBody>
            <a:bodyPr/>
            <a:lstStyle/>
            <a:p>
              <a:endParaRPr lang="cs-CZ"/>
            </a:p>
          </p:txBody>
        </p:sp>
        <p:sp>
          <p:nvSpPr>
            <p:cNvPr id="31839" name="Rectangle 64"/>
            <p:cNvSpPr>
              <a:spLocks noChangeArrowheads="1"/>
            </p:cNvSpPr>
            <p:nvPr/>
          </p:nvSpPr>
          <p:spPr bwMode="auto">
            <a:xfrm>
              <a:off x="2143" y="3544"/>
              <a:ext cx="144" cy="144"/>
            </a:xfrm>
            <a:prstGeom prst="rect">
              <a:avLst/>
            </a:prstGeom>
            <a:noFill/>
            <a:ln w="9525">
              <a:noFill/>
              <a:miter lim="800000"/>
              <a:headEnd/>
              <a:tailEnd/>
            </a:ln>
          </p:spPr>
          <p:txBody>
            <a:bodyPr wrap="none" lIns="0" tIns="0" rIns="0" bIns="0">
              <a:spAutoFit/>
            </a:bodyPr>
            <a:lstStyle/>
            <a:p>
              <a:r>
                <a:rPr lang="en-US" altLang="en-US" sz="1500" i="1">
                  <a:solidFill>
                    <a:srgbClr val="000000"/>
                  </a:solidFill>
                  <a:latin typeface="Arial" charset="0"/>
                </a:rPr>
                <a:t>M</a:t>
              </a:r>
              <a:r>
                <a:rPr lang="en-US" altLang="en-US" sz="1500" baseline="-25000">
                  <a:solidFill>
                    <a:srgbClr val="000000"/>
                  </a:solidFill>
                  <a:latin typeface="Arial" charset="0"/>
                </a:rPr>
                <a:t>1</a:t>
              </a:r>
              <a:endParaRPr lang="en-US" altLang="en-US"/>
            </a:p>
          </p:txBody>
        </p:sp>
        <p:sp>
          <p:nvSpPr>
            <p:cNvPr id="31840" name="Rectangle 65"/>
            <p:cNvSpPr>
              <a:spLocks noChangeArrowheads="1"/>
            </p:cNvSpPr>
            <p:nvPr/>
          </p:nvSpPr>
          <p:spPr bwMode="auto">
            <a:xfrm>
              <a:off x="2120" y="1072"/>
              <a:ext cx="224" cy="144"/>
            </a:xfrm>
            <a:prstGeom prst="rect">
              <a:avLst/>
            </a:prstGeom>
            <a:noFill/>
            <a:ln w="9525">
              <a:noFill/>
              <a:miter lim="800000"/>
              <a:headEnd/>
              <a:tailEnd/>
            </a:ln>
          </p:spPr>
          <p:txBody>
            <a:bodyPr wrap="none" lIns="0" tIns="0" rIns="0" bIns="0">
              <a:spAutoFit/>
            </a:bodyPr>
            <a:lstStyle/>
            <a:p>
              <a:r>
                <a:rPr lang="en-US" altLang="en-US" sz="1500" i="1">
                  <a:solidFill>
                    <a:srgbClr val="000000"/>
                  </a:solidFill>
                  <a:latin typeface="Arial" charset="0"/>
                </a:rPr>
                <a:t>MS</a:t>
              </a:r>
              <a:r>
                <a:rPr lang="en-US" altLang="en-US" sz="1500" baseline="-25000">
                  <a:solidFill>
                    <a:srgbClr val="000000"/>
                  </a:solidFill>
                  <a:latin typeface="Arial" charset="0"/>
                </a:rPr>
                <a:t>1</a:t>
              </a:r>
              <a:endParaRPr lang="en-US" altLang="en-US"/>
            </a:p>
          </p:txBody>
        </p:sp>
      </p:grpSp>
      <p:grpSp>
        <p:nvGrpSpPr>
          <p:cNvPr id="4" name="Group 66"/>
          <p:cNvGrpSpPr>
            <a:grpSpLocks/>
          </p:cNvGrpSpPr>
          <p:nvPr/>
        </p:nvGrpSpPr>
        <p:grpSpPr bwMode="auto">
          <a:xfrm>
            <a:off x="4529138" y="1701800"/>
            <a:ext cx="355600" cy="4152900"/>
            <a:chOff x="2853" y="1072"/>
            <a:chExt cx="224" cy="2616"/>
          </a:xfrm>
        </p:grpSpPr>
        <p:sp>
          <p:nvSpPr>
            <p:cNvPr id="31835" name="Line 67"/>
            <p:cNvSpPr>
              <a:spLocks noChangeShapeType="1"/>
            </p:cNvSpPr>
            <p:nvPr/>
          </p:nvSpPr>
          <p:spPr bwMode="auto">
            <a:xfrm flipV="1">
              <a:off x="2965" y="1201"/>
              <a:ext cx="1" cy="2311"/>
            </a:xfrm>
            <a:prstGeom prst="line">
              <a:avLst/>
            </a:prstGeom>
            <a:noFill/>
            <a:ln w="52388">
              <a:solidFill>
                <a:srgbClr val="AD0D1B"/>
              </a:solidFill>
              <a:round/>
              <a:headEnd/>
              <a:tailEnd/>
            </a:ln>
          </p:spPr>
          <p:txBody>
            <a:bodyPr/>
            <a:lstStyle/>
            <a:p>
              <a:endParaRPr lang="cs-CZ"/>
            </a:p>
          </p:txBody>
        </p:sp>
        <p:sp>
          <p:nvSpPr>
            <p:cNvPr id="31836" name="Rectangle 68"/>
            <p:cNvSpPr>
              <a:spLocks noChangeArrowheads="1"/>
            </p:cNvSpPr>
            <p:nvPr/>
          </p:nvSpPr>
          <p:spPr bwMode="auto">
            <a:xfrm>
              <a:off x="2869" y="3544"/>
              <a:ext cx="144" cy="144"/>
            </a:xfrm>
            <a:prstGeom prst="rect">
              <a:avLst/>
            </a:prstGeom>
            <a:noFill/>
            <a:ln w="9525">
              <a:noFill/>
              <a:miter lim="800000"/>
              <a:headEnd/>
              <a:tailEnd/>
            </a:ln>
          </p:spPr>
          <p:txBody>
            <a:bodyPr wrap="none" lIns="0" tIns="0" rIns="0" bIns="0">
              <a:spAutoFit/>
            </a:bodyPr>
            <a:lstStyle/>
            <a:p>
              <a:r>
                <a:rPr lang="en-US" altLang="en-US" sz="1500" i="1">
                  <a:solidFill>
                    <a:srgbClr val="000000"/>
                  </a:solidFill>
                  <a:latin typeface="Arial" charset="0"/>
                </a:rPr>
                <a:t>M</a:t>
              </a:r>
              <a:r>
                <a:rPr lang="en-US" altLang="en-US" sz="1500" baseline="-25000">
                  <a:solidFill>
                    <a:srgbClr val="000000"/>
                  </a:solidFill>
                  <a:latin typeface="Arial" charset="0"/>
                </a:rPr>
                <a:t>2</a:t>
              </a:r>
              <a:endParaRPr lang="en-US" altLang="en-US"/>
            </a:p>
          </p:txBody>
        </p:sp>
        <p:sp>
          <p:nvSpPr>
            <p:cNvPr id="31837" name="Rectangle 69"/>
            <p:cNvSpPr>
              <a:spLocks noChangeArrowheads="1"/>
            </p:cNvSpPr>
            <p:nvPr/>
          </p:nvSpPr>
          <p:spPr bwMode="auto">
            <a:xfrm>
              <a:off x="2853" y="1072"/>
              <a:ext cx="224" cy="144"/>
            </a:xfrm>
            <a:prstGeom prst="rect">
              <a:avLst/>
            </a:prstGeom>
            <a:noFill/>
            <a:ln w="9525">
              <a:noFill/>
              <a:miter lim="800000"/>
              <a:headEnd/>
              <a:tailEnd/>
            </a:ln>
          </p:spPr>
          <p:txBody>
            <a:bodyPr wrap="none" lIns="0" tIns="0" rIns="0" bIns="0">
              <a:spAutoFit/>
            </a:bodyPr>
            <a:lstStyle/>
            <a:p>
              <a:r>
                <a:rPr lang="en-US" altLang="en-US" sz="1500" i="1">
                  <a:solidFill>
                    <a:srgbClr val="000000"/>
                  </a:solidFill>
                  <a:latin typeface="Arial" charset="0"/>
                </a:rPr>
                <a:t>MS</a:t>
              </a:r>
              <a:r>
                <a:rPr lang="en-US" altLang="en-US" sz="1500" baseline="-25000">
                  <a:solidFill>
                    <a:srgbClr val="000000"/>
                  </a:solidFill>
                  <a:latin typeface="Arial" charset="0"/>
                </a:rPr>
                <a:t>2</a:t>
              </a:r>
              <a:endParaRPr lang="en-US" altLang="en-US"/>
            </a:p>
          </p:txBody>
        </p:sp>
      </p:grpSp>
      <p:grpSp>
        <p:nvGrpSpPr>
          <p:cNvPr id="5" name="Group 70"/>
          <p:cNvGrpSpPr>
            <a:grpSpLocks/>
          </p:cNvGrpSpPr>
          <p:nvPr/>
        </p:nvGrpSpPr>
        <p:grpSpPr bwMode="auto">
          <a:xfrm>
            <a:off x="482600" y="3148013"/>
            <a:ext cx="1651000" cy="1169987"/>
            <a:chOff x="304" y="1983"/>
            <a:chExt cx="1040" cy="737"/>
          </a:xfrm>
        </p:grpSpPr>
        <p:sp>
          <p:nvSpPr>
            <p:cNvPr id="31829" name="Line 71"/>
            <p:cNvSpPr>
              <a:spLocks noChangeShapeType="1"/>
            </p:cNvSpPr>
            <p:nvPr/>
          </p:nvSpPr>
          <p:spPr bwMode="auto">
            <a:xfrm>
              <a:off x="950" y="2423"/>
              <a:ext cx="394" cy="297"/>
            </a:xfrm>
            <a:prstGeom prst="line">
              <a:avLst/>
            </a:prstGeom>
            <a:noFill/>
            <a:ln w="17463">
              <a:solidFill>
                <a:srgbClr val="000000"/>
              </a:solidFill>
              <a:round/>
              <a:headEnd/>
              <a:tailEnd/>
            </a:ln>
          </p:spPr>
          <p:txBody>
            <a:bodyPr/>
            <a:lstStyle/>
            <a:p>
              <a:endParaRPr lang="cs-CZ"/>
            </a:p>
          </p:txBody>
        </p:sp>
        <p:sp>
          <p:nvSpPr>
            <p:cNvPr id="31830" name="Rectangle 72"/>
            <p:cNvSpPr>
              <a:spLocks noChangeArrowheads="1"/>
            </p:cNvSpPr>
            <p:nvPr/>
          </p:nvSpPr>
          <p:spPr bwMode="auto">
            <a:xfrm>
              <a:off x="304" y="1983"/>
              <a:ext cx="985" cy="462"/>
            </a:xfrm>
            <a:prstGeom prst="rect">
              <a:avLst/>
            </a:prstGeom>
            <a:solidFill>
              <a:srgbClr val="E1E5E9"/>
            </a:solidFill>
            <a:ln w="9525">
              <a:noFill/>
              <a:miter lim="800000"/>
              <a:headEnd/>
              <a:tailEnd/>
            </a:ln>
          </p:spPr>
          <p:txBody>
            <a:bodyPr/>
            <a:lstStyle/>
            <a:p>
              <a:endParaRPr lang="bg-BG"/>
            </a:p>
          </p:txBody>
        </p:sp>
        <p:sp>
          <p:nvSpPr>
            <p:cNvPr id="31831" name="Rectangle 73"/>
            <p:cNvSpPr>
              <a:spLocks noChangeArrowheads="1"/>
            </p:cNvSpPr>
            <p:nvPr/>
          </p:nvSpPr>
          <p:spPr bwMode="auto">
            <a:xfrm>
              <a:off x="354" y="1996"/>
              <a:ext cx="886"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2. . . . decreases</a:t>
              </a:r>
              <a:endParaRPr lang="en-US" altLang="en-US"/>
            </a:p>
          </p:txBody>
        </p:sp>
        <p:sp>
          <p:nvSpPr>
            <p:cNvPr id="31832" name="Rectangle 74"/>
            <p:cNvSpPr>
              <a:spLocks noChangeArrowheads="1"/>
            </p:cNvSpPr>
            <p:nvPr/>
          </p:nvSpPr>
          <p:spPr bwMode="auto">
            <a:xfrm>
              <a:off x="354" y="2141"/>
              <a:ext cx="621"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the value of</a:t>
              </a:r>
              <a:endParaRPr lang="en-US" altLang="en-US"/>
            </a:p>
          </p:txBody>
        </p:sp>
        <p:sp>
          <p:nvSpPr>
            <p:cNvPr id="31833" name="Rectangle 75"/>
            <p:cNvSpPr>
              <a:spLocks noChangeArrowheads="1"/>
            </p:cNvSpPr>
            <p:nvPr/>
          </p:nvSpPr>
          <p:spPr bwMode="auto">
            <a:xfrm>
              <a:off x="354" y="2286"/>
              <a:ext cx="301"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mone</a:t>
              </a:r>
              <a:endParaRPr lang="en-US" altLang="en-US"/>
            </a:p>
          </p:txBody>
        </p:sp>
        <p:sp>
          <p:nvSpPr>
            <p:cNvPr id="31834" name="Rectangle 76"/>
            <p:cNvSpPr>
              <a:spLocks noChangeArrowheads="1"/>
            </p:cNvSpPr>
            <p:nvPr/>
          </p:nvSpPr>
          <p:spPr bwMode="auto">
            <a:xfrm>
              <a:off x="644" y="2286"/>
              <a:ext cx="258"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y . . .</a:t>
              </a:r>
              <a:endParaRPr lang="en-US" altLang="en-US"/>
            </a:p>
          </p:txBody>
        </p:sp>
      </p:grpSp>
      <p:grpSp>
        <p:nvGrpSpPr>
          <p:cNvPr id="6" name="Group 77"/>
          <p:cNvGrpSpPr>
            <a:grpSpLocks/>
          </p:cNvGrpSpPr>
          <p:nvPr/>
        </p:nvGrpSpPr>
        <p:grpSpPr bwMode="auto">
          <a:xfrm>
            <a:off x="7348538" y="3479800"/>
            <a:ext cx="1425575" cy="963613"/>
            <a:chOff x="4629" y="2192"/>
            <a:chExt cx="898" cy="607"/>
          </a:xfrm>
        </p:grpSpPr>
        <p:sp>
          <p:nvSpPr>
            <p:cNvPr id="31822" name="Line 78"/>
            <p:cNvSpPr>
              <a:spLocks noChangeShapeType="1"/>
            </p:cNvSpPr>
            <p:nvPr/>
          </p:nvSpPr>
          <p:spPr bwMode="auto">
            <a:xfrm flipH="1">
              <a:off x="4629" y="2478"/>
              <a:ext cx="274" cy="176"/>
            </a:xfrm>
            <a:prstGeom prst="line">
              <a:avLst/>
            </a:prstGeom>
            <a:noFill/>
            <a:ln w="17463">
              <a:solidFill>
                <a:srgbClr val="000000"/>
              </a:solidFill>
              <a:round/>
              <a:headEnd/>
              <a:tailEnd/>
            </a:ln>
          </p:spPr>
          <p:txBody>
            <a:bodyPr/>
            <a:lstStyle/>
            <a:p>
              <a:endParaRPr lang="cs-CZ"/>
            </a:p>
          </p:txBody>
        </p:sp>
        <p:sp>
          <p:nvSpPr>
            <p:cNvPr id="31823" name="Rectangle 79"/>
            <p:cNvSpPr>
              <a:spLocks noChangeArrowheads="1"/>
            </p:cNvSpPr>
            <p:nvPr/>
          </p:nvSpPr>
          <p:spPr bwMode="auto">
            <a:xfrm>
              <a:off x="4881" y="2192"/>
              <a:ext cx="646" cy="605"/>
            </a:xfrm>
            <a:prstGeom prst="rect">
              <a:avLst/>
            </a:prstGeom>
            <a:solidFill>
              <a:srgbClr val="E1E5E9"/>
            </a:solidFill>
            <a:ln w="9525">
              <a:noFill/>
              <a:miter lim="800000"/>
              <a:headEnd/>
              <a:tailEnd/>
            </a:ln>
          </p:spPr>
          <p:txBody>
            <a:bodyPr/>
            <a:lstStyle/>
            <a:p>
              <a:endParaRPr lang="bg-BG"/>
            </a:p>
          </p:txBody>
        </p:sp>
        <p:sp>
          <p:nvSpPr>
            <p:cNvPr id="31824" name="Rectangle 80"/>
            <p:cNvSpPr>
              <a:spLocks noChangeArrowheads="1"/>
            </p:cNvSpPr>
            <p:nvPr/>
          </p:nvSpPr>
          <p:spPr bwMode="auto">
            <a:xfrm>
              <a:off x="4934" y="2219"/>
              <a:ext cx="133"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3. </a:t>
              </a:r>
              <a:endParaRPr lang="en-US" altLang="en-US"/>
            </a:p>
          </p:txBody>
        </p:sp>
        <p:sp>
          <p:nvSpPr>
            <p:cNvPr id="31825" name="Rectangle 81"/>
            <p:cNvSpPr>
              <a:spLocks noChangeArrowheads="1"/>
            </p:cNvSpPr>
            <p:nvPr/>
          </p:nvSpPr>
          <p:spPr bwMode="auto">
            <a:xfrm>
              <a:off x="5061" y="2219"/>
              <a:ext cx="399"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 . . and</a:t>
              </a:r>
              <a:endParaRPr lang="en-US" altLang="en-US"/>
            </a:p>
          </p:txBody>
        </p:sp>
        <p:sp>
          <p:nvSpPr>
            <p:cNvPr id="31826" name="Rectangle 82"/>
            <p:cNvSpPr>
              <a:spLocks noChangeArrowheads="1"/>
            </p:cNvSpPr>
            <p:nvPr/>
          </p:nvSpPr>
          <p:spPr bwMode="auto">
            <a:xfrm>
              <a:off x="4934" y="2364"/>
              <a:ext cx="515"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increases</a:t>
              </a:r>
              <a:endParaRPr lang="en-US" altLang="en-US"/>
            </a:p>
          </p:txBody>
        </p:sp>
        <p:sp>
          <p:nvSpPr>
            <p:cNvPr id="31827" name="Rectangle 83"/>
            <p:cNvSpPr>
              <a:spLocks noChangeArrowheads="1"/>
            </p:cNvSpPr>
            <p:nvPr/>
          </p:nvSpPr>
          <p:spPr bwMode="auto">
            <a:xfrm>
              <a:off x="4934" y="2509"/>
              <a:ext cx="461"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the price</a:t>
              </a:r>
              <a:endParaRPr lang="en-US" altLang="en-US"/>
            </a:p>
          </p:txBody>
        </p:sp>
        <p:sp>
          <p:nvSpPr>
            <p:cNvPr id="31828" name="Rectangle 84"/>
            <p:cNvSpPr>
              <a:spLocks noChangeArrowheads="1"/>
            </p:cNvSpPr>
            <p:nvPr/>
          </p:nvSpPr>
          <p:spPr bwMode="auto">
            <a:xfrm>
              <a:off x="4934" y="2655"/>
              <a:ext cx="281"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level.</a:t>
              </a:r>
              <a:endParaRPr lang="en-US" altLang="en-US"/>
            </a:p>
          </p:txBody>
        </p:sp>
      </p:grpSp>
      <p:grpSp>
        <p:nvGrpSpPr>
          <p:cNvPr id="7" name="Group 85"/>
          <p:cNvGrpSpPr>
            <a:grpSpLocks/>
          </p:cNvGrpSpPr>
          <p:nvPr/>
        </p:nvGrpSpPr>
        <p:grpSpPr bwMode="auto">
          <a:xfrm>
            <a:off x="4064000" y="2308225"/>
            <a:ext cx="2189163" cy="1119188"/>
            <a:chOff x="2560" y="1454"/>
            <a:chExt cx="1379" cy="705"/>
          </a:xfrm>
        </p:grpSpPr>
        <p:sp>
          <p:nvSpPr>
            <p:cNvPr id="31817" name="Line 86"/>
            <p:cNvSpPr>
              <a:spLocks noChangeShapeType="1"/>
            </p:cNvSpPr>
            <p:nvPr/>
          </p:nvSpPr>
          <p:spPr bwMode="auto">
            <a:xfrm flipH="1" flipV="1">
              <a:off x="2560" y="1454"/>
              <a:ext cx="591" cy="309"/>
            </a:xfrm>
            <a:prstGeom prst="line">
              <a:avLst/>
            </a:prstGeom>
            <a:noFill/>
            <a:ln w="17463">
              <a:solidFill>
                <a:srgbClr val="000000"/>
              </a:solidFill>
              <a:round/>
              <a:headEnd/>
              <a:tailEnd/>
            </a:ln>
          </p:spPr>
          <p:txBody>
            <a:bodyPr/>
            <a:lstStyle/>
            <a:p>
              <a:endParaRPr lang="cs-CZ"/>
            </a:p>
          </p:txBody>
        </p:sp>
        <p:sp>
          <p:nvSpPr>
            <p:cNvPr id="31818" name="Rectangle 87"/>
            <p:cNvSpPr>
              <a:spLocks noChangeArrowheads="1"/>
            </p:cNvSpPr>
            <p:nvPr/>
          </p:nvSpPr>
          <p:spPr bwMode="auto">
            <a:xfrm>
              <a:off x="3118" y="1697"/>
              <a:ext cx="821" cy="462"/>
            </a:xfrm>
            <a:prstGeom prst="rect">
              <a:avLst/>
            </a:prstGeom>
            <a:solidFill>
              <a:srgbClr val="E1E5E9"/>
            </a:solidFill>
            <a:ln w="9525">
              <a:noFill/>
              <a:miter lim="800000"/>
              <a:headEnd/>
              <a:tailEnd/>
            </a:ln>
          </p:spPr>
          <p:txBody>
            <a:bodyPr/>
            <a:lstStyle/>
            <a:p>
              <a:endParaRPr lang="bg-BG"/>
            </a:p>
          </p:txBody>
        </p:sp>
        <p:sp>
          <p:nvSpPr>
            <p:cNvPr id="31819" name="Rectangle 88"/>
            <p:cNvSpPr>
              <a:spLocks noChangeArrowheads="1"/>
            </p:cNvSpPr>
            <p:nvPr/>
          </p:nvSpPr>
          <p:spPr bwMode="auto">
            <a:xfrm>
              <a:off x="3157" y="1701"/>
              <a:ext cx="768"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1. An increase</a:t>
              </a:r>
              <a:endParaRPr lang="en-US" altLang="en-US"/>
            </a:p>
          </p:txBody>
        </p:sp>
        <p:sp>
          <p:nvSpPr>
            <p:cNvPr id="31820" name="Rectangle 89"/>
            <p:cNvSpPr>
              <a:spLocks noChangeArrowheads="1"/>
            </p:cNvSpPr>
            <p:nvPr/>
          </p:nvSpPr>
          <p:spPr bwMode="auto">
            <a:xfrm>
              <a:off x="3157" y="1846"/>
              <a:ext cx="688"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in the money</a:t>
              </a:r>
              <a:endParaRPr lang="en-US" altLang="en-US"/>
            </a:p>
          </p:txBody>
        </p:sp>
        <p:sp>
          <p:nvSpPr>
            <p:cNvPr id="31821" name="Rectangle 90"/>
            <p:cNvSpPr>
              <a:spLocks noChangeArrowheads="1"/>
            </p:cNvSpPr>
            <p:nvPr/>
          </p:nvSpPr>
          <p:spPr bwMode="auto">
            <a:xfrm>
              <a:off x="3157" y="1991"/>
              <a:ext cx="546"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supply . . .</a:t>
              </a:r>
              <a:endParaRPr lang="en-US" altLang="en-US"/>
            </a:p>
          </p:txBody>
        </p:sp>
      </p:grpSp>
      <p:grpSp>
        <p:nvGrpSpPr>
          <p:cNvPr id="8" name="Group 91"/>
          <p:cNvGrpSpPr>
            <a:grpSpLocks/>
          </p:cNvGrpSpPr>
          <p:nvPr/>
        </p:nvGrpSpPr>
        <p:grpSpPr bwMode="auto">
          <a:xfrm>
            <a:off x="2533650" y="3684588"/>
            <a:ext cx="4467225" cy="301625"/>
            <a:chOff x="1596" y="2321"/>
            <a:chExt cx="2814" cy="190"/>
          </a:xfrm>
        </p:grpSpPr>
        <p:sp>
          <p:nvSpPr>
            <p:cNvPr id="31814" name="Line 92"/>
            <p:cNvSpPr>
              <a:spLocks noChangeShapeType="1"/>
            </p:cNvSpPr>
            <p:nvPr/>
          </p:nvSpPr>
          <p:spPr bwMode="auto">
            <a:xfrm>
              <a:off x="1596" y="2467"/>
              <a:ext cx="2814" cy="1"/>
            </a:xfrm>
            <a:prstGeom prst="line">
              <a:avLst/>
            </a:prstGeom>
            <a:noFill/>
            <a:ln w="17463">
              <a:solidFill>
                <a:schemeClr val="tx1"/>
              </a:solidFill>
              <a:prstDash val="sysDot"/>
              <a:round/>
              <a:headEnd/>
              <a:tailEnd/>
            </a:ln>
          </p:spPr>
          <p:txBody>
            <a:bodyPr/>
            <a:lstStyle/>
            <a:p>
              <a:endParaRPr lang="cs-CZ"/>
            </a:p>
          </p:txBody>
        </p:sp>
        <p:sp>
          <p:nvSpPr>
            <p:cNvPr id="31815" name="Oval 93"/>
            <p:cNvSpPr>
              <a:spLocks noChangeArrowheads="1"/>
            </p:cNvSpPr>
            <p:nvPr/>
          </p:nvSpPr>
          <p:spPr bwMode="auto">
            <a:xfrm>
              <a:off x="2187" y="2434"/>
              <a:ext cx="77" cy="77"/>
            </a:xfrm>
            <a:prstGeom prst="ellipse">
              <a:avLst/>
            </a:prstGeom>
            <a:solidFill>
              <a:srgbClr val="000000"/>
            </a:solidFill>
            <a:ln w="9525">
              <a:noFill/>
              <a:round/>
              <a:headEnd/>
              <a:tailEnd/>
            </a:ln>
          </p:spPr>
          <p:txBody>
            <a:bodyPr/>
            <a:lstStyle/>
            <a:p>
              <a:endParaRPr lang="bg-BG"/>
            </a:p>
          </p:txBody>
        </p:sp>
        <p:sp>
          <p:nvSpPr>
            <p:cNvPr id="31816" name="Rectangle 94"/>
            <p:cNvSpPr>
              <a:spLocks noChangeArrowheads="1"/>
            </p:cNvSpPr>
            <p:nvPr/>
          </p:nvSpPr>
          <p:spPr bwMode="auto">
            <a:xfrm>
              <a:off x="2245" y="2321"/>
              <a:ext cx="134" cy="163"/>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A</a:t>
              </a:r>
              <a:endParaRPr lang="en-US" altLang="en-US"/>
            </a:p>
          </p:txBody>
        </p:sp>
      </p:grpSp>
      <p:grpSp>
        <p:nvGrpSpPr>
          <p:cNvPr id="9" name="Group 95"/>
          <p:cNvGrpSpPr>
            <a:grpSpLocks/>
          </p:cNvGrpSpPr>
          <p:nvPr/>
        </p:nvGrpSpPr>
        <p:grpSpPr bwMode="auto">
          <a:xfrm>
            <a:off x="2533650" y="4508500"/>
            <a:ext cx="4467225" cy="312738"/>
            <a:chOff x="1596" y="2840"/>
            <a:chExt cx="2814" cy="197"/>
          </a:xfrm>
        </p:grpSpPr>
        <p:sp>
          <p:nvSpPr>
            <p:cNvPr id="31810" name="Line 96"/>
            <p:cNvSpPr>
              <a:spLocks noChangeShapeType="1"/>
            </p:cNvSpPr>
            <p:nvPr/>
          </p:nvSpPr>
          <p:spPr bwMode="auto">
            <a:xfrm>
              <a:off x="1596" y="2995"/>
              <a:ext cx="2814" cy="1"/>
            </a:xfrm>
            <a:prstGeom prst="line">
              <a:avLst/>
            </a:prstGeom>
            <a:noFill/>
            <a:ln w="17463">
              <a:solidFill>
                <a:schemeClr val="tx1"/>
              </a:solidFill>
              <a:prstDash val="sysDot"/>
              <a:round/>
              <a:headEnd/>
              <a:tailEnd/>
            </a:ln>
          </p:spPr>
          <p:txBody>
            <a:bodyPr/>
            <a:lstStyle/>
            <a:p>
              <a:endParaRPr lang="cs-CZ"/>
            </a:p>
          </p:txBody>
        </p:sp>
        <p:grpSp>
          <p:nvGrpSpPr>
            <p:cNvPr id="31811" name="Group 97"/>
            <p:cNvGrpSpPr>
              <a:grpSpLocks/>
            </p:cNvGrpSpPr>
            <p:nvPr/>
          </p:nvGrpSpPr>
          <p:grpSpPr bwMode="auto">
            <a:xfrm>
              <a:off x="2929" y="2840"/>
              <a:ext cx="145" cy="197"/>
              <a:chOff x="2929" y="2840"/>
              <a:chExt cx="145" cy="197"/>
            </a:xfrm>
          </p:grpSpPr>
          <p:sp>
            <p:nvSpPr>
              <p:cNvPr id="31812" name="Oval 98"/>
              <p:cNvSpPr>
                <a:spLocks noChangeArrowheads="1"/>
              </p:cNvSpPr>
              <p:nvPr/>
            </p:nvSpPr>
            <p:spPr bwMode="auto">
              <a:xfrm>
                <a:off x="2929" y="2962"/>
                <a:ext cx="77" cy="75"/>
              </a:xfrm>
              <a:prstGeom prst="ellipse">
                <a:avLst/>
              </a:prstGeom>
              <a:solidFill>
                <a:srgbClr val="000000"/>
              </a:solidFill>
              <a:ln w="9525">
                <a:noFill/>
                <a:round/>
                <a:headEnd/>
                <a:tailEnd/>
              </a:ln>
            </p:spPr>
            <p:txBody>
              <a:bodyPr/>
              <a:lstStyle/>
              <a:p>
                <a:endParaRPr lang="bg-BG"/>
              </a:p>
            </p:txBody>
          </p:sp>
          <p:sp>
            <p:nvSpPr>
              <p:cNvPr id="31813" name="Rectangle 99"/>
              <p:cNvSpPr>
                <a:spLocks noChangeArrowheads="1"/>
              </p:cNvSpPr>
              <p:nvPr/>
            </p:nvSpPr>
            <p:spPr bwMode="auto">
              <a:xfrm>
                <a:off x="2994" y="2840"/>
                <a:ext cx="80" cy="144"/>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Arial" charset="0"/>
                  </a:rPr>
                  <a:t>B</a:t>
                </a:r>
                <a:endParaRPr lang="en-US" altLang="en-US"/>
              </a:p>
            </p:txBody>
          </p:sp>
        </p:grpSp>
      </p:grpSp>
      <p:sp>
        <p:nvSpPr>
          <p:cNvPr id="31809" name="Text Box 100"/>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88" fill="hold" grpId="0" nodeType="clickEffect">
                                  <p:stCondLst>
                                    <p:cond delay="0"/>
                                  </p:stCondLst>
                                  <p:childTnLst>
                                    <p:set>
                                      <p:cBhvr>
                                        <p:cTn id="21" dur="1" fill="hold">
                                          <p:stCondLst>
                                            <p:cond delay="0"/>
                                          </p:stCondLst>
                                        </p:cTn>
                                        <p:tgtEl>
                                          <p:spTgt spid="92188"/>
                                        </p:tgtEl>
                                        <p:attrNameLst>
                                          <p:attrName>style.visibility</p:attrName>
                                        </p:attrNameLst>
                                      </p:cBhvr>
                                      <p:to>
                                        <p:strVal val="visible"/>
                                      </p:to>
                                    </p:set>
                                    <p:anim calcmode="lin" valueType="num">
                                      <p:cBhvr>
                                        <p:cTn id="22" dur="500" fill="hold"/>
                                        <p:tgtEl>
                                          <p:spTgt spid="92188"/>
                                        </p:tgtEl>
                                        <p:attrNameLst>
                                          <p:attrName>ppt_w</p:attrName>
                                        </p:attrNameLst>
                                      </p:cBhvr>
                                      <p:tavLst>
                                        <p:tav tm="0">
                                          <p:val>
                                            <p:strVal val="4/3*#ppt_w"/>
                                          </p:val>
                                        </p:tav>
                                        <p:tav tm="100000">
                                          <p:val>
                                            <p:strVal val="#ppt_w"/>
                                          </p:val>
                                        </p:tav>
                                      </p:tavLst>
                                    </p:anim>
                                    <p:anim calcmode="lin" valueType="num">
                                      <p:cBhvr>
                                        <p:cTn id="23" dur="500" fill="hold"/>
                                        <p:tgtEl>
                                          <p:spTgt spid="92188"/>
                                        </p:tgtEl>
                                        <p:attrNameLst>
                                          <p:attrName>ppt_h</p:attrName>
                                        </p:attrNameLst>
                                      </p:cBhvr>
                                      <p:tavLst>
                                        <p:tav tm="0">
                                          <p:val>
                                            <p:strVal val="4/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Righ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2186"/>
                                        </p:tgtEl>
                                        <p:attrNameLst>
                                          <p:attrName>style.visibility</p:attrName>
                                        </p:attrNameLst>
                                      </p:cBhvr>
                                      <p:to>
                                        <p:strVal val="visible"/>
                                      </p:to>
                                    </p:set>
                                    <p:animEffect transition="in" filter="wipe(up)">
                                      <p:cBhvr>
                                        <p:cTn id="38" dur="500"/>
                                        <p:tgtEl>
                                          <p:spTgt spid="9218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9"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trips(up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2187"/>
                                        </p:tgtEl>
                                        <p:attrNameLst>
                                          <p:attrName>style.visibility</p:attrName>
                                        </p:attrNameLst>
                                      </p:cBhvr>
                                      <p:to>
                                        <p:strVal val="visible"/>
                                      </p:to>
                                    </p:set>
                                    <p:animEffect transition="in" filter="wipe(up)">
                                      <p:cBhvr>
                                        <p:cTn id="53" dur="500"/>
                                        <p:tgtEl>
                                          <p:spTgt spid="92187"/>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strips(upRight)">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6" grpId="0" animBg="1"/>
      <p:bldP spid="92187" grpId="0" animBg="1"/>
      <p:bldP spid="921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The Classical Theory of Inflation</a:t>
            </a:r>
            <a:endParaRPr lang="en-US" altLang="en-US" smtClean="0">
              <a:latin typeface="Tahoma" pitchFamily="34" charset="0"/>
            </a:endParaRPr>
          </a:p>
        </p:txBody>
      </p:sp>
      <p:sp>
        <p:nvSpPr>
          <p:cNvPr id="32771" name="Rectangle 3"/>
          <p:cNvSpPr>
            <a:spLocks noGrp="1" noChangeArrowheads="1"/>
          </p:cNvSpPr>
          <p:nvPr>
            <p:ph type="body" idx="1"/>
          </p:nvPr>
        </p:nvSpPr>
        <p:spPr/>
        <p:txBody>
          <a:bodyPr/>
          <a:lstStyle/>
          <a:p>
            <a:endParaRPr lang="en-US" altLang="en-US" smtClean="0"/>
          </a:p>
          <a:p>
            <a:r>
              <a:rPr lang="en-US" altLang="en-US" smtClean="0"/>
              <a:t>The Quantity Theory of Money</a:t>
            </a:r>
            <a:endParaRPr lang="en-US" altLang="en-US" smtClean="0">
              <a:latin typeface="Tahoma" pitchFamily="34" charset="0"/>
            </a:endParaRPr>
          </a:p>
          <a:p>
            <a:pPr lvl="1"/>
            <a:r>
              <a:rPr lang="en-US" altLang="en-US" smtClean="0"/>
              <a:t>How the price level is determined and why it might change over time is called the quantity theory of money.</a:t>
            </a:r>
          </a:p>
          <a:p>
            <a:pPr lvl="2"/>
            <a:r>
              <a:rPr lang="en-US" altLang="en-US" smtClean="0"/>
              <a:t>The quantity of money available in the economy determines the value of money.</a:t>
            </a:r>
          </a:p>
          <a:p>
            <a:pPr lvl="2"/>
            <a:r>
              <a:rPr lang="en-US" altLang="en-US" smtClean="0"/>
              <a:t>The primary cause of inflation is the growth in the quantity of money</a:t>
            </a:r>
            <a:r>
              <a:rPr lang="en-US" altLang="en-US" i="1" smtClean="0"/>
              <a:t>.</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3200" smtClean="0">
                <a:solidFill>
                  <a:srgbClr val="FFFFFF"/>
                </a:solidFill>
              </a:rPr>
              <a:t>The Classical Dichotomy and Monetary Neutrality</a:t>
            </a:r>
            <a:endParaRPr lang="en-US" altLang="en-US" sz="3200" smtClean="0">
              <a:solidFill>
                <a:srgbClr val="FFFFFF"/>
              </a:solidFill>
              <a:latin typeface="Tahoma" pitchFamily="34" charset="0"/>
            </a:endParaRPr>
          </a:p>
        </p:txBody>
      </p:sp>
      <p:sp>
        <p:nvSpPr>
          <p:cNvPr id="33795" name="Rectangle 3"/>
          <p:cNvSpPr>
            <a:spLocks noGrp="1" noChangeArrowheads="1"/>
          </p:cNvSpPr>
          <p:nvPr>
            <p:ph type="body" idx="1"/>
          </p:nvPr>
        </p:nvSpPr>
        <p:spPr/>
        <p:txBody>
          <a:bodyPr/>
          <a:lstStyle/>
          <a:p>
            <a:r>
              <a:rPr lang="en-US" altLang="en-US" sz="2800" smtClean="0"/>
              <a:t>According to Hume and others, real economic variables do not change with changes in the money supply.</a:t>
            </a:r>
          </a:p>
          <a:p>
            <a:pPr lvl="1">
              <a:buClr>
                <a:srgbClr val="000000"/>
              </a:buClr>
            </a:pPr>
            <a:r>
              <a:rPr lang="en-US" altLang="en-US" sz="2400" i="1" smtClean="0">
                <a:solidFill>
                  <a:srgbClr val="25A9A6"/>
                </a:solidFill>
              </a:rPr>
              <a:t>Nominal variables </a:t>
            </a:r>
            <a:r>
              <a:rPr lang="en-US" altLang="en-US" sz="2400" smtClean="0"/>
              <a:t>are variables measured in monetary units.</a:t>
            </a:r>
          </a:p>
          <a:p>
            <a:pPr lvl="1">
              <a:buClr>
                <a:srgbClr val="000000"/>
              </a:buClr>
            </a:pPr>
            <a:r>
              <a:rPr lang="en-US" altLang="en-US" sz="2400" i="1" smtClean="0">
                <a:solidFill>
                  <a:srgbClr val="25A9A6"/>
                </a:solidFill>
              </a:rPr>
              <a:t>Real variables </a:t>
            </a:r>
            <a:r>
              <a:rPr lang="en-US" altLang="en-US" sz="2400" smtClean="0"/>
              <a:t>are variables measured in physical units.</a:t>
            </a:r>
          </a:p>
          <a:p>
            <a:pPr lvl="1">
              <a:buClr>
                <a:srgbClr val="000000"/>
              </a:buClr>
            </a:pPr>
            <a:r>
              <a:rPr lang="en-US" altLang="en-US" sz="2400" smtClean="0"/>
              <a:t>According to the </a:t>
            </a:r>
            <a:r>
              <a:rPr lang="en-US" altLang="en-US" sz="2400" i="1" smtClean="0">
                <a:solidFill>
                  <a:srgbClr val="25A9A6"/>
                </a:solidFill>
              </a:rPr>
              <a:t>classical dichotomy</a:t>
            </a:r>
            <a:r>
              <a:rPr lang="en-US" altLang="en-US" sz="2400" smtClean="0"/>
              <a:t>, different forces influence real and nominal variables.</a:t>
            </a:r>
          </a:p>
          <a:p>
            <a:r>
              <a:rPr lang="en-US" altLang="en-US" sz="2800" smtClean="0"/>
              <a:t>Changes in the money supply affect nominal variables but not real variables.</a:t>
            </a:r>
          </a:p>
          <a:p>
            <a:r>
              <a:rPr lang="en-US" altLang="en-US" sz="2800" smtClean="0"/>
              <a:t>The irrelevance of monetary changes for real variables is called </a:t>
            </a:r>
            <a:r>
              <a:rPr lang="en-US" altLang="en-US" sz="2800" i="1" smtClean="0">
                <a:solidFill>
                  <a:srgbClr val="25A9A6"/>
                </a:solidFill>
              </a:rPr>
              <a:t>monetary neutrality</a:t>
            </a:r>
            <a:r>
              <a:rPr lang="en-US" altLang="en-US" sz="280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altLang="en-US" sz="3200" smtClean="0">
                <a:solidFill>
                  <a:srgbClr val="FFFFFF"/>
                </a:solidFill>
              </a:rPr>
              <a:t>Velocity and the Quantity Equation</a:t>
            </a:r>
            <a:endParaRPr lang="en-US" altLang="en-US" sz="3200" smtClean="0">
              <a:solidFill>
                <a:srgbClr val="FFFFFF"/>
              </a:solidFill>
              <a:latin typeface="Tahoma" pitchFamily="34" charset="0"/>
            </a:endParaRPr>
          </a:p>
        </p:txBody>
      </p:sp>
      <p:sp>
        <p:nvSpPr>
          <p:cNvPr id="18435" name="Rectangle 3"/>
          <p:cNvSpPr>
            <a:spLocks noGrp="1" noChangeArrowheads="1"/>
          </p:cNvSpPr>
          <p:nvPr>
            <p:ph type="body" idx="1"/>
          </p:nvPr>
        </p:nvSpPr>
        <p:spPr/>
        <p:txBody>
          <a:bodyPr/>
          <a:lstStyle/>
          <a:p>
            <a:pPr>
              <a:buClr>
                <a:srgbClr val="000000"/>
              </a:buClr>
              <a:defRPr/>
            </a:pPr>
            <a:r>
              <a:rPr lang="en-US" altLang="en-US" sz="2800" dirty="0" smtClean="0"/>
              <a:t>The </a:t>
            </a:r>
            <a:r>
              <a:rPr lang="en-US" altLang="en-US" sz="2800" i="1" dirty="0" smtClean="0">
                <a:solidFill>
                  <a:srgbClr val="25A9A6"/>
                </a:solidFill>
              </a:rPr>
              <a:t>velocity of money </a:t>
            </a:r>
            <a:r>
              <a:rPr lang="en-US" altLang="en-US" sz="2800" dirty="0" smtClean="0"/>
              <a:t>refers to the speed at which the money changes hands, travelling around the economy from wallet to wallet.</a:t>
            </a:r>
          </a:p>
          <a:p>
            <a:pPr algn="ctr">
              <a:buFontTx/>
              <a:buNone/>
              <a:defRPr/>
            </a:pPr>
            <a:r>
              <a:rPr lang="en-US" altLang="en-US" sz="3000" i="1" dirty="0" smtClean="0"/>
              <a:t>V = (P </a:t>
            </a:r>
            <a:r>
              <a:rPr lang="en-US" altLang="en-US" sz="3000" i="1" dirty="0" smtClean="0">
                <a:sym typeface="Symbol" pitchFamily="18" charset="2"/>
              </a:rPr>
              <a:t></a:t>
            </a:r>
            <a:r>
              <a:rPr lang="en-US" altLang="en-US" sz="3000" i="1" dirty="0" smtClean="0"/>
              <a:t> Y)/M</a:t>
            </a:r>
            <a:endParaRPr lang="en-US" altLang="en-US" sz="3000" dirty="0" smtClean="0"/>
          </a:p>
          <a:p>
            <a:pPr lvl="1">
              <a:defRPr/>
            </a:pPr>
            <a:r>
              <a:rPr lang="en-US" altLang="en-US" dirty="0" smtClean="0"/>
              <a:t>Where: </a:t>
            </a:r>
            <a:r>
              <a:rPr lang="en-US" altLang="en-US" i="1" dirty="0" smtClean="0"/>
              <a:t>V</a:t>
            </a:r>
            <a:r>
              <a:rPr lang="en-US" altLang="en-US" dirty="0" smtClean="0"/>
              <a:t>  = velocity</a:t>
            </a:r>
          </a:p>
          <a:p>
            <a:pPr lvl="2">
              <a:buFontTx/>
              <a:buNone/>
              <a:defRPr/>
            </a:pPr>
            <a:r>
              <a:rPr lang="en-US" altLang="en-US" i="1" dirty="0" smtClean="0"/>
              <a:t>P </a:t>
            </a:r>
            <a:r>
              <a:rPr lang="en-US" altLang="en-US" dirty="0" smtClean="0"/>
              <a:t> = the price level</a:t>
            </a:r>
          </a:p>
          <a:p>
            <a:pPr lvl="2">
              <a:buFontTx/>
              <a:buNone/>
              <a:defRPr/>
            </a:pPr>
            <a:r>
              <a:rPr lang="en-US" altLang="en-US" i="1" dirty="0" smtClean="0"/>
              <a:t>Y</a:t>
            </a:r>
            <a:r>
              <a:rPr lang="en-US" altLang="en-US" dirty="0" smtClean="0"/>
              <a:t>  = the quantity of output</a:t>
            </a:r>
          </a:p>
          <a:p>
            <a:pPr lvl="2">
              <a:buFontTx/>
              <a:buNone/>
              <a:defRPr/>
            </a:pPr>
            <a:r>
              <a:rPr lang="en-US" altLang="en-US" i="1" dirty="0" smtClean="0"/>
              <a:t>M</a:t>
            </a:r>
            <a:r>
              <a:rPr lang="en-US" altLang="en-US" dirty="0" smtClean="0"/>
              <a:t> = the quantity of money</a:t>
            </a:r>
          </a:p>
          <a:p>
            <a:pPr lvl="1">
              <a:defRPr/>
            </a:pPr>
            <a:r>
              <a:rPr lang="en-US" altLang="en-US" sz="3200" dirty="0" smtClean="0"/>
              <a:t>Rewriting the equation gives the quantity equation: 	</a:t>
            </a:r>
            <a:r>
              <a:rPr lang="en-US" altLang="en-US" sz="3200" i="1" dirty="0" smtClean="0">
                <a:solidFill>
                  <a:srgbClr val="000000"/>
                </a:solidFill>
              </a:rPr>
              <a:t>M</a:t>
            </a:r>
            <a:r>
              <a:rPr lang="en-US" altLang="en-US" sz="3200" i="1" dirty="0" smtClean="0">
                <a:solidFill>
                  <a:srgbClr val="000000"/>
                </a:solidFill>
                <a:effectLst>
                  <a:outerShdw blurRad="38100" dist="38100" dir="2700000" algn="tl">
                    <a:srgbClr val="FFFFFF"/>
                  </a:outerShdw>
                </a:effectLst>
              </a:rPr>
              <a:t> </a:t>
            </a:r>
            <a:r>
              <a:rPr lang="en-US" altLang="en-US" sz="3200" i="1" dirty="0" smtClean="0">
                <a:sym typeface="Symbol" pitchFamily="18" charset="2"/>
              </a:rPr>
              <a:t></a:t>
            </a:r>
            <a:r>
              <a:rPr lang="en-US" altLang="en-US" sz="3200" i="1" dirty="0" smtClean="0">
                <a:solidFill>
                  <a:srgbClr val="000000"/>
                </a:solidFill>
                <a:effectLst>
                  <a:outerShdw blurRad="38100" dist="38100" dir="2700000" algn="tl">
                    <a:srgbClr val="FFFFFF"/>
                  </a:outerShdw>
                </a:effectLst>
              </a:rPr>
              <a:t> </a:t>
            </a:r>
            <a:r>
              <a:rPr lang="en-US" altLang="en-US" sz="3200" i="1" dirty="0" smtClean="0">
                <a:solidFill>
                  <a:srgbClr val="000000"/>
                </a:solidFill>
              </a:rPr>
              <a:t>V</a:t>
            </a:r>
            <a:r>
              <a:rPr lang="en-US" altLang="en-US" sz="3200" i="1" dirty="0" smtClean="0">
                <a:solidFill>
                  <a:srgbClr val="000000"/>
                </a:solidFill>
                <a:effectLst>
                  <a:outerShdw blurRad="38100" dist="38100" dir="2700000" algn="tl">
                    <a:srgbClr val="FFFFFF"/>
                  </a:outerShdw>
                </a:effectLst>
              </a:rPr>
              <a:t> </a:t>
            </a:r>
            <a:r>
              <a:rPr lang="en-US" altLang="en-US" sz="3200" i="1" dirty="0" smtClean="0">
                <a:solidFill>
                  <a:srgbClr val="000000"/>
                </a:solidFill>
              </a:rPr>
              <a:t>= P </a:t>
            </a:r>
            <a:r>
              <a:rPr lang="en-US" altLang="en-US" sz="3200" i="1" dirty="0" smtClean="0">
                <a:sym typeface="Symbol" pitchFamily="18" charset="2"/>
              </a:rPr>
              <a:t></a:t>
            </a:r>
            <a:r>
              <a:rPr lang="en-US" altLang="en-US" sz="3200" i="1" dirty="0" smtClean="0">
                <a:solidFill>
                  <a:srgbClr val="000000"/>
                </a:solidFill>
              </a:rPr>
              <a:t> Y</a:t>
            </a:r>
            <a:endParaRPr lang="en-US" altLang="en-US"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en-US" altLang="en-US" sz="3200" smtClean="0">
                <a:solidFill>
                  <a:srgbClr val="FFFFFF"/>
                </a:solidFill>
              </a:rPr>
              <a:t>Velocity and the Quantity Equation</a:t>
            </a:r>
            <a:endParaRPr lang="en-US" altLang="en-US" sz="3200" smtClean="0">
              <a:solidFill>
                <a:srgbClr val="FFFFFF"/>
              </a:solidFill>
              <a:latin typeface="Tahoma" pitchFamily="34" charset="0"/>
            </a:endParaRPr>
          </a:p>
        </p:txBody>
      </p:sp>
      <p:sp>
        <p:nvSpPr>
          <p:cNvPr id="35843" name="Rectangle 3"/>
          <p:cNvSpPr>
            <a:spLocks noGrp="1" noChangeArrowheads="1"/>
          </p:cNvSpPr>
          <p:nvPr>
            <p:ph type="body" idx="1"/>
          </p:nvPr>
        </p:nvSpPr>
        <p:spPr/>
        <p:txBody>
          <a:bodyPr/>
          <a:lstStyle/>
          <a:p>
            <a:pPr>
              <a:buClr>
                <a:srgbClr val="000000"/>
              </a:buClr>
            </a:pPr>
            <a:r>
              <a:rPr lang="en-US" altLang="en-US" smtClean="0"/>
              <a:t>The </a:t>
            </a:r>
            <a:r>
              <a:rPr lang="en-US" altLang="en-US" i="1" smtClean="0">
                <a:solidFill>
                  <a:srgbClr val="25A9A6"/>
                </a:solidFill>
              </a:rPr>
              <a:t>quantity equation </a:t>
            </a:r>
            <a:r>
              <a:rPr lang="en-US" altLang="en-US" smtClean="0"/>
              <a:t>relates the quantity of money (</a:t>
            </a:r>
            <a:r>
              <a:rPr lang="en-US" altLang="en-US" i="1" smtClean="0"/>
              <a:t>M</a:t>
            </a:r>
            <a:r>
              <a:rPr lang="en-US" altLang="en-US" smtClean="0"/>
              <a:t>) to the nominal value of output </a:t>
            </a:r>
            <a:br>
              <a:rPr lang="en-US" altLang="en-US" smtClean="0"/>
            </a:br>
            <a:r>
              <a:rPr lang="en-US" altLang="en-US" smtClean="0"/>
              <a:t>(</a:t>
            </a:r>
            <a:r>
              <a:rPr lang="en-US" altLang="en-US" i="1" smtClean="0"/>
              <a:t>P</a:t>
            </a:r>
            <a:r>
              <a:rPr lang="en-US" altLang="en-US" smtClean="0"/>
              <a:t> </a:t>
            </a:r>
            <a:r>
              <a:rPr lang="en-US" altLang="en-US" i="1" smtClean="0">
                <a:sym typeface="Symbol" pitchFamily="18" charset="2"/>
              </a:rPr>
              <a:t></a:t>
            </a:r>
            <a:r>
              <a:rPr lang="en-US" altLang="en-US" smtClean="0"/>
              <a:t> </a:t>
            </a:r>
            <a:r>
              <a:rPr lang="en-US" altLang="en-US" i="1" smtClean="0"/>
              <a:t>Y</a:t>
            </a:r>
            <a:r>
              <a:rPr lang="en-US" altLang="en-US" smtClean="0"/>
              <a:t>).</a:t>
            </a:r>
          </a:p>
          <a:p>
            <a:r>
              <a:rPr lang="en-US" altLang="en-US" smtClean="0"/>
              <a:t>The quantity equation shows that an increase in the quantity of money in an economy must be reflected in one of three other variables:</a:t>
            </a:r>
          </a:p>
          <a:p>
            <a:pPr lvl="1"/>
            <a:r>
              <a:rPr lang="en-US" altLang="en-US" smtClean="0"/>
              <a:t>the price level must rise,</a:t>
            </a:r>
          </a:p>
          <a:p>
            <a:pPr lvl="1"/>
            <a:r>
              <a:rPr lang="en-US" altLang="en-US" smtClean="0"/>
              <a:t>the quantity of output must rise, or</a:t>
            </a:r>
          </a:p>
          <a:p>
            <a:pPr lvl="1"/>
            <a:r>
              <a:rPr lang="en-US" altLang="en-US" smtClean="0"/>
              <a:t>the velocity of money must fall.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3200" smtClean="0">
                <a:solidFill>
                  <a:srgbClr val="FFFFFF"/>
                </a:solidFill>
              </a:rPr>
              <a:t>Velocity and the Quantity Equation</a:t>
            </a:r>
            <a:endParaRPr lang="en-US" altLang="en-US" sz="3200" smtClean="0">
              <a:solidFill>
                <a:srgbClr val="FFFFFF"/>
              </a:solidFill>
              <a:latin typeface="Tahoma" pitchFamily="34" charset="0"/>
            </a:endParaRPr>
          </a:p>
        </p:txBody>
      </p:sp>
      <p:sp>
        <p:nvSpPr>
          <p:cNvPr id="36867" name="Rectangle 3"/>
          <p:cNvSpPr>
            <a:spLocks noGrp="1" noChangeArrowheads="1"/>
          </p:cNvSpPr>
          <p:nvPr>
            <p:ph type="body" idx="1"/>
          </p:nvPr>
        </p:nvSpPr>
        <p:spPr/>
        <p:txBody>
          <a:bodyPr/>
          <a:lstStyle/>
          <a:p>
            <a:r>
              <a:rPr lang="en-US" altLang="en-US" sz="2300" dirty="0" smtClean="0"/>
              <a:t>The Equilibrium Price Level, Inflation Rate, and the Quantity Theory of Money</a:t>
            </a:r>
            <a:r>
              <a:rPr lang="en-US" altLang="en-US" sz="2300" dirty="0" smtClean="0">
                <a:latin typeface="Tahoma" pitchFamily="34" charset="0"/>
              </a:rPr>
              <a:t> </a:t>
            </a:r>
          </a:p>
          <a:p>
            <a:pPr lvl="1"/>
            <a:r>
              <a:rPr lang="en-US" altLang="en-US" sz="2300" dirty="0" smtClean="0"/>
              <a:t>The velocity of money is relatively stable over time.</a:t>
            </a:r>
          </a:p>
          <a:p>
            <a:pPr lvl="1"/>
            <a:r>
              <a:rPr lang="en-US" altLang="en-US" sz="2300" dirty="0" smtClean="0"/>
              <a:t>When the central bank changes the quantity of money, it causes proportionate changes in the nominal value of output (P </a:t>
            </a:r>
            <a:r>
              <a:rPr lang="en-US" altLang="en-US" sz="2300" dirty="0" smtClean="0">
                <a:sym typeface="Symbol" pitchFamily="18" charset="2"/>
              </a:rPr>
              <a:t></a:t>
            </a:r>
            <a:r>
              <a:rPr lang="en-US" altLang="en-US" sz="2300" dirty="0" smtClean="0"/>
              <a:t> Y).</a:t>
            </a:r>
          </a:p>
          <a:p>
            <a:pPr lvl="1"/>
            <a:r>
              <a:rPr lang="en-US" altLang="en-US" sz="2300" dirty="0" smtClean="0"/>
              <a:t>Because money is neutral, money does not affect output</a:t>
            </a:r>
            <a:r>
              <a:rPr lang="en-US" altLang="en-US" sz="2300" dirty="0" smtClean="0"/>
              <a:t>.</a:t>
            </a:r>
          </a:p>
          <a:p>
            <a:pPr lvl="1">
              <a:buNone/>
            </a:pPr>
            <a:endParaRPr lang="en-US" altLang="en-US" sz="2300" dirty="0" smtClean="0"/>
          </a:p>
          <a:p>
            <a:r>
              <a:rPr lang="en-US" altLang="en-US" sz="2300" dirty="0" smtClean="0"/>
              <a:t>Hyperinflation is inflation that exceeds 50 percent per month. </a:t>
            </a:r>
          </a:p>
          <a:p>
            <a:r>
              <a:rPr lang="en-US" altLang="en-US" sz="2300" dirty="0" smtClean="0"/>
              <a:t> Hyperinflation occurs in some countries because the government prints too much money to pay for its spending.</a:t>
            </a:r>
          </a:p>
          <a:p>
            <a:endParaRPr lang="en-US" alt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a:xfrm>
            <a:off x="609600" y="50800"/>
            <a:ext cx="8229600" cy="685800"/>
          </a:xfrm>
        </p:spPr>
        <p:txBody>
          <a:bodyPr/>
          <a:lstStyle/>
          <a:p>
            <a:pPr algn="l">
              <a:lnSpc>
                <a:spcPct val="80000"/>
              </a:lnSpc>
            </a:pPr>
            <a:r>
              <a:rPr lang="en-US" altLang="en-US" sz="2800" smtClean="0"/>
              <a:t>Figure 3 Money and Prices During Four Hyperinflations</a:t>
            </a:r>
          </a:p>
        </p:txBody>
      </p:sp>
      <p:sp>
        <p:nvSpPr>
          <p:cNvPr id="37892" name="Rectangle 5"/>
          <p:cNvSpPr>
            <a:spLocks noChangeArrowheads="1"/>
          </p:cNvSpPr>
          <p:nvPr/>
        </p:nvSpPr>
        <p:spPr bwMode="auto">
          <a:xfrm>
            <a:off x="1571625" y="2752725"/>
            <a:ext cx="2840038" cy="1887538"/>
          </a:xfrm>
          <a:prstGeom prst="rect">
            <a:avLst/>
          </a:prstGeom>
          <a:solidFill>
            <a:srgbClr val="F3F6F9"/>
          </a:solidFill>
          <a:ln w="165100">
            <a:solidFill>
              <a:srgbClr val="F3F6F9"/>
            </a:solidFill>
            <a:miter lim="800000"/>
            <a:headEnd/>
            <a:tailEnd/>
          </a:ln>
        </p:spPr>
        <p:txBody>
          <a:bodyPr/>
          <a:lstStyle/>
          <a:p>
            <a:endParaRPr lang="bg-BG"/>
          </a:p>
        </p:txBody>
      </p:sp>
      <p:sp>
        <p:nvSpPr>
          <p:cNvPr id="37893" name="Rectangle 6"/>
          <p:cNvSpPr>
            <a:spLocks noChangeArrowheads="1"/>
          </p:cNvSpPr>
          <p:nvPr/>
        </p:nvSpPr>
        <p:spPr bwMode="auto">
          <a:xfrm>
            <a:off x="1571625" y="2752725"/>
            <a:ext cx="2840038" cy="1887538"/>
          </a:xfrm>
          <a:prstGeom prst="rect">
            <a:avLst/>
          </a:prstGeom>
          <a:solidFill>
            <a:srgbClr val="F2F4F8"/>
          </a:solidFill>
          <a:ln w="150813">
            <a:solidFill>
              <a:srgbClr val="F2F4F8"/>
            </a:solidFill>
            <a:miter lim="800000"/>
            <a:headEnd/>
            <a:tailEnd/>
          </a:ln>
        </p:spPr>
        <p:txBody>
          <a:bodyPr/>
          <a:lstStyle/>
          <a:p>
            <a:endParaRPr lang="bg-BG"/>
          </a:p>
        </p:txBody>
      </p:sp>
      <p:sp>
        <p:nvSpPr>
          <p:cNvPr id="37894" name="Rectangle 7"/>
          <p:cNvSpPr>
            <a:spLocks noChangeArrowheads="1"/>
          </p:cNvSpPr>
          <p:nvPr/>
        </p:nvSpPr>
        <p:spPr bwMode="auto">
          <a:xfrm>
            <a:off x="1571625" y="2752725"/>
            <a:ext cx="2840038" cy="1887538"/>
          </a:xfrm>
          <a:prstGeom prst="rect">
            <a:avLst/>
          </a:prstGeom>
          <a:solidFill>
            <a:srgbClr val="F1F4F7"/>
          </a:solidFill>
          <a:ln w="134938">
            <a:solidFill>
              <a:srgbClr val="F1F4F7"/>
            </a:solidFill>
            <a:miter lim="800000"/>
            <a:headEnd/>
            <a:tailEnd/>
          </a:ln>
        </p:spPr>
        <p:txBody>
          <a:bodyPr/>
          <a:lstStyle/>
          <a:p>
            <a:endParaRPr lang="bg-BG"/>
          </a:p>
        </p:txBody>
      </p:sp>
      <p:sp>
        <p:nvSpPr>
          <p:cNvPr id="37895" name="Rectangle 8"/>
          <p:cNvSpPr>
            <a:spLocks noChangeArrowheads="1"/>
          </p:cNvSpPr>
          <p:nvPr/>
        </p:nvSpPr>
        <p:spPr bwMode="auto">
          <a:xfrm>
            <a:off x="1571625" y="2752725"/>
            <a:ext cx="2840038" cy="1887538"/>
          </a:xfrm>
          <a:prstGeom prst="rect">
            <a:avLst/>
          </a:prstGeom>
          <a:solidFill>
            <a:srgbClr val="F0F2F5"/>
          </a:solidFill>
          <a:ln w="120650">
            <a:solidFill>
              <a:srgbClr val="F0F2F5"/>
            </a:solidFill>
            <a:miter lim="800000"/>
            <a:headEnd/>
            <a:tailEnd/>
          </a:ln>
        </p:spPr>
        <p:txBody>
          <a:bodyPr/>
          <a:lstStyle/>
          <a:p>
            <a:endParaRPr lang="bg-BG"/>
          </a:p>
        </p:txBody>
      </p:sp>
      <p:sp>
        <p:nvSpPr>
          <p:cNvPr id="37896" name="Rectangle 9"/>
          <p:cNvSpPr>
            <a:spLocks noChangeArrowheads="1"/>
          </p:cNvSpPr>
          <p:nvPr/>
        </p:nvSpPr>
        <p:spPr bwMode="auto">
          <a:xfrm>
            <a:off x="1571625" y="2752725"/>
            <a:ext cx="2840038" cy="1887538"/>
          </a:xfrm>
          <a:prstGeom prst="rect">
            <a:avLst/>
          </a:prstGeom>
          <a:solidFill>
            <a:srgbClr val="EEF1F4"/>
          </a:solidFill>
          <a:ln w="104775">
            <a:solidFill>
              <a:srgbClr val="EEF1F4"/>
            </a:solidFill>
            <a:miter lim="800000"/>
            <a:headEnd/>
            <a:tailEnd/>
          </a:ln>
        </p:spPr>
        <p:txBody>
          <a:bodyPr/>
          <a:lstStyle/>
          <a:p>
            <a:endParaRPr lang="bg-BG"/>
          </a:p>
        </p:txBody>
      </p:sp>
      <p:sp>
        <p:nvSpPr>
          <p:cNvPr id="37897" name="Rectangle 10"/>
          <p:cNvSpPr>
            <a:spLocks noChangeArrowheads="1"/>
          </p:cNvSpPr>
          <p:nvPr/>
        </p:nvSpPr>
        <p:spPr bwMode="auto">
          <a:xfrm>
            <a:off x="1571625" y="2752725"/>
            <a:ext cx="2840038" cy="1887538"/>
          </a:xfrm>
          <a:prstGeom prst="rect">
            <a:avLst/>
          </a:prstGeom>
          <a:solidFill>
            <a:srgbClr val="EDEFF3"/>
          </a:solidFill>
          <a:ln w="90488">
            <a:solidFill>
              <a:srgbClr val="EDEFF3"/>
            </a:solidFill>
            <a:miter lim="800000"/>
            <a:headEnd/>
            <a:tailEnd/>
          </a:ln>
        </p:spPr>
        <p:txBody>
          <a:bodyPr/>
          <a:lstStyle/>
          <a:p>
            <a:endParaRPr lang="bg-BG"/>
          </a:p>
        </p:txBody>
      </p:sp>
      <p:sp>
        <p:nvSpPr>
          <p:cNvPr id="37898" name="Rectangle 11"/>
          <p:cNvSpPr>
            <a:spLocks noChangeArrowheads="1"/>
          </p:cNvSpPr>
          <p:nvPr/>
        </p:nvSpPr>
        <p:spPr bwMode="auto">
          <a:xfrm>
            <a:off x="1571625" y="2752725"/>
            <a:ext cx="2840038" cy="1887538"/>
          </a:xfrm>
          <a:prstGeom prst="rect">
            <a:avLst/>
          </a:prstGeom>
          <a:solidFill>
            <a:srgbClr val="EBEEF2"/>
          </a:solidFill>
          <a:ln w="74613">
            <a:solidFill>
              <a:srgbClr val="EBEEF2"/>
            </a:solidFill>
            <a:miter lim="800000"/>
            <a:headEnd/>
            <a:tailEnd/>
          </a:ln>
        </p:spPr>
        <p:txBody>
          <a:bodyPr/>
          <a:lstStyle/>
          <a:p>
            <a:endParaRPr lang="bg-BG"/>
          </a:p>
        </p:txBody>
      </p:sp>
      <p:sp>
        <p:nvSpPr>
          <p:cNvPr id="37899" name="Rectangle 12"/>
          <p:cNvSpPr>
            <a:spLocks noChangeArrowheads="1"/>
          </p:cNvSpPr>
          <p:nvPr/>
        </p:nvSpPr>
        <p:spPr bwMode="auto">
          <a:xfrm>
            <a:off x="1571625" y="2752725"/>
            <a:ext cx="2840038" cy="1887538"/>
          </a:xfrm>
          <a:prstGeom prst="rect">
            <a:avLst/>
          </a:prstGeom>
          <a:solidFill>
            <a:srgbClr val="EAECF1"/>
          </a:solidFill>
          <a:ln w="60325">
            <a:solidFill>
              <a:srgbClr val="EAECF1"/>
            </a:solidFill>
            <a:miter lim="800000"/>
            <a:headEnd/>
            <a:tailEnd/>
          </a:ln>
        </p:spPr>
        <p:txBody>
          <a:bodyPr/>
          <a:lstStyle/>
          <a:p>
            <a:endParaRPr lang="bg-BG"/>
          </a:p>
        </p:txBody>
      </p:sp>
      <p:sp>
        <p:nvSpPr>
          <p:cNvPr id="37900" name="Rectangle 13"/>
          <p:cNvSpPr>
            <a:spLocks noChangeArrowheads="1"/>
          </p:cNvSpPr>
          <p:nvPr/>
        </p:nvSpPr>
        <p:spPr bwMode="auto">
          <a:xfrm>
            <a:off x="1571625" y="2752725"/>
            <a:ext cx="2840038" cy="1887538"/>
          </a:xfrm>
          <a:prstGeom prst="rect">
            <a:avLst/>
          </a:prstGeom>
          <a:solidFill>
            <a:srgbClr val="E9EBF0"/>
          </a:solidFill>
          <a:ln w="44450">
            <a:solidFill>
              <a:srgbClr val="E9EBF0"/>
            </a:solidFill>
            <a:miter lim="800000"/>
            <a:headEnd/>
            <a:tailEnd/>
          </a:ln>
        </p:spPr>
        <p:txBody>
          <a:bodyPr/>
          <a:lstStyle/>
          <a:p>
            <a:endParaRPr lang="bg-BG"/>
          </a:p>
        </p:txBody>
      </p:sp>
      <p:sp>
        <p:nvSpPr>
          <p:cNvPr id="37901" name="Rectangle 14"/>
          <p:cNvSpPr>
            <a:spLocks noChangeArrowheads="1"/>
          </p:cNvSpPr>
          <p:nvPr/>
        </p:nvSpPr>
        <p:spPr bwMode="auto">
          <a:xfrm>
            <a:off x="1571625" y="2752725"/>
            <a:ext cx="2840038" cy="1887538"/>
          </a:xfrm>
          <a:prstGeom prst="rect">
            <a:avLst/>
          </a:prstGeom>
          <a:solidFill>
            <a:srgbClr val="E7EAEF"/>
          </a:solidFill>
          <a:ln w="30163">
            <a:solidFill>
              <a:srgbClr val="E7EAEF"/>
            </a:solidFill>
            <a:miter lim="800000"/>
            <a:headEnd/>
            <a:tailEnd/>
          </a:ln>
        </p:spPr>
        <p:txBody>
          <a:bodyPr/>
          <a:lstStyle/>
          <a:p>
            <a:endParaRPr lang="bg-BG"/>
          </a:p>
        </p:txBody>
      </p:sp>
      <p:sp>
        <p:nvSpPr>
          <p:cNvPr id="37902" name="Rectangle 15"/>
          <p:cNvSpPr>
            <a:spLocks noChangeArrowheads="1"/>
          </p:cNvSpPr>
          <p:nvPr/>
        </p:nvSpPr>
        <p:spPr bwMode="auto">
          <a:xfrm>
            <a:off x="1571625" y="2752725"/>
            <a:ext cx="2840038" cy="1887538"/>
          </a:xfrm>
          <a:prstGeom prst="rect">
            <a:avLst/>
          </a:prstGeom>
          <a:solidFill>
            <a:srgbClr val="E6E9EF"/>
          </a:solidFill>
          <a:ln w="14288">
            <a:solidFill>
              <a:srgbClr val="E6E9EF"/>
            </a:solidFill>
            <a:miter lim="800000"/>
            <a:headEnd/>
            <a:tailEnd/>
          </a:ln>
        </p:spPr>
        <p:txBody>
          <a:bodyPr/>
          <a:lstStyle/>
          <a:p>
            <a:endParaRPr lang="bg-BG"/>
          </a:p>
        </p:txBody>
      </p:sp>
      <p:sp>
        <p:nvSpPr>
          <p:cNvPr id="37903" name="Rectangle 16"/>
          <p:cNvSpPr>
            <a:spLocks noChangeArrowheads="1"/>
          </p:cNvSpPr>
          <p:nvPr/>
        </p:nvSpPr>
        <p:spPr bwMode="auto">
          <a:xfrm>
            <a:off x="6027738" y="2752725"/>
            <a:ext cx="2840037" cy="1887538"/>
          </a:xfrm>
          <a:prstGeom prst="rect">
            <a:avLst/>
          </a:prstGeom>
          <a:solidFill>
            <a:srgbClr val="F3F6F9"/>
          </a:solidFill>
          <a:ln w="165100">
            <a:solidFill>
              <a:srgbClr val="F3F6F9"/>
            </a:solidFill>
            <a:miter lim="800000"/>
            <a:headEnd/>
            <a:tailEnd/>
          </a:ln>
        </p:spPr>
        <p:txBody>
          <a:bodyPr/>
          <a:lstStyle/>
          <a:p>
            <a:endParaRPr lang="bg-BG"/>
          </a:p>
        </p:txBody>
      </p:sp>
      <p:sp>
        <p:nvSpPr>
          <p:cNvPr id="37904" name="Rectangle 17"/>
          <p:cNvSpPr>
            <a:spLocks noChangeArrowheads="1"/>
          </p:cNvSpPr>
          <p:nvPr/>
        </p:nvSpPr>
        <p:spPr bwMode="auto">
          <a:xfrm>
            <a:off x="6027738" y="2752725"/>
            <a:ext cx="2840037" cy="1887538"/>
          </a:xfrm>
          <a:prstGeom prst="rect">
            <a:avLst/>
          </a:prstGeom>
          <a:solidFill>
            <a:srgbClr val="F2F4F8"/>
          </a:solidFill>
          <a:ln w="150813">
            <a:solidFill>
              <a:srgbClr val="F2F4F8"/>
            </a:solidFill>
            <a:miter lim="800000"/>
            <a:headEnd/>
            <a:tailEnd/>
          </a:ln>
        </p:spPr>
        <p:txBody>
          <a:bodyPr/>
          <a:lstStyle/>
          <a:p>
            <a:endParaRPr lang="bg-BG"/>
          </a:p>
        </p:txBody>
      </p:sp>
      <p:sp>
        <p:nvSpPr>
          <p:cNvPr id="37905" name="Rectangle 18"/>
          <p:cNvSpPr>
            <a:spLocks noChangeArrowheads="1"/>
          </p:cNvSpPr>
          <p:nvPr/>
        </p:nvSpPr>
        <p:spPr bwMode="auto">
          <a:xfrm>
            <a:off x="6027738" y="2752725"/>
            <a:ext cx="2840037" cy="1887538"/>
          </a:xfrm>
          <a:prstGeom prst="rect">
            <a:avLst/>
          </a:prstGeom>
          <a:solidFill>
            <a:srgbClr val="F1F4F7"/>
          </a:solidFill>
          <a:ln w="134938">
            <a:solidFill>
              <a:srgbClr val="F1F4F7"/>
            </a:solidFill>
            <a:miter lim="800000"/>
            <a:headEnd/>
            <a:tailEnd/>
          </a:ln>
        </p:spPr>
        <p:txBody>
          <a:bodyPr/>
          <a:lstStyle/>
          <a:p>
            <a:endParaRPr lang="bg-BG"/>
          </a:p>
        </p:txBody>
      </p:sp>
      <p:sp>
        <p:nvSpPr>
          <p:cNvPr id="37906" name="Rectangle 19"/>
          <p:cNvSpPr>
            <a:spLocks noChangeArrowheads="1"/>
          </p:cNvSpPr>
          <p:nvPr/>
        </p:nvSpPr>
        <p:spPr bwMode="auto">
          <a:xfrm>
            <a:off x="6027738" y="2752725"/>
            <a:ext cx="2840037" cy="1887538"/>
          </a:xfrm>
          <a:prstGeom prst="rect">
            <a:avLst/>
          </a:prstGeom>
          <a:solidFill>
            <a:srgbClr val="F0F2F5"/>
          </a:solidFill>
          <a:ln w="120650">
            <a:solidFill>
              <a:srgbClr val="F0F2F5"/>
            </a:solidFill>
            <a:miter lim="800000"/>
            <a:headEnd/>
            <a:tailEnd/>
          </a:ln>
        </p:spPr>
        <p:txBody>
          <a:bodyPr/>
          <a:lstStyle/>
          <a:p>
            <a:endParaRPr lang="bg-BG"/>
          </a:p>
        </p:txBody>
      </p:sp>
      <p:sp>
        <p:nvSpPr>
          <p:cNvPr id="37907" name="Rectangle 20"/>
          <p:cNvSpPr>
            <a:spLocks noChangeArrowheads="1"/>
          </p:cNvSpPr>
          <p:nvPr/>
        </p:nvSpPr>
        <p:spPr bwMode="auto">
          <a:xfrm>
            <a:off x="6027738" y="2752725"/>
            <a:ext cx="2840037" cy="1887538"/>
          </a:xfrm>
          <a:prstGeom prst="rect">
            <a:avLst/>
          </a:prstGeom>
          <a:solidFill>
            <a:srgbClr val="EEF1F4"/>
          </a:solidFill>
          <a:ln w="104775">
            <a:solidFill>
              <a:srgbClr val="EEF1F4"/>
            </a:solidFill>
            <a:miter lim="800000"/>
            <a:headEnd/>
            <a:tailEnd/>
          </a:ln>
        </p:spPr>
        <p:txBody>
          <a:bodyPr/>
          <a:lstStyle/>
          <a:p>
            <a:endParaRPr lang="bg-BG"/>
          </a:p>
        </p:txBody>
      </p:sp>
      <p:sp>
        <p:nvSpPr>
          <p:cNvPr id="37908" name="Rectangle 21"/>
          <p:cNvSpPr>
            <a:spLocks noChangeArrowheads="1"/>
          </p:cNvSpPr>
          <p:nvPr/>
        </p:nvSpPr>
        <p:spPr bwMode="auto">
          <a:xfrm>
            <a:off x="6027738" y="2752725"/>
            <a:ext cx="2840037" cy="1887538"/>
          </a:xfrm>
          <a:prstGeom prst="rect">
            <a:avLst/>
          </a:prstGeom>
          <a:solidFill>
            <a:srgbClr val="EDEFF3"/>
          </a:solidFill>
          <a:ln w="90488">
            <a:solidFill>
              <a:srgbClr val="EDEFF3"/>
            </a:solidFill>
            <a:miter lim="800000"/>
            <a:headEnd/>
            <a:tailEnd/>
          </a:ln>
        </p:spPr>
        <p:txBody>
          <a:bodyPr/>
          <a:lstStyle/>
          <a:p>
            <a:endParaRPr lang="bg-BG"/>
          </a:p>
        </p:txBody>
      </p:sp>
      <p:sp>
        <p:nvSpPr>
          <p:cNvPr id="37909" name="Rectangle 22"/>
          <p:cNvSpPr>
            <a:spLocks noChangeArrowheads="1"/>
          </p:cNvSpPr>
          <p:nvPr/>
        </p:nvSpPr>
        <p:spPr bwMode="auto">
          <a:xfrm>
            <a:off x="6027738" y="2752725"/>
            <a:ext cx="2840037" cy="1887538"/>
          </a:xfrm>
          <a:prstGeom prst="rect">
            <a:avLst/>
          </a:prstGeom>
          <a:solidFill>
            <a:srgbClr val="EBEEF2"/>
          </a:solidFill>
          <a:ln w="74613">
            <a:solidFill>
              <a:srgbClr val="EBEEF2"/>
            </a:solidFill>
            <a:miter lim="800000"/>
            <a:headEnd/>
            <a:tailEnd/>
          </a:ln>
        </p:spPr>
        <p:txBody>
          <a:bodyPr/>
          <a:lstStyle/>
          <a:p>
            <a:endParaRPr lang="bg-BG"/>
          </a:p>
        </p:txBody>
      </p:sp>
      <p:sp>
        <p:nvSpPr>
          <p:cNvPr id="37910" name="Rectangle 23"/>
          <p:cNvSpPr>
            <a:spLocks noChangeArrowheads="1"/>
          </p:cNvSpPr>
          <p:nvPr/>
        </p:nvSpPr>
        <p:spPr bwMode="auto">
          <a:xfrm>
            <a:off x="6027738" y="2752725"/>
            <a:ext cx="2840037" cy="1887538"/>
          </a:xfrm>
          <a:prstGeom prst="rect">
            <a:avLst/>
          </a:prstGeom>
          <a:solidFill>
            <a:srgbClr val="EAECF1"/>
          </a:solidFill>
          <a:ln w="60325">
            <a:solidFill>
              <a:srgbClr val="EAECF1"/>
            </a:solidFill>
            <a:miter lim="800000"/>
            <a:headEnd/>
            <a:tailEnd/>
          </a:ln>
        </p:spPr>
        <p:txBody>
          <a:bodyPr/>
          <a:lstStyle/>
          <a:p>
            <a:endParaRPr lang="bg-BG"/>
          </a:p>
        </p:txBody>
      </p:sp>
      <p:sp>
        <p:nvSpPr>
          <p:cNvPr id="37911" name="Rectangle 24"/>
          <p:cNvSpPr>
            <a:spLocks noChangeArrowheads="1"/>
          </p:cNvSpPr>
          <p:nvPr/>
        </p:nvSpPr>
        <p:spPr bwMode="auto">
          <a:xfrm>
            <a:off x="6027738" y="2752725"/>
            <a:ext cx="2840037" cy="1887538"/>
          </a:xfrm>
          <a:prstGeom prst="rect">
            <a:avLst/>
          </a:prstGeom>
          <a:solidFill>
            <a:srgbClr val="E9EBF0"/>
          </a:solidFill>
          <a:ln w="44450">
            <a:solidFill>
              <a:srgbClr val="E9EBF0"/>
            </a:solidFill>
            <a:miter lim="800000"/>
            <a:headEnd/>
            <a:tailEnd/>
          </a:ln>
        </p:spPr>
        <p:txBody>
          <a:bodyPr/>
          <a:lstStyle/>
          <a:p>
            <a:endParaRPr lang="bg-BG"/>
          </a:p>
        </p:txBody>
      </p:sp>
      <p:sp>
        <p:nvSpPr>
          <p:cNvPr id="37912" name="Rectangle 25"/>
          <p:cNvSpPr>
            <a:spLocks noChangeArrowheads="1"/>
          </p:cNvSpPr>
          <p:nvPr/>
        </p:nvSpPr>
        <p:spPr bwMode="auto">
          <a:xfrm>
            <a:off x="6027738" y="2752725"/>
            <a:ext cx="2840037" cy="1887538"/>
          </a:xfrm>
          <a:prstGeom prst="rect">
            <a:avLst/>
          </a:prstGeom>
          <a:solidFill>
            <a:srgbClr val="E7EAEF"/>
          </a:solidFill>
          <a:ln w="30163">
            <a:solidFill>
              <a:srgbClr val="E7EAEF"/>
            </a:solidFill>
            <a:miter lim="800000"/>
            <a:headEnd/>
            <a:tailEnd/>
          </a:ln>
        </p:spPr>
        <p:txBody>
          <a:bodyPr/>
          <a:lstStyle/>
          <a:p>
            <a:endParaRPr lang="bg-BG"/>
          </a:p>
        </p:txBody>
      </p:sp>
      <p:sp>
        <p:nvSpPr>
          <p:cNvPr id="37913" name="Rectangle 26"/>
          <p:cNvSpPr>
            <a:spLocks noChangeArrowheads="1"/>
          </p:cNvSpPr>
          <p:nvPr/>
        </p:nvSpPr>
        <p:spPr bwMode="auto">
          <a:xfrm>
            <a:off x="6027738" y="2752725"/>
            <a:ext cx="2840037" cy="1887538"/>
          </a:xfrm>
          <a:prstGeom prst="rect">
            <a:avLst/>
          </a:prstGeom>
          <a:solidFill>
            <a:srgbClr val="E6E9EF"/>
          </a:solidFill>
          <a:ln w="14288">
            <a:solidFill>
              <a:srgbClr val="E6E9EF"/>
            </a:solidFill>
            <a:miter lim="800000"/>
            <a:headEnd/>
            <a:tailEnd/>
          </a:ln>
        </p:spPr>
        <p:txBody>
          <a:bodyPr/>
          <a:lstStyle/>
          <a:p>
            <a:endParaRPr lang="bg-BG"/>
          </a:p>
        </p:txBody>
      </p:sp>
      <p:sp>
        <p:nvSpPr>
          <p:cNvPr id="37914" name="Rectangle 27"/>
          <p:cNvSpPr>
            <a:spLocks noChangeArrowheads="1"/>
          </p:cNvSpPr>
          <p:nvPr/>
        </p:nvSpPr>
        <p:spPr bwMode="auto">
          <a:xfrm>
            <a:off x="1465263" y="2692400"/>
            <a:ext cx="2916237" cy="1962150"/>
          </a:xfrm>
          <a:prstGeom prst="rect">
            <a:avLst/>
          </a:prstGeom>
          <a:solidFill>
            <a:srgbClr val="FFFFFF"/>
          </a:solidFill>
          <a:ln w="9525">
            <a:noFill/>
            <a:miter lim="800000"/>
            <a:headEnd/>
            <a:tailEnd/>
          </a:ln>
        </p:spPr>
        <p:txBody>
          <a:bodyPr/>
          <a:lstStyle/>
          <a:p>
            <a:endParaRPr lang="bg-BG"/>
          </a:p>
        </p:txBody>
      </p:sp>
      <p:sp>
        <p:nvSpPr>
          <p:cNvPr id="37915" name="Rectangle 28"/>
          <p:cNvSpPr>
            <a:spLocks noChangeArrowheads="1"/>
          </p:cNvSpPr>
          <p:nvPr/>
        </p:nvSpPr>
        <p:spPr bwMode="auto">
          <a:xfrm>
            <a:off x="5953125" y="2692400"/>
            <a:ext cx="2928938" cy="1962150"/>
          </a:xfrm>
          <a:prstGeom prst="rect">
            <a:avLst/>
          </a:prstGeom>
          <a:solidFill>
            <a:srgbClr val="FFFFFF"/>
          </a:solidFill>
          <a:ln w="9525">
            <a:noFill/>
            <a:miter lim="800000"/>
            <a:headEnd/>
            <a:tailEnd/>
          </a:ln>
        </p:spPr>
        <p:txBody>
          <a:bodyPr/>
          <a:lstStyle/>
          <a:p>
            <a:endParaRPr lang="bg-BG"/>
          </a:p>
        </p:txBody>
      </p:sp>
      <p:sp>
        <p:nvSpPr>
          <p:cNvPr id="37916" name="Line 29"/>
          <p:cNvSpPr>
            <a:spLocks noChangeShapeType="1"/>
          </p:cNvSpPr>
          <p:nvPr/>
        </p:nvSpPr>
        <p:spPr bwMode="auto">
          <a:xfrm>
            <a:off x="1465263" y="4186238"/>
            <a:ext cx="120650" cy="1587"/>
          </a:xfrm>
          <a:prstGeom prst="line">
            <a:avLst/>
          </a:prstGeom>
          <a:noFill/>
          <a:ln w="14288">
            <a:solidFill>
              <a:srgbClr val="000000"/>
            </a:solidFill>
            <a:round/>
            <a:headEnd/>
            <a:tailEnd/>
          </a:ln>
        </p:spPr>
        <p:txBody>
          <a:bodyPr/>
          <a:lstStyle/>
          <a:p>
            <a:endParaRPr lang="cs-CZ"/>
          </a:p>
        </p:txBody>
      </p:sp>
      <p:sp>
        <p:nvSpPr>
          <p:cNvPr id="37917" name="Line 30"/>
          <p:cNvSpPr>
            <a:spLocks noChangeShapeType="1"/>
          </p:cNvSpPr>
          <p:nvPr/>
        </p:nvSpPr>
        <p:spPr bwMode="auto">
          <a:xfrm>
            <a:off x="1465263" y="3703638"/>
            <a:ext cx="120650" cy="1587"/>
          </a:xfrm>
          <a:prstGeom prst="line">
            <a:avLst/>
          </a:prstGeom>
          <a:noFill/>
          <a:ln w="14288">
            <a:solidFill>
              <a:srgbClr val="000000"/>
            </a:solidFill>
            <a:round/>
            <a:headEnd/>
            <a:tailEnd/>
          </a:ln>
        </p:spPr>
        <p:txBody>
          <a:bodyPr/>
          <a:lstStyle/>
          <a:p>
            <a:endParaRPr lang="cs-CZ"/>
          </a:p>
        </p:txBody>
      </p:sp>
      <p:sp>
        <p:nvSpPr>
          <p:cNvPr id="37918" name="Line 31"/>
          <p:cNvSpPr>
            <a:spLocks noChangeShapeType="1"/>
          </p:cNvSpPr>
          <p:nvPr/>
        </p:nvSpPr>
        <p:spPr bwMode="auto">
          <a:xfrm>
            <a:off x="1465263" y="3236913"/>
            <a:ext cx="120650" cy="1587"/>
          </a:xfrm>
          <a:prstGeom prst="line">
            <a:avLst/>
          </a:prstGeom>
          <a:noFill/>
          <a:ln w="14288">
            <a:solidFill>
              <a:srgbClr val="000000"/>
            </a:solidFill>
            <a:round/>
            <a:headEnd/>
            <a:tailEnd/>
          </a:ln>
        </p:spPr>
        <p:txBody>
          <a:bodyPr/>
          <a:lstStyle/>
          <a:p>
            <a:endParaRPr lang="cs-CZ"/>
          </a:p>
        </p:txBody>
      </p:sp>
      <p:sp>
        <p:nvSpPr>
          <p:cNvPr id="37919" name="Line 32"/>
          <p:cNvSpPr>
            <a:spLocks noChangeShapeType="1"/>
          </p:cNvSpPr>
          <p:nvPr/>
        </p:nvSpPr>
        <p:spPr bwMode="auto">
          <a:xfrm flipV="1">
            <a:off x="2278063" y="4533900"/>
            <a:ext cx="1587" cy="120650"/>
          </a:xfrm>
          <a:prstGeom prst="line">
            <a:avLst/>
          </a:prstGeom>
          <a:noFill/>
          <a:ln w="14288">
            <a:solidFill>
              <a:srgbClr val="000000"/>
            </a:solidFill>
            <a:round/>
            <a:headEnd/>
            <a:tailEnd/>
          </a:ln>
        </p:spPr>
        <p:txBody>
          <a:bodyPr/>
          <a:lstStyle/>
          <a:p>
            <a:endParaRPr lang="cs-CZ"/>
          </a:p>
        </p:txBody>
      </p:sp>
      <p:sp>
        <p:nvSpPr>
          <p:cNvPr id="37920" name="Line 33"/>
          <p:cNvSpPr>
            <a:spLocks noChangeShapeType="1"/>
          </p:cNvSpPr>
          <p:nvPr/>
        </p:nvSpPr>
        <p:spPr bwMode="auto">
          <a:xfrm flipV="1">
            <a:off x="2924175" y="4533900"/>
            <a:ext cx="1588" cy="120650"/>
          </a:xfrm>
          <a:prstGeom prst="line">
            <a:avLst/>
          </a:prstGeom>
          <a:noFill/>
          <a:ln w="14288">
            <a:solidFill>
              <a:srgbClr val="000000"/>
            </a:solidFill>
            <a:round/>
            <a:headEnd/>
            <a:tailEnd/>
          </a:ln>
        </p:spPr>
        <p:txBody>
          <a:bodyPr/>
          <a:lstStyle/>
          <a:p>
            <a:endParaRPr lang="cs-CZ"/>
          </a:p>
        </p:txBody>
      </p:sp>
      <p:sp>
        <p:nvSpPr>
          <p:cNvPr id="37921" name="Line 34"/>
          <p:cNvSpPr>
            <a:spLocks noChangeShapeType="1"/>
          </p:cNvSpPr>
          <p:nvPr/>
        </p:nvSpPr>
        <p:spPr bwMode="auto">
          <a:xfrm flipV="1">
            <a:off x="3554413" y="4533900"/>
            <a:ext cx="1587" cy="120650"/>
          </a:xfrm>
          <a:prstGeom prst="line">
            <a:avLst/>
          </a:prstGeom>
          <a:noFill/>
          <a:ln w="14288">
            <a:solidFill>
              <a:srgbClr val="000000"/>
            </a:solidFill>
            <a:round/>
            <a:headEnd/>
            <a:tailEnd/>
          </a:ln>
        </p:spPr>
        <p:txBody>
          <a:bodyPr/>
          <a:lstStyle/>
          <a:p>
            <a:endParaRPr lang="cs-CZ"/>
          </a:p>
        </p:txBody>
      </p:sp>
      <p:sp>
        <p:nvSpPr>
          <p:cNvPr id="37922" name="Line 35"/>
          <p:cNvSpPr>
            <a:spLocks noChangeShapeType="1"/>
          </p:cNvSpPr>
          <p:nvPr/>
        </p:nvSpPr>
        <p:spPr bwMode="auto">
          <a:xfrm flipV="1">
            <a:off x="4200525" y="4533900"/>
            <a:ext cx="1588" cy="120650"/>
          </a:xfrm>
          <a:prstGeom prst="line">
            <a:avLst/>
          </a:prstGeom>
          <a:noFill/>
          <a:ln w="14288">
            <a:solidFill>
              <a:srgbClr val="000000"/>
            </a:solidFill>
            <a:round/>
            <a:headEnd/>
            <a:tailEnd/>
          </a:ln>
        </p:spPr>
        <p:txBody>
          <a:bodyPr/>
          <a:lstStyle/>
          <a:p>
            <a:endParaRPr lang="cs-CZ"/>
          </a:p>
        </p:txBody>
      </p:sp>
      <p:sp>
        <p:nvSpPr>
          <p:cNvPr id="37923" name="Line 36"/>
          <p:cNvSpPr>
            <a:spLocks noChangeShapeType="1"/>
          </p:cNvSpPr>
          <p:nvPr/>
        </p:nvSpPr>
        <p:spPr bwMode="auto">
          <a:xfrm>
            <a:off x="5922963" y="4186238"/>
            <a:ext cx="119062" cy="1587"/>
          </a:xfrm>
          <a:prstGeom prst="line">
            <a:avLst/>
          </a:prstGeom>
          <a:noFill/>
          <a:ln w="14288">
            <a:solidFill>
              <a:srgbClr val="000000"/>
            </a:solidFill>
            <a:round/>
            <a:headEnd/>
            <a:tailEnd/>
          </a:ln>
        </p:spPr>
        <p:txBody>
          <a:bodyPr/>
          <a:lstStyle/>
          <a:p>
            <a:endParaRPr lang="cs-CZ"/>
          </a:p>
        </p:txBody>
      </p:sp>
      <p:sp>
        <p:nvSpPr>
          <p:cNvPr id="37924" name="Line 37"/>
          <p:cNvSpPr>
            <a:spLocks noChangeShapeType="1"/>
          </p:cNvSpPr>
          <p:nvPr/>
        </p:nvSpPr>
        <p:spPr bwMode="auto">
          <a:xfrm>
            <a:off x="5922963" y="3703638"/>
            <a:ext cx="119062" cy="1587"/>
          </a:xfrm>
          <a:prstGeom prst="line">
            <a:avLst/>
          </a:prstGeom>
          <a:noFill/>
          <a:ln w="14288">
            <a:solidFill>
              <a:srgbClr val="000000"/>
            </a:solidFill>
            <a:round/>
            <a:headEnd/>
            <a:tailEnd/>
          </a:ln>
        </p:spPr>
        <p:txBody>
          <a:bodyPr/>
          <a:lstStyle/>
          <a:p>
            <a:endParaRPr lang="cs-CZ"/>
          </a:p>
        </p:txBody>
      </p:sp>
      <p:sp>
        <p:nvSpPr>
          <p:cNvPr id="37925" name="Line 38"/>
          <p:cNvSpPr>
            <a:spLocks noChangeShapeType="1"/>
          </p:cNvSpPr>
          <p:nvPr/>
        </p:nvSpPr>
        <p:spPr bwMode="auto">
          <a:xfrm>
            <a:off x="5922963" y="3236913"/>
            <a:ext cx="119062" cy="1587"/>
          </a:xfrm>
          <a:prstGeom prst="line">
            <a:avLst/>
          </a:prstGeom>
          <a:noFill/>
          <a:ln w="14288">
            <a:solidFill>
              <a:srgbClr val="000000"/>
            </a:solidFill>
            <a:round/>
            <a:headEnd/>
            <a:tailEnd/>
          </a:ln>
        </p:spPr>
        <p:txBody>
          <a:bodyPr/>
          <a:lstStyle/>
          <a:p>
            <a:endParaRPr lang="cs-CZ"/>
          </a:p>
        </p:txBody>
      </p:sp>
      <p:sp>
        <p:nvSpPr>
          <p:cNvPr id="37926" name="Line 39"/>
          <p:cNvSpPr>
            <a:spLocks noChangeShapeType="1"/>
          </p:cNvSpPr>
          <p:nvPr/>
        </p:nvSpPr>
        <p:spPr bwMode="auto">
          <a:xfrm flipV="1">
            <a:off x="6102350" y="4533900"/>
            <a:ext cx="1588" cy="120650"/>
          </a:xfrm>
          <a:prstGeom prst="line">
            <a:avLst/>
          </a:prstGeom>
          <a:noFill/>
          <a:ln w="14288">
            <a:solidFill>
              <a:srgbClr val="000000"/>
            </a:solidFill>
            <a:round/>
            <a:headEnd/>
            <a:tailEnd/>
          </a:ln>
        </p:spPr>
        <p:txBody>
          <a:bodyPr/>
          <a:lstStyle/>
          <a:p>
            <a:endParaRPr lang="cs-CZ"/>
          </a:p>
        </p:txBody>
      </p:sp>
      <p:sp>
        <p:nvSpPr>
          <p:cNvPr id="37927" name="Freeform 40"/>
          <p:cNvSpPr>
            <a:spLocks/>
          </p:cNvSpPr>
          <p:nvPr/>
        </p:nvSpPr>
        <p:spPr bwMode="auto">
          <a:xfrm>
            <a:off x="1465263" y="2692400"/>
            <a:ext cx="2916237" cy="1962150"/>
          </a:xfrm>
          <a:custGeom>
            <a:avLst/>
            <a:gdLst>
              <a:gd name="T0" fmla="*/ 0 w 1837"/>
              <a:gd name="T1" fmla="*/ 0 h 1236"/>
              <a:gd name="T2" fmla="*/ 0 w 1837"/>
              <a:gd name="T3" fmla="*/ 2147483647 h 1236"/>
              <a:gd name="T4" fmla="*/ 2147483647 w 1837"/>
              <a:gd name="T5" fmla="*/ 2147483647 h 1236"/>
              <a:gd name="T6" fmla="*/ 0 60000 65536"/>
              <a:gd name="T7" fmla="*/ 0 60000 65536"/>
              <a:gd name="T8" fmla="*/ 0 60000 65536"/>
              <a:gd name="T9" fmla="*/ 0 w 1837"/>
              <a:gd name="T10" fmla="*/ 0 h 1236"/>
              <a:gd name="T11" fmla="*/ 1837 w 1837"/>
              <a:gd name="T12" fmla="*/ 1236 h 1236"/>
            </a:gdLst>
            <a:ahLst/>
            <a:cxnLst>
              <a:cxn ang="T6">
                <a:pos x="T0" y="T1"/>
              </a:cxn>
              <a:cxn ang="T7">
                <a:pos x="T2" y="T3"/>
              </a:cxn>
              <a:cxn ang="T8">
                <a:pos x="T4" y="T5"/>
              </a:cxn>
            </a:cxnLst>
            <a:rect l="T9" t="T10" r="T11" b="T12"/>
            <a:pathLst>
              <a:path w="1837" h="1236">
                <a:moveTo>
                  <a:pt x="0" y="0"/>
                </a:moveTo>
                <a:lnTo>
                  <a:pt x="0" y="1236"/>
                </a:lnTo>
                <a:lnTo>
                  <a:pt x="1837" y="1236"/>
                </a:lnTo>
              </a:path>
            </a:pathLst>
          </a:custGeom>
          <a:noFill/>
          <a:ln w="14288">
            <a:solidFill>
              <a:srgbClr val="000000"/>
            </a:solidFill>
            <a:prstDash val="solid"/>
            <a:round/>
            <a:headEnd/>
            <a:tailEnd/>
          </a:ln>
        </p:spPr>
        <p:txBody>
          <a:bodyPr/>
          <a:lstStyle/>
          <a:p>
            <a:endParaRPr lang="cs-CZ"/>
          </a:p>
        </p:txBody>
      </p:sp>
      <p:sp>
        <p:nvSpPr>
          <p:cNvPr id="37928" name="Freeform 41"/>
          <p:cNvSpPr>
            <a:spLocks/>
          </p:cNvSpPr>
          <p:nvPr/>
        </p:nvSpPr>
        <p:spPr bwMode="auto">
          <a:xfrm>
            <a:off x="5922963" y="2692400"/>
            <a:ext cx="2914650" cy="1962150"/>
          </a:xfrm>
          <a:custGeom>
            <a:avLst/>
            <a:gdLst>
              <a:gd name="T0" fmla="*/ 0 w 1836"/>
              <a:gd name="T1" fmla="*/ 0 h 1236"/>
              <a:gd name="T2" fmla="*/ 0 w 1836"/>
              <a:gd name="T3" fmla="*/ 2147483647 h 1236"/>
              <a:gd name="T4" fmla="*/ 2147483647 w 1836"/>
              <a:gd name="T5" fmla="*/ 2147483647 h 1236"/>
              <a:gd name="T6" fmla="*/ 0 60000 65536"/>
              <a:gd name="T7" fmla="*/ 0 60000 65536"/>
              <a:gd name="T8" fmla="*/ 0 60000 65536"/>
              <a:gd name="T9" fmla="*/ 0 w 1836"/>
              <a:gd name="T10" fmla="*/ 0 h 1236"/>
              <a:gd name="T11" fmla="*/ 1836 w 1836"/>
              <a:gd name="T12" fmla="*/ 1236 h 1236"/>
            </a:gdLst>
            <a:ahLst/>
            <a:cxnLst>
              <a:cxn ang="T6">
                <a:pos x="T0" y="T1"/>
              </a:cxn>
              <a:cxn ang="T7">
                <a:pos x="T2" y="T3"/>
              </a:cxn>
              <a:cxn ang="T8">
                <a:pos x="T4" y="T5"/>
              </a:cxn>
            </a:cxnLst>
            <a:rect l="T9" t="T10" r="T11" b="T12"/>
            <a:pathLst>
              <a:path w="1836" h="1236">
                <a:moveTo>
                  <a:pt x="0" y="0"/>
                </a:moveTo>
                <a:lnTo>
                  <a:pt x="0" y="1236"/>
                </a:lnTo>
                <a:lnTo>
                  <a:pt x="1836" y="1236"/>
                </a:lnTo>
              </a:path>
            </a:pathLst>
          </a:custGeom>
          <a:noFill/>
          <a:ln w="14288">
            <a:solidFill>
              <a:srgbClr val="000000"/>
            </a:solidFill>
            <a:prstDash val="solid"/>
            <a:round/>
            <a:headEnd/>
            <a:tailEnd/>
          </a:ln>
        </p:spPr>
        <p:txBody>
          <a:bodyPr/>
          <a:lstStyle/>
          <a:p>
            <a:endParaRPr lang="cs-CZ"/>
          </a:p>
        </p:txBody>
      </p:sp>
      <p:sp>
        <p:nvSpPr>
          <p:cNvPr id="37929" name="Line 42"/>
          <p:cNvSpPr>
            <a:spLocks noChangeShapeType="1"/>
          </p:cNvSpPr>
          <p:nvPr/>
        </p:nvSpPr>
        <p:spPr bwMode="auto">
          <a:xfrm flipV="1">
            <a:off x="1646238" y="4533900"/>
            <a:ext cx="1587" cy="120650"/>
          </a:xfrm>
          <a:prstGeom prst="line">
            <a:avLst/>
          </a:prstGeom>
          <a:noFill/>
          <a:ln w="14288">
            <a:solidFill>
              <a:srgbClr val="000000"/>
            </a:solidFill>
            <a:round/>
            <a:headEnd/>
            <a:tailEnd/>
          </a:ln>
        </p:spPr>
        <p:txBody>
          <a:bodyPr/>
          <a:lstStyle/>
          <a:p>
            <a:endParaRPr lang="cs-CZ"/>
          </a:p>
        </p:txBody>
      </p:sp>
      <p:sp>
        <p:nvSpPr>
          <p:cNvPr id="37930" name="Rectangle 43"/>
          <p:cNvSpPr>
            <a:spLocks noChangeArrowheads="1"/>
          </p:cNvSpPr>
          <p:nvPr/>
        </p:nvSpPr>
        <p:spPr bwMode="auto">
          <a:xfrm>
            <a:off x="2514600" y="2301875"/>
            <a:ext cx="887413" cy="225425"/>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(a) Austria</a:t>
            </a:r>
            <a:endParaRPr lang="en-US" altLang="en-US"/>
          </a:p>
        </p:txBody>
      </p:sp>
      <p:sp>
        <p:nvSpPr>
          <p:cNvPr id="37931" name="Rectangle 44"/>
          <p:cNvSpPr>
            <a:spLocks noChangeArrowheads="1"/>
          </p:cNvSpPr>
          <p:nvPr/>
        </p:nvSpPr>
        <p:spPr bwMode="auto">
          <a:xfrm>
            <a:off x="6926263" y="2301875"/>
            <a:ext cx="930275" cy="198438"/>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(b) Hungary</a:t>
            </a:r>
            <a:endParaRPr lang="en-US" altLang="en-US"/>
          </a:p>
        </p:txBody>
      </p:sp>
      <p:sp>
        <p:nvSpPr>
          <p:cNvPr id="94253" name="Rectangle 45"/>
          <p:cNvSpPr>
            <a:spLocks noChangeArrowheads="1"/>
          </p:cNvSpPr>
          <p:nvPr/>
        </p:nvSpPr>
        <p:spPr bwMode="auto">
          <a:xfrm>
            <a:off x="7799388" y="3970338"/>
            <a:ext cx="1020762"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Money supply</a:t>
            </a:r>
            <a:endParaRPr lang="en-US" altLang="en-US"/>
          </a:p>
        </p:txBody>
      </p:sp>
      <p:sp>
        <p:nvSpPr>
          <p:cNvPr id="94254" name="Rectangle 46"/>
          <p:cNvSpPr>
            <a:spLocks noChangeArrowheads="1"/>
          </p:cNvSpPr>
          <p:nvPr/>
        </p:nvSpPr>
        <p:spPr bwMode="auto">
          <a:xfrm>
            <a:off x="7221538" y="3343275"/>
            <a:ext cx="7620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Price level</a:t>
            </a:r>
            <a:endParaRPr lang="en-US" altLang="en-US"/>
          </a:p>
        </p:txBody>
      </p:sp>
      <p:sp>
        <p:nvSpPr>
          <p:cNvPr id="37934" name="Rectangle 47"/>
          <p:cNvSpPr>
            <a:spLocks noChangeArrowheads="1"/>
          </p:cNvSpPr>
          <p:nvPr/>
        </p:nvSpPr>
        <p:spPr bwMode="auto">
          <a:xfrm>
            <a:off x="955675" y="2662238"/>
            <a:ext cx="506413" cy="225425"/>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Index</a:t>
            </a:r>
            <a:endParaRPr lang="en-US" altLang="en-US"/>
          </a:p>
        </p:txBody>
      </p:sp>
      <p:sp>
        <p:nvSpPr>
          <p:cNvPr id="37935" name="Rectangle 48"/>
          <p:cNvSpPr>
            <a:spLocks noChangeArrowheads="1"/>
          </p:cNvSpPr>
          <p:nvPr/>
        </p:nvSpPr>
        <p:spPr bwMode="auto">
          <a:xfrm>
            <a:off x="98425" y="2862263"/>
            <a:ext cx="1379538" cy="225425"/>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(Jan. 1921 = 100)</a:t>
            </a:r>
            <a:endParaRPr lang="en-US" altLang="en-US"/>
          </a:p>
        </p:txBody>
      </p:sp>
      <p:sp>
        <p:nvSpPr>
          <p:cNvPr id="37936" name="Rectangle 49"/>
          <p:cNvSpPr>
            <a:spLocks noChangeArrowheads="1"/>
          </p:cNvSpPr>
          <p:nvPr/>
        </p:nvSpPr>
        <p:spPr bwMode="auto">
          <a:xfrm>
            <a:off x="5416550" y="2662238"/>
            <a:ext cx="433388" cy="198437"/>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Index</a:t>
            </a:r>
            <a:endParaRPr lang="en-US" altLang="en-US"/>
          </a:p>
        </p:txBody>
      </p:sp>
      <p:sp>
        <p:nvSpPr>
          <p:cNvPr id="37937" name="Rectangle 50"/>
          <p:cNvSpPr>
            <a:spLocks noChangeArrowheads="1"/>
          </p:cNvSpPr>
          <p:nvPr/>
        </p:nvSpPr>
        <p:spPr bwMode="auto">
          <a:xfrm>
            <a:off x="4559300" y="2862263"/>
            <a:ext cx="1322388" cy="198437"/>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(July 1921 = 100)</a:t>
            </a:r>
            <a:endParaRPr lang="en-US" altLang="en-US"/>
          </a:p>
        </p:txBody>
      </p:sp>
      <p:sp>
        <p:nvSpPr>
          <p:cNvPr id="94259" name="Rectangle 51"/>
          <p:cNvSpPr>
            <a:spLocks noChangeArrowheads="1"/>
          </p:cNvSpPr>
          <p:nvPr/>
        </p:nvSpPr>
        <p:spPr bwMode="auto">
          <a:xfrm>
            <a:off x="1843088" y="3482975"/>
            <a:ext cx="808037"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Price level</a:t>
            </a:r>
            <a:endParaRPr lang="en-US" altLang="en-US"/>
          </a:p>
        </p:txBody>
      </p:sp>
      <p:sp>
        <p:nvSpPr>
          <p:cNvPr id="37939" name="Rectangle 52"/>
          <p:cNvSpPr>
            <a:spLocks noChangeArrowheads="1"/>
          </p:cNvSpPr>
          <p:nvPr/>
        </p:nvSpPr>
        <p:spPr bwMode="auto">
          <a:xfrm>
            <a:off x="800100" y="3148013"/>
            <a:ext cx="661988"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a:t>
            </a:r>
            <a:endParaRPr lang="en-US" altLang="en-US"/>
          </a:p>
        </p:txBody>
      </p:sp>
      <p:sp>
        <p:nvSpPr>
          <p:cNvPr id="37940" name="Rectangle 53"/>
          <p:cNvSpPr>
            <a:spLocks noChangeArrowheads="1"/>
          </p:cNvSpPr>
          <p:nvPr/>
        </p:nvSpPr>
        <p:spPr bwMode="auto">
          <a:xfrm>
            <a:off x="890588" y="3578225"/>
            <a:ext cx="571500"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a:t>
            </a:r>
            <a:endParaRPr lang="en-US" altLang="en-US"/>
          </a:p>
        </p:txBody>
      </p:sp>
      <p:sp>
        <p:nvSpPr>
          <p:cNvPr id="37941" name="Rectangle 54"/>
          <p:cNvSpPr>
            <a:spLocks noChangeArrowheads="1"/>
          </p:cNvSpPr>
          <p:nvPr/>
        </p:nvSpPr>
        <p:spPr bwMode="auto">
          <a:xfrm>
            <a:off x="974725" y="4075113"/>
            <a:ext cx="481013"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a:t>
            </a:r>
            <a:endParaRPr lang="en-US" altLang="en-US"/>
          </a:p>
        </p:txBody>
      </p:sp>
      <p:sp>
        <p:nvSpPr>
          <p:cNvPr id="37942" name="Rectangle 55"/>
          <p:cNvSpPr>
            <a:spLocks noChangeArrowheads="1"/>
          </p:cNvSpPr>
          <p:nvPr/>
        </p:nvSpPr>
        <p:spPr bwMode="auto">
          <a:xfrm>
            <a:off x="1111250" y="4565650"/>
            <a:ext cx="346075"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a:t>
            </a:r>
            <a:endParaRPr lang="en-US" altLang="en-US"/>
          </a:p>
        </p:txBody>
      </p:sp>
      <p:sp>
        <p:nvSpPr>
          <p:cNvPr id="37943" name="Rectangle 56"/>
          <p:cNvSpPr>
            <a:spLocks noChangeArrowheads="1"/>
          </p:cNvSpPr>
          <p:nvPr/>
        </p:nvSpPr>
        <p:spPr bwMode="auto">
          <a:xfrm>
            <a:off x="4008438" y="4702175"/>
            <a:ext cx="436562"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1925</a:t>
            </a:r>
            <a:endParaRPr lang="en-US" altLang="en-US"/>
          </a:p>
        </p:txBody>
      </p:sp>
      <p:sp>
        <p:nvSpPr>
          <p:cNvPr id="37944" name="Rectangle 57"/>
          <p:cNvSpPr>
            <a:spLocks noChangeArrowheads="1"/>
          </p:cNvSpPr>
          <p:nvPr/>
        </p:nvSpPr>
        <p:spPr bwMode="auto">
          <a:xfrm>
            <a:off x="3367088" y="4702175"/>
            <a:ext cx="436562"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1924</a:t>
            </a:r>
            <a:endParaRPr lang="en-US" altLang="en-US"/>
          </a:p>
        </p:txBody>
      </p:sp>
      <p:sp>
        <p:nvSpPr>
          <p:cNvPr id="37945" name="Rectangle 58"/>
          <p:cNvSpPr>
            <a:spLocks noChangeArrowheads="1"/>
          </p:cNvSpPr>
          <p:nvPr/>
        </p:nvSpPr>
        <p:spPr bwMode="auto">
          <a:xfrm>
            <a:off x="2730500" y="4702175"/>
            <a:ext cx="436563"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1923</a:t>
            </a:r>
            <a:endParaRPr lang="en-US" altLang="en-US"/>
          </a:p>
        </p:txBody>
      </p:sp>
      <p:sp>
        <p:nvSpPr>
          <p:cNvPr id="37946" name="Rectangle 59"/>
          <p:cNvSpPr>
            <a:spLocks noChangeArrowheads="1"/>
          </p:cNvSpPr>
          <p:nvPr/>
        </p:nvSpPr>
        <p:spPr bwMode="auto">
          <a:xfrm>
            <a:off x="2093913" y="4702175"/>
            <a:ext cx="436562"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1922</a:t>
            </a:r>
            <a:endParaRPr lang="en-US" altLang="en-US"/>
          </a:p>
        </p:txBody>
      </p:sp>
      <p:sp>
        <p:nvSpPr>
          <p:cNvPr id="37947" name="Rectangle 60"/>
          <p:cNvSpPr>
            <a:spLocks noChangeArrowheads="1"/>
          </p:cNvSpPr>
          <p:nvPr/>
        </p:nvSpPr>
        <p:spPr bwMode="auto">
          <a:xfrm>
            <a:off x="1457325" y="4702175"/>
            <a:ext cx="436563"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1921</a:t>
            </a:r>
            <a:endParaRPr lang="en-US" altLang="en-US"/>
          </a:p>
        </p:txBody>
      </p:sp>
      <p:sp>
        <p:nvSpPr>
          <p:cNvPr id="94269" name="Rectangle 61"/>
          <p:cNvSpPr>
            <a:spLocks noChangeArrowheads="1"/>
          </p:cNvSpPr>
          <p:nvPr/>
        </p:nvSpPr>
        <p:spPr bwMode="auto">
          <a:xfrm>
            <a:off x="2930525" y="3714750"/>
            <a:ext cx="1057275" cy="2254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Money supply</a:t>
            </a:r>
            <a:endParaRPr lang="en-US" altLang="en-US"/>
          </a:p>
        </p:txBody>
      </p:sp>
      <p:sp>
        <p:nvSpPr>
          <p:cNvPr id="37949" name="Rectangle 62"/>
          <p:cNvSpPr>
            <a:spLocks noChangeArrowheads="1"/>
          </p:cNvSpPr>
          <p:nvPr/>
        </p:nvSpPr>
        <p:spPr bwMode="auto">
          <a:xfrm>
            <a:off x="5260975" y="3148013"/>
            <a:ext cx="598488"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a:t>
            </a:r>
            <a:endParaRPr lang="en-US" altLang="en-US"/>
          </a:p>
        </p:txBody>
      </p:sp>
      <p:sp>
        <p:nvSpPr>
          <p:cNvPr id="37950" name="Rectangle 63"/>
          <p:cNvSpPr>
            <a:spLocks noChangeArrowheads="1"/>
          </p:cNvSpPr>
          <p:nvPr/>
        </p:nvSpPr>
        <p:spPr bwMode="auto">
          <a:xfrm>
            <a:off x="5351463" y="3578225"/>
            <a:ext cx="506412"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a:t>
            </a:r>
            <a:endParaRPr lang="en-US" altLang="en-US"/>
          </a:p>
        </p:txBody>
      </p:sp>
      <p:sp>
        <p:nvSpPr>
          <p:cNvPr id="37951" name="Rectangle 64"/>
          <p:cNvSpPr>
            <a:spLocks noChangeArrowheads="1"/>
          </p:cNvSpPr>
          <p:nvPr/>
        </p:nvSpPr>
        <p:spPr bwMode="auto">
          <a:xfrm>
            <a:off x="5437188" y="4075113"/>
            <a:ext cx="414337"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a:t>
            </a:r>
            <a:endParaRPr lang="en-US" altLang="en-US"/>
          </a:p>
        </p:txBody>
      </p:sp>
      <p:sp>
        <p:nvSpPr>
          <p:cNvPr id="37952" name="Rectangle 65"/>
          <p:cNvSpPr>
            <a:spLocks noChangeArrowheads="1"/>
          </p:cNvSpPr>
          <p:nvPr/>
        </p:nvSpPr>
        <p:spPr bwMode="auto">
          <a:xfrm>
            <a:off x="5572125" y="4565650"/>
            <a:ext cx="276225"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a:t>
            </a:r>
            <a:endParaRPr lang="en-US" altLang="en-US"/>
          </a:p>
        </p:txBody>
      </p:sp>
      <p:sp>
        <p:nvSpPr>
          <p:cNvPr id="37953" name="Rectangle 66"/>
          <p:cNvSpPr>
            <a:spLocks noChangeArrowheads="1"/>
          </p:cNvSpPr>
          <p:nvPr/>
        </p:nvSpPr>
        <p:spPr bwMode="auto">
          <a:xfrm>
            <a:off x="8470900" y="470217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1925</a:t>
            </a:r>
            <a:endParaRPr lang="en-US" altLang="en-US"/>
          </a:p>
        </p:txBody>
      </p:sp>
      <p:sp>
        <p:nvSpPr>
          <p:cNvPr id="37954" name="Rectangle 67"/>
          <p:cNvSpPr>
            <a:spLocks noChangeArrowheads="1"/>
          </p:cNvSpPr>
          <p:nvPr/>
        </p:nvSpPr>
        <p:spPr bwMode="auto">
          <a:xfrm>
            <a:off x="7827963" y="470217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1924</a:t>
            </a:r>
            <a:endParaRPr lang="en-US" altLang="en-US"/>
          </a:p>
        </p:txBody>
      </p:sp>
      <p:sp>
        <p:nvSpPr>
          <p:cNvPr id="37955" name="Rectangle 68"/>
          <p:cNvSpPr>
            <a:spLocks noChangeArrowheads="1"/>
          </p:cNvSpPr>
          <p:nvPr/>
        </p:nvSpPr>
        <p:spPr bwMode="auto">
          <a:xfrm>
            <a:off x="7191375" y="470217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1923</a:t>
            </a:r>
            <a:endParaRPr lang="en-US" altLang="en-US"/>
          </a:p>
        </p:txBody>
      </p:sp>
      <p:sp>
        <p:nvSpPr>
          <p:cNvPr id="37956" name="Rectangle 69"/>
          <p:cNvSpPr>
            <a:spLocks noChangeArrowheads="1"/>
          </p:cNvSpPr>
          <p:nvPr/>
        </p:nvSpPr>
        <p:spPr bwMode="auto">
          <a:xfrm>
            <a:off x="6554788" y="470217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1922</a:t>
            </a:r>
            <a:endParaRPr lang="en-US" altLang="en-US"/>
          </a:p>
        </p:txBody>
      </p:sp>
      <p:sp>
        <p:nvSpPr>
          <p:cNvPr id="37957" name="Rectangle 70"/>
          <p:cNvSpPr>
            <a:spLocks noChangeArrowheads="1"/>
          </p:cNvSpPr>
          <p:nvPr/>
        </p:nvSpPr>
        <p:spPr bwMode="auto">
          <a:xfrm>
            <a:off x="5918200" y="470217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1921</a:t>
            </a:r>
            <a:endParaRPr lang="en-US" altLang="en-US"/>
          </a:p>
        </p:txBody>
      </p:sp>
      <p:sp>
        <p:nvSpPr>
          <p:cNvPr id="94279" name="Freeform 71"/>
          <p:cNvSpPr>
            <a:spLocks/>
          </p:cNvSpPr>
          <p:nvPr/>
        </p:nvSpPr>
        <p:spPr bwMode="auto">
          <a:xfrm>
            <a:off x="1651000" y="3530600"/>
            <a:ext cx="2166938" cy="1122363"/>
          </a:xfrm>
          <a:custGeom>
            <a:avLst/>
            <a:gdLst>
              <a:gd name="T0" fmla="*/ 0 w 1365"/>
              <a:gd name="T1" fmla="*/ 1781752235 h 707"/>
              <a:gd name="T2" fmla="*/ 68045029 w 1365"/>
              <a:gd name="T3" fmla="*/ 1741429731 h 707"/>
              <a:gd name="T4" fmla="*/ 151209405 w 1365"/>
              <a:gd name="T5" fmla="*/ 1713707215 h 707"/>
              <a:gd name="T6" fmla="*/ 226814133 w 1365"/>
              <a:gd name="T7" fmla="*/ 1691026601 h 707"/>
              <a:gd name="T8" fmla="*/ 320060696 w 1365"/>
              <a:gd name="T9" fmla="*/ 1691026601 h 707"/>
              <a:gd name="T10" fmla="*/ 400705686 w 1365"/>
              <a:gd name="T11" fmla="*/ 1668344398 h 707"/>
              <a:gd name="T12" fmla="*/ 491431399 w 1365"/>
              <a:gd name="T13" fmla="*/ 1645663387 h 707"/>
              <a:gd name="T14" fmla="*/ 567036076 w 1365"/>
              <a:gd name="T15" fmla="*/ 1592739306 h 707"/>
              <a:gd name="T16" fmla="*/ 652721378 w 1365"/>
              <a:gd name="T17" fmla="*/ 1552416802 h 707"/>
              <a:gd name="T18" fmla="*/ 751006666 w 1365"/>
              <a:gd name="T19" fmla="*/ 1403728362 h 707"/>
              <a:gd name="T20" fmla="*/ 831651655 w 1365"/>
              <a:gd name="T21" fmla="*/ 1310481778 h 707"/>
              <a:gd name="T22" fmla="*/ 922377467 w 1365"/>
              <a:gd name="T23" fmla="*/ 1244957709 h 707"/>
              <a:gd name="T24" fmla="*/ 992941833 w 1365"/>
              <a:gd name="T25" fmla="*/ 1169353014 h 707"/>
              <a:gd name="T26" fmla="*/ 1083667447 w 1365"/>
              <a:gd name="T27" fmla="*/ 1121470834 h 707"/>
              <a:gd name="T28" fmla="*/ 1156752762 w 1365"/>
              <a:gd name="T29" fmla="*/ 1078627380 h 707"/>
              <a:gd name="T30" fmla="*/ 1249997738 w 1365"/>
              <a:gd name="T31" fmla="*/ 1040825826 h 707"/>
              <a:gd name="T32" fmla="*/ 1421368341 w 1365"/>
              <a:gd name="T33" fmla="*/ 889616436 h 707"/>
              <a:gd name="T34" fmla="*/ 1590219582 w 1365"/>
              <a:gd name="T35" fmla="*/ 592237770 h 707"/>
              <a:gd name="T36" fmla="*/ 1663303311 w 1365"/>
              <a:gd name="T37" fmla="*/ 425907441 h 707"/>
              <a:gd name="T38" fmla="*/ 1756550271 w 1365"/>
              <a:gd name="T39" fmla="*/ 322580132 h 707"/>
              <a:gd name="T40" fmla="*/ 1852316196 w 1365"/>
              <a:gd name="T41" fmla="*/ 284778578 h 707"/>
              <a:gd name="T42" fmla="*/ 1922880562 w 1365"/>
              <a:gd name="T43" fmla="*/ 231854497 h 707"/>
              <a:gd name="T44" fmla="*/ 2096770528 w 1365"/>
              <a:gd name="T45" fmla="*/ 229335135 h 707"/>
              <a:gd name="T46" fmla="*/ 2147483647 w 1365"/>
              <a:gd name="T47" fmla="*/ 206652883 h 707"/>
              <a:gd name="T48" fmla="*/ 2147483647 w 1365"/>
              <a:gd name="T49" fmla="*/ 183972268 h 707"/>
              <a:gd name="T50" fmla="*/ 2147483647 w 1365"/>
              <a:gd name="T51" fmla="*/ 156249753 h 707"/>
              <a:gd name="T52" fmla="*/ 2147483647 w 1365"/>
              <a:gd name="T53" fmla="*/ 133569138 h 707"/>
              <a:gd name="T54" fmla="*/ 2147483647 w 1365"/>
              <a:gd name="T55" fmla="*/ 110886936 h 707"/>
              <a:gd name="T56" fmla="*/ 2147483647 w 1365"/>
              <a:gd name="T57" fmla="*/ 110886936 h 707"/>
              <a:gd name="T58" fmla="*/ 2147483647 w 1365"/>
              <a:gd name="T59" fmla="*/ 85685346 h 707"/>
              <a:gd name="T60" fmla="*/ 2147483647 w 1365"/>
              <a:gd name="T61" fmla="*/ 63004731 h 707"/>
              <a:gd name="T62" fmla="*/ 2147483647 w 1365"/>
              <a:gd name="T63" fmla="*/ 55443468 h 707"/>
              <a:gd name="T64" fmla="*/ 2147483647 w 1365"/>
              <a:gd name="T65" fmla="*/ 35282203 h 707"/>
              <a:gd name="T66" fmla="*/ 2147483647 w 1365"/>
              <a:gd name="T67" fmla="*/ 55443468 h 707"/>
              <a:gd name="T68" fmla="*/ 2147483647 w 1365"/>
              <a:gd name="T69" fmla="*/ 40322516 h 707"/>
              <a:gd name="T70" fmla="*/ 2147483647 w 1365"/>
              <a:gd name="T71" fmla="*/ 40322516 h 707"/>
              <a:gd name="T72" fmla="*/ 2147483647 w 1365"/>
              <a:gd name="T73" fmla="*/ 5040315 h 707"/>
              <a:gd name="T74" fmla="*/ 2147483647 w 1365"/>
              <a:gd name="T75" fmla="*/ 17641895 h 7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5"/>
              <a:gd name="T115" fmla="*/ 0 h 707"/>
              <a:gd name="T116" fmla="*/ 1365 w 1365"/>
              <a:gd name="T117" fmla="*/ 707 h 7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5" h="707">
                <a:moveTo>
                  <a:pt x="0" y="707"/>
                </a:moveTo>
                <a:cubicBezTo>
                  <a:pt x="8" y="701"/>
                  <a:pt x="17" y="695"/>
                  <a:pt x="27" y="691"/>
                </a:cubicBezTo>
                <a:cubicBezTo>
                  <a:pt x="37" y="687"/>
                  <a:pt x="50" y="683"/>
                  <a:pt x="60" y="680"/>
                </a:cubicBezTo>
                <a:cubicBezTo>
                  <a:pt x="70" y="677"/>
                  <a:pt x="79" y="672"/>
                  <a:pt x="90" y="671"/>
                </a:cubicBezTo>
                <a:cubicBezTo>
                  <a:pt x="101" y="670"/>
                  <a:pt x="116" y="672"/>
                  <a:pt x="127" y="671"/>
                </a:cubicBezTo>
                <a:cubicBezTo>
                  <a:pt x="138" y="670"/>
                  <a:pt x="148" y="665"/>
                  <a:pt x="159" y="662"/>
                </a:cubicBezTo>
                <a:cubicBezTo>
                  <a:pt x="170" y="659"/>
                  <a:pt x="184" y="658"/>
                  <a:pt x="195" y="653"/>
                </a:cubicBezTo>
                <a:cubicBezTo>
                  <a:pt x="206" y="648"/>
                  <a:pt x="214" y="638"/>
                  <a:pt x="225" y="632"/>
                </a:cubicBezTo>
                <a:cubicBezTo>
                  <a:pt x="236" y="626"/>
                  <a:pt x="247" y="628"/>
                  <a:pt x="259" y="616"/>
                </a:cubicBezTo>
                <a:cubicBezTo>
                  <a:pt x="271" y="604"/>
                  <a:pt x="286" y="573"/>
                  <a:pt x="298" y="557"/>
                </a:cubicBezTo>
                <a:cubicBezTo>
                  <a:pt x="310" y="541"/>
                  <a:pt x="319" y="530"/>
                  <a:pt x="330" y="520"/>
                </a:cubicBezTo>
                <a:cubicBezTo>
                  <a:pt x="341" y="510"/>
                  <a:pt x="355" y="503"/>
                  <a:pt x="366" y="494"/>
                </a:cubicBezTo>
                <a:cubicBezTo>
                  <a:pt x="377" y="485"/>
                  <a:pt x="383" y="472"/>
                  <a:pt x="394" y="464"/>
                </a:cubicBezTo>
                <a:cubicBezTo>
                  <a:pt x="405" y="456"/>
                  <a:pt x="419" y="451"/>
                  <a:pt x="430" y="445"/>
                </a:cubicBezTo>
                <a:cubicBezTo>
                  <a:pt x="441" y="439"/>
                  <a:pt x="448" y="433"/>
                  <a:pt x="459" y="428"/>
                </a:cubicBezTo>
                <a:cubicBezTo>
                  <a:pt x="470" y="423"/>
                  <a:pt x="479" y="425"/>
                  <a:pt x="496" y="413"/>
                </a:cubicBezTo>
                <a:cubicBezTo>
                  <a:pt x="513" y="401"/>
                  <a:pt x="542" y="383"/>
                  <a:pt x="564" y="353"/>
                </a:cubicBezTo>
                <a:cubicBezTo>
                  <a:pt x="586" y="323"/>
                  <a:pt x="615" y="266"/>
                  <a:pt x="631" y="235"/>
                </a:cubicBezTo>
                <a:cubicBezTo>
                  <a:pt x="647" y="204"/>
                  <a:pt x="649" y="187"/>
                  <a:pt x="660" y="169"/>
                </a:cubicBezTo>
                <a:cubicBezTo>
                  <a:pt x="671" y="151"/>
                  <a:pt x="685" y="137"/>
                  <a:pt x="697" y="128"/>
                </a:cubicBezTo>
                <a:cubicBezTo>
                  <a:pt x="709" y="119"/>
                  <a:pt x="724" y="119"/>
                  <a:pt x="735" y="113"/>
                </a:cubicBezTo>
                <a:cubicBezTo>
                  <a:pt x="746" y="107"/>
                  <a:pt x="747" y="96"/>
                  <a:pt x="763" y="92"/>
                </a:cubicBezTo>
                <a:cubicBezTo>
                  <a:pt x="779" y="88"/>
                  <a:pt x="815" y="93"/>
                  <a:pt x="832" y="91"/>
                </a:cubicBezTo>
                <a:cubicBezTo>
                  <a:pt x="849" y="89"/>
                  <a:pt x="857" y="85"/>
                  <a:pt x="867" y="82"/>
                </a:cubicBezTo>
                <a:cubicBezTo>
                  <a:pt x="877" y="79"/>
                  <a:pt x="884" y="76"/>
                  <a:pt x="895" y="73"/>
                </a:cubicBezTo>
                <a:cubicBezTo>
                  <a:pt x="906" y="70"/>
                  <a:pt x="922" y="65"/>
                  <a:pt x="933" y="62"/>
                </a:cubicBezTo>
                <a:cubicBezTo>
                  <a:pt x="944" y="59"/>
                  <a:pt x="952" y="56"/>
                  <a:pt x="963" y="53"/>
                </a:cubicBezTo>
                <a:cubicBezTo>
                  <a:pt x="974" y="50"/>
                  <a:pt x="991" y="46"/>
                  <a:pt x="1002" y="44"/>
                </a:cubicBezTo>
                <a:cubicBezTo>
                  <a:pt x="1013" y="42"/>
                  <a:pt x="1016" y="46"/>
                  <a:pt x="1027" y="44"/>
                </a:cubicBezTo>
                <a:cubicBezTo>
                  <a:pt x="1038" y="42"/>
                  <a:pt x="1057" y="37"/>
                  <a:pt x="1068" y="34"/>
                </a:cubicBezTo>
                <a:cubicBezTo>
                  <a:pt x="1079" y="31"/>
                  <a:pt x="1082" y="27"/>
                  <a:pt x="1093" y="25"/>
                </a:cubicBezTo>
                <a:cubicBezTo>
                  <a:pt x="1104" y="23"/>
                  <a:pt x="1119" y="24"/>
                  <a:pt x="1132" y="22"/>
                </a:cubicBezTo>
                <a:cubicBezTo>
                  <a:pt x="1145" y="20"/>
                  <a:pt x="1159" y="14"/>
                  <a:pt x="1170" y="14"/>
                </a:cubicBezTo>
                <a:cubicBezTo>
                  <a:pt x="1181" y="14"/>
                  <a:pt x="1189" y="22"/>
                  <a:pt x="1200" y="22"/>
                </a:cubicBezTo>
                <a:cubicBezTo>
                  <a:pt x="1211" y="22"/>
                  <a:pt x="1223" y="17"/>
                  <a:pt x="1239" y="16"/>
                </a:cubicBezTo>
                <a:cubicBezTo>
                  <a:pt x="1255" y="15"/>
                  <a:pt x="1283" y="18"/>
                  <a:pt x="1299" y="16"/>
                </a:cubicBezTo>
                <a:cubicBezTo>
                  <a:pt x="1315" y="14"/>
                  <a:pt x="1322" y="4"/>
                  <a:pt x="1333" y="2"/>
                </a:cubicBezTo>
                <a:cubicBezTo>
                  <a:pt x="1344" y="0"/>
                  <a:pt x="1360" y="6"/>
                  <a:pt x="1365" y="7"/>
                </a:cubicBezTo>
              </a:path>
            </a:pathLst>
          </a:custGeom>
          <a:noFill/>
          <a:ln w="44450" cap="flat" cmpd="sng">
            <a:solidFill>
              <a:srgbClr val="0094AC"/>
            </a:solidFill>
            <a:prstDash val="solid"/>
            <a:round/>
            <a:headEnd type="none" w="med" len="med"/>
            <a:tailEnd type="none" w="med" len="med"/>
          </a:ln>
        </p:spPr>
        <p:txBody>
          <a:bodyPr/>
          <a:lstStyle/>
          <a:p>
            <a:endParaRPr lang="cs-CZ"/>
          </a:p>
        </p:txBody>
      </p:sp>
      <p:sp>
        <p:nvSpPr>
          <p:cNvPr id="94280" name="Freeform 72"/>
          <p:cNvSpPr>
            <a:spLocks/>
          </p:cNvSpPr>
          <p:nvPr/>
        </p:nvSpPr>
        <p:spPr bwMode="auto">
          <a:xfrm>
            <a:off x="1646238" y="3522663"/>
            <a:ext cx="2182812" cy="1146175"/>
          </a:xfrm>
          <a:custGeom>
            <a:avLst/>
            <a:gdLst>
              <a:gd name="T0" fmla="*/ 2147483647 w 1375"/>
              <a:gd name="T1" fmla="*/ 7559676 h 722"/>
              <a:gd name="T2" fmla="*/ 2147483647 w 1375"/>
              <a:gd name="T3" fmla="*/ 2520950 h 722"/>
              <a:gd name="T4" fmla="*/ 2147483647 w 1375"/>
              <a:gd name="T5" fmla="*/ 25201560 h 722"/>
              <a:gd name="T6" fmla="*/ 2147483647 w 1375"/>
              <a:gd name="T7" fmla="*/ 30241877 h 722"/>
              <a:gd name="T8" fmla="*/ 2147483647 w 1375"/>
              <a:gd name="T9" fmla="*/ 47883759 h 722"/>
              <a:gd name="T10" fmla="*/ 2147483647 w 1375"/>
              <a:gd name="T11" fmla="*/ 55443444 h 722"/>
              <a:gd name="T12" fmla="*/ 2147483647 w 1375"/>
              <a:gd name="T13" fmla="*/ 90725619 h 722"/>
              <a:gd name="T14" fmla="*/ 2147483647 w 1375"/>
              <a:gd name="T15" fmla="*/ 60483754 h 722"/>
              <a:gd name="T16" fmla="*/ 2147483647 w 1375"/>
              <a:gd name="T17" fmla="*/ 52924082 h 722"/>
              <a:gd name="T18" fmla="*/ 2147483647 w 1375"/>
              <a:gd name="T19" fmla="*/ 75604687 h 722"/>
              <a:gd name="T20" fmla="*/ 2147483647 w 1375"/>
              <a:gd name="T21" fmla="*/ 93246568 h 722"/>
              <a:gd name="T22" fmla="*/ 2033764906 w 1375"/>
              <a:gd name="T23" fmla="*/ 98286879 h 722"/>
              <a:gd name="T24" fmla="*/ 1935479663 w 1375"/>
              <a:gd name="T25" fmla="*/ 115927198 h 722"/>
              <a:gd name="T26" fmla="*/ 1859875020 w 1375"/>
              <a:gd name="T27" fmla="*/ 98286879 h 722"/>
              <a:gd name="T28" fmla="*/ 1769149448 w 1375"/>
              <a:gd name="T29" fmla="*/ 90725619 h 722"/>
              <a:gd name="T30" fmla="*/ 1670862618 w 1375"/>
              <a:gd name="T31" fmla="*/ 78124048 h 722"/>
              <a:gd name="T32" fmla="*/ 1499491696 w 1375"/>
              <a:gd name="T33" fmla="*/ 529232832 h 722"/>
              <a:gd name="T34" fmla="*/ 1333161481 w 1375"/>
              <a:gd name="T35" fmla="*/ 819051496 h 722"/>
              <a:gd name="T36" fmla="*/ 1262597147 w 1375"/>
              <a:gd name="T37" fmla="*/ 884575735 h 722"/>
              <a:gd name="T38" fmla="*/ 1166831265 w 1375"/>
              <a:gd name="T39" fmla="*/ 909777289 h 722"/>
              <a:gd name="T40" fmla="*/ 1096266931 w 1375"/>
              <a:gd name="T41" fmla="*/ 940017567 h 722"/>
              <a:gd name="T42" fmla="*/ 1000501050 w 1375"/>
              <a:gd name="T43" fmla="*/ 1013102867 h 722"/>
              <a:gd name="T44" fmla="*/ 929936716 w 1375"/>
              <a:gd name="T45" fmla="*/ 1058465664 h 722"/>
              <a:gd name="T46" fmla="*/ 826610966 w 1375"/>
              <a:gd name="T47" fmla="*/ 1224795920 h 722"/>
              <a:gd name="T48" fmla="*/ 756046632 w 1375"/>
              <a:gd name="T49" fmla="*/ 1408768058 h 722"/>
              <a:gd name="T50" fmla="*/ 667840421 w 1375"/>
              <a:gd name="T51" fmla="*/ 1537295190 h 722"/>
              <a:gd name="T52" fmla="*/ 574595488 w 1375"/>
              <a:gd name="T53" fmla="*/ 1635582044 h 722"/>
              <a:gd name="T54" fmla="*/ 493950535 w 1375"/>
              <a:gd name="T55" fmla="*/ 1665824305 h 722"/>
              <a:gd name="T56" fmla="*/ 400703915 w 1375"/>
              <a:gd name="T57" fmla="*/ 1665824305 h 722"/>
              <a:gd name="T58" fmla="*/ 332660530 w 1375"/>
              <a:gd name="T59" fmla="*/ 1723787086 h 722"/>
              <a:gd name="T60" fmla="*/ 234373700 w 1375"/>
              <a:gd name="T61" fmla="*/ 1748988640 h 722"/>
              <a:gd name="T62" fmla="*/ 158769007 w 1375"/>
              <a:gd name="T63" fmla="*/ 1726308035 h 722"/>
              <a:gd name="T64" fmla="*/ 70564359 w 1375"/>
              <a:gd name="T65" fmla="*/ 1756549900 h 722"/>
              <a:gd name="T66" fmla="*/ 0 w 1375"/>
              <a:gd name="T67" fmla="*/ 1794351437 h 7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5"/>
              <a:gd name="T103" fmla="*/ 0 h 722"/>
              <a:gd name="T104" fmla="*/ 1375 w 1375"/>
              <a:gd name="T105" fmla="*/ 722 h 7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5" h="722">
                <a:moveTo>
                  <a:pt x="1375" y="3"/>
                </a:moveTo>
                <a:cubicBezTo>
                  <a:pt x="1361" y="1"/>
                  <a:pt x="1347" y="0"/>
                  <a:pt x="1335" y="1"/>
                </a:cubicBezTo>
                <a:cubicBezTo>
                  <a:pt x="1323" y="2"/>
                  <a:pt x="1327" y="8"/>
                  <a:pt x="1300" y="10"/>
                </a:cubicBezTo>
                <a:cubicBezTo>
                  <a:pt x="1273" y="12"/>
                  <a:pt x="1199" y="11"/>
                  <a:pt x="1171" y="12"/>
                </a:cubicBezTo>
                <a:cubicBezTo>
                  <a:pt x="1143" y="13"/>
                  <a:pt x="1149" y="17"/>
                  <a:pt x="1132" y="19"/>
                </a:cubicBezTo>
                <a:cubicBezTo>
                  <a:pt x="1115" y="21"/>
                  <a:pt x="1086" y="19"/>
                  <a:pt x="1069" y="22"/>
                </a:cubicBezTo>
                <a:cubicBezTo>
                  <a:pt x="1052" y="25"/>
                  <a:pt x="1049" y="36"/>
                  <a:pt x="1032" y="36"/>
                </a:cubicBezTo>
                <a:cubicBezTo>
                  <a:pt x="1015" y="36"/>
                  <a:pt x="984" y="26"/>
                  <a:pt x="969" y="24"/>
                </a:cubicBezTo>
                <a:cubicBezTo>
                  <a:pt x="954" y="22"/>
                  <a:pt x="951" y="20"/>
                  <a:pt x="940" y="21"/>
                </a:cubicBezTo>
                <a:cubicBezTo>
                  <a:pt x="929" y="22"/>
                  <a:pt x="911" y="27"/>
                  <a:pt x="900" y="30"/>
                </a:cubicBezTo>
                <a:cubicBezTo>
                  <a:pt x="889" y="33"/>
                  <a:pt x="886" y="36"/>
                  <a:pt x="871" y="37"/>
                </a:cubicBezTo>
                <a:cubicBezTo>
                  <a:pt x="856" y="38"/>
                  <a:pt x="824" y="38"/>
                  <a:pt x="807" y="39"/>
                </a:cubicBezTo>
                <a:cubicBezTo>
                  <a:pt x="790" y="40"/>
                  <a:pt x="779" y="46"/>
                  <a:pt x="768" y="46"/>
                </a:cubicBezTo>
                <a:cubicBezTo>
                  <a:pt x="757" y="46"/>
                  <a:pt x="749" y="41"/>
                  <a:pt x="738" y="39"/>
                </a:cubicBezTo>
                <a:cubicBezTo>
                  <a:pt x="727" y="37"/>
                  <a:pt x="714" y="37"/>
                  <a:pt x="702" y="36"/>
                </a:cubicBezTo>
                <a:cubicBezTo>
                  <a:pt x="690" y="35"/>
                  <a:pt x="675" y="25"/>
                  <a:pt x="663" y="31"/>
                </a:cubicBezTo>
                <a:cubicBezTo>
                  <a:pt x="645" y="60"/>
                  <a:pt x="617" y="161"/>
                  <a:pt x="595" y="210"/>
                </a:cubicBezTo>
                <a:cubicBezTo>
                  <a:pt x="573" y="259"/>
                  <a:pt x="545" y="301"/>
                  <a:pt x="529" y="325"/>
                </a:cubicBezTo>
                <a:cubicBezTo>
                  <a:pt x="513" y="349"/>
                  <a:pt x="512" y="345"/>
                  <a:pt x="501" y="351"/>
                </a:cubicBezTo>
                <a:cubicBezTo>
                  <a:pt x="490" y="357"/>
                  <a:pt x="474" y="357"/>
                  <a:pt x="463" y="361"/>
                </a:cubicBezTo>
                <a:cubicBezTo>
                  <a:pt x="452" y="365"/>
                  <a:pt x="446" y="366"/>
                  <a:pt x="435" y="373"/>
                </a:cubicBezTo>
                <a:cubicBezTo>
                  <a:pt x="424" y="380"/>
                  <a:pt x="408" y="394"/>
                  <a:pt x="397" y="402"/>
                </a:cubicBezTo>
                <a:cubicBezTo>
                  <a:pt x="386" y="410"/>
                  <a:pt x="380" y="406"/>
                  <a:pt x="369" y="420"/>
                </a:cubicBezTo>
                <a:cubicBezTo>
                  <a:pt x="358" y="434"/>
                  <a:pt x="339" y="463"/>
                  <a:pt x="328" y="486"/>
                </a:cubicBezTo>
                <a:cubicBezTo>
                  <a:pt x="317" y="509"/>
                  <a:pt x="311" y="538"/>
                  <a:pt x="300" y="559"/>
                </a:cubicBezTo>
                <a:cubicBezTo>
                  <a:pt x="289" y="580"/>
                  <a:pt x="277" y="595"/>
                  <a:pt x="265" y="610"/>
                </a:cubicBezTo>
                <a:cubicBezTo>
                  <a:pt x="253" y="625"/>
                  <a:pt x="239" y="641"/>
                  <a:pt x="228" y="649"/>
                </a:cubicBezTo>
                <a:cubicBezTo>
                  <a:pt x="217" y="657"/>
                  <a:pt x="207" y="659"/>
                  <a:pt x="196" y="661"/>
                </a:cubicBezTo>
                <a:cubicBezTo>
                  <a:pt x="185" y="663"/>
                  <a:pt x="170" y="657"/>
                  <a:pt x="159" y="661"/>
                </a:cubicBezTo>
                <a:cubicBezTo>
                  <a:pt x="148" y="665"/>
                  <a:pt x="143" y="679"/>
                  <a:pt x="132" y="684"/>
                </a:cubicBezTo>
                <a:cubicBezTo>
                  <a:pt x="121" y="689"/>
                  <a:pt x="104" y="694"/>
                  <a:pt x="93" y="694"/>
                </a:cubicBezTo>
                <a:cubicBezTo>
                  <a:pt x="82" y="694"/>
                  <a:pt x="74" y="685"/>
                  <a:pt x="63" y="685"/>
                </a:cubicBezTo>
                <a:cubicBezTo>
                  <a:pt x="52" y="685"/>
                  <a:pt x="39" y="693"/>
                  <a:pt x="28" y="697"/>
                </a:cubicBezTo>
                <a:cubicBezTo>
                  <a:pt x="17" y="701"/>
                  <a:pt x="9" y="722"/>
                  <a:pt x="0" y="712"/>
                </a:cubicBezTo>
              </a:path>
            </a:pathLst>
          </a:custGeom>
          <a:noFill/>
          <a:ln w="44450" cap="flat" cmpd="sng">
            <a:solidFill>
              <a:srgbClr val="D2435C"/>
            </a:solidFill>
            <a:prstDash val="solid"/>
            <a:round/>
            <a:headEnd type="none" w="med" len="med"/>
            <a:tailEnd type="none" w="med" len="med"/>
          </a:ln>
        </p:spPr>
        <p:txBody>
          <a:bodyPr/>
          <a:lstStyle/>
          <a:p>
            <a:endParaRPr lang="cs-CZ"/>
          </a:p>
        </p:txBody>
      </p:sp>
      <p:sp>
        <p:nvSpPr>
          <p:cNvPr id="94281" name="Freeform 73"/>
          <p:cNvSpPr>
            <a:spLocks/>
          </p:cNvSpPr>
          <p:nvPr/>
        </p:nvSpPr>
        <p:spPr bwMode="auto">
          <a:xfrm>
            <a:off x="6423025" y="3352800"/>
            <a:ext cx="2168525" cy="1304925"/>
          </a:xfrm>
          <a:custGeom>
            <a:avLst/>
            <a:gdLst>
              <a:gd name="T0" fmla="*/ 2147483647 w 1366"/>
              <a:gd name="T1" fmla="*/ 5040313 h 822"/>
              <a:gd name="T2" fmla="*/ 2147483647 w 1366"/>
              <a:gd name="T3" fmla="*/ 5040313 h 822"/>
              <a:gd name="T4" fmla="*/ 2147483647 w 1366"/>
              <a:gd name="T5" fmla="*/ 5040313 h 822"/>
              <a:gd name="T6" fmla="*/ 2147483647 w 1366"/>
              <a:gd name="T7" fmla="*/ 5040313 h 822"/>
              <a:gd name="T8" fmla="*/ 2147483647 w 1366"/>
              <a:gd name="T9" fmla="*/ 30241878 h 822"/>
              <a:gd name="T10" fmla="*/ 2147483647 w 1366"/>
              <a:gd name="T11" fmla="*/ 25201561 h 822"/>
              <a:gd name="T12" fmla="*/ 2147483647 w 1366"/>
              <a:gd name="T13" fmla="*/ 80645001 h 822"/>
              <a:gd name="T14" fmla="*/ 2147483647 w 1366"/>
              <a:gd name="T15" fmla="*/ 262096271 h 822"/>
              <a:gd name="T16" fmla="*/ 2147483647 w 1366"/>
              <a:gd name="T17" fmla="*/ 378023424 h 822"/>
              <a:gd name="T18" fmla="*/ 2147483647 w 1366"/>
              <a:gd name="T19" fmla="*/ 433466945 h 822"/>
              <a:gd name="T20" fmla="*/ 2147483647 w 1366"/>
              <a:gd name="T21" fmla="*/ 443547567 h 822"/>
              <a:gd name="T22" fmla="*/ 2147483647 w 1366"/>
              <a:gd name="T23" fmla="*/ 458668500 h 822"/>
              <a:gd name="T24" fmla="*/ 2091729734 w 1366"/>
              <a:gd name="T25" fmla="*/ 534273165 h 822"/>
              <a:gd name="T26" fmla="*/ 2021165384 w 1366"/>
              <a:gd name="T27" fmla="*/ 675401873 h 822"/>
              <a:gd name="T28" fmla="*/ 1920359170 w 1366"/>
              <a:gd name="T29" fmla="*/ 912296688 h 822"/>
              <a:gd name="T30" fmla="*/ 1839714199 w 1366"/>
              <a:gd name="T31" fmla="*/ 1023183530 h 822"/>
              <a:gd name="T32" fmla="*/ 1754028917 w 1366"/>
              <a:gd name="T33" fmla="*/ 1078626952 h 822"/>
              <a:gd name="T34" fmla="*/ 1683464567 w 1366"/>
              <a:gd name="T35" fmla="*/ 1164312239 h 822"/>
              <a:gd name="T36" fmla="*/ 1582657956 w 1366"/>
              <a:gd name="T37" fmla="*/ 1305440947 h 822"/>
              <a:gd name="T38" fmla="*/ 1527214538 w 1366"/>
              <a:gd name="T39" fmla="*/ 1345763435 h 822"/>
              <a:gd name="T40" fmla="*/ 1421368014 w 1366"/>
              <a:gd name="T41" fmla="*/ 1376005301 h 822"/>
              <a:gd name="T42" fmla="*/ 1325602111 w 1366"/>
              <a:gd name="T43" fmla="*/ 1391126234 h 822"/>
              <a:gd name="T44" fmla="*/ 1260078071 w 1366"/>
              <a:gd name="T45" fmla="*/ 1406247167 h 822"/>
              <a:gd name="T46" fmla="*/ 1189513722 w 1366"/>
              <a:gd name="T47" fmla="*/ 1481851832 h 822"/>
              <a:gd name="T48" fmla="*/ 997981915 w 1366"/>
              <a:gd name="T49" fmla="*/ 1587698363 h 822"/>
              <a:gd name="T50" fmla="*/ 942538497 w 1366"/>
              <a:gd name="T51" fmla="*/ 1683464669 h 822"/>
              <a:gd name="T52" fmla="*/ 751006492 w 1366"/>
              <a:gd name="T53" fmla="*/ 1754029023 h 822"/>
              <a:gd name="T54" fmla="*/ 665321211 w 1366"/>
              <a:gd name="T55" fmla="*/ 1789311200 h 822"/>
              <a:gd name="T56" fmla="*/ 594756861 w 1366"/>
              <a:gd name="T57" fmla="*/ 1824593377 h 822"/>
              <a:gd name="T58" fmla="*/ 418345986 w 1366"/>
              <a:gd name="T59" fmla="*/ 1849794932 h 822"/>
              <a:gd name="T60" fmla="*/ 332660605 w 1366"/>
              <a:gd name="T61" fmla="*/ 1839714310 h 822"/>
              <a:gd name="T62" fmla="*/ 241935013 w 1366"/>
              <a:gd name="T63" fmla="*/ 1900198042 h 822"/>
              <a:gd name="T64" fmla="*/ 161289992 w 1366"/>
              <a:gd name="T65" fmla="*/ 1920359286 h 822"/>
              <a:gd name="T66" fmla="*/ 60483753 w 1366"/>
              <a:gd name="T67" fmla="*/ 1975802707 h 822"/>
              <a:gd name="T68" fmla="*/ 0 w 1366"/>
              <a:gd name="T69" fmla="*/ 2071568616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6"/>
              <a:gd name="T106" fmla="*/ 0 h 822"/>
              <a:gd name="T107" fmla="*/ 1366 w 1366"/>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6" h="822">
                <a:moveTo>
                  <a:pt x="1366" y="2"/>
                </a:moveTo>
                <a:cubicBezTo>
                  <a:pt x="1344" y="2"/>
                  <a:pt x="1322" y="2"/>
                  <a:pt x="1304" y="2"/>
                </a:cubicBezTo>
                <a:cubicBezTo>
                  <a:pt x="1286" y="2"/>
                  <a:pt x="1288" y="2"/>
                  <a:pt x="1260" y="2"/>
                </a:cubicBezTo>
                <a:cubicBezTo>
                  <a:pt x="1232" y="2"/>
                  <a:pt x="1159" y="0"/>
                  <a:pt x="1134" y="2"/>
                </a:cubicBezTo>
                <a:cubicBezTo>
                  <a:pt x="1109" y="4"/>
                  <a:pt x="1120" y="11"/>
                  <a:pt x="1108" y="12"/>
                </a:cubicBezTo>
                <a:cubicBezTo>
                  <a:pt x="1096" y="13"/>
                  <a:pt x="1076" y="7"/>
                  <a:pt x="1064" y="10"/>
                </a:cubicBezTo>
                <a:cubicBezTo>
                  <a:pt x="1052" y="13"/>
                  <a:pt x="1049" y="16"/>
                  <a:pt x="1038" y="32"/>
                </a:cubicBezTo>
                <a:cubicBezTo>
                  <a:pt x="1027" y="48"/>
                  <a:pt x="1009" y="84"/>
                  <a:pt x="998" y="104"/>
                </a:cubicBezTo>
                <a:cubicBezTo>
                  <a:pt x="987" y="124"/>
                  <a:pt x="983" y="139"/>
                  <a:pt x="972" y="150"/>
                </a:cubicBezTo>
                <a:cubicBezTo>
                  <a:pt x="961" y="161"/>
                  <a:pt x="946" y="168"/>
                  <a:pt x="934" y="172"/>
                </a:cubicBezTo>
                <a:cubicBezTo>
                  <a:pt x="922" y="176"/>
                  <a:pt x="909" y="174"/>
                  <a:pt x="898" y="176"/>
                </a:cubicBezTo>
                <a:cubicBezTo>
                  <a:pt x="887" y="178"/>
                  <a:pt x="879" y="176"/>
                  <a:pt x="868" y="182"/>
                </a:cubicBezTo>
                <a:cubicBezTo>
                  <a:pt x="857" y="188"/>
                  <a:pt x="841" y="198"/>
                  <a:pt x="830" y="212"/>
                </a:cubicBezTo>
                <a:cubicBezTo>
                  <a:pt x="819" y="226"/>
                  <a:pt x="813" y="243"/>
                  <a:pt x="802" y="268"/>
                </a:cubicBezTo>
                <a:cubicBezTo>
                  <a:pt x="791" y="293"/>
                  <a:pt x="774" y="339"/>
                  <a:pt x="762" y="362"/>
                </a:cubicBezTo>
                <a:cubicBezTo>
                  <a:pt x="750" y="385"/>
                  <a:pt x="741" y="395"/>
                  <a:pt x="730" y="406"/>
                </a:cubicBezTo>
                <a:cubicBezTo>
                  <a:pt x="719" y="417"/>
                  <a:pt x="706" y="419"/>
                  <a:pt x="696" y="428"/>
                </a:cubicBezTo>
                <a:cubicBezTo>
                  <a:pt x="686" y="437"/>
                  <a:pt x="679" y="447"/>
                  <a:pt x="668" y="462"/>
                </a:cubicBezTo>
                <a:cubicBezTo>
                  <a:pt x="657" y="477"/>
                  <a:pt x="638" y="506"/>
                  <a:pt x="628" y="518"/>
                </a:cubicBezTo>
                <a:cubicBezTo>
                  <a:pt x="618" y="530"/>
                  <a:pt x="617" y="529"/>
                  <a:pt x="606" y="534"/>
                </a:cubicBezTo>
                <a:cubicBezTo>
                  <a:pt x="595" y="539"/>
                  <a:pt x="577" y="543"/>
                  <a:pt x="564" y="546"/>
                </a:cubicBezTo>
                <a:cubicBezTo>
                  <a:pt x="551" y="549"/>
                  <a:pt x="537" y="550"/>
                  <a:pt x="526" y="552"/>
                </a:cubicBezTo>
                <a:cubicBezTo>
                  <a:pt x="515" y="554"/>
                  <a:pt x="509" y="552"/>
                  <a:pt x="500" y="558"/>
                </a:cubicBezTo>
                <a:cubicBezTo>
                  <a:pt x="491" y="564"/>
                  <a:pt x="489" y="576"/>
                  <a:pt x="472" y="588"/>
                </a:cubicBezTo>
                <a:cubicBezTo>
                  <a:pt x="455" y="600"/>
                  <a:pt x="412" y="617"/>
                  <a:pt x="396" y="630"/>
                </a:cubicBezTo>
                <a:cubicBezTo>
                  <a:pt x="380" y="643"/>
                  <a:pt x="390" y="657"/>
                  <a:pt x="374" y="668"/>
                </a:cubicBezTo>
                <a:cubicBezTo>
                  <a:pt x="358" y="679"/>
                  <a:pt x="316" y="689"/>
                  <a:pt x="298" y="696"/>
                </a:cubicBezTo>
                <a:cubicBezTo>
                  <a:pt x="280" y="703"/>
                  <a:pt x="274" y="705"/>
                  <a:pt x="264" y="710"/>
                </a:cubicBezTo>
                <a:cubicBezTo>
                  <a:pt x="254" y="715"/>
                  <a:pt x="252" y="720"/>
                  <a:pt x="236" y="724"/>
                </a:cubicBezTo>
                <a:cubicBezTo>
                  <a:pt x="220" y="728"/>
                  <a:pt x="183" y="733"/>
                  <a:pt x="166" y="734"/>
                </a:cubicBezTo>
                <a:cubicBezTo>
                  <a:pt x="149" y="735"/>
                  <a:pt x="144" y="727"/>
                  <a:pt x="132" y="730"/>
                </a:cubicBezTo>
                <a:cubicBezTo>
                  <a:pt x="120" y="733"/>
                  <a:pt x="107" y="749"/>
                  <a:pt x="96" y="754"/>
                </a:cubicBezTo>
                <a:cubicBezTo>
                  <a:pt x="85" y="759"/>
                  <a:pt x="76" y="757"/>
                  <a:pt x="64" y="762"/>
                </a:cubicBezTo>
                <a:cubicBezTo>
                  <a:pt x="52" y="767"/>
                  <a:pt x="35" y="774"/>
                  <a:pt x="24" y="784"/>
                </a:cubicBezTo>
                <a:cubicBezTo>
                  <a:pt x="13" y="794"/>
                  <a:pt x="8" y="794"/>
                  <a:pt x="0" y="822"/>
                </a:cubicBezTo>
              </a:path>
            </a:pathLst>
          </a:custGeom>
          <a:noFill/>
          <a:ln w="44450" cap="flat" cmpd="sng">
            <a:solidFill>
              <a:srgbClr val="D2435C"/>
            </a:solidFill>
            <a:prstDash val="solid"/>
            <a:round/>
            <a:headEnd type="none" w="med" len="med"/>
            <a:tailEnd type="none" w="med" len="med"/>
          </a:ln>
        </p:spPr>
        <p:txBody>
          <a:bodyPr/>
          <a:lstStyle/>
          <a:p>
            <a:endParaRPr lang="cs-CZ"/>
          </a:p>
        </p:txBody>
      </p:sp>
      <p:sp>
        <p:nvSpPr>
          <p:cNvPr id="94282" name="Freeform 74"/>
          <p:cNvSpPr>
            <a:spLocks/>
          </p:cNvSpPr>
          <p:nvPr/>
        </p:nvSpPr>
        <p:spPr bwMode="auto">
          <a:xfrm>
            <a:off x="6410325" y="3476625"/>
            <a:ext cx="2181225" cy="1187450"/>
          </a:xfrm>
          <a:custGeom>
            <a:avLst/>
            <a:gdLst>
              <a:gd name="T0" fmla="*/ 2147483647 w 1374"/>
              <a:gd name="T1" fmla="*/ 20161250 h 748"/>
              <a:gd name="T2" fmla="*/ 2147483647 w 1374"/>
              <a:gd name="T3" fmla="*/ 20161250 h 748"/>
              <a:gd name="T4" fmla="*/ 2147483647 w 1374"/>
              <a:gd name="T5" fmla="*/ 5040312 h 748"/>
              <a:gd name="T6" fmla="*/ 2147483647 w 1374"/>
              <a:gd name="T7" fmla="*/ 50403121 h 748"/>
              <a:gd name="T8" fmla="*/ 2147483647 w 1374"/>
              <a:gd name="T9" fmla="*/ 95765931 h 748"/>
              <a:gd name="T10" fmla="*/ 2147483647 w 1374"/>
              <a:gd name="T11" fmla="*/ 126007821 h 748"/>
              <a:gd name="T12" fmla="*/ 2147483647 w 1374"/>
              <a:gd name="T13" fmla="*/ 161289997 h 748"/>
              <a:gd name="T14" fmla="*/ 2147483647 w 1374"/>
              <a:gd name="T15" fmla="*/ 216733466 h 748"/>
              <a:gd name="T16" fmla="*/ 2147483647 w 1374"/>
              <a:gd name="T17" fmla="*/ 262096264 h 748"/>
              <a:gd name="T18" fmla="*/ 2147483647 w 1374"/>
              <a:gd name="T19" fmla="*/ 352821859 h 748"/>
              <a:gd name="T20" fmla="*/ 2147483647 w 1374"/>
              <a:gd name="T21" fmla="*/ 433466932 h 748"/>
              <a:gd name="T22" fmla="*/ 2147483647 w 1374"/>
              <a:gd name="T23" fmla="*/ 478829730 h 748"/>
              <a:gd name="T24" fmla="*/ 2147483647 w 1374"/>
              <a:gd name="T25" fmla="*/ 534273149 h 748"/>
              <a:gd name="T26" fmla="*/ 2147483647 w 1374"/>
              <a:gd name="T27" fmla="*/ 549394082 h 748"/>
              <a:gd name="T28" fmla="*/ 2147483647 w 1374"/>
              <a:gd name="T29" fmla="*/ 599797190 h 748"/>
              <a:gd name="T30" fmla="*/ 2147483647 w 1374"/>
              <a:gd name="T31" fmla="*/ 665321231 h 748"/>
              <a:gd name="T32" fmla="*/ 2111890981 w 1374"/>
              <a:gd name="T33" fmla="*/ 806449935 h 748"/>
              <a:gd name="T34" fmla="*/ 2031246009 w 1374"/>
              <a:gd name="T35" fmla="*/ 982861014 h 748"/>
              <a:gd name="T36" fmla="*/ 1945560727 w 1374"/>
              <a:gd name="T37" fmla="*/ 1129030028 h 748"/>
              <a:gd name="T38" fmla="*/ 1859875445 w 1374"/>
              <a:gd name="T39" fmla="*/ 1209675002 h 748"/>
              <a:gd name="T40" fmla="*/ 1769149853 w 1374"/>
              <a:gd name="T41" fmla="*/ 1275199043 h 748"/>
              <a:gd name="T42" fmla="*/ 1693545192 w 1374"/>
              <a:gd name="T43" fmla="*/ 1320561841 h 748"/>
              <a:gd name="T44" fmla="*/ 1607859513 w 1374"/>
              <a:gd name="T45" fmla="*/ 1365924639 h 748"/>
              <a:gd name="T46" fmla="*/ 1537295163 w 1374"/>
              <a:gd name="T47" fmla="*/ 1365924639 h 748"/>
              <a:gd name="T48" fmla="*/ 1441529260 w 1374"/>
              <a:gd name="T49" fmla="*/ 1345763395 h 748"/>
              <a:gd name="T50" fmla="*/ 1345763356 w 1374"/>
              <a:gd name="T51" fmla="*/ 1370964949 h 748"/>
              <a:gd name="T52" fmla="*/ 1275199006 w 1374"/>
              <a:gd name="T53" fmla="*/ 1370964949 h 748"/>
              <a:gd name="T54" fmla="*/ 1194554035 w 1374"/>
              <a:gd name="T55" fmla="*/ 1436488991 h 748"/>
              <a:gd name="T56" fmla="*/ 1008062539 w 1374"/>
              <a:gd name="T57" fmla="*/ 1587698316 h 748"/>
              <a:gd name="T58" fmla="*/ 771167737 w 1374"/>
              <a:gd name="T59" fmla="*/ 1648182046 h 748"/>
              <a:gd name="T60" fmla="*/ 675401833 w 1374"/>
              <a:gd name="T61" fmla="*/ 1653222357 h 748"/>
              <a:gd name="T62" fmla="*/ 604837483 w 1374"/>
              <a:gd name="T63" fmla="*/ 1673383998 h 748"/>
              <a:gd name="T64" fmla="*/ 524192512 w 1374"/>
              <a:gd name="T65" fmla="*/ 1693545241 h 748"/>
              <a:gd name="T66" fmla="*/ 433466919 w 1374"/>
              <a:gd name="T67" fmla="*/ 1703625863 h 748"/>
              <a:gd name="T68" fmla="*/ 352821849 w 1374"/>
              <a:gd name="T69" fmla="*/ 1723787106 h 748"/>
              <a:gd name="T70" fmla="*/ 262096256 w 1374"/>
              <a:gd name="T71" fmla="*/ 1728827417 h 748"/>
              <a:gd name="T72" fmla="*/ 176410924 w 1374"/>
              <a:gd name="T73" fmla="*/ 1774190215 h 748"/>
              <a:gd name="T74" fmla="*/ 80644996 w 1374"/>
              <a:gd name="T75" fmla="*/ 1829633634 h 748"/>
              <a:gd name="T76" fmla="*/ 0 w 1374"/>
              <a:gd name="T77" fmla="*/ 1885077053 h 7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4"/>
              <a:gd name="T118" fmla="*/ 0 h 748"/>
              <a:gd name="T119" fmla="*/ 1374 w 1374"/>
              <a:gd name="T120" fmla="*/ 748 h 7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4" h="748">
                <a:moveTo>
                  <a:pt x="1374" y="8"/>
                </a:moveTo>
                <a:cubicBezTo>
                  <a:pt x="1361" y="8"/>
                  <a:pt x="1349" y="9"/>
                  <a:pt x="1338" y="8"/>
                </a:cubicBezTo>
                <a:cubicBezTo>
                  <a:pt x="1327" y="7"/>
                  <a:pt x="1321" y="0"/>
                  <a:pt x="1310" y="2"/>
                </a:cubicBezTo>
                <a:cubicBezTo>
                  <a:pt x="1299" y="4"/>
                  <a:pt x="1281" y="14"/>
                  <a:pt x="1270" y="20"/>
                </a:cubicBezTo>
                <a:cubicBezTo>
                  <a:pt x="1259" y="26"/>
                  <a:pt x="1254" y="33"/>
                  <a:pt x="1244" y="38"/>
                </a:cubicBezTo>
                <a:cubicBezTo>
                  <a:pt x="1234" y="43"/>
                  <a:pt x="1221" y="46"/>
                  <a:pt x="1210" y="50"/>
                </a:cubicBezTo>
                <a:cubicBezTo>
                  <a:pt x="1199" y="54"/>
                  <a:pt x="1185" y="58"/>
                  <a:pt x="1174" y="64"/>
                </a:cubicBezTo>
                <a:cubicBezTo>
                  <a:pt x="1163" y="70"/>
                  <a:pt x="1153" y="79"/>
                  <a:pt x="1142" y="86"/>
                </a:cubicBezTo>
                <a:cubicBezTo>
                  <a:pt x="1131" y="93"/>
                  <a:pt x="1121" y="95"/>
                  <a:pt x="1110" y="104"/>
                </a:cubicBezTo>
                <a:cubicBezTo>
                  <a:pt x="1099" y="113"/>
                  <a:pt x="1085" y="129"/>
                  <a:pt x="1074" y="140"/>
                </a:cubicBezTo>
                <a:cubicBezTo>
                  <a:pt x="1063" y="151"/>
                  <a:pt x="1055" y="164"/>
                  <a:pt x="1044" y="172"/>
                </a:cubicBezTo>
                <a:cubicBezTo>
                  <a:pt x="1033" y="180"/>
                  <a:pt x="1017" y="183"/>
                  <a:pt x="1006" y="190"/>
                </a:cubicBezTo>
                <a:cubicBezTo>
                  <a:pt x="995" y="197"/>
                  <a:pt x="987" y="207"/>
                  <a:pt x="976" y="212"/>
                </a:cubicBezTo>
                <a:cubicBezTo>
                  <a:pt x="965" y="217"/>
                  <a:pt x="952" y="214"/>
                  <a:pt x="940" y="218"/>
                </a:cubicBezTo>
                <a:cubicBezTo>
                  <a:pt x="928" y="222"/>
                  <a:pt x="913" y="230"/>
                  <a:pt x="902" y="238"/>
                </a:cubicBezTo>
                <a:cubicBezTo>
                  <a:pt x="891" y="246"/>
                  <a:pt x="887" y="250"/>
                  <a:pt x="876" y="264"/>
                </a:cubicBezTo>
                <a:cubicBezTo>
                  <a:pt x="865" y="278"/>
                  <a:pt x="850" y="299"/>
                  <a:pt x="838" y="320"/>
                </a:cubicBezTo>
                <a:cubicBezTo>
                  <a:pt x="826" y="341"/>
                  <a:pt x="817" y="369"/>
                  <a:pt x="806" y="390"/>
                </a:cubicBezTo>
                <a:cubicBezTo>
                  <a:pt x="795" y="411"/>
                  <a:pt x="783" y="433"/>
                  <a:pt x="772" y="448"/>
                </a:cubicBezTo>
                <a:cubicBezTo>
                  <a:pt x="761" y="463"/>
                  <a:pt x="750" y="470"/>
                  <a:pt x="738" y="480"/>
                </a:cubicBezTo>
                <a:cubicBezTo>
                  <a:pt x="726" y="490"/>
                  <a:pt x="713" y="499"/>
                  <a:pt x="702" y="506"/>
                </a:cubicBezTo>
                <a:cubicBezTo>
                  <a:pt x="691" y="513"/>
                  <a:pt x="683" y="518"/>
                  <a:pt x="672" y="524"/>
                </a:cubicBezTo>
                <a:cubicBezTo>
                  <a:pt x="661" y="530"/>
                  <a:pt x="648" y="539"/>
                  <a:pt x="638" y="542"/>
                </a:cubicBezTo>
                <a:cubicBezTo>
                  <a:pt x="628" y="545"/>
                  <a:pt x="621" y="543"/>
                  <a:pt x="610" y="542"/>
                </a:cubicBezTo>
                <a:cubicBezTo>
                  <a:pt x="599" y="541"/>
                  <a:pt x="585" y="534"/>
                  <a:pt x="572" y="534"/>
                </a:cubicBezTo>
                <a:cubicBezTo>
                  <a:pt x="559" y="534"/>
                  <a:pt x="545" y="542"/>
                  <a:pt x="534" y="544"/>
                </a:cubicBezTo>
                <a:cubicBezTo>
                  <a:pt x="523" y="546"/>
                  <a:pt x="516" y="540"/>
                  <a:pt x="506" y="544"/>
                </a:cubicBezTo>
                <a:cubicBezTo>
                  <a:pt x="496" y="548"/>
                  <a:pt x="492" y="556"/>
                  <a:pt x="474" y="570"/>
                </a:cubicBezTo>
                <a:cubicBezTo>
                  <a:pt x="456" y="584"/>
                  <a:pt x="428" y="616"/>
                  <a:pt x="400" y="630"/>
                </a:cubicBezTo>
                <a:cubicBezTo>
                  <a:pt x="372" y="644"/>
                  <a:pt x="328" y="650"/>
                  <a:pt x="306" y="654"/>
                </a:cubicBezTo>
                <a:cubicBezTo>
                  <a:pt x="284" y="658"/>
                  <a:pt x="279" y="654"/>
                  <a:pt x="268" y="656"/>
                </a:cubicBezTo>
                <a:cubicBezTo>
                  <a:pt x="257" y="658"/>
                  <a:pt x="250" y="661"/>
                  <a:pt x="240" y="664"/>
                </a:cubicBezTo>
                <a:cubicBezTo>
                  <a:pt x="230" y="667"/>
                  <a:pt x="219" y="670"/>
                  <a:pt x="208" y="672"/>
                </a:cubicBezTo>
                <a:cubicBezTo>
                  <a:pt x="197" y="674"/>
                  <a:pt x="183" y="674"/>
                  <a:pt x="172" y="676"/>
                </a:cubicBezTo>
                <a:cubicBezTo>
                  <a:pt x="161" y="678"/>
                  <a:pt x="151" y="682"/>
                  <a:pt x="140" y="684"/>
                </a:cubicBezTo>
                <a:cubicBezTo>
                  <a:pt x="129" y="686"/>
                  <a:pt x="116" y="683"/>
                  <a:pt x="104" y="686"/>
                </a:cubicBezTo>
                <a:cubicBezTo>
                  <a:pt x="92" y="689"/>
                  <a:pt x="82" y="697"/>
                  <a:pt x="70" y="704"/>
                </a:cubicBezTo>
                <a:cubicBezTo>
                  <a:pt x="58" y="711"/>
                  <a:pt x="44" y="719"/>
                  <a:pt x="32" y="726"/>
                </a:cubicBezTo>
                <a:cubicBezTo>
                  <a:pt x="20" y="733"/>
                  <a:pt x="5" y="732"/>
                  <a:pt x="0" y="748"/>
                </a:cubicBezTo>
              </a:path>
            </a:pathLst>
          </a:custGeom>
          <a:noFill/>
          <a:ln w="44450" cap="flat" cmpd="sng">
            <a:solidFill>
              <a:srgbClr val="0094AC"/>
            </a:solidFill>
            <a:prstDash val="solid"/>
            <a:round/>
            <a:headEnd type="none" w="med" len="med"/>
            <a:tailEnd type="none" w="med" len="med"/>
          </a:ln>
        </p:spPr>
        <p:txBody>
          <a:bodyPr/>
          <a:lstStyle/>
          <a:p>
            <a:endParaRPr lang="cs-CZ"/>
          </a:p>
        </p:txBody>
      </p:sp>
      <p:sp>
        <p:nvSpPr>
          <p:cNvPr id="37962" name="Line 75"/>
          <p:cNvSpPr>
            <a:spLocks noChangeShapeType="1"/>
          </p:cNvSpPr>
          <p:nvPr/>
        </p:nvSpPr>
        <p:spPr bwMode="auto">
          <a:xfrm flipV="1">
            <a:off x="6732588" y="4533900"/>
            <a:ext cx="1587" cy="120650"/>
          </a:xfrm>
          <a:prstGeom prst="line">
            <a:avLst/>
          </a:prstGeom>
          <a:noFill/>
          <a:ln w="14288">
            <a:solidFill>
              <a:srgbClr val="000000"/>
            </a:solidFill>
            <a:round/>
            <a:headEnd/>
            <a:tailEnd/>
          </a:ln>
        </p:spPr>
        <p:txBody>
          <a:bodyPr/>
          <a:lstStyle/>
          <a:p>
            <a:endParaRPr lang="cs-CZ"/>
          </a:p>
        </p:txBody>
      </p:sp>
      <p:sp>
        <p:nvSpPr>
          <p:cNvPr id="37963" name="Line 76"/>
          <p:cNvSpPr>
            <a:spLocks noChangeShapeType="1"/>
          </p:cNvSpPr>
          <p:nvPr/>
        </p:nvSpPr>
        <p:spPr bwMode="auto">
          <a:xfrm flipV="1">
            <a:off x="7378700" y="4533900"/>
            <a:ext cx="1588" cy="120650"/>
          </a:xfrm>
          <a:prstGeom prst="line">
            <a:avLst/>
          </a:prstGeom>
          <a:noFill/>
          <a:ln w="14288">
            <a:solidFill>
              <a:srgbClr val="000000"/>
            </a:solidFill>
            <a:round/>
            <a:headEnd/>
            <a:tailEnd/>
          </a:ln>
        </p:spPr>
        <p:txBody>
          <a:bodyPr/>
          <a:lstStyle/>
          <a:p>
            <a:endParaRPr lang="cs-CZ"/>
          </a:p>
        </p:txBody>
      </p:sp>
      <p:sp>
        <p:nvSpPr>
          <p:cNvPr id="37964" name="Line 77"/>
          <p:cNvSpPr>
            <a:spLocks noChangeShapeType="1"/>
          </p:cNvSpPr>
          <p:nvPr/>
        </p:nvSpPr>
        <p:spPr bwMode="auto">
          <a:xfrm flipV="1">
            <a:off x="8008938" y="4533900"/>
            <a:ext cx="1587" cy="120650"/>
          </a:xfrm>
          <a:prstGeom prst="line">
            <a:avLst/>
          </a:prstGeom>
          <a:noFill/>
          <a:ln w="14288">
            <a:solidFill>
              <a:srgbClr val="000000"/>
            </a:solidFill>
            <a:round/>
            <a:headEnd/>
            <a:tailEnd/>
          </a:ln>
        </p:spPr>
        <p:txBody>
          <a:bodyPr/>
          <a:lstStyle/>
          <a:p>
            <a:endParaRPr lang="cs-CZ"/>
          </a:p>
        </p:txBody>
      </p:sp>
      <p:sp>
        <p:nvSpPr>
          <p:cNvPr id="37965" name="Line 78"/>
          <p:cNvSpPr>
            <a:spLocks noChangeShapeType="1"/>
          </p:cNvSpPr>
          <p:nvPr/>
        </p:nvSpPr>
        <p:spPr bwMode="auto">
          <a:xfrm flipV="1">
            <a:off x="8655050" y="4533900"/>
            <a:ext cx="1588" cy="120650"/>
          </a:xfrm>
          <a:prstGeom prst="line">
            <a:avLst/>
          </a:prstGeom>
          <a:noFill/>
          <a:ln w="14288">
            <a:solidFill>
              <a:srgbClr val="000000"/>
            </a:solidFill>
            <a:round/>
            <a:headEnd/>
            <a:tailEnd/>
          </a:ln>
        </p:spPr>
        <p:txBody>
          <a:bodyPr/>
          <a:lstStyle/>
          <a:p>
            <a:endParaRPr lang="cs-CZ"/>
          </a:p>
        </p:txBody>
      </p:sp>
      <p:sp>
        <p:nvSpPr>
          <p:cNvPr id="37966" name="Text Box 79"/>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4280"/>
                                        </p:tgtEl>
                                        <p:attrNameLst>
                                          <p:attrName>style.visibility</p:attrName>
                                        </p:attrNameLst>
                                      </p:cBhvr>
                                      <p:to>
                                        <p:strVal val="visible"/>
                                      </p:to>
                                    </p:set>
                                    <p:animEffect transition="in" filter="strips(upRight)">
                                      <p:cBhvr>
                                        <p:cTn id="7" dur="500"/>
                                        <p:tgtEl>
                                          <p:spTgt spid="942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59">
                                            <p:txEl>
                                              <p:pRg st="0" end="0"/>
                                            </p:txEl>
                                          </p:spTgt>
                                        </p:tgtEl>
                                        <p:attrNameLst>
                                          <p:attrName>style.visibility</p:attrName>
                                        </p:attrNameLst>
                                      </p:cBhvr>
                                      <p:to>
                                        <p:strVal val="visible"/>
                                      </p:to>
                                    </p:set>
                                    <p:animEffect transition="in" filter="dissolve">
                                      <p:cBhvr>
                                        <p:cTn id="12" dur="500"/>
                                        <p:tgtEl>
                                          <p:spTgt spid="942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4279"/>
                                        </p:tgtEl>
                                        <p:attrNameLst>
                                          <p:attrName>style.visibility</p:attrName>
                                        </p:attrNameLst>
                                      </p:cBhvr>
                                      <p:to>
                                        <p:strVal val="visible"/>
                                      </p:to>
                                    </p:set>
                                    <p:animEffect transition="in" filter="strips(upRight)">
                                      <p:cBhvr>
                                        <p:cTn id="17" dur="500"/>
                                        <p:tgtEl>
                                          <p:spTgt spid="9427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69">
                                            <p:txEl>
                                              <p:pRg st="0" end="0"/>
                                            </p:txEl>
                                          </p:spTgt>
                                        </p:tgtEl>
                                        <p:attrNameLst>
                                          <p:attrName>style.visibility</p:attrName>
                                        </p:attrNameLst>
                                      </p:cBhvr>
                                      <p:to>
                                        <p:strVal val="visible"/>
                                      </p:to>
                                    </p:set>
                                    <p:animEffect transition="in" filter="dissolve">
                                      <p:cBhvr>
                                        <p:cTn id="22" dur="500"/>
                                        <p:tgtEl>
                                          <p:spTgt spid="9426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94281"/>
                                        </p:tgtEl>
                                        <p:attrNameLst>
                                          <p:attrName>style.visibility</p:attrName>
                                        </p:attrNameLst>
                                      </p:cBhvr>
                                      <p:to>
                                        <p:strVal val="visible"/>
                                      </p:to>
                                    </p:set>
                                    <p:animEffect transition="in" filter="strips(upRight)">
                                      <p:cBhvr>
                                        <p:cTn id="27" dur="500"/>
                                        <p:tgtEl>
                                          <p:spTgt spid="942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254">
                                            <p:txEl>
                                              <p:pRg st="0" end="0"/>
                                            </p:txEl>
                                          </p:spTgt>
                                        </p:tgtEl>
                                        <p:attrNameLst>
                                          <p:attrName>style.visibility</p:attrName>
                                        </p:attrNameLst>
                                      </p:cBhvr>
                                      <p:to>
                                        <p:strVal val="visible"/>
                                      </p:to>
                                    </p:set>
                                    <p:animEffect transition="in" filter="wipe(left)">
                                      <p:cBhvr>
                                        <p:cTn id="32" dur="500"/>
                                        <p:tgtEl>
                                          <p:spTgt spid="942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94282"/>
                                        </p:tgtEl>
                                        <p:attrNameLst>
                                          <p:attrName>style.visibility</p:attrName>
                                        </p:attrNameLst>
                                      </p:cBhvr>
                                      <p:to>
                                        <p:strVal val="visible"/>
                                      </p:to>
                                    </p:set>
                                    <p:animEffect transition="in" filter="strips(upRight)">
                                      <p:cBhvr>
                                        <p:cTn id="37" dur="500"/>
                                        <p:tgtEl>
                                          <p:spTgt spid="9428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4253">
                                            <p:txEl>
                                              <p:pRg st="0" end="0"/>
                                            </p:txEl>
                                          </p:spTgt>
                                        </p:tgtEl>
                                        <p:attrNameLst>
                                          <p:attrName>style.visibility</p:attrName>
                                        </p:attrNameLst>
                                      </p:cBhvr>
                                      <p:to>
                                        <p:strVal val="visible"/>
                                      </p:to>
                                    </p:set>
                                    <p:animEffect transition="in" filter="dissolve">
                                      <p:cBhvr>
                                        <p:cTn id="42" dur="500"/>
                                        <p:tgtEl>
                                          <p:spTgt spid="94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53" grpId="0" build="p" autoUpdateAnimBg="0"/>
      <p:bldP spid="94254" grpId="0" build="p" autoUpdateAnimBg="0"/>
      <p:bldP spid="94259" grpId="0" build="p" autoUpdateAnimBg="0"/>
      <p:bldP spid="94269" grpId="0" build="p" autoUpdateAnimBg="0"/>
      <p:bldP spid="94279" grpId="0" animBg="1"/>
      <p:bldP spid="94280" grpId="0" animBg="1"/>
      <p:bldP spid="94281" grpId="0" animBg="1"/>
      <p:bldP spid="9428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8915" name="Rectangle 3"/>
          <p:cNvSpPr>
            <a:spLocks noGrp="1" noChangeArrowheads="1"/>
          </p:cNvSpPr>
          <p:nvPr>
            <p:ph type="title"/>
          </p:nvPr>
        </p:nvSpPr>
        <p:spPr>
          <a:xfrm>
            <a:off x="609600" y="50800"/>
            <a:ext cx="8229600" cy="685800"/>
          </a:xfrm>
        </p:spPr>
        <p:txBody>
          <a:bodyPr/>
          <a:lstStyle/>
          <a:p>
            <a:pPr algn="l">
              <a:lnSpc>
                <a:spcPct val="80000"/>
              </a:lnSpc>
            </a:pPr>
            <a:r>
              <a:rPr lang="en-US" altLang="en-US" sz="2800" smtClean="0"/>
              <a:t>Figure 3 Money and Prices During Four Hyperinflations</a:t>
            </a:r>
          </a:p>
        </p:txBody>
      </p:sp>
      <p:sp>
        <p:nvSpPr>
          <p:cNvPr id="38916" name="Rectangle 5"/>
          <p:cNvSpPr>
            <a:spLocks noChangeArrowheads="1"/>
          </p:cNvSpPr>
          <p:nvPr/>
        </p:nvSpPr>
        <p:spPr bwMode="auto">
          <a:xfrm>
            <a:off x="1771650" y="2749550"/>
            <a:ext cx="2840038" cy="1870075"/>
          </a:xfrm>
          <a:prstGeom prst="rect">
            <a:avLst/>
          </a:prstGeom>
          <a:solidFill>
            <a:srgbClr val="F3F6F9"/>
          </a:solidFill>
          <a:ln w="165100">
            <a:solidFill>
              <a:srgbClr val="F3F6F9"/>
            </a:solidFill>
            <a:miter lim="800000"/>
            <a:headEnd/>
            <a:tailEnd/>
          </a:ln>
        </p:spPr>
        <p:txBody>
          <a:bodyPr/>
          <a:lstStyle/>
          <a:p>
            <a:endParaRPr lang="bg-BG"/>
          </a:p>
        </p:txBody>
      </p:sp>
      <p:sp>
        <p:nvSpPr>
          <p:cNvPr id="38917" name="Rectangle 6"/>
          <p:cNvSpPr>
            <a:spLocks noChangeArrowheads="1"/>
          </p:cNvSpPr>
          <p:nvPr/>
        </p:nvSpPr>
        <p:spPr bwMode="auto">
          <a:xfrm>
            <a:off x="1771650" y="2749550"/>
            <a:ext cx="2840038" cy="1870075"/>
          </a:xfrm>
          <a:prstGeom prst="rect">
            <a:avLst/>
          </a:prstGeom>
          <a:solidFill>
            <a:srgbClr val="F2F4F8"/>
          </a:solidFill>
          <a:ln w="150813">
            <a:solidFill>
              <a:srgbClr val="F2F4F8"/>
            </a:solidFill>
            <a:miter lim="800000"/>
            <a:headEnd/>
            <a:tailEnd/>
          </a:ln>
        </p:spPr>
        <p:txBody>
          <a:bodyPr/>
          <a:lstStyle/>
          <a:p>
            <a:endParaRPr lang="bg-BG"/>
          </a:p>
        </p:txBody>
      </p:sp>
      <p:sp>
        <p:nvSpPr>
          <p:cNvPr id="38918" name="Rectangle 7"/>
          <p:cNvSpPr>
            <a:spLocks noChangeArrowheads="1"/>
          </p:cNvSpPr>
          <p:nvPr/>
        </p:nvSpPr>
        <p:spPr bwMode="auto">
          <a:xfrm>
            <a:off x="1771650" y="2749550"/>
            <a:ext cx="2840038" cy="1870075"/>
          </a:xfrm>
          <a:prstGeom prst="rect">
            <a:avLst/>
          </a:prstGeom>
          <a:solidFill>
            <a:srgbClr val="F1F4F7"/>
          </a:solidFill>
          <a:ln w="134938">
            <a:solidFill>
              <a:srgbClr val="F1F4F7"/>
            </a:solidFill>
            <a:miter lim="800000"/>
            <a:headEnd/>
            <a:tailEnd/>
          </a:ln>
        </p:spPr>
        <p:txBody>
          <a:bodyPr/>
          <a:lstStyle/>
          <a:p>
            <a:endParaRPr lang="bg-BG"/>
          </a:p>
        </p:txBody>
      </p:sp>
      <p:sp>
        <p:nvSpPr>
          <p:cNvPr id="38919" name="Rectangle 8"/>
          <p:cNvSpPr>
            <a:spLocks noChangeArrowheads="1"/>
          </p:cNvSpPr>
          <p:nvPr/>
        </p:nvSpPr>
        <p:spPr bwMode="auto">
          <a:xfrm>
            <a:off x="1771650" y="2749550"/>
            <a:ext cx="2840038" cy="1870075"/>
          </a:xfrm>
          <a:prstGeom prst="rect">
            <a:avLst/>
          </a:prstGeom>
          <a:solidFill>
            <a:srgbClr val="F0F2F5"/>
          </a:solidFill>
          <a:ln w="120650">
            <a:solidFill>
              <a:srgbClr val="F0F2F5"/>
            </a:solidFill>
            <a:miter lim="800000"/>
            <a:headEnd/>
            <a:tailEnd/>
          </a:ln>
        </p:spPr>
        <p:txBody>
          <a:bodyPr/>
          <a:lstStyle/>
          <a:p>
            <a:endParaRPr lang="bg-BG"/>
          </a:p>
        </p:txBody>
      </p:sp>
      <p:sp>
        <p:nvSpPr>
          <p:cNvPr id="38920" name="Rectangle 9"/>
          <p:cNvSpPr>
            <a:spLocks noChangeArrowheads="1"/>
          </p:cNvSpPr>
          <p:nvPr/>
        </p:nvSpPr>
        <p:spPr bwMode="auto">
          <a:xfrm>
            <a:off x="1771650" y="2749550"/>
            <a:ext cx="2840038" cy="1870075"/>
          </a:xfrm>
          <a:prstGeom prst="rect">
            <a:avLst/>
          </a:prstGeom>
          <a:solidFill>
            <a:srgbClr val="EEF1F4"/>
          </a:solidFill>
          <a:ln w="104775">
            <a:solidFill>
              <a:srgbClr val="EEF1F4"/>
            </a:solidFill>
            <a:miter lim="800000"/>
            <a:headEnd/>
            <a:tailEnd/>
          </a:ln>
        </p:spPr>
        <p:txBody>
          <a:bodyPr/>
          <a:lstStyle/>
          <a:p>
            <a:endParaRPr lang="bg-BG"/>
          </a:p>
        </p:txBody>
      </p:sp>
      <p:sp>
        <p:nvSpPr>
          <p:cNvPr id="38921" name="Rectangle 10"/>
          <p:cNvSpPr>
            <a:spLocks noChangeArrowheads="1"/>
          </p:cNvSpPr>
          <p:nvPr/>
        </p:nvSpPr>
        <p:spPr bwMode="auto">
          <a:xfrm>
            <a:off x="1771650" y="2749550"/>
            <a:ext cx="2840038" cy="1870075"/>
          </a:xfrm>
          <a:prstGeom prst="rect">
            <a:avLst/>
          </a:prstGeom>
          <a:solidFill>
            <a:srgbClr val="EDEFF3"/>
          </a:solidFill>
          <a:ln w="90488">
            <a:solidFill>
              <a:srgbClr val="EDEFF3"/>
            </a:solidFill>
            <a:miter lim="800000"/>
            <a:headEnd/>
            <a:tailEnd/>
          </a:ln>
        </p:spPr>
        <p:txBody>
          <a:bodyPr/>
          <a:lstStyle/>
          <a:p>
            <a:endParaRPr lang="bg-BG"/>
          </a:p>
        </p:txBody>
      </p:sp>
      <p:sp>
        <p:nvSpPr>
          <p:cNvPr id="38922" name="Rectangle 11"/>
          <p:cNvSpPr>
            <a:spLocks noChangeArrowheads="1"/>
          </p:cNvSpPr>
          <p:nvPr/>
        </p:nvSpPr>
        <p:spPr bwMode="auto">
          <a:xfrm>
            <a:off x="1771650" y="2749550"/>
            <a:ext cx="2840038" cy="1870075"/>
          </a:xfrm>
          <a:prstGeom prst="rect">
            <a:avLst/>
          </a:prstGeom>
          <a:solidFill>
            <a:srgbClr val="EBEEF2"/>
          </a:solidFill>
          <a:ln w="74613">
            <a:solidFill>
              <a:srgbClr val="EBEEF2"/>
            </a:solidFill>
            <a:miter lim="800000"/>
            <a:headEnd/>
            <a:tailEnd/>
          </a:ln>
        </p:spPr>
        <p:txBody>
          <a:bodyPr/>
          <a:lstStyle/>
          <a:p>
            <a:endParaRPr lang="bg-BG"/>
          </a:p>
        </p:txBody>
      </p:sp>
      <p:sp>
        <p:nvSpPr>
          <p:cNvPr id="38923" name="Rectangle 12"/>
          <p:cNvSpPr>
            <a:spLocks noChangeArrowheads="1"/>
          </p:cNvSpPr>
          <p:nvPr/>
        </p:nvSpPr>
        <p:spPr bwMode="auto">
          <a:xfrm>
            <a:off x="1771650" y="2749550"/>
            <a:ext cx="2840038" cy="1870075"/>
          </a:xfrm>
          <a:prstGeom prst="rect">
            <a:avLst/>
          </a:prstGeom>
          <a:solidFill>
            <a:srgbClr val="EAECF1"/>
          </a:solidFill>
          <a:ln w="60325">
            <a:solidFill>
              <a:srgbClr val="EAECF1"/>
            </a:solidFill>
            <a:miter lim="800000"/>
            <a:headEnd/>
            <a:tailEnd/>
          </a:ln>
        </p:spPr>
        <p:txBody>
          <a:bodyPr/>
          <a:lstStyle/>
          <a:p>
            <a:endParaRPr lang="bg-BG"/>
          </a:p>
        </p:txBody>
      </p:sp>
      <p:sp>
        <p:nvSpPr>
          <p:cNvPr id="38924" name="Rectangle 13"/>
          <p:cNvSpPr>
            <a:spLocks noChangeArrowheads="1"/>
          </p:cNvSpPr>
          <p:nvPr/>
        </p:nvSpPr>
        <p:spPr bwMode="auto">
          <a:xfrm>
            <a:off x="1771650" y="2749550"/>
            <a:ext cx="2840038" cy="1870075"/>
          </a:xfrm>
          <a:prstGeom prst="rect">
            <a:avLst/>
          </a:prstGeom>
          <a:solidFill>
            <a:srgbClr val="E9EBF0"/>
          </a:solidFill>
          <a:ln w="44450">
            <a:solidFill>
              <a:srgbClr val="E9EBF0"/>
            </a:solidFill>
            <a:miter lim="800000"/>
            <a:headEnd/>
            <a:tailEnd/>
          </a:ln>
        </p:spPr>
        <p:txBody>
          <a:bodyPr/>
          <a:lstStyle/>
          <a:p>
            <a:endParaRPr lang="bg-BG"/>
          </a:p>
        </p:txBody>
      </p:sp>
      <p:sp>
        <p:nvSpPr>
          <p:cNvPr id="38925" name="Rectangle 14"/>
          <p:cNvSpPr>
            <a:spLocks noChangeArrowheads="1"/>
          </p:cNvSpPr>
          <p:nvPr/>
        </p:nvSpPr>
        <p:spPr bwMode="auto">
          <a:xfrm>
            <a:off x="1771650" y="2749550"/>
            <a:ext cx="2840038" cy="1870075"/>
          </a:xfrm>
          <a:prstGeom prst="rect">
            <a:avLst/>
          </a:prstGeom>
          <a:solidFill>
            <a:srgbClr val="E7EAEF"/>
          </a:solidFill>
          <a:ln w="30163">
            <a:solidFill>
              <a:srgbClr val="E7EAEF"/>
            </a:solidFill>
            <a:miter lim="800000"/>
            <a:headEnd/>
            <a:tailEnd/>
          </a:ln>
        </p:spPr>
        <p:txBody>
          <a:bodyPr/>
          <a:lstStyle/>
          <a:p>
            <a:endParaRPr lang="bg-BG"/>
          </a:p>
        </p:txBody>
      </p:sp>
      <p:sp>
        <p:nvSpPr>
          <p:cNvPr id="38926" name="Rectangle 15"/>
          <p:cNvSpPr>
            <a:spLocks noChangeArrowheads="1"/>
          </p:cNvSpPr>
          <p:nvPr/>
        </p:nvSpPr>
        <p:spPr bwMode="auto">
          <a:xfrm>
            <a:off x="1771650" y="2749550"/>
            <a:ext cx="2840038" cy="1870075"/>
          </a:xfrm>
          <a:prstGeom prst="rect">
            <a:avLst/>
          </a:prstGeom>
          <a:solidFill>
            <a:srgbClr val="E6E9EF"/>
          </a:solidFill>
          <a:ln w="14288">
            <a:solidFill>
              <a:srgbClr val="E6E9EF"/>
            </a:solidFill>
            <a:miter lim="800000"/>
            <a:headEnd/>
            <a:tailEnd/>
          </a:ln>
        </p:spPr>
        <p:txBody>
          <a:bodyPr/>
          <a:lstStyle/>
          <a:p>
            <a:endParaRPr lang="bg-BG"/>
          </a:p>
        </p:txBody>
      </p:sp>
      <p:sp>
        <p:nvSpPr>
          <p:cNvPr id="38927" name="Rectangle 16"/>
          <p:cNvSpPr>
            <a:spLocks noChangeArrowheads="1"/>
          </p:cNvSpPr>
          <p:nvPr/>
        </p:nvSpPr>
        <p:spPr bwMode="auto">
          <a:xfrm>
            <a:off x="6069013" y="2749550"/>
            <a:ext cx="2840037" cy="1870075"/>
          </a:xfrm>
          <a:prstGeom prst="rect">
            <a:avLst/>
          </a:prstGeom>
          <a:solidFill>
            <a:srgbClr val="F3F6F9"/>
          </a:solidFill>
          <a:ln w="165100">
            <a:solidFill>
              <a:srgbClr val="F3F6F9"/>
            </a:solidFill>
            <a:miter lim="800000"/>
            <a:headEnd/>
            <a:tailEnd/>
          </a:ln>
        </p:spPr>
        <p:txBody>
          <a:bodyPr/>
          <a:lstStyle/>
          <a:p>
            <a:endParaRPr lang="bg-BG"/>
          </a:p>
        </p:txBody>
      </p:sp>
      <p:sp>
        <p:nvSpPr>
          <p:cNvPr id="38928" name="Rectangle 17"/>
          <p:cNvSpPr>
            <a:spLocks noChangeArrowheads="1"/>
          </p:cNvSpPr>
          <p:nvPr/>
        </p:nvSpPr>
        <p:spPr bwMode="auto">
          <a:xfrm>
            <a:off x="6069013" y="2749550"/>
            <a:ext cx="2840037" cy="1870075"/>
          </a:xfrm>
          <a:prstGeom prst="rect">
            <a:avLst/>
          </a:prstGeom>
          <a:solidFill>
            <a:srgbClr val="F2F4F8"/>
          </a:solidFill>
          <a:ln w="150813">
            <a:solidFill>
              <a:srgbClr val="F2F4F8"/>
            </a:solidFill>
            <a:miter lim="800000"/>
            <a:headEnd/>
            <a:tailEnd/>
          </a:ln>
        </p:spPr>
        <p:txBody>
          <a:bodyPr/>
          <a:lstStyle/>
          <a:p>
            <a:endParaRPr lang="bg-BG"/>
          </a:p>
        </p:txBody>
      </p:sp>
      <p:sp>
        <p:nvSpPr>
          <p:cNvPr id="38929" name="Rectangle 18"/>
          <p:cNvSpPr>
            <a:spLocks noChangeArrowheads="1"/>
          </p:cNvSpPr>
          <p:nvPr/>
        </p:nvSpPr>
        <p:spPr bwMode="auto">
          <a:xfrm>
            <a:off x="6069013" y="2749550"/>
            <a:ext cx="2840037" cy="1870075"/>
          </a:xfrm>
          <a:prstGeom prst="rect">
            <a:avLst/>
          </a:prstGeom>
          <a:solidFill>
            <a:srgbClr val="F1F4F7"/>
          </a:solidFill>
          <a:ln w="134938">
            <a:solidFill>
              <a:srgbClr val="F1F4F7"/>
            </a:solidFill>
            <a:miter lim="800000"/>
            <a:headEnd/>
            <a:tailEnd/>
          </a:ln>
        </p:spPr>
        <p:txBody>
          <a:bodyPr/>
          <a:lstStyle/>
          <a:p>
            <a:endParaRPr lang="bg-BG"/>
          </a:p>
        </p:txBody>
      </p:sp>
      <p:sp>
        <p:nvSpPr>
          <p:cNvPr id="38930" name="Rectangle 19"/>
          <p:cNvSpPr>
            <a:spLocks noChangeArrowheads="1"/>
          </p:cNvSpPr>
          <p:nvPr/>
        </p:nvSpPr>
        <p:spPr bwMode="auto">
          <a:xfrm>
            <a:off x="6069013" y="2749550"/>
            <a:ext cx="2840037" cy="1870075"/>
          </a:xfrm>
          <a:prstGeom prst="rect">
            <a:avLst/>
          </a:prstGeom>
          <a:solidFill>
            <a:srgbClr val="F0F2F5"/>
          </a:solidFill>
          <a:ln w="120650">
            <a:solidFill>
              <a:srgbClr val="F0F2F5"/>
            </a:solidFill>
            <a:miter lim="800000"/>
            <a:headEnd/>
            <a:tailEnd/>
          </a:ln>
        </p:spPr>
        <p:txBody>
          <a:bodyPr/>
          <a:lstStyle/>
          <a:p>
            <a:endParaRPr lang="bg-BG"/>
          </a:p>
        </p:txBody>
      </p:sp>
      <p:sp>
        <p:nvSpPr>
          <p:cNvPr id="38931" name="Rectangle 20"/>
          <p:cNvSpPr>
            <a:spLocks noChangeArrowheads="1"/>
          </p:cNvSpPr>
          <p:nvPr/>
        </p:nvSpPr>
        <p:spPr bwMode="auto">
          <a:xfrm>
            <a:off x="6069013" y="2749550"/>
            <a:ext cx="2840037" cy="1870075"/>
          </a:xfrm>
          <a:prstGeom prst="rect">
            <a:avLst/>
          </a:prstGeom>
          <a:solidFill>
            <a:srgbClr val="EEF1F4"/>
          </a:solidFill>
          <a:ln w="104775">
            <a:solidFill>
              <a:srgbClr val="EEF1F4"/>
            </a:solidFill>
            <a:miter lim="800000"/>
            <a:headEnd/>
            <a:tailEnd/>
          </a:ln>
        </p:spPr>
        <p:txBody>
          <a:bodyPr/>
          <a:lstStyle/>
          <a:p>
            <a:endParaRPr lang="bg-BG"/>
          </a:p>
        </p:txBody>
      </p:sp>
      <p:sp>
        <p:nvSpPr>
          <p:cNvPr id="38932" name="Rectangle 21"/>
          <p:cNvSpPr>
            <a:spLocks noChangeArrowheads="1"/>
          </p:cNvSpPr>
          <p:nvPr/>
        </p:nvSpPr>
        <p:spPr bwMode="auto">
          <a:xfrm>
            <a:off x="6069013" y="2749550"/>
            <a:ext cx="2840037" cy="1870075"/>
          </a:xfrm>
          <a:prstGeom prst="rect">
            <a:avLst/>
          </a:prstGeom>
          <a:solidFill>
            <a:srgbClr val="EDEFF3"/>
          </a:solidFill>
          <a:ln w="90488">
            <a:solidFill>
              <a:srgbClr val="EDEFF3"/>
            </a:solidFill>
            <a:miter lim="800000"/>
            <a:headEnd/>
            <a:tailEnd/>
          </a:ln>
        </p:spPr>
        <p:txBody>
          <a:bodyPr/>
          <a:lstStyle/>
          <a:p>
            <a:endParaRPr lang="bg-BG"/>
          </a:p>
        </p:txBody>
      </p:sp>
      <p:sp>
        <p:nvSpPr>
          <p:cNvPr id="38933" name="Rectangle 22"/>
          <p:cNvSpPr>
            <a:spLocks noChangeArrowheads="1"/>
          </p:cNvSpPr>
          <p:nvPr/>
        </p:nvSpPr>
        <p:spPr bwMode="auto">
          <a:xfrm>
            <a:off x="6069013" y="2749550"/>
            <a:ext cx="2840037" cy="1870075"/>
          </a:xfrm>
          <a:prstGeom prst="rect">
            <a:avLst/>
          </a:prstGeom>
          <a:solidFill>
            <a:srgbClr val="EBEEF2"/>
          </a:solidFill>
          <a:ln w="74613">
            <a:solidFill>
              <a:srgbClr val="EBEEF2"/>
            </a:solidFill>
            <a:miter lim="800000"/>
            <a:headEnd/>
            <a:tailEnd/>
          </a:ln>
        </p:spPr>
        <p:txBody>
          <a:bodyPr/>
          <a:lstStyle/>
          <a:p>
            <a:endParaRPr lang="bg-BG"/>
          </a:p>
        </p:txBody>
      </p:sp>
      <p:sp>
        <p:nvSpPr>
          <p:cNvPr id="38934" name="Rectangle 23"/>
          <p:cNvSpPr>
            <a:spLocks noChangeArrowheads="1"/>
          </p:cNvSpPr>
          <p:nvPr/>
        </p:nvSpPr>
        <p:spPr bwMode="auto">
          <a:xfrm>
            <a:off x="6069013" y="2749550"/>
            <a:ext cx="2840037" cy="1870075"/>
          </a:xfrm>
          <a:prstGeom prst="rect">
            <a:avLst/>
          </a:prstGeom>
          <a:solidFill>
            <a:srgbClr val="EAECF1"/>
          </a:solidFill>
          <a:ln w="60325">
            <a:solidFill>
              <a:srgbClr val="EAECF1"/>
            </a:solidFill>
            <a:miter lim="800000"/>
            <a:headEnd/>
            <a:tailEnd/>
          </a:ln>
        </p:spPr>
        <p:txBody>
          <a:bodyPr/>
          <a:lstStyle/>
          <a:p>
            <a:endParaRPr lang="bg-BG"/>
          </a:p>
        </p:txBody>
      </p:sp>
      <p:sp>
        <p:nvSpPr>
          <p:cNvPr id="38935" name="Rectangle 24"/>
          <p:cNvSpPr>
            <a:spLocks noChangeArrowheads="1"/>
          </p:cNvSpPr>
          <p:nvPr/>
        </p:nvSpPr>
        <p:spPr bwMode="auto">
          <a:xfrm>
            <a:off x="6069013" y="2749550"/>
            <a:ext cx="2840037" cy="1870075"/>
          </a:xfrm>
          <a:prstGeom prst="rect">
            <a:avLst/>
          </a:prstGeom>
          <a:solidFill>
            <a:srgbClr val="E9EBF0"/>
          </a:solidFill>
          <a:ln w="44450">
            <a:solidFill>
              <a:srgbClr val="E9EBF0"/>
            </a:solidFill>
            <a:miter lim="800000"/>
            <a:headEnd/>
            <a:tailEnd/>
          </a:ln>
        </p:spPr>
        <p:txBody>
          <a:bodyPr/>
          <a:lstStyle/>
          <a:p>
            <a:endParaRPr lang="bg-BG"/>
          </a:p>
        </p:txBody>
      </p:sp>
      <p:sp>
        <p:nvSpPr>
          <p:cNvPr id="38936" name="Rectangle 25"/>
          <p:cNvSpPr>
            <a:spLocks noChangeArrowheads="1"/>
          </p:cNvSpPr>
          <p:nvPr/>
        </p:nvSpPr>
        <p:spPr bwMode="auto">
          <a:xfrm>
            <a:off x="6069013" y="2749550"/>
            <a:ext cx="2840037" cy="1870075"/>
          </a:xfrm>
          <a:prstGeom prst="rect">
            <a:avLst/>
          </a:prstGeom>
          <a:solidFill>
            <a:srgbClr val="E7EAEF"/>
          </a:solidFill>
          <a:ln w="30163">
            <a:solidFill>
              <a:srgbClr val="E7EAEF"/>
            </a:solidFill>
            <a:miter lim="800000"/>
            <a:headEnd/>
            <a:tailEnd/>
          </a:ln>
        </p:spPr>
        <p:txBody>
          <a:bodyPr/>
          <a:lstStyle/>
          <a:p>
            <a:endParaRPr lang="bg-BG"/>
          </a:p>
        </p:txBody>
      </p:sp>
      <p:sp>
        <p:nvSpPr>
          <p:cNvPr id="38937" name="Rectangle 26"/>
          <p:cNvSpPr>
            <a:spLocks noChangeArrowheads="1"/>
          </p:cNvSpPr>
          <p:nvPr/>
        </p:nvSpPr>
        <p:spPr bwMode="auto">
          <a:xfrm>
            <a:off x="6069013" y="2749550"/>
            <a:ext cx="2840037" cy="1870075"/>
          </a:xfrm>
          <a:prstGeom prst="rect">
            <a:avLst/>
          </a:prstGeom>
          <a:solidFill>
            <a:srgbClr val="E6E9EF"/>
          </a:solidFill>
          <a:ln w="14288">
            <a:solidFill>
              <a:srgbClr val="E6E9EF"/>
            </a:solidFill>
            <a:miter lim="800000"/>
            <a:headEnd/>
            <a:tailEnd/>
          </a:ln>
        </p:spPr>
        <p:txBody>
          <a:bodyPr/>
          <a:lstStyle/>
          <a:p>
            <a:endParaRPr lang="bg-BG"/>
          </a:p>
        </p:txBody>
      </p:sp>
      <p:sp>
        <p:nvSpPr>
          <p:cNvPr id="38938" name="Line 27"/>
          <p:cNvSpPr>
            <a:spLocks noChangeShapeType="1"/>
          </p:cNvSpPr>
          <p:nvPr/>
        </p:nvSpPr>
        <p:spPr bwMode="auto">
          <a:xfrm>
            <a:off x="1470025" y="2944813"/>
            <a:ext cx="1588" cy="1587"/>
          </a:xfrm>
          <a:prstGeom prst="line">
            <a:avLst/>
          </a:prstGeom>
          <a:noFill/>
          <a:ln w="14288">
            <a:solidFill>
              <a:srgbClr val="000000"/>
            </a:solidFill>
            <a:round/>
            <a:headEnd/>
            <a:tailEnd/>
          </a:ln>
        </p:spPr>
        <p:txBody>
          <a:bodyPr/>
          <a:lstStyle/>
          <a:p>
            <a:endParaRPr lang="cs-CZ"/>
          </a:p>
        </p:txBody>
      </p:sp>
      <p:sp>
        <p:nvSpPr>
          <p:cNvPr id="38939" name="Line 28"/>
          <p:cNvSpPr>
            <a:spLocks noChangeShapeType="1"/>
          </p:cNvSpPr>
          <p:nvPr/>
        </p:nvSpPr>
        <p:spPr bwMode="auto">
          <a:xfrm>
            <a:off x="1260475" y="2944813"/>
            <a:ext cx="1588" cy="1587"/>
          </a:xfrm>
          <a:prstGeom prst="line">
            <a:avLst/>
          </a:prstGeom>
          <a:noFill/>
          <a:ln w="14288">
            <a:solidFill>
              <a:srgbClr val="000000"/>
            </a:solidFill>
            <a:round/>
            <a:headEnd/>
            <a:tailEnd/>
          </a:ln>
        </p:spPr>
        <p:txBody>
          <a:bodyPr/>
          <a:lstStyle/>
          <a:p>
            <a:endParaRPr lang="cs-CZ"/>
          </a:p>
        </p:txBody>
      </p:sp>
      <p:sp>
        <p:nvSpPr>
          <p:cNvPr id="38940" name="Rectangle 29"/>
          <p:cNvSpPr>
            <a:spLocks noChangeArrowheads="1"/>
          </p:cNvSpPr>
          <p:nvPr/>
        </p:nvSpPr>
        <p:spPr bwMode="auto">
          <a:xfrm>
            <a:off x="5994400" y="2628900"/>
            <a:ext cx="2928938" cy="1960563"/>
          </a:xfrm>
          <a:prstGeom prst="rect">
            <a:avLst/>
          </a:prstGeom>
          <a:solidFill>
            <a:srgbClr val="FFFFFF"/>
          </a:solidFill>
          <a:ln w="9525">
            <a:noFill/>
            <a:miter lim="800000"/>
            <a:headEnd/>
            <a:tailEnd/>
          </a:ln>
        </p:spPr>
        <p:txBody>
          <a:bodyPr/>
          <a:lstStyle/>
          <a:p>
            <a:endParaRPr lang="bg-BG"/>
          </a:p>
        </p:txBody>
      </p:sp>
      <p:sp>
        <p:nvSpPr>
          <p:cNvPr id="38941" name="Rectangle 30"/>
          <p:cNvSpPr>
            <a:spLocks noChangeArrowheads="1"/>
          </p:cNvSpPr>
          <p:nvPr/>
        </p:nvSpPr>
        <p:spPr bwMode="auto">
          <a:xfrm>
            <a:off x="1665288" y="2628900"/>
            <a:ext cx="2916237" cy="1960563"/>
          </a:xfrm>
          <a:prstGeom prst="rect">
            <a:avLst/>
          </a:prstGeom>
          <a:solidFill>
            <a:srgbClr val="FFFFFF"/>
          </a:solidFill>
          <a:ln w="9525">
            <a:noFill/>
            <a:miter lim="800000"/>
            <a:headEnd/>
            <a:tailEnd/>
          </a:ln>
        </p:spPr>
        <p:txBody>
          <a:bodyPr/>
          <a:lstStyle/>
          <a:p>
            <a:endParaRPr lang="bg-BG"/>
          </a:p>
        </p:txBody>
      </p:sp>
      <p:sp>
        <p:nvSpPr>
          <p:cNvPr id="38942" name="Rectangle 31"/>
          <p:cNvSpPr>
            <a:spLocks noChangeArrowheads="1"/>
          </p:cNvSpPr>
          <p:nvPr/>
        </p:nvSpPr>
        <p:spPr bwMode="auto">
          <a:xfrm>
            <a:off x="1665288" y="2628900"/>
            <a:ext cx="2916237" cy="1960563"/>
          </a:xfrm>
          <a:prstGeom prst="rect">
            <a:avLst/>
          </a:prstGeom>
          <a:noFill/>
          <a:ln w="9525">
            <a:noFill/>
            <a:miter lim="800000"/>
            <a:headEnd/>
            <a:tailEnd/>
          </a:ln>
        </p:spPr>
        <p:txBody>
          <a:bodyPr/>
          <a:lstStyle/>
          <a:p>
            <a:endParaRPr lang="bg-BG"/>
          </a:p>
        </p:txBody>
      </p:sp>
      <p:sp>
        <p:nvSpPr>
          <p:cNvPr id="38943" name="Line 32"/>
          <p:cNvSpPr>
            <a:spLocks noChangeShapeType="1"/>
          </p:cNvSpPr>
          <p:nvPr/>
        </p:nvSpPr>
        <p:spPr bwMode="auto">
          <a:xfrm>
            <a:off x="1665288" y="4394200"/>
            <a:ext cx="120650" cy="1588"/>
          </a:xfrm>
          <a:prstGeom prst="line">
            <a:avLst/>
          </a:prstGeom>
          <a:noFill/>
          <a:ln w="14288">
            <a:solidFill>
              <a:srgbClr val="000000"/>
            </a:solidFill>
            <a:round/>
            <a:headEnd/>
            <a:tailEnd/>
          </a:ln>
        </p:spPr>
        <p:txBody>
          <a:bodyPr/>
          <a:lstStyle/>
          <a:p>
            <a:endParaRPr lang="cs-CZ"/>
          </a:p>
        </p:txBody>
      </p:sp>
      <p:sp>
        <p:nvSpPr>
          <p:cNvPr id="38944" name="Line 33"/>
          <p:cNvSpPr>
            <a:spLocks noChangeShapeType="1"/>
          </p:cNvSpPr>
          <p:nvPr/>
        </p:nvSpPr>
        <p:spPr bwMode="auto">
          <a:xfrm>
            <a:off x="1665288" y="4183063"/>
            <a:ext cx="120650" cy="1587"/>
          </a:xfrm>
          <a:prstGeom prst="line">
            <a:avLst/>
          </a:prstGeom>
          <a:noFill/>
          <a:ln w="14288">
            <a:solidFill>
              <a:srgbClr val="000000"/>
            </a:solidFill>
            <a:round/>
            <a:headEnd/>
            <a:tailEnd/>
          </a:ln>
        </p:spPr>
        <p:txBody>
          <a:bodyPr/>
          <a:lstStyle/>
          <a:p>
            <a:endParaRPr lang="cs-CZ"/>
          </a:p>
        </p:txBody>
      </p:sp>
      <p:sp>
        <p:nvSpPr>
          <p:cNvPr id="38945" name="Line 34"/>
          <p:cNvSpPr>
            <a:spLocks noChangeShapeType="1"/>
          </p:cNvSpPr>
          <p:nvPr/>
        </p:nvSpPr>
        <p:spPr bwMode="auto">
          <a:xfrm>
            <a:off x="1665288" y="3986213"/>
            <a:ext cx="120650" cy="1587"/>
          </a:xfrm>
          <a:prstGeom prst="line">
            <a:avLst/>
          </a:prstGeom>
          <a:noFill/>
          <a:ln w="14288">
            <a:solidFill>
              <a:srgbClr val="000000"/>
            </a:solidFill>
            <a:round/>
            <a:headEnd/>
            <a:tailEnd/>
          </a:ln>
        </p:spPr>
        <p:txBody>
          <a:bodyPr/>
          <a:lstStyle/>
          <a:p>
            <a:endParaRPr lang="cs-CZ"/>
          </a:p>
        </p:txBody>
      </p:sp>
      <p:sp>
        <p:nvSpPr>
          <p:cNvPr id="38946" name="Line 35"/>
          <p:cNvSpPr>
            <a:spLocks noChangeShapeType="1"/>
          </p:cNvSpPr>
          <p:nvPr/>
        </p:nvSpPr>
        <p:spPr bwMode="auto">
          <a:xfrm>
            <a:off x="1665288" y="3775075"/>
            <a:ext cx="120650" cy="1588"/>
          </a:xfrm>
          <a:prstGeom prst="line">
            <a:avLst/>
          </a:prstGeom>
          <a:noFill/>
          <a:ln w="14288">
            <a:solidFill>
              <a:srgbClr val="000000"/>
            </a:solidFill>
            <a:round/>
            <a:headEnd/>
            <a:tailEnd/>
          </a:ln>
        </p:spPr>
        <p:txBody>
          <a:bodyPr/>
          <a:lstStyle/>
          <a:p>
            <a:endParaRPr lang="cs-CZ"/>
          </a:p>
        </p:txBody>
      </p:sp>
      <p:sp>
        <p:nvSpPr>
          <p:cNvPr id="38947" name="Line 36"/>
          <p:cNvSpPr>
            <a:spLocks noChangeShapeType="1"/>
          </p:cNvSpPr>
          <p:nvPr/>
        </p:nvSpPr>
        <p:spPr bwMode="auto">
          <a:xfrm>
            <a:off x="1665288" y="3579813"/>
            <a:ext cx="120650" cy="1587"/>
          </a:xfrm>
          <a:prstGeom prst="line">
            <a:avLst/>
          </a:prstGeom>
          <a:noFill/>
          <a:ln w="14288">
            <a:solidFill>
              <a:srgbClr val="000000"/>
            </a:solidFill>
            <a:round/>
            <a:headEnd/>
            <a:tailEnd/>
          </a:ln>
        </p:spPr>
        <p:txBody>
          <a:bodyPr/>
          <a:lstStyle/>
          <a:p>
            <a:endParaRPr lang="cs-CZ"/>
          </a:p>
        </p:txBody>
      </p:sp>
      <p:sp>
        <p:nvSpPr>
          <p:cNvPr id="38948" name="Line 37"/>
          <p:cNvSpPr>
            <a:spLocks noChangeShapeType="1"/>
          </p:cNvSpPr>
          <p:nvPr/>
        </p:nvSpPr>
        <p:spPr bwMode="auto">
          <a:xfrm>
            <a:off x="1665288" y="3382963"/>
            <a:ext cx="120650" cy="1587"/>
          </a:xfrm>
          <a:prstGeom prst="line">
            <a:avLst/>
          </a:prstGeom>
          <a:noFill/>
          <a:ln w="14288">
            <a:solidFill>
              <a:srgbClr val="000000"/>
            </a:solidFill>
            <a:round/>
            <a:headEnd/>
            <a:tailEnd/>
          </a:ln>
        </p:spPr>
        <p:txBody>
          <a:bodyPr/>
          <a:lstStyle/>
          <a:p>
            <a:endParaRPr lang="cs-CZ"/>
          </a:p>
        </p:txBody>
      </p:sp>
      <p:sp>
        <p:nvSpPr>
          <p:cNvPr id="38949" name="Line 38"/>
          <p:cNvSpPr>
            <a:spLocks noChangeShapeType="1"/>
          </p:cNvSpPr>
          <p:nvPr/>
        </p:nvSpPr>
        <p:spPr bwMode="auto">
          <a:xfrm>
            <a:off x="1665288" y="3171825"/>
            <a:ext cx="120650" cy="1588"/>
          </a:xfrm>
          <a:prstGeom prst="line">
            <a:avLst/>
          </a:prstGeom>
          <a:noFill/>
          <a:ln w="14288">
            <a:solidFill>
              <a:srgbClr val="000000"/>
            </a:solidFill>
            <a:round/>
            <a:headEnd/>
            <a:tailEnd/>
          </a:ln>
        </p:spPr>
        <p:txBody>
          <a:bodyPr/>
          <a:lstStyle/>
          <a:p>
            <a:endParaRPr lang="cs-CZ"/>
          </a:p>
        </p:txBody>
      </p:sp>
      <p:sp>
        <p:nvSpPr>
          <p:cNvPr id="38950" name="Line 39"/>
          <p:cNvSpPr>
            <a:spLocks noChangeShapeType="1"/>
          </p:cNvSpPr>
          <p:nvPr/>
        </p:nvSpPr>
        <p:spPr bwMode="auto">
          <a:xfrm flipV="1">
            <a:off x="2478088" y="4468813"/>
            <a:ext cx="1587" cy="120650"/>
          </a:xfrm>
          <a:prstGeom prst="line">
            <a:avLst/>
          </a:prstGeom>
          <a:noFill/>
          <a:ln w="14288">
            <a:solidFill>
              <a:srgbClr val="000000"/>
            </a:solidFill>
            <a:round/>
            <a:headEnd/>
            <a:tailEnd/>
          </a:ln>
        </p:spPr>
        <p:txBody>
          <a:bodyPr/>
          <a:lstStyle/>
          <a:p>
            <a:endParaRPr lang="cs-CZ"/>
          </a:p>
        </p:txBody>
      </p:sp>
      <p:sp>
        <p:nvSpPr>
          <p:cNvPr id="38951" name="Line 40"/>
          <p:cNvSpPr>
            <a:spLocks noChangeShapeType="1"/>
          </p:cNvSpPr>
          <p:nvPr/>
        </p:nvSpPr>
        <p:spPr bwMode="auto">
          <a:xfrm flipV="1">
            <a:off x="3124200" y="4468813"/>
            <a:ext cx="1588" cy="120650"/>
          </a:xfrm>
          <a:prstGeom prst="line">
            <a:avLst/>
          </a:prstGeom>
          <a:noFill/>
          <a:ln w="14288">
            <a:solidFill>
              <a:srgbClr val="000000"/>
            </a:solidFill>
            <a:round/>
            <a:headEnd/>
            <a:tailEnd/>
          </a:ln>
        </p:spPr>
        <p:txBody>
          <a:bodyPr/>
          <a:lstStyle/>
          <a:p>
            <a:endParaRPr lang="cs-CZ"/>
          </a:p>
        </p:txBody>
      </p:sp>
      <p:sp>
        <p:nvSpPr>
          <p:cNvPr id="38952" name="Line 41"/>
          <p:cNvSpPr>
            <a:spLocks noChangeShapeType="1"/>
          </p:cNvSpPr>
          <p:nvPr/>
        </p:nvSpPr>
        <p:spPr bwMode="auto">
          <a:xfrm flipV="1">
            <a:off x="3754438" y="4468813"/>
            <a:ext cx="1587" cy="120650"/>
          </a:xfrm>
          <a:prstGeom prst="line">
            <a:avLst/>
          </a:prstGeom>
          <a:noFill/>
          <a:ln w="14288">
            <a:solidFill>
              <a:srgbClr val="000000"/>
            </a:solidFill>
            <a:round/>
            <a:headEnd/>
            <a:tailEnd/>
          </a:ln>
        </p:spPr>
        <p:txBody>
          <a:bodyPr/>
          <a:lstStyle/>
          <a:p>
            <a:endParaRPr lang="cs-CZ"/>
          </a:p>
        </p:txBody>
      </p:sp>
      <p:sp>
        <p:nvSpPr>
          <p:cNvPr id="38953" name="Line 42"/>
          <p:cNvSpPr>
            <a:spLocks noChangeShapeType="1"/>
          </p:cNvSpPr>
          <p:nvPr/>
        </p:nvSpPr>
        <p:spPr bwMode="auto">
          <a:xfrm flipV="1">
            <a:off x="4400550" y="4468813"/>
            <a:ext cx="1588" cy="120650"/>
          </a:xfrm>
          <a:prstGeom prst="line">
            <a:avLst/>
          </a:prstGeom>
          <a:noFill/>
          <a:ln w="14288">
            <a:solidFill>
              <a:srgbClr val="000000"/>
            </a:solidFill>
            <a:round/>
            <a:headEnd/>
            <a:tailEnd/>
          </a:ln>
        </p:spPr>
        <p:txBody>
          <a:bodyPr/>
          <a:lstStyle/>
          <a:p>
            <a:endParaRPr lang="cs-CZ"/>
          </a:p>
        </p:txBody>
      </p:sp>
      <p:sp>
        <p:nvSpPr>
          <p:cNvPr id="38954" name="Line 43"/>
          <p:cNvSpPr>
            <a:spLocks noChangeShapeType="1"/>
          </p:cNvSpPr>
          <p:nvPr/>
        </p:nvSpPr>
        <p:spPr bwMode="auto">
          <a:xfrm flipV="1">
            <a:off x="1846263" y="4468813"/>
            <a:ext cx="1587" cy="120650"/>
          </a:xfrm>
          <a:prstGeom prst="line">
            <a:avLst/>
          </a:prstGeom>
          <a:noFill/>
          <a:ln w="14288">
            <a:solidFill>
              <a:srgbClr val="000000"/>
            </a:solidFill>
            <a:round/>
            <a:headEnd/>
            <a:tailEnd/>
          </a:ln>
        </p:spPr>
        <p:txBody>
          <a:bodyPr/>
          <a:lstStyle/>
          <a:p>
            <a:endParaRPr lang="cs-CZ"/>
          </a:p>
        </p:txBody>
      </p:sp>
      <p:sp>
        <p:nvSpPr>
          <p:cNvPr id="38955" name="Freeform 44"/>
          <p:cNvSpPr>
            <a:spLocks/>
          </p:cNvSpPr>
          <p:nvPr/>
        </p:nvSpPr>
        <p:spPr bwMode="auto">
          <a:xfrm>
            <a:off x="1665288" y="2628900"/>
            <a:ext cx="2916237" cy="1960563"/>
          </a:xfrm>
          <a:custGeom>
            <a:avLst/>
            <a:gdLst>
              <a:gd name="T0" fmla="*/ 2147483647 w 1837"/>
              <a:gd name="T1" fmla="*/ 2147483647 h 1235"/>
              <a:gd name="T2" fmla="*/ 0 w 1837"/>
              <a:gd name="T3" fmla="*/ 2147483647 h 1235"/>
              <a:gd name="T4" fmla="*/ 0 w 1837"/>
              <a:gd name="T5" fmla="*/ 0 h 1235"/>
              <a:gd name="T6" fmla="*/ 0 60000 65536"/>
              <a:gd name="T7" fmla="*/ 0 60000 65536"/>
              <a:gd name="T8" fmla="*/ 0 60000 65536"/>
              <a:gd name="T9" fmla="*/ 0 w 1837"/>
              <a:gd name="T10" fmla="*/ 0 h 1235"/>
              <a:gd name="T11" fmla="*/ 1837 w 1837"/>
              <a:gd name="T12" fmla="*/ 1235 h 1235"/>
            </a:gdLst>
            <a:ahLst/>
            <a:cxnLst>
              <a:cxn ang="T6">
                <a:pos x="T0" y="T1"/>
              </a:cxn>
              <a:cxn ang="T7">
                <a:pos x="T2" y="T3"/>
              </a:cxn>
              <a:cxn ang="T8">
                <a:pos x="T4" y="T5"/>
              </a:cxn>
            </a:cxnLst>
            <a:rect l="T9" t="T10" r="T11" b="T12"/>
            <a:pathLst>
              <a:path w="1837" h="1235">
                <a:moveTo>
                  <a:pt x="1837" y="1235"/>
                </a:moveTo>
                <a:lnTo>
                  <a:pt x="0" y="1235"/>
                </a:lnTo>
                <a:lnTo>
                  <a:pt x="0" y="0"/>
                </a:lnTo>
              </a:path>
            </a:pathLst>
          </a:custGeom>
          <a:noFill/>
          <a:ln w="14288">
            <a:solidFill>
              <a:srgbClr val="000000"/>
            </a:solidFill>
            <a:prstDash val="solid"/>
            <a:round/>
            <a:headEnd/>
            <a:tailEnd/>
          </a:ln>
        </p:spPr>
        <p:txBody>
          <a:bodyPr/>
          <a:lstStyle/>
          <a:p>
            <a:endParaRPr lang="cs-CZ"/>
          </a:p>
        </p:txBody>
      </p:sp>
      <p:sp>
        <p:nvSpPr>
          <p:cNvPr id="38956" name="Line 45"/>
          <p:cNvSpPr>
            <a:spLocks noChangeShapeType="1"/>
          </p:cNvSpPr>
          <p:nvPr/>
        </p:nvSpPr>
        <p:spPr bwMode="auto">
          <a:xfrm>
            <a:off x="5964238" y="4303713"/>
            <a:ext cx="119062" cy="1587"/>
          </a:xfrm>
          <a:prstGeom prst="line">
            <a:avLst/>
          </a:prstGeom>
          <a:noFill/>
          <a:ln w="14288">
            <a:solidFill>
              <a:srgbClr val="000000"/>
            </a:solidFill>
            <a:round/>
            <a:headEnd/>
            <a:tailEnd/>
          </a:ln>
        </p:spPr>
        <p:txBody>
          <a:bodyPr/>
          <a:lstStyle/>
          <a:p>
            <a:endParaRPr lang="cs-CZ"/>
          </a:p>
        </p:txBody>
      </p:sp>
      <p:sp>
        <p:nvSpPr>
          <p:cNvPr id="38957" name="Line 46"/>
          <p:cNvSpPr>
            <a:spLocks noChangeShapeType="1"/>
          </p:cNvSpPr>
          <p:nvPr/>
        </p:nvSpPr>
        <p:spPr bwMode="auto">
          <a:xfrm>
            <a:off x="5964238" y="4016375"/>
            <a:ext cx="119062" cy="1588"/>
          </a:xfrm>
          <a:prstGeom prst="line">
            <a:avLst/>
          </a:prstGeom>
          <a:noFill/>
          <a:ln w="14288">
            <a:solidFill>
              <a:srgbClr val="000000"/>
            </a:solidFill>
            <a:round/>
            <a:headEnd/>
            <a:tailEnd/>
          </a:ln>
        </p:spPr>
        <p:txBody>
          <a:bodyPr/>
          <a:lstStyle/>
          <a:p>
            <a:endParaRPr lang="cs-CZ"/>
          </a:p>
        </p:txBody>
      </p:sp>
      <p:sp>
        <p:nvSpPr>
          <p:cNvPr id="38958" name="Line 47"/>
          <p:cNvSpPr>
            <a:spLocks noChangeShapeType="1"/>
          </p:cNvSpPr>
          <p:nvPr/>
        </p:nvSpPr>
        <p:spPr bwMode="auto">
          <a:xfrm>
            <a:off x="5964238" y="3459163"/>
            <a:ext cx="119062" cy="1587"/>
          </a:xfrm>
          <a:prstGeom prst="line">
            <a:avLst/>
          </a:prstGeom>
          <a:noFill/>
          <a:ln w="14288">
            <a:solidFill>
              <a:srgbClr val="000000"/>
            </a:solidFill>
            <a:round/>
            <a:headEnd/>
            <a:tailEnd/>
          </a:ln>
        </p:spPr>
        <p:txBody>
          <a:bodyPr/>
          <a:lstStyle/>
          <a:p>
            <a:endParaRPr lang="cs-CZ"/>
          </a:p>
        </p:txBody>
      </p:sp>
      <p:sp>
        <p:nvSpPr>
          <p:cNvPr id="38959" name="Line 48"/>
          <p:cNvSpPr>
            <a:spLocks noChangeShapeType="1"/>
          </p:cNvSpPr>
          <p:nvPr/>
        </p:nvSpPr>
        <p:spPr bwMode="auto">
          <a:xfrm>
            <a:off x="5964238" y="3744913"/>
            <a:ext cx="119062" cy="1587"/>
          </a:xfrm>
          <a:prstGeom prst="line">
            <a:avLst/>
          </a:prstGeom>
          <a:noFill/>
          <a:ln w="14288">
            <a:solidFill>
              <a:srgbClr val="000000"/>
            </a:solidFill>
            <a:round/>
            <a:headEnd/>
            <a:tailEnd/>
          </a:ln>
        </p:spPr>
        <p:txBody>
          <a:bodyPr/>
          <a:lstStyle/>
          <a:p>
            <a:endParaRPr lang="cs-CZ"/>
          </a:p>
        </p:txBody>
      </p:sp>
      <p:sp>
        <p:nvSpPr>
          <p:cNvPr id="38960" name="Line 49"/>
          <p:cNvSpPr>
            <a:spLocks noChangeShapeType="1"/>
          </p:cNvSpPr>
          <p:nvPr/>
        </p:nvSpPr>
        <p:spPr bwMode="auto">
          <a:xfrm>
            <a:off x="5964238" y="3171825"/>
            <a:ext cx="119062" cy="1588"/>
          </a:xfrm>
          <a:prstGeom prst="line">
            <a:avLst/>
          </a:prstGeom>
          <a:noFill/>
          <a:ln w="14288">
            <a:solidFill>
              <a:srgbClr val="000000"/>
            </a:solidFill>
            <a:round/>
            <a:headEnd/>
            <a:tailEnd/>
          </a:ln>
        </p:spPr>
        <p:txBody>
          <a:bodyPr/>
          <a:lstStyle/>
          <a:p>
            <a:endParaRPr lang="cs-CZ"/>
          </a:p>
        </p:txBody>
      </p:sp>
      <p:sp>
        <p:nvSpPr>
          <p:cNvPr id="38961" name="Line 50"/>
          <p:cNvSpPr>
            <a:spLocks noChangeShapeType="1"/>
          </p:cNvSpPr>
          <p:nvPr/>
        </p:nvSpPr>
        <p:spPr bwMode="auto">
          <a:xfrm flipV="1">
            <a:off x="7421563" y="4468813"/>
            <a:ext cx="1587" cy="120650"/>
          </a:xfrm>
          <a:prstGeom prst="line">
            <a:avLst/>
          </a:prstGeom>
          <a:noFill/>
          <a:ln w="14288">
            <a:solidFill>
              <a:srgbClr val="000000"/>
            </a:solidFill>
            <a:round/>
            <a:headEnd/>
            <a:tailEnd/>
          </a:ln>
        </p:spPr>
        <p:txBody>
          <a:bodyPr/>
          <a:lstStyle/>
          <a:p>
            <a:endParaRPr lang="cs-CZ"/>
          </a:p>
        </p:txBody>
      </p:sp>
      <p:sp>
        <p:nvSpPr>
          <p:cNvPr id="38962" name="Line 51"/>
          <p:cNvSpPr>
            <a:spLocks noChangeShapeType="1"/>
          </p:cNvSpPr>
          <p:nvPr/>
        </p:nvSpPr>
        <p:spPr bwMode="auto">
          <a:xfrm flipV="1">
            <a:off x="8051800" y="4468813"/>
            <a:ext cx="1588" cy="120650"/>
          </a:xfrm>
          <a:prstGeom prst="line">
            <a:avLst/>
          </a:prstGeom>
          <a:noFill/>
          <a:ln w="14288">
            <a:solidFill>
              <a:srgbClr val="000000"/>
            </a:solidFill>
            <a:round/>
            <a:headEnd/>
            <a:tailEnd/>
          </a:ln>
        </p:spPr>
        <p:txBody>
          <a:bodyPr/>
          <a:lstStyle/>
          <a:p>
            <a:endParaRPr lang="cs-CZ"/>
          </a:p>
        </p:txBody>
      </p:sp>
      <p:sp>
        <p:nvSpPr>
          <p:cNvPr id="38963" name="Line 52"/>
          <p:cNvSpPr>
            <a:spLocks noChangeShapeType="1"/>
          </p:cNvSpPr>
          <p:nvPr/>
        </p:nvSpPr>
        <p:spPr bwMode="auto">
          <a:xfrm flipV="1">
            <a:off x="8683625" y="4468813"/>
            <a:ext cx="1588" cy="120650"/>
          </a:xfrm>
          <a:prstGeom prst="line">
            <a:avLst/>
          </a:prstGeom>
          <a:noFill/>
          <a:ln w="14288">
            <a:solidFill>
              <a:srgbClr val="000000"/>
            </a:solidFill>
            <a:round/>
            <a:headEnd/>
            <a:tailEnd/>
          </a:ln>
        </p:spPr>
        <p:txBody>
          <a:bodyPr/>
          <a:lstStyle/>
          <a:p>
            <a:endParaRPr lang="cs-CZ"/>
          </a:p>
        </p:txBody>
      </p:sp>
      <p:sp>
        <p:nvSpPr>
          <p:cNvPr id="38964" name="Freeform 53"/>
          <p:cNvSpPr>
            <a:spLocks/>
          </p:cNvSpPr>
          <p:nvPr/>
        </p:nvSpPr>
        <p:spPr bwMode="auto">
          <a:xfrm>
            <a:off x="5964238" y="2628900"/>
            <a:ext cx="2914650" cy="1960563"/>
          </a:xfrm>
          <a:custGeom>
            <a:avLst/>
            <a:gdLst>
              <a:gd name="T0" fmla="*/ 0 w 1836"/>
              <a:gd name="T1" fmla="*/ 0 h 1235"/>
              <a:gd name="T2" fmla="*/ 0 w 1836"/>
              <a:gd name="T3" fmla="*/ 2147483647 h 1235"/>
              <a:gd name="T4" fmla="*/ 2147483647 w 1836"/>
              <a:gd name="T5" fmla="*/ 2147483647 h 1235"/>
              <a:gd name="T6" fmla="*/ 0 60000 65536"/>
              <a:gd name="T7" fmla="*/ 0 60000 65536"/>
              <a:gd name="T8" fmla="*/ 0 60000 65536"/>
              <a:gd name="T9" fmla="*/ 0 w 1836"/>
              <a:gd name="T10" fmla="*/ 0 h 1235"/>
              <a:gd name="T11" fmla="*/ 1836 w 1836"/>
              <a:gd name="T12" fmla="*/ 1235 h 1235"/>
            </a:gdLst>
            <a:ahLst/>
            <a:cxnLst>
              <a:cxn ang="T6">
                <a:pos x="T0" y="T1"/>
              </a:cxn>
              <a:cxn ang="T7">
                <a:pos x="T2" y="T3"/>
              </a:cxn>
              <a:cxn ang="T8">
                <a:pos x="T4" y="T5"/>
              </a:cxn>
            </a:cxnLst>
            <a:rect l="T9" t="T10" r="T11" b="T12"/>
            <a:pathLst>
              <a:path w="1836" h="1235">
                <a:moveTo>
                  <a:pt x="0" y="0"/>
                </a:moveTo>
                <a:lnTo>
                  <a:pt x="0" y="1235"/>
                </a:lnTo>
                <a:lnTo>
                  <a:pt x="1836" y="1235"/>
                </a:lnTo>
              </a:path>
            </a:pathLst>
          </a:custGeom>
          <a:noFill/>
          <a:ln w="14288">
            <a:solidFill>
              <a:srgbClr val="000000"/>
            </a:solidFill>
            <a:prstDash val="solid"/>
            <a:round/>
            <a:headEnd/>
            <a:tailEnd/>
          </a:ln>
        </p:spPr>
        <p:txBody>
          <a:bodyPr/>
          <a:lstStyle/>
          <a:p>
            <a:endParaRPr lang="cs-CZ"/>
          </a:p>
        </p:txBody>
      </p:sp>
      <p:sp>
        <p:nvSpPr>
          <p:cNvPr id="38965" name="Line 54"/>
          <p:cNvSpPr>
            <a:spLocks noChangeShapeType="1"/>
          </p:cNvSpPr>
          <p:nvPr/>
        </p:nvSpPr>
        <p:spPr bwMode="auto">
          <a:xfrm flipV="1">
            <a:off x="6143625" y="4468813"/>
            <a:ext cx="1588" cy="120650"/>
          </a:xfrm>
          <a:prstGeom prst="line">
            <a:avLst/>
          </a:prstGeom>
          <a:noFill/>
          <a:ln w="14288">
            <a:solidFill>
              <a:srgbClr val="000000"/>
            </a:solidFill>
            <a:round/>
            <a:headEnd/>
            <a:tailEnd/>
          </a:ln>
        </p:spPr>
        <p:txBody>
          <a:bodyPr/>
          <a:lstStyle/>
          <a:p>
            <a:endParaRPr lang="cs-CZ"/>
          </a:p>
        </p:txBody>
      </p:sp>
      <p:sp>
        <p:nvSpPr>
          <p:cNvPr id="38966" name="Line 55"/>
          <p:cNvSpPr>
            <a:spLocks noChangeShapeType="1"/>
          </p:cNvSpPr>
          <p:nvPr/>
        </p:nvSpPr>
        <p:spPr bwMode="auto">
          <a:xfrm flipV="1">
            <a:off x="6775450" y="4468813"/>
            <a:ext cx="1588" cy="120650"/>
          </a:xfrm>
          <a:prstGeom prst="line">
            <a:avLst/>
          </a:prstGeom>
          <a:noFill/>
          <a:ln w="14288">
            <a:solidFill>
              <a:srgbClr val="000000"/>
            </a:solidFill>
            <a:round/>
            <a:headEnd/>
            <a:tailEnd/>
          </a:ln>
        </p:spPr>
        <p:txBody>
          <a:bodyPr/>
          <a:lstStyle/>
          <a:p>
            <a:endParaRPr lang="cs-CZ"/>
          </a:p>
        </p:txBody>
      </p:sp>
      <p:sp>
        <p:nvSpPr>
          <p:cNvPr id="38967" name="Rectangle 56"/>
          <p:cNvSpPr>
            <a:spLocks noChangeArrowheads="1"/>
          </p:cNvSpPr>
          <p:nvPr/>
        </p:nvSpPr>
        <p:spPr bwMode="auto">
          <a:xfrm>
            <a:off x="2644775" y="2232025"/>
            <a:ext cx="965200" cy="198438"/>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(c) Germany</a:t>
            </a:r>
            <a:endParaRPr lang="en-US" altLang="en-US"/>
          </a:p>
        </p:txBody>
      </p:sp>
      <p:sp>
        <p:nvSpPr>
          <p:cNvPr id="38968" name="Rectangle 57"/>
          <p:cNvSpPr>
            <a:spLocks noChangeArrowheads="1"/>
          </p:cNvSpPr>
          <p:nvPr/>
        </p:nvSpPr>
        <p:spPr bwMode="auto">
          <a:xfrm>
            <a:off x="1485900" y="4491038"/>
            <a:ext cx="92075"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a:t>
            </a:r>
            <a:endParaRPr lang="en-US" altLang="en-US"/>
          </a:p>
        </p:txBody>
      </p:sp>
      <p:sp>
        <p:nvSpPr>
          <p:cNvPr id="38969" name="Rectangle 58"/>
          <p:cNvSpPr>
            <a:spLocks noChangeArrowheads="1"/>
          </p:cNvSpPr>
          <p:nvPr/>
        </p:nvSpPr>
        <p:spPr bwMode="auto">
          <a:xfrm>
            <a:off x="1155700" y="2571750"/>
            <a:ext cx="433388" cy="198438"/>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Index</a:t>
            </a:r>
            <a:endParaRPr lang="en-US" altLang="en-US"/>
          </a:p>
        </p:txBody>
      </p:sp>
      <p:sp>
        <p:nvSpPr>
          <p:cNvPr id="38970" name="Rectangle 59"/>
          <p:cNvSpPr>
            <a:spLocks noChangeArrowheads="1"/>
          </p:cNvSpPr>
          <p:nvPr/>
        </p:nvSpPr>
        <p:spPr bwMode="auto">
          <a:xfrm>
            <a:off x="298450" y="2773363"/>
            <a:ext cx="1322388" cy="198437"/>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(Jan. 1921 = 100)</a:t>
            </a:r>
            <a:endParaRPr lang="en-US" altLang="en-US"/>
          </a:p>
        </p:txBody>
      </p:sp>
      <p:sp>
        <p:nvSpPr>
          <p:cNvPr id="38971" name="Rectangle 60"/>
          <p:cNvSpPr>
            <a:spLocks noChangeArrowheads="1"/>
          </p:cNvSpPr>
          <p:nvPr/>
        </p:nvSpPr>
        <p:spPr bwMode="auto">
          <a:xfrm>
            <a:off x="7023100" y="2232025"/>
            <a:ext cx="811213" cy="198438"/>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(d) Poland</a:t>
            </a:r>
            <a:endParaRPr lang="en-US" altLang="en-US"/>
          </a:p>
        </p:txBody>
      </p:sp>
      <p:sp>
        <p:nvSpPr>
          <p:cNvPr id="38972" name="Rectangle 61"/>
          <p:cNvSpPr>
            <a:spLocks noChangeArrowheads="1"/>
          </p:cNvSpPr>
          <p:nvPr/>
        </p:nvSpPr>
        <p:spPr bwMode="auto">
          <a:xfrm>
            <a:off x="57150" y="3078163"/>
            <a:ext cx="1565275"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100,000,000,000,000</a:t>
            </a:r>
            <a:endParaRPr lang="en-US" altLang="en-US"/>
          </a:p>
        </p:txBody>
      </p:sp>
      <p:sp>
        <p:nvSpPr>
          <p:cNvPr id="38973" name="Rectangle 62"/>
          <p:cNvSpPr>
            <a:spLocks noChangeArrowheads="1"/>
          </p:cNvSpPr>
          <p:nvPr/>
        </p:nvSpPr>
        <p:spPr bwMode="auto">
          <a:xfrm>
            <a:off x="858838" y="3884613"/>
            <a:ext cx="736600"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a:t>
            </a:r>
            <a:endParaRPr lang="en-US" altLang="en-US"/>
          </a:p>
        </p:txBody>
      </p:sp>
      <p:sp>
        <p:nvSpPr>
          <p:cNvPr id="38974" name="Rectangle 63"/>
          <p:cNvSpPr>
            <a:spLocks noChangeArrowheads="1"/>
          </p:cNvSpPr>
          <p:nvPr/>
        </p:nvSpPr>
        <p:spPr bwMode="auto">
          <a:xfrm>
            <a:off x="458788" y="3484563"/>
            <a:ext cx="1150937"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10,000,000,000</a:t>
            </a:r>
            <a:endParaRPr lang="en-US" altLang="en-US"/>
          </a:p>
        </p:txBody>
      </p:sp>
      <p:sp>
        <p:nvSpPr>
          <p:cNvPr id="38975" name="Rectangle 64"/>
          <p:cNvSpPr>
            <a:spLocks noChangeArrowheads="1"/>
          </p:cNvSpPr>
          <p:nvPr/>
        </p:nvSpPr>
        <p:spPr bwMode="auto">
          <a:xfrm>
            <a:off x="238125" y="3278188"/>
            <a:ext cx="1381125"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1,000,000,000,000</a:t>
            </a:r>
            <a:endParaRPr lang="en-US" altLang="en-US"/>
          </a:p>
        </p:txBody>
      </p:sp>
      <p:sp>
        <p:nvSpPr>
          <p:cNvPr id="38976" name="Rectangle 65"/>
          <p:cNvSpPr>
            <a:spLocks noChangeArrowheads="1"/>
          </p:cNvSpPr>
          <p:nvPr/>
        </p:nvSpPr>
        <p:spPr bwMode="auto">
          <a:xfrm>
            <a:off x="684213" y="3684588"/>
            <a:ext cx="920750"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100,000,000</a:t>
            </a:r>
            <a:endParaRPr lang="en-US" altLang="en-US"/>
          </a:p>
        </p:txBody>
      </p:sp>
      <p:sp>
        <p:nvSpPr>
          <p:cNvPr id="38977" name="Rectangle 66"/>
          <p:cNvSpPr>
            <a:spLocks noChangeArrowheads="1"/>
          </p:cNvSpPr>
          <p:nvPr/>
        </p:nvSpPr>
        <p:spPr bwMode="auto">
          <a:xfrm>
            <a:off x="1084263" y="4086225"/>
            <a:ext cx="506412"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a:t>
            </a:r>
            <a:endParaRPr lang="en-US" altLang="en-US"/>
          </a:p>
        </p:txBody>
      </p:sp>
      <p:sp>
        <p:nvSpPr>
          <p:cNvPr id="38978" name="Rectangle 67"/>
          <p:cNvSpPr>
            <a:spLocks noChangeArrowheads="1"/>
          </p:cNvSpPr>
          <p:nvPr/>
        </p:nvSpPr>
        <p:spPr bwMode="auto">
          <a:xfrm>
            <a:off x="1304925" y="4291013"/>
            <a:ext cx="276225"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a:t>
            </a:r>
            <a:endParaRPr lang="en-US" altLang="en-US"/>
          </a:p>
        </p:txBody>
      </p:sp>
      <p:grpSp>
        <p:nvGrpSpPr>
          <p:cNvPr id="2" name="Group 68"/>
          <p:cNvGrpSpPr>
            <a:grpSpLocks/>
          </p:cNvGrpSpPr>
          <p:nvPr/>
        </p:nvGrpSpPr>
        <p:grpSpPr bwMode="auto">
          <a:xfrm>
            <a:off x="8031163" y="3609975"/>
            <a:ext cx="496887" cy="398463"/>
            <a:chOff x="5059" y="2274"/>
            <a:chExt cx="313" cy="251"/>
          </a:xfrm>
        </p:grpSpPr>
        <p:sp>
          <p:nvSpPr>
            <p:cNvPr id="39008" name="Rectangle 69"/>
            <p:cNvSpPr>
              <a:spLocks noChangeArrowheads="1"/>
            </p:cNvSpPr>
            <p:nvPr/>
          </p:nvSpPr>
          <p:spPr bwMode="auto">
            <a:xfrm>
              <a:off x="5059" y="2274"/>
              <a:ext cx="313"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Money</a:t>
              </a:r>
              <a:endParaRPr lang="en-US" altLang="en-US"/>
            </a:p>
          </p:txBody>
        </p:sp>
        <p:sp>
          <p:nvSpPr>
            <p:cNvPr id="39009" name="Rectangle 70"/>
            <p:cNvSpPr>
              <a:spLocks noChangeArrowheads="1"/>
            </p:cNvSpPr>
            <p:nvPr/>
          </p:nvSpPr>
          <p:spPr bwMode="auto">
            <a:xfrm>
              <a:off x="5062" y="2400"/>
              <a:ext cx="301"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supply</a:t>
              </a:r>
              <a:endParaRPr lang="en-US" altLang="en-US"/>
            </a:p>
          </p:txBody>
        </p:sp>
      </p:grpSp>
      <p:sp>
        <p:nvSpPr>
          <p:cNvPr id="95303" name="Rectangle 71"/>
          <p:cNvSpPr>
            <a:spLocks noChangeArrowheads="1"/>
          </p:cNvSpPr>
          <p:nvPr/>
        </p:nvSpPr>
        <p:spPr bwMode="auto">
          <a:xfrm>
            <a:off x="7218363" y="3333750"/>
            <a:ext cx="7620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Price level</a:t>
            </a:r>
            <a:endParaRPr lang="en-US" altLang="en-US"/>
          </a:p>
        </p:txBody>
      </p:sp>
      <p:sp>
        <p:nvSpPr>
          <p:cNvPr id="38981" name="Rectangle 72"/>
          <p:cNvSpPr>
            <a:spLocks noChangeArrowheads="1"/>
          </p:cNvSpPr>
          <p:nvPr/>
        </p:nvSpPr>
        <p:spPr bwMode="auto">
          <a:xfrm>
            <a:off x="4208463"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1925</a:t>
            </a:r>
            <a:endParaRPr lang="en-US" altLang="en-US"/>
          </a:p>
        </p:txBody>
      </p:sp>
      <p:sp>
        <p:nvSpPr>
          <p:cNvPr id="38982" name="Rectangle 73"/>
          <p:cNvSpPr>
            <a:spLocks noChangeArrowheads="1"/>
          </p:cNvSpPr>
          <p:nvPr/>
        </p:nvSpPr>
        <p:spPr bwMode="auto">
          <a:xfrm>
            <a:off x="3567113"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1924</a:t>
            </a:r>
            <a:endParaRPr lang="en-US" altLang="en-US"/>
          </a:p>
        </p:txBody>
      </p:sp>
      <p:sp>
        <p:nvSpPr>
          <p:cNvPr id="38983" name="Rectangle 74"/>
          <p:cNvSpPr>
            <a:spLocks noChangeArrowheads="1"/>
          </p:cNvSpPr>
          <p:nvPr/>
        </p:nvSpPr>
        <p:spPr bwMode="auto">
          <a:xfrm>
            <a:off x="2930525"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1923</a:t>
            </a:r>
            <a:endParaRPr lang="en-US" altLang="en-US"/>
          </a:p>
        </p:txBody>
      </p:sp>
      <p:sp>
        <p:nvSpPr>
          <p:cNvPr id="38984" name="Rectangle 75"/>
          <p:cNvSpPr>
            <a:spLocks noChangeArrowheads="1"/>
          </p:cNvSpPr>
          <p:nvPr/>
        </p:nvSpPr>
        <p:spPr bwMode="auto">
          <a:xfrm>
            <a:off x="2293938"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1922</a:t>
            </a:r>
            <a:endParaRPr lang="en-US" altLang="en-US"/>
          </a:p>
        </p:txBody>
      </p:sp>
      <p:sp>
        <p:nvSpPr>
          <p:cNvPr id="38985" name="Rectangle 76"/>
          <p:cNvSpPr>
            <a:spLocks noChangeArrowheads="1"/>
          </p:cNvSpPr>
          <p:nvPr/>
        </p:nvSpPr>
        <p:spPr bwMode="auto">
          <a:xfrm>
            <a:off x="1657350"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1921</a:t>
            </a:r>
            <a:endParaRPr lang="en-US" altLang="en-US"/>
          </a:p>
        </p:txBody>
      </p:sp>
      <p:sp>
        <p:nvSpPr>
          <p:cNvPr id="95309" name="Rectangle 77"/>
          <p:cNvSpPr>
            <a:spLocks noChangeArrowheads="1"/>
          </p:cNvSpPr>
          <p:nvPr/>
        </p:nvSpPr>
        <p:spPr bwMode="auto">
          <a:xfrm>
            <a:off x="2830513" y="3194050"/>
            <a:ext cx="7620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Price level</a:t>
            </a:r>
            <a:endParaRPr lang="en-US" altLang="en-US"/>
          </a:p>
        </p:txBody>
      </p:sp>
      <p:grpSp>
        <p:nvGrpSpPr>
          <p:cNvPr id="3" name="Group 78"/>
          <p:cNvGrpSpPr>
            <a:grpSpLocks/>
          </p:cNvGrpSpPr>
          <p:nvPr/>
        </p:nvGrpSpPr>
        <p:grpSpPr bwMode="auto">
          <a:xfrm>
            <a:off x="3748088" y="3424238"/>
            <a:ext cx="496887" cy="398462"/>
            <a:chOff x="2361" y="2157"/>
            <a:chExt cx="313" cy="251"/>
          </a:xfrm>
        </p:grpSpPr>
        <p:sp>
          <p:nvSpPr>
            <p:cNvPr id="39006" name="Rectangle 79"/>
            <p:cNvSpPr>
              <a:spLocks noChangeArrowheads="1"/>
            </p:cNvSpPr>
            <p:nvPr/>
          </p:nvSpPr>
          <p:spPr bwMode="auto">
            <a:xfrm>
              <a:off x="2361" y="2157"/>
              <a:ext cx="313"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Money</a:t>
              </a:r>
              <a:endParaRPr lang="en-US" altLang="en-US"/>
            </a:p>
          </p:txBody>
        </p:sp>
        <p:sp>
          <p:nvSpPr>
            <p:cNvPr id="39007" name="Rectangle 80"/>
            <p:cNvSpPr>
              <a:spLocks noChangeArrowheads="1"/>
            </p:cNvSpPr>
            <p:nvPr/>
          </p:nvSpPr>
          <p:spPr bwMode="auto">
            <a:xfrm>
              <a:off x="2367" y="2283"/>
              <a:ext cx="301"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supply</a:t>
              </a:r>
              <a:endParaRPr lang="en-US" altLang="en-US"/>
            </a:p>
          </p:txBody>
        </p:sp>
      </p:grpSp>
      <p:sp>
        <p:nvSpPr>
          <p:cNvPr id="38988" name="Rectangle 81"/>
          <p:cNvSpPr>
            <a:spLocks noChangeArrowheads="1"/>
          </p:cNvSpPr>
          <p:nvPr/>
        </p:nvSpPr>
        <p:spPr bwMode="auto">
          <a:xfrm>
            <a:off x="5478463" y="2571750"/>
            <a:ext cx="433387" cy="198438"/>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Index</a:t>
            </a:r>
            <a:endParaRPr lang="en-US" altLang="en-US"/>
          </a:p>
        </p:txBody>
      </p:sp>
      <p:sp>
        <p:nvSpPr>
          <p:cNvPr id="38989" name="Rectangle 82"/>
          <p:cNvSpPr>
            <a:spLocks noChangeArrowheads="1"/>
          </p:cNvSpPr>
          <p:nvPr/>
        </p:nvSpPr>
        <p:spPr bwMode="auto">
          <a:xfrm>
            <a:off x="4621213" y="2773363"/>
            <a:ext cx="1322387" cy="198437"/>
          </a:xfrm>
          <a:prstGeom prst="rect">
            <a:avLst/>
          </a:prstGeom>
          <a:noFill/>
          <a:ln w="9525">
            <a:noFill/>
            <a:miter lim="800000"/>
            <a:headEnd/>
            <a:tailEnd/>
          </a:ln>
        </p:spPr>
        <p:txBody>
          <a:bodyPr wrap="none" lIns="0" tIns="0" rIns="0" bIns="0">
            <a:spAutoFit/>
          </a:bodyPr>
          <a:lstStyle/>
          <a:p>
            <a:r>
              <a:rPr lang="en-US" altLang="en-US" sz="1300" b="1">
                <a:solidFill>
                  <a:srgbClr val="000000"/>
                </a:solidFill>
                <a:latin typeface="Arial" charset="0"/>
              </a:rPr>
              <a:t>(Jan. 1921 = 100)</a:t>
            </a:r>
            <a:endParaRPr lang="en-US" altLang="en-US"/>
          </a:p>
        </p:txBody>
      </p:sp>
      <p:sp>
        <p:nvSpPr>
          <p:cNvPr id="38990" name="Rectangle 83"/>
          <p:cNvSpPr>
            <a:spLocks noChangeArrowheads="1"/>
          </p:cNvSpPr>
          <p:nvPr/>
        </p:nvSpPr>
        <p:spPr bwMode="auto">
          <a:xfrm>
            <a:off x="5608638" y="4491038"/>
            <a:ext cx="276225"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a:t>
            </a:r>
            <a:endParaRPr lang="en-US" altLang="en-US"/>
          </a:p>
        </p:txBody>
      </p:sp>
      <p:sp>
        <p:nvSpPr>
          <p:cNvPr id="38991" name="Rectangle 84"/>
          <p:cNvSpPr>
            <a:spLocks noChangeArrowheads="1"/>
          </p:cNvSpPr>
          <p:nvPr/>
        </p:nvSpPr>
        <p:spPr bwMode="auto">
          <a:xfrm>
            <a:off x="5072063" y="3078163"/>
            <a:ext cx="828675"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10,000,000</a:t>
            </a:r>
            <a:endParaRPr lang="en-US" altLang="en-US"/>
          </a:p>
        </p:txBody>
      </p:sp>
      <p:sp>
        <p:nvSpPr>
          <p:cNvPr id="38992" name="Rectangle 85"/>
          <p:cNvSpPr>
            <a:spLocks noChangeArrowheads="1"/>
          </p:cNvSpPr>
          <p:nvPr/>
        </p:nvSpPr>
        <p:spPr bwMode="auto">
          <a:xfrm>
            <a:off x="5292725" y="3644900"/>
            <a:ext cx="598488"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a:t>
            </a:r>
            <a:endParaRPr lang="en-US" altLang="en-US"/>
          </a:p>
        </p:txBody>
      </p:sp>
      <p:sp>
        <p:nvSpPr>
          <p:cNvPr id="38993" name="Rectangle 86"/>
          <p:cNvSpPr>
            <a:spLocks noChangeArrowheads="1"/>
          </p:cNvSpPr>
          <p:nvPr/>
        </p:nvSpPr>
        <p:spPr bwMode="auto">
          <a:xfrm>
            <a:off x="5162550" y="3363913"/>
            <a:ext cx="736600"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1,000,000</a:t>
            </a:r>
            <a:endParaRPr lang="en-US" altLang="en-US"/>
          </a:p>
        </p:txBody>
      </p:sp>
      <p:sp>
        <p:nvSpPr>
          <p:cNvPr id="38994" name="Rectangle 87"/>
          <p:cNvSpPr>
            <a:spLocks noChangeArrowheads="1"/>
          </p:cNvSpPr>
          <p:nvPr/>
        </p:nvSpPr>
        <p:spPr bwMode="auto">
          <a:xfrm>
            <a:off x="5383213" y="3925888"/>
            <a:ext cx="506412"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10,000</a:t>
            </a:r>
            <a:endParaRPr lang="en-US" altLang="en-US"/>
          </a:p>
        </p:txBody>
      </p:sp>
      <p:sp>
        <p:nvSpPr>
          <p:cNvPr id="38995" name="Rectangle 88"/>
          <p:cNvSpPr>
            <a:spLocks noChangeArrowheads="1"/>
          </p:cNvSpPr>
          <p:nvPr/>
        </p:nvSpPr>
        <p:spPr bwMode="auto">
          <a:xfrm>
            <a:off x="5473700" y="4211638"/>
            <a:ext cx="414338" cy="198437"/>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1,000</a:t>
            </a:r>
            <a:endParaRPr lang="en-US" altLang="en-US"/>
          </a:p>
        </p:txBody>
      </p:sp>
      <p:sp>
        <p:nvSpPr>
          <p:cNvPr id="38996" name="Rectangle 89"/>
          <p:cNvSpPr>
            <a:spLocks noChangeArrowheads="1"/>
          </p:cNvSpPr>
          <p:nvPr/>
        </p:nvSpPr>
        <p:spPr bwMode="auto">
          <a:xfrm>
            <a:off x="8512175"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1925</a:t>
            </a:r>
            <a:endParaRPr lang="en-US" altLang="en-US"/>
          </a:p>
        </p:txBody>
      </p:sp>
      <p:sp>
        <p:nvSpPr>
          <p:cNvPr id="38997" name="Rectangle 90"/>
          <p:cNvSpPr>
            <a:spLocks noChangeArrowheads="1"/>
          </p:cNvSpPr>
          <p:nvPr/>
        </p:nvSpPr>
        <p:spPr bwMode="auto">
          <a:xfrm>
            <a:off x="7869238"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1924</a:t>
            </a:r>
            <a:endParaRPr lang="en-US" altLang="en-US"/>
          </a:p>
        </p:txBody>
      </p:sp>
      <p:sp>
        <p:nvSpPr>
          <p:cNvPr id="38998" name="Rectangle 91"/>
          <p:cNvSpPr>
            <a:spLocks noChangeArrowheads="1"/>
          </p:cNvSpPr>
          <p:nvPr/>
        </p:nvSpPr>
        <p:spPr bwMode="auto">
          <a:xfrm>
            <a:off x="7232650"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1923</a:t>
            </a:r>
            <a:endParaRPr lang="en-US" altLang="en-US"/>
          </a:p>
        </p:txBody>
      </p:sp>
      <p:sp>
        <p:nvSpPr>
          <p:cNvPr id="38999" name="Rectangle 92"/>
          <p:cNvSpPr>
            <a:spLocks noChangeArrowheads="1"/>
          </p:cNvSpPr>
          <p:nvPr/>
        </p:nvSpPr>
        <p:spPr bwMode="auto">
          <a:xfrm>
            <a:off x="6596063"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1922</a:t>
            </a:r>
            <a:endParaRPr lang="en-US" altLang="en-US"/>
          </a:p>
        </p:txBody>
      </p:sp>
      <p:sp>
        <p:nvSpPr>
          <p:cNvPr id="39000" name="Rectangle 93"/>
          <p:cNvSpPr>
            <a:spLocks noChangeArrowheads="1"/>
          </p:cNvSpPr>
          <p:nvPr/>
        </p:nvSpPr>
        <p:spPr bwMode="auto">
          <a:xfrm>
            <a:off x="5959475" y="4632325"/>
            <a:ext cx="368300" cy="198438"/>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Arial" charset="0"/>
              </a:rPr>
              <a:t>1921</a:t>
            </a:r>
            <a:endParaRPr lang="en-US" altLang="en-US"/>
          </a:p>
        </p:txBody>
      </p:sp>
      <p:sp>
        <p:nvSpPr>
          <p:cNvPr id="95326" name="Freeform 94"/>
          <p:cNvSpPr>
            <a:spLocks/>
          </p:cNvSpPr>
          <p:nvPr/>
        </p:nvSpPr>
        <p:spPr bwMode="auto">
          <a:xfrm>
            <a:off x="1898650" y="3270250"/>
            <a:ext cx="2435225" cy="1123950"/>
          </a:xfrm>
          <a:custGeom>
            <a:avLst/>
            <a:gdLst>
              <a:gd name="T0" fmla="*/ 2147483647 w 1534"/>
              <a:gd name="T1" fmla="*/ 10080625 h 708"/>
              <a:gd name="T2" fmla="*/ 2147483647 w 1534"/>
              <a:gd name="T3" fmla="*/ 10080625 h 708"/>
              <a:gd name="T4" fmla="*/ 2147483647 w 1534"/>
              <a:gd name="T5" fmla="*/ 70564375 h 708"/>
              <a:gd name="T6" fmla="*/ 2147483647 w 1534"/>
              <a:gd name="T7" fmla="*/ 362902474 h 708"/>
              <a:gd name="T8" fmla="*/ 2147483647 w 1534"/>
              <a:gd name="T9" fmla="*/ 761087123 h 708"/>
              <a:gd name="T10" fmla="*/ 2147483647 w 1534"/>
              <a:gd name="T11" fmla="*/ 997981928 h 708"/>
              <a:gd name="T12" fmla="*/ 2147483647 w 1534"/>
              <a:gd name="T13" fmla="*/ 1189513737 h 708"/>
              <a:gd name="T14" fmla="*/ 2147483647 w 1534"/>
              <a:gd name="T15" fmla="*/ 1280239330 h 708"/>
              <a:gd name="T16" fmla="*/ 2147483647 w 1534"/>
              <a:gd name="T17" fmla="*/ 1325602127 h 708"/>
              <a:gd name="T18" fmla="*/ 2111891059 w 1534"/>
              <a:gd name="T19" fmla="*/ 1370964924 h 708"/>
              <a:gd name="T20" fmla="*/ 2016125152 w 1534"/>
              <a:gd name="T21" fmla="*/ 1360884303 h 708"/>
              <a:gd name="T22" fmla="*/ 1935480178 w 1534"/>
              <a:gd name="T23" fmla="*/ 1406247099 h 708"/>
              <a:gd name="T24" fmla="*/ 1789311162 w 1534"/>
              <a:gd name="T25" fmla="*/ 1466730829 h 708"/>
              <a:gd name="T26" fmla="*/ 1688504944 w 1534"/>
              <a:gd name="T27" fmla="*/ 1512093625 h 708"/>
              <a:gd name="T28" fmla="*/ 1587698329 w 1534"/>
              <a:gd name="T29" fmla="*/ 1567537044 h 708"/>
              <a:gd name="T30" fmla="*/ 1517133976 w 1534"/>
              <a:gd name="T31" fmla="*/ 1592738598 h 708"/>
              <a:gd name="T32" fmla="*/ 1416327759 w 1534"/>
              <a:gd name="T33" fmla="*/ 1643141705 h 708"/>
              <a:gd name="T34" fmla="*/ 1360884339 w 1534"/>
              <a:gd name="T35" fmla="*/ 1668343656 h 708"/>
              <a:gd name="T36" fmla="*/ 1265118432 w 1534"/>
              <a:gd name="T37" fmla="*/ 1668343656 h 708"/>
              <a:gd name="T38" fmla="*/ 1189513768 w 1534"/>
              <a:gd name="T39" fmla="*/ 1663302948 h 708"/>
              <a:gd name="T40" fmla="*/ 1078626929 w 1534"/>
              <a:gd name="T41" fmla="*/ 1693545210 h 708"/>
              <a:gd name="T42" fmla="*/ 1018143198 w 1534"/>
              <a:gd name="T43" fmla="*/ 1708666142 h 708"/>
              <a:gd name="T44" fmla="*/ 922377291 w 1534"/>
              <a:gd name="T45" fmla="*/ 1713706453 h 708"/>
              <a:gd name="T46" fmla="*/ 751006522 w 1534"/>
              <a:gd name="T47" fmla="*/ 1723787074 h 708"/>
              <a:gd name="T48" fmla="*/ 584676262 w 1534"/>
              <a:gd name="T49" fmla="*/ 1748988628 h 708"/>
              <a:gd name="T50" fmla="*/ 418346003 w 1534"/>
              <a:gd name="T51" fmla="*/ 1779230493 h 708"/>
              <a:gd name="T52" fmla="*/ 75604688 w 1534"/>
              <a:gd name="T53" fmla="*/ 1779230493 h 708"/>
              <a:gd name="T54" fmla="*/ 0 w 1534"/>
              <a:gd name="T55" fmla="*/ 1784270803 h 7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34"/>
              <a:gd name="T85" fmla="*/ 0 h 708"/>
              <a:gd name="T86" fmla="*/ 1534 w 1534"/>
              <a:gd name="T87" fmla="*/ 708 h 7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34" h="708">
                <a:moveTo>
                  <a:pt x="1534" y="4"/>
                </a:moveTo>
                <a:cubicBezTo>
                  <a:pt x="1374" y="2"/>
                  <a:pt x="1214" y="0"/>
                  <a:pt x="1144" y="4"/>
                </a:cubicBezTo>
                <a:cubicBezTo>
                  <a:pt x="1116" y="4"/>
                  <a:pt x="1124" y="5"/>
                  <a:pt x="1112" y="28"/>
                </a:cubicBezTo>
                <a:cubicBezTo>
                  <a:pt x="1100" y="51"/>
                  <a:pt x="1082" y="98"/>
                  <a:pt x="1070" y="144"/>
                </a:cubicBezTo>
                <a:cubicBezTo>
                  <a:pt x="1058" y="190"/>
                  <a:pt x="1049" y="260"/>
                  <a:pt x="1038" y="302"/>
                </a:cubicBezTo>
                <a:cubicBezTo>
                  <a:pt x="1027" y="344"/>
                  <a:pt x="1016" y="368"/>
                  <a:pt x="1004" y="396"/>
                </a:cubicBezTo>
                <a:cubicBezTo>
                  <a:pt x="992" y="424"/>
                  <a:pt x="980" y="453"/>
                  <a:pt x="968" y="472"/>
                </a:cubicBezTo>
                <a:cubicBezTo>
                  <a:pt x="956" y="491"/>
                  <a:pt x="943" y="499"/>
                  <a:pt x="932" y="508"/>
                </a:cubicBezTo>
                <a:cubicBezTo>
                  <a:pt x="921" y="517"/>
                  <a:pt x="915" y="520"/>
                  <a:pt x="900" y="526"/>
                </a:cubicBezTo>
                <a:cubicBezTo>
                  <a:pt x="885" y="532"/>
                  <a:pt x="855" y="542"/>
                  <a:pt x="838" y="544"/>
                </a:cubicBezTo>
                <a:cubicBezTo>
                  <a:pt x="821" y="546"/>
                  <a:pt x="812" y="538"/>
                  <a:pt x="800" y="540"/>
                </a:cubicBezTo>
                <a:cubicBezTo>
                  <a:pt x="788" y="542"/>
                  <a:pt x="783" y="551"/>
                  <a:pt x="768" y="558"/>
                </a:cubicBezTo>
                <a:cubicBezTo>
                  <a:pt x="753" y="565"/>
                  <a:pt x="726" y="575"/>
                  <a:pt x="710" y="582"/>
                </a:cubicBezTo>
                <a:cubicBezTo>
                  <a:pt x="694" y="589"/>
                  <a:pt x="683" y="593"/>
                  <a:pt x="670" y="600"/>
                </a:cubicBezTo>
                <a:cubicBezTo>
                  <a:pt x="657" y="607"/>
                  <a:pt x="641" y="617"/>
                  <a:pt x="630" y="622"/>
                </a:cubicBezTo>
                <a:cubicBezTo>
                  <a:pt x="619" y="627"/>
                  <a:pt x="613" y="627"/>
                  <a:pt x="602" y="632"/>
                </a:cubicBezTo>
                <a:cubicBezTo>
                  <a:pt x="591" y="637"/>
                  <a:pt x="572" y="647"/>
                  <a:pt x="562" y="652"/>
                </a:cubicBezTo>
                <a:cubicBezTo>
                  <a:pt x="552" y="657"/>
                  <a:pt x="550" y="660"/>
                  <a:pt x="540" y="662"/>
                </a:cubicBezTo>
                <a:cubicBezTo>
                  <a:pt x="530" y="664"/>
                  <a:pt x="513" y="662"/>
                  <a:pt x="502" y="662"/>
                </a:cubicBezTo>
                <a:cubicBezTo>
                  <a:pt x="491" y="662"/>
                  <a:pt x="484" y="658"/>
                  <a:pt x="472" y="660"/>
                </a:cubicBezTo>
                <a:cubicBezTo>
                  <a:pt x="460" y="662"/>
                  <a:pt x="439" y="669"/>
                  <a:pt x="428" y="672"/>
                </a:cubicBezTo>
                <a:cubicBezTo>
                  <a:pt x="417" y="675"/>
                  <a:pt x="414" y="677"/>
                  <a:pt x="404" y="678"/>
                </a:cubicBezTo>
                <a:cubicBezTo>
                  <a:pt x="394" y="679"/>
                  <a:pt x="384" y="679"/>
                  <a:pt x="366" y="680"/>
                </a:cubicBezTo>
                <a:cubicBezTo>
                  <a:pt x="348" y="681"/>
                  <a:pt x="320" y="682"/>
                  <a:pt x="298" y="684"/>
                </a:cubicBezTo>
                <a:cubicBezTo>
                  <a:pt x="276" y="686"/>
                  <a:pt x="254" y="690"/>
                  <a:pt x="232" y="694"/>
                </a:cubicBezTo>
                <a:cubicBezTo>
                  <a:pt x="210" y="698"/>
                  <a:pt x="200" y="704"/>
                  <a:pt x="166" y="706"/>
                </a:cubicBezTo>
                <a:cubicBezTo>
                  <a:pt x="132" y="708"/>
                  <a:pt x="58" y="706"/>
                  <a:pt x="30" y="706"/>
                </a:cubicBezTo>
                <a:cubicBezTo>
                  <a:pt x="2" y="706"/>
                  <a:pt x="1" y="707"/>
                  <a:pt x="0" y="708"/>
                </a:cubicBezTo>
              </a:path>
            </a:pathLst>
          </a:custGeom>
          <a:noFill/>
          <a:ln w="44450" cap="flat" cmpd="sng">
            <a:solidFill>
              <a:srgbClr val="D2435C"/>
            </a:solidFill>
            <a:prstDash val="solid"/>
            <a:round/>
            <a:headEnd type="none" w="med" len="med"/>
            <a:tailEnd type="none" w="med" len="med"/>
          </a:ln>
        </p:spPr>
        <p:txBody>
          <a:bodyPr/>
          <a:lstStyle/>
          <a:p>
            <a:endParaRPr lang="cs-CZ"/>
          </a:p>
        </p:txBody>
      </p:sp>
      <p:sp>
        <p:nvSpPr>
          <p:cNvPr id="95327" name="Freeform 95"/>
          <p:cNvSpPr>
            <a:spLocks/>
          </p:cNvSpPr>
          <p:nvPr/>
        </p:nvSpPr>
        <p:spPr bwMode="auto">
          <a:xfrm>
            <a:off x="1854200" y="3321050"/>
            <a:ext cx="2486025" cy="1076325"/>
          </a:xfrm>
          <a:custGeom>
            <a:avLst/>
            <a:gdLst>
              <a:gd name="T0" fmla="*/ 2147483647 w 1566"/>
              <a:gd name="T1" fmla="*/ 0 h 678"/>
              <a:gd name="T2" fmla="*/ 2147483647 w 1566"/>
              <a:gd name="T3" fmla="*/ 25201560 h 678"/>
              <a:gd name="T4" fmla="*/ 2147483647 w 1566"/>
              <a:gd name="T5" fmla="*/ 30241877 h 678"/>
              <a:gd name="T6" fmla="*/ 2147483647 w 1566"/>
              <a:gd name="T7" fmla="*/ 45362809 h 678"/>
              <a:gd name="T8" fmla="*/ 2147483647 w 1566"/>
              <a:gd name="T9" fmla="*/ 50403119 h 678"/>
              <a:gd name="T10" fmla="*/ 2147483647 w 1566"/>
              <a:gd name="T11" fmla="*/ 70564374 h 678"/>
              <a:gd name="T12" fmla="*/ 2147483647 w 1566"/>
              <a:gd name="T13" fmla="*/ 75604685 h 678"/>
              <a:gd name="T14" fmla="*/ 2147483647 w 1566"/>
              <a:gd name="T15" fmla="*/ 105846574 h 678"/>
              <a:gd name="T16" fmla="*/ 2147483647 w 1566"/>
              <a:gd name="T17" fmla="*/ 100806239 h 678"/>
              <a:gd name="T18" fmla="*/ 2147483647 w 1566"/>
              <a:gd name="T19" fmla="*/ 131048127 h 678"/>
              <a:gd name="T20" fmla="*/ 2147483647 w 1566"/>
              <a:gd name="T21" fmla="*/ 478829714 h 678"/>
              <a:gd name="T22" fmla="*/ 2147483647 w 1566"/>
              <a:gd name="T23" fmla="*/ 786288665 h 678"/>
              <a:gd name="T24" fmla="*/ 2147483647 w 1566"/>
              <a:gd name="T25" fmla="*/ 1058465641 h 678"/>
              <a:gd name="T26" fmla="*/ 2147483647 w 1566"/>
              <a:gd name="T27" fmla="*/ 1244957136 h 678"/>
              <a:gd name="T28" fmla="*/ 2147483647 w 1566"/>
              <a:gd name="T29" fmla="*/ 1345763350 h 678"/>
              <a:gd name="T30" fmla="*/ 2147483647 w 1566"/>
              <a:gd name="T31" fmla="*/ 1396166457 h 678"/>
              <a:gd name="T32" fmla="*/ 2086689518 w 1566"/>
              <a:gd name="T33" fmla="*/ 1431448631 h 678"/>
              <a:gd name="T34" fmla="*/ 2011084854 w 1566"/>
              <a:gd name="T35" fmla="*/ 1461690496 h 678"/>
              <a:gd name="T36" fmla="*/ 1915318947 w 1566"/>
              <a:gd name="T37" fmla="*/ 1481851738 h 678"/>
              <a:gd name="T38" fmla="*/ 1844754594 w 1566"/>
              <a:gd name="T39" fmla="*/ 1537295156 h 678"/>
              <a:gd name="T40" fmla="*/ 1743948375 w 1566"/>
              <a:gd name="T41" fmla="*/ 1557456399 h 678"/>
              <a:gd name="T42" fmla="*/ 1582658028 w 1566"/>
              <a:gd name="T43" fmla="*/ 1607859505 h 678"/>
              <a:gd name="T44" fmla="*/ 1481851810 w 1566"/>
              <a:gd name="T45" fmla="*/ 1602819195 h 678"/>
              <a:gd name="T46" fmla="*/ 1411287457 w 1566"/>
              <a:gd name="T47" fmla="*/ 1633061059 h 678"/>
              <a:gd name="T48" fmla="*/ 1320561860 w 1566"/>
              <a:gd name="T49" fmla="*/ 1628020748 h 678"/>
              <a:gd name="T50" fmla="*/ 1249997507 w 1566"/>
              <a:gd name="T51" fmla="*/ 1633061059 h 678"/>
              <a:gd name="T52" fmla="*/ 1149191289 w 1566"/>
              <a:gd name="T53" fmla="*/ 1658262612 h 678"/>
              <a:gd name="T54" fmla="*/ 987901339 w 1566"/>
              <a:gd name="T55" fmla="*/ 1663302923 h 678"/>
              <a:gd name="T56" fmla="*/ 821570880 w 1566"/>
              <a:gd name="T57" fmla="*/ 1663302923 h 678"/>
              <a:gd name="T58" fmla="*/ 745966216 w 1566"/>
              <a:gd name="T59" fmla="*/ 1678424252 h 678"/>
              <a:gd name="T60" fmla="*/ 151209377 w 1566"/>
              <a:gd name="T61" fmla="*/ 1678424252 h 678"/>
              <a:gd name="T62" fmla="*/ 65524067 w 1566"/>
              <a:gd name="T63" fmla="*/ 1703625805 h 678"/>
              <a:gd name="T64" fmla="*/ 0 w 1566"/>
              <a:gd name="T65" fmla="*/ 1708666116 h 6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6"/>
              <a:gd name="T100" fmla="*/ 0 h 678"/>
              <a:gd name="T101" fmla="*/ 1566 w 1566"/>
              <a:gd name="T102" fmla="*/ 678 h 6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6" h="678">
                <a:moveTo>
                  <a:pt x="1566" y="0"/>
                </a:moveTo>
                <a:cubicBezTo>
                  <a:pt x="1558" y="4"/>
                  <a:pt x="1550" y="8"/>
                  <a:pt x="1528" y="10"/>
                </a:cubicBezTo>
                <a:cubicBezTo>
                  <a:pt x="1506" y="12"/>
                  <a:pt x="1456" y="11"/>
                  <a:pt x="1434" y="12"/>
                </a:cubicBezTo>
                <a:cubicBezTo>
                  <a:pt x="1412" y="13"/>
                  <a:pt x="1408" y="17"/>
                  <a:pt x="1396" y="18"/>
                </a:cubicBezTo>
                <a:cubicBezTo>
                  <a:pt x="1384" y="19"/>
                  <a:pt x="1373" y="18"/>
                  <a:pt x="1362" y="20"/>
                </a:cubicBezTo>
                <a:cubicBezTo>
                  <a:pt x="1351" y="22"/>
                  <a:pt x="1347" y="26"/>
                  <a:pt x="1330" y="28"/>
                </a:cubicBezTo>
                <a:cubicBezTo>
                  <a:pt x="1313" y="30"/>
                  <a:pt x="1279" y="28"/>
                  <a:pt x="1262" y="30"/>
                </a:cubicBezTo>
                <a:cubicBezTo>
                  <a:pt x="1245" y="32"/>
                  <a:pt x="1246" y="40"/>
                  <a:pt x="1230" y="42"/>
                </a:cubicBezTo>
                <a:cubicBezTo>
                  <a:pt x="1214" y="44"/>
                  <a:pt x="1182" y="38"/>
                  <a:pt x="1166" y="40"/>
                </a:cubicBezTo>
                <a:cubicBezTo>
                  <a:pt x="1150" y="42"/>
                  <a:pt x="1146" y="27"/>
                  <a:pt x="1134" y="52"/>
                </a:cubicBezTo>
                <a:cubicBezTo>
                  <a:pt x="1122" y="77"/>
                  <a:pt x="1103" y="147"/>
                  <a:pt x="1092" y="190"/>
                </a:cubicBezTo>
                <a:cubicBezTo>
                  <a:pt x="1081" y="233"/>
                  <a:pt x="1079" y="274"/>
                  <a:pt x="1068" y="312"/>
                </a:cubicBezTo>
                <a:cubicBezTo>
                  <a:pt x="1057" y="350"/>
                  <a:pt x="1038" y="390"/>
                  <a:pt x="1026" y="420"/>
                </a:cubicBezTo>
                <a:cubicBezTo>
                  <a:pt x="1014" y="450"/>
                  <a:pt x="1014" y="475"/>
                  <a:pt x="998" y="494"/>
                </a:cubicBezTo>
                <a:cubicBezTo>
                  <a:pt x="982" y="513"/>
                  <a:pt x="952" y="524"/>
                  <a:pt x="930" y="534"/>
                </a:cubicBezTo>
                <a:cubicBezTo>
                  <a:pt x="908" y="544"/>
                  <a:pt x="883" y="548"/>
                  <a:pt x="866" y="554"/>
                </a:cubicBezTo>
                <a:cubicBezTo>
                  <a:pt x="849" y="560"/>
                  <a:pt x="839" y="564"/>
                  <a:pt x="828" y="568"/>
                </a:cubicBezTo>
                <a:cubicBezTo>
                  <a:pt x="817" y="572"/>
                  <a:pt x="809" y="577"/>
                  <a:pt x="798" y="580"/>
                </a:cubicBezTo>
                <a:cubicBezTo>
                  <a:pt x="787" y="583"/>
                  <a:pt x="771" y="583"/>
                  <a:pt x="760" y="588"/>
                </a:cubicBezTo>
                <a:cubicBezTo>
                  <a:pt x="749" y="593"/>
                  <a:pt x="743" y="605"/>
                  <a:pt x="732" y="610"/>
                </a:cubicBezTo>
                <a:cubicBezTo>
                  <a:pt x="721" y="615"/>
                  <a:pt x="709" y="613"/>
                  <a:pt x="692" y="618"/>
                </a:cubicBezTo>
                <a:cubicBezTo>
                  <a:pt x="675" y="623"/>
                  <a:pt x="645" y="635"/>
                  <a:pt x="628" y="638"/>
                </a:cubicBezTo>
                <a:cubicBezTo>
                  <a:pt x="611" y="641"/>
                  <a:pt x="599" y="634"/>
                  <a:pt x="588" y="636"/>
                </a:cubicBezTo>
                <a:cubicBezTo>
                  <a:pt x="577" y="638"/>
                  <a:pt x="571" y="646"/>
                  <a:pt x="560" y="648"/>
                </a:cubicBezTo>
                <a:cubicBezTo>
                  <a:pt x="549" y="650"/>
                  <a:pt x="535" y="646"/>
                  <a:pt x="524" y="646"/>
                </a:cubicBezTo>
                <a:cubicBezTo>
                  <a:pt x="513" y="646"/>
                  <a:pt x="507" y="646"/>
                  <a:pt x="496" y="648"/>
                </a:cubicBezTo>
                <a:cubicBezTo>
                  <a:pt x="485" y="650"/>
                  <a:pt x="473" y="656"/>
                  <a:pt x="456" y="658"/>
                </a:cubicBezTo>
                <a:cubicBezTo>
                  <a:pt x="439" y="660"/>
                  <a:pt x="414" y="660"/>
                  <a:pt x="392" y="660"/>
                </a:cubicBezTo>
                <a:cubicBezTo>
                  <a:pt x="370" y="660"/>
                  <a:pt x="342" y="659"/>
                  <a:pt x="326" y="660"/>
                </a:cubicBezTo>
                <a:cubicBezTo>
                  <a:pt x="310" y="661"/>
                  <a:pt x="340" y="665"/>
                  <a:pt x="296" y="666"/>
                </a:cubicBezTo>
                <a:cubicBezTo>
                  <a:pt x="252" y="667"/>
                  <a:pt x="105" y="664"/>
                  <a:pt x="60" y="666"/>
                </a:cubicBezTo>
                <a:cubicBezTo>
                  <a:pt x="15" y="668"/>
                  <a:pt x="36" y="674"/>
                  <a:pt x="26" y="676"/>
                </a:cubicBezTo>
                <a:cubicBezTo>
                  <a:pt x="16" y="678"/>
                  <a:pt x="11" y="677"/>
                  <a:pt x="0" y="678"/>
                </a:cubicBezTo>
              </a:path>
            </a:pathLst>
          </a:custGeom>
          <a:noFill/>
          <a:ln w="44450" cap="flat" cmpd="sng">
            <a:solidFill>
              <a:srgbClr val="0094AC"/>
            </a:solidFill>
            <a:prstDash val="solid"/>
            <a:round/>
            <a:headEnd type="none" w="med" len="med"/>
            <a:tailEnd type="none" w="med" len="med"/>
          </a:ln>
        </p:spPr>
        <p:txBody>
          <a:bodyPr/>
          <a:lstStyle/>
          <a:p>
            <a:endParaRPr lang="cs-CZ"/>
          </a:p>
        </p:txBody>
      </p:sp>
      <p:sp>
        <p:nvSpPr>
          <p:cNvPr id="95328" name="Freeform 96"/>
          <p:cNvSpPr>
            <a:spLocks/>
          </p:cNvSpPr>
          <p:nvPr/>
        </p:nvSpPr>
        <p:spPr bwMode="auto">
          <a:xfrm>
            <a:off x="6146800" y="3441700"/>
            <a:ext cx="2070100" cy="1143000"/>
          </a:xfrm>
          <a:custGeom>
            <a:avLst/>
            <a:gdLst>
              <a:gd name="T0" fmla="*/ 2147483647 w 1304"/>
              <a:gd name="T1" fmla="*/ 5040312 h 720"/>
              <a:gd name="T2" fmla="*/ 2147483647 w 1304"/>
              <a:gd name="T3" fmla="*/ 5040312 h 720"/>
              <a:gd name="T4" fmla="*/ 2147483647 w 1304"/>
              <a:gd name="T5" fmla="*/ 35282188 h 720"/>
              <a:gd name="T6" fmla="*/ 2147483647 w 1304"/>
              <a:gd name="T7" fmla="*/ 126007819 h 720"/>
              <a:gd name="T8" fmla="*/ 2147483647 w 1304"/>
              <a:gd name="T9" fmla="*/ 322579990 h 720"/>
              <a:gd name="T10" fmla="*/ 2147483647 w 1304"/>
              <a:gd name="T11" fmla="*/ 549394075 h 720"/>
              <a:gd name="T12" fmla="*/ 2147483647 w 1304"/>
              <a:gd name="T13" fmla="*/ 796369303 h 720"/>
              <a:gd name="T14" fmla="*/ 2147483647 w 1304"/>
              <a:gd name="T15" fmla="*/ 957659447 h 720"/>
              <a:gd name="T16" fmla="*/ 2147483647 w 1304"/>
              <a:gd name="T17" fmla="*/ 1048385041 h 720"/>
              <a:gd name="T18" fmla="*/ 2147483647 w 1304"/>
              <a:gd name="T19" fmla="*/ 1083667217 h 720"/>
              <a:gd name="T20" fmla="*/ 2147483647 w 1304"/>
              <a:gd name="T21" fmla="*/ 1123989703 h 720"/>
              <a:gd name="T22" fmla="*/ 2096770009 w 1304"/>
              <a:gd name="T23" fmla="*/ 1229836230 h 720"/>
              <a:gd name="T24" fmla="*/ 2011084728 w 1304"/>
              <a:gd name="T25" fmla="*/ 1280239338 h 720"/>
              <a:gd name="T26" fmla="*/ 1930439758 w 1304"/>
              <a:gd name="T27" fmla="*/ 1300400581 h 720"/>
              <a:gd name="T28" fmla="*/ 1834673857 w 1304"/>
              <a:gd name="T29" fmla="*/ 1340723067 h 720"/>
              <a:gd name="T30" fmla="*/ 1754028887 w 1304"/>
              <a:gd name="T31" fmla="*/ 1370964932 h 720"/>
              <a:gd name="T32" fmla="*/ 1668343607 w 1304"/>
              <a:gd name="T33" fmla="*/ 1421368040 h 720"/>
              <a:gd name="T34" fmla="*/ 1496972649 w 1304"/>
              <a:gd name="T35" fmla="*/ 1466730837 h 720"/>
              <a:gd name="T36" fmla="*/ 1421367990 w 1304"/>
              <a:gd name="T37" fmla="*/ 1491932391 h 720"/>
              <a:gd name="T38" fmla="*/ 1330642399 w 1304"/>
              <a:gd name="T39" fmla="*/ 1507053323 h 720"/>
              <a:gd name="T40" fmla="*/ 1255037739 w 1304"/>
              <a:gd name="T41" fmla="*/ 1517133945 h 720"/>
              <a:gd name="T42" fmla="*/ 1169352459 w 1304"/>
              <a:gd name="T43" fmla="*/ 1532254877 h 720"/>
              <a:gd name="T44" fmla="*/ 922377239 w 1304"/>
              <a:gd name="T45" fmla="*/ 1532254877 h 720"/>
              <a:gd name="T46" fmla="*/ 735885548 w 1304"/>
              <a:gd name="T47" fmla="*/ 1592738607 h 720"/>
              <a:gd name="T48" fmla="*/ 655240578 w 1304"/>
              <a:gd name="T49" fmla="*/ 1633061093 h 720"/>
              <a:gd name="T50" fmla="*/ 559474676 w 1304"/>
              <a:gd name="T51" fmla="*/ 1658262647 h 720"/>
              <a:gd name="T52" fmla="*/ 504031260 w 1304"/>
              <a:gd name="T53" fmla="*/ 1688504909 h 720"/>
              <a:gd name="T54" fmla="*/ 398184638 w 1304"/>
              <a:gd name="T55" fmla="*/ 1703625841 h 720"/>
              <a:gd name="T56" fmla="*/ 332660600 w 1304"/>
              <a:gd name="T57" fmla="*/ 1723787084 h 720"/>
              <a:gd name="T58" fmla="*/ 226814077 w 1304"/>
              <a:gd name="T59" fmla="*/ 1733867706 h 720"/>
              <a:gd name="T60" fmla="*/ 156249679 w 1304"/>
              <a:gd name="T61" fmla="*/ 1779230503 h 720"/>
              <a:gd name="T62" fmla="*/ 70564373 w 1304"/>
              <a:gd name="T63" fmla="*/ 1799391746 h 720"/>
              <a:gd name="T64" fmla="*/ 0 w 1304"/>
              <a:gd name="T65" fmla="*/ 1814512678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4"/>
              <a:gd name="T100" fmla="*/ 0 h 720"/>
              <a:gd name="T101" fmla="*/ 1304 w 1304"/>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4" h="720">
                <a:moveTo>
                  <a:pt x="1304" y="2"/>
                </a:moveTo>
                <a:cubicBezTo>
                  <a:pt x="1286" y="1"/>
                  <a:pt x="1269" y="0"/>
                  <a:pt x="1258" y="2"/>
                </a:cubicBezTo>
                <a:cubicBezTo>
                  <a:pt x="1247" y="4"/>
                  <a:pt x="1245" y="6"/>
                  <a:pt x="1236" y="14"/>
                </a:cubicBezTo>
                <a:cubicBezTo>
                  <a:pt x="1227" y="22"/>
                  <a:pt x="1213" y="31"/>
                  <a:pt x="1202" y="50"/>
                </a:cubicBezTo>
                <a:cubicBezTo>
                  <a:pt x="1191" y="69"/>
                  <a:pt x="1182" y="100"/>
                  <a:pt x="1168" y="128"/>
                </a:cubicBezTo>
                <a:cubicBezTo>
                  <a:pt x="1154" y="156"/>
                  <a:pt x="1135" y="187"/>
                  <a:pt x="1118" y="218"/>
                </a:cubicBezTo>
                <a:cubicBezTo>
                  <a:pt x="1101" y="249"/>
                  <a:pt x="1083" y="289"/>
                  <a:pt x="1064" y="316"/>
                </a:cubicBezTo>
                <a:cubicBezTo>
                  <a:pt x="1045" y="343"/>
                  <a:pt x="1023" y="363"/>
                  <a:pt x="1002" y="380"/>
                </a:cubicBezTo>
                <a:cubicBezTo>
                  <a:pt x="981" y="397"/>
                  <a:pt x="954" y="408"/>
                  <a:pt x="936" y="416"/>
                </a:cubicBezTo>
                <a:cubicBezTo>
                  <a:pt x="918" y="424"/>
                  <a:pt x="905" y="425"/>
                  <a:pt x="894" y="430"/>
                </a:cubicBezTo>
                <a:cubicBezTo>
                  <a:pt x="883" y="435"/>
                  <a:pt x="878" y="436"/>
                  <a:pt x="868" y="446"/>
                </a:cubicBezTo>
                <a:cubicBezTo>
                  <a:pt x="858" y="456"/>
                  <a:pt x="844" y="478"/>
                  <a:pt x="832" y="488"/>
                </a:cubicBezTo>
                <a:cubicBezTo>
                  <a:pt x="820" y="498"/>
                  <a:pt x="809" y="503"/>
                  <a:pt x="798" y="508"/>
                </a:cubicBezTo>
                <a:cubicBezTo>
                  <a:pt x="787" y="513"/>
                  <a:pt x="778" y="512"/>
                  <a:pt x="766" y="516"/>
                </a:cubicBezTo>
                <a:cubicBezTo>
                  <a:pt x="754" y="520"/>
                  <a:pt x="740" y="527"/>
                  <a:pt x="728" y="532"/>
                </a:cubicBezTo>
                <a:cubicBezTo>
                  <a:pt x="716" y="537"/>
                  <a:pt x="707" y="539"/>
                  <a:pt x="696" y="544"/>
                </a:cubicBezTo>
                <a:cubicBezTo>
                  <a:pt x="685" y="549"/>
                  <a:pt x="679" y="558"/>
                  <a:pt x="662" y="564"/>
                </a:cubicBezTo>
                <a:cubicBezTo>
                  <a:pt x="645" y="570"/>
                  <a:pt x="610" y="577"/>
                  <a:pt x="594" y="582"/>
                </a:cubicBezTo>
                <a:cubicBezTo>
                  <a:pt x="578" y="587"/>
                  <a:pt x="575" y="589"/>
                  <a:pt x="564" y="592"/>
                </a:cubicBezTo>
                <a:cubicBezTo>
                  <a:pt x="553" y="595"/>
                  <a:pt x="539" y="596"/>
                  <a:pt x="528" y="598"/>
                </a:cubicBezTo>
                <a:cubicBezTo>
                  <a:pt x="517" y="600"/>
                  <a:pt x="509" y="600"/>
                  <a:pt x="498" y="602"/>
                </a:cubicBezTo>
                <a:cubicBezTo>
                  <a:pt x="487" y="604"/>
                  <a:pt x="486" y="607"/>
                  <a:pt x="464" y="608"/>
                </a:cubicBezTo>
                <a:cubicBezTo>
                  <a:pt x="442" y="609"/>
                  <a:pt x="395" y="604"/>
                  <a:pt x="366" y="608"/>
                </a:cubicBezTo>
                <a:cubicBezTo>
                  <a:pt x="337" y="612"/>
                  <a:pt x="310" y="625"/>
                  <a:pt x="292" y="632"/>
                </a:cubicBezTo>
                <a:cubicBezTo>
                  <a:pt x="274" y="639"/>
                  <a:pt x="271" y="644"/>
                  <a:pt x="260" y="648"/>
                </a:cubicBezTo>
                <a:cubicBezTo>
                  <a:pt x="249" y="652"/>
                  <a:pt x="232" y="654"/>
                  <a:pt x="222" y="658"/>
                </a:cubicBezTo>
                <a:cubicBezTo>
                  <a:pt x="212" y="662"/>
                  <a:pt x="211" y="667"/>
                  <a:pt x="200" y="670"/>
                </a:cubicBezTo>
                <a:cubicBezTo>
                  <a:pt x="189" y="673"/>
                  <a:pt x="169" y="674"/>
                  <a:pt x="158" y="676"/>
                </a:cubicBezTo>
                <a:cubicBezTo>
                  <a:pt x="147" y="678"/>
                  <a:pt x="143" y="682"/>
                  <a:pt x="132" y="684"/>
                </a:cubicBezTo>
                <a:cubicBezTo>
                  <a:pt x="121" y="686"/>
                  <a:pt x="102" y="684"/>
                  <a:pt x="90" y="688"/>
                </a:cubicBezTo>
                <a:cubicBezTo>
                  <a:pt x="78" y="692"/>
                  <a:pt x="72" y="702"/>
                  <a:pt x="62" y="706"/>
                </a:cubicBezTo>
                <a:cubicBezTo>
                  <a:pt x="52" y="710"/>
                  <a:pt x="38" y="712"/>
                  <a:pt x="28" y="714"/>
                </a:cubicBezTo>
                <a:cubicBezTo>
                  <a:pt x="18" y="716"/>
                  <a:pt x="8" y="710"/>
                  <a:pt x="0" y="720"/>
                </a:cubicBezTo>
              </a:path>
            </a:pathLst>
          </a:custGeom>
          <a:noFill/>
          <a:ln w="44450" cap="flat" cmpd="sng">
            <a:solidFill>
              <a:srgbClr val="0094AC"/>
            </a:solidFill>
            <a:prstDash val="solid"/>
            <a:round/>
            <a:headEnd type="none" w="med" len="med"/>
            <a:tailEnd type="none" w="med" len="med"/>
          </a:ln>
        </p:spPr>
        <p:txBody>
          <a:bodyPr/>
          <a:lstStyle/>
          <a:p>
            <a:endParaRPr lang="cs-CZ"/>
          </a:p>
        </p:txBody>
      </p:sp>
      <p:sp>
        <p:nvSpPr>
          <p:cNvPr id="95329" name="Freeform 97"/>
          <p:cNvSpPr>
            <a:spLocks/>
          </p:cNvSpPr>
          <p:nvPr/>
        </p:nvSpPr>
        <p:spPr bwMode="auto">
          <a:xfrm>
            <a:off x="6140450" y="3451225"/>
            <a:ext cx="2066925" cy="1182688"/>
          </a:xfrm>
          <a:custGeom>
            <a:avLst/>
            <a:gdLst>
              <a:gd name="T0" fmla="*/ 2147483647 w 1302"/>
              <a:gd name="T1" fmla="*/ 15120945 h 745"/>
              <a:gd name="T2" fmla="*/ 2147483647 w 1302"/>
              <a:gd name="T3" fmla="*/ 15120945 h 745"/>
              <a:gd name="T4" fmla="*/ 2147483647 w 1302"/>
              <a:gd name="T5" fmla="*/ 100806284 h 745"/>
              <a:gd name="T6" fmla="*/ 2147483647 w 1302"/>
              <a:gd name="T7" fmla="*/ 428426802 h 745"/>
              <a:gd name="T8" fmla="*/ 2147483647 w 1302"/>
              <a:gd name="T9" fmla="*/ 690523077 h 745"/>
              <a:gd name="T10" fmla="*/ 2147483647 w 1302"/>
              <a:gd name="T11" fmla="*/ 756047145 h 745"/>
              <a:gd name="T12" fmla="*/ 2147483647 w 1302"/>
              <a:gd name="T13" fmla="*/ 861893916 h 745"/>
              <a:gd name="T14" fmla="*/ 2147483647 w 1302"/>
              <a:gd name="T15" fmla="*/ 972780802 h 745"/>
              <a:gd name="T16" fmla="*/ 2147483647 w 1302"/>
              <a:gd name="T17" fmla="*/ 1068546748 h 745"/>
              <a:gd name="T18" fmla="*/ 2147483647 w 1302"/>
              <a:gd name="T19" fmla="*/ 1073587061 h 745"/>
              <a:gd name="T20" fmla="*/ 2147483647 w 1302"/>
              <a:gd name="T21" fmla="*/ 1088708000 h 745"/>
              <a:gd name="T22" fmla="*/ 2116931250 w 1302"/>
              <a:gd name="T23" fmla="*/ 1118949878 h 745"/>
              <a:gd name="T24" fmla="*/ 2031245969 w 1302"/>
              <a:gd name="T25" fmla="*/ 1214715825 h 745"/>
              <a:gd name="T26" fmla="*/ 1945560689 w 1302"/>
              <a:gd name="T27" fmla="*/ 1305441458 h 745"/>
              <a:gd name="T28" fmla="*/ 1854835098 w 1302"/>
              <a:gd name="T29" fmla="*/ 1350804275 h 745"/>
              <a:gd name="T30" fmla="*/ 1769149818 w 1302"/>
              <a:gd name="T31" fmla="*/ 1396167092 h 745"/>
              <a:gd name="T32" fmla="*/ 1678424227 w 1302"/>
              <a:gd name="T33" fmla="*/ 1436489596 h 745"/>
              <a:gd name="T34" fmla="*/ 1592738550 w 1302"/>
              <a:gd name="T35" fmla="*/ 1476812100 h 745"/>
              <a:gd name="T36" fmla="*/ 1502012959 w 1302"/>
              <a:gd name="T37" fmla="*/ 1542336168 h 745"/>
              <a:gd name="T38" fmla="*/ 1431448610 w 1302"/>
              <a:gd name="T39" fmla="*/ 1572578046 h 745"/>
              <a:gd name="T40" fmla="*/ 1340723019 w 1302"/>
              <a:gd name="T41" fmla="*/ 1587698985 h 745"/>
              <a:gd name="T42" fmla="*/ 1169352458 w 1302"/>
              <a:gd name="T43" fmla="*/ 1592739298 h 745"/>
              <a:gd name="T44" fmla="*/ 1008062519 w 1302"/>
              <a:gd name="T45" fmla="*/ 1638102115 h 745"/>
              <a:gd name="T46" fmla="*/ 937498170 w 1302"/>
              <a:gd name="T47" fmla="*/ 1638102115 h 745"/>
              <a:gd name="T48" fmla="*/ 851812890 w 1302"/>
              <a:gd name="T49" fmla="*/ 1643142428 h 745"/>
              <a:gd name="T50" fmla="*/ 740925858 w 1302"/>
              <a:gd name="T51" fmla="*/ 1622981176 h 745"/>
              <a:gd name="T52" fmla="*/ 579635919 w 1302"/>
              <a:gd name="T53" fmla="*/ 1668344390 h 745"/>
              <a:gd name="T54" fmla="*/ 403224948 w 1302"/>
              <a:gd name="T55" fmla="*/ 1733868459 h 745"/>
              <a:gd name="T56" fmla="*/ 327620289 w 1302"/>
              <a:gd name="T57" fmla="*/ 1759070023 h 745"/>
              <a:gd name="T58" fmla="*/ 186491542 w 1302"/>
              <a:gd name="T59" fmla="*/ 1764110336 h 745"/>
              <a:gd name="T60" fmla="*/ 70564373 w 1302"/>
              <a:gd name="T61" fmla="*/ 1764110336 h 745"/>
              <a:gd name="T62" fmla="*/ 0 w 1302"/>
              <a:gd name="T63" fmla="*/ 1804432840 h 7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2"/>
              <a:gd name="T97" fmla="*/ 0 h 745"/>
              <a:gd name="T98" fmla="*/ 1302 w 1302"/>
              <a:gd name="T99" fmla="*/ 745 h 7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2" h="745">
                <a:moveTo>
                  <a:pt x="1302" y="6"/>
                </a:moveTo>
                <a:cubicBezTo>
                  <a:pt x="1262" y="3"/>
                  <a:pt x="1223" y="0"/>
                  <a:pt x="1202" y="6"/>
                </a:cubicBezTo>
                <a:cubicBezTo>
                  <a:pt x="1190" y="16"/>
                  <a:pt x="1195" y="13"/>
                  <a:pt x="1178" y="40"/>
                </a:cubicBezTo>
                <a:cubicBezTo>
                  <a:pt x="1161" y="67"/>
                  <a:pt x="1117" y="131"/>
                  <a:pt x="1100" y="170"/>
                </a:cubicBezTo>
                <a:cubicBezTo>
                  <a:pt x="1083" y="209"/>
                  <a:pt x="1085" y="252"/>
                  <a:pt x="1074" y="274"/>
                </a:cubicBezTo>
                <a:cubicBezTo>
                  <a:pt x="1063" y="296"/>
                  <a:pt x="1043" y="289"/>
                  <a:pt x="1032" y="300"/>
                </a:cubicBezTo>
                <a:cubicBezTo>
                  <a:pt x="1021" y="311"/>
                  <a:pt x="1019" y="328"/>
                  <a:pt x="1008" y="342"/>
                </a:cubicBezTo>
                <a:cubicBezTo>
                  <a:pt x="997" y="356"/>
                  <a:pt x="979" y="372"/>
                  <a:pt x="968" y="386"/>
                </a:cubicBezTo>
                <a:cubicBezTo>
                  <a:pt x="957" y="400"/>
                  <a:pt x="952" y="417"/>
                  <a:pt x="940" y="424"/>
                </a:cubicBezTo>
                <a:cubicBezTo>
                  <a:pt x="928" y="431"/>
                  <a:pt x="907" y="425"/>
                  <a:pt x="896" y="426"/>
                </a:cubicBezTo>
                <a:cubicBezTo>
                  <a:pt x="885" y="427"/>
                  <a:pt x="881" y="429"/>
                  <a:pt x="872" y="432"/>
                </a:cubicBezTo>
                <a:cubicBezTo>
                  <a:pt x="863" y="435"/>
                  <a:pt x="851" y="436"/>
                  <a:pt x="840" y="444"/>
                </a:cubicBezTo>
                <a:cubicBezTo>
                  <a:pt x="829" y="452"/>
                  <a:pt x="817" y="470"/>
                  <a:pt x="806" y="482"/>
                </a:cubicBezTo>
                <a:cubicBezTo>
                  <a:pt x="795" y="494"/>
                  <a:pt x="784" y="509"/>
                  <a:pt x="772" y="518"/>
                </a:cubicBezTo>
                <a:cubicBezTo>
                  <a:pt x="760" y="527"/>
                  <a:pt x="748" y="530"/>
                  <a:pt x="736" y="536"/>
                </a:cubicBezTo>
                <a:cubicBezTo>
                  <a:pt x="724" y="542"/>
                  <a:pt x="714" y="548"/>
                  <a:pt x="702" y="554"/>
                </a:cubicBezTo>
                <a:cubicBezTo>
                  <a:pt x="690" y="560"/>
                  <a:pt x="678" y="565"/>
                  <a:pt x="666" y="570"/>
                </a:cubicBezTo>
                <a:cubicBezTo>
                  <a:pt x="654" y="575"/>
                  <a:pt x="644" y="579"/>
                  <a:pt x="632" y="586"/>
                </a:cubicBezTo>
                <a:cubicBezTo>
                  <a:pt x="620" y="593"/>
                  <a:pt x="607" y="606"/>
                  <a:pt x="596" y="612"/>
                </a:cubicBezTo>
                <a:cubicBezTo>
                  <a:pt x="585" y="618"/>
                  <a:pt x="579" y="621"/>
                  <a:pt x="568" y="624"/>
                </a:cubicBezTo>
                <a:cubicBezTo>
                  <a:pt x="557" y="627"/>
                  <a:pt x="549" y="629"/>
                  <a:pt x="532" y="630"/>
                </a:cubicBezTo>
                <a:cubicBezTo>
                  <a:pt x="515" y="631"/>
                  <a:pt x="486" y="629"/>
                  <a:pt x="464" y="632"/>
                </a:cubicBezTo>
                <a:cubicBezTo>
                  <a:pt x="442" y="635"/>
                  <a:pt x="415" y="647"/>
                  <a:pt x="400" y="650"/>
                </a:cubicBezTo>
                <a:cubicBezTo>
                  <a:pt x="385" y="653"/>
                  <a:pt x="382" y="650"/>
                  <a:pt x="372" y="650"/>
                </a:cubicBezTo>
                <a:cubicBezTo>
                  <a:pt x="362" y="650"/>
                  <a:pt x="351" y="653"/>
                  <a:pt x="338" y="652"/>
                </a:cubicBezTo>
                <a:cubicBezTo>
                  <a:pt x="325" y="651"/>
                  <a:pt x="312" y="642"/>
                  <a:pt x="294" y="644"/>
                </a:cubicBezTo>
                <a:cubicBezTo>
                  <a:pt x="276" y="646"/>
                  <a:pt x="252" y="655"/>
                  <a:pt x="230" y="662"/>
                </a:cubicBezTo>
                <a:cubicBezTo>
                  <a:pt x="208" y="669"/>
                  <a:pt x="177" y="682"/>
                  <a:pt x="160" y="688"/>
                </a:cubicBezTo>
                <a:cubicBezTo>
                  <a:pt x="143" y="694"/>
                  <a:pt x="144" y="696"/>
                  <a:pt x="130" y="698"/>
                </a:cubicBezTo>
                <a:cubicBezTo>
                  <a:pt x="116" y="700"/>
                  <a:pt x="91" y="700"/>
                  <a:pt x="74" y="700"/>
                </a:cubicBezTo>
                <a:cubicBezTo>
                  <a:pt x="57" y="700"/>
                  <a:pt x="40" y="697"/>
                  <a:pt x="28" y="700"/>
                </a:cubicBezTo>
                <a:cubicBezTo>
                  <a:pt x="16" y="703"/>
                  <a:pt x="2" y="745"/>
                  <a:pt x="0" y="716"/>
                </a:cubicBezTo>
              </a:path>
            </a:pathLst>
          </a:custGeom>
          <a:noFill/>
          <a:ln w="44450" cap="flat" cmpd="sng">
            <a:solidFill>
              <a:srgbClr val="D2435C"/>
            </a:solidFill>
            <a:prstDash val="solid"/>
            <a:round/>
            <a:headEnd type="none" w="med" len="med"/>
            <a:tailEnd type="none" w="med" len="med"/>
          </a:ln>
        </p:spPr>
        <p:txBody>
          <a:bodyPr/>
          <a:lstStyle/>
          <a:p>
            <a:endParaRPr lang="cs-CZ"/>
          </a:p>
        </p:txBody>
      </p:sp>
      <p:sp>
        <p:nvSpPr>
          <p:cNvPr id="39005" name="Text Box 98"/>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5326"/>
                                        </p:tgtEl>
                                        <p:attrNameLst>
                                          <p:attrName>style.visibility</p:attrName>
                                        </p:attrNameLst>
                                      </p:cBhvr>
                                      <p:to>
                                        <p:strVal val="visible"/>
                                      </p:to>
                                    </p:set>
                                    <p:animEffect transition="in" filter="strips(upRight)">
                                      <p:cBhvr>
                                        <p:cTn id="7" dur="500"/>
                                        <p:tgtEl>
                                          <p:spTgt spid="953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309">
                                            <p:txEl>
                                              <p:pRg st="0" end="0"/>
                                            </p:txEl>
                                          </p:spTgt>
                                        </p:tgtEl>
                                        <p:attrNameLst>
                                          <p:attrName>style.visibility</p:attrName>
                                        </p:attrNameLst>
                                      </p:cBhvr>
                                      <p:to>
                                        <p:strVal val="visible"/>
                                      </p:to>
                                    </p:set>
                                    <p:animEffect transition="in" filter="dissolve">
                                      <p:cBhvr>
                                        <p:cTn id="12" dur="500"/>
                                        <p:tgtEl>
                                          <p:spTgt spid="953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5327"/>
                                        </p:tgtEl>
                                        <p:attrNameLst>
                                          <p:attrName>style.visibility</p:attrName>
                                        </p:attrNameLst>
                                      </p:cBhvr>
                                      <p:to>
                                        <p:strVal val="visible"/>
                                      </p:to>
                                    </p:set>
                                    <p:animEffect transition="in" filter="strips(upRight)">
                                      <p:cBhvr>
                                        <p:cTn id="17" dur="500"/>
                                        <p:tgtEl>
                                          <p:spTgt spid="953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95329"/>
                                        </p:tgtEl>
                                        <p:attrNameLst>
                                          <p:attrName>style.visibility</p:attrName>
                                        </p:attrNameLst>
                                      </p:cBhvr>
                                      <p:to>
                                        <p:strVal val="visible"/>
                                      </p:to>
                                    </p:set>
                                    <p:animEffect transition="in" filter="strips(upRight)">
                                      <p:cBhvr>
                                        <p:cTn id="27" dur="500"/>
                                        <p:tgtEl>
                                          <p:spTgt spid="953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5303">
                                            <p:txEl>
                                              <p:pRg st="0" end="0"/>
                                            </p:txEl>
                                          </p:spTgt>
                                        </p:tgtEl>
                                        <p:attrNameLst>
                                          <p:attrName>style.visibility</p:attrName>
                                        </p:attrNameLst>
                                      </p:cBhvr>
                                      <p:to>
                                        <p:strVal val="visible"/>
                                      </p:to>
                                    </p:set>
                                    <p:animEffect transition="in" filter="dissolve">
                                      <p:cBhvr>
                                        <p:cTn id="32" dur="500"/>
                                        <p:tgtEl>
                                          <p:spTgt spid="9530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95328"/>
                                        </p:tgtEl>
                                        <p:attrNameLst>
                                          <p:attrName>style.visibility</p:attrName>
                                        </p:attrNameLst>
                                      </p:cBhvr>
                                      <p:to>
                                        <p:strVal val="visible"/>
                                      </p:to>
                                    </p:set>
                                    <p:animEffect transition="in" filter="strips(upRight)">
                                      <p:cBhvr>
                                        <p:cTn id="37" dur="500"/>
                                        <p:tgtEl>
                                          <p:spTgt spid="9532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03" grpId="0" build="p" autoUpdateAnimBg="0"/>
      <p:bldP spid="95309" grpId="0" build="p" autoUpdateAnimBg="0"/>
      <p:bldP spid="95326" grpId="0" animBg="1"/>
      <p:bldP spid="95327" grpId="0" animBg="1"/>
      <p:bldP spid="95328" grpId="0" animBg="1"/>
      <p:bldP spid="953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лавие 1"/>
          <p:cNvSpPr>
            <a:spLocks noGrp="1"/>
          </p:cNvSpPr>
          <p:nvPr>
            <p:ph type="title"/>
          </p:nvPr>
        </p:nvSpPr>
        <p:spPr/>
        <p:txBody>
          <a:bodyPr/>
          <a:lstStyle/>
          <a:p>
            <a:r>
              <a:rPr lang="en-US" smtClean="0"/>
              <a:t>The Monetary System</a:t>
            </a:r>
            <a:endParaRPr lang="bg-BG" smtClean="0"/>
          </a:p>
        </p:txBody>
      </p:sp>
      <p:sp>
        <p:nvSpPr>
          <p:cNvPr id="6147" name="Контейнер за съдържание 2"/>
          <p:cNvSpPr>
            <a:spLocks noGrp="1"/>
          </p:cNvSpPr>
          <p:nvPr>
            <p:ph idx="1"/>
          </p:nvPr>
        </p:nvSpPr>
        <p:spPr>
          <a:xfrm>
            <a:off x="457200" y="1371600"/>
            <a:ext cx="8382000" cy="5194300"/>
          </a:xfrm>
        </p:spPr>
        <p:txBody>
          <a:bodyPr/>
          <a:lstStyle/>
          <a:p>
            <a:pPr>
              <a:buFontTx/>
              <a:buNone/>
            </a:pPr>
            <a:r>
              <a:rPr lang="en-US" sz="2600" smtClean="0"/>
              <a:t>In a modern society, paying for goods and services by cash, debit card, credit card or cheque is not an odd social custom.</a:t>
            </a:r>
          </a:p>
          <a:p>
            <a:pPr>
              <a:buFontTx/>
              <a:buNone/>
            </a:pPr>
            <a:r>
              <a:rPr lang="en-US" sz="2800" smtClean="0"/>
              <a:t>The existence of money makes trade easier!</a:t>
            </a:r>
          </a:p>
          <a:p>
            <a:pPr>
              <a:buFontTx/>
              <a:buNone/>
            </a:pPr>
            <a:r>
              <a:rPr lang="en-US" sz="2800" smtClean="0"/>
              <a:t>When economists study monetary policy the following issues need to be taken into account:</a:t>
            </a:r>
          </a:p>
          <a:p>
            <a:pPr lvl="1"/>
            <a:r>
              <a:rPr lang="en-US" sz="2400" smtClean="0"/>
              <a:t>What money is?</a:t>
            </a:r>
          </a:p>
          <a:p>
            <a:pPr lvl="1"/>
            <a:r>
              <a:rPr lang="en-US" sz="2400" smtClean="0"/>
              <a:t>How the central bank controls the quantity of money in circulation?</a:t>
            </a:r>
          </a:p>
          <a:p>
            <a:pPr lvl="1"/>
            <a:r>
              <a:rPr lang="en-US" sz="2400" smtClean="0"/>
              <a:t>What are the long-run effects of changes in the quantity of money on inflation, interest rates, production and unemployment?</a:t>
            </a:r>
            <a:endParaRPr lang="bg-BG"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3200" smtClean="0">
                <a:solidFill>
                  <a:srgbClr val="FFFFFF"/>
                </a:solidFill>
              </a:rPr>
              <a:t>The Inflation Tax</a:t>
            </a:r>
            <a:endParaRPr lang="en-US" altLang="en-US" sz="3200" smtClean="0">
              <a:solidFill>
                <a:srgbClr val="FFFFFF"/>
              </a:solidFill>
              <a:latin typeface="Tahoma" pitchFamily="34" charset="0"/>
            </a:endParaRPr>
          </a:p>
        </p:txBody>
      </p:sp>
      <p:sp>
        <p:nvSpPr>
          <p:cNvPr id="39939" name="Rectangle 3"/>
          <p:cNvSpPr>
            <a:spLocks noGrp="1" noChangeArrowheads="1"/>
          </p:cNvSpPr>
          <p:nvPr>
            <p:ph type="body" idx="1"/>
          </p:nvPr>
        </p:nvSpPr>
        <p:spPr/>
        <p:txBody>
          <a:bodyPr/>
          <a:lstStyle/>
          <a:p>
            <a:pPr>
              <a:buClr>
                <a:srgbClr val="000000"/>
              </a:buClr>
            </a:pPr>
            <a:r>
              <a:rPr lang="en-US" altLang="en-US" sz="2600" smtClean="0"/>
              <a:t>When the government raises revenue by printing money, it is said to levy an </a:t>
            </a:r>
            <a:r>
              <a:rPr lang="en-US" altLang="en-US" sz="2600" i="1" smtClean="0">
                <a:solidFill>
                  <a:srgbClr val="25A9A6"/>
                </a:solidFill>
              </a:rPr>
              <a:t>inflation tax.</a:t>
            </a:r>
          </a:p>
          <a:p>
            <a:r>
              <a:rPr lang="en-US" altLang="en-US" sz="2600" smtClean="0"/>
              <a:t>An inflation tax is like a tax on everyone who holds money.</a:t>
            </a:r>
          </a:p>
          <a:p>
            <a:r>
              <a:rPr lang="en-US" altLang="en-US" sz="2600" smtClean="0"/>
              <a:t>The inflation ends when the government institutes fiscal reforms such as cuts in government spending.</a:t>
            </a:r>
          </a:p>
          <a:p>
            <a:pPr>
              <a:buClr>
                <a:srgbClr val="000000"/>
              </a:buClr>
            </a:pPr>
            <a:r>
              <a:rPr lang="en-US" altLang="en-US" sz="2600" smtClean="0"/>
              <a:t>The </a:t>
            </a:r>
            <a:r>
              <a:rPr lang="en-US" altLang="en-US" sz="2600" i="1" smtClean="0">
                <a:solidFill>
                  <a:srgbClr val="25A9A6"/>
                </a:solidFill>
              </a:rPr>
              <a:t>Fisher effect </a:t>
            </a:r>
            <a:r>
              <a:rPr lang="en-US" altLang="en-US" sz="2600" smtClean="0"/>
              <a:t>refers to a one-to-one adjustment of the nominal interest rate to the inflation rate.</a:t>
            </a:r>
          </a:p>
          <a:p>
            <a:r>
              <a:rPr lang="en-US" altLang="en-US" sz="2600" smtClean="0"/>
              <a:t>According to the Fisher effect, when the rate of inflation rises, the nominal interest rate rises by the same amount.</a:t>
            </a:r>
          </a:p>
          <a:p>
            <a:r>
              <a:rPr lang="en-US" altLang="en-US" sz="2600" smtClean="0"/>
              <a:t>The real interest rate stays the same.</a:t>
            </a:r>
          </a:p>
          <a:p>
            <a:endParaRPr lang="en-US" altLang="en-US"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title"/>
          </p:nvPr>
        </p:nvSpPr>
        <p:spPr>
          <a:xfrm>
            <a:off x="609600" y="50800"/>
            <a:ext cx="8229600" cy="685800"/>
          </a:xfrm>
        </p:spPr>
        <p:txBody>
          <a:bodyPr/>
          <a:lstStyle/>
          <a:p>
            <a:pPr algn="l">
              <a:lnSpc>
                <a:spcPct val="80000"/>
              </a:lnSpc>
            </a:pPr>
            <a:r>
              <a:rPr lang="en-US" altLang="en-US" sz="2800" smtClean="0"/>
              <a:t>Figure 4 The UK Nominal Interest Rate and the Inflation Rate</a:t>
            </a:r>
          </a:p>
        </p:txBody>
      </p:sp>
      <p:pic>
        <p:nvPicPr>
          <p:cNvPr id="40964" name="Picture 60" descr="Mankiw30-4PPP"/>
          <p:cNvPicPr>
            <a:picLocks noChangeAspect="1" noChangeArrowheads="1"/>
          </p:cNvPicPr>
          <p:nvPr/>
        </p:nvPicPr>
        <p:blipFill>
          <a:blip r:embed="rId4" cstate="print"/>
          <a:srcRect/>
          <a:stretch>
            <a:fillRect/>
          </a:stretch>
        </p:blipFill>
        <p:spPr bwMode="auto">
          <a:xfrm>
            <a:off x="1311275" y="1663700"/>
            <a:ext cx="6537325" cy="3898900"/>
          </a:xfrm>
          <a:prstGeom prst="rect">
            <a:avLst/>
          </a:prstGeom>
          <a:noFill/>
          <a:ln w="9525">
            <a:noFill/>
            <a:miter lim="800000"/>
            <a:headEnd/>
            <a:tailEnd/>
          </a:ln>
        </p:spPr>
      </p:pic>
      <p:sp>
        <p:nvSpPr>
          <p:cNvPr id="40965" name="Text Box 61"/>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The Costs of Inflation</a:t>
            </a:r>
          </a:p>
        </p:txBody>
      </p:sp>
      <p:sp>
        <p:nvSpPr>
          <p:cNvPr id="41987" name="Rectangle 3"/>
          <p:cNvSpPr>
            <a:spLocks noGrp="1" noChangeArrowheads="1"/>
          </p:cNvSpPr>
          <p:nvPr>
            <p:ph type="body" idx="1"/>
          </p:nvPr>
        </p:nvSpPr>
        <p:spPr/>
        <p:txBody>
          <a:bodyPr/>
          <a:lstStyle/>
          <a:p>
            <a:r>
              <a:rPr lang="en-US" altLang="en-US" smtClean="0"/>
              <a:t>Does Inflation Cause A Fall in Purchasing Power?</a:t>
            </a:r>
            <a:endParaRPr lang="en-US" altLang="en-US" smtClean="0">
              <a:latin typeface="Tahoma" pitchFamily="34" charset="0"/>
            </a:endParaRPr>
          </a:p>
          <a:p>
            <a:pPr lvl="1"/>
            <a:r>
              <a:rPr lang="en-US" altLang="en-US" smtClean="0"/>
              <a:t>Inflation </a:t>
            </a:r>
            <a:r>
              <a:rPr lang="en-US" altLang="en-US" i="1" smtClean="0"/>
              <a:t>does not</a:t>
            </a:r>
            <a:r>
              <a:rPr lang="en-US" altLang="en-US" smtClean="0"/>
              <a:t> in itself reduce people’s real purchasing power because inflation in prices goes hand in hand with inflation in nominal incomes.</a:t>
            </a:r>
          </a:p>
          <a:p>
            <a:r>
              <a:rPr lang="en-US" altLang="en-US" smtClean="0"/>
              <a:t>Inflation is a tax on the holders of money.</a:t>
            </a:r>
          </a:p>
          <a:p>
            <a:pPr lvl="1"/>
            <a:r>
              <a:rPr lang="en-US" altLang="en-US" smtClean="0"/>
              <a:t>As most taxes it gives people an incentive to alter their behavior to avoid paying the tax.</a:t>
            </a:r>
          </a:p>
          <a:p>
            <a:pPr lvl="1"/>
            <a:r>
              <a:rPr lang="en-US" altLang="en-US" smtClean="0"/>
              <a:t>This distortion causes deadweight losses for society as a whole.</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The Costs of Inflation</a:t>
            </a:r>
            <a:endParaRPr lang="en-US" altLang="en-US" smtClean="0">
              <a:latin typeface="Tahoma" pitchFamily="34" charset="0"/>
            </a:endParaRPr>
          </a:p>
        </p:txBody>
      </p:sp>
      <p:sp>
        <p:nvSpPr>
          <p:cNvPr id="43011" name="Rectangle 3"/>
          <p:cNvSpPr>
            <a:spLocks noGrp="1" noChangeArrowheads="1"/>
          </p:cNvSpPr>
          <p:nvPr>
            <p:ph type="body" idx="1"/>
          </p:nvPr>
        </p:nvSpPr>
        <p:spPr/>
        <p:txBody>
          <a:bodyPr/>
          <a:lstStyle/>
          <a:p>
            <a:pPr>
              <a:buFontTx/>
              <a:buNone/>
            </a:pPr>
            <a:endParaRPr lang="en-US" altLang="en-US" sz="1400" smtClean="0"/>
          </a:p>
          <a:p>
            <a:pPr>
              <a:buFontTx/>
              <a:buNone/>
            </a:pPr>
            <a:endParaRPr lang="en-US" altLang="en-US" smtClean="0"/>
          </a:p>
          <a:p>
            <a:r>
              <a:rPr lang="en-US" altLang="en-US" smtClean="0"/>
              <a:t>Shoeleather costs</a:t>
            </a:r>
          </a:p>
          <a:p>
            <a:r>
              <a:rPr lang="en-US" altLang="en-US" smtClean="0"/>
              <a:t>Menu costs</a:t>
            </a:r>
          </a:p>
          <a:p>
            <a:r>
              <a:rPr lang="en-US" altLang="en-US" smtClean="0"/>
              <a:t>Relative price variability</a:t>
            </a:r>
          </a:p>
          <a:p>
            <a:r>
              <a:rPr lang="en-US" altLang="en-US" smtClean="0"/>
              <a:t>Tax distortions</a:t>
            </a:r>
          </a:p>
          <a:p>
            <a:r>
              <a:rPr lang="en-US" altLang="en-US" smtClean="0"/>
              <a:t>Confusion and inconvenience</a:t>
            </a:r>
          </a:p>
          <a:p>
            <a:r>
              <a:rPr lang="en-US" altLang="en-US" smtClean="0"/>
              <a:t>Arbitrary redistribution of wealth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en-US" altLang="en-US" sz="3200" smtClean="0">
                <a:solidFill>
                  <a:srgbClr val="FFFFFF"/>
                </a:solidFill>
              </a:rPr>
              <a:t>Shoeleather Costs</a:t>
            </a:r>
            <a:endParaRPr lang="en-US" altLang="en-US" sz="3200" smtClean="0">
              <a:solidFill>
                <a:srgbClr val="FFFFFF"/>
              </a:solidFill>
              <a:latin typeface="Tahoma" pitchFamily="34" charset="0"/>
            </a:endParaRPr>
          </a:p>
        </p:txBody>
      </p:sp>
      <p:sp>
        <p:nvSpPr>
          <p:cNvPr id="32771" name="Rectangle 3"/>
          <p:cNvSpPr>
            <a:spLocks noGrp="1" noChangeArrowheads="1"/>
          </p:cNvSpPr>
          <p:nvPr>
            <p:ph type="body" idx="1"/>
          </p:nvPr>
        </p:nvSpPr>
        <p:spPr/>
        <p:txBody>
          <a:bodyPr/>
          <a:lstStyle/>
          <a:p>
            <a:pPr>
              <a:buClr>
                <a:srgbClr val="000000"/>
              </a:buClr>
              <a:defRPr/>
            </a:pPr>
            <a:r>
              <a:rPr lang="en-US" altLang="en-US" sz="2650" i="1" dirty="0" err="1" smtClean="0">
                <a:solidFill>
                  <a:srgbClr val="25A9A6"/>
                </a:solidFill>
              </a:rPr>
              <a:t>Shoeleather</a:t>
            </a:r>
            <a:r>
              <a:rPr lang="en-US" altLang="en-US" sz="2650" i="1" dirty="0" smtClean="0">
                <a:solidFill>
                  <a:srgbClr val="25A9A6"/>
                </a:solidFill>
              </a:rPr>
              <a:t> costs </a:t>
            </a:r>
            <a:r>
              <a:rPr lang="en-US" altLang="en-US" sz="2650" dirty="0" smtClean="0"/>
              <a:t>are the resources wasted when inflation encourages people to reduce their money holdings.</a:t>
            </a:r>
          </a:p>
          <a:p>
            <a:pPr>
              <a:defRPr/>
            </a:pPr>
            <a:r>
              <a:rPr lang="en-US" altLang="en-US" sz="2650" dirty="0" smtClean="0"/>
              <a:t>Inflation reduces the real value of money, so people have an incentive to minimize their cash holdings.</a:t>
            </a:r>
          </a:p>
          <a:p>
            <a:pPr>
              <a:defRPr/>
            </a:pPr>
            <a:r>
              <a:rPr lang="en-US" altLang="en-US" sz="2650" dirty="0" smtClean="0"/>
              <a:t>Less cash requires more frequent trips to the bank to withdraw money from interest-bearing accounts.</a:t>
            </a:r>
          </a:p>
          <a:p>
            <a:pPr>
              <a:defRPr/>
            </a:pPr>
            <a:r>
              <a:rPr lang="en-US" altLang="en-US" sz="2650" dirty="0" smtClean="0"/>
              <a:t>The actual cost of reducing your money holdings is the time and convenience you must sacrifice to keep less money on hand.</a:t>
            </a:r>
          </a:p>
          <a:p>
            <a:pPr>
              <a:defRPr/>
            </a:pPr>
            <a:r>
              <a:rPr lang="en-US" altLang="en-US" sz="2650" dirty="0" smtClean="0"/>
              <a:t>Also, extra trips to the bank take time away from productive activities.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a:r>
              <a:rPr lang="en-US" altLang="en-US" sz="3200" smtClean="0">
                <a:solidFill>
                  <a:srgbClr val="FFFFFF"/>
                </a:solidFill>
              </a:rPr>
              <a:t>Menu Costs</a:t>
            </a:r>
            <a:endParaRPr lang="en-US" altLang="en-US" sz="3200" smtClean="0">
              <a:solidFill>
                <a:srgbClr val="FFFFFF"/>
              </a:solidFill>
              <a:latin typeface="Tahoma" pitchFamily="34" charset="0"/>
            </a:endParaRPr>
          </a:p>
        </p:txBody>
      </p:sp>
      <p:sp>
        <p:nvSpPr>
          <p:cNvPr id="45059" name="Rectangle 3"/>
          <p:cNvSpPr>
            <a:spLocks noGrp="1" noChangeArrowheads="1"/>
          </p:cNvSpPr>
          <p:nvPr>
            <p:ph type="body" idx="1"/>
          </p:nvPr>
        </p:nvSpPr>
        <p:spPr/>
        <p:txBody>
          <a:bodyPr/>
          <a:lstStyle/>
          <a:p>
            <a:pPr>
              <a:buClr>
                <a:srgbClr val="000000"/>
              </a:buClr>
            </a:pPr>
            <a:endParaRPr lang="en-US" altLang="en-US" i="1" smtClean="0">
              <a:solidFill>
                <a:srgbClr val="25A9A6"/>
              </a:solidFill>
            </a:endParaRPr>
          </a:p>
          <a:p>
            <a:pPr>
              <a:buClr>
                <a:srgbClr val="000000"/>
              </a:buClr>
            </a:pPr>
            <a:r>
              <a:rPr lang="en-US" altLang="en-US" i="1" smtClean="0">
                <a:solidFill>
                  <a:srgbClr val="25A9A6"/>
                </a:solidFill>
              </a:rPr>
              <a:t>Menu costs </a:t>
            </a:r>
            <a:r>
              <a:rPr lang="en-US" altLang="en-US" smtClean="0"/>
              <a:t>are the costs of adjusting prices.</a:t>
            </a:r>
          </a:p>
          <a:p>
            <a:r>
              <a:rPr lang="en-US" altLang="en-US" smtClean="0"/>
              <a:t>During inflationary times, it is necessary to update price lists and other posted prices.</a:t>
            </a:r>
          </a:p>
          <a:p>
            <a:r>
              <a:rPr lang="en-US" altLang="en-US" smtClean="0"/>
              <a:t>This is a resource-consuming process that takes away from other productive activities.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a:r>
              <a:rPr lang="en-US" altLang="en-US" sz="3200" smtClean="0">
                <a:solidFill>
                  <a:srgbClr val="FFFFFF"/>
                </a:solidFill>
              </a:rPr>
              <a:t>Relative-Price Variability and the Misallocation of Resources</a:t>
            </a:r>
            <a:endParaRPr lang="en-US" altLang="en-US" sz="3200" smtClean="0">
              <a:solidFill>
                <a:srgbClr val="FFFFFF"/>
              </a:solidFill>
              <a:latin typeface="Tahoma" pitchFamily="34" charset="0"/>
            </a:endParaRPr>
          </a:p>
        </p:txBody>
      </p:sp>
      <p:sp>
        <p:nvSpPr>
          <p:cNvPr id="46083" name="Rectangle 3"/>
          <p:cNvSpPr>
            <a:spLocks noGrp="1" noChangeArrowheads="1"/>
          </p:cNvSpPr>
          <p:nvPr>
            <p:ph type="body" idx="1"/>
          </p:nvPr>
        </p:nvSpPr>
        <p:spPr/>
        <p:txBody>
          <a:bodyPr/>
          <a:lstStyle/>
          <a:p>
            <a:endParaRPr lang="en-US" altLang="en-US" smtClean="0"/>
          </a:p>
          <a:p>
            <a:endParaRPr lang="en-US" altLang="en-US" smtClean="0"/>
          </a:p>
          <a:p>
            <a:r>
              <a:rPr lang="en-US" altLang="en-US" smtClean="0"/>
              <a:t>Inflation distorts relative prices. </a:t>
            </a:r>
          </a:p>
          <a:p>
            <a:r>
              <a:rPr lang="en-US" altLang="en-US" smtClean="0"/>
              <a:t>Consumer decisions are distorted, and markets are less able to allocate resources to their best use.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n-US" altLang="en-US" sz="3200" smtClean="0">
                <a:solidFill>
                  <a:srgbClr val="FFFFFF"/>
                </a:solidFill>
              </a:rPr>
              <a:t>Inflation-Induced Tax Distortion</a:t>
            </a:r>
            <a:endParaRPr lang="en-US" altLang="en-US" sz="3200" smtClean="0">
              <a:solidFill>
                <a:srgbClr val="FFFFFF"/>
              </a:solidFill>
              <a:latin typeface="Tahoma" pitchFamily="34" charset="0"/>
            </a:endParaRPr>
          </a:p>
        </p:txBody>
      </p:sp>
      <p:sp>
        <p:nvSpPr>
          <p:cNvPr id="47107" name="Rectangle 3"/>
          <p:cNvSpPr>
            <a:spLocks noGrp="1" noChangeArrowheads="1"/>
          </p:cNvSpPr>
          <p:nvPr>
            <p:ph type="body" idx="1"/>
          </p:nvPr>
        </p:nvSpPr>
        <p:spPr/>
        <p:txBody>
          <a:bodyPr/>
          <a:lstStyle/>
          <a:p>
            <a:r>
              <a:rPr lang="en-US" altLang="en-US" sz="3000" smtClean="0"/>
              <a:t>Inflation exaggerates the size of capital gains and increases the tax burden on this type of income. </a:t>
            </a:r>
          </a:p>
          <a:p>
            <a:r>
              <a:rPr lang="en-US" altLang="en-US" sz="3000" smtClean="0"/>
              <a:t>With progressive taxation, capital gains are taxed more heavily.</a:t>
            </a:r>
          </a:p>
          <a:p>
            <a:r>
              <a:rPr lang="en-US" altLang="en-US" sz="3000" smtClean="0"/>
              <a:t>The nominal interest earned on savings is treated as income for income tax purposes, even though part of the nominal interest rate merely compensates for inflation. </a:t>
            </a:r>
          </a:p>
          <a:p>
            <a:r>
              <a:rPr lang="en-US" altLang="en-US" sz="3000" smtClean="0"/>
              <a:t>The after-tax real interest rate falls when inflation rises, making saving less attractive.</a:t>
            </a:r>
          </a:p>
          <a:p>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urplebuttonmoreyellow"/>
          <p:cNvPicPr>
            <a:picLocks noChangeAspect="1" noChangeArrowheads="1"/>
          </p:cNvPicPr>
          <p:nvPr/>
        </p:nvPicPr>
        <p:blipFill>
          <a:blip r:embed="rId3" cstate="print"/>
          <a:srcRect/>
          <a:stretch>
            <a:fillRect/>
          </a:stretch>
        </p:blipFill>
        <p:spPr bwMode="auto">
          <a:xfrm>
            <a:off x="0" y="11113"/>
            <a:ext cx="9144000" cy="6846887"/>
          </a:xfrm>
          <a:prstGeom prst="rect">
            <a:avLst/>
          </a:prstGeom>
          <a:noFill/>
          <a:ln w="9525">
            <a:noFill/>
            <a:miter lim="800000"/>
            <a:headEnd/>
            <a:tailEnd/>
          </a:ln>
        </p:spPr>
      </p:pic>
      <p:sp>
        <p:nvSpPr>
          <p:cNvPr id="48131" name="Rectangle 3"/>
          <p:cNvSpPr>
            <a:spLocks noGrp="1" noChangeArrowheads="1"/>
          </p:cNvSpPr>
          <p:nvPr>
            <p:ph type="title"/>
          </p:nvPr>
        </p:nvSpPr>
        <p:spPr>
          <a:xfrm>
            <a:off x="457200" y="-152400"/>
            <a:ext cx="8382000" cy="1219200"/>
          </a:xfrm>
        </p:spPr>
        <p:txBody>
          <a:bodyPr/>
          <a:lstStyle/>
          <a:p>
            <a:r>
              <a:rPr lang="en-US" altLang="en-US" sz="2800" smtClean="0"/>
              <a:t>Table 1 How Inflation Raises the Tax Burden on Saving</a:t>
            </a:r>
          </a:p>
        </p:txBody>
      </p:sp>
      <p:pic>
        <p:nvPicPr>
          <p:cNvPr id="48132" name="Picture 5"/>
          <p:cNvPicPr>
            <a:picLocks noChangeAspect="1" noChangeArrowheads="1"/>
          </p:cNvPicPr>
          <p:nvPr/>
        </p:nvPicPr>
        <p:blipFill>
          <a:blip r:embed="rId4" cstate="print"/>
          <a:srcRect/>
          <a:stretch>
            <a:fillRect/>
          </a:stretch>
        </p:blipFill>
        <p:spPr bwMode="auto">
          <a:xfrm>
            <a:off x="123825" y="1593850"/>
            <a:ext cx="8912225" cy="4249738"/>
          </a:xfrm>
          <a:prstGeom prst="rect">
            <a:avLst/>
          </a:prstGeom>
          <a:noFill/>
          <a:ln w="9525">
            <a:noFill/>
            <a:miter lim="800000"/>
            <a:headEnd/>
            <a:tailEnd/>
          </a:ln>
        </p:spPr>
      </p:pic>
      <p:sp>
        <p:nvSpPr>
          <p:cNvPr id="48133" name="Text Box 6"/>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a:r>
              <a:rPr lang="en-US" altLang="en-US" sz="3200" smtClean="0">
                <a:solidFill>
                  <a:srgbClr val="FFFFFF"/>
                </a:solidFill>
              </a:rPr>
              <a:t>Confusion and Inconvenience</a:t>
            </a:r>
            <a:endParaRPr lang="en-US" altLang="en-US" sz="3200" smtClean="0">
              <a:solidFill>
                <a:srgbClr val="FFFFFF"/>
              </a:solidFill>
              <a:latin typeface="Tahoma" pitchFamily="34" charset="0"/>
            </a:endParaRPr>
          </a:p>
        </p:txBody>
      </p:sp>
      <p:sp>
        <p:nvSpPr>
          <p:cNvPr id="49155" name="Rectangle 3"/>
          <p:cNvSpPr>
            <a:spLocks noGrp="1" noChangeArrowheads="1"/>
          </p:cNvSpPr>
          <p:nvPr>
            <p:ph type="body" idx="1"/>
          </p:nvPr>
        </p:nvSpPr>
        <p:spPr/>
        <p:txBody>
          <a:bodyPr/>
          <a:lstStyle/>
          <a:p>
            <a:pPr>
              <a:buFontTx/>
              <a:buNone/>
            </a:pPr>
            <a:endParaRPr lang="en-US" altLang="en-US" sz="400" smtClean="0"/>
          </a:p>
          <a:p>
            <a:r>
              <a:rPr lang="en-US" altLang="en-US" sz="2900" smtClean="0"/>
              <a:t>When the central bank increases the money supply and creates inflation, it erodes the real value of the unit of account.</a:t>
            </a:r>
          </a:p>
          <a:p>
            <a:r>
              <a:rPr lang="en-US" altLang="en-US" sz="2900" smtClean="0"/>
              <a:t>Inflation causes money at different times to have different real values.</a:t>
            </a:r>
          </a:p>
          <a:p>
            <a:r>
              <a:rPr lang="en-US" altLang="en-US" sz="2900" smtClean="0"/>
              <a:t>Therefore, with rising prices, it is more difficult to compare real revenues, costs, and profits over time.</a:t>
            </a:r>
          </a:p>
          <a:p>
            <a:r>
              <a:rPr lang="en-US" altLang="en-US" sz="2900" smtClean="0"/>
              <a:t>In turn, inflation makes investors less able to sort out successful from unsuccessful firms which impedes financial markets.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The Meaning of Money</a:t>
            </a:r>
          </a:p>
        </p:txBody>
      </p:sp>
      <p:sp>
        <p:nvSpPr>
          <p:cNvPr id="7171" name="Rectangle 3"/>
          <p:cNvSpPr>
            <a:spLocks noGrp="1" noChangeArrowheads="1"/>
          </p:cNvSpPr>
          <p:nvPr>
            <p:ph type="body" idx="1"/>
          </p:nvPr>
        </p:nvSpPr>
        <p:spPr/>
        <p:txBody>
          <a:bodyPr/>
          <a:lstStyle/>
          <a:p>
            <a:pPr>
              <a:buClr>
                <a:srgbClr val="000000"/>
              </a:buClr>
            </a:pPr>
            <a:r>
              <a:rPr lang="en-US" sz="2800" i="1" smtClean="0">
                <a:solidFill>
                  <a:srgbClr val="25A9A6"/>
                </a:solidFill>
              </a:rPr>
              <a:t>Money </a:t>
            </a:r>
            <a:r>
              <a:rPr lang="en-US" sz="2800" smtClean="0"/>
              <a:t>is the set of assets in an economy that people regularly use to buy goods and services from other people.</a:t>
            </a:r>
          </a:p>
          <a:p>
            <a:r>
              <a:rPr lang="en-US" sz="2600" smtClean="0"/>
              <a:t>Money has three functions in the economy:</a:t>
            </a:r>
          </a:p>
          <a:p>
            <a:pPr lvl="1"/>
            <a:r>
              <a:rPr lang="en-US" sz="2400" smtClean="0"/>
              <a:t>Medium of exchange – the most commonly accepted asset for a buyer to pay to a seller</a:t>
            </a:r>
          </a:p>
          <a:p>
            <a:pPr lvl="1"/>
            <a:r>
              <a:rPr lang="en-US" sz="2400" smtClean="0"/>
              <a:t>Unit of account – the yardstick with which people post prices and record debts</a:t>
            </a:r>
          </a:p>
          <a:p>
            <a:pPr lvl="1"/>
            <a:r>
              <a:rPr lang="en-US" sz="2400" smtClean="0"/>
              <a:t>Store of value – to transfer purchasing power from the present to the future</a:t>
            </a:r>
          </a:p>
          <a:p>
            <a:r>
              <a:rPr lang="en-US" sz="2800" i="1" smtClean="0"/>
              <a:t> </a:t>
            </a:r>
            <a:r>
              <a:rPr lang="en-US" sz="2800" i="1" smtClean="0">
                <a:solidFill>
                  <a:srgbClr val="25A9A6"/>
                </a:solidFill>
              </a:rPr>
              <a:t>Liquidity </a:t>
            </a:r>
            <a:r>
              <a:rPr lang="en-US" sz="2800" smtClean="0"/>
              <a:t>is the ease with which an asset can be converted into the economy’s medium of exchange.</a:t>
            </a:r>
          </a:p>
          <a:p>
            <a:pPr>
              <a:buClr>
                <a:srgbClr val="000000"/>
              </a:buClr>
            </a:pPr>
            <a:endParaRPr lang="en-US" smtClean="0"/>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a:r>
              <a:rPr lang="en-US" altLang="en-US" sz="3200" smtClean="0">
                <a:solidFill>
                  <a:srgbClr val="FFFFFF"/>
                </a:solidFill>
              </a:rPr>
              <a:t>A Special Cost of Unexpected Inflation: Arbitrary Redistribution of Wealth</a:t>
            </a:r>
            <a:endParaRPr lang="en-US" altLang="en-US" sz="3200" smtClean="0">
              <a:solidFill>
                <a:srgbClr val="FFFFFF"/>
              </a:solidFill>
              <a:latin typeface="Tahoma" pitchFamily="34" charset="0"/>
            </a:endParaRPr>
          </a:p>
        </p:txBody>
      </p:sp>
      <p:sp>
        <p:nvSpPr>
          <p:cNvPr id="50179" name="Rectangle 3"/>
          <p:cNvSpPr>
            <a:spLocks noGrp="1" noChangeArrowheads="1"/>
          </p:cNvSpPr>
          <p:nvPr>
            <p:ph type="body" idx="1"/>
          </p:nvPr>
        </p:nvSpPr>
        <p:spPr/>
        <p:txBody>
          <a:bodyPr/>
          <a:lstStyle/>
          <a:p>
            <a:pPr>
              <a:buFontTx/>
              <a:buNone/>
            </a:pPr>
            <a:endParaRPr lang="en-US" altLang="en-US" sz="1600" smtClean="0"/>
          </a:p>
          <a:p>
            <a:r>
              <a:rPr lang="en-US" altLang="en-US" smtClean="0"/>
              <a:t>Unexpected inflation redistributes wealth among the population in a way that has nothing to do with either merit or need.</a:t>
            </a:r>
          </a:p>
          <a:p>
            <a:r>
              <a:rPr lang="en-US" altLang="en-US" smtClean="0"/>
              <a:t>These redistributions occur because many loans in the economy are specified in terms of the unit of account—money.</a:t>
            </a:r>
          </a:p>
          <a:p>
            <a:pPr>
              <a:buFontTx/>
              <a:buNone/>
            </a:pPr>
            <a:endParaRPr lang="en-US" altLang="en-US" sz="1000" smtClean="0"/>
          </a:p>
          <a:p>
            <a:pPr>
              <a:buFontTx/>
              <a:buNone/>
            </a:pPr>
            <a:r>
              <a:rPr lang="en-US" altLang="en-US" smtClean="0"/>
              <a:t>N.B. Inflation is especially volatile and uncertain when the average rate of inflation is high.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p:cNvSpPr>
            <a:spLocks noGrp="1"/>
          </p:cNvSpPr>
          <p:nvPr>
            <p:ph type="title"/>
          </p:nvPr>
        </p:nvSpPr>
        <p:spPr>
          <a:xfrm>
            <a:off x="381000" y="533400"/>
            <a:ext cx="8229600" cy="533400"/>
          </a:xfrm>
        </p:spPr>
        <p:txBody>
          <a:bodyPr/>
          <a:lstStyle/>
          <a:p>
            <a:pPr eaLnBrk="1" hangingPunct="1"/>
            <a:r>
              <a:rPr lang="en-US" sz="2900" smtClean="0">
                <a:latin typeface="Times New Roman" pitchFamily="18" charset="0"/>
                <a:cs typeface="Times New Roman" pitchFamily="18" charset="0"/>
              </a:rPr>
              <a:t>Phillips curve : tradeoff  between unemployment and inflation  </a:t>
            </a:r>
          </a:p>
        </p:txBody>
      </p:sp>
      <p:sp>
        <p:nvSpPr>
          <p:cNvPr id="1032" name="Content Placeholder 2"/>
          <p:cNvSpPr>
            <a:spLocks noGrp="1"/>
          </p:cNvSpPr>
          <p:nvPr>
            <p:ph idx="1"/>
          </p:nvPr>
        </p:nvSpPr>
        <p:spPr>
          <a:xfrm>
            <a:off x="381000" y="1371600"/>
            <a:ext cx="8229600" cy="5105400"/>
          </a:xfrm>
        </p:spPr>
        <p:txBody>
          <a:bodyPr/>
          <a:lstStyle/>
          <a:p>
            <a:pPr algn="just" eaLnBrk="1" hangingPunct="1"/>
            <a:r>
              <a:rPr lang="en-US" sz="2000" dirty="0" smtClean="0">
                <a:latin typeface="Times New Roman" pitchFamily="18" charset="0"/>
                <a:cs typeface="Times New Roman" pitchFamily="18" charset="0"/>
              </a:rPr>
              <a:t>The connection between unemployment rate and inflation was first observed from  UK data by A.W. Phillips and was called Phillips curve. </a:t>
            </a:r>
          </a:p>
          <a:p>
            <a:pPr algn="just" eaLnBrk="1" hangingPunct="1"/>
            <a:endParaRPr lang="en-US" sz="2000" b="1" dirty="0" smtClean="0">
              <a:latin typeface="Times New Roman" pitchFamily="18" charset="0"/>
              <a:cs typeface="Times New Roman" pitchFamily="18" charset="0"/>
            </a:endParaRPr>
          </a:p>
          <a:p>
            <a:pPr algn="just" eaLnBrk="1" hangingPunct="1"/>
            <a:r>
              <a:rPr lang="en-US" sz="2000" dirty="0" smtClean="0">
                <a:latin typeface="Times New Roman" pitchFamily="18" charset="0"/>
                <a:cs typeface="Times New Roman" pitchFamily="18" charset="0"/>
              </a:rPr>
              <a:t>The Phillips curve represents the inverse relationship  between the rate of unemployment and the rate of increase in money wages. It says that the higher is the rate of unemployment, the lower is the rate of increase in wages ( wage inflation )  </a:t>
            </a:r>
          </a:p>
          <a:p>
            <a:pPr algn="just" eaLnBrk="1" hangingPunct="1">
              <a:buFont typeface="Arial" charset="0"/>
              <a:buNone/>
            </a:pPr>
            <a:endParaRPr lang="en-US" sz="2000" dirty="0" smtClean="0">
              <a:latin typeface="Times New Roman" pitchFamily="18" charset="0"/>
              <a:cs typeface="Times New Roman" pitchFamily="18" charset="0"/>
            </a:endParaRPr>
          </a:p>
          <a:p>
            <a:pPr algn="just" eaLnBrk="1" hangingPunct="1"/>
            <a:r>
              <a:rPr lang="en-US" sz="2000" dirty="0" smtClean="0">
                <a:latin typeface="Times New Roman" pitchFamily="18" charset="0"/>
                <a:cs typeface="Times New Roman" pitchFamily="18" charset="0"/>
              </a:rPr>
              <a:t>Let’s define the wage inflation . If we denote by         the wage this period and by          the wage next period , the rate of wage inflation     is given  by the following formula : </a:t>
            </a:r>
          </a:p>
          <a:p>
            <a:pPr algn="just" eaLnBrk="1" hangingPunct="1">
              <a:buFont typeface="Arial" charset="0"/>
              <a:buNone/>
            </a:pPr>
            <a:r>
              <a:rPr lang="en-US" sz="2000" dirty="0" smtClean="0">
                <a:latin typeface="Times New Roman" pitchFamily="18" charset="0"/>
                <a:cs typeface="Times New Roman" pitchFamily="18" charset="0"/>
              </a:rPr>
              <a:t>                                                                                 (1)</a:t>
            </a:r>
          </a:p>
          <a:p>
            <a:pPr algn="just" eaLnBrk="1" hangingPunct="1">
              <a:buFont typeface="Arial" charset="0"/>
              <a:buNone/>
            </a:pPr>
            <a:endParaRPr lang="en-US" sz="2000" dirty="0" smtClean="0">
              <a:latin typeface="Times New Roman" pitchFamily="18" charset="0"/>
              <a:cs typeface="Times New Roman" pitchFamily="18" charset="0"/>
            </a:endParaRPr>
          </a:p>
          <a:p>
            <a:pPr algn="just" eaLnBrk="1" hangingPunct="1"/>
            <a:r>
              <a:rPr lang="en-US" sz="2000" dirty="0" smtClean="0">
                <a:latin typeface="Times New Roman" pitchFamily="18" charset="0"/>
                <a:cs typeface="Times New Roman" pitchFamily="18" charset="0"/>
              </a:rPr>
              <a:t>The Phillips curve shows that the rate of wage inflation decreases when unemployment rate increases and vice versa </a:t>
            </a:r>
          </a:p>
        </p:txBody>
      </p:sp>
      <p:sp>
        <p:nvSpPr>
          <p:cNvPr id="1033"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A500DD9A-AD08-40EC-93AA-5CC5DD5A6C07}" type="slidenum">
              <a:rPr lang="en-US" smtClean="0"/>
              <a:pPr/>
              <a:t>51</a:t>
            </a:fld>
            <a:endParaRPr lang="en-US" smtClean="0"/>
          </a:p>
        </p:txBody>
      </p:sp>
      <p:graphicFrame>
        <p:nvGraphicFramePr>
          <p:cNvPr id="1026" name="Object 6"/>
          <p:cNvGraphicFramePr>
            <a:graphicFrameLocks noChangeAspect="1"/>
          </p:cNvGraphicFramePr>
          <p:nvPr/>
        </p:nvGraphicFramePr>
        <p:xfrm>
          <a:off x="4514850" y="3321050"/>
          <a:ext cx="114300" cy="215900"/>
        </p:xfrm>
        <a:graphic>
          <a:graphicData uri="http://schemas.openxmlformats.org/presentationml/2006/ole">
            <p:oleObj spid="_x0000_s98306" name="Equation" r:id="rId4" imgW="114120" imgH="215640" progId="Equation.3">
              <p:embed/>
            </p:oleObj>
          </a:graphicData>
        </a:graphic>
      </p:graphicFrame>
      <p:graphicFrame>
        <p:nvGraphicFramePr>
          <p:cNvPr id="1027" name="Object 7"/>
          <p:cNvGraphicFramePr>
            <a:graphicFrameLocks noChangeAspect="1"/>
          </p:cNvGraphicFramePr>
          <p:nvPr/>
        </p:nvGraphicFramePr>
        <p:xfrm>
          <a:off x="5867400" y="4114800"/>
          <a:ext cx="457200" cy="304800"/>
        </p:xfrm>
        <a:graphic>
          <a:graphicData uri="http://schemas.openxmlformats.org/presentationml/2006/ole">
            <p:oleObj spid="_x0000_s98307" name="Equation" r:id="rId5" imgW="190440" imgH="228600" progId="Equation.3">
              <p:embed/>
            </p:oleObj>
          </a:graphicData>
        </a:graphic>
      </p:graphicFrame>
      <p:graphicFrame>
        <p:nvGraphicFramePr>
          <p:cNvPr id="1028" name="Object 9"/>
          <p:cNvGraphicFramePr>
            <a:graphicFrameLocks noChangeAspect="1"/>
          </p:cNvGraphicFramePr>
          <p:nvPr/>
        </p:nvGraphicFramePr>
        <p:xfrm>
          <a:off x="1524000" y="4419600"/>
          <a:ext cx="669925" cy="304800"/>
        </p:xfrm>
        <a:graphic>
          <a:graphicData uri="http://schemas.openxmlformats.org/presentationml/2006/ole">
            <p:oleObj spid="_x0000_s98308" name="Equation" r:id="rId6" imgW="279360" imgH="228600" progId="Equation.3">
              <p:embed/>
            </p:oleObj>
          </a:graphicData>
        </a:graphic>
      </p:graphicFrame>
      <p:graphicFrame>
        <p:nvGraphicFramePr>
          <p:cNvPr id="1029" name="Object 10"/>
          <p:cNvGraphicFramePr>
            <a:graphicFrameLocks noChangeAspect="1"/>
          </p:cNvGraphicFramePr>
          <p:nvPr/>
        </p:nvGraphicFramePr>
        <p:xfrm>
          <a:off x="7010400" y="4419600"/>
          <a:ext cx="355600" cy="304800"/>
        </p:xfrm>
        <a:graphic>
          <a:graphicData uri="http://schemas.openxmlformats.org/presentationml/2006/ole">
            <p:oleObj spid="_x0000_s98309" name="Equation" r:id="rId7" imgW="203040" imgH="228600" progId="Equation.3">
              <p:embed/>
            </p:oleObj>
          </a:graphicData>
        </a:graphic>
      </p:graphicFrame>
      <p:graphicFrame>
        <p:nvGraphicFramePr>
          <p:cNvPr id="1030" name="Object 11"/>
          <p:cNvGraphicFramePr>
            <a:graphicFrameLocks noChangeAspect="1"/>
          </p:cNvGraphicFramePr>
          <p:nvPr/>
        </p:nvGraphicFramePr>
        <p:xfrm>
          <a:off x="3352800" y="4953000"/>
          <a:ext cx="2057400" cy="762000"/>
        </p:xfrm>
        <a:graphic>
          <a:graphicData uri="http://schemas.openxmlformats.org/presentationml/2006/ole">
            <p:oleObj spid="_x0000_s98310" name="Equation" r:id="rId8" imgW="927000" imgH="43164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457200" y="274638"/>
            <a:ext cx="8229600" cy="792162"/>
          </a:xfrm>
        </p:spPr>
        <p:txBody>
          <a:bodyPr/>
          <a:lstStyle/>
          <a:p>
            <a:r>
              <a:rPr lang="en-US" sz="3200" smtClean="0">
                <a:latin typeface="Times New Roman" pitchFamily="18" charset="0"/>
                <a:cs typeface="Times New Roman" pitchFamily="18" charset="0"/>
              </a:rPr>
              <a:t>Simple Phillips curve</a:t>
            </a:r>
          </a:p>
        </p:txBody>
      </p:sp>
      <p:sp>
        <p:nvSpPr>
          <p:cNvPr id="2053" name="Content Placeholder 2"/>
          <p:cNvSpPr>
            <a:spLocks noGrp="1"/>
          </p:cNvSpPr>
          <p:nvPr>
            <p:ph idx="1"/>
          </p:nvPr>
        </p:nvSpPr>
        <p:spPr>
          <a:xfrm>
            <a:off x="381000" y="1600200"/>
            <a:ext cx="8229600" cy="4953000"/>
          </a:xfrm>
        </p:spPr>
        <p:txBody>
          <a:bodyPr/>
          <a:lstStyle/>
          <a:p>
            <a:r>
              <a:rPr lang="en-US" sz="2000" dirty="0" smtClean="0">
                <a:latin typeface="Times New Roman" pitchFamily="18" charset="0"/>
                <a:cs typeface="Times New Roman" pitchFamily="18" charset="0"/>
              </a:rPr>
              <a:t>If we denote the natural rate of unemployment by </a:t>
            </a:r>
            <a:r>
              <a:rPr lang="en-US" sz="2000" b="1" i="1" dirty="0" smtClean="0">
                <a:latin typeface="Times New Roman" pitchFamily="18" charset="0"/>
                <a:cs typeface="Times New Roman" pitchFamily="18" charset="0"/>
              </a:rPr>
              <a:t>u*</a:t>
            </a:r>
            <a:r>
              <a:rPr lang="en-US" sz="2000" dirty="0" smtClean="0">
                <a:latin typeface="Times New Roman" pitchFamily="18" charset="0"/>
                <a:cs typeface="Times New Roman" pitchFamily="18" charset="0"/>
              </a:rPr>
              <a:t> ,  we can write the simple Phillips curve in the following form: </a:t>
            </a:r>
          </a:p>
          <a:p>
            <a:endParaRPr lang="en-US" sz="2000" dirty="0" smtClean="0">
              <a:latin typeface="Times New Roman" pitchFamily="18" charset="0"/>
              <a:cs typeface="Times New Roman" pitchFamily="18" charset="0"/>
            </a:endParaRPr>
          </a:p>
          <a:p>
            <a:pPr>
              <a:buFont typeface="Arial" charset="0"/>
              <a:buNone/>
            </a:pPr>
            <a:r>
              <a:rPr lang="en-US" sz="2000" dirty="0" smtClean="0">
                <a:latin typeface="Times New Roman" pitchFamily="18" charset="0"/>
                <a:cs typeface="Times New Roman" pitchFamily="18" charset="0"/>
              </a:rPr>
              <a:t>                                                                       (2) </a:t>
            </a:r>
          </a:p>
          <a:p>
            <a:pPr>
              <a:buFont typeface="Arial" charset="0"/>
              <a:buNone/>
            </a:pPr>
            <a:r>
              <a:rPr lang="en-US" sz="2000" dirty="0" smtClean="0">
                <a:latin typeface="Times New Roman" pitchFamily="18" charset="0"/>
                <a:cs typeface="Times New Roman" pitchFamily="18" charset="0"/>
              </a:rPr>
              <a:t>     where        is a constant measuring the responsiveness of wages to unemployment  . </a:t>
            </a:r>
          </a:p>
          <a:p>
            <a:pPr>
              <a:buFont typeface="Arial" charset="0"/>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last equation states that wages are falling when the unemployment rate exceeds the natural rate of unemployment and rising when unemployment falls below the natural level of unemployment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Equation (2) is the original  Phillips curve. Gradually  term Phillips curve started to be used also for the curve relating the rate of increase of prices to the unemployment rate </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2054"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49C38A3-7F28-46E7-8067-3038CB9FE75B}" type="slidenum">
              <a:rPr lang="en-US" smtClean="0"/>
              <a:pPr/>
              <a:t>52</a:t>
            </a:fld>
            <a:endParaRPr lang="en-US" smtClean="0"/>
          </a:p>
        </p:txBody>
      </p:sp>
      <p:graphicFrame>
        <p:nvGraphicFramePr>
          <p:cNvPr id="2050" name="Object 2"/>
          <p:cNvGraphicFramePr>
            <a:graphicFrameLocks noChangeAspect="1"/>
          </p:cNvGraphicFramePr>
          <p:nvPr/>
        </p:nvGraphicFramePr>
        <p:xfrm>
          <a:off x="2133600" y="2286000"/>
          <a:ext cx="2362200" cy="457200"/>
        </p:xfrm>
        <a:graphic>
          <a:graphicData uri="http://schemas.openxmlformats.org/presentationml/2006/ole">
            <p:oleObj spid="_x0000_s99330" name="Equation" r:id="rId3" imgW="1002960" imgH="228600" progId="Equation.3">
              <p:embed/>
            </p:oleObj>
          </a:graphicData>
        </a:graphic>
      </p:graphicFrame>
      <p:graphicFrame>
        <p:nvGraphicFramePr>
          <p:cNvPr id="2051" name="Object 3"/>
          <p:cNvGraphicFramePr>
            <a:graphicFrameLocks noChangeAspect="1"/>
          </p:cNvGraphicFramePr>
          <p:nvPr/>
        </p:nvGraphicFramePr>
        <p:xfrm>
          <a:off x="1524000" y="2819400"/>
          <a:ext cx="533400" cy="228600"/>
        </p:xfrm>
        <a:graphic>
          <a:graphicData uri="http://schemas.openxmlformats.org/presentationml/2006/ole">
            <p:oleObj spid="_x0000_s99331" name="Equation" r:id="rId4" imgW="126720" imgH="139680" progId="Equation.3">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smtClean="0">
                <a:latin typeface="Times New Roman" pitchFamily="18" charset="0"/>
                <a:cs typeface="Times New Roman" pitchFamily="18" charset="0"/>
              </a:rPr>
              <a:t>The graphical representation of original Phillips curve</a:t>
            </a:r>
          </a:p>
        </p:txBody>
      </p:sp>
      <p:sp>
        <p:nvSpPr>
          <p:cNvPr id="11267"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4C8C6B71-63CB-4F51-B560-0C8EEC6DA094}" type="slidenum">
              <a:rPr lang="en-US" smtClean="0"/>
              <a:pPr/>
              <a:t>53</a:t>
            </a:fld>
            <a:endParaRPr lang="en-US" smtClean="0"/>
          </a:p>
        </p:txBody>
      </p:sp>
      <p:pic>
        <p:nvPicPr>
          <p:cNvPr id="11268" name="Picture 2"/>
          <p:cNvPicPr>
            <a:picLocks noGrp="1" noChangeAspect="1" noChangeArrowheads="1"/>
          </p:cNvPicPr>
          <p:nvPr>
            <p:ph idx="1"/>
          </p:nvPr>
        </p:nvPicPr>
        <p:blipFill>
          <a:blip r:embed="rId2" cstate="print"/>
          <a:srcRect/>
          <a:stretch>
            <a:fillRect/>
          </a:stretch>
        </p:blipFill>
        <p:spPr>
          <a:xfrm>
            <a:off x="533400" y="1371600"/>
            <a:ext cx="7924800" cy="464820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lstStyle/>
          <a:p>
            <a:r>
              <a:rPr lang="en-US" sz="3200" smtClean="0">
                <a:latin typeface="Times New Roman" pitchFamily="18" charset="0"/>
                <a:cs typeface="Times New Roman" pitchFamily="18" charset="0"/>
              </a:rPr>
              <a:t>The policy tradeoff</a:t>
            </a:r>
          </a:p>
        </p:txBody>
      </p:sp>
      <p:sp>
        <p:nvSpPr>
          <p:cNvPr id="12291" name="Content Placeholder 2"/>
          <p:cNvSpPr>
            <a:spLocks noGrp="1"/>
          </p:cNvSpPr>
          <p:nvPr>
            <p:ph idx="1"/>
          </p:nvPr>
        </p:nvSpPr>
        <p:spPr>
          <a:xfrm>
            <a:off x="533400" y="1600200"/>
            <a:ext cx="8229600" cy="4830763"/>
          </a:xfrm>
        </p:spPr>
        <p:txBody>
          <a:bodyPr/>
          <a:lstStyle/>
          <a:p>
            <a:pPr algn="just"/>
            <a:r>
              <a:rPr lang="en-US" sz="1900" dirty="0" smtClean="0">
                <a:latin typeface="Times New Roman" pitchFamily="18" charset="0"/>
                <a:cs typeface="Times New Roman" pitchFamily="18" charset="0"/>
              </a:rPr>
              <a:t>The Phillips curve became the basis of macroeconomic policy </a:t>
            </a:r>
            <a:r>
              <a:rPr lang="en-US" sz="1900" dirty="0" smtClean="0">
                <a:latin typeface="Times New Roman" pitchFamily="18" charset="0"/>
                <a:cs typeface="Times New Roman" pitchFamily="18" charset="0"/>
              </a:rPr>
              <a:t>analysis. </a:t>
            </a:r>
            <a:r>
              <a:rPr lang="en-US" sz="1900" dirty="0" smtClean="0">
                <a:latin typeface="Times New Roman" pitchFamily="18" charset="0"/>
                <a:cs typeface="Times New Roman" pitchFamily="18" charset="0"/>
              </a:rPr>
              <a:t>According to it policymakers could have a combination of low unemployment and high inflation such as situation in late 1960’s in US. Or they could still have low inflation by maintaining high unemployment as in the early 1960’s </a:t>
            </a:r>
          </a:p>
        </p:txBody>
      </p:sp>
      <p:sp>
        <p:nvSpPr>
          <p:cNvPr id="12292"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D517CA5-2E4D-48A8-A198-8A039D5FD75C}" type="slidenum">
              <a:rPr lang="en-US" smtClean="0"/>
              <a:pPr/>
              <a:t>54</a:t>
            </a:fld>
            <a:endParaRPr lang="en-US" smtClean="0"/>
          </a:p>
        </p:txBody>
      </p:sp>
      <p:pic>
        <p:nvPicPr>
          <p:cNvPr id="12293" name="Picture 2"/>
          <p:cNvPicPr>
            <a:picLocks noChangeAspect="1" noChangeArrowheads="1"/>
          </p:cNvPicPr>
          <p:nvPr/>
        </p:nvPicPr>
        <p:blipFill>
          <a:blip r:embed="rId2" cstate="print"/>
          <a:srcRect/>
          <a:stretch>
            <a:fillRect/>
          </a:stretch>
        </p:blipFill>
        <p:spPr bwMode="auto">
          <a:xfrm>
            <a:off x="914400" y="2971800"/>
            <a:ext cx="75438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900" smtClean="0">
                <a:latin typeface="Times New Roman" pitchFamily="18" charset="0"/>
                <a:cs typeface="Times New Roman" pitchFamily="18" charset="0"/>
              </a:rPr>
              <a:t>The failure of simple Phillips curve and the role of expected inflation 1/3</a:t>
            </a:r>
          </a:p>
        </p:txBody>
      </p:sp>
      <p:sp>
        <p:nvSpPr>
          <p:cNvPr id="13315" name="Content Placeholder 2"/>
          <p:cNvSpPr>
            <a:spLocks noGrp="1"/>
          </p:cNvSpPr>
          <p:nvPr>
            <p:ph idx="1"/>
          </p:nvPr>
        </p:nvSpPr>
        <p:spPr>
          <a:xfrm>
            <a:off x="457200" y="1524000"/>
            <a:ext cx="8229600" cy="5029200"/>
          </a:xfrm>
        </p:spPr>
        <p:txBody>
          <a:bodyPr/>
          <a:lstStyle/>
          <a:p>
            <a:r>
              <a:rPr lang="en-US" sz="2000" smtClean="0">
                <a:latin typeface="Times New Roman" pitchFamily="18" charset="0"/>
                <a:cs typeface="Times New Roman" pitchFamily="18" charset="0"/>
              </a:rPr>
              <a:t>After 1960’s the relationship expressed in the original Phillips curve started to fall apart both in Britain and in US . </a:t>
            </a: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The problem was that original Phillips did not take into account expected or anticipated inflation </a:t>
            </a:r>
          </a:p>
          <a:p>
            <a:endParaRPr lang="en-US" sz="2000" smtClean="0">
              <a:latin typeface="Times New Roman" pitchFamily="18" charset="0"/>
              <a:cs typeface="Times New Roman" pitchFamily="18" charset="0"/>
            </a:endParaRPr>
          </a:p>
          <a:p>
            <a:endParaRPr lang="en-US" sz="2000" smtClean="0">
              <a:latin typeface="Times New Roman" pitchFamily="18" charset="0"/>
              <a:cs typeface="Times New Roman" pitchFamily="18" charset="0"/>
            </a:endParaRPr>
          </a:p>
        </p:txBody>
      </p:sp>
      <p:sp>
        <p:nvSpPr>
          <p:cNvPr id="13316"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34DF61BE-00B3-4B20-9BD1-AA548FF41578}" type="slidenum">
              <a:rPr lang="en-US" smtClean="0"/>
              <a:pPr/>
              <a:t>55</a:t>
            </a:fld>
            <a:endParaRPr lang="en-US" smtClean="0"/>
          </a:p>
        </p:txBody>
      </p:sp>
      <p:pic>
        <p:nvPicPr>
          <p:cNvPr id="13317" name="Picture 2"/>
          <p:cNvPicPr>
            <a:picLocks noChangeAspect="1" noChangeArrowheads="1"/>
          </p:cNvPicPr>
          <p:nvPr/>
        </p:nvPicPr>
        <p:blipFill>
          <a:blip r:embed="rId2" cstate="print"/>
          <a:srcRect/>
          <a:stretch>
            <a:fillRect/>
          </a:stretch>
        </p:blipFill>
        <p:spPr bwMode="auto">
          <a:xfrm>
            <a:off x="1066800" y="2209800"/>
            <a:ext cx="7086600"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a:xfrm>
            <a:off x="457200" y="274638"/>
            <a:ext cx="8229600" cy="792162"/>
          </a:xfrm>
        </p:spPr>
        <p:txBody>
          <a:bodyPr/>
          <a:lstStyle/>
          <a:p>
            <a:r>
              <a:rPr lang="en-US" sz="3200" smtClean="0">
                <a:latin typeface="Times New Roman" pitchFamily="18" charset="0"/>
                <a:cs typeface="Times New Roman" pitchFamily="18" charset="0"/>
              </a:rPr>
              <a:t>The failure of simple Phillips curve and the role of expected inflation 2/3</a:t>
            </a:r>
          </a:p>
        </p:txBody>
      </p:sp>
      <p:sp>
        <p:nvSpPr>
          <p:cNvPr id="3077" name="Content Placeholder 2"/>
          <p:cNvSpPr>
            <a:spLocks noGrp="1"/>
          </p:cNvSpPr>
          <p:nvPr>
            <p:ph idx="1"/>
          </p:nvPr>
        </p:nvSpPr>
        <p:spPr>
          <a:xfrm>
            <a:off x="457200" y="1371600"/>
            <a:ext cx="8229600" cy="4754563"/>
          </a:xfrm>
        </p:spPr>
        <p:txBody>
          <a:bodyPr/>
          <a:lstStyle/>
          <a:p>
            <a:pPr algn="just"/>
            <a:r>
              <a:rPr lang="en-US" sz="2000" dirty="0" smtClean="0">
                <a:latin typeface="Times New Roman" pitchFamily="18" charset="0"/>
                <a:cs typeface="Times New Roman" pitchFamily="18" charset="0"/>
              </a:rPr>
              <a:t>When the </a:t>
            </a:r>
            <a:r>
              <a:rPr lang="en-US" sz="2000" dirty="0" smtClean="0">
                <a:latin typeface="Times New Roman" pitchFamily="18" charset="0"/>
                <a:cs typeface="Times New Roman" pitchFamily="18" charset="0"/>
              </a:rPr>
              <a:t>workers </a:t>
            </a:r>
            <a:r>
              <a:rPr lang="en-US" sz="2000" dirty="0" smtClean="0">
                <a:latin typeface="Times New Roman" pitchFamily="18" charset="0"/>
                <a:cs typeface="Times New Roman" pitchFamily="18" charset="0"/>
              </a:rPr>
              <a:t>and firms agree over wages , they make an agreement over real wages.  So they  adjust the nominal wages for any inflation which they  expect to happen over the contract period.</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Unemployment level depends </a:t>
            </a:r>
            <a:r>
              <a:rPr lang="en-US" sz="2000" dirty="0" smtClean="0">
                <a:latin typeface="Times New Roman" pitchFamily="18" charset="0"/>
                <a:cs typeface="Times New Roman" pitchFamily="18" charset="0"/>
              </a:rPr>
              <a:t>not on the </a:t>
            </a:r>
            <a:r>
              <a:rPr lang="en-US" sz="2000" dirty="0" smtClean="0">
                <a:latin typeface="Times New Roman" pitchFamily="18" charset="0"/>
                <a:cs typeface="Times New Roman" pitchFamily="18" charset="0"/>
              </a:rPr>
              <a:t>level of inflation per se , but the excess of  actual inflation over what was expected </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 now if we talk about the real wages, the excess of  wage inflation over the expected rise in prices or in other words the expected inflation is the important thing for both workers and firms. So we can rewrite the original Phillips curve in the following way :  </a:t>
            </a:r>
          </a:p>
          <a:p>
            <a:pPr algn="just"/>
            <a:endParaRPr lang="en-US" sz="2000" dirty="0" smtClean="0">
              <a:latin typeface="Times New Roman" pitchFamily="18" charset="0"/>
              <a:cs typeface="Times New Roman" pitchFamily="18" charset="0"/>
            </a:endParaRPr>
          </a:p>
          <a:p>
            <a:pPr algn="just">
              <a:buFont typeface="Arial" charset="0"/>
              <a:buNone/>
            </a:pPr>
            <a:r>
              <a:rPr lang="en-US" sz="2000" dirty="0" smtClean="0">
                <a:latin typeface="Times New Roman" pitchFamily="18" charset="0"/>
                <a:cs typeface="Times New Roman" pitchFamily="18" charset="0"/>
              </a:rPr>
              <a:t>                                                                 (3) </a:t>
            </a:r>
          </a:p>
          <a:p>
            <a:pPr algn="just">
              <a:buFont typeface="Arial" charset="0"/>
              <a:buNone/>
            </a:pPr>
            <a:r>
              <a:rPr lang="en-US" sz="2000" dirty="0" smtClean="0">
                <a:latin typeface="Times New Roman" pitchFamily="18" charset="0"/>
                <a:cs typeface="Times New Roman" pitchFamily="18" charset="0"/>
              </a:rPr>
              <a:t> where                is the level of expected inflation </a:t>
            </a:r>
          </a:p>
        </p:txBody>
      </p:sp>
      <p:sp>
        <p:nvSpPr>
          <p:cNvPr id="307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874059B7-D39D-4F35-B519-91C72C732A2A}" type="slidenum">
              <a:rPr lang="en-US" smtClean="0"/>
              <a:pPr/>
              <a:t>56</a:t>
            </a:fld>
            <a:endParaRPr lang="en-US" smtClean="0"/>
          </a:p>
        </p:txBody>
      </p:sp>
      <p:graphicFrame>
        <p:nvGraphicFramePr>
          <p:cNvPr id="3074" name="Object 2"/>
          <p:cNvGraphicFramePr>
            <a:graphicFrameLocks noChangeAspect="1"/>
          </p:cNvGraphicFramePr>
          <p:nvPr/>
        </p:nvGraphicFramePr>
        <p:xfrm>
          <a:off x="1371600" y="5257800"/>
          <a:ext cx="3051175" cy="482600"/>
        </p:xfrm>
        <a:graphic>
          <a:graphicData uri="http://schemas.openxmlformats.org/presentationml/2006/ole">
            <p:oleObj spid="_x0000_s100354" name="Equation" r:id="rId3" imgW="1295280" imgH="241200" progId="Equation.3">
              <p:embed/>
            </p:oleObj>
          </a:graphicData>
        </a:graphic>
      </p:graphicFrame>
      <p:graphicFrame>
        <p:nvGraphicFramePr>
          <p:cNvPr id="3075" name="Object 3"/>
          <p:cNvGraphicFramePr>
            <a:graphicFrameLocks noChangeAspect="1"/>
          </p:cNvGraphicFramePr>
          <p:nvPr/>
        </p:nvGraphicFramePr>
        <p:xfrm>
          <a:off x="1295400" y="5638800"/>
          <a:ext cx="533400" cy="457200"/>
        </p:xfrm>
        <a:graphic>
          <a:graphicData uri="http://schemas.openxmlformats.org/presentationml/2006/ole">
            <p:oleObj spid="_x0000_s100355" name="Equation" r:id="rId4" imgW="190440" imgH="20304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457200" y="274638"/>
            <a:ext cx="8229600" cy="944562"/>
          </a:xfrm>
        </p:spPr>
        <p:txBody>
          <a:bodyPr/>
          <a:lstStyle/>
          <a:p>
            <a:r>
              <a:rPr lang="en-US" sz="3200" smtClean="0">
                <a:latin typeface="Times New Roman" pitchFamily="18" charset="0"/>
                <a:cs typeface="Times New Roman" pitchFamily="18" charset="0"/>
              </a:rPr>
              <a:t>The failure of simple Phillips curve and the role of expected inflation 3/3</a:t>
            </a:r>
            <a:endParaRPr lang="en-US" sz="3200" smtClean="0"/>
          </a:p>
        </p:txBody>
      </p:sp>
      <p:sp>
        <p:nvSpPr>
          <p:cNvPr id="4101" name="Content Placeholder 2"/>
          <p:cNvSpPr>
            <a:spLocks noGrp="1"/>
          </p:cNvSpPr>
          <p:nvPr>
            <p:ph idx="1"/>
          </p:nvPr>
        </p:nvSpPr>
        <p:spPr>
          <a:xfrm>
            <a:off x="457200" y="1371600"/>
            <a:ext cx="8229600" cy="4754563"/>
          </a:xfrm>
        </p:spPr>
        <p:txBody>
          <a:bodyPr/>
          <a:lstStyle/>
          <a:p>
            <a:r>
              <a:rPr lang="en-US" sz="2000" smtClean="0">
                <a:latin typeface="Times New Roman" pitchFamily="18" charset="0"/>
                <a:cs typeface="Times New Roman" pitchFamily="18" charset="0"/>
              </a:rPr>
              <a:t>If we assume in addition that real wage is constant , it implies that nominal wage inflation rate should be equal to actual inflation rate </a:t>
            </a:r>
          </a:p>
          <a:p>
            <a:endParaRPr lang="en-US" sz="20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Denoting actual  inflation rate by   , we can rewrite the </a:t>
            </a:r>
            <a:r>
              <a:rPr lang="en-US" sz="2000" b="1" smtClean="0">
                <a:latin typeface="Times New Roman" pitchFamily="18" charset="0"/>
                <a:cs typeface="Times New Roman" pitchFamily="18" charset="0"/>
              </a:rPr>
              <a:t>modern expectations- augmented  Phillips curve</a:t>
            </a:r>
            <a:r>
              <a:rPr lang="en-US" sz="2000" smtClean="0">
                <a:latin typeface="Times New Roman" pitchFamily="18" charset="0"/>
                <a:cs typeface="Times New Roman" pitchFamily="18" charset="0"/>
              </a:rPr>
              <a:t> in the following way:   </a:t>
            </a:r>
          </a:p>
          <a:p>
            <a:pPr algn="just">
              <a:buFont typeface="Arial" charset="0"/>
              <a:buNone/>
            </a:pPr>
            <a:r>
              <a:rPr lang="en-US" sz="2000" smtClean="0">
                <a:latin typeface="Times New Roman" pitchFamily="18" charset="0"/>
                <a:cs typeface="Times New Roman" pitchFamily="18" charset="0"/>
              </a:rPr>
              <a:t>                                                                     (4)</a:t>
            </a:r>
          </a:p>
          <a:p>
            <a:pPr algn="just"/>
            <a:endParaRPr lang="en-US" sz="20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Two crucial observations about this new Phillips curve are the following: </a:t>
            </a:r>
          </a:p>
          <a:p>
            <a:pPr algn="just"/>
            <a:endParaRPr lang="en-US" sz="2000" smtClean="0">
              <a:latin typeface="Times New Roman" pitchFamily="18" charset="0"/>
              <a:cs typeface="Times New Roman" pitchFamily="18" charset="0"/>
            </a:endParaRPr>
          </a:p>
          <a:p>
            <a:pPr algn="just">
              <a:buFont typeface="Arial" charset="0"/>
              <a:buNone/>
            </a:pPr>
            <a:r>
              <a:rPr lang="en-US" sz="2000" smtClean="0">
                <a:latin typeface="Times New Roman" pitchFamily="18" charset="0"/>
                <a:cs typeface="Times New Roman" pitchFamily="18" charset="0"/>
              </a:rPr>
              <a:t>     a) The change in expected inflation transfers into  the same one-to-one change in actual inflation</a:t>
            </a:r>
          </a:p>
          <a:p>
            <a:pPr algn="just">
              <a:buFont typeface="Arial" charset="0"/>
              <a:buNone/>
            </a:pPr>
            <a:r>
              <a:rPr lang="en-US" sz="2000" smtClean="0">
                <a:latin typeface="Times New Roman" pitchFamily="18" charset="0"/>
                <a:cs typeface="Times New Roman" pitchFamily="18" charset="0"/>
              </a:rPr>
              <a:t>     b) The actual unemployment level equals natural unemployment if  actual inflation equals expected inflation </a:t>
            </a:r>
          </a:p>
          <a:p>
            <a:pPr algn="just"/>
            <a:endParaRPr lang="en-US" sz="2000"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p:txBody>
      </p:sp>
      <p:sp>
        <p:nvSpPr>
          <p:cNvPr id="4102"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62D4F837-7FA4-419F-A019-A3B05ECCF631}" type="slidenum">
              <a:rPr lang="en-US" smtClean="0"/>
              <a:pPr/>
              <a:t>57</a:t>
            </a:fld>
            <a:endParaRPr lang="en-US" smtClean="0"/>
          </a:p>
        </p:txBody>
      </p:sp>
      <p:graphicFrame>
        <p:nvGraphicFramePr>
          <p:cNvPr id="4098" name="Object 2"/>
          <p:cNvGraphicFramePr>
            <a:graphicFrameLocks noChangeAspect="1"/>
          </p:cNvGraphicFramePr>
          <p:nvPr/>
        </p:nvGraphicFramePr>
        <p:xfrm>
          <a:off x="4876800" y="2438400"/>
          <a:ext cx="533400" cy="304800"/>
        </p:xfrm>
        <a:graphic>
          <a:graphicData uri="http://schemas.openxmlformats.org/presentationml/2006/ole">
            <p:oleObj spid="_x0000_s101378" name="Equation" r:id="rId3" imgW="139680" imgH="139680" progId="Equation.3">
              <p:embed/>
            </p:oleObj>
          </a:graphicData>
        </a:graphic>
      </p:graphicFrame>
      <p:graphicFrame>
        <p:nvGraphicFramePr>
          <p:cNvPr id="4099" name="Object 3"/>
          <p:cNvGraphicFramePr>
            <a:graphicFrameLocks noChangeAspect="1"/>
          </p:cNvGraphicFramePr>
          <p:nvPr/>
        </p:nvGraphicFramePr>
        <p:xfrm>
          <a:off x="2743200" y="3124200"/>
          <a:ext cx="1784350" cy="419100"/>
        </p:xfrm>
        <a:graphic>
          <a:graphicData uri="http://schemas.openxmlformats.org/presentationml/2006/ole">
            <p:oleObj spid="_x0000_s101379" name="Equation" r:id="rId4" imgW="1130040" imgH="22860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884238"/>
          </a:xfrm>
        </p:spPr>
        <p:txBody>
          <a:bodyPr/>
          <a:lstStyle/>
          <a:p>
            <a:r>
              <a:rPr lang="en-US" sz="3200" smtClean="0">
                <a:latin typeface="Times New Roman" pitchFamily="18" charset="0"/>
                <a:cs typeface="Times New Roman" pitchFamily="18" charset="0"/>
              </a:rPr>
              <a:t>The expectations augmented Phillips curve and the actual data </a:t>
            </a:r>
          </a:p>
        </p:txBody>
      </p:sp>
      <p:sp>
        <p:nvSpPr>
          <p:cNvPr id="14339" name="Content Placeholder 2"/>
          <p:cNvSpPr>
            <a:spLocks noGrp="1"/>
          </p:cNvSpPr>
          <p:nvPr>
            <p:ph idx="1"/>
          </p:nvPr>
        </p:nvSpPr>
        <p:spPr>
          <a:xfrm>
            <a:off x="457200" y="1752600"/>
            <a:ext cx="8229600" cy="4525963"/>
          </a:xfrm>
        </p:spPr>
        <p:txBody>
          <a:bodyPr/>
          <a:lstStyle/>
          <a:p>
            <a:pPr algn="just"/>
            <a:r>
              <a:rPr lang="en-US" sz="2000" dirty="0" smtClean="0">
                <a:latin typeface="Times New Roman" pitchFamily="18" charset="0"/>
                <a:cs typeface="Times New Roman" pitchFamily="18" charset="0"/>
              </a:rPr>
              <a:t>T</a:t>
            </a:r>
            <a:r>
              <a:rPr lang="en-US" sz="1900" dirty="0" smtClean="0">
                <a:latin typeface="Times New Roman" pitchFamily="18" charset="0"/>
                <a:cs typeface="Times New Roman" pitchFamily="18" charset="0"/>
              </a:rPr>
              <a:t>he modern expectations augmented Phillips curve is plotted in the following graph together with actual data for different years . Now you can see that the expectations augmented Phillips curve corresponds to actual data although not perfectly but quite well </a:t>
            </a:r>
          </a:p>
          <a:p>
            <a:pPr algn="just"/>
            <a:endParaRPr lang="en-US" sz="20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p:txBody>
      </p:sp>
      <p:sp>
        <p:nvSpPr>
          <p:cNvPr id="14340"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BA409073-10A5-4F06-9575-4866AB0CC756}" type="slidenum">
              <a:rPr lang="en-US" smtClean="0"/>
              <a:pPr/>
              <a:t>58</a:t>
            </a:fld>
            <a:endParaRPr lang="en-US" smtClean="0"/>
          </a:p>
        </p:txBody>
      </p:sp>
      <p:pic>
        <p:nvPicPr>
          <p:cNvPr id="14341" name="Picture 2"/>
          <p:cNvPicPr>
            <a:picLocks noChangeAspect="1" noChangeArrowheads="1"/>
          </p:cNvPicPr>
          <p:nvPr/>
        </p:nvPicPr>
        <p:blipFill>
          <a:blip r:embed="rId2" cstate="print"/>
          <a:srcRect/>
          <a:stretch>
            <a:fillRect/>
          </a:stretch>
        </p:blipFill>
        <p:spPr bwMode="auto">
          <a:xfrm>
            <a:off x="838200" y="2971800"/>
            <a:ext cx="6858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0"/>
            <a:ext cx="8229600" cy="762000"/>
          </a:xfrm>
        </p:spPr>
        <p:txBody>
          <a:bodyPr/>
          <a:lstStyle/>
          <a:p>
            <a:r>
              <a:rPr lang="en-US" sz="2900" smtClean="0">
                <a:latin typeface="Times New Roman" pitchFamily="18" charset="0"/>
                <a:cs typeface="Times New Roman" pitchFamily="18" charset="0"/>
              </a:rPr>
              <a:t>Inflation expectations and short run Phillips curve 1/2</a:t>
            </a:r>
          </a:p>
        </p:txBody>
      </p:sp>
      <p:sp>
        <p:nvSpPr>
          <p:cNvPr id="15363" name="Content Placeholder 2"/>
          <p:cNvSpPr>
            <a:spLocks noGrp="1"/>
          </p:cNvSpPr>
          <p:nvPr>
            <p:ph idx="1"/>
          </p:nvPr>
        </p:nvSpPr>
        <p:spPr>
          <a:xfrm>
            <a:off x="609600" y="1600200"/>
            <a:ext cx="8229600" cy="4343400"/>
          </a:xfrm>
        </p:spPr>
        <p:txBody>
          <a:bodyPr/>
          <a:lstStyle/>
          <a:p>
            <a:r>
              <a:rPr lang="en-US" sz="1900" dirty="0" smtClean="0">
                <a:latin typeface="Times New Roman" pitchFamily="18" charset="0"/>
                <a:cs typeface="Times New Roman" pitchFamily="18" charset="0"/>
              </a:rPr>
              <a:t>Stylized short-run Phillips curves for the 1980’s and 1990’s for US economy are given on the next slide</a:t>
            </a:r>
          </a:p>
          <a:p>
            <a:endParaRPr lang="en-US" sz="19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Now the Phillips curve intersect the natural level of employment line at the level of expected inflation.</a:t>
            </a:r>
          </a:p>
          <a:p>
            <a:endParaRPr lang="en-US" sz="19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We can see that in 1990’s only 2% inflation rate was expected while in 1980’s around 7 % of inflation rate was expected.  </a:t>
            </a:r>
          </a:p>
          <a:p>
            <a:endParaRPr lang="en-US" sz="19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If the level of expected inflation rises the Phillips curve shifts up . </a:t>
            </a:r>
          </a:p>
          <a:p>
            <a:pPr>
              <a:buNone/>
            </a:pPr>
            <a:endParaRPr lang="en-US" sz="1900" dirty="0" smtClean="0">
              <a:latin typeface="Times New Roman" pitchFamily="18" charset="0"/>
              <a:cs typeface="Times New Roman" pitchFamily="18" charset="0"/>
            </a:endParaRPr>
          </a:p>
        </p:txBody>
      </p:sp>
      <p:sp>
        <p:nvSpPr>
          <p:cNvPr id="15364"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A7230C24-DD83-426B-ACA9-150ABF9578B4}" type="slidenum">
              <a:rPr lang="en-US" smtClean="0"/>
              <a:pPr/>
              <a:t>59</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smtClean="0">
                <a:solidFill>
                  <a:srgbClr val="FFFFFF"/>
                </a:solidFill>
              </a:rPr>
              <a:t>The Kinds of Money</a:t>
            </a:r>
          </a:p>
        </p:txBody>
      </p:sp>
      <p:sp>
        <p:nvSpPr>
          <p:cNvPr id="8195" name="Rectangle 3"/>
          <p:cNvSpPr>
            <a:spLocks noGrp="1" noChangeArrowheads="1"/>
          </p:cNvSpPr>
          <p:nvPr>
            <p:ph type="body" idx="1"/>
          </p:nvPr>
        </p:nvSpPr>
        <p:spPr/>
        <p:txBody>
          <a:bodyPr/>
          <a:lstStyle/>
          <a:p>
            <a:pPr>
              <a:buClr>
                <a:srgbClr val="000000"/>
              </a:buClr>
            </a:pPr>
            <a:r>
              <a:rPr lang="en-US" sz="2600" i="1" smtClean="0">
                <a:solidFill>
                  <a:srgbClr val="25A9A6"/>
                </a:solidFill>
              </a:rPr>
              <a:t>Commodity money </a:t>
            </a:r>
            <a:r>
              <a:rPr lang="en-US" sz="2600" smtClean="0"/>
              <a:t>takes the form of a commodity with intrinsic value.</a:t>
            </a:r>
          </a:p>
          <a:p>
            <a:pPr lvl="1"/>
            <a:r>
              <a:rPr lang="en-US" sz="2400" smtClean="0"/>
              <a:t>Examples: Gold, silver, cigarettes.</a:t>
            </a:r>
          </a:p>
          <a:p>
            <a:pPr>
              <a:buClr>
                <a:srgbClr val="000000"/>
              </a:buClr>
            </a:pPr>
            <a:r>
              <a:rPr lang="en-US" sz="2600" i="1" smtClean="0">
                <a:solidFill>
                  <a:srgbClr val="25A9A6"/>
                </a:solidFill>
              </a:rPr>
              <a:t>Fiat money </a:t>
            </a:r>
            <a:r>
              <a:rPr lang="en-US" sz="2600" smtClean="0"/>
              <a:t>is used as money because of government decree.</a:t>
            </a:r>
          </a:p>
          <a:p>
            <a:pPr lvl="1"/>
            <a:r>
              <a:rPr lang="en-US" sz="2400" smtClean="0"/>
              <a:t>It does not have intrinsic value.</a:t>
            </a:r>
          </a:p>
          <a:p>
            <a:pPr lvl="1"/>
            <a:r>
              <a:rPr lang="en-US" sz="2400" smtClean="0"/>
              <a:t>Examples: Coins, currency, current account deposits.</a:t>
            </a:r>
          </a:p>
          <a:p>
            <a:pPr>
              <a:buClr>
                <a:srgbClr val="000000"/>
              </a:buClr>
            </a:pPr>
            <a:r>
              <a:rPr lang="en-US" sz="2600" i="1" smtClean="0">
                <a:solidFill>
                  <a:srgbClr val="25A9A6"/>
                </a:solidFill>
              </a:rPr>
              <a:t>Currency </a:t>
            </a:r>
            <a:r>
              <a:rPr lang="en-US" sz="2600" smtClean="0"/>
              <a:t>is the paper bills and coins in the hands of the public.</a:t>
            </a:r>
          </a:p>
          <a:p>
            <a:pPr>
              <a:buClr>
                <a:srgbClr val="000000"/>
              </a:buClr>
            </a:pPr>
            <a:r>
              <a:rPr lang="en-US" sz="2600" i="1" smtClean="0">
                <a:solidFill>
                  <a:srgbClr val="25A9A6"/>
                </a:solidFill>
              </a:rPr>
              <a:t>Demand deposits </a:t>
            </a:r>
            <a:r>
              <a:rPr lang="en-US" sz="2600" smtClean="0"/>
              <a:t>are balances in bank accounts that depositors can access on demand by writing a cheque or using a debit card.</a:t>
            </a:r>
          </a:p>
          <a:p>
            <a:pPr lvl="1"/>
            <a:endParaRPr lang="en-US" sz="26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900" smtClean="0">
                <a:latin typeface="Times New Roman" pitchFamily="18" charset="0"/>
                <a:cs typeface="Times New Roman" pitchFamily="18" charset="0"/>
              </a:rPr>
              <a:t>Inflation expectations and short run Phillips curve 2/2</a:t>
            </a:r>
            <a:endParaRPr lang="en-US" sz="2900" smtClean="0"/>
          </a:p>
        </p:txBody>
      </p:sp>
      <p:sp>
        <p:nvSpPr>
          <p:cNvPr id="16387"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D88EA407-679D-4554-8027-304A7BEE7240}" type="slidenum">
              <a:rPr lang="en-US" smtClean="0"/>
              <a:pPr/>
              <a:t>60</a:t>
            </a:fld>
            <a:endParaRPr lang="en-US" smtClean="0"/>
          </a:p>
        </p:txBody>
      </p:sp>
      <p:pic>
        <p:nvPicPr>
          <p:cNvPr id="16388" name="Picture 4"/>
          <p:cNvPicPr>
            <a:picLocks noGrp="1" noChangeAspect="1" noChangeArrowheads="1"/>
          </p:cNvPicPr>
          <p:nvPr>
            <p:ph idx="1"/>
          </p:nvPr>
        </p:nvPicPr>
        <p:blipFill>
          <a:blip r:embed="rId2" cstate="print"/>
          <a:srcRect/>
          <a:stretch>
            <a:fillRect/>
          </a:stretch>
        </p:blipFill>
        <p:spPr>
          <a:xfrm>
            <a:off x="990600" y="1752600"/>
            <a:ext cx="7391400" cy="47244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Summary</a:t>
            </a:r>
          </a:p>
        </p:txBody>
      </p:sp>
      <p:sp>
        <p:nvSpPr>
          <p:cNvPr id="51203" name="Rectangle 3"/>
          <p:cNvSpPr>
            <a:spLocks noGrp="1" noChangeArrowheads="1"/>
          </p:cNvSpPr>
          <p:nvPr>
            <p:ph type="body" idx="1"/>
          </p:nvPr>
        </p:nvSpPr>
        <p:spPr/>
        <p:txBody>
          <a:bodyPr/>
          <a:lstStyle/>
          <a:p>
            <a:pPr>
              <a:buFontTx/>
              <a:buNone/>
            </a:pPr>
            <a:endParaRPr lang="en-US" sz="1000" smtClean="0"/>
          </a:p>
          <a:p>
            <a:r>
              <a:rPr lang="en-US" smtClean="0"/>
              <a:t>The term money refers to assets that people regularly use to buy goods and services.</a:t>
            </a:r>
          </a:p>
          <a:p>
            <a:r>
              <a:rPr lang="en-US" smtClean="0"/>
              <a:t>Money serves three functions in an economy: as a medium of exchange, a unit of account, and a store of value.</a:t>
            </a:r>
          </a:p>
          <a:p>
            <a:r>
              <a:rPr lang="en-US" smtClean="0"/>
              <a:t>Commodity money is money that has intrinsic value. </a:t>
            </a:r>
          </a:p>
          <a:p>
            <a:r>
              <a:rPr lang="en-US" smtClean="0"/>
              <a:t>Fiat money is money without intrinsic value.</a:t>
            </a:r>
          </a:p>
        </p:txBody>
      </p:sp>
      <p:sp>
        <p:nvSpPr>
          <p:cNvPr id="5120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Summary</a:t>
            </a:r>
          </a:p>
        </p:txBody>
      </p:sp>
      <p:sp>
        <p:nvSpPr>
          <p:cNvPr id="52227" name="Rectangle 3"/>
          <p:cNvSpPr>
            <a:spLocks noGrp="1" noChangeArrowheads="1"/>
          </p:cNvSpPr>
          <p:nvPr>
            <p:ph type="body" idx="1"/>
          </p:nvPr>
        </p:nvSpPr>
        <p:spPr/>
        <p:txBody>
          <a:bodyPr/>
          <a:lstStyle/>
          <a:p>
            <a:r>
              <a:rPr lang="en-US" sz="3000" smtClean="0"/>
              <a:t>It is the function of a central bank to control the money supply through open-market operations, or by changing the refinancing rate, or by adjusting reserve requirements.</a:t>
            </a:r>
          </a:p>
          <a:p>
            <a:r>
              <a:rPr lang="en-US" sz="3000" smtClean="0"/>
              <a:t>When banks loan out their deposits, they increase the quantity of money in the economy.</a:t>
            </a:r>
          </a:p>
          <a:p>
            <a:r>
              <a:rPr lang="en-US" sz="3000" smtClean="0"/>
              <a:t>Because the central bank cannot control the amount bankers choose to lend or the amount households choose to deposit in banks, the central bank’s control of the money supply is imperfect.</a:t>
            </a:r>
          </a:p>
          <a:p>
            <a:endParaRPr lang="en-US" smtClean="0"/>
          </a:p>
        </p:txBody>
      </p:sp>
      <p:sp>
        <p:nvSpPr>
          <p:cNvPr id="5222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Summary</a:t>
            </a:r>
            <a:endParaRPr lang="en-US" altLang="en-US" smtClean="0">
              <a:latin typeface="Tahoma" pitchFamily="34" charset="0"/>
            </a:endParaRPr>
          </a:p>
        </p:txBody>
      </p:sp>
      <p:sp>
        <p:nvSpPr>
          <p:cNvPr id="53251" name="Rectangle 3"/>
          <p:cNvSpPr>
            <a:spLocks noGrp="1" noChangeArrowheads="1"/>
          </p:cNvSpPr>
          <p:nvPr>
            <p:ph type="body" idx="1"/>
          </p:nvPr>
        </p:nvSpPr>
        <p:spPr/>
        <p:txBody>
          <a:bodyPr/>
          <a:lstStyle/>
          <a:p>
            <a:r>
              <a:rPr lang="en-US" altLang="en-US" smtClean="0"/>
              <a:t>The overall level of prices in an economy adjusts to bring money supply and money demand into balance.</a:t>
            </a:r>
          </a:p>
          <a:p>
            <a:r>
              <a:rPr lang="en-US" altLang="en-US" smtClean="0"/>
              <a:t>When the central bank increases the supply of money, it causes the price level to rise.</a:t>
            </a:r>
          </a:p>
          <a:p>
            <a:r>
              <a:rPr lang="en-US" altLang="en-US" smtClean="0"/>
              <a:t>Persistent growth in the quantity of money supplied leads to continuing inflation.</a:t>
            </a:r>
          </a:p>
          <a:p>
            <a:r>
              <a:rPr lang="en-US" altLang="en-US" smtClean="0"/>
              <a:t>A government can pay for its spending simply by printing more money. This can result in an “inflation tax” and hyperinflation.</a:t>
            </a:r>
          </a:p>
          <a:p>
            <a:endParaRPr lang="en-US" altLang="en-US" smtClean="0"/>
          </a:p>
        </p:txBody>
      </p:sp>
      <p:sp>
        <p:nvSpPr>
          <p:cNvPr id="53252"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Summary</a:t>
            </a:r>
            <a:endParaRPr lang="en-US" altLang="en-US" smtClean="0">
              <a:latin typeface="Tahoma" pitchFamily="34" charset="0"/>
            </a:endParaRPr>
          </a:p>
        </p:txBody>
      </p:sp>
      <p:sp>
        <p:nvSpPr>
          <p:cNvPr id="54275" name="Rectangle 3"/>
          <p:cNvSpPr>
            <a:spLocks noGrp="1" noChangeArrowheads="1"/>
          </p:cNvSpPr>
          <p:nvPr>
            <p:ph type="body" idx="1"/>
          </p:nvPr>
        </p:nvSpPr>
        <p:spPr/>
        <p:txBody>
          <a:bodyPr/>
          <a:lstStyle/>
          <a:p>
            <a:endParaRPr lang="en-US" altLang="en-US" smtClean="0"/>
          </a:p>
          <a:p>
            <a:r>
              <a:rPr lang="en-US" altLang="en-US" smtClean="0"/>
              <a:t>The principle of money neutrality asserts that changes in the quantity of money influence nominal variables but not real variables.</a:t>
            </a:r>
          </a:p>
          <a:p>
            <a:r>
              <a:rPr lang="en-US" altLang="en-US" smtClean="0"/>
              <a:t>According to the Fisher effect, when the inflation rate rises, the nominal interest rate rises by the same amount, and the real interest rate stays the same.</a:t>
            </a:r>
          </a:p>
          <a:p>
            <a:endParaRPr lang="en-US" altLang="en-US" smtClean="0"/>
          </a:p>
        </p:txBody>
      </p:sp>
      <p:sp>
        <p:nvSpPr>
          <p:cNvPr id="5427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Summary</a:t>
            </a:r>
            <a:endParaRPr lang="en-US" altLang="en-US" smtClean="0">
              <a:latin typeface="Tahoma" pitchFamily="34" charset="0"/>
            </a:endParaRPr>
          </a:p>
        </p:txBody>
      </p:sp>
      <p:sp>
        <p:nvSpPr>
          <p:cNvPr id="55299" name="Rectangle 3"/>
          <p:cNvSpPr>
            <a:spLocks noGrp="1" noChangeArrowheads="1"/>
          </p:cNvSpPr>
          <p:nvPr>
            <p:ph type="body" idx="1"/>
          </p:nvPr>
        </p:nvSpPr>
        <p:spPr/>
        <p:txBody>
          <a:bodyPr/>
          <a:lstStyle/>
          <a:p>
            <a:r>
              <a:rPr lang="en-US" altLang="en-US" sz="2800" smtClean="0"/>
              <a:t>Many people think that inflation makes them poorer because it raises the cost of what they buy.</a:t>
            </a:r>
          </a:p>
          <a:p>
            <a:r>
              <a:rPr lang="en-US" altLang="en-US" sz="2800" smtClean="0"/>
              <a:t>This view is a fallacy because inflation also raises nominal incomes.</a:t>
            </a:r>
          </a:p>
          <a:p>
            <a:r>
              <a:rPr lang="en-US" altLang="en-US" sz="2800" smtClean="0"/>
              <a:t>Economists have identified six costs of inflation:</a:t>
            </a:r>
            <a:endParaRPr lang="en-US" altLang="en-US" sz="2800" i="1" smtClean="0"/>
          </a:p>
          <a:p>
            <a:pPr lvl="1"/>
            <a:r>
              <a:rPr lang="en-US" altLang="en-US" sz="2600" smtClean="0"/>
              <a:t>Shoeleather costs</a:t>
            </a:r>
          </a:p>
          <a:p>
            <a:pPr lvl="1"/>
            <a:r>
              <a:rPr lang="en-US" altLang="en-US" sz="2600" smtClean="0"/>
              <a:t>Menu costs</a:t>
            </a:r>
          </a:p>
          <a:p>
            <a:pPr lvl="1"/>
            <a:r>
              <a:rPr lang="en-US" altLang="en-US" sz="2600" smtClean="0"/>
              <a:t>Increased variability of relative prices </a:t>
            </a:r>
          </a:p>
          <a:p>
            <a:pPr lvl="1"/>
            <a:r>
              <a:rPr lang="en-US" altLang="en-US" sz="2600" smtClean="0"/>
              <a:t>Unintended tax liability changes</a:t>
            </a:r>
          </a:p>
          <a:p>
            <a:pPr lvl="1"/>
            <a:r>
              <a:rPr lang="en-US" altLang="en-US" sz="2600" smtClean="0"/>
              <a:t>Confusion and inconvenience</a:t>
            </a:r>
          </a:p>
          <a:p>
            <a:pPr lvl="1"/>
            <a:r>
              <a:rPr lang="en-US" altLang="en-US" sz="2600" smtClean="0"/>
              <a:t>Arbitrary redistributions of wealth</a:t>
            </a:r>
            <a:endParaRPr lang="en-US" altLang="en-US" sz="2600" i="1" smtClean="0"/>
          </a:p>
          <a:p>
            <a:endParaRPr lang="en-US" altLang="en-US" i="1" smtClean="0"/>
          </a:p>
        </p:txBody>
      </p:sp>
      <p:sp>
        <p:nvSpPr>
          <p:cNvPr id="55300"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7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9219" name="Rectangle 71"/>
          <p:cNvSpPr>
            <a:spLocks noGrp="1" noChangeArrowheads="1"/>
          </p:cNvSpPr>
          <p:nvPr>
            <p:ph type="title"/>
          </p:nvPr>
        </p:nvSpPr>
        <p:spPr>
          <a:xfrm>
            <a:off x="762000" y="76200"/>
            <a:ext cx="8382000" cy="762000"/>
          </a:xfrm>
        </p:spPr>
        <p:txBody>
          <a:bodyPr/>
          <a:lstStyle/>
          <a:p>
            <a:pPr algn="l"/>
            <a:r>
              <a:rPr lang="en-US" sz="2800" smtClean="0"/>
              <a:t>Figure 1 Three Measures of the Money Stock for the Euro Area</a:t>
            </a:r>
          </a:p>
        </p:txBody>
      </p:sp>
      <p:sp>
        <p:nvSpPr>
          <p:cNvPr id="9220" name="Rectangle 42"/>
          <p:cNvSpPr>
            <a:spLocks noChangeArrowheads="1"/>
          </p:cNvSpPr>
          <p:nvPr/>
        </p:nvSpPr>
        <p:spPr bwMode="auto">
          <a:xfrm>
            <a:off x="5087938" y="4770438"/>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 </a:t>
            </a:r>
            <a:endParaRPr lang="en-US"/>
          </a:p>
        </p:txBody>
      </p:sp>
      <p:pic>
        <p:nvPicPr>
          <p:cNvPr id="9221" name="Picture 73" descr="Mankiw29-1PPP"/>
          <p:cNvPicPr>
            <a:picLocks noChangeAspect="1" noChangeArrowheads="1"/>
          </p:cNvPicPr>
          <p:nvPr/>
        </p:nvPicPr>
        <p:blipFill>
          <a:blip r:embed="rId3" cstate="print"/>
          <a:srcRect/>
          <a:stretch>
            <a:fillRect/>
          </a:stretch>
        </p:blipFill>
        <p:spPr bwMode="auto">
          <a:xfrm>
            <a:off x="533400" y="1701800"/>
            <a:ext cx="8096250" cy="4394200"/>
          </a:xfrm>
          <a:prstGeom prst="rect">
            <a:avLst/>
          </a:prstGeom>
          <a:noFill/>
          <a:ln w="9525">
            <a:noFill/>
            <a:miter lim="800000"/>
            <a:headEnd/>
            <a:tailEnd/>
          </a:ln>
        </p:spPr>
      </p:pic>
      <p:sp>
        <p:nvSpPr>
          <p:cNvPr id="9222" name="Text Box 74"/>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The Role of Central Banks</a:t>
            </a:r>
          </a:p>
        </p:txBody>
      </p:sp>
      <p:sp>
        <p:nvSpPr>
          <p:cNvPr id="10243" name="Rectangle 3"/>
          <p:cNvSpPr>
            <a:spLocks noGrp="1" noChangeArrowheads="1"/>
          </p:cNvSpPr>
          <p:nvPr>
            <p:ph type="body" idx="1"/>
          </p:nvPr>
        </p:nvSpPr>
        <p:spPr/>
        <p:txBody>
          <a:bodyPr/>
          <a:lstStyle/>
          <a:p>
            <a:pPr>
              <a:buClr>
                <a:srgbClr val="000000"/>
              </a:buClr>
              <a:buFontTx/>
              <a:buNone/>
            </a:pPr>
            <a:endParaRPr lang="en-US" sz="800" smtClean="0"/>
          </a:p>
          <a:p>
            <a:pPr>
              <a:buClr>
                <a:srgbClr val="000000"/>
              </a:buClr>
            </a:pPr>
            <a:r>
              <a:rPr lang="en-US" smtClean="0"/>
              <a:t>Whenever an economy relies on fiat money, there must be some agency that regulates the system. </a:t>
            </a:r>
          </a:p>
          <a:p>
            <a:pPr lvl="1">
              <a:buClr>
                <a:srgbClr val="000000"/>
              </a:buClr>
            </a:pPr>
            <a:r>
              <a:rPr lang="en-US" smtClean="0"/>
              <a:t>A </a:t>
            </a:r>
            <a:r>
              <a:rPr lang="en-US" i="1" smtClean="0">
                <a:solidFill>
                  <a:srgbClr val="33CCCC"/>
                </a:solidFill>
              </a:rPr>
              <a:t>central bank</a:t>
            </a:r>
            <a:r>
              <a:rPr lang="en-US" smtClean="0"/>
              <a:t> is a</a:t>
            </a:r>
            <a:r>
              <a:rPr lang="en-GB" smtClean="0"/>
              <a:t>n institution designed to oversee the banking system and regulate the quantity of money in the economy.</a:t>
            </a:r>
          </a:p>
          <a:p>
            <a:pPr>
              <a:buClr>
                <a:srgbClr val="000000"/>
              </a:buClr>
            </a:pPr>
            <a:r>
              <a:rPr lang="en-GB" i="1" smtClean="0">
                <a:solidFill>
                  <a:srgbClr val="33CCCC"/>
                </a:solidFill>
              </a:rPr>
              <a:t>Monetary policy</a:t>
            </a:r>
            <a:r>
              <a:rPr lang="en-GB" smtClean="0"/>
              <a:t> is the set of actions taken by the central bank in order to affect the money supply. </a:t>
            </a:r>
          </a:p>
          <a:p>
            <a:pPr lvl="1">
              <a:buClr>
                <a:srgbClr val="000000"/>
              </a:buClr>
            </a:pPr>
            <a:endParaRPr lang="en-GB" smtClean="0"/>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Role of Central Banks</a:t>
            </a:r>
          </a:p>
        </p:txBody>
      </p:sp>
      <p:sp>
        <p:nvSpPr>
          <p:cNvPr id="11267" name="Rectangle 3"/>
          <p:cNvSpPr>
            <a:spLocks noGrp="1" noChangeArrowheads="1"/>
          </p:cNvSpPr>
          <p:nvPr>
            <p:ph type="body" idx="1"/>
          </p:nvPr>
        </p:nvSpPr>
        <p:spPr/>
        <p:txBody>
          <a:bodyPr/>
          <a:lstStyle/>
          <a:p>
            <a:pPr>
              <a:lnSpc>
                <a:spcPct val="90000"/>
              </a:lnSpc>
              <a:buClr>
                <a:srgbClr val="000000"/>
              </a:buClr>
              <a:buFontTx/>
              <a:buNone/>
            </a:pPr>
            <a:endParaRPr lang="en-US" sz="800" dirty="0" smtClean="0"/>
          </a:p>
          <a:p>
            <a:pPr>
              <a:lnSpc>
                <a:spcPct val="90000"/>
              </a:lnSpc>
              <a:buClr>
                <a:srgbClr val="000000"/>
              </a:buClr>
            </a:pPr>
            <a:endParaRPr lang="en-US" sz="2400" dirty="0" smtClean="0"/>
          </a:p>
          <a:p>
            <a:pPr>
              <a:lnSpc>
                <a:spcPct val="90000"/>
              </a:lnSpc>
              <a:buClr>
                <a:srgbClr val="000000"/>
              </a:buClr>
            </a:pPr>
            <a:r>
              <a:rPr lang="en-US" sz="3000" dirty="0" smtClean="0"/>
              <a:t>The </a:t>
            </a:r>
            <a:r>
              <a:rPr lang="en-US" sz="3000" i="1" dirty="0" smtClean="0">
                <a:solidFill>
                  <a:srgbClr val="33CCCC"/>
                </a:solidFill>
              </a:rPr>
              <a:t>money supply</a:t>
            </a:r>
            <a:r>
              <a:rPr lang="en-US" sz="3000" dirty="0" smtClean="0"/>
              <a:t> is </a:t>
            </a:r>
            <a:r>
              <a:rPr lang="en-GB" sz="3000" dirty="0" smtClean="0"/>
              <a:t>the quantity of money available in the economy.</a:t>
            </a:r>
          </a:p>
          <a:p>
            <a:pPr lvl="1">
              <a:lnSpc>
                <a:spcPct val="90000"/>
              </a:lnSpc>
              <a:buClr>
                <a:srgbClr val="000000"/>
              </a:buClr>
            </a:pPr>
            <a:r>
              <a:rPr lang="en-GB" sz="2600" dirty="0" smtClean="0"/>
              <a:t>One of </a:t>
            </a:r>
            <a:r>
              <a:rPr lang="en-GB" sz="2600" dirty="0" smtClean="0"/>
              <a:t>the fundamental principles of Economics is </a:t>
            </a:r>
            <a:r>
              <a:rPr lang="en-GB" sz="2600" dirty="0" smtClean="0"/>
              <a:t>that prices rise when too much money is printed.  </a:t>
            </a:r>
          </a:p>
          <a:p>
            <a:pPr lvl="1">
              <a:lnSpc>
                <a:spcPct val="90000"/>
              </a:lnSpc>
              <a:buClr>
                <a:srgbClr val="000000"/>
              </a:buClr>
            </a:pPr>
            <a:r>
              <a:rPr lang="en-GB" sz="2600" dirty="0" smtClean="0"/>
              <a:t>Another of the principles is that society faces a short-run trade-off between inflation and unemployment.  </a:t>
            </a:r>
          </a:p>
          <a:p>
            <a:pPr lvl="1">
              <a:lnSpc>
                <a:spcPct val="90000"/>
              </a:lnSpc>
              <a:buClr>
                <a:srgbClr val="000000"/>
              </a:buClr>
            </a:pPr>
            <a:r>
              <a:rPr lang="en-GB" sz="2600" dirty="0" smtClean="0"/>
              <a:t>The regulation of the money supply is therefore a crucially important task.</a:t>
            </a:r>
          </a:p>
          <a:p>
            <a:pPr>
              <a:lnSpc>
                <a:spcPct val="90000"/>
              </a:lnSpc>
              <a:buClr>
                <a:srgbClr val="000000"/>
              </a:buClr>
            </a:pPr>
            <a:endParaRPr lang="en-US" dirty="0" smtClean="0"/>
          </a:p>
        </p:txBody>
      </p:sp>
    </p:spTree>
  </p:cSld>
  <p:clrMapOvr>
    <a:masterClrMapping/>
  </p:clrMapOvr>
  <p:transition>
    <p:zoom/>
  </p:transition>
</p:sld>
</file>

<file path=ppt/theme/theme1.xml><?xml version="1.0" encoding="utf-8"?>
<a:theme xmlns:a="http://schemas.openxmlformats.org/drawingml/2006/main" name="3etemplate">
  <a:themeElements>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etemplate">
      <a:majorFont>
        <a:latin typeface="Arial"/>
        <a:ea typeface=""/>
        <a:cs typeface=""/>
      </a:majorFont>
      <a:minorFont>
        <a:latin typeface="Times New Roman"/>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тема">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1359</TotalTime>
  <Words>4318</Words>
  <Application>Microsoft Office PowerPoint</Application>
  <PresentationFormat>On-screen Show (4:3)</PresentationFormat>
  <Paragraphs>599</Paragraphs>
  <Slides>65</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2" baseType="lpstr">
      <vt:lpstr>Times New Roman</vt:lpstr>
      <vt:lpstr>Arial</vt:lpstr>
      <vt:lpstr>Tahoma</vt:lpstr>
      <vt:lpstr>Symbol</vt:lpstr>
      <vt:lpstr>3etemplate</vt:lpstr>
      <vt:lpstr>Equation</vt:lpstr>
      <vt:lpstr>Microsoft Equation 3.0</vt:lpstr>
      <vt:lpstr>Slide 1</vt:lpstr>
      <vt:lpstr>5</vt:lpstr>
      <vt:lpstr>Revision</vt:lpstr>
      <vt:lpstr>The Monetary System</vt:lpstr>
      <vt:lpstr>The Meaning of Money</vt:lpstr>
      <vt:lpstr>The Kinds of Money</vt:lpstr>
      <vt:lpstr>Figure 1 Three Measures of the Money Stock for the Euro Area</vt:lpstr>
      <vt:lpstr>The Role of Central Banks</vt:lpstr>
      <vt:lpstr>The Role of Central Banks</vt:lpstr>
      <vt:lpstr>The European Central Bank and the Eurosystem</vt:lpstr>
      <vt:lpstr>The European Central Bank and The Eurosystem</vt:lpstr>
      <vt:lpstr>The Bank of England</vt:lpstr>
      <vt:lpstr>The Federal Reserve</vt:lpstr>
      <vt:lpstr>Banks and the Money Supply</vt:lpstr>
      <vt:lpstr>Money Creation with Fractional-Reserve Banking</vt:lpstr>
      <vt:lpstr>Money Creation with Fractional-Reserve Banking</vt:lpstr>
      <vt:lpstr>Money Creation with Fractional-Reserve Banking</vt:lpstr>
      <vt:lpstr>The Money Multiplier </vt:lpstr>
      <vt:lpstr>The Money Multiplier</vt:lpstr>
      <vt:lpstr>The Central Bank’s Tools of Monetary Control</vt:lpstr>
      <vt:lpstr>The Central Bank’s Tools of Monetary Control</vt:lpstr>
      <vt:lpstr>The Central Bank’s Tools of Monetary Control</vt:lpstr>
      <vt:lpstr>The Central Bank’s Tools of Monetary Control</vt:lpstr>
      <vt:lpstr>Problems in Controlling the Money Supply</vt:lpstr>
      <vt:lpstr>Inflation definition 1/2</vt:lpstr>
      <vt:lpstr>Inflation definition 2/2</vt:lpstr>
      <vt:lpstr>2009-2010 inflation  rates in the EU countries, US and Japan</vt:lpstr>
      <vt:lpstr>Money Supply, Money Demand, and Monetary Equilibrium 1/2</vt:lpstr>
      <vt:lpstr>Money Supply, Money Demand, and Monetary Equilibrium 2/2</vt:lpstr>
      <vt:lpstr>Money demand function </vt:lpstr>
      <vt:lpstr>Figure 1 Money Supply, Money Demand, and the Equilibrium Price Level</vt:lpstr>
      <vt:lpstr>Figure 2 The Effects of Monetary Injection</vt:lpstr>
      <vt:lpstr>The Classical Theory of Inflation</vt:lpstr>
      <vt:lpstr>The Classical Dichotomy and Monetary Neutrality</vt:lpstr>
      <vt:lpstr>Velocity and the Quantity Equation</vt:lpstr>
      <vt:lpstr>Velocity and the Quantity Equation</vt:lpstr>
      <vt:lpstr>Velocity and the Quantity Equation</vt:lpstr>
      <vt:lpstr>Figure 3 Money and Prices During Four Hyperinflations</vt:lpstr>
      <vt:lpstr>Figure 3 Money and Prices During Four Hyperinflations</vt:lpstr>
      <vt:lpstr>The Inflation Tax</vt:lpstr>
      <vt:lpstr>Figure 4 The UK Nominal Interest Rate and the Inflation Rate</vt:lpstr>
      <vt:lpstr>The Costs of Inflation</vt:lpstr>
      <vt:lpstr>The Costs of Inflation</vt:lpstr>
      <vt:lpstr>Shoeleather Costs</vt:lpstr>
      <vt:lpstr>Menu Costs</vt:lpstr>
      <vt:lpstr>Relative-Price Variability and the Misallocation of Resources</vt:lpstr>
      <vt:lpstr>Inflation-Induced Tax Distortion</vt:lpstr>
      <vt:lpstr>Table 1 How Inflation Raises the Tax Burden on Saving</vt:lpstr>
      <vt:lpstr>Confusion and Inconvenience</vt:lpstr>
      <vt:lpstr>A Special Cost of Unexpected Inflation: Arbitrary Redistribution of Wealth</vt:lpstr>
      <vt:lpstr>Phillips curve : tradeoff  between unemployment and inflation  </vt:lpstr>
      <vt:lpstr>Simple Phillips curve</vt:lpstr>
      <vt:lpstr>The graphical representation of original Phillips curve</vt:lpstr>
      <vt:lpstr>The policy tradeoff</vt:lpstr>
      <vt:lpstr>The failure of simple Phillips curve and the role of expected inflation 1/3</vt:lpstr>
      <vt:lpstr>The failure of simple Phillips curve and the role of expected inflation 2/3</vt:lpstr>
      <vt:lpstr>The failure of simple Phillips curve and the role of expected inflation 3/3</vt:lpstr>
      <vt:lpstr>The expectations augmented Phillips curve and the actual data </vt:lpstr>
      <vt:lpstr>Inflation expectations and short run Phillips curve 1/2</vt:lpstr>
      <vt:lpstr>Inflation expectations and short run Phillips curve 2/2</vt:lpstr>
      <vt:lpstr>Summary</vt:lpstr>
      <vt:lpstr>Summary</vt:lpstr>
      <vt:lpstr>Summary</vt:lpstr>
      <vt:lpstr>Summary</vt:lpstr>
      <vt:lpstr>Summary</vt:lpstr>
    </vt:vector>
  </TitlesOfParts>
  <Company>OffCenter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Compositor</dc:creator>
  <cp:lastModifiedBy>ashot</cp:lastModifiedBy>
  <cp:revision>44</cp:revision>
  <dcterms:created xsi:type="dcterms:W3CDTF">2003-02-03T22:55:04Z</dcterms:created>
  <dcterms:modified xsi:type="dcterms:W3CDTF">2012-03-22T22:05:40Z</dcterms:modified>
</cp:coreProperties>
</file>