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CCFF33"/>
    <a:srgbClr val="99FF33"/>
    <a:srgbClr val="FF3300"/>
    <a:srgbClr val="669900"/>
    <a:srgbClr val="0000FF"/>
    <a:srgbClr val="FF6600"/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AA6B5-F7D2-4813-8BF5-6EA6A91475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8662B-D01C-4D88-801D-7FF28DB66E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12136-F8F7-435A-BA7E-531A04484C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CA5A6-DB5A-4398-A87C-36B0398736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2F642-4557-49A6-B0D8-4950E939E0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ECE2D-4F0D-489D-A1A4-6176C20D72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932AD-37AD-46CB-81B5-83577D5BC7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77583-6559-4E8A-B12F-AEC87829B4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A1F4F-4A86-48C1-80D4-FFC5AEF0BD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F7C8E-3C20-401E-8032-57E2F15F59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EB759-4F31-4234-8880-4B28D374F1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styly předlohy textu.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</a:t>
            </a:r>
          </a:p>
          <a:p>
            <a:pPr lvl="4"/>
            <a:r>
              <a:rPr lang="en-GB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3461AE4-E33A-450E-A75C-50B3DD5890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3600" b="1" smtClean="0">
                <a:solidFill>
                  <a:srgbClr val="0033CC"/>
                </a:solidFill>
                <a:latin typeface="Calibri" pitchFamily="34" charset="0"/>
              </a:rPr>
              <a:t>CONWIP</a:t>
            </a:r>
            <a:r>
              <a:rPr lang="cs-CZ" sz="3600" smtClean="0">
                <a:solidFill>
                  <a:srgbClr val="0033CC"/>
                </a:solidFill>
                <a:latin typeface="Calibri" pitchFamily="34" charset="0"/>
              </a:rPr>
              <a:t> </a:t>
            </a:r>
            <a:br>
              <a:rPr lang="cs-CZ" sz="3600" smtClean="0">
                <a:solidFill>
                  <a:srgbClr val="0033CC"/>
                </a:solidFill>
                <a:latin typeface="Calibri" pitchFamily="34" charset="0"/>
              </a:rPr>
            </a:br>
            <a:r>
              <a:rPr lang="en-US" sz="2000" smtClean="0">
                <a:latin typeface="Calibri" pitchFamily="34" charset="0"/>
              </a:rPr>
              <a:t>(A pull alternative to kanban principle)</a:t>
            </a:r>
            <a:r>
              <a:rPr lang="en-US" sz="3600" smtClean="0">
                <a:latin typeface="Calibri" pitchFamily="34" charset="0"/>
              </a:rPr>
              <a:t/>
            </a:r>
            <a:br>
              <a:rPr lang="en-US" sz="3600" smtClean="0">
                <a:latin typeface="Calibri" pitchFamily="34" charset="0"/>
              </a:rPr>
            </a:br>
            <a:endParaRPr lang="en-US" sz="3600" smtClean="0">
              <a:latin typeface="Calibri" pitchFamily="34" charset="0"/>
            </a:endParaRP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886200"/>
            <a:ext cx="7705725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1" smtClean="0">
                <a:latin typeface="Calibri" pitchFamily="34" charset="0"/>
              </a:rPr>
              <a:t>Main resources</a:t>
            </a:r>
            <a:r>
              <a:rPr lang="en-US" sz="1800" smtClean="0">
                <a:latin typeface="Calibri" pitchFamily="34" charset="0"/>
              </a:rPr>
              <a:t> : Mark Spearman, David Woodruff and Wallace Hopp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latin typeface="Calibri" pitchFamily="34" charset="0"/>
              </a:rPr>
              <a:t>Northwestern University,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latin typeface="Calibri" pitchFamily="34" charset="0"/>
              </a:rPr>
              <a:t>Evanson, Illinois, USA</a:t>
            </a:r>
            <a:endParaRPr lang="cs-CZ" sz="180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cs-CZ" sz="180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latin typeface="Calibri" pitchFamily="34" charset="0"/>
              </a:rPr>
              <a:t>Diagrams, modification</a:t>
            </a:r>
            <a:r>
              <a:rPr lang="cs-CZ" sz="1800" smtClean="0">
                <a:latin typeface="Calibri" pitchFamily="34" charset="0"/>
              </a:rPr>
              <a:t>s, </a:t>
            </a:r>
            <a:r>
              <a:rPr lang="en-US" sz="1800" smtClean="0">
                <a:latin typeface="Calibri" pitchFamily="34" charset="0"/>
              </a:rPr>
              <a:t>structures and editing (J.Skorkovský,KPH)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>
                <a:solidFill>
                  <a:srgbClr val="0000FF"/>
                </a:solidFill>
                <a:latin typeface="Calibri" pitchFamily="34" charset="0"/>
              </a:rPr>
              <a:t>CON</a:t>
            </a:r>
            <a:r>
              <a:rPr lang="cs-CZ" sz="4000" smtClean="0">
                <a:latin typeface="Calibri" pitchFamily="34" charset="0"/>
              </a:rPr>
              <a:t>stant </a:t>
            </a:r>
            <a:r>
              <a:rPr lang="cs-CZ" sz="4000" smtClean="0">
                <a:solidFill>
                  <a:srgbClr val="FF3300"/>
                </a:solidFill>
                <a:latin typeface="Calibri" pitchFamily="34" charset="0"/>
              </a:rPr>
              <a:t>W</a:t>
            </a:r>
            <a:r>
              <a:rPr lang="cs-CZ" sz="4000" smtClean="0">
                <a:latin typeface="Calibri" pitchFamily="34" charset="0"/>
              </a:rPr>
              <a:t>ork </a:t>
            </a:r>
            <a:r>
              <a:rPr lang="cs-CZ" sz="4000" smtClean="0">
                <a:solidFill>
                  <a:srgbClr val="669900"/>
                </a:solidFill>
                <a:latin typeface="Calibri" pitchFamily="34" charset="0"/>
              </a:rPr>
              <a:t>I</a:t>
            </a:r>
            <a:r>
              <a:rPr lang="cs-CZ" sz="4000" smtClean="0">
                <a:latin typeface="Calibri" pitchFamily="34" charset="0"/>
              </a:rPr>
              <a:t>n </a:t>
            </a:r>
            <a:r>
              <a:rPr lang="cs-CZ" sz="4000" smtClean="0">
                <a:solidFill>
                  <a:srgbClr val="D60093"/>
                </a:solidFill>
                <a:latin typeface="Calibri" pitchFamily="34" charset="0"/>
              </a:rPr>
              <a:t>P</a:t>
            </a:r>
            <a:r>
              <a:rPr lang="cs-CZ" sz="4000" smtClean="0">
                <a:latin typeface="Calibri" pitchFamily="34" charset="0"/>
              </a:rPr>
              <a:t>rocess = </a:t>
            </a:r>
            <a:r>
              <a:rPr lang="cs-CZ" sz="4000" smtClean="0">
                <a:solidFill>
                  <a:srgbClr val="0000FF"/>
                </a:solidFill>
                <a:latin typeface="Calibri" pitchFamily="34" charset="0"/>
              </a:rPr>
              <a:t>CON</a:t>
            </a:r>
            <a:r>
              <a:rPr lang="cs-CZ" sz="4000" smtClean="0">
                <a:solidFill>
                  <a:srgbClr val="FF6600"/>
                </a:solidFill>
                <a:latin typeface="Calibri" pitchFamily="34" charset="0"/>
              </a:rPr>
              <a:t>W</a:t>
            </a:r>
            <a:r>
              <a:rPr lang="cs-CZ" sz="4000" smtClean="0">
                <a:solidFill>
                  <a:srgbClr val="669900"/>
                </a:solidFill>
                <a:latin typeface="Calibri" pitchFamily="34" charset="0"/>
              </a:rPr>
              <a:t>I</a:t>
            </a:r>
            <a:r>
              <a:rPr lang="cs-CZ" sz="4000" smtClean="0">
                <a:solidFill>
                  <a:srgbClr val="D60093"/>
                </a:solidFill>
                <a:latin typeface="Calibri" pitchFamily="34" charset="0"/>
              </a:rPr>
              <a:t>P</a:t>
            </a:r>
            <a:endParaRPr lang="en-GB" sz="4000" smtClean="0">
              <a:solidFill>
                <a:srgbClr val="D60093"/>
              </a:solidFill>
              <a:latin typeface="Calibri" pitchFamily="34" charset="0"/>
            </a:endParaRP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System having benefits of a PULL and can be used in variety of manufacturing environment</a:t>
            </a:r>
          </a:p>
          <a:p>
            <a:pPr eaLnBrk="1" hangingPunct="1"/>
            <a:endParaRPr lang="en-US" smtClean="0">
              <a:latin typeface="Calibri" pitchFamily="34" charset="0"/>
            </a:endParaRPr>
          </a:p>
          <a:p>
            <a:pPr eaLnBrk="1" hangingPunct="1"/>
            <a:r>
              <a:rPr lang="en-US" smtClean="0">
                <a:latin typeface="Calibri" pitchFamily="34" charset="0"/>
              </a:rPr>
              <a:t>CONWIP : generalized form of Kanban</a:t>
            </a:r>
          </a:p>
          <a:p>
            <a:pPr eaLnBrk="1" hangingPunct="1"/>
            <a:endParaRPr lang="en-US" smtClean="0">
              <a:latin typeface="Calibri" pitchFamily="34" charset="0"/>
            </a:endParaRPr>
          </a:p>
          <a:p>
            <a:pPr eaLnBrk="1" hangingPunct="1"/>
            <a:r>
              <a:rPr lang="en-US" smtClean="0">
                <a:latin typeface="Calibri" pitchFamily="34" charset="0"/>
              </a:rPr>
              <a:t>CONWIP relies on signals (electronic, paper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Calibri" pitchFamily="34" charset="0"/>
              </a:rPr>
              <a:t>    cards…)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FF3300"/>
                </a:solidFill>
                <a:latin typeface="Calibri" pitchFamily="34" charset="0"/>
              </a:rPr>
              <a:t>CON</a:t>
            </a:r>
            <a:r>
              <a:rPr lang="en-US" sz="4000" smtClean="0">
                <a:latin typeface="Calibri" pitchFamily="34" charset="0"/>
              </a:rPr>
              <a:t>stant </a:t>
            </a:r>
            <a:r>
              <a:rPr lang="en-US" sz="4000" smtClean="0">
                <a:solidFill>
                  <a:srgbClr val="FF3300"/>
                </a:solidFill>
                <a:latin typeface="Calibri" pitchFamily="34" charset="0"/>
              </a:rPr>
              <a:t>W</a:t>
            </a:r>
            <a:r>
              <a:rPr lang="en-US" sz="4000" smtClean="0">
                <a:latin typeface="Calibri" pitchFamily="34" charset="0"/>
              </a:rPr>
              <a:t>ork </a:t>
            </a:r>
            <a:r>
              <a:rPr lang="en-US" sz="4000" smtClean="0">
                <a:solidFill>
                  <a:srgbClr val="FF3300"/>
                </a:solidFill>
                <a:latin typeface="Calibri" pitchFamily="34" charset="0"/>
              </a:rPr>
              <a:t>I</a:t>
            </a:r>
            <a:r>
              <a:rPr lang="en-US" sz="4000" smtClean="0">
                <a:latin typeface="Calibri" pitchFamily="34" charset="0"/>
              </a:rPr>
              <a:t>n </a:t>
            </a:r>
            <a:r>
              <a:rPr lang="en-US" sz="4000" smtClean="0">
                <a:solidFill>
                  <a:srgbClr val="FF3300"/>
                </a:solidFill>
                <a:latin typeface="Calibri" pitchFamily="34" charset="0"/>
              </a:rPr>
              <a:t>P</a:t>
            </a:r>
            <a:r>
              <a:rPr lang="en-US" sz="4000" smtClean="0">
                <a:latin typeface="Calibri" pitchFamily="34" charset="0"/>
              </a:rPr>
              <a:t>rocess = CONWIP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alibri" pitchFamily="34" charset="0"/>
              </a:rPr>
              <a:t>Kanban:</a:t>
            </a:r>
            <a:r>
              <a:rPr lang="en-US" smtClean="0">
                <a:latin typeface="Calibri" pitchFamily="34" charset="0"/>
              </a:rPr>
              <a:t>  card is used to signal production of a specific part</a:t>
            </a:r>
          </a:p>
          <a:p>
            <a:pPr eaLnBrk="1" hangingPunct="1"/>
            <a:endParaRPr lang="en-US" smtClean="0">
              <a:latin typeface="Calibri" pitchFamily="34" charset="0"/>
            </a:endParaRPr>
          </a:p>
          <a:p>
            <a:pPr eaLnBrk="1" hangingPunct="1"/>
            <a:r>
              <a:rPr lang="en-US" b="1" smtClean="0">
                <a:latin typeface="Calibri" pitchFamily="34" charset="0"/>
              </a:rPr>
              <a:t>CONWIP :</a:t>
            </a:r>
            <a:r>
              <a:rPr lang="en-US" smtClean="0">
                <a:latin typeface="Calibri" pitchFamily="34" charset="0"/>
              </a:rPr>
              <a:t> card is assigned to production line  and are not part number specific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CONWIP</a:t>
            </a:r>
            <a:endParaRPr lang="en-GB" smtClean="0"/>
          </a:p>
        </p:txBody>
      </p:sp>
      <p:sp>
        <p:nvSpPr>
          <p:cNvPr id="24578" name="Rectangle 5"/>
          <p:cNvSpPr>
            <a:spLocks noChangeArrowheads="1"/>
          </p:cNvSpPr>
          <p:nvPr/>
        </p:nvSpPr>
        <p:spPr bwMode="auto">
          <a:xfrm>
            <a:off x="7667625" y="1341438"/>
            <a:ext cx="360363" cy="288925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>
                <a:latin typeface="Calibri" pitchFamily="34" charset="0"/>
              </a:rPr>
              <a:t>7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24579" name="Rectangle 7"/>
          <p:cNvSpPr>
            <a:spLocks noChangeArrowheads="1"/>
          </p:cNvSpPr>
          <p:nvPr/>
        </p:nvSpPr>
        <p:spPr bwMode="auto">
          <a:xfrm>
            <a:off x="7380288" y="1989138"/>
            <a:ext cx="360362" cy="288925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>
                <a:latin typeface="Calibri" pitchFamily="34" charset="0"/>
              </a:rPr>
              <a:t>6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24580" name="Rectangle 8"/>
          <p:cNvSpPr>
            <a:spLocks noChangeArrowheads="1"/>
          </p:cNvSpPr>
          <p:nvPr/>
        </p:nvSpPr>
        <p:spPr bwMode="auto">
          <a:xfrm>
            <a:off x="7956550" y="1989138"/>
            <a:ext cx="360363" cy="28892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>
                <a:latin typeface="Calibri" pitchFamily="34" charset="0"/>
              </a:rPr>
              <a:t>5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24581" name="Rectangle 9"/>
          <p:cNvSpPr>
            <a:spLocks noChangeArrowheads="1"/>
          </p:cNvSpPr>
          <p:nvPr/>
        </p:nvSpPr>
        <p:spPr bwMode="auto">
          <a:xfrm>
            <a:off x="6948488" y="2565400"/>
            <a:ext cx="360362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>
                <a:latin typeface="Calibri" pitchFamily="34" charset="0"/>
              </a:rPr>
              <a:t>4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24582" name="Rectangle 10"/>
          <p:cNvSpPr>
            <a:spLocks noChangeArrowheads="1"/>
          </p:cNvSpPr>
          <p:nvPr/>
        </p:nvSpPr>
        <p:spPr bwMode="auto">
          <a:xfrm>
            <a:off x="7451725" y="2565400"/>
            <a:ext cx="360363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>
                <a:latin typeface="Calibri" pitchFamily="34" charset="0"/>
              </a:rPr>
              <a:t>3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24583" name="Rectangle 11"/>
          <p:cNvSpPr>
            <a:spLocks noChangeArrowheads="1"/>
          </p:cNvSpPr>
          <p:nvPr/>
        </p:nvSpPr>
        <p:spPr bwMode="auto">
          <a:xfrm>
            <a:off x="7956550" y="2565400"/>
            <a:ext cx="360363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>
                <a:latin typeface="Calibri" pitchFamily="34" charset="0"/>
              </a:rPr>
              <a:t>2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24584" name="Rectangle 12"/>
          <p:cNvSpPr>
            <a:spLocks noChangeArrowheads="1"/>
          </p:cNvSpPr>
          <p:nvPr/>
        </p:nvSpPr>
        <p:spPr bwMode="auto">
          <a:xfrm>
            <a:off x="8459788" y="2565400"/>
            <a:ext cx="360362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400">
                <a:latin typeface="Calibri" pitchFamily="34" charset="0"/>
              </a:rPr>
              <a:t>1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24585" name="Text Box 13"/>
          <p:cNvSpPr txBox="1">
            <a:spLocks noChangeArrowheads="1"/>
          </p:cNvSpPr>
          <p:nvPr/>
        </p:nvSpPr>
        <p:spPr bwMode="auto">
          <a:xfrm>
            <a:off x="7164388" y="476250"/>
            <a:ext cx="15446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600">
                <a:latin typeface="Calibri" pitchFamily="34" charset="0"/>
              </a:rPr>
              <a:t>BOM of the final</a:t>
            </a:r>
          </a:p>
          <a:p>
            <a:pPr algn="ctr"/>
            <a:r>
              <a:rPr lang="cs-CZ" sz="1600">
                <a:latin typeface="Calibri" pitchFamily="34" charset="0"/>
              </a:rPr>
              <a:t>product (7)</a:t>
            </a:r>
            <a:endParaRPr lang="en-GB" sz="1600">
              <a:latin typeface="Calibri" pitchFamily="34" charset="0"/>
            </a:endParaRPr>
          </a:p>
        </p:txBody>
      </p:sp>
      <p:sp>
        <p:nvSpPr>
          <p:cNvPr id="24586" name="Line 14"/>
          <p:cNvSpPr>
            <a:spLocks noChangeShapeType="1"/>
          </p:cNvSpPr>
          <p:nvPr/>
        </p:nvSpPr>
        <p:spPr bwMode="auto">
          <a:xfrm flipV="1">
            <a:off x="7092950" y="24209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87" name="Line 15"/>
          <p:cNvSpPr>
            <a:spLocks noChangeShapeType="1"/>
          </p:cNvSpPr>
          <p:nvPr/>
        </p:nvSpPr>
        <p:spPr bwMode="auto">
          <a:xfrm>
            <a:off x="7092950" y="2420938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88" name="Line 16"/>
          <p:cNvSpPr>
            <a:spLocks noChangeShapeType="1"/>
          </p:cNvSpPr>
          <p:nvPr/>
        </p:nvSpPr>
        <p:spPr bwMode="auto">
          <a:xfrm flipH="1">
            <a:off x="7596188" y="24209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89" name="Line 17"/>
          <p:cNvSpPr>
            <a:spLocks noChangeShapeType="1"/>
          </p:cNvSpPr>
          <p:nvPr/>
        </p:nvSpPr>
        <p:spPr bwMode="auto">
          <a:xfrm flipV="1">
            <a:off x="8101013" y="24209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90" name="Line 18"/>
          <p:cNvSpPr>
            <a:spLocks noChangeShapeType="1"/>
          </p:cNvSpPr>
          <p:nvPr/>
        </p:nvSpPr>
        <p:spPr bwMode="auto">
          <a:xfrm>
            <a:off x="8101013" y="2420938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91" name="Line 19"/>
          <p:cNvSpPr>
            <a:spLocks noChangeShapeType="1"/>
          </p:cNvSpPr>
          <p:nvPr/>
        </p:nvSpPr>
        <p:spPr bwMode="auto">
          <a:xfrm flipH="1">
            <a:off x="8604250" y="24209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92" name="Line 20"/>
          <p:cNvSpPr>
            <a:spLocks noChangeShapeType="1"/>
          </p:cNvSpPr>
          <p:nvPr/>
        </p:nvSpPr>
        <p:spPr bwMode="auto">
          <a:xfrm flipV="1">
            <a:off x="7596188" y="18446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93" name="Line 21"/>
          <p:cNvSpPr>
            <a:spLocks noChangeShapeType="1"/>
          </p:cNvSpPr>
          <p:nvPr/>
        </p:nvSpPr>
        <p:spPr bwMode="auto">
          <a:xfrm>
            <a:off x="7596188" y="1844675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94" name="Line 22"/>
          <p:cNvSpPr>
            <a:spLocks noChangeShapeType="1"/>
          </p:cNvSpPr>
          <p:nvPr/>
        </p:nvSpPr>
        <p:spPr bwMode="auto">
          <a:xfrm flipH="1">
            <a:off x="8099425" y="18446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95" name="Line 23"/>
          <p:cNvSpPr>
            <a:spLocks noChangeShapeType="1"/>
          </p:cNvSpPr>
          <p:nvPr/>
        </p:nvSpPr>
        <p:spPr bwMode="auto">
          <a:xfrm flipV="1">
            <a:off x="7451725" y="22764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96" name="Line 24"/>
          <p:cNvSpPr>
            <a:spLocks noChangeShapeType="1"/>
          </p:cNvSpPr>
          <p:nvPr/>
        </p:nvSpPr>
        <p:spPr bwMode="auto">
          <a:xfrm flipV="1">
            <a:off x="8172450" y="22764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597" name="Line 25"/>
          <p:cNvSpPr>
            <a:spLocks noChangeShapeType="1"/>
          </p:cNvSpPr>
          <p:nvPr/>
        </p:nvSpPr>
        <p:spPr bwMode="auto">
          <a:xfrm flipV="1">
            <a:off x="7885113" y="16287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pic>
        <p:nvPicPr>
          <p:cNvPr id="24598" name="Picture 27" descr="Mcbeth-Bentel-And-Margedant-s-Universal-Boring-Mach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1484313"/>
            <a:ext cx="989012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9" name="AutoShape 29" descr="Z"/>
          <p:cNvSpPr>
            <a:spLocks noChangeAspect="1" noChangeArrowheads="1"/>
          </p:cNvSpPr>
          <p:nvPr/>
        </p:nvSpPr>
        <p:spPr bwMode="auto">
          <a:xfrm>
            <a:off x="3971925" y="2819400"/>
            <a:ext cx="1200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pic>
        <p:nvPicPr>
          <p:cNvPr id="24600" name="Picture 31" descr="Fig-224-Horizontal-Milling-Machine-Column-Type-Courtesy-o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79838" y="1628775"/>
            <a:ext cx="7508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01" name="Picture 33" descr="ANd9GcQmRqL9z7X2WkUWokNnwp1Lh5nGDiAAaDT-7HGYwP--re4QaRc&amp;t=1&amp;usg=__TS3yjJ9DN9CP2_ONFIOOIW7wTsE=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7038" y="1484313"/>
            <a:ext cx="915987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02" name="AutoShape 34"/>
          <p:cNvSpPr>
            <a:spLocks noChangeArrowheads="1"/>
          </p:cNvSpPr>
          <p:nvPr/>
        </p:nvSpPr>
        <p:spPr bwMode="auto">
          <a:xfrm>
            <a:off x="2771775" y="1916113"/>
            <a:ext cx="863600" cy="217487"/>
          </a:xfrm>
          <a:prstGeom prst="rightArrow">
            <a:avLst>
              <a:gd name="adj1" fmla="val 50000"/>
              <a:gd name="adj2" fmla="val 9927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603" name="AutoShape 35"/>
          <p:cNvSpPr>
            <a:spLocks noChangeArrowheads="1"/>
          </p:cNvSpPr>
          <p:nvPr/>
        </p:nvSpPr>
        <p:spPr bwMode="auto">
          <a:xfrm>
            <a:off x="4714875" y="1916113"/>
            <a:ext cx="647700" cy="217487"/>
          </a:xfrm>
          <a:prstGeom prst="rightArrow">
            <a:avLst>
              <a:gd name="adj1" fmla="val 50000"/>
              <a:gd name="adj2" fmla="val 74453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pic>
        <p:nvPicPr>
          <p:cNvPr id="24604" name="Picture 37" descr="ANd9GcSX_4hzOd5f4NzHKqCdeClidgVm0GdpqMZlHV_ALf908wWv3ao&amp;t=1&amp;usg=__DiQcbsKVPH-ZNDBEGhSlFpCcIr8=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63713" y="3213100"/>
            <a:ext cx="71913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05" name="Rectangle 38"/>
          <p:cNvSpPr>
            <a:spLocks noChangeArrowheads="1"/>
          </p:cNvSpPr>
          <p:nvPr/>
        </p:nvSpPr>
        <p:spPr bwMode="auto">
          <a:xfrm>
            <a:off x="1619250" y="3933825"/>
            <a:ext cx="12239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Container A</a:t>
            </a:r>
          </a:p>
        </p:txBody>
      </p:sp>
      <p:sp>
        <p:nvSpPr>
          <p:cNvPr id="24606" name="Rectangle 40"/>
          <p:cNvSpPr>
            <a:spLocks noChangeArrowheads="1"/>
          </p:cNvSpPr>
          <p:nvPr/>
        </p:nvSpPr>
        <p:spPr bwMode="auto">
          <a:xfrm>
            <a:off x="1619250" y="4365625"/>
            <a:ext cx="1223963" cy="2159000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endParaRPr lang="cs-CZ"/>
          </a:p>
          <a:p>
            <a:pPr marL="342900" indent="-342900" algn="ctr"/>
            <a:r>
              <a:rPr lang="cs-CZ"/>
              <a:t>Baglog list</a:t>
            </a:r>
          </a:p>
          <a:p>
            <a:pPr marL="342900" indent="-342900" algn="ctr"/>
            <a:r>
              <a:rPr lang="cs-CZ" sz="1400">
                <a:latin typeface="Calibri" pitchFamily="34" charset="0"/>
              </a:rPr>
              <a:t>1 : 6 pc</a:t>
            </a:r>
          </a:p>
          <a:p>
            <a:pPr marL="342900" indent="-342900" algn="ctr"/>
            <a:r>
              <a:rPr lang="cs-CZ" sz="1400">
                <a:latin typeface="Calibri" pitchFamily="34" charset="0"/>
              </a:rPr>
              <a:t>2 : 6 pc</a:t>
            </a:r>
          </a:p>
          <a:p>
            <a:pPr marL="342900" indent="-342900" algn="ctr"/>
            <a:r>
              <a:rPr lang="cs-CZ" sz="1400">
                <a:latin typeface="Calibri" pitchFamily="34" charset="0"/>
              </a:rPr>
              <a:t>3 : 0 pc</a:t>
            </a:r>
          </a:p>
          <a:p>
            <a:pPr marL="342900" indent="-342900" algn="ctr"/>
            <a:r>
              <a:rPr lang="cs-CZ" sz="1400">
                <a:latin typeface="Calibri" pitchFamily="34" charset="0"/>
              </a:rPr>
              <a:t>4 : 0 pc</a:t>
            </a:r>
          </a:p>
          <a:p>
            <a:pPr marL="342900" indent="-342900" algn="ctr"/>
            <a:r>
              <a:rPr lang="cs-CZ" sz="1400" b="1">
                <a:solidFill>
                  <a:srgbClr val="FF3300"/>
                </a:solidFill>
                <a:latin typeface="Calibri" pitchFamily="34" charset="0"/>
              </a:rPr>
              <a:t>6  : 4 pc</a:t>
            </a:r>
          </a:p>
          <a:p>
            <a:pPr marL="342900" indent="-342900" algn="ctr"/>
            <a:r>
              <a:rPr lang="cs-CZ" sz="1400" b="1">
                <a:solidFill>
                  <a:srgbClr val="FF3300"/>
                </a:solidFill>
                <a:latin typeface="Calibri" pitchFamily="34" charset="0"/>
              </a:rPr>
              <a:t> 5  : 0 pc </a:t>
            </a:r>
          </a:p>
          <a:p>
            <a:pPr marL="342900" indent="-342900" algn="ctr"/>
            <a:r>
              <a:rPr lang="cs-CZ" sz="1400" b="1">
                <a:solidFill>
                  <a:srgbClr val="FF3300"/>
                </a:solidFill>
                <a:latin typeface="Calibri" pitchFamily="34" charset="0"/>
              </a:rPr>
              <a:t>7  : 0 pc</a:t>
            </a:r>
          </a:p>
          <a:p>
            <a:pPr marL="342900" indent="-342900" algn="ctr"/>
            <a:endParaRPr lang="cs-CZ" sz="1400" b="1">
              <a:latin typeface="Calibri" pitchFamily="34" charset="0"/>
            </a:endParaRPr>
          </a:p>
          <a:p>
            <a:pPr marL="342900" indent="-342900" algn="ctr"/>
            <a:endParaRPr lang="en-GB" sz="1400">
              <a:latin typeface="Calibri" pitchFamily="34" charset="0"/>
            </a:endParaRPr>
          </a:p>
        </p:txBody>
      </p:sp>
      <p:pic>
        <p:nvPicPr>
          <p:cNvPr id="24607" name="Picture 42" descr="ANd9GcSX_4hzOd5f4NzHKqCdeClidgVm0GdpqMZlHV_ALf908wWv3ao&amp;t=1&amp;usg=__DiQcbsKVPH-ZNDBEGhSlFpCcIr8=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35375" y="3213100"/>
            <a:ext cx="719138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08" name="Rectangle 43"/>
          <p:cNvSpPr>
            <a:spLocks noChangeArrowheads="1"/>
          </p:cNvSpPr>
          <p:nvPr/>
        </p:nvSpPr>
        <p:spPr bwMode="auto">
          <a:xfrm>
            <a:off x="3419475" y="3933825"/>
            <a:ext cx="12239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Container A</a:t>
            </a:r>
          </a:p>
        </p:txBody>
      </p:sp>
      <p:sp>
        <p:nvSpPr>
          <p:cNvPr id="24609" name="Rectangle 44"/>
          <p:cNvSpPr>
            <a:spLocks noChangeArrowheads="1"/>
          </p:cNvSpPr>
          <p:nvPr/>
        </p:nvSpPr>
        <p:spPr bwMode="auto">
          <a:xfrm>
            <a:off x="3419475" y="4365625"/>
            <a:ext cx="1223963" cy="2159000"/>
          </a:xfrm>
          <a:prstGeom prst="rect">
            <a:avLst/>
          </a:prstGeom>
          <a:solidFill>
            <a:srgbClr val="FFCCFF">
              <a:alpha val="2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/>
            </a:r>
            <a:br>
              <a:rPr lang="cs-CZ"/>
            </a:br>
            <a:r>
              <a:rPr lang="cs-CZ"/>
              <a:t>Baglog list</a:t>
            </a:r>
          </a:p>
          <a:p>
            <a:pPr algn="ctr"/>
            <a:r>
              <a:rPr lang="cs-CZ" sz="1400">
                <a:latin typeface="Calibri" pitchFamily="34" charset="0"/>
              </a:rPr>
              <a:t>1 : 0 pc</a:t>
            </a:r>
          </a:p>
          <a:p>
            <a:pPr algn="ctr"/>
            <a:r>
              <a:rPr lang="cs-CZ" sz="1400">
                <a:latin typeface="Calibri" pitchFamily="34" charset="0"/>
              </a:rPr>
              <a:t>2 : 0 pc</a:t>
            </a:r>
          </a:p>
          <a:p>
            <a:pPr algn="ctr"/>
            <a:r>
              <a:rPr lang="cs-CZ" sz="1400">
                <a:latin typeface="Calibri" pitchFamily="34" charset="0"/>
              </a:rPr>
              <a:t>3 : 0 pc</a:t>
            </a:r>
          </a:p>
          <a:p>
            <a:pPr algn="ctr"/>
            <a:r>
              <a:rPr lang="cs-CZ" sz="1400">
                <a:latin typeface="Calibri" pitchFamily="34" charset="0"/>
              </a:rPr>
              <a:t>4 : 0 pc</a:t>
            </a:r>
          </a:p>
          <a:p>
            <a:pPr algn="ctr"/>
            <a:r>
              <a:rPr lang="cs-CZ" sz="1400">
                <a:solidFill>
                  <a:srgbClr val="FF3300"/>
                </a:solidFill>
                <a:latin typeface="Calibri" pitchFamily="34" charset="0"/>
              </a:rPr>
              <a:t>6 : 4 pc</a:t>
            </a:r>
          </a:p>
          <a:p>
            <a:pPr algn="ctr"/>
            <a:r>
              <a:rPr lang="cs-CZ" sz="1400">
                <a:solidFill>
                  <a:srgbClr val="FF3300"/>
                </a:solidFill>
                <a:latin typeface="Calibri" pitchFamily="34" charset="0"/>
              </a:rPr>
              <a:t>5 : 2 ks </a:t>
            </a:r>
          </a:p>
          <a:p>
            <a:pPr algn="ctr"/>
            <a:r>
              <a:rPr lang="cs-CZ" sz="1400">
                <a:solidFill>
                  <a:srgbClr val="FF3300"/>
                </a:solidFill>
                <a:latin typeface="Calibri" pitchFamily="34" charset="0"/>
              </a:rPr>
              <a:t>7 : 0 ks</a:t>
            </a:r>
          </a:p>
          <a:p>
            <a:pPr algn="ctr"/>
            <a:endParaRPr lang="cs-CZ" sz="1400">
              <a:solidFill>
                <a:srgbClr val="FF3300"/>
              </a:solidFill>
              <a:latin typeface="Calibri" pitchFamily="34" charset="0"/>
            </a:endParaRPr>
          </a:p>
          <a:p>
            <a:pPr algn="ctr"/>
            <a:endParaRPr lang="en-GB" sz="1400">
              <a:latin typeface="Calibri" pitchFamily="34" charset="0"/>
            </a:endParaRPr>
          </a:p>
        </p:txBody>
      </p:sp>
      <p:sp>
        <p:nvSpPr>
          <p:cNvPr id="24610" name="Text Box 45"/>
          <p:cNvSpPr txBox="1">
            <a:spLocks noChangeArrowheads="1"/>
          </p:cNvSpPr>
          <p:nvPr/>
        </p:nvSpPr>
        <p:spPr bwMode="auto">
          <a:xfrm>
            <a:off x="7380288" y="2924175"/>
            <a:ext cx="425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2x</a:t>
            </a:r>
            <a:endParaRPr lang="en-GB"/>
          </a:p>
        </p:txBody>
      </p:sp>
      <p:sp>
        <p:nvSpPr>
          <p:cNvPr id="24611" name="Text Box 46"/>
          <p:cNvSpPr txBox="1">
            <a:spLocks noChangeArrowheads="1"/>
          </p:cNvSpPr>
          <p:nvPr/>
        </p:nvSpPr>
        <p:spPr bwMode="auto">
          <a:xfrm>
            <a:off x="6877050" y="292417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2x</a:t>
            </a:r>
            <a:endParaRPr lang="en-GB"/>
          </a:p>
        </p:txBody>
      </p:sp>
      <p:sp>
        <p:nvSpPr>
          <p:cNvPr id="24612" name="Text Box 47"/>
          <p:cNvSpPr txBox="1">
            <a:spLocks noChangeArrowheads="1"/>
          </p:cNvSpPr>
          <p:nvPr/>
        </p:nvSpPr>
        <p:spPr bwMode="auto">
          <a:xfrm>
            <a:off x="7885113" y="292417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3x</a:t>
            </a:r>
            <a:endParaRPr lang="en-GB"/>
          </a:p>
        </p:txBody>
      </p:sp>
      <p:sp>
        <p:nvSpPr>
          <p:cNvPr id="24613" name="Text Box 48"/>
          <p:cNvSpPr txBox="1">
            <a:spLocks noChangeArrowheads="1"/>
          </p:cNvSpPr>
          <p:nvPr/>
        </p:nvSpPr>
        <p:spPr bwMode="auto">
          <a:xfrm>
            <a:off x="8388350" y="292417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3x</a:t>
            </a:r>
            <a:endParaRPr lang="en-GB"/>
          </a:p>
        </p:txBody>
      </p:sp>
      <p:sp>
        <p:nvSpPr>
          <p:cNvPr id="24614" name="Rectangle 49"/>
          <p:cNvSpPr>
            <a:spLocks noChangeArrowheads="1"/>
          </p:cNvSpPr>
          <p:nvPr/>
        </p:nvSpPr>
        <p:spPr bwMode="auto">
          <a:xfrm>
            <a:off x="179388" y="4365625"/>
            <a:ext cx="1223962" cy="21590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  <a:p>
            <a:pPr algn="ctr"/>
            <a:r>
              <a:rPr lang="cs-CZ"/>
              <a:t>Baglog list</a:t>
            </a:r>
          </a:p>
          <a:p>
            <a:pPr algn="ctr"/>
            <a:r>
              <a:rPr lang="cs-CZ" sz="1400">
                <a:latin typeface="Calibri" pitchFamily="34" charset="0"/>
              </a:rPr>
              <a:t>1 : 6 pc</a:t>
            </a:r>
          </a:p>
          <a:p>
            <a:pPr algn="ctr"/>
            <a:r>
              <a:rPr lang="cs-CZ" sz="1400">
                <a:latin typeface="Calibri" pitchFamily="34" charset="0"/>
              </a:rPr>
              <a:t>2 : 6 pc</a:t>
            </a:r>
          </a:p>
          <a:p>
            <a:pPr algn="ctr"/>
            <a:r>
              <a:rPr lang="cs-CZ" sz="1400">
                <a:latin typeface="Calibri" pitchFamily="34" charset="0"/>
              </a:rPr>
              <a:t>3 : 8 pc</a:t>
            </a:r>
          </a:p>
          <a:p>
            <a:pPr algn="ctr"/>
            <a:r>
              <a:rPr lang="cs-CZ" sz="1400">
                <a:latin typeface="Calibri" pitchFamily="34" charset="0"/>
              </a:rPr>
              <a:t>4 : 8 pc</a:t>
            </a:r>
          </a:p>
          <a:p>
            <a:pPr algn="ctr"/>
            <a:r>
              <a:rPr lang="cs-CZ" sz="1400" b="1">
                <a:solidFill>
                  <a:srgbClr val="FF3300"/>
                </a:solidFill>
                <a:latin typeface="Calibri" pitchFamily="34" charset="0"/>
              </a:rPr>
              <a:t>6 : 0 pc</a:t>
            </a:r>
          </a:p>
          <a:p>
            <a:pPr algn="ctr"/>
            <a:r>
              <a:rPr lang="cs-CZ" sz="1400" b="1">
                <a:solidFill>
                  <a:srgbClr val="FF3300"/>
                </a:solidFill>
                <a:latin typeface="Calibri" pitchFamily="34" charset="0"/>
              </a:rPr>
              <a:t>5 : 0 pc</a:t>
            </a:r>
          </a:p>
          <a:p>
            <a:pPr algn="ctr"/>
            <a:r>
              <a:rPr lang="cs-CZ" sz="1400" b="1">
                <a:solidFill>
                  <a:srgbClr val="FF3300"/>
                </a:solidFill>
                <a:latin typeface="Calibri" pitchFamily="34" charset="0"/>
              </a:rPr>
              <a:t>7 : 0 pc</a:t>
            </a:r>
          </a:p>
          <a:p>
            <a:pPr algn="ctr"/>
            <a:endParaRPr lang="cs-CZ" sz="1400" b="1">
              <a:solidFill>
                <a:srgbClr val="FF3300"/>
              </a:solidFill>
              <a:latin typeface="Calibri" pitchFamily="34" charset="0"/>
            </a:endParaRPr>
          </a:p>
          <a:p>
            <a:pPr algn="ctr"/>
            <a:endParaRPr lang="en-GB" sz="1400">
              <a:latin typeface="Calibri" pitchFamily="34" charset="0"/>
            </a:endParaRPr>
          </a:p>
        </p:txBody>
      </p:sp>
      <p:sp>
        <p:nvSpPr>
          <p:cNvPr id="24615" name="Rectangle 50"/>
          <p:cNvSpPr>
            <a:spLocks noChangeArrowheads="1"/>
          </p:cNvSpPr>
          <p:nvPr/>
        </p:nvSpPr>
        <p:spPr bwMode="auto">
          <a:xfrm>
            <a:off x="179388" y="3860800"/>
            <a:ext cx="12239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Container A</a:t>
            </a:r>
          </a:p>
        </p:txBody>
      </p:sp>
      <p:pic>
        <p:nvPicPr>
          <p:cNvPr id="24616" name="Picture 51" descr="ANd9GcSX_4hzOd5f4NzHKqCdeClidgVm0GdpqMZlHV_ALf908wWv3ao&amp;t=1&amp;usg=__DiQcbsKVPH-ZNDBEGhSlFpCcIr8=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5288" y="3213100"/>
            <a:ext cx="71913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17" name="Text Box 52"/>
          <p:cNvSpPr txBox="1">
            <a:spLocks noChangeArrowheads="1"/>
          </p:cNvSpPr>
          <p:nvPr/>
        </p:nvSpPr>
        <p:spPr bwMode="auto">
          <a:xfrm>
            <a:off x="6732588" y="1916113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4x</a:t>
            </a:r>
            <a:endParaRPr lang="en-GB"/>
          </a:p>
        </p:txBody>
      </p:sp>
      <p:sp>
        <p:nvSpPr>
          <p:cNvPr id="24618" name="Text Box 53"/>
          <p:cNvSpPr txBox="1">
            <a:spLocks noChangeArrowheads="1"/>
          </p:cNvSpPr>
          <p:nvPr/>
        </p:nvSpPr>
        <p:spPr bwMode="auto">
          <a:xfrm>
            <a:off x="8459788" y="1989138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2x</a:t>
            </a:r>
            <a:endParaRPr lang="en-GB"/>
          </a:p>
        </p:txBody>
      </p:sp>
      <p:pic>
        <p:nvPicPr>
          <p:cNvPr id="24619" name="Picture 54" descr="ANd9GcSX_4hzOd5f4NzHKqCdeClidgVm0GdpqMZlHV_ALf908wWv3ao&amp;t=1&amp;usg=__DiQcbsKVPH-ZNDBEGhSlFpCcIr8=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64163" y="3141663"/>
            <a:ext cx="792162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20" name="Rectangle 55"/>
          <p:cNvSpPr>
            <a:spLocks noChangeArrowheads="1"/>
          </p:cNvSpPr>
          <p:nvPr/>
        </p:nvSpPr>
        <p:spPr bwMode="auto">
          <a:xfrm>
            <a:off x="5076825" y="3933825"/>
            <a:ext cx="12239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Container A</a:t>
            </a:r>
          </a:p>
        </p:txBody>
      </p:sp>
      <p:sp>
        <p:nvSpPr>
          <p:cNvPr id="24621" name="Rectangle 56"/>
          <p:cNvSpPr>
            <a:spLocks noChangeArrowheads="1"/>
          </p:cNvSpPr>
          <p:nvPr/>
        </p:nvSpPr>
        <p:spPr bwMode="auto">
          <a:xfrm>
            <a:off x="5076825" y="4365625"/>
            <a:ext cx="1223963" cy="2159000"/>
          </a:xfrm>
          <a:prstGeom prst="rect">
            <a:avLst/>
          </a:prstGeom>
          <a:solidFill>
            <a:srgbClr val="FFCCFF">
              <a:alpha val="2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/>
            </a:r>
            <a:br>
              <a:rPr lang="cs-CZ"/>
            </a:br>
            <a:r>
              <a:rPr lang="cs-CZ"/>
              <a:t>Baglog list</a:t>
            </a:r>
          </a:p>
          <a:p>
            <a:pPr algn="ctr"/>
            <a:r>
              <a:rPr lang="cs-CZ" sz="1400">
                <a:latin typeface="Calibri" pitchFamily="34" charset="0"/>
              </a:rPr>
              <a:t>1 : 0 pc</a:t>
            </a:r>
          </a:p>
          <a:p>
            <a:pPr algn="ctr"/>
            <a:r>
              <a:rPr lang="cs-CZ" sz="1400">
                <a:latin typeface="Calibri" pitchFamily="34" charset="0"/>
              </a:rPr>
              <a:t>2 : 0 pc</a:t>
            </a:r>
          </a:p>
          <a:p>
            <a:pPr algn="ctr"/>
            <a:r>
              <a:rPr lang="cs-CZ" sz="1400">
                <a:latin typeface="Calibri" pitchFamily="34" charset="0"/>
              </a:rPr>
              <a:t>3 : 0 pc</a:t>
            </a:r>
          </a:p>
          <a:p>
            <a:pPr algn="ctr"/>
            <a:r>
              <a:rPr lang="cs-CZ" sz="1400">
                <a:latin typeface="Calibri" pitchFamily="34" charset="0"/>
              </a:rPr>
              <a:t>4 : 0 pc</a:t>
            </a:r>
          </a:p>
          <a:p>
            <a:pPr algn="ctr"/>
            <a:r>
              <a:rPr lang="cs-CZ" sz="1400">
                <a:solidFill>
                  <a:srgbClr val="FF3300"/>
                </a:solidFill>
                <a:latin typeface="Calibri" pitchFamily="34" charset="0"/>
              </a:rPr>
              <a:t>6 : 0 pc</a:t>
            </a:r>
          </a:p>
          <a:p>
            <a:pPr algn="ctr"/>
            <a:r>
              <a:rPr lang="cs-CZ" sz="1400">
                <a:solidFill>
                  <a:srgbClr val="FF3300"/>
                </a:solidFill>
                <a:latin typeface="Calibri" pitchFamily="34" charset="0"/>
              </a:rPr>
              <a:t> 5 : 0 ks </a:t>
            </a:r>
          </a:p>
          <a:p>
            <a:pPr algn="ctr"/>
            <a:r>
              <a:rPr lang="cs-CZ" sz="1400">
                <a:solidFill>
                  <a:srgbClr val="FF3300"/>
                </a:solidFill>
                <a:latin typeface="Calibri" pitchFamily="34" charset="0"/>
              </a:rPr>
              <a:t>7 : 1 ks</a:t>
            </a:r>
          </a:p>
          <a:p>
            <a:pPr algn="ctr"/>
            <a:endParaRPr lang="cs-CZ" sz="1400">
              <a:solidFill>
                <a:srgbClr val="FF3300"/>
              </a:solidFill>
              <a:latin typeface="Calibri" pitchFamily="34" charset="0"/>
            </a:endParaRPr>
          </a:p>
          <a:p>
            <a:pPr algn="ctr"/>
            <a:endParaRPr lang="en-GB" sz="1400">
              <a:latin typeface="Calibri" pitchFamily="34" charset="0"/>
            </a:endParaRPr>
          </a:p>
        </p:txBody>
      </p:sp>
      <p:sp>
        <p:nvSpPr>
          <p:cNvPr id="24622" name="Line 57"/>
          <p:cNvSpPr>
            <a:spLocks noChangeShapeType="1"/>
          </p:cNvSpPr>
          <p:nvPr/>
        </p:nvSpPr>
        <p:spPr bwMode="auto">
          <a:xfrm>
            <a:off x="6443663" y="3357563"/>
            <a:ext cx="2159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623" name="Line 58"/>
          <p:cNvSpPr>
            <a:spLocks noChangeShapeType="1"/>
          </p:cNvSpPr>
          <p:nvPr/>
        </p:nvSpPr>
        <p:spPr bwMode="auto">
          <a:xfrm flipV="1">
            <a:off x="6659563" y="1125538"/>
            <a:ext cx="0" cy="2232025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624" name="Line 59"/>
          <p:cNvSpPr>
            <a:spLocks noChangeShapeType="1"/>
          </p:cNvSpPr>
          <p:nvPr/>
        </p:nvSpPr>
        <p:spPr bwMode="auto">
          <a:xfrm flipH="1">
            <a:off x="539750" y="1125538"/>
            <a:ext cx="61214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625" name="Line 61"/>
          <p:cNvSpPr>
            <a:spLocks noChangeShapeType="1"/>
          </p:cNvSpPr>
          <p:nvPr/>
        </p:nvSpPr>
        <p:spPr bwMode="auto">
          <a:xfrm>
            <a:off x="539750" y="1125538"/>
            <a:ext cx="0" cy="790575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626" name="Rectangle 63"/>
          <p:cNvSpPr>
            <a:spLocks noChangeArrowheads="1"/>
          </p:cNvSpPr>
          <p:nvPr/>
        </p:nvSpPr>
        <p:spPr bwMode="auto">
          <a:xfrm>
            <a:off x="179388" y="2060575"/>
            <a:ext cx="12239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Container </a:t>
            </a:r>
            <a:r>
              <a:rPr lang="cs-CZ" sz="1600">
                <a:latin typeface="Calibri" pitchFamily="34" charset="0"/>
              </a:rPr>
              <a:t>C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24627" name="Rectangle 64"/>
          <p:cNvSpPr>
            <a:spLocks noChangeArrowheads="1"/>
          </p:cNvSpPr>
          <p:nvPr/>
        </p:nvSpPr>
        <p:spPr bwMode="auto">
          <a:xfrm>
            <a:off x="179388" y="2565400"/>
            <a:ext cx="12239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Container </a:t>
            </a:r>
            <a:r>
              <a:rPr lang="cs-CZ" sz="1600">
                <a:latin typeface="Calibri" pitchFamily="34" charset="0"/>
              </a:rPr>
              <a:t>B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24628" name="AutoShape 65"/>
          <p:cNvSpPr>
            <a:spLocks/>
          </p:cNvSpPr>
          <p:nvPr/>
        </p:nvSpPr>
        <p:spPr bwMode="auto">
          <a:xfrm>
            <a:off x="1476375" y="2060575"/>
            <a:ext cx="71438" cy="936625"/>
          </a:xfrm>
          <a:prstGeom prst="rightBrace">
            <a:avLst>
              <a:gd name="adj1" fmla="val 10925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629" name="Text Box 66"/>
          <p:cNvSpPr txBox="1">
            <a:spLocks noChangeArrowheads="1"/>
          </p:cNvSpPr>
          <p:nvPr/>
        </p:nvSpPr>
        <p:spPr bwMode="auto">
          <a:xfrm>
            <a:off x="1619250" y="2636838"/>
            <a:ext cx="3340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>
                <a:solidFill>
                  <a:srgbClr val="0000FF"/>
                </a:solidFill>
                <a:latin typeface="Calibri" pitchFamily="34" charset="0"/>
              </a:rPr>
              <a:t>  </a:t>
            </a:r>
            <a:r>
              <a:rPr lang="en-US" sz="1400">
                <a:solidFill>
                  <a:srgbClr val="0000FF"/>
                </a:solidFill>
                <a:latin typeface="Calibri" pitchFamily="34" charset="0"/>
              </a:rPr>
              <a:t>Queue (First</a:t>
            </a:r>
            <a:r>
              <a:rPr lang="cs-CZ" sz="1400">
                <a:solidFill>
                  <a:srgbClr val="0000FF"/>
                </a:solidFill>
              </a:rPr>
              <a:t>-</a:t>
            </a:r>
            <a:r>
              <a:rPr lang="en-US" sz="140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cs-CZ" sz="1400">
                <a:solidFill>
                  <a:srgbClr val="0000FF"/>
                </a:solidFill>
              </a:rPr>
              <a:t>I</a:t>
            </a:r>
            <a:r>
              <a:rPr lang="en-US" sz="1400">
                <a:solidFill>
                  <a:srgbClr val="0000FF"/>
                </a:solidFill>
                <a:latin typeface="Calibri" pitchFamily="34" charset="0"/>
              </a:rPr>
              <a:t>n </a:t>
            </a:r>
            <a:r>
              <a:rPr lang="cs-CZ" sz="1400">
                <a:solidFill>
                  <a:srgbClr val="0000FF"/>
                </a:solidFill>
              </a:rPr>
              <a:t>F</a:t>
            </a:r>
            <a:r>
              <a:rPr lang="en-US" sz="1400">
                <a:solidFill>
                  <a:srgbClr val="0000FF"/>
                </a:solidFill>
                <a:latin typeface="Calibri" pitchFamily="34" charset="0"/>
              </a:rPr>
              <a:t>irst</a:t>
            </a:r>
            <a:r>
              <a:rPr lang="cs-CZ" sz="1400">
                <a:solidFill>
                  <a:srgbClr val="0000FF"/>
                </a:solidFill>
              </a:rPr>
              <a:t>-S</a:t>
            </a:r>
            <a:r>
              <a:rPr lang="en-US" sz="1400">
                <a:solidFill>
                  <a:srgbClr val="0000FF"/>
                </a:solidFill>
                <a:latin typeface="Calibri" pitchFamily="34" charset="0"/>
              </a:rPr>
              <a:t>erved=</a:t>
            </a:r>
            <a:r>
              <a:rPr lang="en-US" sz="1400" b="1">
                <a:solidFill>
                  <a:srgbClr val="0000FF"/>
                </a:solidFill>
                <a:latin typeface="Calibri" pitchFamily="34" charset="0"/>
              </a:rPr>
              <a:t>FSFS</a:t>
            </a:r>
            <a:r>
              <a:rPr lang="en-US" sz="1400">
                <a:solidFill>
                  <a:srgbClr val="0000FF"/>
                </a:solidFill>
                <a:latin typeface="Calibri" pitchFamily="34" charset="0"/>
              </a:rPr>
              <a:t> system</a:t>
            </a:r>
          </a:p>
        </p:txBody>
      </p:sp>
      <p:sp>
        <p:nvSpPr>
          <p:cNvPr id="24630" name="Text Box 68"/>
          <p:cNvSpPr txBox="1">
            <a:spLocks noChangeArrowheads="1"/>
          </p:cNvSpPr>
          <p:nvPr/>
        </p:nvSpPr>
        <p:spPr bwMode="auto">
          <a:xfrm>
            <a:off x="6711950" y="4295775"/>
            <a:ext cx="1881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>
                <a:latin typeface="Calibri" pitchFamily="34" charset="0"/>
              </a:rPr>
              <a:t>S</a:t>
            </a:r>
            <a:r>
              <a:rPr lang="cs-CZ" sz="1400"/>
              <a:t>y</a:t>
            </a:r>
            <a:r>
              <a:rPr lang="cs-CZ" sz="1400">
                <a:latin typeface="Calibri" pitchFamily="34" charset="0"/>
              </a:rPr>
              <a:t>stem Entry Time=SET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24631" name="Text Box 69"/>
          <p:cNvSpPr txBox="1">
            <a:spLocks noChangeArrowheads="1"/>
          </p:cNvSpPr>
          <p:nvPr/>
        </p:nvSpPr>
        <p:spPr bwMode="auto">
          <a:xfrm>
            <a:off x="468313" y="6491288"/>
            <a:ext cx="1004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Calibri" pitchFamily="34" charset="0"/>
              </a:rPr>
              <a:t>SET=8:00</a:t>
            </a:r>
            <a:r>
              <a:rPr lang="cs-CZ"/>
              <a:t> </a:t>
            </a:r>
            <a:endParaRPr lang="en-GB"/>
          </a:p>
        </p:txBody>
      </p:sp>
      <p:sp>
        <p:nvSpPr>
          <p:cNvPr id="24632" name="Text Box 70"/>
          <p:cNvSpPr txBox="1">
            <a:spLocks noChangeArrowheads="1"/>
          </p:cNvSpPr>
          <p:nvPr/>
        </p:nvSpPr>
        <p:spPr bwMode="auto">
          <a:xfrm>
            <a:off x="1763713" y="6491288"/>
            <a:ext cx="1108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Calibri" pitchFamily="34" charset="0"/>
              </a:rPr>
              <a:t>SET=10:00</a:t>
            </a:r>
            <a:r>
              <a:rPr lang="cs-CZ"/>
              <a:t> </a:t>
            </a:r>
            <a:endParaRPr lang="en-GB"/>
          </a:p>
        </p:txBody>
      </p:sp>
      <p:sp>
        <p:nvSpPr>
          <p:cNvPr id="24633" name="Text Box 71"/>
          <p:cNvSpPr txBox="1">
            <a:spLocks noChangeArrowheads="1"/>
          </p:cNvSpPr>
          <p:nvPr/>
        </p:nvSpPr>
        <p:spPr bwMode="auto">
          <a:xfrm>
            <a:off x="3492500" y="6491288"/>
            <a:ext cx="1108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Calibri" pitchFamily="34" charset="0"/>
              </a:rPr>
              <a:t>SET=12:00</a:t>
            </a:r>
            <a:r>
              <a:rPr lang="cs-CZ"/>
              <a:t> </a:t>
            </a:r>
            <a:endParaRPr lang="en-GB"/>
          </a:p>
        </p:txBody>
      </p:sp>
      <p:sp>
        <p:nvSpPr>
          <p:cNvPr id="24634" name="Text Box 72"/>
          <p:cNvSpPr txBox="1">
            <a:spLocks noChangeArrowheads="1"/>
          </p:cNvSpPr>
          <p:nvPr/>
        </p:nvSpPr>
        <p:spPr bwMode="auto">
          <a:xfrm>
            <a:off x="5148263" y="6491288"/>
            <a:ext cx="1108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Calibri" pitchFamily="34" charset="0"/>
              </a:rPr>
              <a:t>SET=14:00</a:t>
            </a:r>
            <a:r>
              <a:rPr lang="cs-CZ"/>
              <a:t> </a:t>
            </a:r>
            <a:endParaRPr lang="en-GB"/>
          </a:p>
        </p:txBody>
      </p:sp>
      <p:sp>
        <p:nvSpPr>
          <p:cNvPr id="24635" name="AutoShape 73"/>
          <p:cNvSpPr>
            <a:spLocks/>
          </p:cNvSpPr>
          <p:nvPr/>
        </p:nvSpPr>
        <p:spPr bwMode="auto">
          <a:xfrm>
            <a:off x="6300788" y="4365625"/>
            <a:ext cx="214312" cy="2159000"/>
          </a:xfrm>
          <a:prstGeom prst="rightBrace">
            <a:avLst>
              <a:gd name="adj1" fmla="val 839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636" name="AutoShape 74"/>
          <p:cNvSpPr>
            <a:spLocks/>
          </p:cNvSpPr>
          <p:nvPr/>
        </p:nvSpPr>
        <p:spPr bwMode="auto">
          <a:xfrm>
            <a:off x="1692275" y="2276475"/>
            <a:ext cx="71438" cy="936625"/>
          </a:xfrm>
          <a:prstGeom prst="rightBrace">
            <a:avLst>
              <a:gd name="adj1" fmla="val 10925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637" name="Text Box 75"/>
          <p:cNvSpPr txBox="1">
            <a:spLocks noChangeArrowheads="1"/>
          </p:cNvSpPr>
          <p:nvPr/>
        </p:nvSpPr>
        <p:spPr bwMode="auto">
          <a:xfrm>
            <a:off x="6659563" y="5300663"/>
            <a:ext cx="1801812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alibri" pitchFamily="34" charset="0"/>
              </a:rPr>
              <a:t>maintaining of BLL</a:t>
            </a:r>
            <a:r>
              <a:rPr lang="cs-CZ" sz="1400"/>
              <a:t> </a:t>
            </a:r>
          </a:p>
          <a:p>
            <a:r>
              <a:rPr lang="cs-CZ" sz="1400"/>
              <a:t>(baglog list)</a:t>
            </a:r>
            <a:r>
              <a:rPr lang="en-US" sz="1400">
                <a:latin typeface="Calibri" pitchFamily="34" charset="0"/>
              </a:rPr>
              <a:t> is</a:t>
            </a:r>
          </a:p>
          <a:p>
            <a:r>
              <a:rPr lang="en-US" sz="1400">
                <a:latin typeface="Calibri" pitchFamily="34" charset="0"/>
              </a:rPr>
              <a:t>responsibility of</a:t>
            </a:r>
          </a:p>
          <a:p>
            <a:r>
              <a:rPr lang="en-US" sz="1400">
                <a:latin typeface="Calibri" pitchFamily="34" charset="0"/>
              </a:rPr>
              <a:t>inventory control staff</a:t>
            </a:r>
          </a:p>
        </p:txBody>
      </p:sp>
      <p:sp>
        <p:nvSpPr>
          <p:cNvPr id="24638" name="Text Box 76"/>
          <p:cNvSpPr txBox="1">
            <a:spLocks noChangeArrowheads="1"/>
          </p:cNvSpPr>
          <p:nvPr/>
        </p:nvSpPr>
        <p:spPr bwMode="auto">
          <a:xfrm>
            <a:off x="2843213" y="2349500"/>
            <a:ext cx="555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>
                <a:solidFill>
                  <a:srgbClr val="0000FF"/>
                </a:solidFill>
                <a:latin typeface="Calibri" pitchFamily="34" charset="0"/>
              </a:rPr>
              <a:t>parts</a:t>
            </a:r>
            <a:endParaRPr lang="en-GB" sz="14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24639" name="Text Box 77"/>
          <p:cNvSpPr txBox="1">
            <a:spLocks noChangeArrowheads="1"/>
          </p:cNvSpPr>
          <p:nvPr/>
        </p:nvSpPr>
        <p:spPr bwMode="auto">
          <a:xfrm>
            <a:off x="4787900" y="2276475"/>
            <a:ext cx="555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>
                <a:solidFill>
                  <a:srgbClr val="0000FF"/>
                </a:solidFill>
                <a:latin typeface="Calibri" pitchFamily="34" charset="0"/>
              </a:rPr>
              <a:t>parts</a:t>
            </a:r>
            <a:endParaRPr lang="en-GB" sz="140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24640" name="Text Box 78"/>
          <p:cNvSpPr txBox="1">
            <a:spLocks noChangeArrowheads="1"/>
          </p:cNvSpPr>
          <p:nvPr/>
        </p:nvSpPr>
        <p:spPr bwMode="auto">
          <a:xfrm>
            <a:off x="755650" y="692150"/>
            <a:ext cx="5699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>
                <a:solidFill>
                  <a:srgbClr val="FF6600"/>
                </a:solidFill>
                <a:latin typeface="Calibri" pitchFamily="34" charset="0"/>
              </a:rPr>
              <a:t>cards</a:t>
            </a:r>
            <a:endParaRPr lang="en-GB" sz="1400">
              <a:solidFill>
                <a:srgbClr val="FF6600"/>
              </a:solidFill>
              <a:latin typeface="Calibri" pitchFamily="34" charset="0"/>
            </a:endParaRPr>
          </a:p>
        </p:txBody>
      </p:sp>
      <p:sp>
        <p:nvSpPr>
          <p:cNvPr id="24642" name="Line 66"/>
          <p:cNvSpPr>
            <a:spLocks noChangeShapeType="1"/>
          </p:cNvSpPr>
          <p:nvPr/>
        </p:nvSpPr>
        <p:spPr bwMode="auto">
          <a:xfrm flipV="1">
            <a:off x="6443663" y="3429000"/>
            <a:ext cx="5048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4643" name="Line 67"/>
          <p:cNvSpPr>
            <a:spLocks noChangeShapeType="1"/>
          </p:cNvSpPr>
          <p:nvPr/>
        </p:nvSpPr>
        <p:spPr bwMode="auto">
          <a:xfrm flipH="1">
            <a:off x="6516688" y="3500438"/>
            <a:ext cx="503237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CONWIP parameters</a:t>
            </a:r>
          </a:p>
        </p:txBody>
      </p:sp>
      <p:sp>
        <p:nvSpPr>
          <p:cNvPr id="2560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The card count </a:t>
            </a:r>
            <a:r>
              <a:rPr lang="en-US" sz="2000" smtClean="0">
                <a:latin typeface="Calibri" pitchFamily="34" charset="0"/>
              </a:rPr>
              <a:t>(it determines the max WIP level for the line)</a:t>
            </a:r>
            <a:r>
              <a:rPr lang="cs-CZ" sz="2000" smtClean="0">
                <a:latin typeface="Calibri" pitchFamily="34" charset="0"/>
              </a:rPr>
              <a:t> </a:t>
            </a:r>
            <a:r>
              <a:rPr lang="cs-CZ" sz="2000" b="1" smtClean="0">
                <a:solidFill>
                  <a:srgbClr val="669900"/>
                </a:solidFill>
                <a:latin typeface="Calibri" pitchFamily="34" charset="0"/>
              </a:rPr>
              <a:t>=m</a:t>
            </a:r>
          </a:p>
          <a:p>
            <a:pPr eaLnBrk="1" hangingPunct="1">
              <a:buFontTx/>
              <a:buNone/>
            </a:pPr>
            <a:endParaRPr lang="cs-CZ" sz="2000" b="1" smtClean="0">
              <a:solidFill>
                <a:srgbClr val="669900"/>
              </a:solidFill>
              <a:latin typeface="Calibri" pitchFamily="34" charset="0"/>
            </a:endParaRPr>
          </a:p>
          <a:p>
            <a:pPr eaLnBrk="1" hangingPunct="1"/>
            <a:r>
              <a:rPr lang="en-US" smtClean="0">
                <a:latin typeface="Calibri" pitchFamily="34" charset="0"/>
              </a:rPr>
              <a:t>Production quota </a:t>
            </a:r>
            <a:r>
              <a:rPr lang="en-US" sz="2000" smtClean="0">
                <a:latin typeface="Calibri" pitchFamily="34" charset="0"/>
              </a:rPr>
              <a:t>(target production quantity/period) </a:t>
            </a:r>
            <a:r>
              <a:rPr lang="cs-CZ" sz="2000" b="1" smtClean="0">
                <a:solidFill>
                  <a:srgbClr val="FF6600"/>
                </a:solidFill>
                <a:latin typeface="Calibri" pitchFamily="34" charset="0"/>
              </a:rPr>
              <a:t>=q</a:t>
            </a:r>
          </a:p>
          <a:p>
            <a:pPr eaLnBrk="1" hangingPunct="1"/>
            <a:endParaRPr lang="en-US" sz="2000" b="1" smtClean="0">
              <a:solidFill>
                <a:srgbClr val="FF6600"/>
              </a:solidFill>
              <a:latin typeface="Calibri" pitchFamily="34" charset="0"/>
            </a:endParaRPr>
          </a:p>
          <a:p>
            <a:pPr eaLnBrk="1" hangingPunct="1"/>
            <a:r>
              <a:rPr lang="en-US" smtClean="0">
                <a:latin typeface="Calibri" pitchFamily="34" charset="0"/>
              </a:rPr>
              <a:t>Maximum work ahead amount </a:t>
            </a:r>
            <a:r>
              <a:rPr lang="en-US" smtClean="0">
                <a:solidFill>
                  <a:srgbClr val="0000FF"/>
                </a:solidFill>
                <a:latin typeface="Calibri" pitchFamily="34" charset="0"/>
              </a:rPr>
              <a:t>=n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en-US" sz="2000" smtClean="0">
                <a:latin typeface="Calibri" pitchFamily="34" charset="0"/>
              </a:rPr>
              <a:t>(if </a:t>
            </a:r>
            <a:r>
              <a:rPr lang="en-US" sz="2000" smtClean="0">
                <a:solidFill>
                  <a:srgbClr val="FF3300"/>
                </a:solidFill>
                <a:latin typeface="Calibri" pitchFamily="34" charset="0"/>
              </a:rPr>
              <a:t>q</a:t>
            </a:r>
            <a:r>
              <a:rPr lang="en-US" sz="2000" smtClean="0">
                <a:latin typeface="Calibri" pitchFamily="34" charset="0"/>
              </a:rPr>
              <a:t>+</a:t>
            </a:r>
            <a:r>
              <a:rPr lang="en-US" sz="2000" smtClean="0">
                <a:solidFill>
                  <a:srgbClr val="0000FF"/>
                </a:solidFill>
                <a:latin typeface="Calibri" pitchFamily="34" charset="0"/>
              </a:rPr>
              <a:t>n</a:t>
            </a:r>
            <a:r>
              <a:rPr lang="en-US" sz="2000" smtClean="0">
                <a:latin typeface="Calibri" pitchFamily="34" charset="0"/>
              </a:rPr>
              <a:t> is produced during  a period, the line is stopped until the start of the next period</a:t>
            </a:r>
            <a:r>
              <a:rPr lang="cs-CZ" sz="2000" smtClean="0">
                <a:latin typeface="Calibri" pitchFamily="34" charset="0"/>
              </a:rPr>
              <a:t>)</a:t>
            </a:r>
            <a:endParaRPr lang="en-US" sz="200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CONWIP-air traffic control</a:t>
            </a:r>
            <a:endParaRPr lang="en-GB" smtClean="0"/>
          </a:p>
        </p:txBody>
      </p:sp>
      <p:sp>
        <p:nvSpPr>
          <p:cNvPr id="26626" name="AutoShape 5" descr="Z"/>
          <p:cNvSpPr>
            <a:spLocks noChangeAspect="1" noChangeArrowheads="1"/>
          </p:cNvSpPr>
          <p:nvPr/>
        </p:nvSpPr>
        <p:spPr bwMode="auto">
          <a:xfrm>
            <a:off x="3429000" y="2743200"/>
            <a:ext cx="2286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pic>
        <p:nvPicPr>
          <p:cNvPr id="26627" name="Picture 7" descr="AIR-HeathrowQueue-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557338"/>
            <a:ext cx="2736850" cy="164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Text Box 8"/>
          <p:cNvSpPr txBox="1">
            <a:spLocks noChangeArrowheads="1"/>
          </p:cNvSpPr>
          <p:nvPr/>
        </p:nvSpPr>
        <p:spPr bwMode="auto">
          <a:xfrm>
            <a:off x="735013" y="3448050"/>
            <a:ext cx="200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Originating airport</a:t>
            </a:r>
          </a:p>
        </p:txBody>
      </p:sp>
      <p:sp>
        <p:nvSpPr>
          <p:cNvPr id="26629" name="Text Box 9"/>
          <p:cNvSpPr txBox="1">
            <a:spLocks noChangeArrowheads="1"/>
          </p:cNvSpPr>
          <p:nvPr/>
        </p:nvSpPr>
        <p:spPr bwMode="auto">
          <a:xfrm>
            <a:off x="6372225" y="3357563"/>
            <a:ext cx="203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Destination airport</a:t>
            </a:r>
          </a:p>
          <a:p>
            <a:r>
              <a:rPr lang="en-US"/>
              <a:t>(air above airport)</a:t>
            </a:r>
          </a:p>
        </p:txBody>
      </p:sp>
      <p:pic>
        <p:nvPicPr>
          <p:cNvPr id="26630" name="Picture 11" descr="airport_19537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2588" y="1412875"/>
            <a:ext cx="1349375" cy="191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1" name="AutoShape 12"/>
          <p:cNvSpPr>
            <a:spLocks noChangeArrowheads="1"/>
          </p:cNvSpPr>
          <p:nvPr/>
        </p:nvSpPr>
        <p:spPr bwMode="auto">
          <a:xfrm>
            <a:off x="3563938" y="1989138"/>
            <a:ext cx="2952750" cy="503237"/>
          </a:xfrm>
          <a:prstGeom prst="rightArrow">
            <a:avLst>
              <a:gd name="adj1" fmla="val 50000"/>
              <a:gd name="adj2" fmla="val 14668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6632" name="Text Box 13"/>
          <p:cNvSpPr txBox="1">
            <a:spLocks noChangeArrowheads="1"/>
          </p:cNvSpPr>
          <p:nvPr/>
        </p:nvSpPr>
        <p:spPr bwMode="auto">
          <a:xfrm>
            <a:off x="395288" y="4437063"/>
            <a:ext cx="8366125" cy="182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  <a:p>
            <a:r>
              <a:rPr lang="en-US" sz="2400">
                <a:latin typeface="Calibri" pitchFamily="34" charset="0"/>
              </a:rPr>
              <a:t>If heavy air traffic, departing planes should be held on the ground </a:t>
            </a:r>
          </a:p>
          <a:p>
            <a:r>
              <a:rPr lang="en-US" sz="2400">
                <a:latin typeface="Calibri" pitchFamily="34" charset="0"/>
              </a:rPr>
              <a:t>at the originating airport rather than control flying aircrafts </a:t>
            </a:r>
            <a:endParaRPr lang="cs-CZ" sz="2400">
              <a:latin typeface="Calibri" pitchFamily="34" charset="0"/>
            </a:endParaRPr>
          </a:p>
          <a:p>
            <a:r>
              <a:rPr lang="en-US" sz="2400">
                <a:latin typeface="Calibri" pitchFamily="34" charset="0"/>
              </a:rPr>
              <a:t>in the air above destination airport as a holding pattern</a:t>
            </a:r>
            <a:r>
              <a:rPr lang="cs-CZ" sz="2400">
                <a:latin typeface="Calibri" pitchFamily="34" charset="0"/>
              </a:rPr>
              <a:t> </a:t>
            </a:r>
          </a:p>
          <a:p>
            <a:r>
              <a:rPr lang="en-US" sz="2400" b="1">
                <a:solidFill>
                  <a:srgbClr val="FF6600"/>
                </a:solidFill>
                <a:latin typeface="Calibri" pitchFamily="34" charset="0"/>
              </a:rPr>
              <a:t>The results : greater safety and low</a:t>
            </a:r>
            <a:r>
              <a:rPr lang="cs-CZ" sz="2400" b="1">
                <a:solidFill>
                  <a:srgbClr val="FF6600"/>
                </a:solidFill>
                <a:latin typeface="Calibri" pitchFamily="34" charset="0"/>
              </a:rPr>
              <a:t>e</a:t>
            </a:r>
            <a:r>
              <a:rPr lang="en-US" sz="2400" b="1">
                <a:solidFill>
                  <a:srgbClr val="FF6600"/>
                </a:solidFill>
                <a:latin typeface="Calibri" pitchFamily="34" charset="0"/>
              </a:rPr>
              <a:t>r fuel consumption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CONWIP-Theory of Constraints</a:t>
            </a:r>
            <a:r>
              <a:rPr lang="cs-CZ" smtClean="0"/>
              <a:t> </a:t>
            </a:r>
            <a:endParaRPr lang="en-GB" smtClean="0"/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Balance the flow and not the capacity</a:t>
            </a:r>
          </a:p>
          <a:p>
            <a:pPr eaLnBrk="1" hangingPunct="1"/>
            <a:r>
              <a:rPr lang="en-US" smtClean="0">
                <a:latin typeface="Calibri" pitchFamily="34" charset="0"/>
              </a:rPr>
              <a:t>Operation of the </a:t>
            </a:r>
            <a:r>
              <a:rPr lang="en-US" b="1" smtClean="0">
                <a:latin typeface="Calibri" pitchFamily="34" charset="0"/>
              </a:rPr>
              <a:t>CONWIP</a:t>
            </a:r>
            <a:r>
              <a:rPr lang="en-US" smtClean="0">
                <a:latin typeface="Calibri" pitchFamily="34" charset="0"/>
              </a:rPr>
              <a:t> line is regulated by the bottleneck resource</a:t>
            </a:r>
          </a:p>
          <a:p>
            <a:pPr eaLnBrk="1" hangingPunct="1"/>
            <a:r>
              <a:rPr lang="en-US" smtClean="0">
                <a:latin typeface="Calibri" pitchFamily="34" charset="0"/>
              </a:rPr>
              <a:t>If we have sufficient demand, the correct number of the cards will maintain just enough  WIP to keep bottleneck busy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Thanks a lot fo</a:t>
            </a:r>
            <a:r>
              <a:rPr lang="cs-CZ" smtClean="0"/>
              <a:t>r</a:t>
            </a:r>
            <a:r>
              <a:rPr lang="en-US" smtClean="0"/>
              <a:t> Your Attention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Skorkovský</a:t>
            </a:r>
            <a:endParaRPr lang="en-GB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latin typeface="Calibri" pitchFamily="34" charset="0"/>
              </a:rPr>
              <a:t>Methodologies used for effective production control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>
                <a:latin typeface="Calibri" pitchFamily="34" charset="0"/>
              </a:rPr>
              <a:t>B</a:t>
            </a:r>
            <a:r>
              <a:rPr lang="en-US" smtClean="0">
                <a:latin typeface="Calibri" pitchFamily="34" charset="0"/>
              </a:rPr>
              <a:t>ased on </a:t>
            </a:r>
            <a:r>
              <a:rPr lang="en-US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mtClean="0">
                <a:latin typeface="Calibri" pitchFamily="34" charset="0"/>
              </a:rPr>
              <a:t> principle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Calibri" pitchFamily="34" charset="0"/>
              </a:rPr>
              <a:t>JIT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Calibri" pitchFamily="34" charset="0"/>
              </a:rPr>
              <a:t>kanban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Calibri" pitchFamily="34" charset="0"/>
              </a:rPr>
              <a:t>zero inventory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kanban (mostly used for repetitive manufacturing) 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>
                <a:latin typeface="Calibri" pitchFamily="34" charset="0"/>
              </a:rPr>
              <a:t>B</a:t>
            </a:r>
            <a:r>
              <a:rPr lang="en-US" smtClean="0">
                <a:latin typeface="Calibri" pitchFamily="34" charset="0"/>
              </a:rPr>
              <a:t>ased on </a:t>
            </a:r>
            <a:r>
              <a:rPr lang="en-US" smtClean="0">
                <a:solidFill>
                  <a:srgbClr val="0000FF"/>
                </a:solidFill>
                <a:latin typeface="Calibri" pitchFamily="34" charset="0"/>
              </a:rPr>
              <a:t>PUSH</a:t>
            </a:r>
            <a:r>
              <a:rPr lang="en-US" smtClean="0">
                <a:latin typeface="Calibri" pitchFamily="34" charset="0"/>
              </a:rPr>
              <a:t> principle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Calibri" pitchFamily="34" charset="0"/>
              </a:rPr>
              <a:t>MRP (MRP-II)</a:t>
            </a:r>
            <a:r>
              <a:rPr lang="en-US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>
                <a:latin typeface="Calibri" pitchFamily="34" charset="0"/>
              </a:rPr>
              <a:t>B</a:t>
            </a:r>
            <a:r>
              <a:rPr lang="en-US" smtClean="0">
                <a:latin typeface="Calibri" pitchFamily="34" charset="0"/>
              </a:rPr>
              <a:t>ased on both principles (</a:t>
            </a:r>
            <a:r>
              <a:rPr lang="en-US" smtClean="0">
                <a:solidFill>
                  <a:srgbClr val="0033CC"/>
                </a:solidFill>
                <a:latin typeface="Calibri" pitchFamily="34" charset="0"/>
              </a:rPr>
              <a:t>push</a:t>
            </a:r>
            <a:r>
              <a:rPr lang="en-US" smtClean="0">
                <a:latin typeface="Calibri" pitchFamily="34" charset="0"/>
              </a:rPr>
              <a:t> and </a:t>
            </a:r>
            <a:r>
              <a:rPr lang="en-US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mtClean="0">
                <a:latin typeface="Calibri" pitchFamily="34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Calibri" pitchFamily="34" charset="0"/>
              </a:rPr>
              <a:t>CONWIP (</a:t>
            </a:r>
            <a:r>
              <a:rPr lang="en-US" sz="2400" smtClean="0">
                <a:latin typeface="Calibri" pitchFamily="34" charset="0"/>
              </a:rPr>
              <a:t>Constant Work In Progress</a:t>
            </a:r>
            <a:r>
              <a:rPr lang="en-US" smtClean="0">
                <a:latin typeface="Calibri" pitchFamily="34" charset="0"/>
              </a:rPr>
              <a:t>)</a:t>
            </a:r>
            <a:r>
              <a:rPr lang="en-US" smtClean="0"/>
              <a:t> </a:t>
            </a:r>
          </a:p>
        </p:txBody>
      </p:sp>
      <p:sp>
        <p:nvSpPr>
          <p:cNvPr id="14339" name="AutoShape 4"/>
          <p:cNvSpPr>
            <a:spLocks/>
          </p:cNvSpPr>
          <p:nvPr/>
        </p:nvSpPr>
        <p:spPr bwMode="auto">
          <a:xfrm>
            <a:off x="3708400" y="2276475"/>
            <a:ext cx="287338" cy="1296988"/>
          </a:xfrm>
          <a:prstGeom prst="rightBrace">
            <a:avLst>
              <a:gd name="adj1" fmla="val 3761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4340" name="Line 5"/>
          <p:cNvSpPr>
            <a:spLocks noChangeShapeType="1"/>
          </p:cNvSpPr>
          <p:nvPr/>
        </p:nvSpPr>
        <p:spPr bwMode="auto">
          <a:xfrm>
            <a:off x="4356100" y="292417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5343525" y="2736850"/>
            <a:ext cx="31670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greatly reduced inventory levels</a:t>
            </a:r>
          </a:p>
          <a:p>
            <a:r>
              <a:rPr lang="en-US">
                <a:latin typeface="Calibri" pitchFamily="34" charset="0"/>
              </a:rPr>
              <a:t>and production lead times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0033CC"/>
                </a:solidFill>
                <a:latin typeface="Calibri" pitchFamily="34" charset="0"/>
              </a:rPr>
              <a:t>PUSH</a:t>
            </a:r>
            <a:r>
              <a:rPr lang="cs-CZ" smtClean="0">
                <a:latin typeface="Calibri" pitchFamily="34" charset="0"/>
              </a:rPr>
              <a:t> and </a:t>
            </a:r>
            <a:r>
              <a:rPr lang="cs-CZ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endParaRPr lang="en-GB" smtClean="0">
              <a:solidFill>
                <a:srgbClr val="669900"/>
              </a:solidFill>
              <a:latin typeface="Calibri" pitchFamily="34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b="1" smtClean="0">
                <a:solidFill>
                  <a:srgbClr val="0033CC"/>
                </a:solidFill>
                <a:latin typeface="Calibri" pitchFamily="34" charset="0"/>
              </a:rPr>
              <a:t>PUSH</a:t>
            </a:r>
            <a:r>
              <a:rPr lang="cs-CZ" sz="2800" b="1" smtClean="0">
                <a:latin typeface="Calibri" pitchFamily="34" charset="0"/>
              </a:rPr>
              <a:t> :</a:t>
            </a:r>
            <a:r>
              <a:rPr lang="cs-CZ" sz="2800" smtClean="0"/>
              <a:t> </a:t>
            </a:r>
            <a:r>
              <a:rPr lang="en-US" sz="2800" smtClean="0">
                <a:latin typeface="Calibri" pitchFamily="34" charset="0"/>
              </a:rPr>
              <a:t>production jobs (production orders) are scheduled</a:t>
            </a:r>
            <a:r>
              <a:rPr lang="cs-CZ" sz="2800" smtClean="0">
                <a:latin typeface="Calibri" pitchFamily="34" charset="0"/>
              </a:rPr>
              <a:t> (MRP nad MRP-II)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solidFill>
                  <a:srgbClr val="0000FF"/>
                </a:solidFill>
                <a:latin typeface="Calibri" pitchFamily="34" charset="0"/>
              </a:rPr>
              <a:t>often not feasible plans are generated and problems are often  detected too late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solidFill>
                  <a:srgbClr val="0000FF"/>
                </a:solidFill>
                <a:latin typeface="Calibri" pitchFamily="34" charset="0"/>
              </a:rPr>
              <a:t>used fixed lead times</a:t>
            </a:r>
            <a:r>
              <a:rPr lang="cs-CZ" sz="2000" smtClean="0">
                <a:solidFill>
                  <a:srgbClr val="0000FF"/>
                </a:solidFill>
                <a:latin typeface="Calibri" pitchFamily="34" charset="0"/>
              </a:rPr>
              <a:t>=LT</a:t>
            </a:r>
            <a:r>
              <a:rPr lang="en-US" sz="2000" smtClean="0">
                <a:solidFill>
                  <a:srgbClr val="0000FF"/>
                </a:solidFill>
                <a:latin typeface="Calibri" pitchFamily="34" charset="0"/>
              </a:rPr>
              <a:t> (see next slide) do not depend on capacity utilization</a:t>
            </a:r>
            <a:r>
              <a:rPr lang="cs-CZ" sz="2000" smtClean="0">
                <a:solidFill>
                  <a:srgbClr val="0000FF"/>
                </a:solidFill>
                <a:latin typeface="Calibri" pitchFamily="34" charset="0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>
                <a:solidFill>
                  <a:srgbClr val="0000FF"/>
                </a:solidFill>
                <a:latin typeface="Calibri" pitchFamily="34" charset="0"/>
              </a:rPr>
              <a:t>Having in mind , that production is random process, LT is very pessimistic</a:t>
            </a:r>
            <a:r>
              <a:rPr lang="cs-CZ" sz="2000" smtClean="0">
                <a:solidFill>
                  <a:srgbClr val="0000FF"/>
                </a:solidFill>
                <a:latin typeface="Calibri" pitchFamily="34" charset="0"/>
              </a:rPr>
              <a:t> </a:t>
            </a:r>
            <a:endParaRPr lang="en-US" sz="2000" smtClean="0">
              <a:solidFill>
                <a:srgbClr val="0000FF"/>
              </a:solidFill>
              <a:latin typeface="Calibri" pitchFamily="34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2000" smtClean="0">
              <a:solidFill>
                <a:srgbClr val="0000FF"/>
              </a:solidFill>
              <a:latin typeface="Calibri" pitchFamily="34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80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b="1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cs-CZ" sz="2800" b="1" smtClean="0">
                <a:latin typeface="Calibri" pitchFamily="34" charset="0"/>
              </a:rPr>
              <a:t> :</a:t>
            </a:r>
            <a:r>
              <a:rPr lang="cs-CZ" sz="2800" smtClean="0"/>
              <a:t>  </a:t>
            </a:r>
            <a:r>
              <a:rPr lang="en-US" sz="2800" smtClean="0">
                <a:latin typeface="Calibri" pitchFamily="34" charset="0"/>
              </a:rPr>
              <a:t>production jobs (production orders) starts are triggered by completion of another job</a:t>
            </a:r>
            <a:r>
              <a:rPr lang="cs-CZ" sz="2800" smtClean="0"/>
              <a:t> </a:t>
            </a:r>
            <a:endParaRPr lang="en-GB" sz="280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2555875" y="4076700"/>
            <a:ext cx="1728788" cy="431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>
                <a:solidFill>
                  <a:schemeClr val="bg1"/>
                </a:solidFill>
              </a:rPr>
              <a:t>Black box</a:t>
            </a:r>
            <a:endParaRPr lang="en-GB">
              <a:solidFill>
                <a:schemeClr val="bg1"/>
              </a:solidFill>
            </a:endParaRPr>
          </a:p>
        </p:txBody>
      </p:sp>
      <p:sp>
        <p:nvSpPr>
          <p:cNvPr id="15364" name="Line 6"/>
          <p:cNvSpPr>
            <a:spLocks noChangeShapeType="1"/>
          </p:cNvSpPr>
          <p:nvPr/>
        </p:nvSpPr>
        <p:spPr bwMode="auto">
          <a:xfrm>
            <a:off x="1835150" y="42926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5365" name="Line 7"/>
          <p:cNvSpPr>
            <a:spLocks noChangeShapeType="1"/>
          </p:cNvSpPr>
          <p:nvPr/>
        </p:nvSpPr>
        <p:spPr bwMode="auto">
          <a:xfrm>
            <a:off x="4284663" y="4292600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5366" name="Line 8"/>
          <p:cNvSpPr>
            <a:spLocks noChangeShapeType="1"/>
          </p:cNvSpPr>
          <p:nvPr/>
        </p:nvSpPr>
        <p:spPr bwMode="auto">
          <a:xfrm flipV="1">
            <a:off x="2051050" y="43656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1763713" y="4613275"/>
            <a:ext cx="15859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solidFill>
                  <a:srgbClr val="FF6600"/>
                </a:solidFill>
                <a:latin typeface="Calibri" pitchFamily="34" charset="0"/>
              </a:rPr>
              <a:t>t=start of the job</a:t>
            </a:r>
            <a:endParaRPr lang="en-GB" sz="1600">
              <a:solidFill>
                <a:srgbClr val="FF6600"/>
              </a:solidFill>
              <a:latin typeface="Calibri" pitchFamily="34" charset="0"/>
            </a:endParaRPr>
          </a:p>
        </p:txBody>
      </p:sp>
      <p:sp>
        <p:nvSpPr>
          <p:cNvPr id="15368" name="Text Box 10"/>
          <p:cNvSpPr txBox="1">
            <a:spLocks noChangeArrowheads="1"/>
          </p:cNvSpPr>
          <p:nvPr/>
        </p:nvSpPr>
        <p:spPr bwMode="auto">
          <a:xfrm>
            <a:off x="4500563" y="4581525"/>
            <a:ext cx="39735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6600"/>
                </a:solidFill>
                <a:latin typeface="Calibri" pitchFamily="34" charset="0"/>
              </a:rPr>
              <a:t>t+LT=end </a:t>
            </a:r>
            <a:r>
              <a:rPr lang="cs-CZ" sz="1600">
                <a:solidFill>
                  <a:srgbClr val="FF6600"/>
                </a:solidFill>
                <a:latin typeface="Calibri" pitchFamily="34" charset="0"/>
              </a:rPr>
              <a:t>time</a:t>
            </a:r>
            <a:r>
              <a:rPr lang="en-US" sz="1600">
                <a:solidFill>
                  <a:srgbClr val="FF6600"/>
                </a:solidFill>
                <a:latin typeface="Calibri" pitchFamily="34" charset="0"/>
              </a:rPr>
              <a:t> of the job (</a:t>
            </a:r>
            <a:r>
              <a:rPr lang="cs-CZ" sz="1600">
                <a:solidFill>
                  <a:srgbClr val="FF6600"/>
                </a:solidFill>
                <a:latin typeface="Calibri" pitchFamily="34" charset="0"/>
              </a:rPr>
              <a:t>where </a:t>
            </a:r>
            <a:r>
              <a:rPr lang="en-US" sz="1600">
                <a:solidFill>
                  <a:srgbClr val="FF6600"/>
                </a:solidFill>
                <a:latin typeface="Calibri" pitchFamily="34" charset="0"/>
              </a:rPr>
              <a:t>LT=constant)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alibri" pitchFamily="34" charset="0"/>
              </a:rPr>
              <a:t>Flow time and Lead time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6600"/>
                </a:solidFill>
              </a:rPr>
              <a:t>Flow time </a:t>
            </a:r>
            <a:r>
              <a:rPr lang="cs-CZ" smtClean="0">
                <a:solidFill>
                  <a:srgbClr val="0000FF"/>
                </a:solidFill>
              </a:rPr>
              <a:t>(</a:t>
            </a:r>
            <a:r>
              <a:rPr lang="en-US" sz="2400" smtClean="0">
                <a:solidFill>
                  <a:srgbClr val="0000FF"/>
                </a:solidFill>
                <a:latin typeface="Calibri" pitchFamily="34" charset="0"/>
              </a:rPr>
              <a:t>known also as a „cycle time</a:t>
            </a:r>
            <a:r>
              <a:rPr lang="en-US" smtClean="0">
                <a:solidFill>
                  <a:srgbClr val="0000FF"/>
                </a:solidFill>
              </a:rPr>
              <a:t>“</a:t>
            </a:r>
            <a:r>
              <a:rPr lang="cs-CZ" smtClean="0">
                <a:solidFill>
                  <a:srgbClr val="0000FF"/>
                </a:solidFill>
              </a:rPr>
              <a:t>)</a:t>
            </a:r>
            <a:r>
              <a:rPr lang="cs-CZ" smtClean="0">
                <a:solidFill>
                  <a:srgbClr val="FF6600"/>
                </a:solidFill>
              </a:rPr>
              <a:t/>
            </a:r>
            <a:br>
              <a:rPr lang="cs-CZ" smtClean="0">
                <a:solidFill>
                  <a:srgbClr val="FF6600"/>
                </a:solidFill>
              </a:rPr>
            </a:br>
            <a:endParaRPr lang="en-US" smtClean="0">
              <a:solidFill>
                <a:srgbClr val="FF6600"/>
              </a:solidFill>
            </a:endParaRPr>
          </a:p>
        </p:txBody>
      </p:sp>
      <p:sp>
        <p:nvSpPr>
          <p:cNvPr id="16387" name="Line 5"/>
          <p:cNvSpPr>
            <a:spLocks noChangeShapeType="1"/>
          </p:cNvSpPr>
          <p:nvPr/>
        </p:nvSpPr>
        <p:spPr bwMode="auto">
          <a:xfrm flipV="1">
            <a:off x="900113" y="2492375"/>
            <a:ext cx="6696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388" name="Line 6"/>
          <p:cNvSpPr>
            <a:spLocks noChangeShapeType="1"/>
          </p:cNvSpPr>
          <p:nvPr/>
        </p:nvSpPr>
        <p:spPr bwMode="auto">
          <a:xfrm flipV="1">
            <a:off x="1403350" y="2492375"/>
            <a:ext cx="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808038" y="3232150"/>
            <a:ext cx="172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Job is released</a:t>
            </a:r>
          </a:p>
        </p:txBody>
      </p:sp>
      <p:sp>
        <p:nvSpPr>
          <p:cNvPr id="16390" name="Text Box 8"/>
          <p:cNvSpPr txBox="1">
            <a:spLocks noChangeArrowheads="1"/>
          </p:cNvSpPr>
          <p:nvPr/>
        </p:nvSpPr>
        <p:spPr bwMode="auto">
          <a:xfrm>
            <a:off x="7072313" y="2584450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16391" name="Text Box 9"/>
          <p:cNvSpPr txBox="1">
            <a:spLocks noChangeArrowheads="1"/>
          </p:cNvSpPr>
          <p:nvPr/>
        </p:nvSpPr>
        <p:spPr bwMode="auto">
          <a:xfrm>
            <a:off x="5148263" y="3284538"/>
            <a:ext cx="189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Job is completed</a:t>
            </a:r>
          </a:p>
        </p:txBody>
      </p:sp>
      <p:sp>
        <p:nvSpPr>
          <p:cNvPr id="16392" name="Line 10"/>
          <p:cNvSpPr>
            <a:spLocks noChangeShapeType="1"/>
          </p:cNvSpPr>
          <p:nvPr/>
        </p:nvSpPr>
        <p:spPr bwMode="auto">
          <a:xfrm flipV="1">
            <a:off x="6372225" y="2492375"/>
            <a:ext cx="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393" name="Line 11"/>
          <p:cNvSpPr>
            <a:spLocks noChangeShapeType="1"/>
          </p:cNvSpPr>
          <p:nvPr/>
        </p:nvSpPr>
        <p:spPr bwMode="auto">
          <a:xfrm>
            <a:off x="1403350" y="2492375"/>
            <a:ext cx="4897438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6394" name="Text Box 12"/>
          <p:cNvSpPr txBox="1">
            <a:spLocks noChangeArrowheads="1"/>
          </p:cNvSpPr>
          <p:nvPr/>
        </p:nvSpPr>
        <p:spPr bwMode="auto">
          <a:xfrm>
            <a:off x="1887538" y="2655888"/>
            <a:ext cx="4083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Typically random time (highly variable)</a:t>
            </a:r>
          </a:p>
        </p:txBody>
      </p:sp>
      <p:sp>
        <p:nvSpPr>
          <p:cNvPr id="16395" name="Rectangle 13"/>
          <p:cNvSpPr>
            <a:spLocks noChangeArrowheads="1"/>
          </p:cNvSpPr>
          <p:nvPr/>
        </p:nvSpPr>
        <p:spPr bwMode="auto">
          <a:xfrm>
            <a:off x="611188" y="4048125"/>
            <a:ext cx="58642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FF6600"/>
                </a:solidFill>
              </a:rPr>
              <a:t>Lead time </a:t>
            </a:r>
            <a:r>
              <a:rPr lang="en-US" sz="3200">
                <a:solidFill>
                  <a:srgbClr val="0000FF"/>
                </a:solidFill>
              </a:rPr>
              <a:t>(</a:t>
            </a:r>
            <a:r>
              <a:rPr lang="en-US" sz="2400">
                <a:solidFill>
                  <a:srgbClr val="0000FF"/>
                </a:solidFill>
                <a:latin typeface="Calibri" pitchFamily="34" charset="0"/>
              </a:rPr>
              <a:t>constant used for planning </a:t>
            </a:r>
            <a:r>
              <a:rPr lang="en-US" sz="3200">
                <a:solidFill>
                  <a:srgbClr val="0000FF"/>
                </a:solidFill>
              </a:rPr>
              <a:t>)</a:t>
            </a:r>
            <a:r>
              <a:rPr lang="en-US" sz="3200">
                <a:solidFill>
                  <a:srgbClr val="FF6600"/>
                </a:solidFill>
              </a:rPr>
              <a:t/>
            </a:r>
            <a:br>
              <a:rPr lang="en-US" sz="3200">
                <a:solidFill>
                  <a:srgbClr val="FF6600"/>
                </a:solidFill>
              </a:rPr>
            </a:br>
            <a:endParaRPr lang="en-US" sz="3200">
              <a:solidFill>
                <a:srgbClr val="FF6600"/>
              </a:solidFill>
            </a:endParaRPr>
          </a:p>
        </p:txBody>
      </p:sp>
      <p:sp>
        <p:nvSpPr>
          <p:cNvPr id="16396" name="Rectangle 14"/>
          <p:cNvSpPr>
            <a:spLocks noChangeArrowheads="1"/>
          </p:cNvSpPr>
          <p:nvPr/>
        </p:nvSpPr>
        <p:spPr bwMode="auto">
          <a:xfrm>
            <a:off x="3203575" y="4797425"/>
            <a:ext cx="2592388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Job scheduling</a:t>
            </a:r>
            <a:r>
              <a:rPr lang="cs-CZ"/>
              <a:t> </a:t>
            </a:r>
          </a:p>
          <a:p>
            <a:pPr algn="ctr"/>
            <a:r>
              <a:rPr lang="cs-CZ"/>
              <a:t>(MRP-MRP-II)</a:t>
            </a:r>
            <a:endParaRPr lang="en-US"/>
          </a:p>
        </p:txBody>
      </p:sp>
      <p:sp>
        <p:nvSpPr>
          <p:cNvPr id="16397" name="Line 16"/>
          <p:cNvSpPr>
            <a:spLocks noChangeShapeType="1"/>
          </p:cNvSpPr>
          <p:nvPr/>
        </p:nvSpPr>
        <p:spPr bwMode="auto">
          <a:xfrm flipV="1">
            <a:off x="5795963" y="4941888"/>
            <a:ext cx="1296987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398" name="Rectangle 17"/>
          <p:cNvSpPr>
            <a:spLocks noChangeArrowheads="1"/>
          </p:cNvSpPr>
          <p:nvPr/>
        </p:nvSpPr>
        <p:spPr bwMode="auto">
          <a:xfrm>
            <a:off x="7164388" y="4581525"/>
            <a:ext cx="158432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JOB 1</a:t>
            </a:r>
            <a:endParaRPr lang="en-GB"/>
          </a:p>
        </p:txBody>
      </p:sp>
      <p:sp>
        <p:nvSpPr>
          <p:cNvPr id="16399" name="Rectangle 19"/>
          <p:cNvSpPr>
            <a:spLocks noChangeArrowheads="1"/>
          </p:cNvSpPr>
          <p:nvPr/>
        </p:nvSpPr>
        <p:spPr bwMode="auto">
          <a:xfrm>
            <a:off x="7164388" y="5734050"/>
            <a:ext cx="158432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JOB N</a:t>
            </a:r>
            <a:endParaRPr lang="en-GB"/>
          </a:p>
        </p:txBody>
      </p:sp>
      <p:sp>
        <p:nvSpPr>
          <p:cNvPr id="16400" name="Line 20"/>
          <p:cNvSpPr>
            <a:spLocks noChangeShapeType="1"/>
          </p:cNvSpPr>
          <p:nvPr/>
        </p:nvSpPr>
        <p:spPr bwMode="auto">
          <a:xfrm>
            <a:off x="5795963" y="5589588"/>
            <a:ext cx="1296987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401" name="Line 21"/>
          <p:cNvSpPr>
            <a:spLocks noChangeShapeType="1"/>
          </p:cNvSpPr>
          <p:nvPr/>
        </p:nvSpPr>
        <p:spPr bwMode="auto">
          <a:xfrm>
            <a:off x="7956550" y="5229225"/>
            <a:ext cx="0" cy="50482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6402" name="Rectangle 22"/>
          <p:cNvSpPr>
            <a:spLocks noChangeArrowheads="1"/>
          </p:cNvSpPr>
          <p:nvPr/>
        </p:nvSpPr>
        <p:spPr bwMode="auto">
          <a:xfrm>
            <a:off x="684213" y="4941888"/>
            <a:ext cx="1655762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WIP level</a:t>
            </a:r>
            <a:endParaRPr lang="en-GB"/>
          </a:p>
        </p:txBody>
      </p:sp>
      <p:sp>
        <p:nvSpPr>
          <p:cNvPr id="16403" name="Rectangle 23"/>
          <p:cNvSpPr>
            <a:spLocks noChangeArrowheads="1"/>
          </p:cNvSpPr>
          <p:nvPr/>
        </p:nvSpPr>
        <p:spPr bwMode="auto">
          <a:xfrm>
            <a:off x="684213" y="5805488"/>
            <a:ext cx="1655762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FGI level</a:t>
            </a:r>
            <a:endParaRPr lang="en-GB"/>
          </a:p>
        </p:txBody>
      </p:sp>
      <p:sp>
        <p:nvSpPr>
          <p:cNvPr id="16404" name="Rectangle 24"/>
          <p:cNvSpPr>
            <a:spLocks noChangeArrowheads="1"/>
          </p:cNvSpPr>
          <p:nvPr/>
        </p:nvSpPr>
        <p:spPr bwMode="auto">
          <a:xfrm>
            <a:off x="684213" y="5373688"/>
            <a:ext cx="1655762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Flow times</a:t>
            </a:r>
            <a:endParaRPr lang="en-GB"/>
          </a:p>
        </p:txBody>
      </p:sp>
      <p:sp>
        <p:nvSpPr>
          <p:cNvPr id="16405" name="Text Box 25"/>
          <p:cNvSpPr txBox="1">
            <a:spLocks noChangeArrowheads="1"/>
          </p:cNvSpPr>
          <p:nvPr/>
        </p:nvSpPr>
        <p:spPr bwMode="auto">
          <a:xfrm>
            <a:off x="3276600" y="6381750"/>
            <a:ext cx="2606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Calibri" pitchFamily="34" charset="0"/>
              </a:rPr>
              <a:t>FGI – </a:t>
            </a:r>
            <a:r>
              <a:rPr lang="en-US" sz="1600">
                <a:latin typeface="Calibri" pitchFamily="34" charset="0"/>
              </a:rPr>
              <a:t>finished good inventory</a:t>
            </a:r>
          </a:p>
        </p:txBody>
      </p:sp>
      <p:sp>
        <p:nvSpPr>
          <p:cNvPr id="16406" name="Line 26"/>
          <p:cNvSpPr>
            <a:spLocks noChangeShapeType="1"/>
          </p:cNvSpPr>
          <p:nvPr/>
        </p:nvSpPr>
        <p:spPr bwMode="auto">
          <a:xfrm flipV="1">
            <a:off x="2339975" y="5949950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407" name="Line 27"/>
          <p:cNvSpPr>
            <a:spLocks noChangeShapeType="1"/>
          </p:cNvSpPr>
          <p:nvPr/>
        </p:nvSpPr>
        <p:spPr bwMode="auto">
          <a:xfrm flipV="1">
            <a:off x="2339975" y="5516563"/>
            <a:ext cx="8636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408" name="Line 28"/>
          <p:cNvSpPr>
            <a:spLocks noChangeShapeType="1"/>
          </p:cNvSpPr>
          <p:nvPr/>
        </p:nvSpPr>
        <p:spPr bwMode="auto">
          <a:xfrm>
            <a:off x="2339975" y="515778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409" name="Rectangle 29"/>
          <p:cNvSpPr>
            <a:spLocks noChangeArrowheads="1"/>
          </p:cNvSpPr>
          <p:nvPr/>
        </p:nvSpPr>
        <p:spPr bwMode="auto">
          <a:xfrm>
            <a:off x="395288" y="4652963"/>
            <a:ext cx="2520950" cy="1584325"/>
          </a:xfrm>
          <a:prstGeom prst="rect">
            <a:avLst/>
          </a:prstGeom>
          <a:solidFill>
            <a:srgbClr val="FFFF99">
              <a:alpha val="2313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6410" name="Text Box 31"/>
          <p:cNvSpPr txBox="1">
            <a:spLocks noChangeArrowheads="1"/>
          </p:cNvSpPr>
          <p:nvPr/>
        </p:nvSpPr>
        <p:spPr bwMode="auto">
          <a:xfrm>
            <a:off x="755650" y="4652963"/>
            <a:ext cx="16160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FF6600"/>
                </a:solidFill>
                <a:latin typeface="Calibri" pitchFamily="34" charset="0"/>
              </a:rPr>
              <a:t>Controlling parameters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549275"/>
            <a:ext cx="8229600" cy="593725"/>
          </a:xfrm>
        </p:spPr>
        <p:txBody>
          <a:bodyPr/>
          <a:lstStyle/>
          <a:p>
            <a:pPr eaLnBrk="1" hangingPunct="1"/>
            <a:r>
              <a:rPr lang="cs-CZ" sz="4000" smtClean="0"/>
              <a:t> </a:t>
            </a:r>
            <a:endParaRPr lang="en-GB" sz="4000" smtClean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3500438"/>
            <a:ext cx="8229600" cy="23510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mtClean="0">
                <a:solidFill>
                  <a:srgbClr val="FF6600"/>
                </a:solidFill>
              </a:rPr>
              <a:t> </a:t>
            </a:r>
            <a:endParaRPr lang="en-US" smtClean="0">
              <a:solidFill>
                <a:srgbClr val="FF6600"/>
              </a:solidFill>
            </a:endParaRPr>
          </a:p>
        </p:txBody>
      </p:sp>
      <p:sp>
        <p:nvSpPr>
          <p:cNvPr id="17411" name="Rectangle 12"/>
          <p:cNvSpPr>
            <a:spLocks noChangeArrowheads="1"/>
          </p:cNvSpPr>
          <p:nvPr/>
        </p:nvSpPr>
        <p:spPr bwMode="auto">
          <a:xfrm>
            <a:off x="549275" y="4051300"/>
            <a:ext cx="2968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3200">
                <a:solidFill>
                  <a:srgbClr val="FF6600"/>
                </a:solidFill>
              </a:rPr>
              <a:t> </a:t>
            </a:r>
            <a:endParaRPr lang="en-US" sz="3200">
              <a:solidFill>
                <a:srgbClr val="FF6600"/>
              </a:solidFill>
            </a:endParaRPr>
          </a:p>
        </p:txBody>
      </p:sp>
      <p:sp>
        <p:nvSpPr>
          <p:cNvPr id="17412" name="Rectangle 15"/>
          <p:cNvSpPr>
            <a:spLocks noChangeArrowheads="1"/>
          </p:cNvSpPr>
          <p:nvPr/>
        </p:nvSpPr>
        <p:spPr bwMode="auto">
          <a:xfrm>
            <a:off x="971550" y="2420938"/>
            <a:ext cx="180022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Operation (</a:t>
            </a:r>
            <a:r>
              <a:rPr lang="cs-CZ" sz="1600">
                <a:latin typeface="Calibri" pitchFamily="34" charset="0"/>
              </a:rPr>
              <a:t>J</a:t>
            </a:r>
            <a:r>
              <a:rPr lang="en-US" sz="1600">
                <a:latin typeface="Calibri" pitchFamily="34" charset="0"/>
              </a:rPr>
              <a:t>ob1)</a:t>
            </a:r>
          </a:p>
        </p:txBody>
      </p:sp>
      <p:sp>
        <p:nvSpPr>
          <p:cNvPr id="17413" name="Rectangle 20"/>
          <p:cNvSpPr>
            <a:spLocks noChangeArrowheads="1"/>
          </p:cNvSpPr>
          <p:nvPr/>
        </p:nvSpPr>
        <p:spPr bwMode="auto">
          <a:xfrm>
            <a:off x="2916238" y="3860800"/>
            <a:ext cx="1655762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Authorization</a:t>
            </a:r>
            <a:endParaRPr lang="cs-CZ"/>
          </a:p>
          <a:p>
            <a:pPr algn="ctr"/>
            <a:r>
              <a:rPr lang="cs-CZ"/>
              <a:t>to start Job 2</a:t>
            </a:r>
            <a:endParaRPr lang="en-US"/>
          </a:p>
        </p:txBody>
      </p:sp>
      <p:sp>
        <p:nvSpPr>
          <p:cNvPr id="17414" name="Text Box 22"/>
          <p:cNvSpPr txBox="1">
            <a:spLocks noChangeArrowheads="1"/>
          </p:cNvSpPr>
          <p:nvPr/>
        </p:nvSpPr>
        <p:spPr bwMode="auto">
          <a:xfrm>
            <a:off x="3132138" y="4899025"/>
            <a:ext cx="230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Calibri" pitchFamily="34" charset="0"/>
              </a:rPr>
              <a:t>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7415" name="Text Box 27"/>
          <p:cNvSpPr txBox="1">
            <a:spLocks noChangeArrowheads="1"/>
          </p:cNvSpPr>
          <p:nvPr/>
        </p:nvSpPr>
        <p:spPr bwMode="auto">
          <a:xfrm>
            <a:off x="4787900" y="4508500"/>
            <a:ext cx="1555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FF6600"/>
                </a:solidFill>
                <a:latin typeface="Calibri" pitchFamily="34" charset="0"/>
              </a:rPr>
              <a:t>Controlling parameter</a:t>
            </a:r>
          </a:p>
        </p:txBody>
      </p:sp>
      <p:sp>
        <p:nvSpPr>
          <p:cNvPr id="17416" name="Text Box 29"/>
          <p:cNvSpPr txBox="1">
            <a:spLocks noChangeArrowheads="1"/>
          </p:cNvSpPr>
          <p:nvPr/>
        </p:nvSpPr>
        <p:spPr bwMode="auto">
          <a:xfrm>
            <a:off x="7019925" y="3860800"/>
            <a:ext cx="186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FF6600"/>
                </a:solidFill>
              </a:rPr>
              <a:t>DOWNSTREAM</a:t>
            </a:r>
            <a:endParaRPr lang="en-GB">
              <a:solidFill>
                <a:srgbClr val="FF6600"/>
              </a:solidFill>
            </a:endParaRPr>
          </a:p>
        </p:txBody>
      </p:sp>
      <p:sp>
        <p:nvSpPr>
          <p:cNvPr id="17417" name="Text Box 30"/>
          <p:cNvSpPr txBox="1">
            <a:spLocks noChangeArrowheads="1"/>
          </p:cNvSpPr>
          <p:nvPr/>
        </p:nvSpPr>
        <p:spPr bwMode="auto">
          <a:xfrm>
            <a:off x="684213" y="3860800"/>
            <a:ext cx="145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FF6600"/>
                </a:solidFill>
              </a:rPr>
              <a:t>UPSTREAM</a:t>
            </a:r>
            <a:endParaRPr lang="en-GB">
              <a:solidFill>
                <a:srgbClr val="FF6600"/>
              </a:solidFill>
            </a:endParaRPr>
          </a:p>
        </p:txBody>
      </p:sp>
      <p:sp>
        <p:nvSpPr>
          <p:cNvPr id="17418" name="Rectangle 31"/>
          <p:cNvSpPr>
            <a:spLocks noChangeArrowheads="1"/>
          </p:cNvSpPr>
          <p:nvPr/>
        </p:nvSpPr>
        <p:spPr bwMode="auto">
          <a:xfrm>
            <a:off x="3059113" y="2420938"/>
            <a:ext cx="180022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Operation (</a:t>
            </a:r>
            <a:r>
              <a:rPr lang="cs-CZ" sz="1600">
                <a:latin typeface="Calibri" pitchFamily="34" charset="0"/>
              </a:rPr>
              <a:t>J</a:t>
            </a:r>
            <a:r>
              <a:rPr lang="en-US" sz="1600">
                <a:latin typeface="Calibri" pitchFamily="34" charset="0"/>
              </a:rPr>
              <a:t>ob</a:t>
            </a:r>
            <a:r>
              <a:rPr lang="cs-CZ" sz="1600">
                <a:latin typeface="Calibri" pitchFamily="34" charset="0"/>
              </a:rPr>
              <a:t>2</a:t>
            </a:r>
            <a:r>
              <a:rPr lang="en-US" sz="1600">
                <a:latin typeface="Calibri" pitchFamily="34" charset="0"/>
              </a:rPr>
              <a:t>)</a:t>
            </a:r>
          </a:p>
        </p:txBody>
      </p:sp>
      <p:sp>
        <p:nvSpPr>
          <p:cNvPr id="17419" name="Rectangle 32"/>
          <p:cNvSpPr>
            <a:spLocks noChangeArrowheads="1"/>
          </p:cNvSpPr>
          <p:nvPr/>
        </p:nvSpPr>
        <p:spPr bwMode="auto">
          <a:xfrm>
            <a:off x="5795963" y="2420938"/>
            <a:ext cx="180022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Calibri" pitchFamily="34" charset="0"/>
              </a:rPr>
              <a:t>Operation (</a:t>
            </a:r>
            <a:r>
              <a:rPr lang="cs-CZ" sz="1600">
                <a:latin typeface="Calibri" pitchFamily="34" charset="0"/>
              </a:rPr>
              <a:t>J</a:t>
            </a:r>
            <a:r>
              <a:rPr lang="en-US" sz="1600">
                <a:latin typeface="Calibri" pitchFamily="34" charset="0"/>
              </a:rPr>
              <a:t>ob</a:t>
            </a:r>
            <a:r>
              <a:rPr lang="cs-CZ" sz="1600">
                <a:latin typeface="Calibri" pitchFamily="34" charset="0"/>
              </a:rPr>
              <a:t>N</a:t>
            </a:r>
            <a:r>
              <a:rPr lang="en-US" sz="1600">
                <a:latin typeface="Calibri" pitchFamily="34" charset="0"/>
              </a:rPr>
              <a:t>)</a:t>
            </a:r>
          </a:p>
        </p:txBody>
      </p:sp>
      <p:sp>
        <p:nvSpPr>
          <p:cNvPr id="17420" name="Line 33"/>
          <p:cNvSpPr>
            <a:spLocks noChangeShapeType="1"/>
          </p:cNvSpPr>
          <p:nvPr/>
        </p:nvSpPr>
        <p:spPr bwMode="auto">
          <a:xfrm flipV="1">
            <a:off x="5940425" y="1989138"/>
            <a:ext cx="0" cy="4318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21" name="Line 34"/>
          <p:cNvSpPr>
            <a:spLocks noChangeShapeType="1"/>
          </p:cNvSpPr>
          <p:nvPr/>
        </p:nvSpPr>
        <p:spPr bwMode="auto">
          <a:xfrm flipH="1">
            <a:off x="4643438" y="1989138"/>
            <a:ext cx="1296987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22" name="Line 35"/>
          <p:cNvSpPr>
            <a:spLocks noChangeShapeType="1"/>
          </p:cNvSpPr>
          <p:nvPr/>
        </p:nvSpPr>
        <p:spPr bwMode="auto">
          <a:xfrm>
            <a:off x="4643438" y="1989138"/>
            <a:ext cx="0" cy="4318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23" name="Text Box 36"/>
          <p:cNvSpPr txBox="1">
            <a:spLocks noChangeArrowheads="1"/>
          </p:cNvSpPr>
          <p:nvPr/>
        </p:nvSpPr>
        <p:spPr bwMode="auto">
          <a:xfrm>
            <a:off x="2627313" y="1125538"/>
            <a:ext cx="32146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6600"/>
                </a:solidFill>
                <a:latin typeface="Calibri" pitchFamily="34" charset="0"/>
              </a:rPr>
              <a:t>Components for Job N needed</a:t>
            </a:r>
            <a:r>
              <a:rPr lang="cs-CZ" b="1">
                <a:solidFill>
                  <a:srgbClr val="FF6600"/>
                </a:solidFill>
                <a:latin typeface="Calibri" pitchFamily="34" charset="0"/>
              </a:rPr>
              <a:t>…</a:t>
            </a:r>
            <a:endParaRPr lang="en-US" b="1">
              <a:solidFill>
                <a:srgbClr val="FF6600"/>
              </a:solidFill>
              <a:latin typeface="Calibri" pitchFamily="34" charset="0"/>
            </a:endParaRPr>
          </a:p>
        </p:txBody>
      </p:sp>
      <p:sp>
        <p:nvSpPr>
          <p:cNvPr id="17424" name="Line 37"/>
          <p:cNvSpPr>
            <a:spLocks noChangeShapeType="1"/>
          </p:cNvSpPr>
          <p:nvPr/>
        </p:nvSpPr>
        <p:spPr bwMode="auto">
          <a:xfrm>
            <a:off x="4859338" y="2565400"/>
            <a:ext cx="936625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25" name="Text Box 38"/>
          <p:cNvSpPr txBox="1">
            <a:spLocks noChangeArrowheads="1"/>
          </p:cNvSpPr>
          <p:nvPr/>
        </p:nvSpPr>
        <p:spPr bwMode="auto">
          <a:xfrm>
            <a:off x="3276600" y="1484313"/>
            <a:ext cx="1981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FF6600"/>
                </a:solidFill>
              </a:rPr>
              <a:t>1 (kanban = card)</a:t>
            </a:r>
            <a:endParaRPr lang="en-GB">
              <a:solidFill>
                <a:srgbClr val="FF6600"/>
              </a:solidFill>
            </a:endParaRPr>
          </a:p>
        </p:txBody>
      </p:sp>
      <p:sp>
        <p:nvSpPr>
          <p:cNvPr id="17426" name="Text Box 39"/>
          <p:cNvSpPr txBox="1">
            <a:spLocks noChangeArrowheads="1"/>
          </p:cNvSpPr>
          <p:nvPr/>
        </p:nvSpPr>
        <p:spPr bwMode="auto">
          <a:xfrm>
            <a:off x="5076825" y="2205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00FF"/>
                </a:solidFill>
              </a:rPr>
              <a:t>2</a:t>
            </a:r>
            <a:endParaRPr lang="en-GB">
              <a:solidFill>
                <a:srgbClr val="0000FF"/>
              </a:solidFill>
            </a:endParaRPr>
          </a:p>
        </p:txBody>
      </p:sp>
      <p:sp>
        <p:nvSpPr>
          <p:cNvPr id="17427" name="Text Box 40"/>
          <p:cNvSpPr txBox="1">
            <a:spLocks noChangeArrowheads="1"/>
          </p:cNvSpPr>
          <p:nvPr/>
        </p:nvSpPr>
        <p:spPr bwMode="auto">
          <a:xfrm>
            <a:off x="3419475" y="2924175"/>
            <a:ext cx="36623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00FF"/>
                </a:solidFill>
                <a:latin typeface="Calibri" pitchFamily="34" charset="0"/>
              </a:rPr>
              <a:t>Components for Job N produced and </a:t>
            </a:r>
          </a:p>
          <a:p>
            <a:pPr algn="ctr"/>
            <a:r>
              <a:rPr lang="en-US">
                <a:solidFill>
                  <a:srgbClr val="0000FF"/>
                </a:solidFill>
                <a:latin typeface="Calibri" pitchFamily="34" charset="0"/>
              </a:rPr>
              <a:t>Supplied</a:t>
            </a:r>
            <a:r>
              <a:rPr lang="cs-CZ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i="1">
                <a:solidFill>
                  <a:srgbClr val="0000FF"/>
                </a:solidFill>
                <a:latin typeface="Calibri" pitchFamily="34" charset="0"/>
              </a:rPr>
              <a:t>(pulled)</a:t>
            </a:r>
          </a:p>
        </p:txBody>
      </p:sp>
      <p:sp>
        <p:nvSpPr>
          <p:cNvPr id="17428" name="Line 41"/>
          <p:cNvSpPr>
            <a:spLocks noChangeShapeType="1"/>
          </p:cNvSpPr>
          <p:nvPr/>
        </p:nvSpPr>
        <p:spPr bwMode="auto">
          <a:xfrm flipV="1">
            <a:off x="3203575" y="2708275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29" name="Rectangle 43"/>
          <p:cNvSpPr>
            <a:spLocks noChangeArrowheads="1"/>
          </p:cNvSpPr>
          <p:nvPr/>
        </p:nvSpPr>
        <p:spPr bwMode="auto">
          <a:xfrm>
            <a:off x="4787900" y="4076700"/>
            <a:ext cx="504825" cy="28892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1</a:t>
            </a:r>
            <a:endParaRPr lang="en-GB"/>
          </a:p>
        </p:txBody>
      </p:sp>
      <p:sp>
        <p:nvSpPr>
          <p:cNvPr id="17430" name="Line 45"/>
          <p:cNvSpPr>
            <a:spLocks noChangeShapeType="1"/>
          </p:cNvSpPr>
          <p:nvPr/>
        </p:nvSpPr>
        <p:spPr bwMode="auto">
          <a:xfrm flipH="1">
            <a:off x="4572000" y="42211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31" name="AutoShape 46"/>
          <p:cNvSpPr>
            <a:spLocks noChangeArrowheads="1"/>
          </p:cNvSpPr>
          <p:nvPr/>
        </p:nvSpPr>
        <p:spPr bwMode="auto">
          <a:xfrm>
            <a:off x="539750" y="5013325"/>
            <a:ext cx="7848600" cy="936625"/>
          </a:xfrm>
          <a:prstGeom prst="rightArrow">
            <a:avLst>
              <a:gd name="adj1" fmla="val 50000"/>
              <a:gd name="adj2" fmla="val 2094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Production</a:t>
            </a:r>
          </a:p>
        </p:txBody>
      </p:sp>
      <p:sp>
        <p:nvSpPr>
          <p:cNvPr id="17432" name="Text Box 48"/>
          <p:cNvSpPr txBox="1">
            <a:spLocks noChangeArrowheads="1"/>
          </p:cNvSpPr>
          <p:nvPr/>
        </p:nvSpPr>
        <p:spPr bwMode="auto">
          <a:xfrm>
            <a:off x="5364163" y="4005263"/>
            <a:ext cx="1066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=kanban</a:t>
            </a:r>
            <a:endParaRPr lang="en-GB"/>
          </a:p>
        </p:txBody>
      </p:sp>
      <p:sp>
        <p:nvSpPr>
          <p:cNvPr id="17433" name="Text Box 49"/>
          <p:cNvSpPr txBox="1">
            <a:spLocks noChangeArrowheads="1"/>
          </p:cNvSpPr>
          <p:nvPr/>
        </p:nvSpPr>
        <p:spPr bwMode="auto">
          <a:xfrm>
            <a:off x="827088" y="6092825"/>
            <a:ext cx="7600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 number of cards in the system determines the WIP levels in the plant</a:t>
            </a:r>
          </a:p>
        </p:txBody>
      </p:sp>
      <p:sp>
        <p:nvSpPr>
          <p:cNvPr id="17434" name="Line 50"/>
          <p:cNvSpPr>
            <a:spLocks noChangeShapeType="1"/>
          </p:cNvSpPr>
          <p:nvPr/>
        </p:nvSpPr>
        <p:spPr bwMode="auto">
          <a:xfrm>
            <a:off x="2771775" y="249237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35" name="Line 51"/>
          <p:cNvSpPr>
            <a:spLocks noChangeShapeType="1"/>
          </p:cNvSpPr>
          <p:nvPr/>
        </p:nvSpPr>
        <p:spPr bwMode="auto">
          <a:xfrm flipV="1">
            <a:off x="3203575" y="1989138"/>
            <a:ext cx="0" cy="4318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36" name="Line 52"/>
          <p:cNvSpPr>
            <a:spLocks noChangeShapeType="1"/>
          </p:cNvSpPr>
          <p:nvPr/>
        </p:nvSpPr>
        <p:spPr bwMode="auto">
          <a:xfrm flipH="1">
            <a:off x="2555875" y="1989138"/>
            <a:ext cx="6477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37" name="Line 53"/>
          <p:cNvSpPr>
            <a:spLocks noChangeShapeType="1"/>
          </p:cNvSpPr>
          <p:nvPr/>
        </p:nvSpPr>
        <p:spPr bwMode="auto">
          <a:xfrm>
            <a:off x="2555875" y="1989138"/>
            <a:ext cx="0" cy="4318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 flipH="1">
            <a:off x="2987675" y="1700213"/>
            <a:ext cx="1444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>
            <a:off x="5219700" y="1700213"/>
            <a:ext cx="1444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JIT</a:t>
            </a:r>
            <a:endParaRPr lang="en-GB" smtClean="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Calibri" pitchFamily="34" charset="0"/>
              </a:rPr>
              <a:t>Kanban is not JIT</a:t>
            </a:r>
            <a:r>
              <a:rPr lang="en-US" sz="2800" smtClean="0"/>
              <a:t> (</a:t>
            </a:r>
            <a:r>
              <a:rPr lang="en-US" sz="2000" smtClean="0">
                <a:latin typeface="Calibri" pitchFamily="34" charset="0"/>
              </a:rPr>
              <a:t>manufacturing philosophy)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Calibri" pitchFamily="34" charset="0"/>
              </a:rPr>
              <a:t>JIT encompasses</a:t>
            </a:r>
            <a:r>
              <a:rPr lang="en-US" sz="2800" smtClean="0"/>
              <a:t> 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latin typeface="Calibri" pitchFamily="34" charset="0"/>
              </a:rPr>
              <a:t>kanban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latin typeface="Calibri" pitchFamily="34" charset="0"/>
              </a:rPr>
              <a:t>total quality control</a:t>
            </a:r>
            <a:r>
              <a:rPr lang="cs-CZ" sz="2000" smtClean="0">
                <a:latin typeface="Calibri" pitchFamily="34" charset="0"/>
              </a:rPr>
              <a:t> (TQM) – e.g. </a:t>
            </a:r>
            <a:r>
              <a:rPr lang="en-US" sz="2000" smtClean="0">
                <a:latin typeface="Calibri" pitchFamily="34" charset="0"/>
              </a:rPr>
              <a:t>scrap loss not tolerated</a:t>
            </a:r>
            <a:r>
              <a:rPr lang="cs-CZ" sz="2000" smtClean="0">
                <a:latin typeface="Calibri" pitchFamily="34" charset="0"/>
              </a:rPr>
              <a:t>….</a:t>
            </a:r>
            <a:endParaRPr lang="en-US" sz="2000" smtClean="0">
              <a:latin typeface="Calibri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latin typeface="Calibri" pitchFamily="34" charset="0"/>
              </a:rPr>
              <a:t>setup</a:t>
            </a:r>
            <a:r>
              <a:rPr lang="en-US" sz="2000" smtClean="0">
                <a:solidFill>
                  <a:srgbClr val="FF6600"/>
                </a:solidFill>
                <a:latin typeface="Calibri" pitchFamily="34" charset="0"/>
              </a:rPr>
              <a:t> </a:t>
            </a:r>
            <a:r>
              <a:rPr lang="cs-CZ" sz="2000" smtClean="0">
                <a:solidFill>
                  <a:srgbClr val="FF6600"/>
                </a:solidFill>
              </a:rPr>
              <a:t>time</a:t>
            </a:r>
            <a:r>
              <a:rPr lang="cs-CZ" sz="2000" smtClean="0"/>
              <a:t> </a:t>
            </a:r>
            <a:r>
              <a:rPr lang="en-US" sz="2000" smtClean="0">
                <a:latin typeface="Calibri" pitchFamily="34" charset="0"/>
              </a:rPr>
              <a:t>reduction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latin typeface="Calibri" pitchFamily="34" charset="0"/>
              </a:rPr>
              <a:t>worker participation</a:t>
            </a:r>
            <a:r>
              <a:rPr lang="en-US" sz="24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Calibri" pitchFamily="34" charset="0"/>
              </a:rPr>
              <a:t>Advantage</a:t>
            </a:r>
            <a:r>
              <a:rPr lang="cs-CZ" sz="2800" smtClean="0">
                <a:latin typeface="Calibri" pitchFamily="34" charset="0"/>
              </a:rPr>
              <a:t>s</a:t>
            </a:r>
            <a:r>
              <a:rPr lang="en-US" sz="2800" smtClean="0">
                <a:latin typeface="Calibri" pitchFamily="34" charset="0"/>
              </a:rPr>
              <a:t> of JIT philosophy</a:t>
            </a:r>
            <a:r>
              <a:rPr lang="en-US" sz="2800" smtClean="0"/>
              <a:t> 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latin typeface="Calibri" pitchFamily="34" charset="0"/>
              </a:rPr>
              <a:t>reduced WIP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latin typeface="Calibri" pitchFamily="34" charset="0"/>
              </a:rPr>
              <a:t>shorter flow times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latin typeface="Calibri" pitchFamily="34" charset="0"/>
              </a:rPr>
              <a:t>lower production costs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latin typeface="Calibri" pitchFamily="34" charset="0"/>
              </a:rPr>
              <a:t>greater customer responsiveness</a:t>
            </a:r>
          </a:p>
          <a:p>
            <a:pPr lvl="1" eaLnBrk="1" hangingPunct="1">
              <a:lnSpc>
                <a:spcPct val="90000"/>
              </a:lnSpc>
            </a:pPr>
            <a:endParaRPr lang="en-GB" sz="200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latin typeface="Calibri" pitchFamily="34" charset="0"/>
              </a:rPr>
              <a:t>PUSH</a:t>
            </a:r>
            <a:r>
              <a:rPr lang="en-US" sz="3200" smtClean="0">
                <a:latin typeface="Calibri" pitchFamily="34" charset="0"/>
              </a:rPr>
              <a:t> and </a:t>
            </a:r>
            <a:r>
              <a:rPr lang="en-US" sz="3200" b="1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z="3200" smtClean="0">
                <a:latin typeface="Calibri" pitchFamily="34" charset="0"/>
              </a:rPr>
              <a:t> are not mutually exclusive approaches and other statements…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b="1" smtClean="0">
                <a:solidFill>
                  <a:srgbClr val="0000FF"/>
                </a:solidFill>
                <a:latin typeface="Calibri" pitchFamily="34" charset="0"/>
              </a:rPr>
              <a:t>Push</a:t>
            </a:r>
            <a:r>
              <a:rPr lang="en-US" sz="2800" b="1" smtClean="0">
                <a:latin typeface="Calibri" pitchFamily="34" charset="0"/>
              </a:rPr>
              <a:t> </a:t>
            </a:r>
            <a:r>
              <a:rPr lang="en-US" sz="2800" smtClean="0">
                <a:latin typeface="Calibri" pitchFamily="34" charset="0"/>
              </a:rPr>
              <a:t>and </a:t>
            </a:r>
            <a:r>
              <a:rPr lang="en-US" sz="2800" b="1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z="2800" smtClean="0">
                <a:latin typeface="Calibri" pitchFamily="34" charset="0"/>
              </a:rPr>
              <a:t> </a:t>
            </a:r>
            <a:r>
              <a:rPr lang="en-US" sz="2400" smtClean="0">
                <a:latin typeface="Calibri" pitchFamily="34" charset="0"/>
              </a:rPr>
              <a:t>can be combined</a:t>
            </a:r>
            <a:r>
              <a:rPr lang="en-US" sz="2800" smtClean="0">
                <a:latin typeface="Calibri" pitchFamily="34" charset="0"/>
              </a:rPr>
              <a:t> </a:t>
            </a:r>
          </a:p>
          <a:p>
            <a:pPr eaLnBrk="1" hangingPunct="1"/>
            <a:r>
              <a:rPr lang="en-US" sz="2800" smtClean="0">
                <a:latin typeface="Calibri" pitchFamily="34" charset="0"/>
              </a:rPr>
              <a:t>MRP </a:t>
            </a:r>
            <a:r>
              <a:rPr lang="en-US" sz="2400" smtClean="0">
                <a:latin typeface="Calibri" pitchFamily="34" charset="0"/>
              </a:rPr>
              <a:t>is considered to be more applicable than kanban</a:t>
            </a:r>
          </a:p>
          <a:p>
            <a:pPr eaLnBrk="1" hangingPunct="1"/>
            <a:r>
              <a:rPr lang="en-US" sz="2800" smtClean="0">
                <a:latin typeface="Calibri" pitchFamily="34" charset="0"/>
              </a:rPr>
              <a:t>MRP </a:t>
            </a:r>
            <a:r>
              <a:rPr lang="en-US" sz="2400" smtClean="0">
                <a:latin typeface="Calibri" pitchFamily="34" charset="0"/>
              </a:rPr>
              <a:t>is in almost any discrete part production</a:t>
            </a:r>
            <a:r>
              <a:rPr lang="en-US" sz="2800" smtClean="0">
                <a:latin typeface="Calibri" pitchFamily="34" charset="0"/>
              </a:rPr>
              <a:t>  </a:t>
            </a:r>
          </a:p>
          <a:p>
            <a:pPr eaLnBrk="1" hangingPunct="1"/>
            <a:r>
              <a:rPr lang="en-US" sz="2800" smtClean="0">
                <a:latin typeface="Calibri" pitchFamily="34" charset="0"/>
              </a:rPr>
              <a:t>Kanban(JIT,</a:t>
            </a:r>
            <a:r>
              <a:rPr lang="en-US" sz="2800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z="2800" smtClean="0">
                <a:latin typeface="Calibri" pitchFamily="34" charset="0"/>
              </a:rPr>
              <a:t>) – </a:t>
            </a:r>
            <a:r>
              <a:rPr lang="en-US" sz="2400" smtClean="0">
                <a:latin typeface="Calibri" pitchFamily="34" charset="0"/>
              </a:rPr>
              <a:t>superior results if applicable</a:t>
            </a:r>
          </a:p>
          <a:p>
            <a:pPr eaLnBrk="1" hangingPunct="1"/>
            <a:r>
              <a:rPr lang="en-US" sz="2800" smtClean="0">
                <a:latin typeface="Calibri" pitchFamily="34" charset="0"/>
              </a:rPr>
              <a:t>Kanban(JIT,</a:t>
            </a:r>
            <a:r>
              <a:rPr lang="en-US" sz="2800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z="2800" smtClean="0">
                <a:latin typeface="Calibri" pitchFamily="34" charset="0"/>
              </a:rPr>
              <a:t>) – </a:t>
            </a:r>
            <a:r>
              <a:rPr lang="en-US" sz="2400" smtClean="0">
                <a:latin typeface="Calibri" pitchFamily="34" charset="0"/>
              </a:rPr>
              <a:t>is difficult to use if :</a:t>
            </a:r>
          </a:p>
          <a:p>
            <a:pPr lvl="1" eaLnBrk="1" hangingPunct="1"/>
            <a:r>
              <a:rPr lang="en-US" sz="2000" smtClean="0">
                <a:latin typeface="Calibri" pitchFamily="34" charset="0"/>
              </a:rPr>
              <a:t>Jobs with short production runs</a:t>
            </a:r>
          </a:p>
          <a:p>
            <a:pPr lvl="1" eaLnBrk="1" hangingPunct="1"/>
            <a:r>
              <a:rPr lang="en-US" sz="2000" smtClean="0">
                <a:latin typeface="Calibri" pitchFamily="34" charset="0"/>
              </a:rPr>
              <a:t>Significant setup times</a:t>
            </a:r>
          </a:p>
          <a:p>
            <a:pPr lvl="1" eaLnBrk="1" hangingPunct="1"/>
            <a:r>
              <a:rPr lang="en-US" sz="2000" smtClean="0">
                <a:latin typeface="Calibri" pitchFamily="34" charset="0"/>
              </a:rPr>
              <a:t>Remarkable Scrap losses </a:t>
            </a:r>
          </a:p>
          <a:p>
            <a:pPr lvl="1" eaLnBrk="1" hangingPunct="1"/>
            <a:r>
              <a:rPr lang="en-US" sz="2000" smtClean="0">
                <a:latin typeface="Calibri" pitchFamily="34" charset="0"/>
              </a:rPr>
              <a:t>Unpredictable fluctuation in demand  </a:t>
            </a:r>
          </a:p>
          <a:p>
            <a:pPr lvl="1" eaLnBrk="1" hangingPunct="1"/>
            <a:endParaRPr lang="en-US" sz="2000" smtClean="0">
              <a:latin typeface="Calibri" pitchFamily="34" charset="0"/>
            </a:endParaRPr>
          </a:p>
          <a:p>
            <a:pPr eaLnBrk="1" hangingPunct="1"/>
            <a:endParaRPr lang="en-US" sz="2800" smtClean="0">
              <a:latin typeface="Calibri" pitchFamily="34" charset="0"/>
            </a:endParaRPr>
          </a:p>
          <a:p>
            <a:pPr eaLnBrk="1" hangingPunct="1"/>
            <a:endParaRPr lang="en-GB" sz="280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latin typeface="Calibri" pitchFamily="34" charset="0"/>
              </a:rPr>
              <a:t>PUSH</a:t>
            </a:r>
            <a:r>
              <a:rPr lang="en-US" sz="3200" smtClean="0">
                <a:latin typeface="Calibri" pitchFamily="34" charset="0"/>
              </a:rPr>
              <a:t> and </a:t>
            </a:r>
            <a:r>
              <a:rPr lang="en-US" sz="3200" b="1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z="3200" smtClean="0">
                <a:latin typeface="Calibri" pitchFamily="34" charset="0"/>
              </a:rPr>
              <a:t>  and the types of the queueing networks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b="1" smtClean="0">
                <a:solidFill>
                  <a:srgbClr val="0000FF"/>
                </a:solidFill>
                <a:latin typeface="Calibri" pitchFamily="34" charset="0"/>
              </a:rPr>
              <a:t>Push</a:t>
            </a:r>
            <a:r>
              <a:rPr lang="en-US" sz="2800" b="1" smtClean="0">
                <a:latin typeface="Calibri" pitchFamily="34" charset="0"/>
              </a:rPr>
              <a:t> : </a:t>
            </a:r>
            <a:r>
              <a:rPr lang="en-US" sz="2400" smtClean="0">
                <a:latin typeface="Calibri" pitchFamily="34" charset="0"/>
              </a:rPr>
              <a:t>open queueing network</a:t>
            </a:r>
          </a:p>
          <a:p>
            <a:pPr eaLnBrk="1" hangingPunct="1"/>
            <a:r>
              <a:rPr lang="en-US" sz="2800" b="1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z="2800" smtClean="0">
                <a:latin typeface="Calibri" pitchFamily="34" charset="0"/>
              </a:rPr>
              <a:t>   : </a:t>
            </a:r>
            <a:r>
              <a:rPr lang="en-US" sz="2400" smtClean="0">
                <a:latin typeface="Calibri" pitchFamily="34" charset="0"/>
              </a:rPr>
              <a:t>closed queueing network</a:t>
            </a:r>
            <a:r>
              <a:rPr lang="en-US" sz="2800" smtClean="0">
                <a:latin typeface="Calibri" pitchFamily="34" charset="0"/>
              </a:rPr>
              <a:t> </a:t>
            </a:r>
            <a:r>
              <a:rPr lang="en-US" sz="2400" smtClean="0">
                <a:latin typeface="Calibri" pitchFamily="34" charset="0"/>
              </a:rPr>
              <a:t> </a:t>
            </a:r>
          </a:p>
          <a:p>
            <a:pPr eaLnBrk="1" hangingPunct="1"/>
            <a:r>
              <a:rPr lang="en-US" sz="2800" b="1" smtClean="0">
                <a:solidFill>
                  <a:srgbClr val="0000FF"/>
                </a:solidFill>
                <a:latin typeface="Calibri" pitchFamily="34" charset="0"/>
              </a:rPr>
              <a:t>Push</a:t>
            </a:r>
            <a:r>
              <a:rPr lang="en-US" sz="2800" b="1" smtClean="0">
                <a:latin typeface="Calibri" pitchFamily="34" charset="0"/>
              </a:rPr>
              <a:t> : </a:t>
            </a:r>
            <a:r>
              <a:rPr lang="en-US" sz="2400" smtClean="0">
                <a:latin typeface="Calibri" pitchFamily="34" charset="0"/>
              </a:rPr>
              <a:t>schedule  </a:t>
            </a:r>
            <a:r>
              <a:rPr lang="en-US" sz="2400" smtClean="0">
                <a:solidFill>
                  <a:srgbClr val="FF6600"/>
                </a:solidFill>
                <a:latin typeface="Calibri" pitchFamily="34" charset="0"/>
              </a:rPr>
              <a:t>Throughput</a:t>
            </a:r>
            <a:r>
              <a:rPr lang="en-US" sz="2400" smtClean="0">
                <a:latin typeface="Calibri" pitchFamily="34" charset="0"/>
              </a:rPr>
              <a:t> and measure WIP</a:t>
            </a:r>
          </a:p>
          <a:p>
            <a:pPr eaLnBrk="1" hangingPunct="1"/>
            <a:endParaRPr lang="en-US" sz="2400" smtClean="0">
              <a:latin typeface="Calibri" pitchFamily="34" charset="0"/>
            </a:endParaRPr>
          </a:p>
          <a:p>
            <a:pPr eaLnBrk="1" hangingPunct="1"/>
            <a:endParaRPr lang="en-GB" sz="2400" smtClean="0">
              <a:latin typeface="Calibri" pitchFamily="34" charset="0"/>
            </a:endParaRPr>
          </a:p>
        </p:txBody>
      </p:sp>
      <p:sp>
        <p:nvSpPr>
          <p:cNvPr id="20483" name="Line 5"/>
          <p:cNvSpPr>
            <a:spLocks noChangeShapeType="1"/>
          </p:cNvSpPr>
          <p:nvPr/>
        </p:nvSpPr>
        <p:spPr bwMode="auto">
          <a:xfrm flipV="1">
            <a:off x="2051050" y="33575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484" name="Line 6"/>
          <p:cNvSpPr>
            <a:spLocks noChangeShapeType="1"/>
          </p:cNvSpPr>
          <p:nvPr/>
        </p:nvSpPr>
        <p:spPr bwMode="auto">
          <a:xfrm flipH="1" flipV="1">
            <a:off x="1692275" y="33575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485" name="Line 8"/>
          <p:cNvSpPr>
            <a:spLocks noChangeShapeType="1"/>
          </p:cNvSpPr>
          <p:nvPr/>
        </p:nvSpPr>
        <p:spPr bwMode="auto">
          <a:xfrm>
            <a:off x="1692275" y="4365625"/>
            <a:ext cx="4679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486" name="Line 9"/>
          <p:cNvSpPr>
            <a:spLocks noChangeShapeType="1"/>
          </p:cNvSpPr>
          <p:nvPr/>
        </p:nvSpPr>
        <p:spPr bwMode="auto">
          <a:xfrm>
            <a:off x="1692275" y="3860800"/>
            <a:ext cx="4824413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487" name="Text Box 10"/>
          <p:cNvSpPr txBox="1">
            <a:spLocks noChangeArrowheads="1"/>
          </p:cNvSpPr>
          <p:nvPr/>
        </p:nvSpPr>
        <p:spPr bwMode="auto">
          <a:xfrm>
            <a:off x="1239838" y="33766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 </a:t>
            </a:r>
            <a:r>
              <a:rPr lang="cs-CZ">
                <a:solidFill>
                  <a:srgbClr val="FF6600"/>
                </a:solidFill>
              </a:rPr>
              <a:t>T</a:t>
            </a:r>
            <a:endParaRPr lang="en-GB">
              <a:solidFill>
                <a:srgbClr val="FF6600"/>
              </a:solidFill>
            </a:endParaRPr>
          </a:p>
        </p:txBody>
      </p:sp>
      <p:sp>
        <p:nvSpPr>
          <p:cNvPr id="20488" name="Text Box 11"/>
          <p:cNvSpPr txBox="1">
            <a:spLocks noChangeArrowheads="1"/>
          </p:cNvSpPr>
          <p:nvPr/>
        </p:nvSpPr>
        <p:spPr bwMode="auto">
          <a:xfrm>
            <a:off x="2124075" y="3284538"/>
            <a:ext cx="615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WIP</a:t>
            </a:r>
            <a:endParaRPr lang="en-GB"/>
          </a:p>
        </p:txBody>
      </p:sp>
      <p:sp>
        <p:nvSpPr>
          <p:cNvPr id="20489" name="Freeform 12"/>
          <p:cNvSpPr>
            <a:spLocks/>
          </p:cNvSpPr>
          <p:nvPr/>
        </p:nvSpPr>
        <p:spPr bwMode="auto">
          <a:xfrm>
            <a:off x="2555875" y="3357563"/>
            <a:ext cx="3744913" cy="792162"/>
          </a:xfrm>
          <a:custGeom>
            <a:avLst/>
            <a:gdLst>
              <a:gd name="T0" fmla="*/ 0 w 2056"/>
              <a:gd name="T1" fmla="*/ 408 h 454"/>
              <a:gd name="T2" fmla="*/ 363 w 2056"/>
              <a:gd name="T3" fmla="*/ 136 h 454"/>
              <a:gd name="T4" fmla="*/ 635 w 2056"/>
              <a:gd name="T5" fmla="*/ 408 h 454"/>
              <a:gd name="T6" fmla="*/ 998 w 2056"/>
              <a:gd name="T7" fmla="*/ 91 h 454"/>
              <a:gd name="T8" fmla="*/ 1406 w 2056"/>
              <a:gd name="T9" fmla="*/ 454 h 454"/>
              <a:gd name="T10" fmla="*/ 1950 w 2056"/>
              <a:gd name="T11" fmla="*/ 91 h 454"/>
              <a:gd name="T12" fmla="*/ 2041 w 2056"/>
              <a:gd name="T13" fmla="*/ 0 h 4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056"/>
              <a:gd name="T22" fmla="*/ 0 h 454"/>
              <a:gd name="T23" fmla="*/ 2056 w 2056"/>
              <a:gd name="T24" fmla="*/ 454 h 45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056" h="454">
                <a:moveTo>
                  <a:pt x="0" y="408"/>
                </a:moveTo>
                <a:cubicBezTo>
                  <a:pt x="128" y="272"/>
                  <a:pt x="257" y="136"/>
                  <a:pt x="363" y="136"/>
                </a:cubicBezTo>
                <a:cubicBezTo>
                  <a:pt x="469" y="136"/>
                  <a:pt x="529" y="415"/>
                  <a:pt x="635" y="408"/>
                </a:cubicBezTo>
                <a:cubicBezTo>
                  <a:pt x="741" y="401"/>
                  <a:pt x="870" y="83"/>
                  <a:pt x="998" y="91"/>
                </a:cubicBezTo>
                <a:cubicBezTo>
                  <a:pt x="1126" y="99"/>
                  <a:pt x="1247" y="454"/>
                  <a:pt x="1406" y="454"/>
                </a:cubicBezTo>
                <a:cubicBezTo>
                  <a:pt x="1565" y="454"/>
                  <a:pt x="1844" y="167"/>
                  <a:pt x="1950" y="91"/>
                </a:cubicBezTo>
                <a:cubicBezTo>
                  <a:pt x="2056" y="15"/>
                  <a:pt x="2048" y="7"/>
                  <a:pt x="2041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490" name="Line 13"/>
          <p:cNvSpPr>
            <a:spLocks noChangeShapeType="1"/>
          </p:cNvSpPr>
          <p:nvPr/>
        </p:nvSpPr>
        <p:spPr bwMode="auto">
          <a:xfrm>
            <a:off x="3708400" y="3068638"/>
            <a:ext cx="0" cy="720725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491" name="Line 14"/>
          <p:cNvSpPr>
            <a:spLocks noChangeShapeType="1"/>
          </p:cNvSpPr>
          <p:nvPr/>
        </p:nvSpPr>
        <p:spPr bwMode="auto">
          <a:xfrm>
            <a:off x="5940425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492" name="Text Box 15"/>
          <p:cNvSpPr txBox="1">
            <a:spLocks noChangeArrowheads="1"/>
          </p:cNvSpPr>
          <p:nvPr/>
        </p:nvSpPr>
        <p:spPr bwMode="auto">
          <a:xfrm>
            <a:off x="592138" y="4705350"/>
            <a:ext cx="5165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cs-CZ"/>
              <a:t>  </a:t>
            </a:r>
            <a:r>
              <a:rPr lang="en-US" sz="2800" b="1">
                <a:solidFill>
                  <a:srgbClr val="669900"/>
                </a:solidFill>
                <a:latin typeface="Calibri" pitchFamily="34" charset="0"/>
              </a:rPr>
              <a:t>PULL :</a:t>
            </a:r>
            <a:r>
              <a:rPr lang="en-US"/>
              <a:t>  setup WIP and measure Throughput</a:t>
            </a:r>
            <a:r>
              <a:rPr lang="cs-CZ"/>
              <a:t> </a:t>
            </a:r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latin typeface="Calibri" pitchFamily="34" charset="0"/>
              </a:rPr>
              <a:t>Advantage</a:t>
            </a:r>
            <a:r>
              <a:rPr lang="en-US" sz="3200" b="1" smtClean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3200" smtClean="0">
                <a:latin typeface="Calibri" pitchFamily="34" charset="0"/>
              </a:rPr>
              <a:t>of  </a:t>
            </a:r>
            <a:r>
              <a:rPr lang="en-US" sz="3200" b="1" smtClean="0">
                <a:solidFill>
                  <a:srgbClr val="669900"/>
                </a:solidFill>
                <a:latin typeface="Calibri" pitchFamily="34" charset="0"/>
              </a:rPr>
              <a:t>PULL</a:t>
            </a:r>
            <a:r>
              <a:rPr lang="en-US" sz="3200" smtClean="0">
                <a:latin typeface="Calibri" pitchFamily="34" charset="0"/>
              </a:rPr>
              <a:t> over </a:t>
            </a:r>
            <a:r>
              <a:rPr lang="en-US" sz="3200" b="1" smtClean="0">
                <a:solidFill>
                  <a:srgbClr val="0000FF"/>
                </a:solidFill>
                <a:latin typeface="Calibri" pitchFamily="34" charset="0"/>
              </a:rPr>
              <a:t>PUSH</a:t>
            </a:r>
            <a:r>
              <a:rPr lang="cs-CZ" sz="3200" smtClean="0">
                <a:latin typeface="Calibri" pitchFamily="34" charset="0"/>
              </a:rPr>
              <a:t> </a:t>
            </a:r>
            <a:endParaRPr lang="en-US" sz="3200" smtClean="0">
              <a:latin typeface="Calibri" pitchFamily="34" charset="0"/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1" smtClean="0">
                <a:solidFill>
                  <a:srgbClr val="0000FF"/>
                </a:solidFill>
                <a:latin typeface="Calibri" pitchFamily="34" charset="0"/>
              </a:rPr>
              <a:t>PUSH </a:t>
            </a:r>
            <a:r>
              <a:rPr lang="en-US" sz="2400" smtClean="0">
                <a:latin typeface="Calibri" pitchFamily="34" charset="0"/>
              </a:rPr>
              <a:t>: WIP and  </a:t>
            </a:r>
            <a:r>
              <a:rPr lang="en-US" sz="2400" b="1" smtClean="0">
                <a:solidFill>
                  <a:srgbClr val="FF6600"/>
                </a:solidFill>
                <a:latin typeface="Calibri" pitchFamily="34" charset="0"/>
              </a:rPr>
              <a:t>Throughput </a:t>
            </a:r>
            <a:r>
              <a:rPr lang="en-US" sz="2400" smtClean="0">
                <a:latin typeface="Calibri" pitchFamily="34" charset="0"/>
              </a:rPr>
              <a:t>fluctuations – result in violation of the assumption, that Flow Times (</a:t>
            </a:r>
            <a:r>
              <a:rPr lang="en-US" sz="2400" b="1" smtClean="0">
                <a:latin typeface="Calibri" pitchFamily="34" charset="0"/>
              </a:rPr>
              <a:t>FT</a:t>
            </a:r>
            <a:r>
              <a:rPr lang="en-US" sz="2400" smtClean="0">
                <a:latin typeface="Calibri" pitchFamily="34" charset="0"/>
              </a:rPr>
              <a:t>)</a:t>
            </a:r>
            <a:r>
              <a:rPr lang="cs-CZ" sz="2400" smtClean="0">
                <a:latin typeface="Calibri" pitchFamily="34" charset="0"/>
              </a:rPr>
              <a:t> </a:t>
            </a:r>
            <a:r>
              <a:rPr lang="en-US" sz="2400" smtClean="0">
                <a:latin typeface="Calibri" pitchFamily="34" charset="0"/>
              </a:rPr>
              <a:t>and therefore Lead Times (</a:t>
            </a:r>
            <a:r>
              <a:rPr lang="en-US" sz="2400" b="1" smtClean="0">
                <a:latin typeface="Calibri" pitchFamily="34" charset="0"/>
              </a:rPr>
              <a:t>LT</a:t>
            </a:r>
            <a:r>
              <a:rPr lang="en-US" sz="2400" smtClean="0">
                <a:latin typeface="Calibri" pitchFamily="34" charset="0"/>
              </a:rPr>
              <a:t>)</a:t>
            </a:r>
            <a:r>
              <a:rPr lang="cs-CZ" sz="2400" smtClean="0">
                <a:latin typeface="Calibri" pitchFamily="34" charset="0"/>
              </a:rPr>
              <a:t> </a:t>
            </a:r>
            <a:r>
              <a:rPr lang="en-US" sz="2400" smtClean="0">
                <a:latin typeface="Calibri" pitchFamily="34" charset="0"/>
              </a:rPr>
              <a:t>are constant </a:t>
            </a:r>
            <a:r>
              <a:rPr lang="cs-CZ" sz="2400" smtClean="0">
                <a:latin typeface="Calibri" pitchFamily="34" charset="0"/>
              </a:rPr>
              <a:t>!</a:t>
            </a:r>
            <a:endParaRPr lang="en-US" sz="240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Calibri" pitchFamily="34" charset="0"/>
              </a:rPr>
              <a:t>WIP is easier to optimize than Throughput (</a:t>
            </a:r>
            <a:r>
              <a:rPr lang="en-US" sz="2400" b="1" smtClean="0">
                <a:latin typeface="Calibri" pitchFamily="34" charset="0"/>
              </a:rPr>
              <a:t>T</a:t>
            </a:r>
            <a:r>
              <a:rPr lang="en-US" sz="2400" smtClean="0">
                <a:latin typeface="Calibri" pitchFamily="34" charset="0"/>
              </a:rPr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b="1" smtClean="0">
                <a:solidFill>
                  <a:srgbClr val="FF3300"/>
                </a:solidFill>
                <a:latin typeface="Calibri" pitchFamily="34" charset="0"/>
              </a:rPr>
              <a:t>Little´s  low  :</a:t>
            </a:r>
          </a:p>
          <a:p>
            <a:pPr eaLnBrk="1" hangingPunct="1">
              <a:lnSpc>
                <a:spcPct val="80000"/>
              </a:lnSpc>
            </a:pPr>
            <a:endParaRPr lang="en-US" sz="2400" b="1" smtClean="0">
              <a:solidFill>
                <a:srgbClr val="FF3300"/>
              </a:solidFill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smtClean="0">
                <a:latin typeface="Calibri" pitchFamily="34" charset="0"/>
              </a:rPr>
              <a:t>     </a:t>
            </a:r>
            <a:r>
              <a:rPr lang="en-US" sz="2800" smtClean="0">
                <a:latin typeface="Calibri" pitchFamily="34" charset="0"/>
              </a:rPr>
              <a:t>Average</a:t>
            </a:r>
            <a:r>
              <a:rPr lang="en-US" sz="2800" smtClean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n-US" sz="2800" b="1" smtClean="0">
                <a:solidFill>
                  <a:srgbClr val="669900"/>
                </a:solidFill>
                <a:latin typeface="Calibri" pitchFamily="34" charset="0"/>
              </a:rPr>
              <a:t>FT</a:t>
            </a:r>
            <a:r>
              <a:rPr lang="en-US" sz="2800" smtClean="0">
                <a:latin typeface="Calibri" pitchFamily="34" charset="0"/>
              </a:rPr>
              <a:t>=Average</a:t>
            </a:r>
            <a:r>
              <a:rPr lang="en-US" sz="2800" smtClean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n-US" sz="2800" b="1" smtClean="0">
                <a:solidFill>
                  <a:srgbClr val="0000FF"/>
                </a:solidFill>
                <a:latin typeface="Calibri" pitchFamily="34" charset="0"/>
              </a:rPr>
              <a:t>WIP</a:t>
            </a:r>
            <a:r>
              <a:rPr lang="en-US" sz="2800" smtClean="0">
                <a:latin typeface="Calibri" pitchFamily="34" charset="0"/>
              </a:rPr>
              <a:t>/Average</a:t>
            </a:r>
            <a:r>
              <a:rPr lang="en-US" sz="2800" smtClean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n-US" sz="2800" b="1" smtClean="0">
                <a:solidFill>
                  <a:srgbClr val="FF3300"/>
                </a:solidFill>
                <a:latin typeface="Calibri" pitchFamily="34" charset="0"/>
              </a:rPr>
              <a:t>T</a:t>
            </a:r>
            <a:r>
              <a:rPr lang="en-US" sz="2400" b="1" smtClean="0">
                <a:latin typeface="Calibri" pitchFamily="34" charset="0"/>
              </a:rPr>
              <a:t> </a:t>
            </a:r>
            <a:r>
              <a:rPr lang="en-US" sz="2400" smtClean="0">
                <a:latin typeface="Calibri" pitchFamily="34" charset="0"/>
              </a:rPr>
              <a:t>– </a:t>
            </a:r>
            <a:r>
              <a:rPr lang="en-US" sz="2000" smtClean="0">
                <a:latin typeface="Calibri" pitchFamily="34" charset="0"/>
              </a:rPr>
              <a:t>meaning that </a:t>
            </a:r>
            <a:r>
              <a:rPr lang="cs-CZ" sz="2000" smtClean="0">
                <a:solidFill>
                  <a:srgbClr val="669900"/>
                </a:solidFill>
              </a:rPr>
              <a:t>FT</a:t>
            </a:r>
            <a:r>
              <a:rPr lang="en-US" sz="2000" smtClean="0">
                <a:solidFill>
                  <a:srgbClr val="669900"/>
                </a:solidFill>
                <a:latin typeface="Calibri" pitchFamily="34" charset="0"/>
              </a:rPr>
              <a:t> </a:t>
            </a:r>
            <a:r>
              <a:rPr lang="en-US" sz="2000" smtClean="0">
                <a:latin typeface="Calibri" pitchFamily="34" charset="0"/>
              </a:rPr>
              <a:t>cannot be constant  but vary with </a:t>
            </a:r>
            <a:r>
              <a:rPr lang="en-US" sz="2800" b="1" smtClean="0">
                <a:solidFill>
                  <a:srgbClr val="0000FF"/>
                </a:solidFill>
                <a:latin typeface="Calibri" pitchFamily="34" charset="0"/>
              </a:rPr>
              <a:t>WIP</a:t>
            </a:r>
            <a:r>
              <a:rPr lang="en-US" sz="2000" smtClean="0">
                <a:latin typeface="Calibri" pitchFamily="34" charset="0"/>
              </a:rPr>
              <a:t> and  </a:t>
            </a:r>
            <a:r>
              <a:rPr lang="en-US" sz="2800" b="1" smtClean="0">
                <a:solidFill>
                  <a:srgbClr val="FF3300"/>
                </a:solidFill>
                <a:latin typeface="Calibri" pitchFamily="34" charset="0"/>
              </a:rPr>
              <a:t>T </a:t>
            </a:r>
            <a:endParaRPr lang="cs-CZ" sz="2800" b="1" smtClean="0">
              <a:solidFill>
                <a:srgbClr val="FF3300"/>
              </a:solidFill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b="1" smtClean="0">
              <a:solidFill>
                <a:srgbClr val="FF3300"/>
              </a:solidFill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1" smtClean="0">
                <a:latin typeface="Calibri" pitchFamily="34" charset="0"/>
              </a:rPr>
              <a:t>Pull is easy to manage :</a:t>
            </a:r>
            <a:r>
              <a:rPr lang="en-US" sz="2400" smtClean="0">
                <a:latin typeface="Calibri" pitchFamily="34" charset="0"/>
              </a:rPr>
              <a:t> why ? -&gt; </a:t>
            </a:r>
            <a:r>
              <a:rPr lang="en-US" sz="2400" b="1" smtClean="0">
                <a:latin typeface="Calibri" pitchFamily="34" charset="0"/>
              </a:rPr>
              <a:t>WIP</a:t>
            </a:r>
            <a:r>
              <a:rPr lang="en-US" sz="2400" smtClean="0">
                <a:latin typeface="Calibri" pitchFamily="34" charset="0"/>
              </a:rPr>
              <a:t> is easier to control than an estimation of the capacities needed to appropriately release work in </a:t>
            </a:r>
            <a:r>
              <a:rPr lang="en-US" sz="2400" b="1" smtClean="0">
                <a:solidFill>
                  <a:srgbClr val="0000FF"/>
                </a:solidFill>
                <a:latin typeface="Calibri" pitchFamily="34" charset="0"/>
              </a:rPr>
              <a:t>push</a:t>
            </a:r>
            <a:r>
              <a:rPr lang="en-US" sz="2400" b="1" smtClean="0">
                <a:latin typeface="Calibri" pitchFamily="34" charset="0"/>
              </a:rPr>
              <a:t> </a:t>
            </a:r>
            <a:r>
              <a:rPr lang="en-US" sz="2400" smtClean="0">
                <a:latin typeface="Calibri" pitchFamily="34" charset="0"/>
              </a:rPr>
              <a:t>system    </a:t>
            </a:r>
          </a:p>
          <a:p>
            <a:pPr eaLnBrk="1" hangingPunct="1">
              <a:lnSpc>
                <a:spcPct val="80000"/>
              </a:lnSpc>
            </a:pPr>
            <a:endParaRPr lang="en-US" sz="240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829</Words>
  <Application>Microsoft Office PowerPoint</Application>
  <PresentationFormat>On-screen Show (4:3)</PresentationFormat>
  <Paragraphs>206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Výchozí návrh</vt:lpstr>
      <vt:lpstr>CONWIP  (A pull alternative to kanban principle) </vt:lpstr>
      <vt:lpstr>Methodologies used for effective production control</vt:lpstr>
      <vt:lpstr>PUSH and PULL</vt:lpstr>
      <vt:lpstr>Flow time and Lead time</vt:lpstr>
      <vt:lpstr> </vt:lpstr>
      <vt:lpstr>JIT</vt:lpstr>
      <vt:lpstr>PUSH and PULL are not mutually exclusive approaches and other statements…</vt:lpstr>
      <vt:lpstr>PUSH and PULL  and the types of the queueing networks</vt:lpstr>
      <vt:lpstr>Advantage of  PULL over PUSH </vt:lpstr>
      <vt:lpstr>CONstant Work In Process = CONWIP</vt:lpstr>
      <vt:lpstr>CONstant Work In Process = CONWIP</vt:lpstr>
      <vt:lpstr>CONWIP</vt:lpstr>
      <vt:lpstr>CONWIP parameters</vt:lpstr>
      <vt:lpstr>CONWIP-air traffic control</vt:lpstr>
      <vt:lpstr>CONWIP-Theory of Constraints </vt:lpstr>
      <vt:lpstr>Thanks a lot for Your Attention</vt:lpstr>
    </vt:vector>
  </TitlesOfParts>
  <Company>ESF -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CONWIP  (A pull alternative to kanban principle) </dc:title>
  <dc:creator>miki</dc:creator>
  <cp:lastModifiedBy>miki</cp:lastModifiedBy>
  <cp:revision>9</cp:revision>
  <dcterms:created xsi:type="dcterms:W3CDTF">2010-08-05T07:23:15Z</dcterms:created>
  <dcterms:modified xsi:type="dcterms:W3CDTF">2011-03-07T08:50:46Z</dcterms:modified>
</cp:coreProperties>
</file>