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81" r:id="rId3"/>
    <p:sldId id="280" r:id="rId4"/>
    <p:sldId id="300" r:id="rId5"/>
    <p:sldId id="283" r:id="rId6"/>
    <p:sldId id="282" r:id="rId7"/>
    <p:sldId id="262" r:id="rId8"/>
    <p:sldId id="263" r:id="rId9"/>
    <p:sldId id="267" r:id="rId10"/>
    <p:sldId id="264" r:id="rId11"/>
    <p:sldId id="284" r:id="rId12"/>
    <p:sldId id="277" r:id="rId13"/>
    <p:sldId id="278" r:id="rId14"/>
    <p:sldId id="279" r:id="rId15"/>
    <p:sldId id="266" r:id="rId16"/>
    <p:sldId id="285" r:id="rId17"/>
    <p:sldId id="286" r:id="rId18"/>
    <p:sldId id="287" r:id="rId19"/>
    <p:sldId id="288" r:id="rId20"/>
    <p:sldId id="290" r:id="rId21"/>
    <p:sldId id="291" r:id="rId22"/>
    <p:sldId id="257" r:id="rId23"/>
    <p:sldId id="292" r:id="rId24"/>
    <p:sldId id="293" r:id="rId25"/>
    <p:sldId id="295" r:id="rId26"/>
    <p:sldId id="296" r:id="rId27"/>
    <p:sldId id="297" r:id="rId28"/>
    <p:sldId id="298" r:id="rId29"/>
    <p:sldId id="299" r:id="rId30"/>
    <p:sldId id="276" r:id="rId31"/>
    <p:sldId id="289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8553B-E013-413B-9398-1BD2A127879D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C5481-67C3-4F1A-9C67-2D751FA23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6639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EC0E6F-FFB9-4985-BC86-880AA1B8FB17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F04DCC-A266-48DE-A7A8-4864B71FC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045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ED906B-631F-4316-98C4-C9B4D432DF49}" type="slidenum">
              <a:rPr lang="en-GB"/>
              <a:pPr/>
              <a:t>2</a:t>
            </a:fld>
            <a:endParaRPr lang="en-GB"/>
          </a:p>
        </p:txBody>
      </p:sp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BC16CC-5F6A-4660-8353-6AB40A8536DB}" type="slidenum">
              <a:rPr lang="en-GB"/>
              <a:pPr/>
              <a:t>5</a:t>
            </a:fld>
            <a:endParaRPr lang="en-GB"/>
          </a:p>
        </p:txBody>
      </p:sp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C0A6C5-408B-4A63-9411-C01534C9C235}" type="slidenum">
              <a:rPr lang="en-GB"/>
              <a:pPr/>
              <a:t>6</a:t>
            </a:fld>
            <a:endParaRPr lang="en-GB"/>
          </a:p>
        </p:txBody>
      </p:sp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6BCDC57-BB83-4F70-B027-00D3B46B0943}" type="slidenum">
              <a:rPr lang="en-GB" smtClean="0"/>
              <a:pPr eaLnBrk="1" hangingPunct="1"/>
              <a:t>10</a:t>
            </a:fld>
            <a:endParaRPr lang="en-GB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86611D-D5ED-4617-865F-BF2B6A64FE49}" type="slidenum">
              <a:rPr lang="en-GB"/>
              <a:pPr/>
              <a:t>11</a:t>
            </a:fld>
            <a:endParaRPr lang="en-GB"/>
          </a:p>
        </p:txBody>
      </p:sp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FB0CDEF-FF09-45C4-825A-2E8297F9D372}" type="slidenum">
              <a:rPr lang="en-GB" smtClean="0"/>
              <a:pPr eaLnBrk="1" hangingPunct="1"/>
              <a:t>12</a:t>
            </a:fld>
            <a:endParaRPr lang="en-GB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4EA15EB-4BA0-42A7-91F0-E469B0259DE6}" type="slidenum">
              <a:rPr lang="cs-CZ" smtClean="0"/>
              <a:pPr eaLnBrk="1" hangingPunct="1"/>
              <a:t>30</a:t>
            </a:fld>
            <a:endParaRPr lang="cs-CZ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DC97-7BC8-4059-BCAC-9F3E08CA1EB1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78DA-D4BD-49FC-A7B0-7BBF355CB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8335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DC97-7BC8-4059-BCAC-9F3E08CA1EB1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78DA-D4BD-49FC-A7B0-7BBF355CB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54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DC97-7BC8-4059-BCAC-9F3E08CA1EB1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78DA-D4BD-49FC-A7B0-7BBF355CB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723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DC97-7BC8-4059-BCAC-9F3E08CA1EB1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78DA-D4BD-49FC-A7B0-7BBF355CB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928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DC97-7BC8-4059-BCAC-9F3E08CA1EB1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78DA-D4BD-49FC-A7B0-7BBF355CB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29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DC97-7BC8-4059-BCAC-9F3E08CA1EB1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78DA-D4BD-49FC-A7B0-7BBF355CB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173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DC97-7BC8-4059-BCAC-9F3E08CA1EB1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78DA-D4BD-49FC-A7B0-7BBF355CB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60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DC97-7BC8-4059-BCAC-9F3E08CA1EB1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78DA-D4BD-49FC-A7B0-7BBF355CB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77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DC97-7BC8-4059-BCAC-9F3E08CA1EB1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78DA-D4BD-49FC-A7B0-7BBF355CB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245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DC97-7BC8-4059-BCAC-9F3E08CA1EB1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78DA-D4BD-49FC-A7B0-7BBF355CB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049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DC97-7BC8-4059-BCAC-9F3E08CA1EB1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78DA-D4BD-49FC-A7B0-7BBF355CB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596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2DC97-7BC8-4059-BCAC-9F3E08CA1EB1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B78DA-D4BD-49FC-A7B0-7BBF355CB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30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hyperlink" Target="http://www.pppcentrum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ppcentrum.cz/index.php?cmd=page&amp;id=1149" TargetMode="External"/><Relationship Id="rId2" Type="http://schemas.openxmlformats.org/officeDocument/2006/relationships/hyperlink" Target="http://www.isvz.cz/isv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sociaceppp.cz/cnt/databaze_ppp_projektu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Public </a:t>
            </a:r>
            <a:r>
              <a:rPr lang="cs-CZ" dirty="0" err="1" smtClean="0"/>
              <a:t>Private</a:t>
            </a:r>
            <a:r>
              <a:rPr lang="cs-CZ" dirty="0" smtClean="0"/>
              <a:t> </a:t>
            </a:r>
            <a:r>
              <a:rPr lang="cs-CZ" dirty="0" err="1" smtClean="0"/>
              <a:t>Partnerships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26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Legislativní úprava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cs-CZ" dirty="0" smtClean="0"/>
              <a:t>Zákon o veřejných zakázkách</a:t>
            </a:r>
          </a:p>
          <a:p>
            <a:pPr eaLnBrk="1" hangingPunct="1"/>
            <a:r>
              <a:rPr lang="cs-CZ" dirty="0" smtClean="0"/>
              <a:t>Koncesní zákon </a:t>
            </a:r>
            <a:endParaRPr lang="cs-CZ" dirty="0" smtClean="0"/>
          </a:p>
          <a:p>
            <a:pPr eaLnBrk="1" hangingPunct="1">
              <a:buFontTx/>
              <a:buChar char="-"/>
            </a:pPr>
            <a:r>
              <a:rPr lang="cs-CZ" sz="2400" dirty="0" smtClean="0"/>
              <a:t>Směrnice Evropského parlamentu a Rady 2004/17/ES, o koordinaci postupů při zadávání zakázek subjekty působícími v odvětví vodního hospodářství, energetiky, dopravy a poštovních služeb, ve znění pozdějších předpisů</a:t>
            </a:r>
          </a:p>
          <a:p>
            <a:pPr eaLnBrk="1" hangingPunct="1">
              <a:buFontTx/>
              <a:buChar char="-"/>
            </a:pPr>
            <a:r>
              <a:rPr lang="cs-CZ" sz="2400" dirty="0" smtClean="0"/>
              <a:t>Směrnice 2004/18/ES o koordinaci postupů při zadávání veřejných zakázek na stavební práce, dodávky a služby, ve znění pozdějších předpisů.</a:t>
            </a:r>
          </a:p>
          <a:p>
            <a:pPr marL="0" indent="0" eaLnBrk="1" hangingPunct="1">
              <a:buNone/>
            </a:pPr>
            <a:endParaRPr lang="cs-CZ" sz="2400" dirty="0" smtClean="0"/>
          </a:p>
          <a:p>
            <a:pPr eaLnBrk="1" hangingPunct="1">
              <a:buFontTx/>
              <a:buNone/>
            </a:pPr>
            <a:r>
              <a:rPr lang="cs-CZ" sz="2400" dirty="0" smtClean="0"/>
              <a:t>Podle koncesního zákona, který upravuje PPP projekty jsou za PPP považovány (Jurčík, online):</a:t>
            </a:r>
          </a:p>
          <a:p>
            <a:pPr eaLnBrk="1" hangingPunct="1"/>
            <a:r>
              <a:rPr lang="cs-CZ" sz="2400" i="1" dirty="0" smtClean="0"/>
              <a:t>koncese na služby a na stavební práce,</a:t>
            </a:r>
            <a:endParaRPr lang="cs-CZ" sz="2400" dirty="0" smtClean="0"/>
          </a:p>
          <a:p>
            <a:pPr eaLnBrk="1" hangingPunct="1"/>
            <a:r>
              <a:rPr lang="cs-CZ" sz="2400" i="1" dirty="0" smtClean="0">
                <a:solidFill>
                  <a:srgbClr val="FF3300"/>
                </a:solidFill>
              </a:rPr>
              <a:t>(nadlimitní veřejné zakázky s přenesenými riziky podle § 156 ZVZ a § 1 odst. 2 KZ (</a:t>
            </a:r>
            <a:r>
              <a:rPr lang="cs-CZ" sz="2400" i="1" dirty="0" err="1" smtClean="0">
                <a:solidFill>
                  <a:srgbClr val="FF3300"/>
                </a:solidFill>
              </a:rPr>
              <a:t>kvazikoncese</a:t>
            </a:r>
            <a:r>
              <a:rPr lang="cs-CZ" sz="2400" i="1" dirty="0" smtClean="0">
                <a:solidFill>
                  <a:srgbClr val="FF3300"/>
                </a:solidFill>
              </a:rPr>
              <a:t>, či </a:t>
            </a:r>
            <a:r>
              <a:rPr lang="cs-CZ" sz="2400" i="1" dirty="0" err="1" smtClean="0">
                <a:solidFill>
                  <a:srgbClr val="FF3300"/>
                </a:solidFill>
              </a:rPr>
              <a:t>kvazikoncesní</a:t>
            </a:r>
            <a:r>
              <a:rPr lang="cs-CZ" sz="2400" i="1" dirty="0" smtClean="0">
                <a:solidFill>
                  <a:srgbClr val="FF3300"/>
                </a:solidFill>
              </a:rPr>
              <a:t> veřejné zakázky))) – už </a:t>
            </a:r>
            <a:r>
              <a:rPr lang="cs-CZ" sz="2400" i="1" dirty="0" smtClean="0">
                <a:solidFill>
                  <a:srgbClr val="FF3300"/>
                </a:solidFill>
              </a:rPr>
              <a:t>ne</a:t>
            </a:r>
          </a:p>
          <a:p>
            <a:pPr marL="0" indent="0" eaLnBrk="1" hangingPunct="1">
              <a:buNone/>
            </a:pPr>
            <a:r>
              <a:rPr lang="cs-CZ" sz="2400" i="1" dirty="0" smtClean="0">
                <a:solidFill>
                  <a:srgbClr val="FF3300"/>
                </a:solidFill>
              </a:rPr>
              <a:t>- Úprava zakázek s předpokládanou hodnotou nejméně 500 mil. Kč a smlouvy uzavírané na dobu nejméně 5 let nebo na dobu neurčitou. – nutné předchozí stanovisko MF </a:t>
            </a:r>
            <a:endParaRPr lang="cs-CZ" dirty="0" smtClean="0">
              <a:solidFill>
                <a:srgbClr val="FF3300"/>
              </a:solidFill>
            </a:endParaRPr>
          </a:p>
          <a:p>
            <a:pPr eaLnBrk="1" hangingPunct="1"/>
            <a:endParaRPr lang="cs-CZ" dirty="0" smtClean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451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52625"/>
            <a:ext cx="8280400" cy="490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Úprava koncesí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3851275" y="6092825"/>
            <a:ext cx="1008063" cy="36671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250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Institucionální zázemí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i="1" dirty="0" smtClean="0"/>
              <a:t>Oddělení pro metodiku a regulaci projektů PPP</a:t>
            </a:r>
            <a:r>
              <a:rPr lang="cs-CZ" dirty="0" smtClean="0"/>
              <a:t>  (MF ČR)</a:t>
            </a:r>
          </a:p>
          <a:p>
            <a:pPr eaLnBrk="1" hangingPunct="1"/>
            <a:r>
              <a:rPr lang="cs-CZ" dirty="0" smtClean="0"/>
              <a:t>PPP </a:t>
            </a:r>
            <a:r>
              <a:rPr lang="cs-CZ" dirty="0" smtClean="0"/>
              <a:t>Centrum (po vzoru </a:t>
            </a:r>
            <a:r>
              <a:rPr lang="cs-CZ" dirty="0" err="1" smtClean="0"/>
              <a:t>Partnerships</a:t>
            </a:r>
            <a:r>
              <a:rPr lang="cs-CZ" dirty="0" smtClean="0"/>
              <a:t> UK) – </a:t>
            </a:r>
            <a:r>
              <a:rPr lang="cs-CZ" dirty="0" smtClean="0">
                <a:solidFill>
                  <a:srgbClr val="FF0000"/>
                </a:solidFill>
              </a:rPr>
              <a:t>rok 2006/2007</a:t>
            </a:r>
            <a:endParaRPr lang="cs-CZ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cs-CZ" dirty="0" smtClean="0"/>
              <a:t>Asociace PPP </a:t>
            </a:r>
          </a:p>
          <a:p>
            <a:pPr eaLnBrk="1" hangingPunct="1">
              <a:buFontTx/>
              <a:buNone/>
            </a:pPr>
            <a:r>
              <a:rPr lang="cs-CZ" dirty="0" smtClean="0"/>
              <a:t>Dohled:</a:t>
            </a:r>
          </a:p>
          <a:p>
            <a:pPr eaLnBrk="1" hangingPunct="1"/>
            <a:r>
              <a:rPr lang="cs-CZ" dirty="0" smtClean="0"/>
              <a:t>MF </a:t>
            </a:r>
            <a:r>
              <a:rPr lang="cs-CZ" dirty="0" smtClean="0"/>
              <a:t>ČR (rozpočtový dohled)</a:t>
            </a:r>
          </a:p>
          <a:p>
            <a:pPr eaLnBrk="1" hangingPunct="1"/>
            <a:r>
              <a:rPr lang="cs-CZ" dirty="0" smtClean="0"/>
              <a:t>NKÚ</a:t>
            </a:r>
            <a:endParaRPr lang="cs-CZ" dirty="0" smtClean="0"/>
          </a:p>
          <a:p>
            <a:pPr eaLnBrk="1" hangingPunct="1"/>
            <a:r>
              <a:rPr lang="cs-CZ" dirty="0" smtClean="0"/>
              <a:t>ÚOHS</a:t>
            </a:r>
          </a:p>
        </p:txBody>
      </p:sp>
    </p:spTree>
    <p:extLst>
      <p:ext uri="{BB962C8B-B14F-4D97-AF65-F5344CB8AC3E}">
        <p14:creationId xmlns:p14="http://schemas.microsoft.com/office/powerpoint/2010/main" val="2663140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PPP Centrum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http://www.pppcentrum.cz/</a:t>
            </a:r>
            <a:endParaRPr lang="cs-CZ" dirty="0" smtClean="0"/>
          </a:p>
          <a:p>
            <a:r>
              <a:rPr lang="cs-CZ" dirty="0" smtClean="0"/>
              <a:t>Dotazníkové šetření, 2007</a:t>
            </a:r>
          </a:p>
          <a:p>
            <a:r>
              <a:rPr lang="cs-CZ" dirty="0" smtClean="0"/>
              <a:t>Nedostatečné zázemí, nedostatečně silná podpora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284984"/>
            <a:ext cx="6237165" cy="339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727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i="1" dirty="0" smtClean="0"/>
              <a:t>„Pavel </a:t>
            </a:r>
            <a:r>
              <a:rPr lang="cs-CZ" i="1" dirty="0"/>
              <a:t>(2007) dále upozorňuje v souvislosti s pilotními projekty na problém výběru externího poradce, na kterého je často přenášena veškerá odpovědnost, neboť profesní schopnosti subjektů veřejné správy byly v souvislosti s PPP projekty nízké. Kritizuje tento proces za jeho nekoordinované provádění, což mělo vliv na strukturu hodnotících kritérií a na volbu zadávací metody, což je zarážející, neboť PPP Centrum vzniklo jako centrum implementace PPP právě za účelem koordinace a centralizace procesů týkajících se PPP</a:t>
            </a:r>
            <a:r>
              <a:rPr lang="cs-CZ" i="1" dirty="0" smtClean="0"/>
              <a:t>.“</a:t>
            </a:r>
          </a:p>
          <a:p>
            <a:pPr marL="0" indent="0">
              <a:buNone/>
            </a:pPr>
            <a:r>
              <a:rPr lang="cs-CZ" i="1" dirty="0" smtClean="0">
                <a:effectLst/>
              </a:rPr>
              <a:t> </a:t>
            </a:r>
            <a:r>
              <a:rPr lang="cs-CZ" sz="1400" dirty="0" smtClean="0"/>
              <a:t>Zdroj: Implementace </a:t>
            </a:r>
            <a:r>
              <a:rPr lang="cs-CZ" sz="1400" dirty="0"/>
              <a:t>PPP projektů v České republice a její rizika s. 42 </a:t>
            </a:r>
            <a:r>
              <a:rPr lang="cs-CZ" sz="1400" dirty="0" err="1"/>
              <a:t>nepr</a:t>
            </a:r>
            <a:endParaRPr lang="cs-CZ" sz="1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501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PPP projekty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Koncesní projekty na úrovni ÚSC </a:t>
            </a:r>
            <a:r>
              <a:rPr lang="cs-CZ" dirty="0" smtClean="0"/>
              <a:t>–</a:t>
            </a: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hlinkClick r:id="rId2"/>
              </a:rPr>
              <a:t>http://www.isvz.cz/isvz/</a:t>
            </a: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9 PPP projektů na stránkách PPP Centra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hlinkClick r:id="rId3"/>
              </a:rPr>
              <a:t>http://www.pppcentrum.cz/index.php?cmd=page&amp;id=1149</a:t>
            </a: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54 PPP projektů na stránkách asociace PPP (22 v realizační fázi)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hlinkClick r:id="rId4"/>
              </a:rPr>
              <a:t>http://www.asociaceppp.cz/cnt/databaze_ppp_projektu/</a:t>
            </a:r>
            <a:endParaRPr lang="cs-CZ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5171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Pilotní projekty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d</a:t>
            </a:r>
            <a:r>
              <a:rPr lang="cs-CZ" dirty="0" smtClean="0">
                <a:solidFill>
                  <a:srgbClr val="FF0000"/>
                </a:solidFill>
              </a:rPr>
              <a:t>o dnešního dne nebyl dokončen jediný PP a od několika z nich bylo ustoupeno </a:t>
            </a:r>
          </a:p>
          <a:p>
            <a:r>
              <a:rPr lang="cs-CZ" dirty="0" smtClean="0"/>
              <a:t>Orientovány na výstavbu a rozvoj infrastruktury, předpokládaným typem DBFO či BOT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904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460058"/>
            <a:ext cx="7848873" cy="5065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Přehled Pilotních projektů </a:t>
            </a:r>
            <a:br>
              <a:rPr lang="cs-CZ" dirty="0" smtClean="0"/>
            </a:br>
            <a:r>
              <a:rPr lang="cs-CZ" sz="1800" dirty="0" smtClean="0"/>
              <a:t>(Konečná, 2012)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8510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Přehled zrušených projektů</a:t>
            </a:r>
            <a:br>
              <a:rPr lang="cs-CZ" dirty="0" smtClean="0"/>
            </a:br>
            <a:r>
              <a:rPr lang="cs-CZ" sz="2700" dirty="0" smtClean="0"/>
              <a:t>Konečná , 2012 </a:t>
            </a:r>
            <a:endParaRPr lang="cs-CZ" sz="27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36912"/>
            <a:ext cx="7621094" cy="2700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99833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Objem koncesních smluv</a:t>
            </a:r>
            <a:br>
              <a:rPr lang="cs-CZ" dirty="0" smtClean="0"/>
            </a:br>
            <a:r>
              <a:rPr lang="cs-CZ" sz="1300" dirty="0" smtClean="0"/>
              <a:t>Konečná, 2012</a:t>
            </a:r>
            <a:endParaRPr lang="cs-CZ" sz="13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37 Koncesních smluv</a:t>
            </a:r>
            <a:endParaRPr lang="cs-CZ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441348"/>
            <a:ext cx="7104051" cy="2338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2069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Definice PPP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 i="1"/>
              <a:t>Neexistuje úplná shoda o tom, co PPP představuje. Podle Evropské Komise (2003) je PPP  definováno jako převod investičních projektů, které tradičně zajišťoval a financoval veřejný sektor na soukromého partnera. Kromě toho má ale PPP další dvě velmi významné charakteristiky: </a:t>
            </a:r>
          </a:p>
          <a:p>
            <a:pPr>
              <a:lnSpc>
                <a:spcPct val="80000"/>
              </a:lnSpc>
            </a:pPr>
            <a:r>
              <a:rPr lang="cs-CZ" sz="2000" i="1">
                <a:solidFill>
                  <a:srgbClr val="FF3300"/>
                </a:solidFill>
              </a:rPr>
              <a:t>Za prvé, soukromá produkce a zapojení soukromých investic </a:t>
            </a:r>
          </a:p>
          <a:p>
            <a:pPr>
              <a:lnSpc>
                <a:spcPct val="80000"/>
              </a:lnSpc>
            </a:pPr>
            <a:r>
              <a:rPr lang="cs-CZ" sz="2000" i="1">
                <a:solidFill>
                  <a:srgbClr val="FF3300"/>
                </a:solidFill>
              </a:rPr>
              <a:t>a za druhé převod významných rizik spojených s poskytováním na soukromý subjekt. </a:t>
            </a:r>
          </a:p>
          <a:p>
            <a:pPr>
              <a:lnSpc>
                <a:spcPct val="80000"/>
              </a:lnSpc>
            </a:pPr>
            <a:r>
              <a:rPr lang="cs-CZ" sz="2000" i="1"/>
              <a:t>…Ačkoliv veřejně soukromá partnerství nabývají odlišných podob, pro PPP jsou specifické dvě formy, a to: koncese a leasing.</a:t>
            </a:r>
            <a:r>
              <a:rPr lang="cs-CZ" sz="2000"/>
              <a:t>, tedy ty formy, které se vyznačují zapojením soukromých investic. (International Monetary Fund, 2006, str. 4) </a:t>
            </a:r>
          </a:p>
        </p:txBody>
      </p:sp>
    </p:spTree>
    <p:extLst>
      <p:ext uri="{BB962C8B-B14F-4D97-AF65-F5344CB8AC3E}">
        <p14:creationId xmlns:p14="http://schemas.microsoft.com/office/powerpoint/2010/main" val="54916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„Koncesní projekt na správu a údržbu sportovního areálu v Tachově je už ve fázi provozu. Jedná se o projekt regenerace </a:t>
            </a:r>
            <a:r>
              <a:rPr lang="cs-CZ" dirty="0" err="1" smtClean="0"/>
              <a:t>brownfieldu</a:t>
            </a:r>
            <a:r>
              <a:rPr lang="cs-CZ" dirty="0" smtClean="0"/>
              <a:t>, tedy o výstavbu nového víceúčelového sportovního hřiště na místě bývalé skládky v blízkosti fotbalového stadionu. Koncesní smlouva byla schválena zastupitelstvem města a podepsána v roce 2007 na dobu 20 let. Infrastruktura je ve vlastnictví zadavatele, tedy města, které má možnost dohlížet na jeho náležitý provoz, koncesionář nese rizika související se správou a provozem areálu a město má oprávnění odstoupit od smlouvy, pokud nebude koncesionář plnit přesně definované povinnosti, jež vyplývají z koncesního vztahu . Projekt je financován soukromým subjektem, kterému je umožněno vybírat úhrady od uživatelů a dále získávat příjmy z komerční činnosti.“ (</a:t>
            </a:r>
            <a:r>
              <a:rPr lang="cs-CZ" dirty="0" err="1"/>
              <a:t>Š</a:t>
            </a:r>
            <a:r>
              <a:rPr lang="cs-CZ" dirty="0" err="1" smtClean="0"/>
              <a:t>kurek</a:t>
            </a:r>
            <a:r>
              <a:rPr lang="cs-CZ" dirty="0" smtClean="0"/>
              <a:t>, online)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33986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126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30008"/>
            <a:ext cx="7128792" cy="6608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46779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" y="1268760"/>
            <a:ext cx="9008235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Zkušenosti zemí</a:t>
            </a:r>
            <a:endParaRPr lang="cs-CZ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309320"/>
            <a:ext cx="57578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92385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Úspěšný projekt - zdravotnictví</a:t>
            </a:r>
            <a:endParaRPr lang="cs-CZ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7632848" cy="483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395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Úspěšný projekt - vězeňství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65338"/>
            <a:ext cx="8025988" cy="3595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433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Faktory ovlivňující (ne)úspěšnou realizaci PPP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Předmětem analýzy neúspěšných projektů je 49 vybraných zahraničních projektů realizovaných v oblastech dopravní infrastruktury, energetického a odpadového hospodářství a vodohospodářství.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Faktory: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Nedostatečně konkurenční prostředí nebo netransparentní výběr dodavatele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Špatně sjednané podmínky projektu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Nevhodné rozložení rizik mezi partnery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Chybný odhad poptávky a z toho pramenící nedostatečné výnosy na pokrytí nákladů a úroků z úvěru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Ostatní faktory </a:t>
            </a:r>
          </a:p>
        </p:txBody>
      </p:sp>
    </p:spTree>
    <p:extLst>
      <p:ext uri="{BB962C8B-B14F-4D97-AF65-F5344CB8AC3E}">
        <p14:creationId xmlns:p14="http://schemas.microsoft.com/office/powerpoint/2010/main" val="158150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Faktory úspěšnosti PPP projektů</a:t>
            </a:r>
          </a:p>
        </p:txBody>
      </p:sp>
      <p:pic>
        <p:nvPicPr>
          <p:cNvPr id="25603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1412875"/>
            <a:ext cx="6948488" cy="5138738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839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pic>
        <p:nvPicPr>
          <p:cNvPr id="2662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1341438"/>
            <a:ext cx="8408987" cy="53038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299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7"/>
            <a:ext cx="6552728" cy="6686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564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Neúspěšný projekt - vodohospodářství</a:t>
            </a:r>
            <a:endParaRPr lang="cs-CZ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363" y="1700808"/>
            <a:ext cx="7117045" cy="4467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114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Typy PPP</a:t>
            </a:r>
          </a:p>
        </p:txBody>
      </p:sp>
      <p:pic>
        <p:nvPicPr>
          <p:cNvPr id="61443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4738" y="2149475"/>
            <a:ext cx="6992937" cy="3427413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20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Závěr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400" smtClean="0"/>
              <a:t>Výzva v podobě alternativních způsobů poskytování..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400" b="1" smtClean="0">
                <a:solidFill>
                  <a:srgbClr val="FF0000"/>
                </a:solidFill>
              </a:rPr>
              <a:t>ALE: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400" smtClean="0"/>
              <a:t>Výběr poskytovatele -</a:t>
            </a:r>
            <a:r>
              <a:rPr lang="en-US" sz="2400" smtClean="0"/>
              <a:t>&gt;</a:t>
            </a:r>
            <a:r>
              <a:rPr lang="cs-CZ" sz="2400" smtClean="0"/>
              <a:t> přímý nákup – netransparentnost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400" smtClean="0"/>
              <a:t>„intuitivní volba způsobu poskytování“ </a:t>
            </a:r>
            <a:r>
              <a:rPr lang="cs-CZ" sz="2400" smtClean="0">
                <a:solidFill>
                  <a:schemeClr val="accent2"/>
                </a:solidFill>
              </a:rPr>
              <a:t>?</a:t>
            </a:r>
            <a:endParaRPr lang="cs-CZ" sz="240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400" smtClean="0"/>
              <a:t>Nedostatek motivace prověřovat dosavadní způsob poskytování..Přezkum výjimečně (Ochrana, 2007)</a:t>
            </a:r>
            <a:r>
              <a:rPr lang="en-US" sz="2400" smtClean="0"/>
              <a:t>;</a:t>
            </a:r>
            <a:r>
              <a:rPr lang="cs-CZ" sz="2400" smtClean="0"/>
              <a:t> pouze v ojedinělých případech snaha o zkvalitnění služby a reakce na poptávku obyvatel.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400" smtClean="0"/>
              <a:t>Neznalost reálných nákladů na službu (obce nebyly schopny odpovědět na otázku v dotazníku) ke stejným závěrům dochází Nemec In Ochrana (2007).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400" smtClean="0"/>
              <a:t>Nedostatečná informovanost o alternativních způsobech poskytování.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smtClean="0"/>
              <a:t>			nelze předpokládat významný nárůst PPP projektů</a:t>
            </a:r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1042988" y="5949950"/>
            <a:ext cx="1008062" cy="288925"/>
          </a:xfrm>
          <a:prstGeom prst="rightArrow">
            <a:avLst>
              <a:gd name="adj1" fmla="val 50000"/>
              <a:gd name="adj2" fmla="val 8722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3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Děkuji za pozornost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715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Formy kontraktování a jejich odlišnosti</a:t>
            </a:r>
            <a:endParaRPr lang="cs-CZ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2776"/>
            <a:ext cx="7344816" cy="488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59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Přínosy (principy) PPP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i="1"/>
              <a:t>Hodnota za peníze</a:t>
            </a:r>
            <a:r>
              <a:rPr lang="cs-CZ"/>
              <a:t> (value for money) </a:t>
            </a:r>
          </a:p>
          <a:p>
            <a:pPr>
              <a:lnSpc>
                <a:spcPct val="90000"/>
              </a:lnSpc>
            </a:pPr>
            <a:r>
              <a:rPr lang="cs-CZ" i="1"/>
              <a:t>Specifikace výstupu veřejné služby</a:t>
            </a:r>
            <a:r>
              <a:rPr lang="cs-CZ"/>
              <a:t> </a:t>
            </a:r>
          </a:p>
          <a:p>
            <a:pPr>
              <a:lnSpc>
                <a:spcPct val="90000"/>
              </a:lnSpc>
            </a:pPr>
            <a:r>
              <a:rPr lang="cs-CZ" i="1"/>
              <a:t>Zajištění inovace a konkurence</a:t>
            </a:r>
            <a:r>
              <a:rPr lang="cs-CZ"/>
              <a:t> </a:t>
            </a:r>
          </a:p>
          <a:p>
            <a:pPr>
              <a:lnSpc>
                <a:spcPct val="90000"/>
              </a:lnSpc>
            </a:pPr>
            <a:r>
              <a:rPr lang="cs-CZ" i="1"/>
              <a:t>Užitky (efekty)</a:t>
            </a:r>
            <a:r>
              <a:rPr lang="cs-CZ"/>
              <a:t> -</a:t>
            </a:r>
          </a:p>
          <a:p>
            <a:pPr>
              <a:lnSpc>
                <a:spcPct val="90000"/>
              </a:lnSpc>
            </a:pPr>
            <a:r>
              <a:rPr lang="cs-CZ" i="1"/>
              <a:t>Rychlejší realizaci projektu</a:t>
            </a:r>
            <a:r>
              <a:rPr lang="cs-CZ"/>
              <a:t> – </a:t>
            </a:r>
          </a:p>
          <a:p>
            <a:pPr>
              <a:lnSpc>
                <a:spcPct val="90000"/>
              </a:lnSpc>
            </a:pPr>
            <a:r>
              <a:rPr lang="cs-CZ" i="1"/>
              <a:t>Možnost rozložení plateb z veřejných zdrojů na delší časové období</a:t>
            </a:r>
            <a:r>
              <a:rPr lang="cs-CZ"/>
              <a:t>.</a:t>
            </a:r>
          </a:p>
          <a:p>
            <a:pPr>
              <a:lnSpc>
                <a:spcPct val="90000"/>
              </a:lnSpc>
            </a:pPr>
            <a:r>
              <a:rPr lang="cs-CZ" i="1"/>
              <a:t>Dodatečné zdroje.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209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Rizika PPP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i="1"/>
              <a:t>Výnosové (příjmové) riziko</a:t>
            </a:r>
            <a:r>
              <a:rPr lang="cs-CZ"/>
              <a:t>. </a:t>
            </a:r>
          </a:p>
          <a:p>
            <a:r>
              <a:rPr lang="cs-CZ" i="1"/>
              <a:t>Výběr soukromého partnera. </a:t>
            </a:r>
            <a:endParaRPr lang="cs-CZ"/>
          </a:p>
          <a:p>
            <a:r>
              <a:rPr lang="cs-CZ" i="1"/>
              <a:t>Stavební riziko. </a:t>
            </a:r>
            <a:endParaRPr lang="cs-CZ"/>
          </a:p>
          <a:p>
            <a:r>
              <a:rPr lang="cs-CZ" i="1"/>
              <a:t>Finanční riziko.</a:t>
            </a:r>
            <a:r>
              <a:rPr lang="cs-CZ"/>
              <a:t>. </a:t>
            </a:r>
          </a:p>
          <a:p>
            <a:r>
              <a:rPr lang="cs-CZ" i="1"/>
              <a:t>Regulatorní a smluvní riziko.</a:t>
            </a:r>
            <a:r>
              <a:rPr lang="cs-CZ"/>
              <a:t> </a:t>
            </a:r>
          </a:p>
          <a:p>
            <a:r>
              <a:rPr lang="cs-CZ" i="1"/>
              <a:t>Politické riziko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3007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PPP v ČR (MD)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cs-CZ" sz="2200" i="1" dirty="0" smtClean="0"/>
              <a:t>„Pojem </a:t>
            </a:r>
            <a:r>
              <a:rPr lang="cs-CZ" sz="2200" i="1" dirty="0" smtClean="0"/>
              <a:t>PPP (Public </a:t>
            </a:r>
            <a:r>
              <a:rPr lang="cs-CZ" sz="2200" i="1" dirty="0" err="1" smtClean="0"/>
              <a:t>Private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Partnership</a:t>
            </a:r>
            <a:r>
              <a:rPr lang="cs-CZ" sz="2200" i="1" dirty="0" smtClean="0"/>
              <a:t>) je obecně užívaný technický termín, který popisuje širší skupinu projektů, kterým je společné, že </a:t>
            </a:r>
            <a:r>
              <a:rPr lang="cs-CZ" sz="2200" i="1" dirty="0" smtClean="0">
                <a:solidFill>
                  <a:srgbClr val="FF0000"/>
                </a:solidFill>
              </a:rPr>
              <a:t>se na nich podílí soukromý a veřejný sektor</a:t>
            </a:r>
            <a:r>
              <a:rPr lang="cs-CZ" sz="2200" i="1" dirty="0" smtClean="0"/>
              <a:t> a že </a:t>
            </a:r>
            <a:r>
              <a:rPr lang="cs-CZ" sz="2200" i="1" dirty="0" smtClean="0">
                <a:solidFill>
                  <a:srgbClr val="FF0000"/>
                </a:solidFill>
              </a:rPr>
              <a:t>směřují k uspokojování potřeb tradičně zajišťovaných veřejným sektorem</a:t>
            </a:r>
            <a:r>
              <a:rPr lang="cs-CZ" sz="2200" i="1" dirty="0" smtClean="0"/>
              <a:t>.</a:t>
            </a:r>
            <a:r>
              <a:rPr lang="cs-CZ" sz="2200" baseline="30000" dirty="0" smtClean="0"/>
              <a:t> </a:t>
            </a:r>
            <a:r>
              <a:rPr lang="cs-CZ" sz="2200" i="1" dirty="0" smtClean="0"/>
              <a:t>Smlouvy  o PPP se vyznačují </a:t>
            </a:r>
            <a:r>
              <a:rPr lang="cs-CZ" sz="2200" i="1" dirty="0" smtClean="0">
                <a:solidFill>
                  <a:srgbClr val="FF0000"/>
                </a:solidFill>
              </a:rPr>
              <a:t>dlouhou dobou trvání </a:t>
            </a:r>
            <a:r>
              <a:rPr lang="cs-CZ" sz="2200" i="1" dirty="0" smtClean="0"/>
              <a:t>a veřejné správní orgány musí předem poskytnout dodavateli velice přesné specifikace služeb, které má soukromý dodavatel poskytovat během smluvního období. Smluvní platby jsou obvykle strukturovány tak, že </a:t>
            </a:r>
            <a:r>
              <a:rPr lang="cs-CZ" sz="2200" i="1" dirty="0" err="1" smtClean="0">
                <a:solidFill>
                  <a:srgbClr val="FF0000"/>
                </a:solidFill>
              </a:rPr>
              <a:t>veřejno</a:t>
            </a:r>
            <a:r>
              <a:rPr lang="cs-CZ" sz="2200" i="1" dirty="0" smtClean="0">
                <a:solidFill>
                  <a:srgbClr val="FF0000"/>
                </a:solidFill>
              </a:rPr>
              <a:t>-správní orgán nebo uživatelé platí pouze za poskytované služby a ne za aktiva potřebná pro poskytování služeb</a:t>
            </a:r>
            <a:r>
              <a:rPr lang="cs-CZ" sz="2200" i="1" dirty="0" smtClean="0"/>
              <a:t>. U PPP se běžně předpokládá, že </a:t>
            </a:r>
            <a:r>
              <a:rPr lang="cs-CZ" sz="2200" i="1" dirty="0" smtClean="0">
                <a:solidFill>
                  <a:srgbClr val="FF0000"/>
                </a:solidFill>
              </a:rPr>
              <a:t>soukromý partner ponese zodpovědnost za výstavbu nových nebo přestavbu stávajících aktiv, která jsou po skončení smluvního vztahu často převedena na veřejný sektor</a:t>
            </a:r>
            <a:r>
              <a:rPr lang="cs-CZ" sz="2200" i="1" dirty="0" smtClean="0"/>
              <a:t>. </a:t>
            </a:r>
            <a:r>
              <a:rPr lang="cs-CZ" sz="2200" i="1" dirty="0" smtClean="0"/>
              <a:t>„ </a:t>
            </a:r>
            <a:r>
              <a:rPr lang="cs-CZ" sz="2200" dirty="0" smtClean="0"/>
              <a:t>(Ministerstvo dopravy ČR, online) </a:t>
            </a:r>
          </a:p>
        </p:txBody>
      </p:sp>
    </p:spTree>
    <p:extLst>
      <p:ext uri="{BB962C8B-B14F-4D97-AF65-F5344CB8AC3E}">
        <p14:creationId xmlns:p14="http://schemas.microsoft.com/office/powerpoint/2010/main" val="244482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PPP – definice PPP Centra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PPP </a:t>
            </a:r>
            <a:r>
              <a:rPr lang="cs-CZ" dirty="0" smtClean="0"/>
              <a:t>je</a:t>
            </a:r>
            <a:r>
              <a:rPr lang="cs-CZ" i="1" dirty="0" smtClean="0"/>
              <a:t> obecně uznávaným způsobem zajištění veřejných služeb nebo veřejné infrastruktury na základě dlouhodobého smluvního vztahu, kde veřejný a soukromý sektor vzájemně sdílejí užitky a rizika vyplývající ze zajištění veřejné infrastruktury nebo veřejných služeb. 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(PPP Centrum, 2009)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38971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PPP – Asociace PPP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PPP jsou obvykle charakterizována následujícími prvky: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Relativně </a:t>
            </a:r>
            <a:r>
              <a:rPr lang="cs-CZ" dirty="0" smtClean="0">
                <a:solidFill>
                  <a:srgbClr val="FF0000"/>
                </a:solidFill>
              </a:rPr>
              <a:t>dlouhodobým trváním vztahu </a:t>
            </a:r>
            <a:r>
              <a:rPr lang="cs-CZ" dirty="0" smtClean="0"/>
              <a:t>týkajícího se spolupráce mezi veřejnoprávním a soukromým partnerem na různých aspektech plánovaného projektu.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Metodou </a:t>
            </a:r>
            <a:r>
              <a:rPr lang="cs-CZ" dirty="0" smtClean="0">
                <a:solidFill>
                  <a:srgbClr val="FF0000"/>
                </a:solidFill>
              </a:rPr>
              <a:t>financování projektu - částečně soukromým sektorem</a:t>
            </a:r>
            <a:r>
              <a:rPr lang="cs-CZ" dirty="0" smtClean="0"/>
              <a:t> - někdy prostřednictvím složitých dohod mezi různými stranami.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Významnou úlohou ekonomického provozovatele, který se účastní různých fází projektu (návrh, vyhotovení, provedení, financování). Veřejnoprávní partner se soustředí hlavně na definování cílů, které je nutné z hlediska veřejného zájmu, kvality poskytovaných služeb a cenové politiky dosáhnout, a přebírá odpovědnost za dohled nad jejich dodržením.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rgbClr val="FF0000"/>
                </a:solidFill>
              </a:rPr>
              <a:t>Rozdělením rizik mezi veřejnoprávního partnera a soukromého partnera</a:t>
            </a:r>
            <a:r>
              <a:rPr lang="cs-CZ" dirty="0" smtClean="0"/>
              <a:t>, na něhož jsou přenesena rizika obvykle nesená veřejným sektorem. PPP však nemusí nutně znamenat, že by soukromý partner nesl veškerá rizika spojená s projektem či jejich podstatnou část. Konkrétní rozdělení rizika se určuje případ od případu podle možnosti zúčastněných stran toto riziko vyhodnotit, kontrolovat jej a vyrovnat se s ním.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561176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904</Words>
  <Application>Microsoft Office PowerPoint</Application>
  <PresentationFormat>Předvádění na obrazovce (4:3)</PresentationFormat>
  <Paragraphs>104</Paragraphs>
  <Slides>31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Motiv systému Office</vt:lpstr>
      <vt:lpstr>Public Private Partnerships</vt:lpstr>
      <vt:lpstr>Definice PPP</vt:lpstr>
      <vt:lpstr>Typy PPP</vt:lpstr>
      <vt:lpstr>Formy kontraktování a jejich odlišnosti</vt:lpstr>
      <vt:lpstr>Přínosy (principy) PPP</vt:lpstr>
      <vt:lpstr>Rizika PPP </vt:lpstr>
      <vt:lpstr>PPP v ČR (MD)</vt:lpstr>
      <vt:lpstr>PPP – definice PPP Centra</vt:lpstr>
      <vt:lpstr>PPP – Asociace PPP</vt:lpstr>
      <vt:lpstr>Legislativní úprava </vt:lpstr>
      <vt:lpstr>Úprava koncesí</vt:lpstr>
      <vt:lpstr>Institucionální zázemí </vt:lpstr>
      <vt:lpstr>PPP Centrum </vt:lpstr>
      <vt:lpstr>Prezentace aplikace PowerPoint</vt:lpstr>
      <vt:lpstr>PPP projekty v ČR</vt:lpstr>
      <vt:lpstr>Pilotní projekty </vt:lpstr>
      <vt:lpstr>Přehled Pilotních projektů  (Konečná, 2012)</vt:lpstr>
      <vt:lpstr>Přehled zrušených projektů Konečná , 2012 </vt:lpstr>
      <vt:lpstr>Objem koncesních smluv Konečná, 2012</vt:lpstr>
      <vt:lpstr>Prezentace aplikace PowerPoint</vt:lpstr>
      <vt:lpstr>Prezentace aplikace PowerPoint</vt:lpstr>
      <vt:lpstr>Zkušenosti zemí</vt:lpstr>
      <vt:lpstr>Úspěšný projekt - zdravotnictví</vt:lpstr>
      <vt:lpstr>Úspěšný projekt - vězeňství</vt:lpstr>
      <vt:lpstr>Faktory ovlivňující (ne)úspěšnou realizaci PPP projektu</vt:lpstr>
      <vt:lpstr>Faktory úspěšnosti PPP projektů</vt:lpstr>
      <vt:lpstr>Prezentace aplikace PowerPoint</vt:lpstr>
      <vt:lpstr>Prezentace aplikace PowerPoint</vt:lpstr>
      <vt:lpstr>Neúspěšný projekt - vodohospodářství</vt:lpstr>
      <vt:lpstr>Závěr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Palenikova Marketa</dc:creator>
  <cp:lastModifiedBy>Palenikova Marketa</cp:lastModifiedBy>
  <cp:revision>36</cp:revision>
  <cp:lastPrinted>2012-04-12T12:30:02Z</cp:lastPrinted>
  <dcterms:created xsi:type="dcterms:W3CDTF">2012-04-12T08:15:53Z</dcterms:created>
  <dcterms:modified xsi:type="dcterms:W3CDTF">2012-04-12T12:34:06Z</dcterms:modified>
</cp:coreProperties>
</file>