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7" r:id="rId1"/>
  </p:sldMasterIdLst>
  <p:notesMasterIdLst>
    <p:notesMasterId r:id="rId61"/>
  </p:notesMasterIdLst>
  <p:sldIdLst>
    <p:sldId id="257" r:id="rId2"/>
    <p:sldId id="380" r:id="rId3"/>
    <p:sldId id="381" r:id="rId4"/>
    <p:sldId id="382" r:id="rId5"/>
    <p:sldId id="383" r:id="rId6"/>
    <p:sldId id="409" r:id="rId7"/>
    <p:sldId id="385" r:id="rId8"/>
    <p:sldId id="384" r:id="rId9"/>
    <p:sldId id="410" r:id="rId10"/>
    <p:sldId id="411" r:id="rId11"/>
    <p:sldId id="412" r:id="rId12"/>
    <p:sldId id="388" r:id="rId13"/>
    <p:sldId id="414" r:id="rId14"/>
    <p:sldId id="389" r:id="rId15"/>
    <p:sldId id="386" r:id="rId16"/>
    <p:sldId id="416" r:id="rId17"/>
    <p:sldId id="417" r:id="rId18"/>
    <p:sldId id="415" r:id="rId19"/>
    <p:sldId id="418" r:id="rId20"/>
    <p:sldId id="390" r:id="rId21"/>
    <p:sldId id="426" r:id="rId22"/>
    <p:sldId id="427" r:id="rId23"/>
    <p:sldId id="428" r:id="rId24"/>
    <p:sldId id="429" r:id="rId25"/>
    <p:sldId id="430" r:id="rId26"/>
    <p:sldId id="432" r:id="rId27"/>
    <p:sldId id="431" r:id="rId28"/>
    <p:sldId id="434" r:id="rId29"/>
    <p:sldId id="435" r:id="rId30"/>
    <p:sldId id="436" r:id="rId31"/>
    <p:sldId id="437" r:id="rId32"/>
    <p:sldId id="438" r:id="rId33"/>
    <p:sldId id="439" r:id="rId34"/>
    <p:sldId id="440" r:id="rId35"/>
    <p:sldId id="433" r:id="rId36"/>
    <p:sldId id="419" r:id="rId37"/>
    <p:sldId id="442" r:id="rId38"/>
    <p:sldId id="420" r:id="rId39"/>
    <p:sldId id="443" r:id="rId40"/>
    <p:sldId id="444" r:id="rId41"/>
    <p:sldId id="421" r:id="rId42"/>
    <p:sldId id="422" r:id="rId43"/>
    <p:sldId id="424" r:id="rId44"/>
    <p:sldId id="392" r:id="rId45"/>
    <p:sldId id="393" r:id="rId46"/>
    <p:sldId id="425" r:id="rId47"/>
    <p:sldId id="394" r:id="rId48"/>
    <p:sldId id="395" r:id="rId49"/>
    <p:sldId id="396" r:id="rId50"/>
    <p:sldId id="397" r:id="rId51"/>
    <p:sldId id="398" r:id="rId52"/>
    <p:sldId id="399" r:id="rId53"/>
    <p:sldId id="400" r:id="rId54"/>
    <p:sldId id="401" r:id="rId55"/>
    <p:sldId id="402" r:id="rId56"/>
    <p:sldId id="405" r:id="rId57"/>
    <p:sldId id="406" r:id="rId58"/>
    <p:sldId id="408" r:id="rId59"/>
    <p:sldId id="407" r:id="rId60"/>
  </p:sldIdLst>
  <p:sldSz cx="9144000" cy="6858000" type="screen4x3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0" autoAdjust="0"/>
    <p:restoredTop sz="86381" autoAdjust="0"/>
  </p:normalViewPr>
  <p:slideViewPr>
    <p:cSldViewPr snapToGrid="0">
      <p:cViewPr>
        <p:scale>
          <a:sx n="75" d="100"/>
          <a:sy n="75" d="100"/>
        </p:scale>
        <p:origin x="-1026" y="-168"/>
      </p:cViewPr>
      <p:guideLst>
        <p:guide orient="horz" pos="983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7DFBA424-AE77-4359-BCB6-923B340D3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13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E4479B-AA99-4719-AE09-83767684185E}" type="slidenum">
              <a:rPr lang="cs-CZ"/>
              <a:pPr/>
              <a:t>45</a:t>
            </a:fld>
            <a:endParaRPr lang="cs-CZ"/>
          </a:p>
        </p:txBody>
      </p:sp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D75C99A-BEA2-4CA3-BC36-84F2C51072BC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ADB2A48A-32C0-48DD-8B69-50AC83D44AFF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4FFF5682-2FE5-40B3-9A8B-6746A5A711EE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C75E6627-3DEF-4A9D-A489-355A9C3E1195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E9B75E0-642D-47AE-A7B7-4C5180732CA3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F2280D2D-8061-4179-A1AA-5EC73AF381A8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D7A2A6F2-A074-4F20-A1E4-F88996789DBB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38C69F33-291A-400C-9EC7-3088E91D9E8A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3/18/2012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0AE28712-B77A-4BE8-BC6C-EF21B82DA3F4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3/18/2012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2-</a:t>
            </a:r>
            <a:fld id="{ABDA6470-CCFC-40E3-9BCF-C4AFB02DF733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med">
    <p:pull dir="rd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Excel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Kapitola </a:t>
            </a:r>
            <a:r>
              <a:rPr lang="cs-CZ" dirty="0" smtClean="0"/>
              <a:t>10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03600"/>
            <a:ext cx="8458200" cy="673100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sz="5400" b="1" dirty="0" smtClean="0">
                <a:solidFill>
                  <a:schemeClr val="accent6">
                    <a:lumMod val="75000"/>
                  </a:schemeClr>
                </a:solidFill>
              </a:rPr>
              <a:t>Politická ekonomie obchodní politiky</a:t>
            </a:r>
            <a:endParaRPr lang="en-US" sz="5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cs typeface="Times New Roman" pitchFamily="18" charset="0"/>
              </a:rPr>
              <a:t>Argumenty pro svobodný obchod </a:t>
            </a:r>
            <a:r>
              <a:rPr lang="cs-CZ" b="1" dirty="0" smtClean="0">
                <a:cs typeface="Times New Roman" pitchFamily="18" charset="0"/>
              </a:rPr>
              <a:t>(3,4)</a:t>
            </a:r>
            <a:r>
              <a:rPr lang="cs-CZ" b="1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1528762"/>
            <a:ext cx="8686800" cy="452596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>
                <a:solidFill>
                  <a:srgbClr val="FF9900"/>
                </a:solidFill>
              </a:rPr>
              <a:t>3</a:t>
            </a:r>
            <a:r>
              <a:rPr lang="cs-CZ" sz="2400" b="1" dirty="0">
                <a:solidFill>
                  <a:srgbClr val="FF9900"/>
                </a:solidFill>
              </a:rPr>
              <a:t>. Konkurence a lepší příležitosti pro </a:t>
            </a:r>
            <a:r>
              <a:rPr lang="cs-CZ" sz="2400" b="1" dirty="0" smtClean="0">
                <a:solidFill>
                  <a:srgbClr val="FF9900"/>
                </a:solidFill>
              </a:rPr>
              <a:t>inovace (dynamické přínosy)</a:t>
            </a:r>
          </a:p>
          <a:p>
            <a:pPr>
              <a:lnSpc>
                <a:spcPct val="80000"/>
              </a:lnSpc>
            </a:pPr>
            <a:r>
              <a:rPr lang="cs-CZ" dirty="0"/>
              <a:t>Svobodný obchod poskytuje firmám více příležitostí pro zdokonalování a inovace, protože musí hledat cesty, jak exportovat svou produkci a konkurovat importům</a:t>
            </a:r>
            <a:endParaRPr lang="cs-CZ" dirty="0"/>
          </a:p>
          <a:p>
            <a:pPr marL="0" indent="0">
              <a:buNone/>
            </a:pPr>
            <a:r>
              <a:rPr lang="cs-CZ" sz="2400" b="1" dirty="0">
                <a:solidFill>
                  <a:srgbClr val="FF9900"/>
                </a:solidFill>
              </a:rPr>
              <a:t>4. </a:t>
            </a:r>
            <a:r>
              <a:rPr lang="cs-CZ" sz="2400" b="1" dirty="0" smtClean="0">
                <a:solidFill>
                  <a:srgbClr val="FF9900"/>
                </a:solidFill>
              </a:rPr>
              <a:t>Omezení rent-</a:t>
            </a:r>
            <a:r>
              <a:rPr lang="cs-CZ" sz="2400" b="1" dirty="0" err="1" smtClean="0">
                <a:solidFill>
                  <a:srgbClr val="FF9900"/>
                </a:solidFill>
              </a:rPr>
              <a:t>seekingu</a:t>
            </a:r>
            <a:endParaRPr lang="cs-CZ" sz="2400" b="1" dirty="0" smtClean="0">
              <a:solidFill>
                <a:srgbClr val="FF9900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Svobodný obchod </a:t>
            </a:r>
            <a:r>
              <a:rPr lang="cs-CZ" dirty="0" smtClean="0"/>
              <a:t>eliminuje ztráty spojené s rent-</a:t>
            </a:r>
            <a:r>
              <a:rPr lang="cs-CZ" dirty="0" err="1" smtClean="0"/>
              <a:t>seekingem</a:t>
            </a:r>
            <a:endParaRPr lang="cs-CZ" dirty="0" smtClean="0"/>
          </a:p>
          <a:p>
            <a:pPr lvl="2">
              <a:lnSpc>
                <a:spcPct val="80000"/>
              </a:lnSpc>
            </a:pPr>
            <a:r>
              <a:rPr lang="cs-CZ" dirty="0" smtClean="0"/>
              <a:t>Čas a zdroje vynaložené na získání ochrany a zisky z toho plynoucí</a:t>
            </a: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0723146"/>
      </p:ext>
    </p:extLst>
  </p:cSld>
  <p:clrMapOvr>
    <a:masterClrMapping/>
  </p:clrMapOvr>
  <p:transition spd="med"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cs typeface="Times New Roman" pitchFamily="18" charset="0"/>
              </a:rPr>
              <a:t>Argumenty pro svobodný obchod </a:t>
            </a:r>
            <a:r>
              <a:rPr lang="cs-CZ" b="1" dirty="0" smtClean="0">
                <a:cs typeface="Times New Roman" pitchFamily="18" charset="0"/>
              </a:rPr>
              <a:t>(5,6)</a:t>
            </a:r>
            <a:r>
              <a:rPr lang="cs-CZ" b="1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400" y="1541462"/>
            <a:ext cx="8686800" cy="452596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>
                <a:solidFill>
                  <a:srgbClr val="FF9900"/>
                </a:solidFill>
              </a:rPr>
              <a:t>5. </a:t>
            </a:r>
            <a:r>
              <a:rPr lang="cs-CZ" sz="2400" b="1" dirty="0">
                <a:solidFill>
                  <a:srgbClr val="FF9900"/>
                </a:solidFill>
              </a:rPr>
              <a:t>Politický argument	</a:t>
            </a:r>
          </a:p>
          <a:p>
            <a:pPr marL="571500" indent="-481013">
              <a:lnSpc>
                <a:spcPct val="80000"/>
              </a:lnSpc>
            </a:pPr>
            <a:r>
              <a:rPr lang="cs-CZ" dirty="0" smtClean="0"/>
              <a:t>Svobodný obchod představuje nejlepší dostupnou politiku, </a:t>
            </a:r>
            <a:r>
              <a:rPr lang="cs-CZ" dirty="0"/>
              <a:t>ačkoliv </a:t>
            </a:r>
            <a:r>
              <a:rPr lang="cs-CZ" dirty="0" smtClean="0"/>
              <a:t>teoreticky mohou </a:t>
            </a:r>
            <a:r>
              <a:rPr lang="cs-CZ" dirty="0"/>
              <a:t>být lepší </a:t>
            </a:r>
            <a:r>
              <a:rPr lang="cs-CZ" dirty="0" smtClean="0"/>
              <a:t>politiky</a:t>
            </a:r>
          </a:p>
          <a:p>
            <a:pPr marL="1371600" lvl="2" indent="-481013">
              <a:lnSpc>
                <a:spcPct val="80000"/>
              </a:lnSpc>
            </a:pPr>
            <a:r>
              <a:rPr lang="cs-CZ" dirty="0" smtClean="0"/>
              <a:t>Jakákoliv politika </a:t>
            </a:r>
            <a:r>
              <a:rPr lang="cs-CZ" dirty="0"/>
              <a:t>	</a:t>
            </a:r>
            <a:r>
              <a:rPr lang="cs-CZ" dirty="0" smtClean="0"/>
              <a:t>odchylující se od svobodného obchodu bude rychle „ovládnuta“ politickými skupinami, což následně vede k poklesu národního bohatství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0037597"/>
      </p:ext>
    </p:extLst>
  </p:cSld>
  <p:clrMapOvr>
    <a:masterClrMapping/>
  </p:clrMapOvr>
  <p:transition spd="med"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7190-08AB-4843-B036-01836A23FE1A}" type="slidenum">
              <a:rPr lang="cs-CZ"/>
              <a:pPr/>
              <a:t>12</a:t>
            </a:fld>
            <a:endParaRPr lang="cs-CZ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977900"/>
          </a:xfrm>
        </p:spPr>
        <p:txBody>
          <a:bodyPr>
            <a:noAutofit/>
          </a:bodyPr>
          <a:lstStyle/>
          <a:p>
            <a:r>
              <a:rPr lang="cs-CZ" b="1" dirty="0" smtClean="0">
                <a:cs typeface="Times New Roman" pitchFamily="18" charset="0"/>
              </a:rPr>
              <a:t>argumenty </a:t>
            </a:r>
            <a:r>
              <a:rPr lang="cs-CZ" b="1" dirty="0">
                <a:cs typeface="Times New Roman" pitchFamily="18" charset="0"/>
              </a:rPr>
              <a:t>proti </a:t>
            </a:r>
            <a:r>
              <a:rPr lang="cs-CZ" b="1" dirty="0" smtClean="0">
                <a:cs typeface="Times New Roman" pitchFamily="18" charset="0"/>
              </a:rPr>
              <a:t>svobodnému obchodu (1)</a:t>
            </a:r>
            <a:endParaRPr lang="cs-CZ" b="1" dirty="0">
              <a:cs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585913"/>
            <a:ext cx="8585200" cy="3659187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sz="2400" b="1" dirty="0">
                <a:solidFill>
                  <a:srgbClr val="FF9900"/>
                </a:solidFill>
              </a:rPr>
              <a:t>1. Zlepšení </a:t>
            </a:r>
            <a:r>
              <a:rPr lang="cs-CZ" sz="2400" b="1" dirty="0">
                <a:solidFill>
                  <a:srgbClr val="FF9900"/>
                </a:solidFill>
              </a:rPr>
              <a:t>směnných relací</a:t>
            </a:r>
          </a:p>
          <a:p>
            <a:pPr marL="342900" lvl="1" indent="-342900">
              <a:lnSpc>
                <a:spcPct val="80000"/>
              </a:lnSpc>
              <a:buFont typeface="Wingdings 2"/>
              <a:buChar char=""/>
            </a:pPr>
            <a:r>
              <a:rPr lang="cs-CZ" sz="3200" dirty="0"/>
              <a:t>Velká země uvalením cl</a:t>
            </a:r>
            <a:r>
              <a:rPr lang="cs-CZ" sz="3200" dirty="0"/>
              <a:t>a snižuje </a:t>
            </a:r>
            <a:r>
              <a:rPr lang="cs-CZ" sz="3200" dirty="0"/>
              <a:t>světovou cenu </a:t>
            </a:r>
            <a:r>
              <a:rPr lang="cs-CZ" sz="3200" dirty="0" smtClean="0"/>
              <a:t>(a tedy cenu importů) a zlepšuje si tak směnné relace</a:t>
            </a:r>
          </a:p>
          <a:p>
            <a:pPr marL="742950" lvl="2" indent="-342900">
              <a:lnSpc>
                <a:spcPct val="80000"/>
              </a:lnSpc>
              <a:buFont typeface="Wingdings 2"/>
              <a:buChar char=""/>
            </a:pPr>
            <a:r>
              <a:rPr lang="cs-CZ" sz="2600" dirty="0" smtClean="0"/>
              <a:t>Tento přínos může být větší než ztráty spojené s neefektivní alokací výroby a spotřeby</a:t>
            </a:r>
          </a:p>
          <a:p>
            <a:pPr marL="342900" lvl="1" indent="-342900">
              <a:lnSpc>
                <a:spcPct val="80000"/>
              </a:lnSpc>
              <a:buFont typeface="Wingdings 2"/>
              <a:buChar char=""/>
            </a:pPr>
            <a:r>
              <a:rPr lang="cs-CZ" sz="3200" dirty="0" smtClean="0"/>
              <a:t>Nízké clo vede ke zvýšení národního bohatství velké země</a:t>
            </a:r>
          </a:p>
          <a:p>
            <a:pPr marL="742950" lvl="2" indent="-342900">
              <a:lnSpc>
                <a:spcPct val="80000"/>
              </a:lnSpc>
              <a:buFont typeface="Wingdings 2"/>
              <a:buChar char=""/>
            </a:pPr>
            <a:r>
              <a:rPr lang="cs-CZ" sz="2600" dirty="0" smtClean="0"/>
              <a:t>Od určité úrovně cla však bude národní bohatství klesat, neboť ztráty vyplývající z ekonomické neefektivnosti budou převyšovat přínos ze zlepšených směnných relací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11308019"/>
      </p:ext>
    </p:extLst>
  </p:cSld>
  <p:clrMapOvr>
    <a:masterClrMapping/>
  </p:clrMapOvr>
  <p:transition spd="med"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Optimální clo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Optimální clo</a:t>
            </a:r>
            <a:r>
              <a:rPr lang="cs-CZ" dirty="0" smtClean="0"/>
              <a:t> = celní sazba, která maximalizuje národní bohatství</a:t>
            </a:r>
          </a:p>
          <a:p>
            <a:pPr lvl="2"/>
            <a:r>
              <a:rPr lang="cs-CZ" dirty="0" smtClean="0"/>
              <a:t>Clo, které úplně eliminuje importy, zhoršuje národní bohatství země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4476040"/>
      </p:ext>
    </p:extLst>
  </p:cSld>
  <p:clrMapOvr>
    <a:masterClrMapping/>
  </p:clrMapOvr>
  <p:transition spd="med">
    <p:pull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E3240-FA1A-4816-8DE4-013F3731EBFF}" type="slidenum">
              <a:rPr lang="cs-CZ"/>
              <a:pPr/>
              <a:t>14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Optimální </a:t>
            </a:r>
            <a:r>
              <a:rPr lang="cs-CZ" b="1" dirty="0" smtClean="0"/>
              <a:t>clo</a:t>
            </a:r>
            <a:endParaRPr lang="cs-CZ" b="1" dirty="0"/>
          </a:p>
        </p:txBody>
      </p:sp>
      <p:pic>
        <p:nvPicPr>
          <p:cNvPr id="86019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18" t="38788" r="27257" b="30064"/>
          <a:stretch>
            <a:fillRect/>
          </a:stretch>
        </p:blipFill>
        <p:spPr>
          <a:xfrm>
            <a:off x="2366963" y="2203450"/>
            <a:ext cx="4894262" cy="3268663"/>
          </a:xfrm>
        </p:spPr>
      </p:pic>
    </p:spTree>
    <p:extLst>
      <p:ext uri="{BB962C8B-B14F-4D97-AF65-F5344CB8AC3E}">
        <p14:creationId xmlns:p14="http://schemas.microsoft.com/office/powerpoint/2010/main" val="2707608266"/>
      </p:ext>
    </p:extLst>
  </p:cSld>
  <p:clrMapOvr>
    <a:masterClrMapping/>
  </p:clrMapOvr>
  <p:transition spd="med">
    <p:pull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3752-D6DA-4376-B3EB-06ED377C7AF7}" type="slidenum">
              <a:rPr lang="cs-CZ"/>
              <a:pPr/>
              <a:t>15</a:t>
            </a:fld>
            <a:endParaRPr lang="cs-CZ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Optimální clo?</a:t>
            </a:r>
            <a:endParaRPr lang="cs-CZ" b="1" dirty="0"/>
          </a:p>
        </p:txBody>
      </p:sp>
      <p:pic>
        <p:nvPicPr>
          <p:cNvPr id="104451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3925" y="1231900"/>
            <a:ext cx="7661275" cy="5270500"/>
          </a:xfrm>
        </p:spPr>
      </p:pic>
    </p:spTree>
    <p:extLst>
      <p:ext uri="{BB962C8B-B14F-4D97-AF65-F5344CB8AC3E}">
        <p14:creationId xmlns:p14="http://schemas.microsoft.com/office/powerpoint/2010/main" val="453204140"/>
      </p:ext>
    </p:extLst>
  </p:cSld>
  <p:clrMapOvr>
    <a:masterClrMapping/>
  </p:clrMapOvr>
  <p:transition spd="med">
    <p:pull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EXPORTNÍ CLO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Exportní clo (negativní exportní subvence), které úplně eliminuje export, zhoršuje bohatství země, ale nižší sazba exportního cla maximalizuje národní bohatství (opět prostřednictvím zlepšení směnných relací)</a:t>
            </a:r>
          </a:p>
          <a:p>
            <a:pPr lvl="2"/>
            <a:r>
              <a:rPr lang="cs-CZ" dirty="0" smtClean="0"/>
              <a:t>Exportní subvence zhoršuje směnné relace velké země</a:t>
            </a:r>
          </a:p>
          <a:p>
            <a:pPr lvl="2"/>
            <a:r>
              <a:rPr lang="cs-CZ" dirty="0" smtClean="0"/>
              <a:t>Exportní clo zlepšuje směnné relace velké země, neboť velká země může zvýšit cenu exportované produkce na světovém trhu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461025"/>
      </p:ext>
    </p:extLst>
  </p:cSld>
  <p:clrMapOvr>
    <a:masterClrMapping/>
  </p:clrMapOvr>
  <p:transition spd="med">
    <p:pull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Směnné </a:t>
            </a:r>
            <a:r>
              <a:rPr lang="cs-CZ" b="1" dirty="0" err="1" smtClean="0"/>
              <a:t>rElace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některé země (jako USA) importní a/nebo exportní clo může zlepšit národní bohatství – je to však na úkor ostatních zemí</a:t>
            </a:r>
          </a:p>
          <a:p>
            <a:r>
              <a:rPr lang="cs-CZ" dirty="0" smtClean="0"/>
              <a:t>Tento argument nebere v úvahu riziko, že ostatní země na to zareagují zavedením odvetných obchodních restrikcí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0994186"/>
      </p:ext>
    </p:extLst>
  </p:cSld>
  <p:clrMapOvr>
    <a:masterClrMapping/>
  </p:clrMapOvr>
  <p:transition spd="med">
    <p:pull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7190-08AB-4843-B036-01836A23FE1A}" type="slidenum">
              <a:rPr lang="cs-CZ"/>
              <a:pPr/>
              <a:t>18</a:t>
            </a:fld>
            <a:endParaRPr lang="cs-CZ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977900"/>
          </a:xfrm>
        </p:spPr>
        <p:txBody>
          <a:bodyPr>
            <a:noAutofit/>
          </a:bodyPr>
          <a:lstStyle/>
          <a:p>
            <a:r>
              <a:rPr lang="cs-CZ" b="1" dirty="0" smtClean="0">
                <a:cs typeface="Times New Roman" pitchFamily="18" charset="0"/>
              </a:rPr>
              <a:t>argumenty </a:t>
            </a:r>
            <a:r>
              <a:rPr lang="cs-CZ" b="1" dirty="0">
                <a:cs typeface="Times New Roman" pitchFamily="18" charset="0"/>
              </a:rPr>
              <a:t>proti </a:t>
            </a:r>
            <a:r>
              <a:rPr lang="cs-CZ" b="1" dirty="0" smtClean="0">
                <a:cs typeface="Times New Roman" pitchFamily="18" charset="0"/>
              </a:rPr>
              <a:t>svobodnému obchodu (2)</a:t>
            </a:r>
            <a:endParaRPr lang="cs-CZ" b="1" dirty="0">
              <a:cs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585913"/>
            <a:ext cx="8585200" cy="3659187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sz="2400" b="1" dirty="0" smtClean="0">
                <a:solidFill>
                  <a:srgbClr val="FF9900"/>
                </a:solidFill>
              </a:rPr>
              <a:t>2. Tržní selhání</a:t>
            </a:r>
          </a:p>
          <a:p>
            <a:pPr marL="342900" lvl="1" indent="-342900">
              <a:lnSpc>
                <a:spcPct val="80000"/>
              </a:lnSpc>
              <a:buFont typeface="Wingdings 2"/>
              <a:buChar char=""/>
            </a:pPr>
            <a:r>
              <a:rPr lang="cs-CZ" sz="3000" dirty="0" smtClean="0"/>
              <a:t>Kvůli tržním selháním nemusí být svobodný obchod optimální politikou</a:t>
            </a:r>
          </a:p>
          <a:p>
            <a:pPr marL="342900" lvl="1" indent="-342900">
              <a:lnSpc>
                <a:spcPct val="80000"/>
              </a:lnSpc>
              <a:buFont typeface="Wingdings 2"/>
              <a:buChar char=""/>
            </a:pPr>
            <a:r>
              <a:rPr lang="cs-CZ" sz="3000" dirty="0" smtClean="0"/>
              <a:t>Kalkulace ztráty ekonomické efektivnosti využívající instrument přebytek spotřebitele a výrobce předpokládají, že trhy fungují efektivně</a:t>
            </a:r>
          </a:p>
          <a:p>
            <a:pPr marL="342900" lvl="1" indent="-342900">
              <a:lnSpc>
                <a:spcPct val="80000"/>
              </a:lnSpc>
              <a:buFont typeface="Wingdings 2"/>
              <a:buChar char=""/>
            </a:pPr>
            <a:r>
              <a:rPr lang="cs-CZ" sz="3000" dirty="0" smtClean="0"/>
              <a:t>Typy tržních selhání:</a:t>
            </a:r>
          </a:p>
          <a:p>
            <a:pPr marL="742950" lvl="2" indent="-342900">
              <a:lnSpc>
                <a:spcPct val="80000"/>
              </a:lnSpc>
              <a:buFont typeface="Wingdings 2"/>
              <a:buChar char=""/>
            </a:pPr>
            <a:r>
              <a:rPr lang="cs-CZ" dirty="0" smtClean="0"/>
              <a:t>Chronická nezaměstnanost</a:t>
            </a:r>
            <a:r>
              <a:rPr lang="cs-CZ" dirty="0"/>
              <a:t>, nedostatek kapitálu, </a:t>
            </a:r>
            <a:r>
              <a:rPr lang="cs-CZ" dirty="0" smtClean="0"/>
              <a:t>nedostatečně definovaná vlastnická práva, pozitivní externality, znečištění</a:t>
            </a:r>
            <a:r>
              <a:rPr lang="cs-CZ" dirty="0"/>
              <a:t>, informační bariéry</a:t>
            </a:r>
          </a:p>
          <a:p>
            <a:pPr marL="342900" lvl="1" indent="-342900">
              <a:lnSpc>
                <a:spcPct val="80000"/>
              </a:lnSpc>
              <a:buFont typeface="Wingdings 2"/>
              <a:buChar char="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884998717"/>
      </p:ext>
    </p:extLst>
  </p:cSld>
  <p:clrMapOvr>
    <a:masterClrMapping/>
  </p:clrMapOvr>
  <p:transition spd="med">
    <p:pull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7190-08AB-4843-B036-01836A23FE1A}" type="slidenum">
              <a:rPr lang="cs-CZ"/>
              <a:pPr/>
              <a:t>19</a:t>
            </a:fld>
            <a:endParaRPr lang="cs-CZ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977900"/>
          </a:xfrm>
        </p:spPr>
        <p:txBody>
          <a:bodyPr>
            <a:noAutofit/>
          </a:bodyPr>
          <a:lstStyle/>
          <a:p>
            <a:r>
              <a:rPr lang="cs-CZ" b="1" dirty="0" smtClean="0">
                <a:cs typeface="Times New Roman" pitchFamily="18" charset="0"/>
              </a:rPr>
              <a:t>argumenty </a:t>
            </a:r>
            <a:r>
              <a:rPr lang="cs-CZ" b="1" dirty="0">
                <a:cs typeface="Times New Roman" pitchFamily="18" charset="0"/>
              </a:rPr>
              <a:t>proti </a:t>
            </a:r>
            <a:r>
              <a:rPr lang="cs-CZ" b="1" dirty="0" smtClean="0">
                <a:cs typeface="Times New Roman" pitchFamily="18" charset="0"/>
              </a:rPr>
              <a:t>svobodnému obchodu (2)</a:t>
            </a:r>
            <a:endParaRPr lang="cs-CZ" b="1" dirty="0">
              <a:cs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585913"/>
            <a:ext cx="8585200" cy="36591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Ekonomové berou v úvahu také mezní společenský přínos, který společnosti plyne ze soukromé produkce</a:t>
            </a:r>
          </a:p>
          <a:p>
            <a:pPr marL="342900" lvl="1" indent="-342900">
              <a:lnSpc>
                <a:spcPct val="80000"/>
              </a:lnSpc>
              <a:buFont typeface="Wingdings 2"/>
              <a:buChar char=""/>
            </a:pPr>
            <a:r>
              <a:rPr lang="cs-CZ" sz="3000" dirty="0" smtClean="0"/>
              <a:t>Kalkulace ztráty ekonomické efektivnosti založená na přebytku výrobce je nedostatečná</a:t>
            </a:r>
          </a:p>
          <a:p>
            <a:pPr marL="342900" lvl="1" indent="-342900">
              <a:lnSpc>
                <a:spcPct val="80000"/>
              </a:lnSpc>
              <a:buFont typeface="Wingdings 2"/>
              <a:buChar char=""/>
            </a:pPr>
            <a:r>
              <a:rPr lang="cs-CZ" sz="3000" dirty="0" smtClean="0"/>
              <a:t>Je možné, že zvýšení domácí výroby po zavedení cla povede k nárůstu přínosu pro domácí ekonomiku 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998504804"/>
      </p:ext>
    </p:extLst>
  </p:cSld>
  <p:clrMapOvr>
    <a:masterClrMapping/>
  </p:clrMapOvr>
  <p:transition spd="med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A91F-CDDE-4332-A6D5-169A0BB0F3D4}" type="slidenum">
              <a:rPr lang="cs-CZ"/>
              <a:pPr/>
              <a:t>2</a:t>
            </a:fld>
            <a:endParaRPr lang="cs-CZ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Osnova přednášky</a:t>
            </a:r>
            <a:endParaRPr lang="cs-CZ" b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Argumenty pro volný obchod</a:t>
            </a:r>
          </a:p>
          <a:p>
            <a:r>
              <a:rPr lang="cs-CZ" dirty="0"/>
              <a:t>Argumenty proti volnému obchodu</a:t>
            </a:r>
          </a:p>
          <a:p>
            <a:r>
              <a:rPr lang="cs-CZ" dirty="0"/>
              <a:t>Politický model obchodní politiky</a:t>
            </a:r>
          </a:p>
          <a:p>
            <a:r>
              <a:rPr lang="cs-CZ" dirty="0"/>
              <a:t>Mezinárodní vyjednávání a WTO</a:t>
            </a:r>
          </a:p>
        </p:txBody>
      </p:sp>
    </p:spTree>
    <p:extLst>
      <p:ext uri="{BB962C8B-B14F-4D97-AF65-F5344CB8AC3E}">
        <p14:creationId xmlns:p14="http://schemas.microsoft.com/office/powerpoint/2010/main" val="1764290235"/>
      </p:ext>
    </p:extLst>
  </p:cSld>
  <p:clrMapOvr>
    <a:masterClrMapping/>
  </p:clrMapOvr>
  <p:transition spd="med">
    <p:pull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A3F5-ED90-4D00-8191-F3ED7BD19B18}" type="slidenum">
              <a:rPr lang="cs-CZ"/>
              <a:pPr/>
              <a:t>20</a:t>
            </a:fld>
            <a:endParaRPr lang="cs-CZ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7724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cs typeface="Times New Roman" pitchFamily="18" charset="0"/>
              </a:rPr>
              <a:t>Tržní selhání</a:t>
            </a:r>
            <a:endParaRPr lang="cs-CZ" b="1" dirty="0">
              <a:cs typeface="Times New Roman" pitchFamily="18" charset="0"/>
            </a:endParaRP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484313"/>
            <a:ext cx="4465637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10199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7005923"/>
      </p:ext>
    </p:extLst>
  </p:cSld>
  <p:clrMapOvr>
    <a:masterClrMapping/>
  </p:clrMapOvr>
  <p:transition spd="med">
    <p:pull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Autofit/>
          </a:bodyPr>
          <a:lstStyle/>
          <a:p>
            <a:r>
              <a:rPr lang="cs-CZ" b="1" dirty="0">
                <a:cs typeface="Times New Roman" pitchFamily="18" charset="0"/>
              </a:rPr>
              <a:t>argumenty proti svobodnému obchodu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Tento argument je příkladem teorie druhého nejlepšího</a:t>
            </a:r>
          </a:p>
          <a:p>
            <a:r>
              <a:rPr lang="cs-CZ" dirty="0" smtClean="0"/>
              <a:t>Vládní zásahy do ekonomiky, které narušují tržní podněty na jednom trhu mohou zvýšit národní bohatství tím, že eliminují následky tržního selhání na jiném trhu</a:t>
            </a:r>
          </a:p>
          <a:p>
            <a:pPr lvl="2"/>
            <a:r>
              <a:rPr lang="cs-CZ" dirty="0" smtClean="0"/>
              <a:t>Pokud není možné použít nejlepší politiku, tj. vyřešit samotná tržní selhání, tak jsou tyto vládní intervence „druhou nejlepší politikou“, jak tyto problémy vyřešit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8622316"/>
      </p:ext>
    </p:extLst>
  </p:cSld>
  <p:clrMapOvr>
    <a:masterClrMapping/>
  </p:clrMapOvr>
  <p:transition spd="med">
    <p:pull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Autofit/>
          </a:bodyPr>
          <a:lstStyle/>
          <a:p>
            <a:r>
              <a:rPr lang="cs-CZ" b="1" dirty="0">
                <a:cs typeface="Times New Roman" pitchFamily="18" charset="0"/>
              </a:rPr>
              <a:t>argumenty proti svobodnému obchodu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Ekonomové podporující svobodný obchod však argumentují, že tržní selhání by měla být řešena „první nejlepší politikou“, tj. domácí politikou přímo zaměřenou na daný problém</a:t>
            </a:r>
          </a:p>
          <a:p>
            <a:r>
              <a:rPr lang="cs-CZ" dirty="0" smtClean="0"/>
              <a:t>Pokud je chronická nezaměstnanost problém, potom by měly být náklady na práci u pracovně-intenzivních výrob vládou subvencovány</a:t>
            </a:r>
          </a:p>
          <a:p>
            <a:pPr lvl="2"/>
            <a:r>
              <a:rPr lang="cs-CZ" dirty="0" smtClean="0"/>
              <a:t>Taková politika nepovede k ekonomické neefektivnosti vyvolané zavedením cla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5199240"/>
      </p:ext>
    </p:extLst>
  </p:cSld>
  <p:clrMapOvr>
    <a:masterClrMapping/>
  </p:clrMapOvr>
  <p:transition spd="med">
    <p:pull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Politické modely obchodní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je vytvářena obchodní politika?</a:t>
            </a:r>
          </a:p>
          <a:p>
            <a:r>
              <a:rPr lang="cs-CZ" dirty="0" smtClean="0"/>
              <a:t>Modely řešící většinou maximalizaci politické úspěšnosti politiků (nikoliv maximalizaci národního bohatství)</a:t>
            </a:r>
          </a:p>
          <a:p>
            <a:pPr lvl="2"/>
            <a:r>
              <a:rPr lang="cs-CZ" dirty="0" smtClean="0"/>
              <a:t>Teorém středního voliče</a:t>
            </a:r>
          </a:p>
          <a:p>
            <a:pPr lvl="2"/>
            <a:r>
              <a:rPr lang="cs-CZ" dirty="0" smtClean="0"/>
              <a:t>Kolektivní akce</a:t>
            </a:r>
          </a:p>
          <a:p>
            <a:pPr lvl="2"/>
            <a:r>
              <a:rPr lang="cs-CZ" dirty="0" smtClean="0"/>
              <a:t>Jejich kombinace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03009"/>
      </p:ext>
    </p:extLst>
  </p:cSld>
  <p:clrMapOvr>
    <a:masterClrMapping/>
  </p:clrMapOvr>
  <p:transition spd="med">
    <p:pull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Střední volič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Teorém středního voliče předpokládá, že demokratické politické strany uzpůsobují svoji politiku tak, aby oslovily voliče ve středu politického spektra, tj. tzv. středního voliče</a:t>
            </a:r>
          </a:p>
          <a:p>
            <a:r>
              <a:rPr lang="cs-CZ" dirty="0" smtClean="0"/>
              <a:t>Předpokládejme, že jde o stanovení výše cel:</a:t>
            </a:r>
          </a:p>
          <a:p>
            <a:pPr lvl="2"/>
            <a:r>
              <a:rPr lang="cs-CZ" dirty="0" smtClean="0"/>
              <a:t>Seřadíme všechny voliče dle toho, jak vysoké clo preferují (od těch, kteří chtějí co nejmenší)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7573092"/>
      </p:ext>
    </p:extLst>
  </p:cSld>
  <p:clrMapOvr>
    <a:masterClrMapping/>
  </p:clrMapOvr>
  <p:transition spd="med">
    <p:pull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Střední volič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Předpoklady modelu:</a:t>
            </a:r>
          </a:p>
          <a:p>
            <a:pPr lvl="2"/>
            <a:r>
              <a:rPr lang="cs-CZ" dirty="0" smtClean="0"/>
              <a:t>Uvažujeme 2 soupeřící politické strany</a:t>
            </a:r>
          </a:p>
          <a:p>
            <a:pPr lvl="2"/>
            <a:r>
              <a:rPr lang="cs-CZ" dirty="0" smtClean="0"/>
              <a:t>Cílem každé ze stran je být zvolena (většinou voličů)</a:t>
            </a:r>
          </a:p>
          <a:p>
            <a:r>
              <a:rPr lang="cs-CZ" dirty="0" smtClean="0"/>
              <a:t>Jakou politiku budou strany prosazovat?</a:t>
            </a:r>
          </a:p>
          <a:p>
            <a:pPr lvl="2"/>
            <a:r>
              <a:rPr lang="cs-CZ" dirty="0" smtClean="0"/>
              <a:t>Obě strany nabídnou stejnou celní politiku, tak aby oslovily středního voliče, což jim zajistí většinu hlasů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5724607"/>
      </p:ext>
    </p:extLst>
  </p:cSld>
  <p:clrMapOvr>
    <a:masterClrMapping/>
  </p:clrMapOvr>
  <p:transition spd="med">
    <p:pull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Politická soutěž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26</a:t>
            </a:fld>
            <a:endParaRPr lang="en-CA"/>
          </a:p>
        </p:txBody>
      </p:sp>
      <p:pic>
        <p:nvPicPr>
          <p:cNvPr id="6" name="Picture 8" descr="fig10_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631" y="1554163"/>
            <a:ext cx="5377137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95780"/>
      </p:ext>
    </p:extLst>
  </p:cSld>
  <p:clrMapOvr>
    <a:masterClrMapping/>
  </p:clrMapOvr>
  <p:transition spd="med">
    <p:pull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Střední volič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Dle tohoto teorému v zemi se dvěma politickými stranami bude prosazována taková obchodní politika, která osloví co nejširší počet voličů</a:t>
            </a:r>
          </a:p>
          <a:p>
            <a:pPr lvl="2"/>
            <a:r>
              <a:rPr lang="cs-CZ" dirty="0" smtClean="0"/>
              <a:t>Bude vybrána taková politika, která výrazně poškozuje pár subjektů (producenti konkurující importům), ale přináší velké přínosy velkému počtu subjektů (spotřebitelé)</a:t>
            </a:r>
          </a:p>
          <a:p>
            <a:r>
              <a:rPr lang="cs-CZ" dirty="0" smtClean="0"/>
              <a:t>Obchodní politiky zemí však ve skutečnosti tomuto neodpovídají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688214"/>
      </p:ext>
    </p:extLst>
  </p:cSld>
  <p:clrMapOvr>
    <a:masterClrMapping/>
  </p:clrMapOvr>
  <p:transition spd="med">
    <p:pull dir="r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Kolektivní akce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Politická aktivita bývá obvykle spojována s problémem kolektivní akce</a:t>
            </a:r>
          </a:p>
          <a:p>
            <a:pPr lvl="2"/>
            <a:r>
              <a:rPr lang="cs-CZ" dirty="0" smtClean="0"/>
              <a:t>Zatímco spotřebitelé jako skupina mají zájem propagaci svobodného obchodu, nemusí to platit pro každého spotřebitele-jednotlivce, neboť jeho individuální přínos svobodného obchodu nemusí být velký ve srovnání s náklady, které by musel vynaložit na propagaci svobodného obchodu (čas a peníze)</a:t>
            </a:r>
          </a:p>
          <a:p>
            <a:pPr lvl="2"/>
            <a:r>
              <a:rPr lang="cs-CZ" dirty="0" smtClean="0"/>
              <a:t>Proto politiky, které vedou k velkým ztrátám pro celou společnost, ale malé ztrátě připadající na jednotlivce, nečelí silné opozici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044129"/>
      </p:ext>
    </p:extLst>
  </p:cSld>
  <p:clrMapOvr>
    <a:masterClrMapping/>
  </p:clrMapOvr>
  <p:transition spd="med">
    <p:pull dir="r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Kolektivní akce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Naproti ve skupinách, kterým by měl svobodný obchod přinést velké ztráty (např. nezaměstnanost), má každý jednotlivec velký zájem bojovat za pro něj žádoucí politiku</a:t>
            </a:r>
          </a:p>
          <a:p>
            <a:pPr lvl="2"/>
            <a:r>
              <a:rPr lang="cs-CZ" dirty="0" smtClean="0"/>
              <a:t>V tomto případě jsou náklady (čas a finance) vynaložené na propagaci omezení obchodu menší v porovnání s náklady nezaměstnanosti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2186140"/>
      </p:ext>
    </p:extLst>
  </p:cSld>
  <p:clrMapOvr>
    <a:masterClrMapping/>
  </p:clrMapOvr>
  <p:transition spd="med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2D71-DD23-4CCC-BE09-F370364E6AA5}" type="slidenum">
              <a:rPr lang="cs-CZ"/>
              <a:pPr/>
              <a:t>3</a:t>
            </a:fld>
            <a:endParaRPr 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cs typeface="Times New Roman" pitchFamily="18" charset="0"/>
              </a:rPr>
              <a:t>svobodný </a:t>
            </a:r>
            <a:r>
              <a:rPr lang="cs-CZ" b="1" dirty="0">
                <a:cs typeface="Times New Roman" pitchFamily="18" charset="0"/>
              </a:rPr>
              <a:t>obchod – úvod</a:t>
            </a:r>
            <a:endParaRPr lang="cs-CZ" b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809750"/>
            <a:ext cx="8102600" cy="3321050"/>
          </a:xfrm>
        </p:spPr>
        <p:txBody>
          <a:bodyPr>
            <a:normAutofit/>
          </a:bodyPr>
          <a:lstStyle/>
          <a:p>
            <a:r>
              <a:rPr lang="cs-CZ" dirty="0" smtClean="0"/>
              <a:t>Úplně svobodný obchod </a:t>
            </a:r>
            <a:r>
              <a:rPr lang="cs-CZ" dirty="0"/>
              <a:t>– pár zemí </a:t>
            </a:r>
            <a:r>
              <a:rPr lang="cs-CZ" dirty="0" smtClean="0"/>
              <a:t>(např. Hongkong</a:t>
            </a:r>
            <a:r>
              <a:rPr lang="cs-CZ" dirty="0"/>
              <a:t>)</a:t>
            </a:r>
          </a:p>
          <a:p>
            <a:r>
              <a:rPr lang="cs-CZ" dirty="0" smtClean="0"/>
              <a:t>Není </a:t>
            </a:r>
            <a:r>
              <a:rPr lang="cs-CZ" dirty="0"/>
              <a:t>dokonalý, ale lepší než jiné politiky</a:t>
            </a:r>
          </a:p>
          <a:p>
            <a:r>
              <a:rPr lang="cs-CZ" dirty="0" smtClean="0"/>
              <a:t>Vyhnou </a:t>
            </a:r>
            <a:r>
              <a:rPr lang="cs-CZ" dirty="0"/>
              <a:t>se ztrátám efektivity spojené s protekcionismem a získají dodatečné příjmy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33613"/>
      </p:ext>
    </p:extLst>
  </p:cSld>
  <p:clrMapOvr>
    <a:masterClrMapping/>
  </p:clrMapOvr>
  <p:transition spd="med">
    <p:pull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Model obchodní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3393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Politici sice mohou vyhrát volby, když budou prosazovat populární politiku (viz teorém středního voliče), ale potřebují také finance na svoje volební kampaně</a:t>
            </a:r>
          </a:p>
          <a:p>
            <a:r>
              <a:rPr lang="cs-CZ" dirty="0" smtClean="0"/>
              <a:t>Tyto finance pocházejí obvykle od skupin, které nemají problém kolektivní akce a které si přejí prosadit nějakou politiku odpovídající jejich potřebám</a:t>
            </a:r>
          </a:p>
          <a:p>
            <a:r>
              <a:rPr lang="cs-CZ" dirty="0" smtClean="0"/>
              <a:t>Modely obchodních restrikcí se pokoušejí měřit ztráty bohatství voličů a nárůst příspěvků na volební kampaně od specifických zájmových skupin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9749022"/>
      </p:ext>
    </p:extLst>
  </p:cSld>
  <p:clrMapOvr>
    <a:masterClrMapping/>
  </p:clrMapOvr>
  <p:transition spd="med">
    <p:pull dir="r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7813E-5B3A-46DD-86CB-765D3B596A9C}" type="slidenum">
              <a:rPr lang="cs-CZ"/>
              <a:pPr/>
              <a:t>31</a:t>
            </a:fld>
            <a:endParaRPr lang="cs-CZ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Times New Roman" pitchFamily="18" charset="0"/>
              </a:rPr>
              <a:t>Příklady chráněných odvětví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Zemědělství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V USA, EU a Japonsku tvoří zemědělci malý podíl voličské základny, přesto dostávají obrovské subvence a ochranu 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CAP EU, japonské 100% clo na import rýže, US kvóty na cukr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Textilní </a:t>
            </a:r>
            <a:r>
              <a:rPr lang="cs-CZ" dirty="0" smtClean="0"/>
              <a:t>průmysl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Do roku 2005 </a:t>
            </a:r>
            <a:r>
              <a:rPr lang="cs-CZ" dirty="0" err="1" smtClean="0"/>
              <a:t>Multi</a:t>
            </a:r>
            <a:r>
              <a:rPr lang="cs-CZ" dirty="0" smtClean="0"/>
              <a:t> </a:t>
            </a:r>
            <a:r>
              <a:rPr lang="cs-CZ" dirty="0" err="1" smtClean="0"/>
              <a:t>Fibre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garantující kvóty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Znaky chráněných odvětví: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Pracovně </a:t>
            </a:r>
            <a:r>
              <a:rPr lang="cs-CZ" dirty="0" smtClean="0"/>
              <a:t>intenzivní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Není </a:t>
            </a:r>
            <a:r>
              <a:rPr lang="cs-CZ" dirty="0"/>
              <a:t>nutná vysoká kvalifikace ani </a:t>
            </a:r>
            <a:r>
              <a:rPr lang="cs-CZ" dirty="0" smtClean="0"/>
              <a:t>investice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Dobře </a:t>
            </a:r>
            <a:r>
              <a:rPr lang="cs-CZ" dirty="0"/>
              <a:t>organizovaní</a:t>
            </a:r>
          </a:p>
        </p:txBody>
      </p:sp>
    </p:spTree>
    <p:extLst>
      <p:ext uri="{BB962C8B-B14F-4D97-AF65-F5344CB8AC3E}">
        <p14:creationId xmlns:p14="http://schemas.microsoft.com/office/powerpoint/2010/main" val="2305668413"/>
      </p:ext>
    </p:extLst>
  </p:cSld>
  <p:clrMapOvr>
    <a:masterClrMapping/>
  </p:clrMapOvr>
  <p:transition spd="med">
    <p:pull dir="r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Náklady protekcionismu v </a:t>
            </a:r>
            <a:r>
              <a:rPr lang="cs-CZ" b="1" dirty="0" err="1" smtClean="0"/>
              <a:t>usa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32</a:t>
            </a:fld>
            <a:endParaRPr lang="en-CA"/>
          </a:p>
        </p:txBody>
      </p:sp>
      <p:pic>
        <p:nvPicPr>
          <p:cNvPr id="6" name="Picture 10" descr="tbl10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2559050"/>
            <a:ext cx="7191375" cy="173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360745"/>
      </p:ext>
    </p:extLst>
  </p:cSld>
  <p:clrMapOvr>
    <a:masterClrMapping/>
  </p:clrMapOvr>
  <p:transition spd="med">
    <p:pull dir="r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Společná obchodní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otázku, proč jsou </a:t>
            </a:r>
            <a:r>
              <a:rPr lang="cs-CZ" dirty="0" smtClean="0"/>
              <a:t>soukromí </a:t>
            </a:r>
            <a:r>
              <a:rPr lang="cs-CZ" dirty="0"/>
              <a:t>aktéři „přizváni“ do procesu tvorby společné obchodní politiky neexistuje jednotný </a:t>
            </a:r>
            <a:r>
              <a:rPr lang="cs-CZ" dirty="0" smtClean="0"/>
              <a:t>náhled</a:t>
            </a:r>
          </a:p>
          <a:p>
            <a:r>
              <a:rPr lang="cs-CZ" dirty="0" smtClean="0"/>
              <a:t>Obecně </a:t>
            </a:r>
            <a:r>
              <a:rPr lang="cs-CZ" dirty="0"/>
              <a:t>existuje mnoho způsobů, jak ovlivnit tvůrce obchodní </a:t>
            </a:r>
            <a:r>
              <a:rPr lang="cs-CZ" dirty="0" smtClean="0"/>
              <a:t>politiky</a:t>
            </a:r>
          </a:p>
          <a:p>
            <a:pPr lvl="2"/>
            <a:r>
              <a:rPr lang="cs-CZ" dirty="0" smtClean="0"/>
              <a:t>Obecně: snaha o znovuzvolení, získání financí, podpory ze strany veřejnosti, poskytování informací atd.</a:t>
            </a:r>
          </a:p>
          <a:p>
            <a:pPr lvl="2"/>
            <a:r>
              <a:rPr lang="cs-CZ" dirty="0" smtClean="0"/>
              <a:t>Kvůli </a:t>
            </a:r>
            <a:r>
              <a:rPr lang="cs-CZ" dirty="0"/>
              <a:t>specifickému charakteru EU přichází v úvahu faktory jako snaha o získání podpory pro vlastní návrhy, příp. „pomoc“ tvůrcům politiky, zejména v podobě detailních a odborných informací.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93509"/>
      </p:ext>
    </p:extLst>
  </p:cSld>
  <p:clrMapOvr>
    <a:masterClrMapping/>
  </p:clrMapOvr>
  <p:transition spd="med">
    <p:pull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Prosazování zájmů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300" dirty="0" smtClean="0"/>
              <a:t>3 </a:t>
            </a:r>
            <a:r>
              <a:rPr lang="cs-CZ" sz="3300" dirty="0"/>
              <a:t>možné způsoby prosazování zájmů: </a:t>
            </a:r>
            <a:endParaRPr lang="cs-CZ" sz="3300" dirty="0" smtClean="0"/>
          </a:p>
          <a:p>
            <a:pPr lvl="2"/>
            <a:r>
              <a:rPr lang="cs-CZ" dirty="0" smtClean="0"/>
              <a:t>i</a:t>
            </a:r>
            <a:r>
              <a:rPr lang="cs-CZ" dirty="0"/>
              <a:t>) </a:t>
            </a:r>
            <a:r>
              <a:rPr lang="cs-CZ" dirty="0" smtClean="0"/>
              <a:t>Individuální </a:t>
            </a:r>
            <a:r>
              <a:rPr lang="cs-CZ" dirty="0"/>
              <a:t>akci, </a:t>
            </a:r>
            <a:endParaRPr lang="cs-CZ" dirty="0" smtClean="0"/>
          </a:p>
          <a:p>
            <a:pPr lvl="2"/>
            <a:r>
              <a:rPr lang="cs-CZ" dirty="0" err="1" smtClean="0"/>
              <a:t>ii</a:t>
            </a:r>
            <a:r>
              <a:rPr lang="cs-CZ" dirty="0"/>
              <a:t>) </a:t>
            </a:r>
            <a:r>
              <a:rPr lang="cs-CZ" dirty="0" smtClean="0"/>
              <a:t>Kolektivní (společnou) </a:t>
            </a:r>
            <a:r>
              <a:rPr lang="cs-CZ" dirty="0"/>
              <a:t>akci a </a:t>
            </a:r>
            <a:endParaRPr lang="cs-CZ" dirty="0" smtClean="0"/>
          </a:p>
          <a:p>
            <a:pPr lvl="2"/>
            <a:r>
              <a:rPr lang="cs-CZ" dirty="0" err="1" smtClean="0"/>
              <a:t>iii</a:t>
            </a:r>
            <a:r>
              <a:rPr lang="cs-CZ" dirty="0"/>
              <a:t>) </a:t>
            </a:r>
            <a:r>
              <a:rPr lang="cs-CZ" dirty="0" smtClean="0"/>
              <a:t>Prosazování </a:t>
            </a:r>
            <a:r>
              <a:rPr lang="cs-CZ" dirty="0"/>
              <a:t>zájmů prostřednictvím třetí </a:t>
            </a:r>
            <a:r>
              <a:rPr lang="cs-CZ" dirty="0" smtClean="0"/>
              <a:t>strany</a:t>
            </a:r>
          </a:p>
          <a:p>
            <a:r>
              <a:rPr lang="cs-CZ" sz="3300" dirty="0" smtClean="0"/>
              <a:t>Při </a:t>
            </a:r>
            <a:r>
              <a:rPr lang="cs-CZ" sz="3300" dirty="0"/>
              <a:t>rozhodování o podobě reprezentace zájmů firmy hrají roli tyto faktory: velikost firmy, její ekonomická strategie a domácí institucionální prostředí </a:t>
            </a:r>
            <a:r>
              <a:rPr lang="cs-CZ" sz="3300" dirty="0" smtClean="0"/>
              <a:t>firem</a:t>
            </a:r>
          </a:p>
          <a:p>
            <a:r>
              <a:rPr lang="cs-CZ" sz="3300" dirty="0"/>
              <a:t>C</a:t>
            </a:r>
            <a:r>
              <a:rPr lang="cs-CZ" sz="3300" dirty="0" smtClean="0"/>
              <a:t>esty </a:t>
            </a:r>
            <a:r>
              <a:rPr lang="cs-CZ" sz="3300" dirty="0"/>
              <a:t>k </a:t>
            </a:r>
            <a:r>
              <a:rPr lang="cs-CZ" sz="3300" dirty="0" smtClean="0"/>
              <a:t>lobbování:</a:t>
            </a:r>
          </a:p>
          <a:p>
            <a:r>
              <a:rPr lang="cs-CZ" sz="3300" dirty="0" smtClean="0"/>
              <a:t>Teoreticky </a:t>
            </a:r>
            <a:r>
              <a:rPr lang="cs-CZ" sz="3300" dirty="0"/>
              <a:t>se jim nabízejí dvě hlavní možnosti – národní a nadnárodní, tj. evropská, </a:t>
            </a:r>
            <a:r>
              <a:rPr lang="cs-CZ" sz="3300" dirty="0" smtClean="0"/>
              <a:t>úroveň</a:t>
            </a:r>
          </a:p>
          <a:p>
            <a:pPr lvl="2"/>
            <a:r>
              <a:rPr lang="cs-CZ" dirty="0" smtClean="0"/>
              <a:t>Pro svobodný obchod – Komise, pro ochranu – národní vlády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34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7414282"/>
      </p:ext>
    </p:extLst>
  </p:cSld>
  <p:clrMapOvr>
    <a:masterClrMapping/>
  </p:clrMapOvr>
  <p:transition spd="med">
    <p:pull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199"/>
            <a:ext cx="8686800" cy="108267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Rozložení registrovaných </a:t>
            </a:r>
            <a:r>
              <a:rPr lang="cs-CZ" b="1" dirty="0" err="1" smtClean="0"/>
              <a:t>voličŮ</a:t>
            </a:r>
            <a:r>
              <a:rPr lang="cs-CZ" b="1" dirty="0" smtClean="0"/>
              <a:t> V </a:t>
            </a:r>
            <a:r>
              <a:rPr lang="cs-CZ" b="1" dirty="0" err="1" smtClean="0"/>
              <a:t>eu</a:t>
            </a:r>
            <a:r>
              <a:rPr lang="cs-CZ" b="1" dirty="0" smtClean="0"/>
              <a:t> (2010)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35</a:t>
            </a:fld>
            <a:endParaRPr lang="en-CA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539875"/>
            <a:ext cx="8013699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250337"/>
      </p:ext>
    </p:extLst>
  </p:cSld>
  <p:clrMapOvr>
    <a:masterClrMapping/>
  </p:clrMapOvr>
  <p:transition spd="med">
    <p:pull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obchod EU dle tříd SITC (2009)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36</a:t>
            </a:fld>
            <a:endParaRPr lang="en-C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219343"/>
              </p:ext>
            </p:extLst>
          </p:nvPr>
        </p:nvGraphicFramePr>
        <p:xfrm>
          <a:off x="381000" y="1587500"/>
          <a:ext cx="8178800" cy="431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Graf" r:id="rId3" imgW="4914900" imgH="2752725" progId="Excel.Chart.8">
                  <p:embed/>
                </p:oleObj>
              </mc:Choice>
              <mc:Fallback>
                <p:oleObj name="Graf" r:id="rId3" imgW="4914900" imgH="2752725" progId="Excel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87500"/>
                        <a:ext cx="8178800" cy="431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8857486"/>
      </p:ext>
    </p:extLst>
  </p:cSld>
  <p:clrMapOvr>
    <a:masterClrMapping/>
  </p:clrMapOvr>
  <p:transition spd="med">
    <p:pull dir="r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Vítězové vs. poražení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>
                <a:solidFill>
                  <a:schemeClr val="bg2">
                    <a:lumMod val="75000"/>
                  </a:schemeClr>
                </a:solidFill>
              </a:rPr>
              <a:t>Exportní odvětví</a:t>
            </a:r>
          </a:p>
          <a:p>
            <a:pPr lvl="2"/>
            <a:r>
              <a:rPr lang="cs-CZ" sz="2000" dirty="0"/>
              <a:t>EU čistým exportérem produkce na vyšším stupni zpracování – komoditní třídy SITC </a:t>
            </a:r>
            <a:r>
              <a:rPr lang="cs-CZ" sz="2000" dirty="0" smtClean="0"/>
              <a:t>5 (chemikálie), </a:t>
            </a:r>
            <a:r>
              <a:rPr lang="cs-CZ" sz="2000" dirty="0"/>
              <a:t>6 </a:t>
            </a:r>
            <a:r>
              <a:rPr lang="cs-CZ" sz="2000" dirty="0" smtClean="0"/>
              <a:t>(průmyslové zboží) a</a:t>
            </a:r>
            <a:r>
              <a:rPr lang="cs-CZ" sz="2000" dirty="0"/>
              <a:t> </a:t>
            </a:r>
            <a:r>
              <a:rPr lang="cs-CZ" sz="2000" dirty="0" smtClean="0"/>
              <a:t>7 (dopravní prostředky) </a:t>
            </a:r>
            <a:r>
              <a:rPr lang="cs-CZ" sz="2000" dirty="0"/>
              <a:t>– a u produkce SITC </a:t>
            </a:r>
            <a:r>
              <a:rPr lang="cs-CZ" sz="2000" dirty="0" smtClean="0"/>
              <a:t>1 (nápoje a tabák)</a:t>
            </a:r>
          </a:p>
          <a:p>
            <a:pPr lvl="2"/>
            <a:r>
              <a:rPr lang="cs-CZ" sz="2000" dirty="0" smtClean="0"/>
              <a:t>Taková odvětví, která </a:t>
            </a:r>
            <a:r>
              <a:rPr lang="cs-CZ" sz="2000" dirty="0"/>
              <a:t>velkou část své vyprodukované produkce exportují, </a:t>
            </a:r>
            <a:r>
              <a:rPr lang="cs-CZ" sz="2000" dirty="0" smtClean="0"/>
              <a:t> tedy zejména producenti </a:t>
            </a:r>
            <a:r>
              <a:rPr lang="cs-CZ" sz="2000" dirty="0"/>
              <a:t>strojů a dopravních zařízení a </a:t>
            </a:r>
            <a:r>
              <a:rPr lang="cs-CZ" sz="2000" dirty="0" smtClean="0"/>
              <a:t>chemikálií (viz obr. </a:t>
            </a:r>
            <a:r>
              <a:rPr lang="cs-CZ" sz="2000" dirty="0"/>
              <a:t>n</a:t>
            </a:r>
            <a:r>
              <a:rPr lang="cs-CZ" sz="2000" dirty="0" smtClean="0"/>
              <a:t>íže)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37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3628021"/>
      </p:ext>
    </p:extLst>
  </p:cSld>
  <p:clrMapOvr>
    <a:masterClrMapping/>
  </p:clrMapOvr>
  <p:transition spd="med">
    <p:pull dir="r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Exportně orientovaná odvětví EU (v %)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38</a:t>
            </a:fld>
            <a:endParaRPr lang="en-C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505913"/>
              </p:ext>
            </p:extLst>
          </p:nvPr>
        </p:nvGraphicFramePr>
        <p:xfrm>
          <a:off x="330200" y="1689100"/>
          <a:ext cx="81534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Graf" r:id="rId3" imgW="4819650" imgH="2362200" progId="Excel.Chart.8">
                  <p:embed/>
                </p:oleObj>
              </mc:Choice>
              <mc:Fallback>
                <p:oleObj name="Graf" r:id="rId3" imgW="4819650" imgH="2362200" progId="Excel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1689100"/>
                        <a:ext cx="8153400" cy="3962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7834991"/>
      </p:ext>
    </p:extLst>
  </p:cSld>
  <p:clrMapOvr>
    <a:masterClrMapping/>
  </p:clrMapOvr>
  <p:transition spd="med">
    <p:pull dir="r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Vítězové vs. poražení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chemeClr val="bg2">
                    <a:lumMod val="75000"/>
                  </a:schemeClr>
                </a:solidFill>
              </a:rPr>
              <a:t>Odvětví konkurující importům</a:t>
            </a:r>
          </a:p>
          <a:p>
            <a:pPr lvl="2"/>
            <a:r>
              <a:rPr lang="cs-CZ" sz="2000" dirty="0"/>
              <a:t>Hlavní importovanou komoditou v rámci třídy SITC 3 tvoří SITC 33 – Ropa, ropné výrobky a příbuzné materiály (76 % třídy SITC 3</a:t>
            </a:r>
            <a:r>
              <a:rPr lang="cs-CZ" sz="2000" dirty="0" smtClean="0"/>
              <a:t>)</a:t>
            </a:r>
          </a:p>
          <a:p>
            <a:pPr lvl="2"/>
            <a:r>
              <a:rPr lang="cs-CZ" sz="2000" dirty="0"/>
              <a:t>V komoditní třídě SITC 8 dominuje SITC 84 – Oděvní výrobky a doplňky (34 % třídy SITC 8</a:t>
            </a:r>
            <a:r>
              <a:rPr lang="cs-CZ" sz="2000" dirty="0" smtClean="0"/>
              <a:t>)</a:t>
            </a:r>
          </a:p>
          <a:p>
            <a:pPr lvl="2"/>
            <a:r>
              <a:rPr lang="cs-CZ" sz="2000" dirty="0" smtClean="0"/>
              <a:t>V komoditní třídě 0 se jedná </a:t>
            </a:r>
            <a:r>
              <a:rPr lang="cs-CZ" sz="2000" dirty="0"/>
              <a:t>o produkci SITC 05 – Zelenina a ovoce (28 %), SITC 03 – Ryby (kromě mořských savců), korýši a měkkýši (23 %) a SITC 07 – Káva, čaj, kakao, koření a výrobky z nich (17 </a:t>
            </a:r>
            <a:r>
              <a:rPr lang="cs-CZ" sz="2000" dirty="0" smtClean="0"/>
              <a:t>%)</a:t>
            </a:r>
          </a:p>
          <a:p>
            <a:pPr lvl="2"/>
            <a:r>
              <a:rPr lang="cs-CZ" sz="2000" dirty="0"/>
              <a:t>V rámci importu SITC 2 vévodí import SITC 28 – Rudy kovů a kovový odpad (se 40% podílem na importu SITC </a:t>
            </a:r>
            <a:r>
              <a:rPr lang="cs-CZ" sz="2000" dirty="0" smtClean="0"/>
              <a:t>2)</a:t>
            </a:r>
          </a:p>
          <a:p>
            <a:pPr lvl="2"/>
            <a:r>
              <a:rPr lang="cs-CZ" sz="2000" dirty="0" smtClean="0"/>
              <a:t>Jednoznačná </a:t>
            </a:r>
            <a:r>
              <a:rPr lang="cs-CZ" sz="2000" dirty="0"/>
              <a:t>dominantní podtřída je u komoditní třidy SITC 4 – s 93% podílem jde o SITC 42 – Nevysychavé rostlinné tuky a oleje, surové, rafinované (SITC 42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39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4912436"/>
      </p:ext>
    </p:extLst>
  </p:cSld>
  <p:clrMapOvr>
    <a:masterClrMapping/>
  </p:clrMapOvr>
  <p:transition spd="med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F059-68B0-4E8D-9E59-4AD973CCF9F8}" type="slidenum">
              <a:rPr lang="cs-CZ"/>
              <a:pPr/>
              <a:t>4</a:t>
            </a:fld>
            <a:endParaRPr lang="cs-CZ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cs typeface="Times New Roman" pitchFamily="18" charset="0"/>
              </a:rPr>
              <a:t>Argumenty pro svobodný obchod (1)</a:t>
            </a:r>
            <a:r>
              <a:rPr lang="cs-CZ" b="1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endParaRPr lang="cs-CZ" b="1" dirty="0">
              <a:solidFill>
                <a:srgbClr val="FFFFCC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1" y="1625600"/>
            <a:ext cx="8129588" cy="43942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b="1" dirty="0" smtClean="0">
                <a:solidFill>
                  <a:srgbClr val="FF9900"/>
                </a:solidFill>
              </a:rPr>
              <a:t>Efektivnost</a:t>
            </a:r>
          </a:p>
          <a:p>
            <a:pPr>
              <a:lnSpc>
                <a:spcPct val="80000"/>
              </a:lnSpc>
            </a:pPr>
            <a:r>
              <a:rPr lang="cs-CZ" dirty="0"/>
              <a:t>Producenti a spotřebitelé alokují zdroje efektivněji tehdy, když vlády nenarušuje svou obchodní politikou tržní </a:t>
            </a:r>
            <a:r>
              <a:rPr lang="cs-CZ" dirty="0" smtClean="0"/>
              <a:t>ceny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Národní bohatství malých zemí je největší v případě svobodného obchodu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Když dochází k omezování obchodu, musí spotřebitelé platit vyšší ceny a spotřebovávají málo, kdežto firmy produkují příliš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dirty="0" smtClean="0">
                <a:cs typeface="Times New Roman" pitchFamily="18" charset="0"/>
              </a:rPr>
              <a:t>→</a:t>
            </a:r>
            <a:endParaRPr lang="cs-CZ" dirty="0"/>
          </a:p>
          <a:p>
            <a:pPr lvl="2">
              <a:lnSpc>
                <a:spcPct val="80000"/>
              </a:lnSpc>
            </a:pPr>
            <a:r>
              <a:rPr lang="cs-CZ" dirty="0"/>
              <a:t>Svobodný </a:t>
            </a:r>
            <a:r>
              <a:rPr lang="cs-CZ" dirty="0"/>
              <a:t>obchod odstraní zkreslení podnětů → nárůst národního bohatství 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Pokles cen pro spotřebitele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Eliminují se náklady </a:t>
            </a:r>
            <a:r>
              <a:rPr lang="cs-CZ" dirty="0"/>
              <a:t>spojené s hledáním informací a  ztrátou času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3465499"/>
      </p:ext>
    </p:extLst>
  </p:cSld>
  <p:clrMapOvr>
    <a:masterClrMapping/>
  </p:clrMapOvr>
  <p:transition spd="med">
    <p:pull dir="r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Determinanty Politické </a:t>
            </a:r>
            <a:r>
              <a:rPr lang="cs-CZ" b="1" dirty="0" err="1" smtClean="0"/>
              <a:t>sílY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Ekonomická a geografická koncentrovanost odvětví</a:t>
            </a:r>
          </a:p>
          <a:p>
            <a:pPr lvl="2"/>
            <a:r>
              <a:rPr lang="cs-CZ" dirty="0" smtClean="0"/>
              <a:t>EU: smysl má uvažovat pouze ekonomickou koncentrovanost (dle počtu firem v odvětví)</a:t>
            </a:r>
          </a:p>
          <a:p>
            <a:r>
              <a:rPr lang="cs-CZ" dirty="0" smtClean="0"/>
              <a:t>Voličská síla (dle počtu zaměstnanců)</a:t>
            </a:r>
          </a:p>
          <a:p>
            <a:r>
              <a:rPr lang="cs-CZ" dirty="0" smtClean="0"/>
              <a:t>Politická organizovanost odvětví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40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0923135"/>
      </p:ext>
    </p:extLst>
  </p:cSld>
  <p:clrMapOvr>
    <a:masterClrMapping/>
  </p:clrMapOvr>
  <p:transition spd="med">
    <p:pull dir="r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Počet firem v odvětví (2009)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41</a:t>
            </a:fld>
            <a:endParaRPr lang="en-CA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" y="1685925"/>
            <a:ext cx="8101355" cy="427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982909"/>
      </p:ext>
    </p:extLst>
  </p:cSld>
  <p:clrMapOvr>
    <a:masterClrMapping/>
  </p:clrMapOvr>
  <p:transition spd="med">
    <p:pull dir="r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Počet zaměstnanců v odvětví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42</a:t>
            </a:fld>
            <a:endParaRPr lang="en-CA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1822450"/>
            <a:ext cx="8659796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878935"/>
      </p:ext>
    </p:extLst>
  </p:cSld>
  <p:clrMapOvr>
    <a:masterClrMapping/>
  </p:clrMapOvr>
  <p:transition spd="med">
    <p:pull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Shrnutí síly </a:t>
            </a:r>
            <a:endParaRPr lang="cs-CZ" b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238230"/>
              </p:ext>
            </p:extLst>
          </p:nvPr>
        </p:nvGraphicFramePr>
        <p:xfrm>
          <a:off x="279400" y="1097280"/>
          <a:ext cx="8331200" cy="57607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25170"/>
                <a:gridCol w="5306030"/>
              </a:tblGrid>
              <a:tr h="50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Ve prospěch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3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Počet firem v odvětví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Zemědělství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Buničina, papír a lepenka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Dopravní prostředky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Chemikálie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3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Počet zaměstnanců v odvětví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Kovy a výrobky z nich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Potraviny, nápoje a tabák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Dopravní prostředky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Textil, oděvy a useň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4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/>
                        </a:rPr>
                        <a:t>Organizovanost v rámci CSD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Zemědělství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Služby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Zemědělství + potraviny a nápoje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/>
                        </a:rPr>
                        <a:t>Informace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Velké firmy, které mají přímý přístup ke Komisi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3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/>
                        </a:rPr>
                        <a:t>Znalost procesu tvorby společné obchodní politiky včetně správného načasování aktivity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Dobře informovaní sekundární aktéři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3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Institucionalizovaná ochrana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Zemědělství a rybářství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Textil a oděvy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Kovy a výrobky z nich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Dopravní prostředky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43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424326"/>
      </p:ext>
    </p:extLst>
  </p:cSld>
  <p:clrMapOvr>
    <a:masterClrMapping/>
  </p:clrMapOvr>
  <p:transition spd="med">
    <p:pull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B42B-9AD1-4E76-B386-00EA66CDAACF}" type="slidenum">
              <a:rPr lang="cs-CZ"/>
              <a:pPr/>
              <a:t>44</a:t>
            </a:fld>
            <a:endParaRPr lang="cs-CZ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Times New Roman" pitchFamily="18" charset="0"/>
              </a:rPr>
              <a:t>Mezinárodní vyjednávání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cs typeface="Times New Roman" pitchFamily="18" charset="0"/>
              </a:rPr>
              <a:t>Od </a:t>
            </a:r>
            <a:r>
              <a:rPr lang="cs-CZ" dirty="0">
                <a:cs typeface="Times New Roman" pitchFamily="18" charset="0"/>
              </a:rPr>
              <a:t>30.let 20. </a:t>
            </a:r>
            <a:r>
              <a:rPr lang="cs-CZ" dirty="0"/>
              <a:t>s</a:t>
            </a:r>
            <a:r>
              <a:rPr lang="cs-CZ" dirty="0">
                <a:cs typeface="Times New Roman" pitchFamily="18" charset="0"/>
              </a:rPr>
              <a:t>tol</a:t>
            </a:r>
            <a:r>
              <a:rPr lang="cs-CZ" dirty="0"/>
              <a:t>.:</a:t>
            </a:r>
            <a:r>
              <a:rPr lang="cs-CZ" dirty="0">
                <a:cs typeface="Times New Roman" pitchFamily="18" charset="0"/>
              </a:rPr>
              <a:t> snižování </a:t>
            </a:r>
            <a:r>
              <a:rPr lang="cs-CZ" dirty="0" smtClean="0">
                <a:cs typeface="Times New Roman" pitchFamily="18" charset="0"/>
              </a:rPr>
              <a:t>obchodních bariér </a:t>
            </a:r>
            <a:endParaRPr lang="cs-CZ" dirty="0"/>
          </a:p>
          <a:p>
            <a:r>
              <a:rPr lang="cs-CZ" dirty="0" smtClean="0">
                <a:cs typeface="Times New Roman" pitchFamily="18" charset="0"/>
              </a:rPr>
              <a:t>Po </a:t>
            </a:r>
            <a:r>
              <a:rPr lang="cs-CZ" dirty="0">
                <a:cs typeface="Times New Roman" pitchFamily="18" charset="0"/>
              </a:rPr>
              <a:t>WW2</a:t>
            </a:r>
            <a:r>
              <a:rPr lang="cs-CZ" dirty="0"/>
              <a:t>: </a:t>
            </a:r>
            <a:r>
              <a:rPr lang="cs-CZ" dirty="0">
                <a:cs typeface="Times New Roman" pitchFamily="18" charset="0"/>
              </a:rPr>
              <a:t>rychl</a:t>
            </a:r>
            <a:r>
              <a:rPr lang="cs-CZ" dirty="0"/>
              <a:t>á</a:t>
            </a:r>
            <a:r>
              <a:rPr lang="cs-CZ" dirty="0">
                <a:cs typeface="Times New Roman" pitchFamily="18" charset="0"/>
              </a:rPr>
              <a:t> liberalizac</a:t>
            </a:r>
            <a:r>
              <a:rPr lang="cs-CZ" dirty="0"/>
              <a:t>e</a:t>
            </a:r>
          </a:p>
          <a:p>
            <a:r>
              <a:rPr lang="cs-CZ" dirty="0" smtClean="0"/>
              <a:t>Důsledky</a:t>
            </a:r>
            <a:r>
              <a:rPr lang="cs-CZ" dirty="0"/>
              <a:t>:</a:t>
            </a:r>
            <a:r>
              <a:rPr lang="cs-CZ" dirty="0">
                <a:cs typeface="Times New Roman" pitchFamily="18" charset="0"/>
              </a:rPr>
              <a:t> </a:t>
            </a:r>
            <a:endParaRPr lang="cs-CZ" dirty="0"/>
          </a:p>
          <a:p>
            <a:pPr lvl="2"/>
            <a:r>
              <a:rPr lang="cs-CZ" dirty="0"/>
              <a:t>N</a:t>
            </a:r>
            <a:r>
              <a:rPr lang="cs-CZ" dirty="0" smtClean="0"/>
              <a:t>arušení </a:t>
            </a:r>
            <a:r>
              <a:rPr lang="cs-CZ" dirty="0"/>
              <a:t>vlivu jednotlivých národních zájmových skupin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rosazování svobodného </a:t>
            </a:r>
            <a:r>
              <a:rPr lang="cs-CZ" dirty="0"/>
              <a:t>obchodu   </a:t>
            </a:r>
            <a:endParaRPr lang="cs-CZ" dirty="0" smtClean="0"/>
          </a:p>
          <a:p>
            <a:pPr lvl="2"/>
            <a:r>
              <a:rPr lang="cs-CZ" dirty="0" smtClean="0">
                <a:cs typeface="Times New Roman" pitchFamily="18" charset="0"/>
              </a:rPr>
              <a:t>Eliminace </a:t>
            </a:r>
            <a:r>
              <a:rPr lang="cs-CZ" dirty="0">
                <a:cs typeface="Times New Roman" pitchFamily="18" charset="0"/>
              </a:rPr>
              <a:t>obchodních válek 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593206"/>
      </p:ext>
    </p:extLst>
  </p:cSld>
  <p:clrMapOvr>
    <a:masterClrMapping/>
  </p:clrMapOvr>
  <p:transition spd="med">
    <p:pull dir="r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4C1-C62B-439A-8ADF-08E34D808D49}" type="slidenum">
              <a:rPr lang="cs-CZ"/>
              <a:pPr/>
              <a:t>45</a:t>
            </a:fld>
            <a:endParaRPr lang="cs-CZ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ln/>
        </p:spPr>
        <p:txBody>
          <a:bodyPr anchor="ctr"/>
          <a:lstStyle/>
          <a:p>
            <a:r>
              <a:rPr lang="cs-CZ" b="1" dirty="0" smtClean="0"/>
              <a:t>Vývoj cel v USA</a:t>
            </a:r>
            <a:endParaRPr lang="en-US" b="1" dirty="0"/>
          </a:p>
        </p:txBody>
      </p:sp>
      <p:pic>
        <p:nvPicPr>
          <p:cNvPr id="98309" name="Picture 5" descr="fig09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1882775"/>
            <a:ext cx="7835900" cy="387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5527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Výše cel v EU (2008)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F2280D2D-8061-4179-A1AA-5EC73AF381A8}" type="slidenum">
              <a:rPr lang="en-US" smtClean="0"/>
              <a:pPr>
                <a:defRPr/>
              </a:pPr>
              <a:t>46</a:t>
            </a:fld>
            <a:endParaRPr lang="en-CA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282700"/>
            <a:ext cx="7962900" cy="506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8946946"/>
      </p:ext>
    </p:extLst>
  </p:cSld>
  <p:clrMapOvr>
    <a:masterClrMapping/>
  </p:clrMapOvr>
  <p:transition spd="med">
    <p:pull dir="r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6E9C-8B56-4104-A106-6E8FB0555178}" type="slidenum">
              <a:rPr lang="cs-CZ"/>
              <a:pPr/>
              <a:t>47</a:t>
            </a:fld>
            <a:endParaRPr lang="cs-CZ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Spolupráce v MO</a:t>
            </a:r>
          </a:p>
        </p:txBody>
      </p:sp>
      <p:pic>
        <p:nvPicPr>
          <p:cNvPr id="10547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60831239"/>
      </p:ext>
    </p:extLst>
  </p:cSld>
  <p:clrMapOvr>
    <a:masterClrMapping/>
  </p:clrMapOvr>
  <p:transition spd="med">
    <p:pull dir="r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807-B4A6-4AED-A253-821DA389633D}" type="slidenum">
              <a:rPr lang="cs-CZ"/>
              <a:pPr/>
              <a:t>48</a:t>
            </a:fld>
            <a:endParaRPr lang="cs-CZ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Times New Roman" pitchFamily="18" charset="0"/>
              </a:rPr>
              <a:t>GATT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2057400"/>
            <a:ext cx="7661275" cy="3962400"/>
          </a:xfrm>
        </p:spPr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>
                <a:cs typeface="Times New Roman" pitchFamily="18" charset="0"/>
              </a:rPr>
              <a:t>o </a:t>
            </a:r>
            <a:r>
              <a:rPr lang="cs-CZ" dirty="0">
                <a:cs typeface="Times New Roman" pitchFamily="18" charset="0"/>
              </a:rPr>
              <a:t>WW2</a:t>
            </a:r>
            <a:r>
              <a:rPr lang="cs-CZ" dirty="0"/>
              <a:t>:</a:t>
            </a:r>
            <a:r>
              <a:rPr lang="cs-CZ" dirty="0">
                <a:cs typeface="Times New Roman" pitchFamily="18" charset="0"/>
              </a:rPr>
              <a:t> jednání za účelem vzniku </a:t>
            </a:r>
            <a:r>
              <a:rPr lang="cs-CZ" dirty="0"/>
              <a:t>m</a:t>
            </a:r>
            <a:r>
              <a:rPr lang="cs-CZ" dirty="0">
                <a:cs typeface="Times New Roman" pitchFamily="18" charset="0"/>
              </a:rPr>
              <a:t>ezin</a:t>
            </a:r>
            <a:r>
              <a:rPr lang="cs-CZ" dirty="0"/>
              <a:t>.</a:t>
            </a:r>
            <a:r>
              <a:rPr lang="cs-CZ" dirty="0">
                <a:cs typeface="Times New Roman" pitchFamily="18" charset="0"/>
              </a:rPr>
              <a:t>obchod</a:t>
            </a:r>
            <a:r>
              <a:rPr lang="cs-CZ" dirty="0"/>
              <a:t>.</a:t>
            </a:r>
            <a:r>
              <a:rPr lang="cs-CZ" dirty="0">
                <a:cs typeface="Times New Roman" pitchFamily="18" charset="0"/>
              </a:rPr>
              <a:t>org</a:t>
            </a:r>
            <a:r>
              <a:rPr lang="cs-CZ" dirty="0"/>
              <a:t>.</a:t>
            </a:r>
            <a:r>
              <a:rPr lang="cs-CZ" dirty="0">
                <a:cs typeface="Times New Roman" pitchFamily="18" charset="0"/>
              </a:rPr>
              <a:t> (ITO</a:t>
            </a:r>
            <a:r>
              <a:rPr lang="cs-CZ" dirty="0"/>
              <a:t> =</a:t>
            </a:r>
            <a:r>
              <a:rPr lang="cs-CZ" dirty="0">
                <a:cs typeface="Times New Roman" pitchFamily="18" charset="0"/>
              </a:rPr>
              <a:t>International </a:t>
            </a:r>
            <a:r>
              <a:rPr lang="cs-CZ" dirty="0" err="1">
                <a:cs typeface="Times New Roman" pitchFamily="18" charset="0"/>
              </a:rPr>
              <a:t>Trade</a:t>
            </a:r>
            <a:r>
              <a:rPr lang="cs-CZ" dirty="0">
                <a:cs typeface="Times New Roman" pitchFamily="18" charset="0"/>
              </a:rPr>
              <a:t> </a:t>
            </a:r>
            <a:r>
              <a:rPr lang="cs-CZ" dirty="0" err="1">
                <a:cs typeface="Times New Roman" pitchFamily="18" charset="0"/>
              </a:rPr>
              <a:t>Organization</a:t>
            </a:r>
            <a:r>
              <a:rPr lang="cs-CZ" dirty="0"/>
              <a:t>) </a:t>
            </a:r>
          </a:p>
          <a:p>
            <a:r>
              <a:rPr lang="cs-CZ" dirty="0" smtClean="0">
                <a:cs typeface="Times New Roman" pitchFamily="18" charset="0"/>
              </a:rPr>
              <a:t>Problémy </a:t>
            </a:r>
            <a:r>
              <a:rPr lang="cs-CZ" dirty="0">
                <a:cs typeface="Times New Roman" pitchFamily="18" charset="0"/>
              </a:rPr>
              <a:t>→</a:t>
            </a:r>
            <a:r>
              <a:rPr lang="cs-CZ" dirty="0"/>
              <a:t> </a:t>
            </a:r>
            <a:r>
              <a:rPr lang="cs-CZ" dirty="0">
                <a:cs typeface="Times New Roman" pitchFamily="18" charset="0"/>
              </a:rPr>
              <a:t>1947</a:t>
            </a:r>
            <a:r>
              <a:rPr lang="cs-CZ" dirty="0"/>
              <a:t>:</a:t>
            </a:r>
            <a:r>
              <a:rPr lang="cs-CZ" dirty="0">
                <a:cs typeface="Times New Roman" pitchFamily="18" charset="0"/>
              </a:rPr>
              <a:t> </a:t>
            </a:r>
            <a:r>
              <a:rPr lang="cs-CZ" dirty="0"/>
              <a:t>„</a:t>
            </a:r>
            <a:r>
              <a:rPr lang="cs-CZ" dirty="0">
                <a:cs typeface="Times New Roman" pitchFamily="18" charset="0"/>
              </a:rPr>
              <a:t>dočasná</a:t>
            </a:r>
            <a:r>
              <a:rPr lang="cs-CZ" dirty="0"/>
              <a:t>“</a:t>
            </a:r>
            <a:r>
              <a:rPr lang="cs-CZ" dirty="0">
                <a:cs typeface="Times New Roman" pitchFamily="18" charset="0"/>
              </a:rPr>
              <a:t> obchodní pravidla </a:t>
            </a:r>
            <a:r>
              <a:rPr lang="cs-CZ" dirty="0"/>
              <a:t>= </a:t>
            </a:r>
            <a:r>
              <a:rPr lang="cs-CZ" dirty="0">
                <a:cs typeface="Times New Roman" pitchFamily="18" charset="0"/>
              </a:rPr>
              <a:t>smlouv</a:t>
            </a:r>
            <a:r>
              <a:rPr lang="cs-CZ" dirty="0"/>
              <a:t>a</a:t>
            </a:r>
            <a:r>
              <a:rPr lang="cs-CZ" dirty="0">
                <a:cs typeface="Times New Roman" pitchFamily="18" charset="0"/>
              </a:rPr>
              <a:t> GATT</a:t>
            </a:r>
            <a:r>
              <a:rPr lang="cs-CZ" dirty="0"/>
              <a:t> (na </a:t>
            </a:r>
            <a:r>
              <a:rPr lang="cs-CZ" dirty="0">
                <a:cs typeface="Times New Roman" pitchFamily="18" charset="0"/>
              </a:rPr>
              <a:t>48 let</a:t>
            </a:r>
            <a:r>
              <a:rPr lang="cs-CZ" dirty="0"/>
              <a:t>) </a:t>
            </a:r>
          </a:p>
          <a:p>
            <a:r>
              <a:rPr lang="cs-CZ" dirty="0">
                <a:cs typeface="Times New Roman" pitchFamily="18" charset="0"/>
              </a:rPr>
              <a:t>ITO nikdy nevznikla</a:t>
            </a:r>
          </a:p>
        </p:txBody>
      </p:sp>
    </p:spTree>
    <p:extLst>
      <p:ext uri="{BB962C8B-B14F-4D97-AF65-F5344CB8AC3E}">
        <p14:creationId xmlns:p14="http://schemas.microsoft.com/office/powerpoint/2010/main" val="482402657"/>
      </p:ext>
    </p:extLst>
  </p:cSld>
  <p:clrMapOvr>
    <a:masterClrMapping/>
  </p:clrMapOvr>
  <p:transition spd="med">
    <p:pull dir="r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C8DD7-12C1-40C1-9F9C-40E9CFC8F5F8}" type="slidenum">
              <a:rPr lang="cs-CZ"/>
              <a:pPr/>
              <a:t>49</a:t>
            </a:fld>
            <a:endParaRPr lang="cs-CZ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cs typeface="Times New Roman" pitchFamily="18" charset="0"/>
              </a:rPr>
              <a:t>Uruguayské kolo </a:t>
            </a:r>
            <a:r>
              <a:rPr lang="cs-CZ" b="1" dirty="0" smtClean="0">
                <a:cs typeface="Times New Roman" pitchFamily="18" charset="0"/>
              </a:rPr>
              <a:t>GATT(1986-1994</a:t>
            </a:r>
            <a:r>
              <a:rPr lang="cs-CZ" b="1" dirty="0">
                <a:cs typeface="Times New Roman" pitchFamily="18" charset="0"/>
              </a:rPr>
              <a:t>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cs-CZ" dirty="0" smtClean="0"/>
              <a:t>V</a:t>
            </a:r>
            <a:r>
              <a:rPr lang="cs-CZ" dirty="0" smtClean="0">
                <a:cs typeface="Times New Roman" pitchFamily="18" charset="0"/>
              </a:rPr>
              <a:t>ýsledný </a:t>
            </a:r>
            <a:r>
              <a:rPr lang="cs-CZ" dirty="0">
                <a:cs typeface="Times New Roman" pitchFamily="18" charset="0"/>
              </a:rPr>
              <a:t>dokument</a:t>
            </a:r>
            <a:r>
              <a:rPr lang="cs-CZ" dirty="0"/>
              <a:t>: </a:t>
            </a:r>
            <a:r>
              <a:rPr lang="cs-CZ" dirty="0">
                <a:cs typeface="Times New Roman" pitchFamily="18" charset="0"/>
              </a:rPr>
              <a:t>1994 </a:t>
            </a:r>
            <a:r>
              <a:rPr lang="cs-CZ" dirty="0"/>
              <a:t>(</a:t>
            </a:r>
            <a:r>
              <a:rPr lang="cs-CZ" dirty="0">
                <a:cs typeface="Times New Roman" pitchFamily="18" charset="0"/>
              </a:rPr>
              <a:t>Marrákeš</a:t>
            </a:r>
            <a:r>
              <a:rPr lang="cs-CZ" dirty="0"/>
              <a:t>)</a:t>
            </a:r>
          </a:p>
          <a:p>
            <a:r>
              <a:rPr lang="cs-CZ" dirty="0" smtClean="0">
                <a:cs typeface="Times New Roman" pitchFamily="18" charset="0"/>
              </a:rPr>
              <a:t>Přínosy </a:t>
            </a:r>
            <a:r>
              <a:rPr lang="cs-CZ" dirty="0">
                <a:cs typeface="Times New Roman" pitchFamily="18" charset="0"/>
              </a:rPr>
              <a:t>Uruguayského kola</a:t>
            </a:r>
            <a:r>
              <a:rPr lang="cs-CZ" dirty="0"/>
              <a:t>: o</a:t>
            </a:r>
            <a:r>
              <a:rPr lang="cs-CZ" dirty="0">
                <a:cs typeface="Times New Roman" pitchFamily="18" charset="0"/>
              </a:rPr>
              <a:t>bchod</a:t>
            </a:r>
            <a:r>
              <a:rPr lang="cs-CZ" dirty="0"/>
              <a:t>.</a:t>
            </a:r>
            <a:r>
              <a:rPr lang="cs-CZ" dirty="0">
                <a:cs typeface="Times New Roman" pitchFamily="18" charset="0"/>
              </a:rPr>
              <a:t> liberalizace</a:t>
            </a:r>
            <a:r>
              <a:rPr lang="cs-CZ" dirty="0"/>
              <a:t> </a:t>
            </a:r>
            <a:r>
              <a:rPr lang="cs-CZ" dirty="0">
                <a:cs typeface="Times New Roman" pitchFamily="18" charset="0"/>
              </a:rPr>
              <a:t> </a:t>
            </a:r>
            <a:r>
              <a:rPr lang="cs-CZ" dirty="0"/>
              <a:t>+ v</a:t>
            </a:r>
            <a:r>
              <a:rPr lang="cs-CZ" dirty="0">
                <a:cs typeface="Times New Roman" pitchFamily="18" charset="0"/>
              </a:rPr>
              <a:t>znik WTO</a:t>
            </a:r>
            <a:endParaRPr lang="cs-CZ" dirty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7620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564447"/>
      </p:ext>
    </p:extLst>
  </p:cSld>
  <p:clrMapOvr>
    <a:masterClrMapping/>
  </p:clrMapOvr>
  <p:transition spd="med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ED38-B63B-463A-9747-62F6FF8BABEA}" type="slidenum">
              <a:rPr lang="cs-CZ"/>
              <a:pPr/>
              <a:t>5</a:t>
            </a:fld>
            <a:endParaRPr lang="cs-CZ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cs typeface="Times New Roman" pitchFamily="18" charset="0"/>
              </a:rPr>
              <a:t>Efektivnost svobodného </a:t>
            </a:r>
            <a:r>
              <a:rPr lang="cs-CZ" b="1" dirty="0">
                <a:cs typeface="Times New Roman" pitchFamily="18" charset="0"/>
              </a:rPr>
              <a:t>obchodu</a:t>
            </a:r>
          </a:p>
        </p:txBody>
      </p:sp>
      <p:pic>
        <p:nvPicPr>
          <p:cNvPr id="65541" name="Picture 5" descr="fig09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14463"/>
            <a:ext cx="5976938" cy="518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563196"/>
      </p:ext>
    </p:extLst>
  </p:cSld>
  <p:clrMapOvr>
    <a:masterClrMapping/>
  </p:clrMapOvr>
  <p:transition spd="med">
    <p:pull dir="r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043A-B98D-4779-88FC-6711D398DDC5}" type="slidenum">
              <a:rPr lang="cs-CZ"/>
              <a:pPr/>
              <a:t>50</a:t>
            </a:fld>
            <a:endParaRPr lang="cs-CZ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Times New Roman" pitchFamily="18" charset="0"/>
              </a:rPr>
              <a:t>WTO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2050" y="2189163"/>
            <a:ext cx="7164388" cy="373697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>
                <a:cs typeface="Times New Roman" pitchFamily="18" charset="0"/>
              </a:rPr>
              <a:t>= World Trade Organization</a:t>
            </a:r>
            <a:r>
              <a:rPr lang="cs-CZ"/>
              <a:t> </a:t>
            </a:r>
          </a:p>
          <a:p>
            <a:r>
              <a:rPr lang="cs-CZ"/>
              <a:t>v</a:t>
            </a:r>
            <a:r>
              <a:rPr lang="cs-CZ">
                <a:cs typeface="Times New Roman" pitchFamily="18" charset="0"/>
              </a:rPr>
              <a:t>znik</a:t>
            </a:r>
            <a:r>
              <a:rPr lang="cs-CZ"/>
              <a:t>:</a:t>
            </a:r>
            <a:r>
              <a:rPr lang="cs-CZ">
                <a:cs typeface="Times New Roman" pitchFamily="18" charset="0"/>
              </a:rPr>
              <a:t> 1.1. 1995</a:t>
            </a:r>
            <a:endParaRPr lang="cs-CZ"/>
          </a:p>
          <a:p>
            <a:r>
              <a:rPr lang="cs-CZ"/>
              <a:t>p</a:t>
            </a:r>
            <a:r>
              <a:rPr lang="cs-CZ">
                <a:cs typeface="Times New Roman" pitchFamily="18" charset="0"/>
              </a:rPr>
              <a:t>ravidla GATTu součástí pravidel WTO</a:t>
            </a:r>
            <a:endParaRPr lang="cs-CZ"/>
          </a:p>
          <a:p>
            <a:r>
              <a:rPr lang="cs-CZ">
                <a:cs typeface="Times New Roman" pitchFamily="18" charset="0"/>
              </a:rPr>
              <a:t>proces „vázání“</a:t>
            </a:r>
            <a:endParaRPr lang="cs-CZ"/>
          </a:p>
          <a:p>
            <a:r>
              <a:rPr lang="cs-CZ">
                <a:cs typeface="Times New Roman" pitchFamily="18" charset="0"/>
              </a:rPr>
              <a:t>omezov</a:t>
            </a:r>
            <a:r>
              <a:rPr lang="cs-CZ"/>
              <a:t>ání</a:t>
            </a:r>
            <a:r>
              <a:rPr lang="cs-CZ">
                <a:cs typeface="Times New Roman" pitchFamily="18" charset="0"/>
              </a:rPr>
              <a:t> </a:t>
            </a:r>
            <a:r>
              <a:rPr lang="cs-CZ"/>
              <a:t>celních i</a:t>
            </a:r>
            <a:r>
              <a:rPr lang="cs-CZ">
                <a:cs typeface="Times New Roman" pitchFamily="18" charset="0"/>
              </a:rPr>
              <a:t> necelní</a:t>
            </a:r>
            <a:r>
              <a:rPr lang="cs-CZ"/>
              <a:t>ch</a:t>
            </a:r>
            <a:r>
              <a:rPr lang="cs-CZ">
                <a:cs typeface="Times New Roman" pitchFamily="18" charset="0"/>
              </a:rPr>
              <a:t> bariér obchodu</a:t>
            </a:r>
            <a:endParaRPr lang="cs-CZ"/>
          </a:p>
          <a:p>
            <a:r>
              <a:rPr lang="cs-CZ"/>
              <a:t>v</a:t>
            </a:r>
            <a:r>
              <a:rPr lang="cs-CZ">
                <a:cs typeface="Times New Roman" pitchFamily="18" charset="0"/>
              </a:rPr>
              <a:t>yjednávání </a:t>
            </a:r>
            <a:r>
              <a:rPr lang="cs-CZ"/>
              <a:t>v kolech</a:t>
            </a:r>
            <a:r>
              <a:rPr lang="cs-CZ">
                <a:cs typeface="Times New Roman" pitchFamily="18" charset="0"/>
              </a:rPr>
              <a:t>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188440"/>
      </p:ext>
    </p:extLst>
  </p:cSld>
  <p:clrMapOvr>
    <a:masterClrMapping/>
  </p:clrMapOvr>
  <p:transition spd="med">
    <p:pull dir="r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ADB2-031E-438E-920F-E8DDA71856C0}" type="slidenum">
              <a:rPr lang="cs-CZ"/>
              <a:pPr/>
              <a:t>51</a:t>
            </a:fld>
            <a:endParaRPr lang="cs-CZ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Členové WTO</a:t>
            </a:r>
          </a:p>
        </p:txBody>
      </p:sp>
      <p:pic>
        <p:nvPicPr>
          <p:cNvPr id="83972" name="Picture 4" descr="WTO2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557338"/>
            <a:ext cx="6840537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00902"/>
      </p:ext>
    </p:extLst>
  </p:cSld>
  <p:clrMapOvr>
    <a:masterClrMapping/>
  </p:clrMapOvr>
  <p:transition spd="med">
    <p:pull dir="rd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C105-16B5-437C-AB3D-6E486D98BC87}" type="slidenum">
              <a:rPr lang="cs-CZ"/>
              <a:pPr/>
              <a:t>52</a:t>
            </a:fld>
            <a:endParaRPr lang="cs-CZ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Organizační struktura WTO</a:t>
            </a:r>
          </a:p>
        </p:txBody>
      </p:sp>
      <p:pic>
        <p:nvPicPr>
          <p:cNvPr id="8294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1460501"/>
            <a:ext cx="6681787" cy="45545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1439231"/>
      </p:ext>
    </p:extLst>
  </p:cSld>
  <p:clrMapOvr>
    <a:masterClrMapping/>
  </p:clrMapOvr>
  <p:transition spd="med">
    <p:pull dir="rd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0D252-13F6-4607-BDA3-073FEABB9057}" type="slidenum">
              <a:rPr lang="cs-CZ"/>
              <a:pPr/>
              <a:t>53</a:t>
            </a:fld>
            <a:endParaRPr lang="cs-CZ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Times New Roman" pitchFamily="18" charset="0"/>
              </a:rPr>
              <a:t>Výjimky z pravidla nediskriminace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727201"/>
            <a:ext cx="7661275" cy="4368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solidFill>
                  <a:srgbClr val="FF9900"/>
                </a:solidFill>
              </a:rPr>
              <a:t>= </a:t>
            </a:r>
            <a:r>
              <a:rPr lang="cs-CZ" sz="2400" dirty="0">
                <a:solidFill>
                  <a:srgbClr val="FF9900"/>
                </a:solidFill>
                <a:cs typeface="Times New Roman" pitchFamily="18" charset="0"/>
              </a:rPr>
              <a:t>preferenční obchodní smlouvy</a:t>
            </a:r>
            <a:endParaRPr lang="cs-CZ" sz="2400" dirty="0">
              <a:solidFill>
                <a:srgbClr val="FF9900"/>
              </a:solidFill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</a:pPr>
            <a:r>
              <a:rPr lang="cs-CZ" sz="2400" dirty="0">
                <a:cs typeface="Times New Roman" pitchFamily="18" charset="0"/>
              </a:rPr>
              <a:t>GATT </a:t>
            </a:r>
            <a:r>
              <a:rPr lang="cs-CZ" sz="2400" dirty="0"/>
              <a:t>povoluje</a:t>
            </a:r>
            <a:r>
              <a:rPr lang="cs-CZ" sz="2400" dirty="0">
                <a:cs typeface="Times New Roman" pitchFamily="18" charset="0"/>
              </a:rPr>
              <a:t>, kdy</a:t>
            </a:r>
            <a:r>
              <a:rPr lang="cs-CZ" sz="2400" dirty="0"/>
              <a:t>ž</a:t>
            </a:r>
            <a:r>
              <a:rPr lang="cs-CZ" sz="2400" dirty="0">
                <a:cs typeface="Times New Roman" pitchFamily="18" charset="0"/>
              </a:rPr>
              <a:t> nulová cla</a:t>
            </a:r>
            <a:r>
              <a:rPr lang="cs-CZ" sz="2400" dirty="0"/>
              <a:t> =</a:t>
            </a:r>
            <a:r>
              <a:rPr lang="cs-CZ" sz="2400" dirty="0">
                <a:cs typeface="Times New Roman" pitchFamily="18" charset="0"/>
              </a:rPr>
              <a:t> zóny volného obchodu</a:t>
            </a:r>
            <a:r>
              <a:rPr lang="cs-CZ" sz="2400" dirty="0"/>
              <a:t>,</a:t>
            </a:r>
            <a:r>
              <a:rPr lang="cs-CZ" sz="2400" dirty="0">
                <a:cs typeface="Times New Roman" pitchFamily="18" charset="0"/>
              </a:rPr>
              <a:t> celní unie </a:t>
            </a:r>
            <a:endParaRPr lang="cs-CZ" sz="2400" dirty="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</a:pPr>
            <a:r>
              <a:rPr lang="cs-CZ" sz="2400" dirty="0" smtClean="0"/>
              <a:t>Dopady </a:t>
            </a:r>
            <a:r>
              <a:rPr lang="cs-CZ" sz="2400" dirty="0"/>
              <a:t>integrace:</a:t>
            </a:r>
          </a:p>
          <a:p>
            <a:pPr marL="2209800" lvl="4" indent="-527050">
              <a:lnSpc>
                <a:spcPct val="90000"/>
              </a:lnSpc>
              <a:buFontTx/>
              <a:buAutoNum type="arabicPeriod"/>
            </a:pPr>
            <a:r>
              <a:rPr lang="cs-CZ" sz="2400" dirty="0" smtClean="0">
                <a:cs typeface="Times New Roman" pitchFamily="18" charset="0"/>
              </a:rPr>
              <a:t>Tvorb</a:t>
            </a:r>
            <a:r>
              <a:rPr lang="cs-CZ" sz="2400" dirty="0" smtClean="0"/>
              <a:t>a</a:t>
            </a:r>
            <a:r>
              <a:rPr lang="cs-CZ" sz="2400" dirty="0" smtClean="0">
                <a:cs typeface="Times New Roman" pitchFamily="18" charset="0"/>
              </a:rPr>
              <a:t> </a:t>
            </a:r>
            <a:r>
              <a:rPr lang="cs-CZ" sz="2400" dirty="0">
                <a:cs typeface="Times New Roman" pitchFamily="18" charset="0"/>
              </a:rPr>
              <a:t>obchod</a:t>
            </a:r>
            <a:r>
              <a:rPr lang="cs-CZ" sz="2400" dirty="0"/>
              <a:t>u – drahá domácí produkce je nahrazená levnými importy z 3. zemí</a:t>
            </a:r>
          </a:p>
          <a:p>
            <a:pPr marL="2209800" lvl="4" indent="-527050">
              <a:lnSpc>
                <a:spcPct val="90000"/>
              </a:lnSpc>
              <a:buFontTx/>
              <a:buAutoNum type="arabicPeriod"/>
            </a:pPr>
            <a:r>
              <a:rPr lang="cs-CZ" sz="2400" dirty="0" smtClean="0">
                <a:cs typeface="Times New Roman" pitchFamily="18" charset="0"/>
              </a:rPr>
              <a:t>Odklon </a:t>
            </a:r>
            <a:r>
              <a:rPr lang="cs-CZ" sz="2400" dirty="0">
                <a:cs typeface="Times New Roman" pitchFamily="18" charset="0"/>
              </a:rPr>
              <a:t>obchodu – levnější importy ze 3. zemí jsou nahrazeny dražší domácí produkcí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59969284"/>
      </p:ext>
    </p:extLst>
  </p:cSld>
  <p:clrMapOvr>
    <a:masterClrMapping/>
  </p:clrMapOvr>
  <p:transition spd="med">
    <p:pull dir="rd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8A15-4345-429B-A6C3-E2C7C0922A22}" type="slidenum">
              <a:rPr lang="cs-CZ"/>
              <a:pPr/>
              <a:t>54</a:t>
            </a:fld>
            <a:endParaRPr lang="cs-CZ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Times New Roman" pitchFamily="18" charset="0"/>
              </a:rPr>
              <a:t>„Nové“ spory o obchodní politiku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810000"/>
          </a:xfrm>
        </p:spPr>
        <p:txBody>
          <a:bodyPr/>
          <a:lstStyle/>
          <a:p>
            <a:r>
              <a:rPr lang="cs-CZ">
                <a:cs typeface="Times New Roman" pitchFamily="18" charset="0"/>
              </a:rPr>
              <a:t>80.</a:t>
            </a:r>
            <a:r>
              <a:rPr lang="cs-CZ"/>
              <a:t>léta:</a:t>
            </a:r>
            <a:r>
              <a:rPr lang="cs-CZ">
                <a:cs typeface="Times New Roman" pitchFamily="18" charset="0"/>
              </a:rPr>
              <a:t> nové argumenty</a:t>
            </a:r>
            <a:r>
              <a:rPr lang="cs-CZ"/>
              <a:t> pro intervence (</a:t>
            </a:r>
            <a:r>
              <a:rPr lang="cs-CZ">
                <a:cs typeface="Times New Roman" pitchFamily="18" charset="0"/>
              </a:rPr>
              <a:t>high-tech odvětví</a:t>
            </a:r>
            <a:r>
              <a:rPr lang="cs-CZ"/>
              <a:t>) </a:t>
            </a:r>
            <a:r>
              <a:rPr lang="cs-CZ">
                <a:cs typeface="Times New Roman" pitchFamily="18" charset="0"/>
              </a:rPr>
              <a:t>→</a:t>
            </a:r>
            <a:r>
              <a:rPr lang="cs-CZ"/>
              <a:t> </a:t>
            </a:r>
            <a:r>
              <a:rPr lang="cs-CZ">
                <a:cs typeface="Times New Roman" pitchFamily="18" charset="0"/>
              </a:rPr>
              <a:t>strategické obch</a:t>
            </a:r>
            <a:r>
              <a:rPr lang="cs-CZ"/>
              <a:t>.</a:t>
            </a:r>
            <a:r>
              <a:rPr lang="cs-CZ">
                <a:cs typeface="Times New Roman" pitchFamily="18" charset="0"/>
              </a:rPr>
              <a:t> politiky</a:t>
            </a:r>
            <a:r>
              <a:rPr lang="cs-CZ"/>
              <a:t> </a:t>
            </a:r>
          </a:p>
          <a:p>
            <a:r>
              <a:rPr lang="cs-CZ">
                <a:cs typeface="Times New Roman" pitchFamily="18" charset="0"/>
              </a:rPr>
              <a:t>90.l</a:t>
            </a:r>
            <a:r>
              <a:rPr lang="cs-CZ"/>
              <a:t>éta: </a:t>
            </a:r>
            <a:r>
              <a:rPr lang="cs-CZ">
                <a:cs typeface="Times New Roman" pitchFamily="18" charset="0"/>
              </a:rPr>
              <a:t>vliv nárůstu </a:t>
            </a:r>
            <a:r>
              <a:rPr lang="cs-CZ"/>
              <a:t>MO</a:t>
            </a:r>
            <a:r>
              <a:rPr lang="cs-CZ">
                <a:cs typeface="Times New Roman" pitchFamily="18" charset="0"/>
              </a:rPr>
              <a:t> na pracovníky v </a:t>
            </a:r>
            <a:r>
              <a:rPr lang="cs-CZ"/>
              <a:t>RZ (</a:t>
            </a:r>
            <a:r>
              <a:rPr lang="cs-CZ">
                <a:cs typeface="Times New Roman" pitchFamily="18" charset="0"/>
              </a:rPr>
              <a:t>standardy pro mzdové sazby a pracovní podmínky?</a:t>
            </a:r>
            <a:r>
              <a:rPr lang="cs-CZ"/>
              <a:t>)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670732"/>
      </p:ext>
    </p:extLst>
  </p:cSld>
  <p:clrMapOvr>
    <a:masterClrMapping/>
  </p:clrMapOvr>
  <p:transition spd="med">
    <p:pull dir="r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F463-87D6-4E8B-AD1D-79CB3AE9A187}" type="slidenum">
              <a:rPr lang="cs-CZ"/>
              <a:pPr/>
              <a:t>55</a:t>
            </a:fld>
            <a:endParaRPr lang="cs-CZ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cs typeface="Times New Roman" pitchFamily="18" charset="0"/>
              </a:rPr>
              <a:t>Argumenty pro aktivní obchodní politiku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1" y="2171700"/>
            <a:ext cx="8140700" cy="3924300"/>
          </a:xfrm>
        </p:spPr>
        <p:txBody>
          <a:bodyPr/>
          <a:lstStyle/>
          <a:p>
            <a:r>
              <a:rPr lang="cs-CZ" dirty="0" smtClean="0"/>
              <a:t>Řešení </a:t>
            </a:r>
            <a:r>
              <a:rPr lang="cs-CZ" dirty="0">
                <a:cs typeface="Times New Roman" pitchFamily="18" charset="0"/>
              </a:rPr>
              <a:t>tržní</a:t>
            </a:r>
            <a:r>
              <a:rPr lang="cs-CZ" dirty="0"/>
              <a:t>ch</a:t>
            </a:r>
            <a:r>
              <a:rPr lang="cs-CZ" dirty="0">
                <a:cs typeface="Times New Roman" pitchFamily="18" charset="0"/>
              </a:rPr>
              <a:t> selhání</a:t>
            </a:r>
            <a:r>
              <a:rPr lang="cs-CZ" dirty="0"/>
              <a:t>:</a:t>
            </a:r>
          </a:p>
          <a:p>
            <a:r>
              <a:rPr lang="cs-CZ" dirty="0"/>
              <a:t>Externality - neschopnost firem v </a:t>
            </a:r>
            <a:r>
              <a:rPr lang="cs-CZ" dirty="0" err="1"/>
              <a:t>high-tech</a:t>
            </a:r>
            <a:r>
              <a:rPr lang="cs-CZ" dirty="0"/>
              <a:t> odvětvích zmocnit se příjmů z rozvoje poznatků, které se rozšíří i do jiných </a:t>
            </a:r>
            <a:r>
              <a:rPr lang="cs-CZ" dirty="0"/>
              <a:t>odvětví</a:t>
            </a:r>
          </a:p>
          <a:p>
            <a:r>
              <a:rPr lang="cs-CZ" dirty="0" smtClean="0"/>
              <a:t>X Strategické obchodní politiky </a:t>
            </a:r>
            <a:r>
              <a:rPr lang="cs-CZ" dirty="0"/>
              <a:t>= =„ožebračování souseda“  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cs-CZ" dirty="0"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36279"/>
      </p:ext>
    </p:extLst>
  </p:cSld>
  <p:clrMapOvr>
    <a:masterClrMapping/>
  </p:clrMapOvr>
  <p:transition spd="med">
    <p:pull dir="rd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123A8-390B-4F6F-9D26-26C51D4F6844}" type="slidenum">
              <a:rPr lang="cs-CZ"/>
              <a:pPr/>
              <a:t>56</a:t>
            </a:fld>
            <a:endParaRPr lang="cs-CZ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Times New Roman" pitchFamily="18" charset="0"/>
              </a:rPr>
              <a:t>Globalizace a pracovní síla</a:t>
            </a:r>
            <a:endParaRPr lang="cs-CZ" b="1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Př</a:t>
            </a:r>
            <a:r>
              <a:rPr lang="cs-CZ" dirty="0" smtClean="0">
                <a:cs typeface="Times New Roman" pitchFamily="18" charset="0"/>
              </a:rPr>
              <a:t>ed rokem 1995</a:t>
            </a:r>
            <a:r>
              <a:rPr lang="cs-CZ" dirty="0"/>
              <a:t>:</a:t>
            </a:r>
            <a:r>
              <a:rPr lang="cs-CZ" dirty="0">
                <a:cs typeface="Times New Roman" pitchFamily="18" charset="0"/>
              </a:rPr>
              <a:t> kritika </a:t>
            </a:r>
            <a:r>
              <a:rPr lang="cs-CZ" dirty="0"/>
              <a:t>MO</a:t>
            </a:r>
            <a:r>
              <a:rPr lang="cs-CZ" dirty="0">
                <a:cs typeface="Times New Roman" pitchFamily="18" charset="0"/>
              </a:rPr>
              <a:t> zaměřena na dopady na obyvatele vyspělých zemí</a:t>
            </a:r>
            <a:r>
              <a:rPr lang="cs-CZ" dirty="0"/>
              <a:t> – problém: vliv IM</a:t>
            </a:r>
            <a:r>
              <a:rPr lang="cs-CZ" dirty="0">
                <a:cs typeface="Times New Roman" pitchFamily="18" charset="0"/>
              </a:rPr>
              <a:t> ze zemí s levnou </a:t>
            </a:r>
            <a:r>
              <a:rPr lang="cs-CZ" dirty="0"/>
              <a:t>L</a:t>
            </a:r>
            <a:r>
              <a:rPr lang="cs-CZ" dirty="0">
                <a:cs typeface="Times New Roman" pitchFamily="18" charset="0"/>
              </a:rPr>
              <a:t> na mzdy málo </a:t>
            </a:r>
            <a:r>
              <a:rPr lang="cs-CZ" dirty="0" smtClean="0">
                <a:cs typeface="Times New Roman" pitchFamily="18" charset="0"/>
              </a:rPr>
              <a:t>kvalifik</a:t>
            </a:r>
            <a:r>
              <a:rPr lang="cs-CZ" dirty="0" smtClean="0"/>
              <a:t>ovaných </a:t>
            </a:r>
            <a:r>
              <a:rPr lang="cs-CZ" dirty="0" smtClean="0">
                <a:cs typeface="Times New Roman" pitchFamily="18" charset="0"/>
              </a:rPr>
              <a:t>pracovníků</a:t>
            </a:r>
            <a:r>
              <a:rPr lang="cs-CZ" dirty="0" smtClean="0"/>
              <a:t> </a:t>
            </a:r>
            <a:r>
              <a:rPr lang="cs-CZ" dirty="0"/>
              <a:t>ve </a:t>
            </a:r>
            <a:r>
              <a:rPr lang="cs-CZ" dirty="0" smtClean="0"/>
              <a:t>vyspělých zemích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O</a:t>
            </a:r>
            <a:r>
              <a:rPr lang="cs-CZ" dirty="0" smtClean="0">
                <a:cs typeface="Times New Roman" pitchFamily="18" charset="0"/>
              </a:rPr>
              <a:t>d </a:t>
            </a:r>
            <a:r>
              <a:rPr lang="cs-CZ" dirty="0">
                <a:cs typeface="Times New Roman" pitchFamily="18" charset="0"/>
              </a:rPr>
              <a:t>90.let</a:t>
            </a:r>
            <a:r>
              <a:rPr lang="cs-CZ" dirty="0"/>
              <a:t>:</a:t>
            </a:r>
            <a:r>
              <a:rPr lang="cs-CZ" dirty="0">
                <a:cs typeface="Times New Roman" pitchFamily="18" charset="0"/>
              </a:rPr>
              <a:t> sílí antiglobalizační hnutí</a:t>
            </a:r>
            <a:r>
              <a:rPr lang="cs-CZ" dirty="0"/>
              <a:t> – problém: </a:t>
            </a:r>
            <a:r>
              <a:rPr lang="cs-CZ" dirty="0">
                <a:cs typeface="Times New Roman" pitchFamily="18" charset="0"/>
              </a:rPr>
              <a:t>mzdy a pracovní podmínky </a:t>
            </a:r>
            <a:r>
              <a:rPr lang="cs-CZ" dirty="0"/>
              <a:t>v RZ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Omyl</a:t>
            </a:r>
            <a:r>
              <a:rPr lang="cs-CZ" dirty="0"/>
              <a:t>: </a:t>
            </a:r>
            <a:r>
              <a:rPr lang="cs-CZ" dirty="0">
                <a:cs typeface="Times New Roman" pitchFamily="18" charset="0"/>
              </a:rPr>
              <a:t>nízké mzdy v </a:t>
            </a:r>
            <a:r>
              <a:rPr lang="cs-CZ" dirty="0"/>
              <a:t>RZ </a:t>
            </a:r>
            <a:r>
              <a:rPr lang="cs-CZ" dirty="0">
                <a:cs typeface="Times New Roman" pitchFamily="18" charset="0"/>
              </a:rPr>
              <a:t>důsledkem volného obchodu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5245334"/>
      </p:ext>
    </p:extLst>
  </p:cSld>
  <p:clrMapOvr>
    <a:masterClrMapping/>
  </p:clrMapOvr>
  <p:transition spd="med">
    <p:pull dir="rd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BC33-ED08-41BA-8022-2981F49663C0}" type="slidenum">
              <a:rPr lang="cs-CZ"/>
              <a:pPr/>
              <a:t>57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Times New Roman" pitchFamily="18" charset="0"/>
              </a:rPr>
              <a:t>Reálná mzda a pracovní podmínky</a:t>
            </a:r>
            <a:r>
              <a:rPr lang="cs-CZ" b="1">
                <a:solidFill>
                  <a:srgbClr val="FFFFCC"/>
                </a:solidFill>
                <a:cs typeface="Times New Roman" pitchFamily="18" charset="0"/>
              </a:rPr>
              <a:t>                </a:t>
            </a:r>
            <a:r>
              <a:rPr lang="cs-CZ" b="1">
                <a:solidFill>
                  <a:srgbClr val="FFFFCC"/>
                </a:solidFill>
              </a:rPr>
              <a:t>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/>
              <a:t>RZ: </a:t>
            </a:r>
            <a:r>
              <a:rPr lang="cs-CZ" dirty="0">
                <a:cs typeface="Times New Roman" pitchFamily="18" charset="0"/>
              </a:rPr>
              <a:t>nízké mzdy, </a:t>
            </a:r>
            <a:r>
              <a:rPr lang="cs-CZ" dirty="0"/>
              <a:t>ALE jsou na tom</a:t>
            </a:r>
            <a:r>
              <a:rPr lang="cs-CZ" dirty="0">
                <a:cs typeface="Times New Roman" pitchFamily="18" charset="0"/>
              </a:rPr>
              <a:t> lépe, než by byli bez globalizace</a:t>
            </a:r>
            <a:endParaRPr lang="cs-CZ" dirty="0"/>
          </a:p>
          <a:p>
            <a:r>
              <a:rPr lang="cs-CZ" dirty="0" smtClean="0">
                <a:cs typeface="Times New Roman" pitchFamily="18" charset="0"/>
              </a:rPr>
              <a:t>Zavedení </a:t>
            </a:r>
            <a:r>
              <a:rPr lang="cs-CZ" dirty="0">
                <a:cs typeface="Times New Roman" pitchFamily="18" charset="0"/>
              </a:rPr>
              <a:t>standardů na výši mezd a pracovní podmínky </a:t>
            </a:r>
            <a:r>
              <a:rPr lang="cs-CZ" dirty="0"/>
              <a:t>= nebezpečí p</a:t>
            </a:r>
            <a:r>
              <a:rPr lang="cs-CZ" dirty="0">
                <a:cs typeface="Times New Roman" pitchFamily="18" charset="0"/>
              </a:rPr>
              <a:t>rotekcionis</a:t>
            </a:r>
            <a:r>
              <a:rPr lang="cs-CZ" dirty="0"/>
              <a:t>mu</a:t>
            </a:r>
          </a:p>
          <a:p>
            <a:r>
              <a:rPr lang="cs-CZ" dirty="0" smtClean="0">
                <a:cs typeface="Times New Roman" pitchFamily="18" charset="0"/>
              </a:rPr>
              <a:t>Řešení</a:t>
            </a:r>
            <a:r>
              <a:rPr lang="cs-CZ" dirty="0">
                <a:cs typeface="Times New Roman" pitchFamily="18" charset="0"/>
              </a:rPr>
              <a:t>: monitorování mezd a pracovních podmínek </a:t>
            </a:r>
            <a:r>
              <a:rPr lang="cs-CZ" dirty="0"/>
              <a:t>+</a:t>
            </a:r>
            <a:r>
              <a:rPr lang="cs-CZ" dirty="0">
                <a:cs typeface="Times New Roman" pitchFamily="18" charset="0"/>
              </a:rPr>
              <a:t> zpřístupnění výsledků spotřebitelům</a:t>
            </a:r>
            <a:r>
              <a:rPr lang="cs-CZ" dirty="0"/>
              <a:t> </a:t>
            </a:r>
            <a:r>
              <a:rPr lang="cs-CZ" dirty="0">
                <a:cs typeface="Times New Roman" pitchFamily="18" charset="0"/>
              </a:rPr>
              <a:t>→</a:t>
            </a:r>
            <a:r>
              <a:rPr lang="cs-CZ" dirty="0"/>
              <a:t> ti </a:t>
            </a:r>
            <a:r>
              <a:rPr lang="cs-CZ" dirty="0">
                <a:cs typeface="Times New Roman" pitchFamily="18" charset="0"/>
              </a:rPr>
              <a:t>rozhodnou</a:t>
            </a: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03540264"/>
      </p:ext>
    </p:extLst>
  </p:cSld>
  <p:clrMapOvr>
    <a:masterClrMapping/>
  </p:clrMapOvr>
  <p:transition spd="med">
    <p:pull dir="rd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7E80B-25E6-4F74-B162-BE77F699AFE6}" type="slidenum">
              <a:rPr lang="cs-CZ"/>
              <a:pPr/>
              <a:t>58</a:t>
            </a:fld>
            <a:endParaRPr lang="cs-CZ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ČETBA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BASTIAT, F.: Petice výrobců svíček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712860"/>
      </p:ext>
    </p:extLst>
  </p:cSld>
  <p:clrMapOvr>
    <a:masterClrMapping/>
  </p:clrMapOvr>
  <p:transition spd="med">
    <p:pull dir="rd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BA02-E68A-4218-BD0D-953AA7CE97FE}" type="slidenum">
              <a:rPr lang="cs-CZ"/>
              <a:pPr/>
              <a:t>59</a:t>
            </a:fld>
            <a:endParaRPr lang="cs-CZ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5400"/>
              <a:t>Konec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885283"/>
      </p:ext>
    </p:extLst>
  </p:cSld>
  <p:clrMapOvr>
    <a:masterClrMapping/>
  </p:clrMapOvr>
  <p:transition spd="med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cs typeface="Times New Roman" pitchFamily="18" charset="0"/>
              </a:rPr>
              <a:t>Argumenty pro svobodný obchod (1)</a:t>
            </a:r>
            <a:r>
              <a:rPr lang="cs-CZ" b="1" dirty="0">
                <a:solidFill>
                  <a:srgbClr val="FFFFCC"/>
                </a:solidFill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X cla většiny zemí jsou již nízká, a tak tvoří potenciální přínosy svobodného obchodu pouze malý podíl HDP</a:t>
            </a:r>
          </a:p>
          <a:p>
            <a:pPr lvl="2"/>
            <a:r>
              <a:rPr lang="cs-CZ" dirty="0" smtClean="0"/>
              <a:t>Pro svět jako celek jsou náklady protekcionismu odhadovány na méně než 1 % HDP</a:t>
            </a:r>
          </a:p>
          <a:p>
            <a:pPr lvl="2"/>
            <a:r>
              <a:rPr lang="cs-CZ" dirty="0" smtClean="0"/>
              <a:t>Přínosy ze svobodného obchodu jsou menší pro vyspělé země jako USA a EU a větší pro chudší rozvojové země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9319626"/>
      </p:ext>
    </p:extLst>
  </p:cSld>
  <p:clrMapOvr>
    <a:masterClrMapping/>
  </p:clrMapOvr>
  <p:transition spd="med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05A4-BA2A-42F4-8209-13ADDB46D54D}" type="slidenum">
              <a:rPr lang="cs-CZ"/>
              <a:pPr/>
              <a:t>7</a:t>
            </a:fld>
            <a:endParaRPr lang="cs-CZ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Přínosy z odstranění obchodních </a:t>
            </a:r>
            <a:r>
              <a:rPr lang="cs-CZ" b="1" dirty="0" smtClean="0"/>
              <a:t>bariér </a:t>
            </a:r>
            <a:r>
              <a:rPr lang="cs-CZ" b="1" dirty="0"/>
              <a:t>(% HDP)</a:t>
            </a:r>
          </a:p>
        </p:txBody>
      </p:sp>
      <p:pic>
        <p:nvPicPr>
          <p:cNvPr id="103428" name="Picture 4" descr="tab090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5825" y="2574925"/>
            <a:ext cx="7661275" cy="2216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555518"/>
      </p:ext>
    </p:extLst>
  </p:cSld>
  <p:clrMapOvr>
    <a:masterClrMapping/>
  </p:clrMapOvr>
  <p:transition spd="med"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1ADD-BA45-48E3-B87A-52E8EDEA18CB}" type="slidenum">
              <a:rPr lang="cs-CZ"/>
              <a:pPr/>
              <a:t>8</a:t>
            </a:fld>
            <a:endParaRPr lang="cs-CZ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04813"/>
            <a:ext cx="8839200" cy="1296987"/>
          </a:xfrm>
        </p:spPr>
        <p:txBody>
          <a:bodyPr>
            <a:normAutofit/>
          </a:bodyPr>
          <a:lstStyle/>
          <a:p>
            <a:r>
              <a:rPr lang="cs-CZ" sz="3600" b="1" dirty="0"/>
              <a:t>Odhadované náklady protekcionismu 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/>
              <a:t>v % HDP)</a:t>
            </a:r>
          </a:p>
        </p:txBody>
      </p:sp>
      <p:pic>
        <p:nvPicPr>
          <p:cNvPr id="84997" name="Picture 5" descr="T9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94" b="51073"/>
          <a:stretch>
            <a:fillRect/>
          </a:stretch>
        </p:blipFill>
        <p:spPr bwMode="auto">
          <a:xfrm>
            <a:off x="1733550" y="2738438"/>
            <a:ext cx="5834063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534565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cs typeface="Times New Roman" pitchFamily="18" charset="0"/>
              </a:rPr>
              <a:t>Argumenty pro svobodný obchod </a:t>
            </a:r>
            <a:r>
              <a:rPr lang="cs-CZ" b="1" dirty="0" smtClean="0">
                <a:cs typeface="Times New Roman" pitchFamily="18" charset="0"/>
              </a:rPr>
              <a:t>(2)</a:t>
            </a:r>
            <a:r>
              <a:rPr lang="cs-CZ" b="1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>
                <a:solidFill>
                  <a:srgbClr val="FF9900"/>
                </a:solidFill>
              </a:rPr>
              <a:t>2. </a:t>
            </a:r>
            <a:r>
              <a:rPr lang="cs-CZ" sz="2400" b="1" dirty="0">
                <a:solidFill>
                  <a:srgbClr val="FF9900"/>
                </a:solidFill>
              </a:rPr>
              <a:t>Úspory z rozsahu</a:t>
            </a:r>
          </a:p>
          <a:p>
            <a:r>
              <a:rPr lang="cs-CZ" dirty="0" smtClean="0"/>
              <a:t>Svobodný obchod umožňuje firmám realizovat úspory z rozsahu</a:t>
            </a:r>
          </a:p>
          <a:p>
            <a:r>
              <a:rPr lang="cs-CZ" dirty="0" smtClean="0"/>
              <a:t>Chráněné trhy omezují přínosy z externích úspor z rozsahu tím, že brání koncentraci průmyslových odvětví</a:t>
            </a:r>
          </a:p>
          <a:p>
            <a:pPr lvl="2"/>
            <a:r>
              <a:rPr lang="cs-CZ" dirty="0" smtClean="0"/>
              <a:t>Na chráněné trhy vstupuje příliš mnoho firem</a:t>
            </a:r>
          </a:p>
          <a:p>
            <a:pPr lvl="2"/>
            <a:r>
              <a:rPr lang="cs-CZ" dirty="0" smtClean="0"/>
              <a:t>Rozsah produkce každé z nich je pak nedostatečný (z hlediska efektivity)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</a:t>
            </a:r>
            <a:fld id="{81622A1A-D075-4935-A419-2036EC4EAE66}" type="slidenum">
              <a:rPr lang="en-US" smtClean="0"/>
              <a:pPr>
                <a:defRPr/>
              </a:pPr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7992054"/>
      </p:ext>
    </p:extLst>
  </p:cSld>
  <p:clrMapOvr>
    <a:masterClrMapping/>
  </p:clrMapOvr>
  <p:transition spd="med">
    <p:pull dir="r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2522</TotalTime>
  <Words>1881</Words>
  <Application>Microsoft Office PowerPoint</Application>
  <PresentationFormat>Předvádění na obrazovce (4:3)</PresentationFormat>
  <Paragraphs>292</Paragraphs>
  <Slides>59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1" baseType="lpstr">
      <vt:lpstr>Cesta</vt:lpstr>
      <vt:lpstr>Graf aplikace Microsoft Excel</vt:lpstr>
      <vt:lpstr>Kapitola 10</vt:lpstr>
      <vt:lpstr>Osnova přednášky</vt:lpstr>
      <vt:lpstr>svobodný obchod – úvod</vt:lpstr>
      <vt:lpstr>Argumenty pro svobodný obchod (1) </vt:lpstr>
      <vt:lpstr>Efektivnost svobodného obchodu</vt:lpstr>
      <vt:lpstr>Argumenty pro svobodný obchod (1) </vt:lpstr>
      <vt:lpstr>Přínosy z odstranění obchodních bariér (% HDP)</vt:lpstr>
      <vt:lpstr>Odhadované náklady protekcionismu  (v % HDP)</vt:lpstr>
      <vt:lpstr>Argumenty pro svobodný obchod (2) </vt:lpstr>
      <vt:lpstr>Argumenty pro svobodný obchod (3,4) </vt:lpstr>
      <vt:lpstr>Argumenty pro svobodný obchod (5,6) </vt:lpstr>
      <vt:lpstr>argumenty proti svobodnému obchodu (1)</vt:lpstr>
      <vt:lpstr>Optimální clo</vt:lpstr>
      <vt:lpstr>Optimální clo</vt:lpstr>
      <vt:lpstr>Optimální clo?</vt:lpstr>
      <vt:lpstr>EXPORTNÍ CLO</vt:lpstr>
      <vt:lpstr>Směnné rElace</vt:lpstr>
      <vt:lpstr>argumenty proti svobodnému obchodu (2)</vt:lpstr>
      <vt:lpstr>argumenty proti svobodnému obchodu (2)</vt:lpstr>
      <vt:lpstr>Tržní selhání</vt:lpstr>
      <vt:lpstr>argumenty proti svobodnému obchodu (2)</vt:lpstr>
      <vt:lpstr>argumenty proti svobodnému obchodu (2)</vt:lpstr>
      <vt:lpstr>Politické modely obchodní politiky</vt:lpstr>
      <vt:lpstr>Střední volič</vt:lpstr>
      <vt:lpstr>Střední volič</vt:lpstr>
      <vt:lpstr>Politická soutěž</vt:lpstr>
      <vt:lpstr>Střední volič</vt:lpstr>
      <vt:lpstr>Kolektivní akce</vt:lpstr>
      <vt:lpstr>Kolektivní akce</vt:lpstr>
      <vt:lpstr>Model obchodní politiky</vt:lpstr>
      <vt:lpstr>Příklady chráněných odvětví</vt:lpstr>
      <vt:lpstr>Náklady protekcionismu v usa</vt:lpstr>
      <vt:lpstr>Společná obchodní politika</vt:lpstr>
      <vt:lpstr>Prosazování zájmů</vt:lpstr>
      <vt:lpstr>Rozložení registrovaných voličŮ V eu (2010)</vt:lpstr>
      <vt:lpstr>Vnější obchod EU dle tříd SITC (2009)</vt:lpstr>
      <vt:lpstr>Vítězové vs. poražení</vt:lpstr>
      <vt:lpstr>Exportně orientovaná odvětví EU (v %)</vt:lpstr>
      <vt:lpstr>Vítězové vs. poražení</vt:lpstr>
      <vt:lpstr>Determinanty Politické sílY</vt:lpstr>
      <vt:lpstr>Počet firem v odvětví (2009)</vt:lpstr>
      <vt:lpstr>Počet zaměstnanců v odvětví</vt:lpstr>
      <vt:lpstr>Shrnutí síly </vt:lpstr>
      <vt:lpstr>Mezinárodní vyjednávání</vt:lpstr>
      <vt:lpstr>Vývoj cel v USA</vt:lpstr>
      <vt:lpstr>Výše cel v EU (2008)</vt:lpstr>
      <vt:lpstr>Spolupráce v MO</vt:lpstr>
      <vt:lpstr>GATT</vt:lpstr>
      <vt:lpstr>Uruguayské kolo GATT(1986-1994)</vt:lpstr>
      <vt:lpstr>WTO</vt:lpstr>
      <vt:lpstr>Členové WTO</vt:lpstr>
      <vt:lpstr>Organizační struktura WTO</vt:lpstr>
      <vt:lpstr>Výjimky z pravidla nediskriminace</vt:lpstr>
      <vt:lpstr>„Nové“ spory o obchodní politiku</vt:lpstr>
      <vt:lpstr>Argumenty pro aktivní obchodní politiku</vt:lpstr>
      <vt:lpstr>Globalizace a pracovní síla</vt:lpstr>
      <vt:lpstr>Reálná mzda a pracovní podmínky                 </vt:lpstr>
      <vt:lpstr>ČETBA</vt:lpstr>
      <vt:lpstr>Prezentace aplikace PowerPoint</vt:lpstr>
    </vt:vector>
  </TitlesOfParts>
  <Company>© 2009 Pearson Addison-Wesley. All rights reserved.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World Trade: An Overview</dc:subject>
  <dc:creator>Paul R. Krugman</dc:creator>
  <cp:lastModifiedBy>admin</cp:lastModifiedBy>
  <cp:revision>147</cp:revision>
  <dcterms:created xsi:type="dcterms:W3CDTF">2005-08-05T21:57:31Z</dcterms:created>
  <dcterms:modified xsi:type="dcterms:W3CDTF">2012-03-19T06:57:40Z</dcterms:modified>
</cp:coreProperties>
</file>