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67" r:id="rId1"/>
  </p:sldMasterIdLst>
  <p:notesMasterIdLst>
    <p:notesMasterId r:id="rId56"/>
  </p:notesMasterIdLst>
  <p:handoutMasterIdLst>
    <p:handoutMasterId r:id="rId57"/>
  </p:handoutMasterIdLst>
  <p:sldIdLst>
    <p:sldId id="257" r:id="rId2"/>
    <p:sldId id="258" r:id="rId3"/>
    <p:sldId id="355" r:id="rId4"/>
    <p:sldId id="259" r:id="rId5"/>
    <p:sldId id="260" r:id="rId6"/>
    <p:sldId id="326" r:id="rId7"/>
    <p:sldId id="356" r:id="rId8"/>
    <p:sldId id="327" r:id="rId9"/>
    <p:sldId id="263" r:id="rId10"/>
    <p:sldId id="357" r:id="rId11"/>
    <p:sldId id="264" r:id="rId12"/>
    <p:sldId id="328" r:id="rId13"/>
    <p:sldId id="267" r:id="rId14"/>
    <p:sldId id="358" r:id="rId15"/>
    <p:sldId id="329" r:id="rId16"/>
    <p:sldId id="270" r:id="rId17"/>
    <p:sldId id="271" r:id="rId18"/>
    <p:sldId id="330" r:id="rId19"/>
    <p:sldId id="359" r:id="rId20"/>
    <p:sldId id="273" r:id="rId21"/>
    <p:sldId id="274" r:id="rId22"/>
    <p:sldId id="331" r:id="rId23"/>
    <p:sldId id="369" r:id="rId24"/>
    <p:sldId id="277" r:id="rId25"/>
    <p:sldId id="332" r:id="rId26"/>
    <p:sldId id="335" r:id="rId27"/>
    <p:sldId id="278" r:id="rId28"/>
    <p:sldId id="279" r:id="rId29"/>
    <p:sldId id="280" r:id="rId30"/>
    <p:sldId id="333" r:id="rId31"/>
    <p:sldId id="291" r:id="rId32"/>
    <p:sldId id="293" r:id="rId33"/>
    <p:sldId id="336" r:id="rId34"/>
    <p:sldId id="295" r:id="rId35"/>
    <p:sldId id="296" r:id="rId36"/>
    <p:sldId id="337" r:id="rId37"/>
    <p:sldId id="299" r:id="rId38"/>
    <p:sldId id="300" r:id="rId39"/>
    <p:sldId id="301" r:id="rId40"/>
    <p:sldId id="302" r:id="rId41"/>
    <p:sldId id="344" r:id="rId42"/>
    <p:sldId id="345" r:id="rId43"/>
    <p:sldId id="346" r:id="rId44"/>
    <p:sldId id="367" r:id="rId45"/>
    <p:sldId id="349" r:id="rId46"/>
    <p:sldId id="368" r:id="rId47"/>
    <p:sldId id="360" r:id="rId48"/>
    <p:sldId id="305" r:id="rId49"/>
    <p:sldId id="306" r:id="rId50"/>
    <p:sldId id="350" r:id="rId51"/>
    <p:sldId id="362" r:id="rId52"/>
    <p:sldId id="363" r:id="rId53"/>
    <p:sldId id="364" r:id="rId54"/>
    <p:sldId id="365" r:id="rId55"/>
  </p:sldIdLst>
  <p:sldSz cx="9144000" cy="6858000" type="screen4x3"/>
  <p:notesSz cx="7315200" cy="9601200"/>
  <p:defaultTextStyle>
    <a:defPPr>
      <a:defRPr lang="en-US"/>
    </a:defPPr>
    <a:lvl1pPr algn="r" rtl="0" eaLnBrk="0" fontAlgn="base" hangingPunct="0">
      <a:spcBef>
        <a:spcPct val="0"/>
      </a:spcBef>
      <a:spcAft>
        <a:spcPct val="0"/>
      </a:spcAft>
      <a:defRPr sz="2800" kern="1200">
        <a:solidFill>
          <a:schemeClr val="tx1"/>
        </a:solidFill>
        <a:latin typeface="Franklin Gothic Book" pitchFamily="1" charset="0"/>
        <a:ea typeface="+mn-ea"/>
        <a:cs typeface="+mn-cs"/>
      </a:defRPr>
    </a:lvl1pPr>
    <a:lvl2pPr marL="457200" algn="r" rtl="0" eaLnBrk="0" fontAlgn="base" hangingPunct="0">
      <a:spcBef>
        <a:spcPct val="0"/>
      </a:spcBef>
      <a:spcAft>
        <a:spcPct val="0"/>
      </a:spcAft>
      <a:defRPr sz="2800" kern="1200">
        <a:solidFill>
          <a:schemeClr val="tx1"/>
        </a:solidFill>
        <a:latin typeface="Franklin Gothic Book" pitchFamily="1" charset="0"/>
        <a:ea typeface="+mn-ea"/>
        <a:cs typeface="+mn-cs"/>
      </a:defRPr>
    </a:lvl2pPr>
    <a:lvl3pPr marL="914400" algn="r" rtl="0" eaLnBrk="0" fontAlgn="base" hangingPunct="0">
      <a:spcBef>
        <a:spcPct val="0"/>
      </a:spcBef>
      <a:spcAft>
        <a:spcPct val="0"/>
      </a:spcAft>
      <a:defRPr sz="2800" kern="1200">
        <a:solidFill>
          <a:schemeClr val="tx1"/>
        </a:solidFill>
        <a:latin typeface="Franklin Gothic Book" pitchFamily="1" charset="0"/>
        <a:ea typeface="+mn-ea"/>
        <a:cs typeface="+mn-cs"/>
      </a:defRPr>
    </a:lvl3pPr>
    <a:lvl4pPr marL="1371600" algn="r" rtl="0" eaLnBrk="0" fontAlgn="base" hangingPunct="0">
      <a:spcBef>
        <a:spcPct val="0"/>
      </a:spcBef>
      <a:spcAft>
        <a:spcPct val="0"/>
      </a:spcAft>
      <a:defRPr sz="2800" kern="1200">
        <a:solidFill>
          <a:schemeClr val="tx1"/>
        </a:solidFill>
        <a:latin typeface="Franklin Gothic Book" pitchFamily="1" charset="0"/>
        <a:ea typeface="+mn-ea"/>
        <a:cs typeface="+mn-cs"/>
      </a:defRPr>
    </a:lvl4pPr>
    <a:lvl5pPr marL="1828800" algn="r" rtl="0" eaLnBrk="0" fontAlgn="base" hangingPunct="0">
      <a:spcBef>
        <a:spcPct val="0"/>
      </a:spcBef>
      <a:spcAft>
        <a:spcPct val="0"/>
      </a:spcAft>
      <a:defRPr sz="2800" kern="1200">
        <a:solidFill>
          <a:schemeClr val="tx1"/>
        </a:solidFill>
        <a:latin typeface="Franklin Gothic Book" pitchFamily="1" charset="0"/>
        <a:ea typeface="+mn-ea"/>
        <a:cs typeface="+mn-cs"/>
      </a:defRPr>
    </a:lvl5pPr>
    <a:lvl6pPr marL="2286000" algn="l" defTabSz="914400" rtl="0" eaLnBrk="1" latinLnBrk="0" hangingPunct="1">
      <a:defRPr sz="2800" kern="1200">
        <a:solidFill>
          <a:schemeClr val="tx1"/>
        </a:solidFill>
        <a:latin typeface="Franklin Gothic Book" pitchFamily="1" charset="0"/>
        <a:ea typeface="+mn-ea"/>
        <a:cs typeface="+mn-cs"/>
      </a:defRPr>
    </a:lvl6pPr>
    <a:lvl7pPr marL="2743200" algn="l" defTabSz="914400" rtl="0" eaLnBrk="1" latinLnBrk="0" hangingPunct="1">
      <a:defRPr sz="2800" kern="1200">
        <a:solidFill>
          <a:schemeClr val="tx1"/>
        </a:solidFill>
        <a:latin typeface="Franklin Gothic Book" pitchFamily="1" charset="0"/>
        <a:ea typeface="+mn-ea"/>
        <a:cs typeface="+mn-cs"/>
      </a:defRPr>
    </a:lvl7pPr>
    <a:lvl8pPr marL="3200400" algn="l" defTabSz="914400" rtl="0" eaLnBrk="1" latinLnBrk="0" hangingPunct="1">
      <a:defRPr sz="2800" kern="1200">
        <a:solidFill>
          <a:schemeClr val="tx1"/>
        </a:solidFill>
        <a:latin typeface="Franklin Gothic Book" pitchFamily="1" charset="0"/>
        <a:ea typeface="+mn-ea"/>
        <a:cs typeface="+mn-cs"/>
      </a:defRPr>
    </a:lvl8pPr>
    <a:lvl9pPr marL="3657600" algn="l" defTabSz="914400" rtl="0" eaLnBrk="1" latinLnBrk="0" hangingPunct="1">
      <a:defRPr sz="2800" kern="1200">
        <a:solidFill>
          <a:schemeClr val="tx1"/>
        </a:solidFill>
        <a:latin typeface="Franklin Gothic Book" pitchFamily="1"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18" autoAdjust="0"/>
    <p:restoredTop sz="85173" autoAdjust="0"/>
  </p:normalViewPr>
  <p:slideViewPr>
    <p:cSldViewPr snapToGrid="0">
      <p:cViewPr varScale="1">
        <p:scale>
          <a:sx n="80" d="100"/>
          <a:sy n="80" d="100"/>
        </p:scale>
        <p:origin x="-1284" y="-84"/>
      </p:cViewPr>
      <p:guideLst>
        <p:guide orient="horz" pos="2160"/>
        <p:guide pos="307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handoutMaster" Target="handoutMasters/handoutMaster1.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7394" name="Rectangle 2"/>
          <p:cNvSpPr>
            <a:spLocks noGrp="1" noChangeArrowheads="1"/>
          </p:cNvSpPr>
          <p:nvPr>
            <p:ph type="hdr" sz="quarter"/>
          </p:nvPr>
        </p:nvSpPr>
        <p:spPr bwMode="auto">
          <a:xfrm>
            <a:off x="0" y="0"/>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lvl1pPr algn="l" defTabSz="966788">
              <a:defRPr sz="1300">
                <a:latin typeface="Times" charset="0"/>
              </a:defRPr>
            </a:lvl1pPr>
          </a:lstStyle>
          <a:p>
            <a:endParaRPr lang="en-US"/>
          </a:p>
        </p:txBody>
      </p:sp>
      <p:sp>
        <p:nvSpPr>
          <p:cNvPr id="187395" name="Rectangle 3"/>
          <p:cNvSpPr>
            <a:spLocks noGrp="1" noChangeArrowheads="1"/>
          </p:cNvSpPr>
          <p:nvPr>
            <p:ph type="dt" sz="quarter" idx="1"/>
          </p:nvPr>
        </p:nvSpPr>
        <p:spPr bwMode="auto">
          <a:xfrm>
            <a:off x="4143375" y="0"/>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lvl1pPr defTabSz="966788">
              <a:defRPr sz="1300">
                <a:latin typeface="Times" charset="0"/>
              </a:defRPr>
            </a:lvl1pPr>
          </a:lstStyle>
          <a:p>
            <a:endParaRPr lang="en-US"/>
          </a:p>
        </p:txBody>
      </p:sp>
      <p:sp>
        <p:nvSpPr>
          <p:cNvPr id="187396" name="Rectangle 4"/>
          <p:cNvSpPr>
            <a:spLocks noGrp="1" noChangeArrowheads="1"/>
          </p:cNvSpPr>
          <p:nvPr>
            <p:ph type="ftr" sz="quarter" idx="2"/>
          </p:nvPr>
        </p:nvSpPr>
        <p:spPr bwMode="auto">
          <a:xfrm>
            <a:off x="0" y="9120188"/>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b" anchorCtr="0" compatLnSpc="1">
            <a:prstTxWarp prst="textNoShape">
              <a:avLst/>
            </a:prstTxWarp>
          </a:bodyPr>
          <a:lstStyle>
            <a:lvl1pPr algn="l" defTabSz="966788">
              <a:defRPr sz="1300">
                <a:latin typeface="Times" charset="0"/>
              </a:defRPr>
            </a:lvl1pPr>
          </a:lstStyle>
          <a:p>
            <a:endParaRPr lang="en-US"/>
          </a:p>
        </p:txBody>
      </p:sp>
      <p:sp>
        <p:nvSpPr>
          <p:cNvPr id="187397" name="Rectangle 5"/>
          <p:cNvSpPr>
            <a:spLocks noGrp="1" noChangeArrowheads="1"/>
          </p:cNvSpPr>
          <p:nvPr>
            <p:ph type="sldNum" sz="quarter" idx="3"/>
          </p:nvPr>
        </p:nvSpPr>
        <p:spPr bwMode="auto">
          <a:xfrm>
            <a:off x="4143375" y="9120188"/>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b" anchorCtr="0" compatLnSpc="1">
            <a:prstTxWarp prst="textNoShape">
              <a:avLst/>
            </a:prstTxWarp>
          </a:bodyPr>
          <a:lstStyle>
            <a:lvl1pPr defTabSz="966788">
              <a:defRPr sz="1300">
                <a:latin typeface="Times" charset="0"/>
              </a:defRPr>
            </a:lvl1pPr>
          </a:lstStyle>
          <a:p>
            <a:fld id="{A9573511-654F-4FCC-9E02-5C3B4A8DA46C}" type="slidenum">
              <a:rPr lang="en-US"/>
              <a:pPr/>
              <a:t>‹#›</a:t>
            </a:fld>
            <a:endParaRPr lang="en-US"/>
          </a:p>
        </p:txBody>
      </p:sp>
    </p:spTree>
    <p:extLst>
      <p:ext uri="{BB962C8B-B14F-4D97-AF65-F5344CB8AC3E}">
        <p14:creationId xmlns:p14="http://schemas.microsoft.com/office/powerpoint/2010/main" val="25074436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730" name="Rectangle 2"/>
          <p:cNvSpPr>
            <a:spLocks noGrp="1" noChangeArrowheads="1"/>
          </p:cNvSpPr>
          <p:nvPr>
            <p:ph type="hdr" sz="quarter"/>
          </p:nvPr>
        </p:nvSpPr>
        <p:spPr bwMode="auto">
          <a:xfrm>
            <a:off x="0" y="0"/>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lvl1pPr algn="l" defTabSz="966788">
              <a:defRPr sz="1300">
                <a:latin typeface="Times" charset="0"/>
              </a:defRPr>
            </a:lvl1pPr>
          </a:lstStyle>
          <a:p>
            <a:endParaRPr lang="en-US"/>
          </a:p>
        </p:txBody>
      </p:sp>
      <p:sp>
        <p:nvSpPr>
          <p:cNvPr id="73731" name="Rectangle 3"/>
          <p:cNvSpPr>
            <a:spLocks noGrp="1" noChangeArrowheads="1"/>
          </p:cNvSpPr>
          <p:nvPr>
            <p:ph type="dt" idx="1"/>
          </p:nvPr>
        </p:nvSpPr>
        <p:spPr bwMode="auto">
          <a:xfrm>
            <a:off x="4144963" y="0"/>
            <a:ext cx="3170237"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lvl1pPr defTabSz="966788">
              <a:defRPr sz="1300">
                <a:latin typeface="Times" charset="0"/>
              </a:defRPr>
            </a:lvl1pPr>
          </a:lstStyle>
          <a:p>
            <a:endParaRPr lang="en-US"/>
          </a:p>
        </p:txBody>
      </p:sp>
      <p:sp>
        <p:nvSpPr>
          <p:cNvPr id="73732"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3733" name="Rectangle 5"/>
          <p:cNvSpPr>
            <a:spLocks noGrp="1" noChangeArrowheads="1"/>
          </p:cNvSpPr>
          <p:nvPr>
            <p:ph type="body" sz="quarter" idx="3"/>
          </p:nvPr>
        </p:nvSpPr>
        <p:spPr bwMode="auto">
          <a:xfrm>
            <a:off x="974725" y="4560888"/>
            <a:ext cx="5365750" cy="4319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3734" name="Rectangle 6"/>
          <p:cNvSpPr>
            <a:spLocks noGrp="1" noChangeArrowheads="1"/>
          </p:cNvSpPr>
          <p:nvPr>
            <p:ph type="ftr" sz="quarter" idx="4"/>
          </p:nvPr>
        </p:nvSpPr>
        <p:spPr bwMode="auto">
          <a:xfrm>
            <a:off x="0" y="9121775"/>
            <a:ext cx="3170238"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b" anchorCtr="0" compatLnSpc="1">
            <a:prstTxWarp prst="textNoShape">
              <a:avLst/>
            </a:prstTxWarp>
          </a:bodyPr>
          <a:lstStyle>
            <a:lvl1pPr algn="l" defTabSz="966788">
              <a:defRPr sz="1300">
                <a:latin typeface="Times" charset="0"/>
              </a:defRPr>
            </a:lvl1pPr>
          </a:lstStyle>
          <a:p>
            <a:endParaRPr lang="en-US"/>
          </a:p>
        </p:txBody>
      </p:sp>
      <p:sp>
        <p:nvSpPr>
          <p:cNvPr id="73735" name="Rectangle 7"/>
          <p:cNvSpPr>
            <a:spLocks noGrp="1" noChangeArrowheads="1"/>
          </p:cNvSpPr>
          <p:nvPr>
            <p:ph type="sldNum" sz="quarter" idx="5"/>
          </p:nvPr>
        </p:nvSpPr>
        <p:spPr bwMode="auto">
          <a:xfrm>
            <a:off x="4144963" y="9121775"/>
            <a:ext cx="3170237"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6661" tIns="48331" rIns="96661" bIns="48331" numCol="1" anchor="b" anchorCtr="0" compatLnSpc="1">
            <a:prstTxWarp prst="textNoShape">
              <a:avLst/>
            </a:prstTxWarp>
          </a:bodyPr>
          <a:lstStyle>
            <a:lvl1pPr defTabSz="966788">
              <a:defRPr sz="1300">
                <a:latin typeface="Times" charset="0"/>
              </a:defRPr>
            </a:lvl1pPr>
          </a:lstStyle>
          <a:p>
            <a:fld id="{B8698B0B-5A88-48D9-84C2-D50FA23C44F7}" type="slidenum">
              <a:rPr lang="en-US"/>
              <a:pPr/>
              <a:t>‹#›</a:t>
            </a:fld>
            <a:endParaRPr lang="en-US"/>
          </a:p>
        </p:txBody>
      </p:sp>
    </p:spTree>
    <p:extLst>
      <p:ext uri="{BB962C8B-B14F-4D97-AF65-F5344CB8AC3E}">
        <p14:creationId xmlns:p14="http://schemas.microsoft.com/office/powerpoint/2010/main" val="27778351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charset="0"/>
        <a:ea typeface="+mn-ea"/>
        <a:cs typeface="+mn-cs"/>
      </a:defRPr>
    </a:lvl1pPr>
    <a:lvl2pPr marL="457200" algn="l" rtl="0" fontAlgn="base">
      <a:spcBef>
        <a:spcPct val="30000"/>
      </a:spcBef>
      <a:spcAft>
        <a:spcPct val="0"/>
      </a:spcAft>
      <a:defRPr sz="1200" kern="1200">
        <a:solidFill>
          <a:schemeClr val="tx1"/>
        </a:solidFill>
        <a:latin typeface="Times" charset="0"/>
        <a:ea typeface="+mn-ea"/>
        <a:cs typeface="+mn-cs"/>
      </a:defRPr>
    </a:lvl2pPr>
    <a:lvl3pPr marL="914400" algn="l" rtl="0" fontAlgn="base">
      <a:spcBef>
        <a:spcPct val="30000"/>
      </a:spcBef>
      <a:spcAft>
        <a:spcPct val="0"/>
      </a:spcAft>
      <a:defRPr sz="1200" kern="1200">
        <a:solidFill>
          <a:schemeClr val="tx1"/>
        </a:solidFill>
        <a:latin typeface="Times" charset="0"/>
        <a:ea typeface="+mn-ea"/>
        <a:cs typeface="+mn-cs"/>
      </a:defRPr>
    </a:lvl3pPr>
    <a:lvl4pPr marL="1371600" algn="l" rtl="0" fontAlgn="base">
      <a:spcBef>
        <a:spcPct val="30000"/>
      </a:spcBef>
      <a:spcAft>
        <a:spcPct val="0"/>
      </a:spcAft>
      <a:defRPr sz="1200" kern="1200">
        <a:solidFill>
          <a:schemeClr val="tx1"/>
        </a:solidFill>
        <a:latin typeface="Times" charset="0"/>
        <a:ea typeface="+mn-ea"/>
        <a:cs typeface="+mn-cs"/>
      </a:defRPr>
    </a:lvl4pPr>
    <a:lvl5pPr marL="1828800" algn="l" rtl="0" fontAlgn="base">
      <a:spcBef>
        <a:spcPct val="30000"/>
      </a:spcBef>
      <a:spcAft>
        <a:spcPct val="0"/>
      </a:spcAft>
      <a:defRPr sz="1200" kern="1200">
        <a:solidFill>
          <a:schemeClr val="tx1"/>
        </a:solidFill>
        <a:latin typeface="Times"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45CCFF-06B0-4B60-A372-6FCD5657F4FB}" type="slidenum">
              <a:rPr lang="en-US"/>
              <a:pPr/>
              <a:t>18</a:t>
            </a:fld>
            <a:endParaRPr lang="en-US"/>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p:txBody>
          <a:bodyPr/>
          <a:lstStyle/>
          <a:p>
            <a:r>
              <a:rPr lang="en-US"/>
              <a:t>Trade produces an equilibrium relative price of cloth, (</a:t>
            </a:r>
            <a:r>
              <a:rPr lang="en-US" i="1"/>
              <a:t>P</a:t>
            </a:r>
            <a:r>
              <a:rPr lang="en-US" i="1" baseline="-25000"/>
              <a:t>C</a:t>
            </a:r>
            <a:r>
              <a:rPr lang="en-US" i="1"/>
              <a:t>/P</a:t>
            </a:r>
            <a:r>
              <a:rPr lang="en-US" i="1" baseline="-25000"/>
              <a:t>F</a:t>
            </a:r>
            <a:r>
              <a:rPr lang="en-US"/>
              <a:t>)</a:t>
            </a:r>
            <a:r>
              <a:rPr lang="en-US" i="1" baseline="-25000"/>
              <a:t>1</a:t>
            </a:r>
            <a:r>
              <a:rPr lang="en-US"/>
              <a:t>, where the relative quantity demanded of cloth equals the relative quantity supplied of cloth. At this relative price, there is no tendency for the relative quantity demanded of cloth nor the relative quantity supplied of cloth to change.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6832D23-2A5A-4138-9678-1636CEB61150}" type="slidenum">
              <a:rPr lang="en-US"/>
              <a:pPr/>
              <a:t>19</a:t>
            </a:fld>
            <a:endParaRPr lang="en-US"/>
          </a:p>
        </p:txBody>
      </p:sp>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r>
              <a:rPr lang="en-US"/>
              <a:t>Trade produces an equilibrium relative price of cloth, (</a:t>
            </a:r>
            <a:r>
              <a:rPr lang="en-US" i="1"/>
              <a:t>P</a:t>
            </a:r>
            <a:r>
              <a:rPr lang="en-US" i="1" baseline="-25000"/>
              <a:t>C</a:t>
            </a:r>
            <a:r>
              <a:rPr lang="en-US" i="1"/>
              <a:t>/P</a:t>
            </a:r>
            <a:r>
              <a:rPr lang="en-US" i="1" baseline="-25000"/>
              <a:t>F</a:t>
            </a:r>
            <a:r>
              <a:rPr lang="en-US"/>
              <a:t>)</a:t>
            </a:r>
            <a:r>
              <a:rPr lang="en-US" i="1" baseline="-25000"/>
              <a:t>1</a:t>
            </a:r>
            <a:r>
              <a:rPr lang="en-US"/>
              <a:t>, where the relative quantity demanded of cloth equals the relative quantity supplied of cloth. At this relative price, there is no tendency for the relative quantity demanded of cloth nor the relative quantity supplied of cloth to change.</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C1832A3-6253-4036-A13D-F0EA8AC25E09}" type="slidenum">
              <a:rPr lang="en-US"/>
              <a:pPr/>
              <a:t>25</a:t>
            </a:fld>
            <a:endParaRPr lang="en-US"/>
          </a:p>
        </p:txBody>
      </p:sp>
      <p:sp>
        <p:nvSpPr>
          <p:cNvPr id="97282" name="Rectangle 2"/>
          <p:cNvSpPr>
            <a:spLocks noGrp="1" noRot="1" noChangeAspect="1" noChangeArrowheads="1" noTextEdit="1"/>
          </p:cNvSpPr>
          <p:nvPr>
            <p:ph type="sldImg"/>
          </p:nvPr>
        </p:nvSpPr>
        <p:spPr>
          <a:ln/>
        </p:spPr>
      </p:sp>
      <p:sp>
        <p:nvSpPr>
          <p:cNvPr id="97283" name="Rectangle 3"/>
          <p:cNvSpPr>
            <a:spLocks noGrp="1" noChangeArrowheads="1"/>
          </p:cNvSpPr>
          <p:nvPr>
            <p:ph type="body" idx="1"/>
          </p:nvPr>
        </p:nvSpPr>
        <p:spPr/>
        <p:txBody>
          <a:bodyPr/>
          <a:lstStyle/>
          <a:p>
            <a:r>
              <a:rPr lang="en-US"/>
              <a:t>If biased growth occurs in the cloth industry, suppliers are more able and willing to sell cloth relative to food, so that the relative supply curve shifts right to represent an increase in the supply of cloth relative to the supply of food. In the new trade equilibrium, the relative quantity of cloth bought and sold increases and the price of cloth relative to the price of food decreases from </a:t>
            </a:r>
            <a:r>
              <a:rPr lang="en-US" sz="1800"/>
              <a:t>(</a:t>
            </a:r>
            <a:r>
              <a:rPr lang="en-US" sz="1800" i="1"/>
              <a:t>P</a:t>
            </a:r>
            <a:r>
              <a:rPr lang="en-US" sz="1800" i="1" baseline="-25000"/>
              <a:t>C</a:t>
            </a:r>
            <a:r>
              <a:rPr lang="en-US" sz="1800" i="1"/>
              <a:t>/P</a:t>
            </a:r>
            <a:r>
              <a:rPr lang="en-US" sz="1800" i="1" baseline="-25000"/>
              <a:t>F</a:t>
            </a:r>
            <a:r>
              <a:rPr lang="en-US" sz="1800"/>
              <a:t>)</a:t>
            </a:r>
            <a:r>
              <a:rPr lang="en-US" sz="1800" baseline="-25000"/>
              <a:t>1 </a:t>
            </a:r>
            <a:r>
              <a:rPr lang="en-US" sz="1800"/>
              <a:t>to (</a:t>
            </a:r>
            <a:r>
              <a:rPr lang="en-US" sz="1800" i="1"/>
              <a:t>P</a:t>
            </a:r>
            <a:r>
              <a:rPr lang="en-US" sz="1800" i="1" baseline="-25000"/>
              <a:t>C</a:t>
            </a:r>
            <a:r>
              <a:rPr lang="en-US" sz="1800" i="1"/>
              <a:t>/P</a:t>
            </a:r>
            <a:r>
              <a:rPr lang="en-US" sz="1800" i="1" baseline="-25000"/>
              <a:t>F</a:t>
            </a:r>
            <a:r>
              <a:rPr lang="en-US" sz="1800"/>
              <a:t>)</a:t>
            </a:r>
            <a:r>
              <a:rPr lang="en-US" sz="1800" baseline="-25000"/>
              <a:t>2</a:t>
            </a:r>
            <a:r>
              <a:rPr lang="en-US" sz="1800"/>
              <a:t>. If the home country exports cloth and imports food, the price of exports relative to the price of imports for the domestic country decreases.</a:t>
            </a:r>
            <a:r>
              <a:rPr lang="en-US" sz="1800" i="1" baseline="-25000"/>
              <a:t> </a:t>
            </a:r>
            <a:r>
              <a:rPr lang="en-US" sz="1800"/>
              <a:t>In other words, the terms of trade for the domestic country decreases.</a:t>
            </a:r>
            <a:endParaRPr lang="en-US"/>
          </a:p>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B371AC-20AE-4493-8AF4-3DE0E1890AB1}" type="slidenum">
              <a:rPr lang="en-US"/>
              <a:pPr/>
              <a:t>26</a:t>
            </a:fld>
            <a:endParaRPr lang="en-US"/>
          </a:p>
        </p:txBody>
      </p:sp>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p:txBody>
          <a:bodyPr/>
          <a:lstStyle/>
          <a:p>
            <a:r>
              <a:rPr lang="en-US"/>
              <a:t>If biased growth occurs in the food industry, suppliers are more able and willing to sell food relative to cloth, so that the relative supply curve shifts left to represent a decrease in the supply of cloth relative to the supply of food. In the new trade equilibrium, the relative quantity of food bought and sold increases (and the relative quantity of cloth bought and sold decreases) and the price of cloth relative to the price of food increases from </a:t>
            </a:r>
            <a:r>
              <a:rPr lang="en-US" sz="1800"/>
              <a:t>(</a:t>
            </a:r>
            <a:r>
              <a:rPr lang="en-US" sz="1800" i="1"/>
              <a:t>P</a:t>
            </a:r>
            <a:r>
              <a:rPr lang="en-US" sz="1800" i="1" baseline="-25000"/>
              <a:t>C</a:t>
            </a:r>
            <a:r>
              <a:rPr lang="en-US" sz="1800" i="1"/>
              <a:t>/P</a:t>
            </a:r>
            <a:r>
              <a:rPr lang="en-US" sz="1800" i="1" baseline="-25000"/>
              <a:t>F</a:t>
            </a:r>
            <a:r>
              <a:rPr lang="en-US" sz="1800"/>
              <a:t>)</a:t>
            </a:r>
            <a:r>
              <a:rPr lang="en-US" sz="1800" baseline="-25000"/>
              <a:t>1 </a:t>
            </a:r>
            <a:r>
              <a:rPr lang="en-US" sz="1800"/>
              <a:t>to (</a:t>
            </a:r>
            <a:r>
              <a:rPr lang="en-US" sz="1800" i="1"/>
              <a:t>P</a:t>
            </a:r>
            <a:r>
              <a:rPr lang="en-US" sz="1800" i="1" baseline="-25000"/>
              <a:t>C</a:t>
            </a:r>
            <a:r>
              <a:rPr lang="en-US" sz="1800" i="1"/>
              <a:t>/P</a:t>
            </a:r>
            <a:r>
              <a:rPr lang="en-US" sz="1800" i="1" baseline="-25000"/>
              <a:t>F</a:t>
            </a:r>
            <a:r>
              <a:rPr lang="en-US" sz="1800"/>
              <a:t>)</a:t>
            </a:r>
            <a:r>
              <a:rPr lang="en-US" sz="1800" baseline="-25000"/>
              <a:t>2</a:t>
            </a:r>
            <a:r>
              <a:rPr lang="en-US" sz="1800"/>
              <a:t>. If the domestic country exports cloth and imports food, the price of exports relative to the price of imports for the domestic country increases.</a:t>
            </a:r>
            <a:r>
              <a:rPr lang="en-US" sz="1800" i="1" baseline="-25000"/>
              <a:t> </a:t>
            </a:r>
            <a:r>
              <a:rPr lang="en-US" sz="1800"/>
              <a:t>In other words, the terms of trade for the domestic country increases.</a:t>
            </a: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7" name="Přímá spojnice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Nadpis 28"/>
          <p:cNvSpPr>
            <a:spLocks noGrp="1"/>
          </p:cNvSpPr>
          <p:nvPr>
            <p:ph type="ctrTitle"/>
          </p:nvPr>
        </p:nvSpPr>
        <p:spPr>
          <a:xfrm>
            <a:off x="381000" y="4853411"/>
            <a:ext cx="8458200" cy="1222375"/>
          </a:xfrm>
        </p:spPr>
        <p:txBody>
          <a:bodyPr anchor="t"/>
          <a:lstStyle/>
          <a:p>
            <a:r>
              <a:rPr kumimoji="0" lang="cs-CZ" smtClean="0"/>
              <a:t>Kliknutím lze upravit styl.</a:t>
            </a:r>
            <a:endParaRPr kumimoji="0" lang="en-US"/>
          </a:p>
        </p:txBody>
      </p:sp>
      <p:sp>
        <p:nvSpPr>
          <p:cNvPr id="9" name="Podnadpis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cs-CZ" smtClean="0"/>
              <a:t>Kliknutím lze upravit styl předlohy.</a:t>
            </a:r>
            <a:endParaRPr kumimoji="0" lang="en-US"/>
          </a:p>
        </p:txBody>
      </p:sp>
      <p:sp>
        <p:nvSpPr>
          <p:cNvPr id="16" name="Zástupný symbol pro datum 15"/>
          <p:cNvSpPr>
            <a:spLocks noGrp="1"/>
          </p:cNvSpPr>
          <p:nvPr>
            <p:ph type="dt" sz="half" idx="10"/>
          </p:nvPr>
        </p:nvSpPr>
        <p:spPr/>
        <p:txBody>
          <a:bodyPr/>
          <a:lstStyle/>
          <a:p>
            <a:pPr eaLnBrk="1" latinLnBrk="0" hangingPunct="1"/>
            <a:fld id="{74CBEAF9-9E58-4CC8-A6FF-6DD8A58DEEA4}" type="datetimeFigureOut">
              <a:rPr lang="en-US" smtClean="0"/>
              <a:pPr eaLnBrk="1" latinLnBrk="0" hangingPunct="1"/>
              <a:t>3/11/2012</a:t>
            </a:fld>
            <a:endParaRPr lang="en-US"/>
          </a:p>
        </p:txBody>
      </p:sp>
      <p:sp>
        <p:nvSpPr>
          <p:cNvPr id="2" name="Zástupný symbol pro zápatí 1"/>
          <p:cNvSpPr>
            <a:spLocks noGrp="1"/>
          </p:cNvSpPr>
          <p:nvPr>
            <p:ph type="ftr" sz="quarter" idx="11"/>
          </p:nvPr>
        </p:nvSpPr>
        <p:spPr/>
        <p:txBody>
          <a:bodyPr/>
          <a:lstStyle/>
          <a:p>
            <a:endParaRPr kumimoji="0" lang="en-US"/>
          </a:p>
        </p:txBody>
      </p:sp>
      <p:sp>
        <p:nvSpPr>
          <p:cNvPr id="15" name="Zástupný symbol pro číslo snímku 14"/>
          <p:cNvSpPr>
            <a:spLocks noGrp="1"/>
          </p:cNvSpPr>
          <p:nvPr>
            <p:ph type="sldNum" sz="quarter" idx="12"/>
          </p:nvPr>
        </p:nvSpPr>
        <p:spPr>
          <a:xfrm>
            <a:off x="8229600" y="6473952"/>
            <a:ext cx="758952" cy="246888"/>
          </a:xfrm>
        </p:spPr>
        <p:txBody>
          <a:bodyPr/>
          <a:lstStyle/>
          <a:p>
            <a:r>
              <a:rPr lang="en-US" smtClean="0"/>
              <a:t>6-</a:t>
            </a:r>
            <a:fld id="{D26A5A5D-64F2-4A61-9150-1EA76A4437DD}" type="slidenum">
              <a:rPr lang="en-US" smtClean="0"/>
              <a:pPr/>
              <a:t>‹#›</a:t>
            </a:fld>
            <a:endParaRPr lang="en-US"/>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cs-CZ" smtClean="0"/>
              <a:t>Kliknutím lze upravit styl.</a:t>
            </a:r>
            <a:endParaRPr kumimoji="0" lang="en-US"/>
          </a:p>
        </p:txBody>
      </p:sp>
      <p:sp>
        <p:nvSpPr>
          <p:cNvPr id="3" name="Zástupný symbol pro svislý text 2"/>
          <p:cNvSpPr>
            <a:spLocks noGrp="1"/>
          </p:cNvSpPr>
          <p:nvPr>
            <p:ph type="body" orient="vert" idx="1"/>
          </p:nvPr>
        </p:nvSpPr>
        <p:spPr/>
        <p:txBody>
          <a:bodyPr vert="eaVert"/>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eaLnBrk="1" latinLnBrk="0" hangingPunct="1"/>
            <a:fld id="{74CBEAF9-9E58-4CC8-A6FF-6DD8A58DEEA4}" type="datetimeFigureOut">
              <a:rPr lang="en-US" smtClean="0"/>
              <a:pPr eaLnBrk="1" latinLnBrk="0" hangingPunct="1"/>
              <a:t>3/11/2012</a:t>
            </a:fld>
            <a:endParaRPr lang="en-US"/>
          </a:p>
        </p:txBody>
      </p:sp>
      <p:sp>
        <p:nvSpPr>
          <p:cNvPr id="5" name="Zástupný symbol pro zápatí 4"/>
          <p:cNvSpPr>
            <a:spLocks noGrp="1"/>
          </p:cNvSpPr>
          <p:nvPr>
            <p:ph type="ftr" sz="quarter" idx="11"/>
          </p:nvPr>
        </p:nvSpPr>
        <p:spPr/>
        <p:txBody>
          <a:bodyPr/>
          <a:lstStyle/>
          <a:p>
            <a:endParaRPr kumimoji="0" lang="en-US"/>
          </a:p>
        </p:txBody>
      </p:sp>
      <p:sp>
        <p:nvSpPr>
          <p:cNvPr id="6" name="Zástupný symbol pro číslo snímku 5"/>
          <p:cNvSpPr>
            <a:spLocks noGrp="1"/>
          </p:cNvSpPr>
          <p:nvPr>
            <p:ph type="sldNum" sz="quarter" idx="12"/>
          </p:nvPr>
        </p:nvSpPr>
        <p:spPr/>
        <p:txBody>
          <a:bodyPr/>
          <a:lstStyle/>
          <a:p>
            <a:r>
              <a:rPr lang="en-US" smtClean="0"/>
              <a:t>6-</a:t>
            </a:r>
            <a:fld id="{03515B29-B135-4320-844B-A6350A25BC0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858000" y="549276"/>
            <a:ext cx="1828800" cy="5851525"/>
          </a:xfrm>
        </p:spPr>
        <p:txBody>
          <a:bodyPr vert="eaVert"/>
          <a:lstStyle/>
          <a:p>
            <a:r>
              <a:rPr kumimoji="0" lang="cs-CZ" smtClean="0"/>
              <a:t>Kliknutím lze upravit styl.</a:t>
            </a:r>
            <a:endParaRPr kumimoji="0" lang="en-US"/>
          </a:p>
        </p:txBody>
      </p:sp>
      <p:sp>
        <p:nvSpPr>
          <p:cNvPr id="3" name="Zástupný symbol pro svislý text 2"/>
          <p:cNvSpPr>
            <a:spLocks noGrp="1"/>
          </p:cNvSpPr>
          <p:nvPr>
            <p:ph type="body" orient="vert" idx="1"/>
          </p:nvPr>
        </p:nvSpPr>
        <p:spPr>
          <a:xfrm>
            <a:off x="457200" y="549276"/>
            <a:ext cx="6248400" cy="5851525"/>
          </a:xfrm>
        </p:spPr>
        <p:txBody>
          <a:bodyPr vert="eaVert"/>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4" name="Zástupný symbol pro datum 3"/>
          <p:cNvSpPr>
            <a:spLocks noGrp="1"/>
          </p:cNvSpPr>
          <p:nvPr>
            <p:ph type="dt" sz="half" idx="10"/>
          </p:nvPr>
        </p:nvSpPr>
        <p:spPr/>
        <p:txBody>
          <a:bodyPr/>
          <a:lstStyle/>
          <a:p>
            <a:pPr eaLnBrk="1" latinLnBrk="0" hangingPunct="1"/>
            <a:fld id="{74CBEAF9-9E58-4CC8-A6FF-6DD8A58DEEA4}" type="datetimeFigureOut">
              <a:rPr lang="en-US" smtClean="0"/>
              <a:pPr eaLnBrk="1" latinLnBrk="0" hangingPunct="1"/>
              <a:t>3/11/2012</a:t>
            </a:fld>
            <a:endParaRPr lang="en-US"/>
          </a:p>
        </p:txBody>
      </p:sp>
      <p:sp>
        <p:nvSpPr>
          <p:cNvPr id="5" name="Zástupný symbol pro zápatí 4"/>
          <p:cNvSpPr>
            <a:spLocks noGrp="1"/>
          </p:cNvSpPr>
          <p:nvPr>
            <p:ph type="ftr" sz="quarter" idx="11"/>
          </p:nvPr>
        </p:nvSpPr>
        <p:spPr/>
        <p:txBody>
          <a:bodyPr/>
          <a:lstStyle/>
          <a:p>
            <a:endParaRPr kumimoji="0" lang="en-US"/>
          </a:p>
        </p:txBody>
      </p:sp>
      <p:sp>
        <p:nvSpPr>
          <p:cNvPr id="6" name="Zástupný symbol pro číslo snímku 5"/>
          <p:cNvSpPr>
            <a:spLocks noGrp="1"/>
          </p:cNvSpPr>
          <p:nvPr>
            <p:ph type="sldNum" sz="quarter" idx="12"/>
          </p:nvPr>
        </p:nvSpPr>
        <p:spPr/>
        <p:txBody>
          <a:bodyPr/>
          <a:lstStyle/>
          <a:p>
            <a:r>
              <a:rPr lang="en-US" smtClean="0"/>
              <a:t>6-</a:t>
            </a:r>
            <a:fld id="{81D7FE76-D4FD-4819-AF17-B2C3F9C877A4}"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1_Úvodní snímek">
    <p:bg>
      <p:bgPr>
        <a:solidFill>
          <a:srgbClr val="B7D76B"/>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2" name="Nadpis 21"/>
          <p:cNvSpPr>
            <a:spLocks noGrp="1"/>
          </p:cNvSpPr>
          <p:nvPr>
            <p:ph type="title"/>
          </p:nvPr>
        </p:nvSpPr>
        <p:spPr/>
        <p:txBody>
          <a:bodyPr/>
          <a:lstStyle/>
          <a:p>
            <a:r>
              <a:rPr kumimoji="0" lang="cs-CZ" smtClean="0"/>
              <a:t>Kliknutím lze upravit styl.</a:t>
            </a:r>
            <a:endParaRPr kumimoji="0" lang="en-US"/>
          </a:p>
        </p:txBody>
      </p:sp>
      <p:sp>
        <p:nvSpPr>
          <p:cNvPr id="27" name="Zástupný symbol pro obsah 26"/>
          <p:cNvSpPr>
            <a:spLocks noGrp="1"/>
          </p:cNvSpPr>
          <p:nvPr>
            <p:ph idx="1"/>
          </p:nvPr>
        </p:nvSpPr>
        <p:spPr/>
        <p:txBody>
          <a:body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25" name="Zástupný symbol pro datum 24"/>
          <p:cNvSpPr>
            <a:spLocks noGrp="1"/>
          </p:cNvSpPr>
          <p:nvPr>
            <p:ph type="dt" sz="half" idx="10"/>
          </p:nvPr>
        </p:nvSpPr>
        <p:spPr/>
        <p:txBody>
          <a:bodyPr/>
          <a:lstStyle/>
          <a:p>
            <a:pPr eaLnBrk="1" latinLnBrk="0" hangingPunct="1"/>
            <a:fld id="{74CBEAF9-9E58-4CC8-A6FF-6DD8A58DEEA4}" type="datetimeFigureOut">
              <a:rPr lang="en-US" smtClean="0"/>
              <a:pPr eaLnBrk="1" latinLnBrk="0" hangingPunct="1"/>
              <a:t>3/11/2012</a:t>
            </a:fld>
            <a:endParaRPr lang="en-US"/>
          </a:p>
        </p:txBody>
      </p:sp>
      <p:sp>
        <p:nvSpPr>
          <p:cNvPr id="19" name="Zástupný symbol pro zápatí 18"/>
          <p:cNvSpPr>
            <a:spLocks noGrp="1"/>
          </p:cNvSpPr>
          <p:nvPr>
            <p:ph type="ftr" sz="quarter" idx="11"/>
          </p:nvPr>
        </p:nvSpPr>
        <p:spPr>
          <a:xfrm>
            <a:off x="3581400" y="76200"/>
            <a:ext cx="2895600" cy="288925"/>
          </a:xfrm>
        </p:spPr>
        <p:txBody>
          <a:bodyPr/>
          <a:lstStyle/>
          <a:p>
            <a:endParaRPr kumimoji="0" lang="en-US"/>
          </a:p>
        </p:txBody>
      </p:sp>
      <p:sp>
        <p:nvSpPr>
          <p:cNvPr id="16" name="Zástupný symbol pro číslo snímku 15"/>
          <p:cNvSpPr>
            <a:spLocks noGrp="1"/>
          </p:cNvSpPr>
          <p:nvPr>
            <p:ph type="sldNum" sz="quarter" idx="12"/>
          </p:nvPr>
        </p:nvSpPr>
        <p:spPr>
          <a:xfrm>
            <a:off x="8229600" y="6473952"/>
            <a:ext cx="758952" cy="246888"/>
          </a:xfrm>
        </p:spPr>
        <p:txBody>
          <a:bodyPr/>
          <a:lstStyle/>
          <a:p>
            <a:r>
              <a:rPr lang="en-US" smtClean="0"/>
              <a:t>6-</a:t>
            </a:r>
            <a:fld id="{132D0B1C-E024-45F4-B679-61A0C799009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bg>
      <p:bgRef idx="1003">
        <a:schemeClr val="bg2"/>
      </p:bgRef>
    </p:bg>
    <p:spTree>
      <p:nvGrpSpPr>
        <p:cNvPr id="1" name=""/>
        <p:cNvGrpSpPr/>
        <p:nvPr/>
      </p:nvGrpSpPr>
      <p:grpSpPr>
        <a:xfrm>
          <a:off x="0" y="0"/>
          <a:ext cx="0" cy="0"/>
          <a:chOff x="0" y="0"/>
          <a:chExt cx="0" cy="0"/>
        </a:xfrm>
      </p:grpSpPr>
      <p:sp>
        <p:nvSpPr>
          <p:cNvPr id="7" name="Přímá spojnice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Zástupný symbol pro text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cs-CZ" smtClean="0"/>
              <a:t>Kliknutím lze upravit styly předlohy textu.</a:t>
            </a:r>
          </a:p>
        </p:txBody>
      </p:sp>
      <p:sp>
        <p:nvSpPr>
          <p:cNvPr id="19" name="Zástupný symbol pro datum 18"/>
          <p:cNvSpPr>
            <a:spLocks noGrp="1"/>
          </p:cNvSpPr>
          <p:nvPr>
            <p:ph type="dt" sz="half" idx="10"/>
          </p:nvPr>
        </p:nvSpPr>
        <p:spPr/>
        <p:txBody>
          <a:bodyPr/>
          <a:lstStyle/>
          <a:p>
            <a:pPr eaLnBrk="1" latinLnBrk="0" hangingPunct="1"/>
            <a:fld id="{74CBEAF9-9E58-4CC8-A6FF-6DD8A58DEEA4}" type="datetimeFigureOut">
              <a:rPr lang="en-US" smtClean="0"/>
              <a:pPr eaLnBrk="1" latinLnBrk="0" hangingPunct="1"/>
              <a:t>3/11/2012</a:t>
            </a:fld>
            <a:endParaRPr lang="en-US"/>
          </a:p>
        </p:txBody>
      </p:sp>
      <p:sp>
        <p:nvSpPr>
          <p:cNvPr id="11" name="Zástupný symbol pro zápatí 10"/>
          <p:cNvSpPr>
            <a:spLocks noGrp="1"/>
          </p:cNvSpPr>
          <p:nvPr>
            <p:ph type="ftr" sz="quarter" idx="11"/>
          </p:nvPr>
        </p:nvSpPr>
        <p:spPr/>
        <p:txBody>
          <a:bodyPr/>
          <a:lstStyle/>
          <a:p>
            <a:endParaRPr kumimoji="0" lang="en-US"/>
          </a:p>
        </p:txBody>
      </p:sp>
      <p:sp>
        <p:nvSpPr>
          <p:cNvPr id="16" name="Zástupný symbol pro číslo snímku 15"/>
          <p:cNvSpPr>
            <a:spLocks noGrp="1"/>
          </p:cNvSpPr>
          <p:nvPr>
            <p:ph type="sldNum" sz="quarter" idx="12"/>
          </p:nvPr>
        </p:nvSpPr>
        <p:spPr/>
        <p:txBody>
          <a:bodyPr/>
          <a:lstStyle/>
          <a:p>
            <a:r>
              <a:rPr lang="en-US" smtClean="0"/>
              <a:t>6-</a:t>
            </a:r>
            <a:fld id="{A8B07CA4-210B-486D-93DF-B3FF6F6F0309}" type="slidenum">
              <a:rPr lang="en-US" smtClean="0"/>
              <a:pPr/>
              <a:t>‹#›</a:t>
            </a:fld>
            <a:endParaRPr lang="en-US"/>
          </a:p>
        </p:txBody>
      </p:sp>
      <p:sp>
        <p:nvSpPr>
          <p:cNvPr id="8" name="Nadpis 7"/>
          <p:cNvSpPr>
            <a:spLocks noGrp="1"/>
          </p:cNvSpPr>
          <p:nvPr>
            <p:ph type="title"/>
          </p:nvPr>
        </p:nvSpPr>
        <p:spPr>
          <a:xfrm>
            <a:off x="180475" y="2947085"/>
            <a:ext cx="8686800" cy="1184825"/>
          </a:xfrm>
        </p:spPr>
        <p:txBody>
          <a:bodyPr rtlCol="0" anchor="t"/>
          <a:lstStyle>
            <a:lvl1pPr algn="r">
              <a:defRPr/>
            </a:lvl1pPr>
          </a:lstStyle>
          <a:p>
            <a:r>
              <a:rPr kumimoji="0" lang="cs-CZ" smtClean="0"/>
              <a:t>Kliknutím lze upravit styl.</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0" name="Nadpis 19"/>
          <p:cNvSpPr>
            <a:spLocks noGrp="1"/>
          </p:cNvSpPr>
          <p:nvPr>
            <p:ph type="title"/>
          </p:nvPr>
        </p:nvSpPr>
        <p:spPr>
          <a:xfrm>
            <a:off x="301752" y="457200"/>
            <a:ext cx="8686800" cy="841248"/>
          </a:xfrm>
        </p:spPr>
        <p:txBody>
          <a:bodyPr/>
          <a:lstStyle/>
          <a:p>
            <a:r>
              <a:rPr kumimoji="0" lang="cs-CZ" smtClean="0"/>
              <a:t>Kliknutím lze upravit styl.</a:t>
            </a:r>
            <a:endParaRPr kumimoji="0" lang="en-US"/>
          </a:p>
        </p:txBody>
      </p:sp>
      <p:sp>
        <p:nvSpPr>
          <p:cNvPr id="14" name="Zástupný symbol pro obsah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13" name="Zástupný symbol pro obsah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21" name="Zástupný symbol pro datum 20"/>
          <p:cNvSpPr>
            <a:spLocks noGrp="1"/>
          </p:cNvSpPr>
          <p:nvPr>
            <p:ph type="dt" sz="half" idx="10"/>
          </p:nvPr>
        </p:nvSpPr>
        <p:spPr/>
        <p:txBody>
          <a:bodyPr/>
          <a:lstStyle/>
          <a:p>
            <a:pPr eaLnBrk="1" latinLnBrk="0" hangingPunct="1"/>
            <a:fld id="{74CBEAF9-9E58-4CC8-A6FF-6DD8A58DEEA4}" type="datetimeFigureOut">
              <a:rPr lang="en-US" smtClean="0"/>
              <a:pPr eaLnBrk="1" latinLnBrk="0" hangingPunct="1"/>
              <a:t>3/11/2012</a:t>
            </a:fld>
            <a:endParaRPr lang="en-US"/>
          </a:p>
        </p:txBody>
      </p:sp>
      <p:sp>
        <p:nvSpPr>
          <p:cNvPr id="10" name="Zástupný symbol pro zápatí 9"/>
          <p:cNvSpPr>
            <a:spLocks noGrp="1"/>
          </p:cNvSpPr>
          <p:nvPr>
            <p:ph type="ftr" sz="quarter" idx="11"/>
          </p:nvPr>
        </p:nvSpPr>
        <p:spPr/>
        <p:txBody>
          <a:bodyPr/>
          <a:lstStyle/>
          <a:p>
            <a:endParaRPr kumimoji="0" lang="en-US"/>
          </a:p>
        </p:txBody>
      </p:sp>
      <p:sp>
        <p:nvSpPr>
          <p:cNvPr id="31" name="Zástupný symbol pro číslo snímku 30"/>
          <p:cNvSpPr>
            <a:spLocks noGrp="1"/>
          </p:cNvSpPr>
          <p:nvPr>
            <p:ph type="sldNum" sz="quarter" idx="12"/>
          </p:nvPr>
        </p:nvSpPr>
        <p:spPr/>
        <p:txBody>
          <a:bodyPr/>
          <a:lstStyle/>
          <a:p>
            <a:r>
              <a:rPr lang="en-US" smtClean="0"/>
              <a:t>6-</a:t>
            </a:r>
            <a:fld id="{4B3E249F-0335-454C-B76B-81C9BCDEC2B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ovnání">
    <p:spTree>
      <p:nvGrpSpPr>
        <p:cNvPr id="1" name=""/>
        <p:cNvGrpSpPr/>
        <p:nvPr/>
      </p:nvGrpSpPr>
      <p:grpSpPr>
        <a:xfrm>
          <a:off x="0" y="0"/>
          <a:ext cx="0" cy="0"/>
          <a:chOff x="0" y="0"/>
          <a:chExt cx="0" cy="0"/>
        </a:xfrm>
      </p:grpSpPr>
      <p:sp>
        <p:nvSpPr>
          <p:cNvPr id="29" name="Nadpis 28"/>
          <p:cNvSpPr>
            <a:spLocks noGrp="1"/>
          </p:cNvSpPr>
          <p:nvPr>
            <p:ph type="title"/>
          </p:nvPr>
        </p:nvSpPr>
        <p:spPr>
          <a:xfrm>
            <a:off x="304800" y="5410200"/>
            <a:ext cx="8610600" cy="882650"/>
          </a:xfrm>
        </p:spPr>
        <p:txBody>
          <a:bodyPr anchor="ctr"/>
          <a:lstStyle>
            <a:lvl1pPr>
              <a:defRPr/>
            </a:lvl1pPr>
          </a:lstStyle>
          <a:p>
            <a:r>
              <a:rPr kumimoji="0" lang="cs-CZ" smtClean="0"/>
              <a:t>Kliknutím lze upravit styl.</a:t>
            </a:r>
            <a:endParaRPr kumimoji="0" lang="en-US"/>
          </a:p>
        </p:txBody>
      </p:sp>
      <p:sp>
        <p:nvSpPr>
          <p:cNvPr id="13" name="Zástupný symbol pro text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Kliknutím lze upravit styly předlohy textu.</a:t>
            </a:r>
          </a:p>
        </p:txBody>
      </p:sp>
      <p:sp>
        <p:nvSpPr>
          <p:cNvPr id="25" name="Zástupný symbol pro text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cs-CZ" smtClean="0"/>
              <a:t>Kliknutím lze upravit styly předlohy textu.</a:t>
            </a:r>
          </a:p>
        </p:txBody>
      </p:sp>
      <p:sp>
        <p:nvSpPr>
          <p:cNvPr id="4" name="Zástupný symbol pro obsah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28" name="Zástupný symbol pro obsah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10" name="Zástupný symbol pro datum 9"/>
          <p:cNvSpPr>
            <a:spLocks noGrp="1"/>
          </p:cNvSpPr>
          <p:nvPr>
            <p:ph type="dt" sz="half" idx="10"/>
          </p:nvPr>
        </p:nvSpPr>
        <p:spPr/>
        <p:txBody>
          <a:bodyPr/>
          <a:lstStyle/>
          <a:p>
            <a:pPr eaLnBrk="1" latinLnBrk="0" hangingPunct="1"/>
            <a:fld id="{74CBEAF9-9E58-4CC8-A6FF-6DD8A58DEEA4}" type="datetimeFigureOut">
              <a:rPr lang="en-US" smtClean="0"/>
              <a:pPr eaLnBrk="1" latinLnBrk="0" hangingPunct="1"/>
              <a:t>3/11/2012</a:t>
            </a:fld>
            <a:endParaRPr lang="en-US"/>
          </a:p>
        </p:txBody>
      </p:sp>
      <p:sp>
        <p:nvSpPr>
          <p:cNvPr id="6" name="Zástupný symbol pro zápatí 5"/>
          <p:cNvSpPr>
            <a:spLocks noGrp="1"/>
          </p:cNvSpPr>
          <p:nvPr>
            <p:ph type="ftr" sz="quarter" idx="11"/>
          </p:nvPr>
        </p:nvSpPr>
        <p:spPr/>
        <p:txBody>
          <a:bodyPr/>
          <a:lstStyle/>
          <a:p>
            <a:endParaRPr kumimoji="0" lang="en-US"/>
          </a:p>
        </p:txBody>
      </p:sp>
      <p:sp>
        <p:nvSpPr>
          <p:cNvPr id="7" name="Zástupný symbol pro číslo snímku 6"/>
          <p:cNvSpPr>
            <a:spLocks noGrp="1"/>
          </p:cNvSpPr>
          <p:nvPr>
            <p:ph type="sldNum" sz="quarter" idx="12"/>
          </p:nvPr>
        </p:nvSpPr>
        <p:spPr>
          <a:xfrm>
            <a:off x="8229600" y="6477000"/>
            <a:ext cx="762000" cy="246888"/>
          </a:xfrm>
        </p:spPr>
        <p:txBody>
          <a:bodyPr/>
          <a:lstStyle/>
          <a:p>
            <a:r>
              <a:rPr lang="en-US" smtClean="0"/>
              <a:t>6-</a:t>
            </a:r>
            <a:fld id="{8116263D-ECB7-4047-A02F-012659568664}" type="slidenum">
              <a:rPr lang="en-US" smtClean="0"/>
              <a:pPr/>
              <a:t>‹#›</a:t>
            </a:fld>
            <a:endParaRPr lang="en-US"/>
          </a:p>
        </p:txBody>
      </p:sp>
      <p:sp>
        <p:nvSpPr>
          <p:cNvPr id="11" name="Přímá spojnice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30" name="Nadpis 29"/>
          <p:cNvSpPr>
            <a:spLocks noGrp="1"/>
          </p:cNvSpPr>
          <p:nvPr>
            <p:ph type="title"/>
          </p:nvPr>
        </p:nvSpPr>
        <p:spPr>
          <a:xfrm>
            <a:off x="301752" y="457200"/>
            <a:ext cx="8686800" cy="841248"/>
          </a:xfrm>
        </p:spPr>
        <p:txBody>
          <a:bodyPr/>
          <a:lstStyle/>
          <a:p>
            <a:r>
              <a:rPr kumimoji="0" lang="cs-CZ" smtClean="0"/>
              <a:t>Kliknutím lze upravit styl.</a:t>
            </a:r>
            <a:endParaRPr kumimoji="0" lang="en-US"/>
          </a:p>
        </p:txBody>
      </p:sp>
      <p:sp>
        <p:nvSpPr>
          <p:cNvPr id="12" name="Zástupný symbol pro datum 11"/>
          <p:cNvSpPr>
            <a:spLocks noGrp="1"/>
          </p:cNvSpPr>
          <p:nvPr>
            <p:ph type="dt" sz="half" idx="10"/>
          </p:nvPr>
        </p:nvSpPr>
        <p:spPr/>
        <p:txBody>
          <a:bodyPr/>
          <a:lstStyle/>
          <a:p>
            <a:pPr eaLnBrk="1" latinLnBrk="0" hangingPunct="1"/>
            <a:fld id="{74CBEAF9-9E58-4CC8-A6FF-6DD8A58DEEA4}" type="datetimeFigureOut">
              <a:rPr lang="en-US" smtClean="0"/>
              <a:pPr eaLnBrk="1" latinLnBrk="0" hangingPunct="1"/>
              <a:t>3/11/2012</a:t>
            </a:fld>
            <a:endParaRPr lang="en-US"/>
          </a:p>
        </p:txBody>
      </p:sp>
      <p:sp>
        <p:nvSpPr>
          <p:cNvPr id="21" name="Zástupný symbol pro zápatí 20"/>
          <p:cNvSpPr>
            <a:spLocks noGrp="1"/>
          </p:cNvSpPr>
          <p:nvPr>
            <p:ph type="ftr" sz="quarter" idx="11"/>
          </p:nvPr>
        </p:nvSpPr>
        <p:spPr/>
        <p:txBody>
          <a:bodyPr/>
          <a:lstStyle/>
          <a:p>
            <a:endParaRPr kumimoji="0" lang="en-US"/>
          </a:p>
        </p:txBody>
      </p:sp>
      <p:sp>
        <p:nvSpPr>
          <p:cNvPr id="6" name="Zástupný symbol pro číslo snímku 5"/>
          <p:cNvSpPr>
            <a:spLocks noGrp="1"/>
          </p:cNvSpPr>
          <p:nvPr>
            <p:ph type="sldNum" sz="quarter" idx="12"/>
          </p:nvPr>
        </p:nvSpPr>
        <p:spPr/>
        <p:txBody>
          <a:bodyPr/>
          <a:lstStyle/>
          <a:p>
            <a:r>
              <a:rPr lang="en-US" smtClean="0"/>
              <a:t>6-</a:t>
            </a:r>
            <a:fld id="{4D03BB3A-96FA-43CC-AB34-31AD5783970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3" name="Zástupný symbol pro datum 2"/>
          <p:cNvSpPr>
            <a:spLocks noGrp="1"/>
          </p:cNvSpPr>
          <p:nvPr>
            <p:ph type="dt" sz="half" idx="10"/>
          </p:nvPr>
        </p:nvSpPr>
        <p:spPr/>
        <p:txBody>
          <a:bodyPr/>
          <a:lstStyle/>
          <a:p>
            <a:pPr eaLnBrk="1" latinLnBrk="0" hangingPunct="1"/>
            <a:fld id="{74CBEAF9-9E58-4CC8-A6FF-6DD8A58DEEA4}" type="datetimeFigureOut">
              <a:rPr lang="en-US" smtClean="0"/>
              <a:pPr eaLnBrk="1" latinLnBrk="0" hangingPunct="1"/>
              <a:t>3/11/2012</a:t>
            </a:fld>
            <a:endParaRPr lang="en-US"/>
          </a:p>
        </p:txBody>
      </p:sp>
      <p:sp>
        <p:nvSpPr>
          <p:cNvPr id="24" name="Zástupný symbol pro zápatí 23"/>
          <p:cNvSpPr>
            <a:spLocks noGrp="1"/>
          </p:cNvSpPr>
          <p:nvPr>
            <p:ph type="ftr" sz="quarter" idx="11"/>
          </p:nvPr>
        </p:nvSpPr>
        <p:spPr/>
        <p:txBody>
          <a:bodyPr/>
          <a:lstStyle/>
          <a:p>
            <a:endParaRPr kumimoji="0" lang="en-US"/>
          </a:p>
        </p:txBody>
      </p:sp>
      <p:sp>
        <p:nvSpPr>
          <p:cNvPr id="7" name="Zástupný symbol pro číslo snímku 6"/>
          <p:cNvSpPr>
            <a:spLocks noGrp="1"/>
          </p:cNvSpPr>
          <p:nvPr>
            <p:ph type="sldNum" sz="quarter" idx="12"/>
          </p:nvPr>
        </p:nvSpPr>
        <p:spPr/>
        <p:txBody>
          <a:bodyPr/>
          <a:lstStyle/>
          <a:p>
            <a:r>
              <a:rPr lang="en-US" smtClean="0"/>
              <a:t>6-</a:t>
            </a:r>
            <a:fld id="{06C32047-5638-4625-9F4C-27E40A0CA3E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8" name="Přímá spojnice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Nadpis 11"/>
          <p:cNvSpPr>
            <a:spLocks noGrp="1"/>
          </p:cNvSpPr>
          <p:nvPr>
            <p:ph type="title"/>
          </p:nvPr>
        </p:nvSpPr>
        <p:spPr>
          <a:xfrm>
            <a:off x="457200" y="5486400"/>
            <a:ext cx="8458200" cy="520700"/>
          </a:xfrm>
        </p:spPr>
        <p:txBody>
          <a:bodyPr anchor="ctr"/>
          <a:lstStyle>
            <a:lvl1pPr algn="l">
              <a:buNone/>
              <a:defRPr sz="2000" b="1"/>
            </a:lvl1pPr>
          </a:lstStyle>
          <a:p>
            <a:r>
              <a:rPr kumimoji="0" lang="cs-CZ" smtClean="0"/>
              <a:t>Kliknutím lze upravit styl.</a:t>
            </a:r>
            <a:endParaRPr kumimoji="0" lang="en-US"/>
          </a:p>
        </p:txBody>
      </p:sp>
      <p:sp>
        <p:nvSpPr>
          <p:cNvPr id="26" name="Zástupný symbol pro text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cs-CZ" smtClean="0"/>
              <a:t>Kliknutím lze upravit styly předlohy textu.</a:t>
            </a:r>
          </a:p>
        </p:txBody>
      </p:sp>
      <p:sp>
        <p:nvSpPr>
          <p:cNvPr id="14" name="Zástupný symbol pro obsah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cs-CZ" smtClean="0"/>
              <a:t>Kliknutím lze upravit styly předlohy textu.</a:t>
            </a:r>
          </a:p>
          <a:p>
            <a:pPr lvl="1" eaLnBrk="1" latinLnBrk="0" hangingPunct="1"/>
            <a:r>
              <a:rPr lang="cs-CZ" smtClean="0"/>
              <a:t>Druhá úroveň</a:t>
            </a:r>
          </a:p>
          <a:p>
            <a:pPr lvl="2" eaLnBrk="1" latinLnBrk="0" hangingPunct="1"/>
            <a:r>
              <a:rPr lang="cs-CZ" smtClean="0"/>
              <a:t>Třetí úroveň</a:t>
            </a:r>
          </a:p>
          <a:p>
            <a:pPr lvl="3" eaLnBrk="1" latinLnBrk="0" hangingPunct="1"/>
            <a:r>
              <a:rPr lang="cs-CZ" smtClean="0"/>
              <a:t>Čtvrtá úroveň</a:t>
            </a:r>
          </a:p>
          <a:p>
            <a:pPr lvl="4" eaLnBrk="1" latinLnBrk="0" hangingPunct="1"/>
            <a:r>
              <a:rPr lang="cs-CZ" smtClean="0"/>
              <a:t>Pátá úroveň</a:t>
            </a:r>
            <a:endParaRPr kumimoji="0" lang="en-US"/>
          </a:p>
        </p:txBody>
      </p:sp>
      <p:sp>
        <p:nvSpPr>
          <p:cNvPr id="25" name="Zástupný symbol pro datum 24"/>
          <p:cNvSpPr>
            <a:spLocks noGrp="1"/>
          </p:cNvSpPr>
          <p:nvPr>
            <p:ph type="dt" sz="half" idx="10"/>
          </p:nvPr>
        </p:nvSpPr>
        <p:spPr/>
        <p:txBody>
          <a:bodyPr/>
          <a:lstStyle/>
          <a:p>
            <a:pPr eaLnBrk="1" latinLnBrk="0" hangingPunct="1"/>
            <a:fld id="{74CBEAF9-9E58-4CC8-A6FF-6DD8A58DEEA4}" type="datetimeFigureOut">
              <a:rPr lang="en-US" smtClean="0"/>
              <a:pPr eaLnBrk="1" latinLnBrk="0" hangingPunct="1"/>
              <a:t>3/11/2012</a:t>
            </a:fld>
            <a:endParaRPr lang="en-US"/>
          </a:p>
        </p:txBody>
      </p:sp>
      <p:sp>
        <p:nvSpPr>
          <p:cNvPr id="29" name="Zástupný symbol pro zápatí 28"/>
          <p:cNvSpPr>
            <a:spLocks noGrp="1"/>
          </p:cNvSpPr>
          <p:nvPr>
            <p:ph type="ftr" sz="quarter" idx="11"/>
          </p:nvPr>
        </p:nvSpPr>
        <p:spPr/>
        <p:txBody>
          <a:bodyPr/>
          <a:lstStyle/>
          <a:p>
            <a:endParaRPr kumimoji="0" lang="en-US" dirty="0"/>
          </a:p>
        </p:txBody>
      </p:sp>
      <p:sp>
        <p:nvSpPr>
          <p:cNvPr id="7" name="Zástupný symbol pro číslo snímku 6"/>
          <p:cNvSpPr>
            <a:spLocks noGrp="1"/>
          </p:cNvSpPr>
          <p:nvPr>
            <p:ph type="sldNum" sz="quarter" idx="12"/>
          </p:nvPr>
        </p:nvSpPr>
        <p:spPr/>
        <p:txBody>
          <a:bodyPr/>
          <a:lstStyle/>
          <a:p>
            <a:r>
              <a:rPr lang="en-US" smtClean="0"/>
              <a:t>6-</a:t>
            </a:r>
            <a:fld id="{037464BB-8DF2-4E42-B28F-87F3CDA8A9E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13" name="Zástupný symbol pro obrázek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cs-CZ" smtClean="0"/>
              <a:t>Kliknutím na ikonu přidáte obrázek.</a:t>
            </a:r>
            <a:endParaRPr kumimoji="0" lang="en-US" dirty="0"/>
          </a:p>
        </p:txBody>
      </p:sp>
      <p:sp>
        <p:nvSpPr>
          <p:cNvPr id="7" name="Zástupný symbol pro datum 6"/>
          <p:cNvSpPr>
            <a:spLocks noGrp="1"/>
          </p:cNvSpPr>
          <p:nvPr>
            <p:ph type="dt" sz="half" idx="10"/>
          </p:nvPr>
        </p:nvSpPr>
        <p:spPr/>
        <p:txBody>
          <a:bodyPr/>
          <a:lstStyle/>
          <a:p>
            <a:pPr eaLnBrk="1" latinLnBrk="0" hangingPunct="1"/>
            <a:fld id="{74CBEAF9-9E58-4CC8-A6FF-6DD8A58DEEA4}" type="datetimeFigureOut">
              <a:rPr lang="en-US" smtClean="0"/>
              <a:pPr eaLnBrk="1" latinLnBrk="0" hangingPunct="1"/>
              <a:t>3/11/2012</a:t>
            </a:fld>
            <a:endParaRPr lang="en-US"/>
          </a:p>
        </p:txBody>
      </p:sp>
      <p:sp>
        <p:nvSpPr>
          <p:cNvPr id="5" name="Zástupný symbol pro zápatí 4"/>
          <p:cNvSpPr>
            <a:spLocks noGrp="1"/>
          </p:cNvSpPr>
          <p:nvPr>
            <p:ph type="ftr" sz="quarter" idx="11"/>
          </p:nvPr>
        </p:nvSpPr>
        <p:spPr/>
        <p:txBody>
          <a:bodyPr/>
          <a:lstStyle/>
          <a:p>
            <a:endParaRPr kumimoji="0" lang="en-US"/>
          </a:p>
        </p:txBody>
      </p:sp>
      <p:sp>
        <p:nvSpPr>
          <p:cNvPr id="31" name="Zástupný symbol pro číslo snímku 30"/>
          <p:cNvSpPr>
            <a:spLocks noGrp="1"/>
          </p:cNvSpPr>
          <p:nvPr>
            <p:ph type="sldNum" sz="quarter" idx="12"/>
          </p:nvPr>
        </p:nvSpPr>
        <p:spPr/>
        <p:txBody>
          <a:bodyPr/>
          <a:lstStyle/>
          <a:p>
            <a:r>
              <a:rPr lang="en-US" smtClean="0"/>
              <a:t>6-</a:t>
            </a:r>
            <a:fld id="{80E2D998-0338-414F-A7D0-E8F1E9558745}" type="slidenum">
              <a:rPr lang="en-US" smtClean="0"/>
              <a:pPr/>
              <a:t>‹#›</a:t>
            </a:fld>
            <a:endParaRPr lang="en-US"/>
          </a:p>
        </p:txBody>
      </p:sp>
      <p:sp>
        <p:nvSpPr>
          <p:cNvPr id="17" name="Nadpis 16"/>
          <p:cNvSpPr>
            <a:spLocks noGrp="1"/>
          </p:cNvSpPr>
          <p:nvPr>
            <p:ph type="title"/>
          </p:nvPr>
        </p:nvSpPr>
        <p:spPr>
          <a:xfrm>
            <a:off x="381000" y="4993760"/>
            <a:ext cx="5867400" cy="522288"/>
          </a:xfrm>
        </p:spPr>
        <p:txBody>
          <a:bodyPr anchor="ctr"/>
          <a:lstStyle>
            <a:lvl1pPr algn="l">
              <a:buNone/>
              <a:defRPr sz="2000" b="1"/>
            </a:lvl1pPr>
          </a:lstStyle>
          <a:p>
            <a:r>
              <a:rPr kumimoji="0" lang="cs-CZ" smtClean="0"/>
              <a:t>Kliknutím lze upravit styl.</a:t>
            </a:r>
            <a:endParaRPr kumimoji="0" lang="en-US"/>
          </a:p>
        </p:txBody>
      </p:sp>
      <p:sp>
        <p:nvSpPr>
          <p:cNvPr id="26" name="Zástupný symbol pro text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cs-CZ" smtClean="0"/>
              <a:t>Kliknutím lze upravit styly předlohy textu.</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římá spojnice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Zástupný symbol pro text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cs-CZ" smtClean="0"/>
              <a:t>Kliknutím lze upravit styly předlohy textu.</a:t>
            </a:r>
          </a:p>
          <a:p>
            <a:pPr lvl="1" eaLnBrk="1" latinLnBrk="0" hangingPunct="1"/>
            <a:r>
              <a:rPr kumimoji="0" lang="cs-CZ" smtClean="0"/>
              <a:t>Druhá úroveň</a:t>
            </a:r>
          </a:p>
          <a:p>
            <a:pPr lvl="2" eaLnBrk="1" latinLnBrk="0" hangingPunct="1"/>
            <a:r>
              <a:rPr kumimoji="0" lang="cs-CZ" smtClean="0"/>
              <a:t>Třetí úroveň</a:t>
            </a:r>
          </a:p>
          <a:p>
            <a:pPr lvl="3" eaLnBrk="1" latinLnBrk="0" hangingPunct="1"/>
            <a:r>
              <a:rPr kumimoji="0" lang="cs-CZ" smtClean="0"/>
              <a:t>Čtvrtá úroveň</a:t>
            </a:r>
          </a:p>
          <a:p>
            <a:pPr lvl="4" eaLnBrk="1" latinLnBrk="0" hangingPunct="1"/>
            <a:r>
              <a:rPr kumimoji="0" lang="cs-CZ" smtClean="0"/>
              <a:t>Pátá úroveň</a:t>
            </a:r>
            <a:endParaRPr kumimoji="0" lang="en-US"/>
          </a:p>
        </p:txBody>
      </p:sp>
      <p:sp>
        <p:nvSpPr>
          <p:cNvPr id="11" name="Zástupný symbol pro datum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lgn="l" eaLnBrk="1" latinLnBrk="0" hangingPunct="1"/>
            <a:fld id="{74CBEAF9-9E58-4CC8-A6FF-6DD8A58DEEA4}" type="datetimeFigureOut">
              <a:rPr lang="en-US" smtClean="0"/>
              <a:pPr algn="l" eaLnBrk="1" latinLnBrk="0" hangingPunct="1"/>
              <a:t>3/11/2012</a:t>
            </a:fld>
            <a:endParaRPr lang="en-US" dirty="0">
              <a:solidFill>
                <a:schemeClr val="accent1">
                  <a:shade val="75000"/>
                </a:schemeClr>
              </a:solidFill>
            </a:endParaRPr>
          </a:p>
        </p:txBody>
      </p:sp>
      <p:sp>
        <p:nvSpPr>
          <p:cNvPr id="28" name="Zástupný symbol pro zápatí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lgn="r" eaLnBrk="1" latinLnBrk="0" hangingPunct="1"/>
            <a:endParaRPr kumimoji="0" lang="en-US" dirty="0">
              <a:solidFill>
                <a:schemeClr val="accent1">
                  <a:shade val="75000"/>
                </a:schemeClr>
              </a:solidFill>
            </a:endParaRPr>
          </a:p>
        </p:txBody>
      </p:sp>
      <p:sp>
        <p:nvSpPr>
          <p:cNvPr id="5" name="Zástupný symbol pro číslo snímku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r>
              <a:rPr lang="en-US" smtClean="0"/>
              <a:t>6-</a:t>
            </a:r>
            <a:fld id="{D26A5A5D-64F2-4A61-9150-1EA76A4437DD}" type="slidenum">
              <a:rPr lang="en-US" smtClean="0"/>
              <a:pPr/>
              <a:t>‹#›</a:t>
            </a:fld>
            <a:endParaRPr lang="en-US"/>
          </a:p>
        </p:txBody>
      </p:sp>
      <p:sp>
        <p:nvSpPr>
          <p:cNvPr id="10" name="Zástupný symbol pro nadpis 9"/>
          <p:cNvSpPr>
            <a:spLocks noGrp="1"/>
          </p:cNvSpPr>
          <p:nvPr>
            <p:ph type="title"/>
          </p:nvPr>
        </p:nvSpPr>
        <p:spPr>
          <a:xfrm>
            <a:off x="304800" y="457200"/>
            <a:ext cx="8686800" cy="838200"/>
          </a:xfrm>
          <a:prstGeom prst="rect">
            <a:avLst/>
          </a:prstGeom>
        </p:spPr>
        <p:txBody>
          <a:bodyPr vert="horz" anchor="ctr">
            <a:normAutofit/>
          </a:bodyPr>
          <a:lstStyle/>
          <a:p>
            <a:r>
              <a:rPr kumimoji="0" lang="cs-CZ" smtClean="0"/>
              <a:t>Kliknutím lze upravit styl.</a:t>
            </a:r>
            <a:endParaRPr kumimoji="0" lang="en-US"/>
          </a:p>
        </p:txBody>
      </p:sp>
      <p:sp>
        <p:nvSpPr>
          <p:cNvPr id="9" name="Přímá spojnice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Přímá spojnice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79" r:id="rId12"/>
  </p:sldLayoutIdLst>
  <p:hf hdr="0" ftr="0" dt="0"/>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idx="4294967295"/>
          </p:nvPr>
        </p:nvSpPr>
        <p:spPr bwMode="auto">
          <a:xfrm>
            <a:off x="0" y="422275"/>
            <a:ext cx="7772400" cy="11430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cs-CZ" sz="2800" dirty="0" smtClean="0"/>
              <a:t>Přednáška 3</a:t>
            </a:r>
            <a:endParaRPr lang="en-US" sz="2800" dirty="0"/>
          </a:p>
        </p:txBody>
      </p:sp>
      <p:sp>
        <p:nvSpPr>
          <p:cNvPr id="5123" name="Rectangle 3"/>
          <p:cNvSpPr>
            <a:spLocks noGrp="1" noChangeArrowheads="1"/>
          </p:cNvSpPr>
          <p:nvPr>
            <p:ph type="subTitle" idx="4294967295"/>
          </p:nvPr>
        </p:nvSpPr>
        <p:spPr bwMode="auto">
          <a:xfrm>
            <a:off x="0" y="2022475"/>
            <a:ext cx="3340100" cy="17526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p>
            <a:pPr marL="0" indent="0">
              <a:buFontTx/>
              <a:buNone/>
            </a:pPr>
            <a:r>
              <a:rPr lang="cs-CZ" b="1" dirty="0" smtClean="0"/>
              <a:t>Standardní obchodní model</a:t>
            </a:r>
            <a:endParaRPr lang="en-US" b="1" dirty="0"/>
          </a:p>
        </p:txBody>
      </p:sp>
    </p:spTree>
  </p:cSld>
  <p:clrMapOvr>
    <a:masterClrMapping/>
  </p:clrMapOvr>
  <p:transition spd="med">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9746" name="Rectangle 2"/>
          <p:cNvSpPr>
            <a:spLocks noGrp="1" noChangeArrowheads="1"/>
          </p:cNvSpPr>
          <p:nvPr>
            <p:ph type="title"/>
          </p:nvPr>
        </p:nvSpPr>
        <p:spPr/>
        <p:txBody>
          <a:bodyPr/>
          <a:lstStyle/>
          <a:p>
            <a:r>
              <a:rPr lang="en-US"/>
              <a:t>Relative Prices and Demand (cont.)</a:t>
            </a:r>
          </a:p>
        </p:txBody>
      </p:sp>
      <p:sp>
        <p:nvSpPr>
          <p:cNvPr id="159747" name="Rectangle 3"/>
          <p:cNvSpPr>
            <a:spLocks noGrp="1" noChangeArrowheads="1"/>
          </p:cNvSpPr>
          <p:nvPr>
            <p:ph idx="1"/>
          </p:nvPr>
        </p:nvSpPr>
        <p:spPr/>
        <p:txBody>
          <a:bodyPr>
            <a:normAutofit/>
          </a:bodyPr>
          <a:lstStyle/>
          <a:p>
            <a:pPr>
              <a:spcBef>
                <a:spcPct val="50000"/>
              </a:spcBef>
            </a:pPr>
            <a:r>
              <a:rPr lang="cs-CZ" dirty="0" smtClean="0"/>
              <a:t>Spotřebitelská volba je založena na preferencích a relativních cenách</a:t>
            </a:r>
            <a:r>
              <a:rPr lang="en-US" dirty="0" smtClean="0"/>
              <a:t>:</a:t>
            </a:r>
            <a:endParaRPr lang="en-US" dirty="0"/>
          </a:p>
          <a:p>
            <a:pPr lvl="1"/>
            <a:r>
              <a:rPr lang="cs-CZ" dirty="0" smtClean="0"/>
              <a:t>Spotřebovává se v bodě D (viz. dále), kde je rozpočtové omezení tečnou indiferenční křivky</a:t>
            </a:r>
            <a:r>
              <a:rPr lang="en-US" dirty="0" smtClean="0"/>
              <a:t>.</a:t>
            </a:r>
            <a:endParaRPr lang="en-US" dirty="0"/>
          </a:p>
          <a:p>
            <a:r>
              <a:rPr lang="cs-CZ" dirty="0" smtClean="0"/>
              <a:t>Ekonomika vyváží oblečení – množství vyrobeného zboží převyšuje spotřebované množství – a importuje jídlo.</a:t>
            </a:r>
            <a:endParaRPr lang="en-US" dirty="0"/>
          </a:p>
        </p:txBody>
      </p:sp>
      <p:sp>
        <p:nvSpPr>
          <p:cNvPr id="4" name="Zástupný symbol pro číslo snímku 3"/>
          <p:cNvSpPr>
            <a:spLocks noGrp="1"/>
          </p:cNvSpPr>
          <p:nvPr>
            <p:ph type="sldNum" sz="quarter" idx="12"/>
          </p:nvPr>
        </p:nvSpPr>
        <p:spPr/>
        <p:txBody>
          <a:bodyPr/>
          <a:lstStyle/>
          <a:p>
            <a:r>
              <a:rPr lang="en-US"/>
              <a:t>6-</a:t>
            </a:r>
            <a:fld id="{957DF43C-F8F2-46CE-B774-D5C4212F4793}" type="slidenum">
              <a:rPr lang="en-US"/>
              <a:pPr/>
              <a:t>10</a:t>
            </a:fld>
            <a:endParaRPr lang="en-US"/>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59747">
                                            <p:txEl>
                                              <p:pRg st="0" end="0"/>
                                            </p:txEl>
                                          </p:spTgt>
                                        </p:tgtEl>
                                        <p:attrNameLst>
                                          <p:attrName>style.visibility</p:attrName>
                                        </p:attrNameLst>
                                      </p:cBhvr>
                                      <p:to>
                                        <p:strVal val="visible"/>
                                      </p:to>
                                    </p:set>
                                    <p:animEffect transition="in" filter="strips(downRight)">
                                      <p:cBhvr>
                                        <p:cTn id="7" dur="500"/>
                                        <p:tgtEl>
                                          <p:spTgt spid="159747">
                                            <p:txEl>
                                              <p:pRg st="0" end="0"/>
                                            </p:txEl>
                                          </p:spTgt>
                                        </p:tgtEl>
                                      </p:cBhvr>
                                    </p:animEffect>
                                  </p:childTnLst>
                                </p:cTn>
                              </p:par>
                              <p:par>
                                <p:cTn id="8" presetID="18" presetClass="entr" presetSubtype="6" fill="hold" grpId="0" nodeType="withEffect">
                                  <p:stCondLst>
                                    <p:cond delay="0"/>
                                  </p:stCondLst>
                                  <p:childTnLst>
                                    <p:set>
                                      <p:cBhvr>
                                        <p:cTn id="9" dur="1" fill="hold">
                                          <p:stCondLst>
                                            <p:cond delay="0"/>
                                          </p:stCondLst>
                                        </p:cTn>
                                        <p:tgtEl>
                                          <p:spTgt spid="159747">
                                            <p:txEl>
                                              <p:pRg st="1" end="1"/>
                                            </p:txEl>
                                          </p:spTgt>
                                        </p:tgtEl>
                                        <p:attrNameLst>
                                          <p:attrName>style.visibility</p:attrName>
                                        </p:attrNameLst>
                                      </p:cBhvr>
                                      <p:to>
                                        <p:strVal val="visible"/>
                                      </p:to>
                                    </p:set>
                                    <p:animEffect transition="in" filter="strips(downRight)">
                                      <p:cBhvr>
                                        <p:cTn id="10" dur="500"/>
                                        <p:tgtEl>
                                          <p:spTgt spid="159747">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8" presetClass="entr" presetSubtype="6" fill="hold" grpId="0" nodeType="clickEffect">
                                  <p:stCondLst>
                                    <p:cond delay="0"/>
                                  </p:stCondLst>
                                  <p:childTnLst>
                                    <p:set>
                                      <p:cBhvr>
                                        <p:cTn id="14" dur="1" fill="hold">
                                          <p:stCondLst>
                                            <p:cond delay="0"/>
                                          </p:stCondLst>
                                        </p:cTn>
                                        <p:tgtEl>
                                          <p:spTgt spid="159747">
                                            <p:txEl>
                                              <p:pRg st="2" end="2"/>
                                            </p:txEl>
                                          </p:spTgt>
                                        </p:tgtEl>
                                        <p:attrNameLst>
                                          <p:attrName>style.visibility</p:attrName>
                                        </p:attrNameLst>
                                      </p:cBhvr>
                                      <p:to>
                                        <p:strVal val="visible"/>
                                      </p:to>
                                    </p:set>
                                    <p:animEffect transition="in" filter="strips(downRight)">
                                      <p:cBhvr>
                                        <p:cTn id="15" dur="500"/>
                                        <p:tgtEl>
                                          <p:spTgt spid="15974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747"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cs-CZ" dirty="0" smtClean="0"/>
              <a:t>Relativní ceny a relativní poptávka</a:t>
            </a:r>
            <a:endParaRPr lang="en-US" dirty="0"/>
          </a:p>
        </p:txBody>
      </p:sp>
      <p:sp>
        <p:nvSpPr>
          <p:cNvPr id="12291" name="Rectangle 3"/>
          <p:cNvSpPr>
            <a:spLocks noGrp="1" noChangeArrowheads="1"/>
          </p:cNvSpPr>
          <p:nvPr>
            <p:ph idx="1"/>
          </p:nvPr>
        </p:nvSpPr>
        <p:spPr/>
        <p:txBody>
          <a:bodyPr/>
          <a:lstStyle/>
          <a:p>
            <a:r>
              <a:rPr lang="cs-CZ" dirty="0" smtClean="0"/>
              <a:t>Růst relativní ceny oblečení </a:t>
            </a:r>
            <a:r>
              <a:rPr lang="en-US" i="1" dirty="0" smtClean="0"/>
              <a:t>P</a:t>
            </a:r>
            <a:r>
              <a:rPr lang="en-US" i="1" baseline="-25000" dirty="0" smtClean="0"/>
              <a:t>C </a:t>
            </a:r>
            <a:r>
              <a:rPr lang="en-US" dirty="0"/>
              <a:t>/</a:t>
            </a:r>
            <a:r>
              <a:rPr lang="en-US" i="1" dirty="0"/>
              <a:t>P</a:t>
            </a:r>
            <a:r>
              <a:rPr lang="en-US" i="1" baseline="-25000" dirty="0"/>
              <a:t>F</a:t>
            </a:r>
            <a:r>
              <a:rPr lang="en-US" dirty="0"/>
              <a:t> </a:t>
            </a:r>
            <a:r>
              <a:rPr lang="cs-CZ" dirty="0" smtClean="0"/>
              <a:t>způsobí změnu spotřeby posunem z </a:t>
            </a:r>
            <a:r>
              <a:rPr lang="en-US" i="1" dirty="0" smtClean="0"/>
              <a:t>D</a:t>
            </a:r>
            <a:r>
              <a:rPr lang="en-US" baseline="30000" dirty="0" smtClean="0"/>
              <a:t>1</a:t>
            </a:r>
            <a:r>
              <a:rPr lang="en-US" dirty="0" smtClean="0"/>
              <a:t> </a:t>
            </a:r>
            <a:r>
              <a:rPr lang="cs-CZ" dirty="0" smtClean="0"/>
              <a:t>do</a:t>
            </a:r>
            <a:r>
              <a:rPr lang="cs-CZ" dirty="0"/>
              <a:t> </a:t>
            </a:r>
            <a:r>
              <a:rPr lang="en-US" i="1" dirty="0" smtClean="0"/>
              <a:t>D</a:t>
            </a:r>
            <a:r>
              <a:rPr lang="en-US" baseline="30000" dirty="0" smtClean="0"/>
              <a:t>2</a:t>
            </a:r>
            <a:endParaRPr lang="en-US" dirty="0"/>
          </a:p>
          <a:p>
            <a:r>
              <a:rPr lang="cs-CZ" dirty="0" smtClean="0"/>
              <a:t>Poptávka po oblečení relativně k jídlu </a:t>
            </a:r>
            <a:r>
              <a:rPr lang="en-US" i="1" dirty="0" smtClean="0"/>
              <a:t>D</a:t>
            </a:r>
            <a:r>
              <a:rPr lang="en-US" i="1" baseline="-25000" dirty="0" smtClean="0"/>
              <a:t>C </a:t>
            </a:r>
            <a:r>
              <a:rPr lang="en-US" i="1" dirty="0"/>
              <a:t>/D</a:t>
            </a:r>
            <a:r>
              <a:rPr lang="en-US" i="1" baseline="-25000" dirty="0"/>
              <a:t>F</a:t>
            </a:r>
            <a:r>
              <a:rPr lang="en-US" dirty="0"/>
              <a:t> </a:t>
            </a:r>
            <a:r>
              <a:rPr lang="cs-CZ" dirty="0" smtClean="0"/>
              <a:t>klesne</a:t>
            </a:r>
            <a:r>
              <a:rPr lang="en-US" dirty="0" smtClean="0"/>
              <a:t>.</a:t>
            </a:r>
            <a:endParaRPr lang="en-US" dirty="0"/>
          </a:p>
        </p:txBody>
      </p:sp>
      <p:sp>
        <p:nvSpPr>
          <p:cNvPr id="4" name="Zástupný symbol pro číslo snímku 3"/>
          <p:cNvSpPr>
            <a:spLocks noGrp="1"/>
          </p:cNvSpPr>
          <p:nvPr>
            <p:ph type="sldNum" sz="quarter" idx="12"/>
          </p:nvPr>
        </p:nvSpPr>
        <p:spPr/>
        <p:txBody>
          <a:bodyPr/>
          <a:lstStyle/>
          <a:p>
            <a:r>
              <a:rPr lang="en-US"/>
              <a:t>6-</a:t>
            </a:r>
            <a:fld id="{7D399118-1A24-405F-A765-CFEFD566259A}" type="slidenum">
              <a:rPr lang="en-US"/>
              <a:pPr/>
              <a:t>11</a:t>
            </a:fld>
            <a:endParaRPr lang="en-US"/>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strips(downRight)">
                                      <p:cBhvr>
                                        <p:cTn id="7" dur="500"/>
                                        <p:tgtEl>
                                          <p:spTgt spid="122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2291">
                                            <p:txEl>
                                              <p:pRg st="1" end="1"/>
                                            </p:txEl>
                                          </p:spTgt>
                                        </p:tgtEl>
                                        <p:attrNameLst>
                                          <p:attrName>style.visibility</p:attrName>
                                        </p:attrNameLst>
                                      </p:cBhvr>
                                      <p:to>
                                        <p:strVal val="visible"/>
                                      </p:to>
                                    </p:set>
                                    <p:animEffect transition="in" filter="strips(downRight)">
                                      <p:cBhvr>
                                        <p:cTn id="12" dur="500"/>
                                        <p:tgtEl>
                                          <p:spTgt spid="1229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normAutofit fontScale="90000"/>
          </a:bodyPr>
          <a:lstStyle/>
          <a:p>
            <a:r>
              <a:rPr lang="en-US" sz="2800" dirty="0"/>
              <a:t>Fig. 6-3: </a:t>
            </a:r>
            <a:r>
              <a:rPr lang="cs-CZ" sz="2800" dirty="0" smtClean="0"/>
              <a:t>Výroba, spotřeba a obchod ve standardním modelu</a:t>
            </a:r>
            <a:endParaRPr lang="en-US" sz="2800" dirty="0"/>
          </a:p>
        </p:txBody>
      </p:sp>
      <p:sp>
        <p:nvSpPr>
          <p:cNvPr id="4" name="Zástupný symbol pro číslo snímku 3"/>
          <p:cNvSpPr>
            <a:spLocks noGrp="1"/>
          </p:cNvSpPr>
          <p:nvPr>
            <p:ph type="sldNum" sz="quarter" idx="12"/>
          </p:nvPr>
        </p:nvSpPr>
        <p:spPr/>
        <p:txBody>
          <a:bodyPr/>
          <a:lstStyle/>
          <a:p>
            <a:r>
              <a:rPr lang="en-US"/>
              <a:t>6-</a:t>
            </a:r>
            <a:fld id="{719EB1D7-32E6-45E0-BC1E-401A5DFA4083}" type="slidenum">
              <a:rPr lang="en-US"/>
              <a:pPr/>
              <a:t>12</a:t>
            </a:fld>
            <a:endParaRPr lang="en-US"/>
          </a:p>
        </p:txBody>
      </p:sp>
      <p:pic>
        <p:nvPicPr>
          <p:cNvPr id="89097" name="Picture 9" descr="fig06_0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16100" y="1552575"/>
            <a:ext cx="4632325" cy="45847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pull dir="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cs-CZ" dirty="0" smtClean="0"/>
              <a:t>Relativní ceny a poptávka</a:t>
            </a:r>
            <a:endParaRPr lang="en-US" dirty="0"/>
          </a:p>
        </p:txBody>
      </p:sp>
      <p:sp>
        <p:nvSpPr>
          <p:cNvPr id="15363" name="Rectangle 3"/>
          <p:cNvSpPr>
            <a:spLocks noGrp="1" noChangeArrowheads="1"/>
          </p:cNvSpPr>
          <p:nvPr>
            <p:ph idx="1"/>
          </p:nvPr>
        </p:nvSpPr>
        <p:spPr/>
        <p:txBody>
          <a:bodyPr>
            <a:normAutofit/>
          </a:bodyPr>
          <a:lstStyle/>
          <a:p>
            <a:pPr>
              <a:spcBef>
                <a:spcPct val="50000"/>
              </a:spcBef>
            </a:pPr>
            <a:r>
              <a:rPr lang="cs-CZ" dirty="0" smtClean="0"/>
              <a:t>Ekonomika exportující oblečení si při relativním růstu cen oblečení polepší</a:t>
            </a:r>
            <a:r>
              <a:rPr lang="en-US" sz="2400" dirty="0" smtClean="0"/>
              <a:t>: </a:t>
            </a:r>
            <a:endParaRPr lang="en-US" sz="2400" dirty="0"/>
          </a:p>
          <a:p>
            <a:pPr lvl="1">
              <a:spcBef>
                <a:spcPct val="50000"/>
              </a:spcBef>
            </a:pPr>
            <a:r>
              <a:rPr lang="cs-CZ" dirty="0" smtClean="0"/>
              <a:t>Linie </a:t>
            </a:r>
            <a:r>
              <a:rPr lang="en-US" dirty="0" err="1" smtClean="0"/>
              <a:t>isovalue</a:t>
            </a:r>
            <a:r>
              <a:rPr lang="en-US" dirty="0" smtClean="0"/>
              <a:t> </a:t>
            </a:r>
            <a:r>
              <a:rPr lang="cs-CZ" dirty="0" smtClean="0"/>
              <a:t>bude prudší a lze dosáhnout na vyšší indiferenční křivku</a:t>
            </a:r>
            <a:r>
              <a:rPr lang="en-US" dirty="0" smtClean="0"/>
              <a:t>.</a:t>
            </a:r>
            <a:endParaRPr lang="en-US" dirty="0"/>
          </a:p>
          <a:p>
            <a:pPr>
              <a:spcBef>
                <a:spcPct val="50000"/>
              </a:spcBef>
            </a:pPr>
            <a:r>
              <a:rPr lang="cs-CZ" dirty="0" smtClean="0"/>
              <a:t>Vyšší relativní cena oblečení znamená, že za každý exportovaný kus oblečení lze dovézt více jídla</a:t>
            </a:r>
            <a:r>
              <a:rPr lang="en-US" dirty="0" smtClean="0"/>
              <a:t>.</a:t>
            </a:r>
            <a:endParaRPr lang="en-US" dirty="0"/>
          </a:p>
        </p:txBody>
      </p:sp>
      <p:sp>
        <p:nvSpPr>
          <p:cNvPr id="4" name="Zástupný symbol pro číslo snímku 3"/>
          <p:cNvSpPr>
            <a:spLocks noGrp="1"/>
          </p:cNvSpPr>
          <p:nvPr>
            <p:ph type="sldNum" sz="quarter" idx="12"/>
          </p:nvPr>
        </p:nvSpPr>
        <p:spPr/>
        <p:txBody>
          <a:bodyPr/>
          <a:lstStyle/>
          <a:p>
            <a:r>
              <a:rPr lang="en-US"/>
              <a:t>6-</a:t>
            </a:r>
            <a:fld id="{78C10301-7319-418B-B392-F34824766B58}" type="slidenum">
              <a:rPr lang="en-US"/>
              <a:pPr/>
              <a:t>13</a:t>
            </a:fld>
            <a:endParaRPr lang="en-US"/>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Effect transition="in" filter="strips(downRight)">
                                      <p:cBhvr>
                                        <p:cTn id="7" dur="500"/>
                                        <p:tgtEl>
                                          <p:spTgt spid="15363">
                                            <p:txEl>
                                              <p:pRg st="0" end="0"/>
                                            </p:txEl>
                                          </p:spTgt>
                                        </p:tgtEl>
                                      </p:cBhvr>
                                    </p:animEffect>
                                  </p:childTnLst>
                                </p:cTn>
                              </p:par>
                              <p:par>
                                <p:cTn id="8" presetID="18" presetClass="entr" presetSubtype="6" fill="hold" grpId="0" nodeType="withEffect">
                                  <p:stCondLst>
                                    <p:cond delay="0"/>
                                  </p:stCondLst>
                                  <p:childTnLst>
                                    <p:set>
                                      <p:cBhvr>
                                        <p:cTn id="9" dur="1" fill="hold">
                                          <p:stCondLst>
                                            <p:cond delay="0"/>
                                          </p:stCondLst>
                                        </p:cTn>
                                        <p:tgtEl>
                                          <p:spTgt spid="15363">
                                            <p:txEl>
                                              <p:pRg st="1" end="1"/>
                                            </p:txEl>
                                          </p:spTgt>
                                        </p:tgtEl>
                                        <p:attrNameLst>
                                          <p:attrName>style.visibility</p:attrName>
                                        </p:attrNameLst>
                                      </p:cBhvr>
                                      <p:to>
                                        <p:strVal val="visible"/>
                                      </p:to>
                                    </p:set>
                                    <p:animEffect transition="in" filter="strips(downRight)">
                                      <p:cBhvr>
                                        <p:cTn id="10" dur="500"/>
                                        <p:tgtEl>
                                          <p:spTgt spid="15363">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8" presetClass="entr" presetSubtype="6" fill="hold" grpId="0" nodeType="clickEffect">
                                  <p:stCondLst>
                                    <p:cond delay="0"/>
                                  </p:stCondLst>
                                  <p:childTnLst>
                                    <p:set>
                                      <p:cBhvr>
                                        <p:cTn id="14" dur="1" fill="hold">
                                          <p:stCondLst>
                                            <p:cond delay="0"/>
                                          </p:stCondLst>
                                        </p:cTn>
                                        <p:tgtEl>
                                          <p:spTgt spid="15363">
                                            <p:txEl>
                                              <p:pRg st="2" end="2"/>
                                            </p:txEl>
                                          </p:spTgt>
                                        </p:tgtEl>
                                        <p:attrNameLst>
                                          <p:attrName>style.visibility</p:attrName>
                                        </p:attrNameLst>
                                      </p:cBhvr>
                                      <p:to>
                                        <p:strVal val="visible"/>
                                      </p:to>
                                    </p:set>
                                    <p:animEffect transition="in" filter="strips(downRight)">
                                      <p:cBhvr>
                                        <p:cTn id="15" dur="500"/>
                                        <p:tgtEl>
                                          <p:spTgt spid="1536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uiExpand="1"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0770" name="Rectangle 2"/>
          <p:cNvSpPr>
            <a:spLocks noGrp="1" noChangeArrowheads="1"/>
          </p:cNvSpPr>
          <p:nvPr>
            <p:ph type="title"/>
          </p:nvPr>
        </p:nvSpPr>
        <p:spPr/>
        <p:txBody>
          <a:bodyPr/>
          <a:lstStyle/>
          <a:p>
            <a:r>
              <a:rPr lang="cs-CZ" dirty="0"/>
              <a:t>Relativní ceny a poptávka</a:t>
            </a:r>
            <a:endParaRPr lang="en-US" dirty="0"/>
          </a:p>
        </p:txBody>
      </p:sp>
      <p:sp>
        <p:nvSpPr>
          <p:cNvPr id="160771" name="Rectangle 3"/>
          <p:cNvSpPr>
            <a:spLocks noGrp="1" noChangeArrowheads="1"/>
          </p:cNvSpPr>
          <p:nvPr>
            <p:ph idx="1"/>
          </p:nvPr>
        </p:nvSpPr>
        <p:spPr/>
        <p:txBody>
          <a:bodyPr/>
          <a:lstStyle/>
          <a:p>
            <a:pPr>
              <a:spcBef>
                <a:spcPct val="50000"/>
              </a:spcBef>
            </a:pPr>
            <a:r>
              <a:rPr lang="cs-CZ" dirty="0" smtClean="0"/>
              <a:t>Pokud ekonomika neobchoduje</a:t>
            </a:r>
            <a:r>
              <a:rPr lang="en-US" dirty="0" smtClean="0"/>
              <a:t>:</a:t>
            </a:r>
            <a:r>
              <a:rPr lang="en-US" sz="2400" dirty="0" smtClean="0"/>
              <a:t> </a:t>
            </a:r>
            <a:endParaRPr lang="en-US" sz="2400" dirty="0"/>
          </a:p>
          <a:p>
            <a:pPr lvl="1">
              <a:spcBef>
                <a:spcPct val="50000"/>
              </a:spcBef>
            </a:pPr>
            <a:r>
              <a:rPr lang="cs-CZ" dirty="0" smtClean="0"/>
              <a:t>Relativní cena oblečení vůči jídlu je determinována průsečíkem relativní poptávky a relativní nabídky v dané zemi</a:t>
            </a:r>
            <a:r>
              <a:rPr lang="en-US" dirty="0" smtClean="0"/>
              <a:t>.</a:t>
            </a:r>
            <a:endParaRPr lang="en-US" dirty="0"/>
          </a:p>
          <a:p>
            <a:pPr lvl="1">
              <a:spcBef>
                <a:spcPct val="50000"/>
              </a:spcBef>
            </a:pPr>
            <a:r>
              <a:rPr lang="cs-CZ" dirty="0" smtClean="0"/>
              <a:t>Vyrábí a spotřebovává v bodě</a:t>
            </a:r>
            <a:r>
              <a:rPr lang="en-US" dirty="0" smtClean="0"/>
              <a:t> </a:t>
            </a:r>
            <a:r>
              <a:rPr lang="en-US" i="1" dirty="0"/>
              <a:t>D</a:t>
            </a:r>
            <a:r>
              <a:rPr lang="en-US" i="1" baseline="30000" dirty="0"/>
              <a:t>3</a:t>
            </a:r>
            <a:r>
              <a:rPr lang="en-US" dirty="0"/>
              <a:t> </a:t>
            </a:r>
            <a:r>
              <a:rPr lang="cs-CZ" dirty="0" smtClean="0"/>
              <a:t>, kde je indiferenční křivka tečnou PPF</a:t>
            </a:r>
            <a:r>
              <a:rPr lang="en-US" dirty="0" smtClean="0"/>
              <a:t>.</a:t>
            </a:r>
            <a:endParaRPr lang="en-US" dirty="0"/>
          </a:p>
        </p:txBody>
      </p:sp>
      <p:sp>
        <p:nvSpPr>
          <p:cNvPr id="4" name="Zástupný symbol pro číslo snímku 3"/>
          <p:cNvSpPr>
            <a:spLocks noGrp="1"/>
          </p:cNvSpPr>
          <p:nvPr>
            <p:ph type="sldNum" sz="quarter" idx="12"/>
          </p:nvPr>
        </p:nvSpPr>
        <p:spPr/>
        <p:txBody>
          <a:bodyPr/>
          <a:lstStyle/>
          <a:p>
            <a:r>
              <a:rPr lang="en-US"/>
              <a:t>6-</a:t>
            </a:r>
            <a:fld id="{02F9FAC7-21D9-4727-BD25-8F7F1CFF4540}" type="slidenum">
              <a:rPr lang="en-US"/>
              <a:pPr/>
              <a:t>14</a:t>
            </a:fld>
            <a:endParaRPr lang="en-US"/>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60771">
                                            <p:txEl>
                                              <p:pRg st="0" end="0"/>
                                            </p:txEl>
                                          </p:spTgt>
                                        </p:tgtEl>
                                        <p:attrNameLst>
                                          <p:attrName>style.visibility</p:attrName>
                                        </p:attrNameLst>
                                      </p:cBhvr>
                                      <p:to>
                                        <p:strVal val="visible"/>
                                      </p:to>
                                    </p:set>
                                    <p:animEffect transition="in" filter="strips(downRight)">
                                      <p:cBhvr>
                                        <p:cTn id="7" dur="500"/>
                                        <p:tgtEl>
                                          <p:spTgt spid="160771">
                                            <p:txEl>
                                              <p:pRg st="0" end="0"/>
                                            </p:txEl>
                                          </p:spTgt>
                                        </p:tgtEl>
                                      </p:cBhvr>
                                    </p:animEffect>
                                  </p:childTnLst>
                                </p:cTn>
                              </p:par>
                              <p:par>
                                <p:cTn id="8" presetID="18" presetClass="entr" presetSubtype="6" fill="hold" grpId="0" nodeType="withEffect">
                                  <p:stCondLst>
                                    <p:cond delay="0"/>
                                  </p:stCondLst>
                                  <p:childTnLst>
                                    <p:set>
                                      <p:cBhvr>
                                        <p:cTn id="9" dur="1" fill="hold">
                                          <p:stCondLst>
                                            <p:cond delay="0"/>
                                          </p:stCondLst>
                                        </p:cTn>
                                        <p:tgtEl>
                                          <p:spTgt spid="160771">
                                            <p:txEl>
                                              <p:pRg st="1" end="1"/>
                                            </p:txEl>
                                          </p:spTgt>
                                        </p:tgtEl>
                                        <p:attrNameLst>
                                          <p:attrName>style.visibility</p:attrName>
                                        </p:attrNameLst>
                                      </p:cBhvr>
                                      <p:to>
                                        <p:strVal val="visible"/>
                                      </p:to>
                                    </p:set>
                                    <p:animEffect transition="in" filter="strips(downRight)">
                                      <p:cBhvr>
                                        <p:cTn id="10" dur="500"/>
                                        <p:tgtEl>
                                          <p:spTgt spid="160771">
                                            <p:txEl>
                                              <p:pRg st="1" end="1"/>
                                            </p:txEl>
                                          </p:spTgt>
                                        </p:tgtEl>
                                      </p:cBhvr>
                                    </p:animEffect>
                                  </p:childTnLst>
                                </p:cTn>
                              </p:par>
                              <p:par>
                                <p:cTn id="11" presetID="18" presetClass="entr" presetSubtype="6" fill="hold" grpId="0" nodeType="withEffect">
                                  <p:stCondLst>
                                    <p:cond delay="0"/>
                                  </p:stCondLst>
                                  <p:childTnLst>
                                    <p:set>
                                      <p:cBhvr>
                                        <p:cTn id="12" dur="1" fill="hold">
                                          <p:stCondLst>
                                            <p:cond delay="0"/>
                                          </p:stCondLst>
                                        </p:cTn>
                                        <p:tgtEl>
                                          <p:spTgt spid="160771">
                                            <p:txEl>
                                              <p:pRg st="2" end="2"/>
                                            </p:txEl>
                                          </p:spTgt>
                                        </p:tgtEl>
                                        <p:attrNameLst>
                                          <p:attrName>style.visibility</p:attrName>
                                        </p:attrNameLst>
                                      </p:cBhvr>
                                      <p:to>
                                        <p:strVal val="visible"/>
                                      </p:to>
                                    </p:set>
                                    <p:animEffect transition="in" filter="strips(downRight)">
                                      <p:cBhvr>
                                        <p:cTn id="13" dur="500"/>
                                        <p:tgtEl>
                                          <p:spTgt spid="16077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0771"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p:txBody>
          <a:bodyPr>
            <a:normAutofit fontScale="90000"/>
          </a:bodyPr>
          <a:lstStyle/>
          <a:p>
            <a:r>
              <a:rPr lang="en-US" sz="2800"/>
              <a:t>Fig. 6-4: Effects of a Rise in the Relative Price of Cloth and Gains from Trade</a:t>
            </a:r>
          </a:p>
        </p:txBody>
      </p:sp>
      <p:sp>
        <p:nvSpPr>
          <p:cNvPr id="4" name="Zástupný symbol pro číslo snímku 3"/>
          <p:cNvSpPr>
            <a:spLocks noGrp="1"/>
          </p:cNvSpPr>
          <p:nvPr>
            <p:ph type="sldNum" sz="quarter" idx="12"/>
          </p:nvPr>
        </p:nvSpPr>
        <p:spPr/>
        <p:txBody>
          <a:bodyPr/>
          <a:lstStyle/>
          <a:p>
            <a:r>
              <a:rPr lang="en-US"/>
              <a:t>6-</a:t>
            </a:r>
            <a:fld id="{D34ED68E-BBC6-41B2-BFED-D2C462768ACF}" type="slidenum">
              <a:rPr lang="en-US"/>
              <a:pPr/>
              <a:t>15</a:t>
            </a:fld>
            <a:endParaRPr lang="en-US"/>
          </a:p>
        </p:txBody>
      </p:sp>
      <p:pic>
        <p:nvPicPr>
          <p:cNvPr id="90121" name="Picture 9" descr="fig06_0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3138" y="1487488"/>
            <a:ext cx="7096125" cy="43846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pull dir="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normAutofit/>
          </a:bodyPr>
          <a:lstStyle/>
          <a:p>
            <a:r>
              <a:rPr lang="cs-CZ" sz="2800" dirty="0" smtClean="0"/>
              <a:t>Vliv Změny směnných relací na blahobyt</a:t>
            </a:r>
            <a:endParaRPr lang="en-US" sz="2800" dirty="0"/>
          </a:p>
        </p:txBody>
      </p:sp>
      <p:sp>
        <p:nvSpPr>
          <p:cNvPr id="18435" name="Rectangle 3"/>
          <p:cNvSpPr>
            <a:spLocks noGrp="1" noChangeArrowheads="1"/>
          </p:cNvSpPr>
          <p:nvPr>
            <p:ph idx="1"/>
          </p:nvPr>
        </p:nvSpPr>
        <p:spPr>
          <a:xfrm>
            <a:off x="401638" y="1524000"/>
            <a:ext cx="8394700" cy="4724400"/>
          </a:xfrm>
        </p:spPr>
        <p:txBody>
          <a:bodyPr/>
          <a:lstStyle/>
          <a:p>
            <a:pPr>
              <a:spcBef>
                <a:spcPct val="40000"/>
              </a:spcBef>
            </a:pPr>
            <a:r>
              <a:rPr lang="cs-CZ" sz="2400" dirty="0" smtClean="0"/>
              <a:t>Směnné relace </a:t>
            </a:r>
            <a:r>
              <a:rPr lang="cs-CZ" sz="2400" b="1" dirty="0" smtClean="0"/>
              <a:t>(t</a:t>
            </a:r>
            <a:r>
              <a:rPr lang="en-US" sz="2400" b="1" dirty="0" err="1" smtClean="0"/>
              <a:t>erms</a:t>
            </a:r>
            <a:r>
              <a:rPr lang="en-US" sz="2400" b="1" dirty="0" smtClean="0"/>
              <a:t> </a:t>
            </a:r>
            <a:r>
              <a:rPr lang="en-US" sz="2400" b="1" dirty="0"/>
              <a:t>of </a:t>
            </a:r>
            <a:r>
              <a:rPr lang="en-US" sz="2400" b="1" dirty="0" smtClean="0"/>
              <a:t>trade</a:t>
            </a:r>
            <a:r>
              <a:rPr lang="cs-CZ" sz="2400" b="1" dirty="0" smtClean="0"/>
              <a:t>) </a:t>
            </a:r>
            <a:r>
              <a:rPr lang="cs-CZ" sz="2400" dirty="0" smtClean="0"/>
              <a:t>jsou vyjádřeny podílem exportních cen k importním cenám</a:t>
            </a:r>
            <a:r>
              <a:rPr lang="en-US" sz="2400" dirty="0" smtClean="0"/>
              <a:t>.</a:t>
            </a:r>
            <a:endParaRPr lang="en-US" sz="2400" dirty="0"/>
          </a:p>
          <a:p>
            <a:pPr lvl="1">
              <a:spcBef>
                <a:spcPct val="40000"/>
              </a:spcBef>
            </a:pPr>
            <a:r>
              <a:rPr lang="cs-CZ" sz="2000" dirty="0" smtClean="0"/>
              <a:t>Pokud země vyváží oděvy a cena relativní cena oděvů vzroste, vzrostou směnné relace</a:t>
            </a:r>
            <a:r>
              <a:rPr lang="en-US" sz="2000" dirty="0" smtClean="0"/>
              <a:t>.</a:t>
            </a:r>
            <a:endParaRPr lang="en-US" sz="2000" dirty="0"/>
          </a:p>
          <a:p>
            <a:pPr>
              <a:spcBef>
                <a:spcPct val="40000"/>
              </a:spcBef>
            </a:pPr>
            <a:r>
              <a:rPr lang="cs-CZ" sz="2400" dirty="0" smtClean="0"/>
              <a:t>Vyšší relativní ceny exportu znamenají že si země může dovolit více importovat, růst směnných relací zvyšuje blahobyt země</a:t>
            </a:r>
            <a:r>
              <a:rPr lang="en-US" sz="2400" dirty="0" smtClean="0"/>
              <a:t>.</a:t>
            </a:r>
            <a:endParaRPr lang="en-US" sz="2400" dirty="0"/>
          </a:p>
          <a:p>
            <a:pPr>
              <a:spcBef>
                <a:spcPct val="40000"/>
              </a:spcBef>
            </a:pPr>
            <a:r>
              <a:rPr lang="cs-CZ" sz="2400" dirty="0" smtClean="0"/>
              <a:t>Pokles T/T působí naopak</a:t>
            </a:r>
            <a:r>
              <a:rPr lang="en-US" sz="2400" dirty="0" smtClean="0"/>
              <a:t>.</a:t>
            </a:r>
            <a:endParaRPr lang="en-US" sz="2400" dirty="0"/>
          </a:p>
        </p:txBody>
      </p:sp>
      <p:sp>
        <p:nvSpPr>
          <p:cNvPr id="4" name="Zástupný symbol pro číslo snímku 3"/>
          <p:cNvSpPr>
            <a:spLocks noGrp="1"/>
          </p:cNvSpPr>
          <p:nvPr>
            <p:ph type="sldNum" sz="quarter" idx="12"/>
          </p:nvPr>
        </p:nvSpPr>
        <p:spPr/>
        <p:txBody>
          <a:bodyPr/>
          <a:lstStyle/>
          <a:p>
            <a:r>
              <a:rPr lang="en-US"/>
              <a:t>6-</a:t>
            </a:r>
            <a:fld id="{CEA885AF-70D2-4D89-B261-51B623A224EA}" type="slidenum">
              <a:rPr lang="en-US"/>
              <a:pPr/>
              <a:t>16</a:t>
            </a:fld>
            <a:endParaRPr lang="en-US"/>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strips(downRight)">
                                      <p:cBhvr>
                                        <p:cTn id="7" dur="500"/>
                                        <p:tgtEl>
                                          <p:spTgt spid="1843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8435">
                                            <p:txEl>
                                              <p:pRg st="1" end="1"/>
                                            </p:txEl>
                                          </p:spTgt>
                                        </p:tgtEl>
                                        <p:attrNameLst>
                                          <p:attrName>style.visibility</p:attrName>
                                        </p:attrNameLst>
                                      </p:cBhvr>
                                      <p:to>
                                        <p:strVal val="visible"/>
                                      </p:to>
                                    </p:set>
                                    <p:animEffect transition="in" filter="strips(downRight)">
                                      <p:cBhvr>
                                        <p:cTn id="12" dur="500"/>
                                        <p:tgtEl>
                                          <p:spTgt spid="1843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8435">
                                            <p:txEl>
                                              <p:pRg st="2" end="2"/>
                                            </p:txEl>
                                          </p:spTgt>
                                        </p:tgtEl>
                                        <p:attrNameLst>
                                          <p:attrName>style.visibility</p:attrName>
                                        </p:attrNameLst>
                                      </p:cBhvr>
                                      <p:to>
                                        <p:strVal val="visible"/>
                                      </p:to>
                                    </p:set>
                                    <p:animEffect transition="in" filter="strips(downRight)">
                                      <p:cBhvr>
                                        <p:cTn id="17" dur="500"/>
                                        <p:tgtEl>
                                          <p:spTgt spid="1843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18435">
                                            <p:txEl>
                                              <p:pRg st="3" end="3"/>
                                            </p:txEl>
                                          </p:spTgt>
                                        </p:tgtEl>
                                        <p:attrNameLst>
                                          <p:attrName>style.visibility</p:attrName>
                                        </p:attrNameLst>
                                      </p:cBhvr>
                                      <p:to>
                                        <p:strVal val="visible"/>
                                      </p:to>
                                    </p:set>
                                    <p:animEffect transition="in" filter="strips(downRight)">
                                      <p:cBhvr>
                                        <p:cTn id="22" dur="500"/>
                                        <p:tgtEl>
                                          <p:spTgt spid="1843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uiExpand="1"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cs-CZ" dirty="0" smtClean="0"/>
              <a:t>Určení relativních cen</a:t>
            </a:r>
            <a:endParaRPr lang="en-US" dirty="0"/>
          </a:p>
        </p:txBody>
      </p:sp>
      <p:sp>
        <p:nvSpPr>
          <p:cNvPr id="19459" name="Rectangle 3"/>
          <p:cNvSpPr>
            <a:spLocks noGrp="1" noChangeArrowheads="1"/>
          </p:cNvSpPr>
          <p:nvPr>
            <p:ph idx="1"/>
          </p:nvPr>
        </p:nvSpPr>
        <p:spPr/>
        <p:txBody>
          <a:bodyPr>
            <a:normAutofit/>
          </a:bodyPr>
          <a:lstStyle/>
          <a:p>
            <a:pPr>
              <a:spcBef>
                <a:spcPct val="50000"/>
              </a:spcBef>
            </a:pPr>
            <a:r>
              <a:rPr lang="cs-CZ" dirty="0" smtClean="0"/>
              <a:t>Využijeme analýzu pomocí RS a RD</a:t>
            </a:r>
            <a:endParaRPr lang="en-US" dirty="0"/>
          </a:p>
          <a:p>
            <a:pPr lvl="1">
              <a:spcBef>
                <a:spcPct val="50000"/>
              </a:spcBef>
            </a:pPr>
            <a:r>
              <a:rPr lang="cs-CZ" i="1" dirty="0" smtClean="0"/>
              <a:t>Světová RS </a:t>
            </a:r>
            <a:r>
              <a:rPr lang="cs-CZ" dirty="0" smtClean="0"/>
              <a:t>vyjadřuje relativní nabídku oblečení vzhledem k jídlu při všech relativních cenách</a:t>
            </a:r>
            <a:r>
              <a:rPr lang="en-US" dirty="0" smtClean="0"/>
              <a:t>.</a:t>
            </a:r>
            <a:endParaRPr lang="en-US" dirty="0"/>
          </a:p>
          <a:p>
            <a:pPr lvl="1">
              <a:spcBef>
                <a:spcPct val="50000"/>
              </a:spcBef>
            </a:pPr>
            <a:r>
              <a:rPr lang="cs-CZ" i="1" dirty="0" smtClean="0"/>
              <a:t>Světová RD </a:t>
            </a:r>
            <a:r>
              <a:rPr lang="cs-CZ" dirty="0" smtClean="0"/>
              <a:t>vyjadřuje poptávku po oblečení relativně k jídlu při všech relativních cenách</a:t>
            </a:r>
            <a:r>
              <a:rPr lang="en-US" dirty="0" smtClean="0"/>
              <a:t>.</a:t>
            </a:r>
            <a:endParaRPr lang="en-US" dirty="0"/>
          </a:p>
          <a:p>
            <a:pPr lvl="1">
              <a:spcBef>
                <a:spcPct val="50000"/>
              </a:spcBef>
            </a:pPr>
            <a:r>
              <a:rPr lang="cs-CZ" dirty="0" smtClean="0"/>
              <a:t>Světové množství je sumou množství ze dvou zemí: </a:t>
            </a:r>
            <a:r>
              <a:rPr lang="en-US" dirty="0" smtClean="0"/>
              <a:t>(</a:t>
            </a:r>
            <a:r>
              <a:rPr lang="en-US" i="1" dirty="0" smtClean="0"/>
              <a:t>Q</a:t>
            </a:r>
            <a:r>
              <a:rPr lang="en-US" i="1" baseline="-25000" dirty="0" smtClean="0"/>
              <a:t>C </a:t>
            </a:r>
            <a:r>
              <a:rPr lang="en-US" i="1" dirty="0"/>
              <a:t>+ Q</a:t>
            </a:r>
            <a:r>
              <a:rPr lang="en-US" i="1" baseline="-25000" dirty="0"/>
              <a:t>C</a:t>
            </a:r>
            <a:r>
              <a:rPr lang="en-US" i="1" baseline="30000" dirty="0"/>
              <a:t>*</a:t>
            </a:r>
            <a:r>
              <a:rPr lang="en-US" i="1" dirty="0"/>
              <a:t>)/(Q</a:t>
            </a:r>
            <a:r>
              <a:rPr lang="en-US" i="1" baseline="-25000" dirty="0"/>
              <a:t>F </a:t>
            </a:r>
            <a:r>
              <a:rPr lang="en-US" i="1" dirty="0"/>
              <a:t>+ Q</a:t>
            </a:r>
            <a:r>
              <a:rPr lang="en-US" i="1" baseline="-25000" dirty="0"/>
              <a:t>F</a:t>
            </a:r>
            <a:r>
              <a:rPr lang="en-US" i="1" baseline="30000" dirty="0"/>
              <a:t>*</a:t>
            </a:r>
            <a:r>
              <a:rPr lang="en-US" i="1" dirty="0"/>
              <a:t>)</a:t>
            </a:r>
            <a:r>
              <a:rPr lang="en-US" dirty="0"/>
              <a:t> </a:t>
            </a:r>
            <a:r>
              <a:rPr lang="en-US" dirty="0" smtClean="0"/>
              <a:t>a </a:t>
            </a:r>
            <a:r>
              <a:rPr lang="en-US" dirty="0"/>
              <a:t>(</a:t>
            </a:r>
            <a:r>
              <a:rPr lang="en-US" i="1" dirty="0"/>
              <a:t>D</a:t>
            </a:r>
            <a:r>
              <a:rPr lang="en-US" i="1" baseline="-25000" dirty="0"/>
              <a:t>C </a:t>
            </a:r>
            <a:r>
              <a:rPr lang="en-US" i="1" dirty="0"/>
              <a:t>+ D</a:t>
            </a:r>
            <a:r>
              <a:rPr lang="en-US" i="1" baseline="-25000" dirty="0"/>
              <a:t>C</a:t>
            </a:r>
            <a:r>
              <a:rPr lang="en-US" i="1" baseline="30000" dirty="0"/>
              <a:t>*</a:t>
            </a:r>
            <a:r>
              <a:rPr lang="en-US" i="1" dirty="0"/>
              <a:t>)/(D</a:t>
            </a:r>
            <a:r>
              <a:rPr lang="en-US" i="1" baseline="-25000" dirty="0"/>
              <a:t>F </a:t>
            </a:r>
            <a:r>
              <a:rPr lang="en-US" i="1" dirty="0"/>
              <a:t>+ D</a:t>
            </a:r>
            <a:r>
              <a:rPr lang="en-US" i="1" baseline="-25000" dirty="0"/>
              <a:t>F</a:t>
            </a:r>
            <a:r>
              <a:rPr lang="en-US" i="1" baseline="30000" dirty="0"/>
              <a:t>*</a:t>
            </a:r>
            <a:r>
              <a:rPr lang="en-US" i="1" dirty="0"/>
              <a:t>)</a:t>
            </a:r>
            <a:r>
              <a:rPr lang="en-US" dirty="0"/>
              <a:t>.</a:t>
            </a:r>
          </a:p>
        </p:txBody>
      </p:sp>
      <p:sp>
        <p:nvSpPr>
          <p:cNvPr id="4" name="Zástupný symbol pro číslo snímku 3"/>
          <p:cNvSpPr>
            <a:spLocks noGrp="1"/>
          </p:cNvSpPr>
          <p:nvPr>
            <p:ph type="sldNum" sz="quarter" idx="12"/>
          </p:nvPr>
        </p:nvSpPr>
        <p:spPr/>
        <p:txBody>
          <a:bodyPr/>
          <a:lstStyle/>
          <a:p>
            <a:r>
              <a:rPr lang="en-US"/>
              <a:t>6-</a:t>
            </a:r>
            <a:fld id="{C47D923D-EF9C-4A40-9DA8-753BAFC8AED1}" type="slidenum">
              <a:rPr lang="en-US"/>
              <a:pPr/>
              <a:t>17</a:t>
            </a:fld>
            <a:endParaRPr lang="en-US"/>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animEffect transition="in" filter="strips(downRight)">
                                      <p:cBhvr>
                                        <p:cTn id="7" dur="500"/>
                                        <p:tgtEl>
                                          <p:spTgt spid="1945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9459">
                                            <p:txEl>
                                              <p:pRg st="1" end="1"/>
                                            </p:txEl>
                                          </p:spTgt>
                                        </p:tgtEl>
                                        <p:attrNameLst>
                                          <p:attrName>style.visibility</p:attrName>
                                        </p:attrNameLst>
                                      </p:cBhvr>
                                      <p:to>
                                        <p:strVal val="visible"/>
                                      </p:to>
                                    </p:set>
                                    <p:animEffect transition="in" filter="strips(downRight)">
                                      <p:cBhvr>
                                        <p:cTn id="12" dur="500"/>
                                        <p:tgtEl>
                                          <p:spTgt spid="1945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9459">
                                            <p:txEl>
                                              <p:pRg st="2" end="2"/>
                                            </p:txEl>
                                          </p:spTgt>
                                        </p:tgtEl>
                                        <p:attrNameLst>
                                          <p:attrName>style.visibility</p:attrName>
                                        </p:attrNameLst>
                                      </p:cBhvr>
                                      <p:to>
                                        <p:strVal val="visible"/>
                                      </p:to>
                                    </p:set>
                                    <p:animEffect transition="in" filter="strips(downRight)">
                                      <p:cBhvr>
                                        <p:cTn id="17" dur="500"/>
                                        <p:tgtEl>
                                          <p:spTgt spid="1945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19459">
                                            <p:txEl>
                                              <p:pRg st="3" end="3"/>
                                            </p:txEl>
                                          </p:spTgt>
                                        </p:tgtEl>
                                        <p:attrNameLst>
                                          <p:attrName>style.visibility</p:attrName>
                                        </p:attrNameLst>
                                      </p:cBhvr>
                                      <p:to>
                                        <p:strVal val="visible"/>
                                      </p:to>
                                    </p:set>
                                    <p:animEffect transition="in" filter="strips(downRight)">
                                      <p:cBhvr>
                                        <p:cTn id="22" dur="500"/>
                                        <p:tgtEl>
                                          <p:spTgt spid="1945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uiExpand="1"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normAutofit fontScale="90000"/>
          </a:bodyPr>
          <a:lstStyle/>
          <a:p>
            <a:r>
              <a:rPr lang="en-US" sz="2800" dirty="0"/>
              <a:t>Fig. 6-5a: </a:t>
            </a:r>
            <a:r>
              <a:rPr lang="cs-CZ" sz="2800" dirty="0" smtClean="0"/>
              <a:t>Rovnovážná relativní cena s obchodem a přidruženými obchodními toky</a:t>
            </a:r>
            <a:endParaRPr lang="en-US" sz="2800" dirty="0"/>
          </a:p>
        </p:txBody>
      </p:sp>
      <p:sp>
        <p:nvSpPr>
          <p:cNvPr id="4" name="Zástupný symbol pro číslo snímku 3"/>
          <p:cNvSpPr>
            <a:spLocks noGrp="1"/>
          </p:cNvSpPr>
          <p:nvPr>
            <p:ph type="sldNum" sz="quarter" idx="12"/>
          </p:nvPr>
        </p:nvSpPr>
        <p:spPr/>
        <p:txBody>
          <a:bodyPr/>
          <a:lstStyle/>
          <a:p>
            <a:r>
              <a:rPr lang="en-US"/>
              <a:t>6-</a:t>
            </a:r>
            <a:fld id="{5B12D574-DFD6-4027-ACAF-2D3AA765BF69}" type="slidenum">
              <a:rPr lang="en-US"/>
              <a:pPr/>
              <a:t>18</a:t>
            </a:fld>
            <a:endParaRPr lang="en-US"/>
          </a:p>
        </p:txBody>
      </p:sp>
      <p:pic>
        <p:nvPicPr>
          <p:cNvPr id="91145" name="Picture 9" descr="fig06_05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32000" y="1576388"/>
            <a:ext cx="4633913" cy="46545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pull dir="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p:txBody>
          <a:bodyPr>
            <a:normAutofit fontScale="90000"/>
          </a:bodyPr>
          <a:lstStyle/>
          <a:p>
            <a:r>
              <a:rPr lang="en-US" sz="2800" dirty="0"/>
              <a:t>Fig. </a:t>
            </a:r>
            <a:r>
              <a:rPr lang="en-US" sz="2800" dirty="0" smtClean="0"/>
              <a:t>6-5b:</a:t>
            </a:r>
            <a:r>
              <a:rPr lang="cs-CZ" sz="2800" dirty="0"/>
              <a:t>Rovnovážná relativní cena s obchodem a přidruženými obchodními toky</a:t>
            </a:r>
            <a:endParaRPr lang="en-US" sz="2800" dirty="0"/>
          </a:p>
        </p:txBody>
      </p:sp>
      <p:sp>
        <p:nvSpPr>
          <p:cNvPr id="4" name="Zástupný symbol pro číslo snímku 3"/>
          <p:cNvSpPr>
            <a:spLocks noGrp="1"/>
          </p:cNvSpPr>
          <p:nvPr>
            <p:ph type="sldNum" sz="quarter" idx="12"/>
          </p:nvPr>
        </p:nvSpPr>
        <p:spPr/>
        <p:txBody>
          <a:bodyPr/>
          <a:lstStyle/>
          <a:p>
            <a:r>
              <a:rPr lang="en-US"/>
              <a:t>6-</a:t>
            </a:r>
            <a:fld id="{1DD113FC-BB8F-4CD6-A409-EEB9BA19ABBF}" type="slidenum">
              <a:rPr lang="en-US"/>
              <a:pPr/>
              <a:t>19</a:t>
            </a:fld>
            <a:endParaRPr lang="en-US"/>
          </a:p>
        </p:txBody>
      </p:sp>
      <p:pic>
        <p:nvPicPr>
          <p:cNvPr id="161798" name="Picture 6" descr="fig06_05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3088" y="1682750"/>
            <a:ext cx="7997825" cy="43402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pull dir="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cs-CZ" dirty="0" smtClean="0"/>
              <a:t>Obsah</a:t>
            </a:r>
            <a:endParaRPr lang="en-US" dirty="0"/>
          </a:p>
        </p:txBody>
      </p:sp>
      <p:sp>
        <p:nvSpPr>
          <p:cNvPr id="6147" name="Rectangle 3"/>
          <p:cNvSpPr>
            <a:spLocks noGrp="1" noChangeArrowheads="1"/>
          </p:cNvSpPr>
          <p:nvPr>
            <p:ph idx="1"/>
          </p:nvPr>
        </p:nvSpPr>
        <p:spPr/>
        <p:txBody>
          <a:bodyPr/>
          <a:lstStyle/>
          <a:p>
            <a:pPr>
              <a:spcBef>
                <a:spcPct val="40000"/>
              </a:spcBef>
            </a:pPr>
            <a:r>
              <a:rPr lang="cs-CZ" dirty="0" smtClean="0"/>
              <a:t>Relativní nabídka a relativní poptávka</a:t>
            </a:r>
            <a:endParaRPr lang="en-US" dirty="0"/>
          </a:p>
          <a:p>
            <a:pPr>
              <a:spcBef>
                <a:spcPct val="40000"/>
              </a:spcBef>
            </a:pPr>
            <a:r>
              <a:rPr lang="cs-CZ" dirty="0" smtClean="0"/>
              <a:t>Směnné relace (</a:t>
            </a:r>
            <a:r>
              <a:rPr lang="en-US" dirty="0" smtClean="0"/>
              <a:t>The </a:t>
            </a:r>
            <a:r>
              <a:rPr lang="en-US" dirty="0"/>
              <a:t>terms of </a:t>
            </a:r>
            <a:r>
              <a:rPr lang="en-US" dirty="0" smtClean="0"/>
              <a:t>trade</a:t>
            </a:r>
            <a:r>
              <a:rPr lang="cs-CZ" dirty="0" smtClean="0"/>
              <a:t>) a blahobyt</a:t>
            </a:r>
            <a:endParaRPr lang="en-US" dirty="0"/>
          </a:p>
          <a:p>
            <a:pPr>
              <a:spcBef>
                <a:spcPct val="40000"/>
              </a:spcBef>
            </a:pPr>
            <a:r>
              <a:rPr lang="cs-CZ" dirty="0" smtClean="0"/>
              <a:t>Efekty ekonomického růstu, cel a exportních dotací</a:t>
            </a:r>
          </a:p>
          <a:p>
            <a:pPr>
              <a:spcBef>
                <a:spcPct val="40000"/>
              </a:spcBef>
            </a:pPr>
            <a:r>
              <a:rPr lang="cs-CZ" dirty="0" smtClean="0"/>
              <a:t>Mezinárodní půjčky</a:t>
            </a:r>
            <a:endParaRPr lang="en-US" dirty="0"/>
          </a:p>
        </p:txBody>
      </p:sp>
      <p:sp>
        <p:nvSpPr>
          <p:cNvPr id="4" name="Zástupný symbol pro číslo snímku 3"/>
          <p:cNvSpPr>
            <a:spLocks noGrp="1"/>
          </p:cNvSpPr>
          <p:nvPr>
            <p:ph type="sldNum" sz="quarter" idx="12"/>
          </p:nvPr>
        </p:nvSpPr>
        <p:spPr/>
        <p:txBody>
          <a:bodyPr/>
          <a:lstStyle/>
          <a:p>
            <a:r>
              <a:rPr lang="en-US"/>
              <a:t>6-</a:t>
            </a:r>
            <a:fld id="{6A5B4EBE-8DBA-4F6C-91DA-3AD80A3242C2}" type="slidenum">
              <a:rPr lang="en-US"/>
              <a:pPr/>
              <a:t>2</a:t>
            </a:fld>
            <a:endParaRPr lang="en-US"/>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strips(downRight)">
                                      <p:cBhvr>
                                        <p:cTn id="7" dur="500"/>
                                        <p:tgtEl>
                                          <p:spTgt spid="614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6147">
                                            <p:txEl>
                                              <p:pRg st="1" end="1"/>
                                            </p:txEl>
                                          </p:spTgt>
                                        </p:tgtEl>
                                        <p:attrNameLst>
                                          <p:attrName>style.visibility</p:attrName>
                                        </p:attrNameLst>
                                      </p:cBhvr>
                                      <p:to>
                                        <p:strVal val="visible"/>
                                      </p:to>
                                    </p:set>
                                    <p:animEffect transition="in" filter="strips(downRight)">
                                      <p:cBhvr>
                                        <p:cTn id="12" dur="500"/>
                                        <p:tgtEl>
                                          <p:spTgt spid="614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6147">
                                            <p:txEl>
                                              <p:pRg st="2" end="2"/>
                                            </p:txEl>
                                          </p:spTgt>
                                        </p:tgtEl>
                                        <p:attrNameLst>
                                          <p:attrName>style.visibility</p:attrName>
                                        </p:attrNameLst>
                                      </p:cBhvr>
                                      <p:to>
                                        <p:strVal val="visible"/>
                                      </p:to>
                                    </p:set>
                                    <p:animEffect transition="in" filter="strips(downRight)">
                                      <p:cBhvr>
                                        <p:cTn id="17" dur="500"/>
                                        <p:tgtEl>
                                          <p:spTgt spid="614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6147">
                                            <p:txEl>
                                              <p:pRg st="3" end="3"/>
                                            </p:txEl>
                                          </p:spTgt>
                                        </p:tgtEl>
                                        <p:attrNameLst>
                                          <p:attrName>style.visibility</p:attrName>
                                        </p:attrNameLst>
                                      </p:cBhvr>
                                      <p:to>
                                        <p:strVal val="visible"/>
                                      </p:to>
                                    </p:set>
                                    <p:animEffect transition="in" filter="strips(downRight)">
                                      <p:cBhvr>
                                        <p:cTn id="22" dur="500"/>
                                        <p:tgtEl>
                                          <p:spTgt spid="614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nchor="ctr"/>
          <a:lstStyle/>
          <a:p>
            <a:r>
              <a:rPr lang="cs-CZ" sz="2800" dirty="0" smtClean="0"/>
              <a:t>Efekty ekonomického růstu</a:t>
            </a:r>
            <a:endParaRPr lang="en-US" sz="2800" dirty="0"/>
          </a:p>
        </p:txBody>
      </p:sp>
      <p:sp>
        <p:nvSpPr>
          <p:cNvPr id="21507" name="Rectangle 3"/>
          <p:cNvSpPr>
            <a:spLocks noGrp="1" noChangeArrowheads="1"/>
          </p:cNvSpPr>
          <p:nvPr>
            <p:ph idx="1"/>
          </p:nvPr>
        </p:nvSpPr>
        <p:spPr/>
        <p:txBody>
          <a:bodyPr/>
          <a:lstStyle/>
          <a:p>
            <a:pPr>
              <a:spcBef>
                <a:spcPct val="50000"/>
              </a:spcBef>
            </a:pPr>
            <a:r>
              <a:rPr lang="cs-CZ" sz="2400" dirty="0" smtClean="0"/>
              <a:t>Je ekonomický růst Číny dobrý pro životní úroveň v USA (EU)</a:t>
            </a:r>
            <a:r>
              <a:rPr lang="en-US" sz="2400" dirty="0" smtClean="0"/>
              <a:t>?</a:t>
            </a:r>
            <a:endParaRPr lang="en-US" sz="2400" dirty="0"/>
          </a:p>
          <a:p>
            <a:pPr>
              <a:spcBef>
                <a:spcPct val="50000"/>
              </a:spcBef>
            </a:pPr>
            <a:r>
              <a:rPr lang="cs-CZ" sz="2400" dirty="0" smtClean="0"/>
              <a:t>Je růst v zemi hodnotnější pokud je integrovaná do světového obchodu</a:t>
            </a:r>
            <a:r>
              <a:rPr lang="en-US" sz="2400" dirty="0" smtClean="0"/>
              <a:t>?</a:t>
            </a:r>
            <a:endParaRPr lang="en-US" sz="2400" dirty="0"/>
          </a:p>
          <a:p>
            <a:pPr>
              <a:spcBef>
                <a:spcPct val="50000"/>
              </a:spcBef>
            </a:pPr>
            <a:r>
              <a:rPr lang="cs-CZ" sz="2400" dirty="0" smtClean="0"/>
              <a:t>Odpovědi lze nalézt v standardním obchodním modelu</a:t>
            </a:r>
            <a:r>
              <a:rPr lang="en-US" sz="2400" dirty="0" smtClean="0"/>
              <a:t>.</a:t>
            </a:r>
            <a:endParaRPr lang="en-US" sz="2400" dirty="0"/>
          </a:p>
        </p:txBody>
      </p:sp>
      <p:sp>
        <p:nvSpPr>
          <p:cNvPr id="4" name="Zástupný symbol pro číslo snímku 3"/>
          <p:cNvSpPr>
            <a:spLocks noGrp="1"/>
          </p:cNvSpPr>
          <p:nvPr>
            <p:ph type="sldNum" sz="quarter" idx="12"/>
          </p:nvPr>
        </p:nvSpPr>
        <p:spPr/>
        <p:txBody>
          <a:bodyPr/>
          <a:lstStyle/>
          <a:p>
            <a:r>
              <a:rPr lang="en-US"/>
              <a:t>6-</a:t>
            </a:r>
            <a:fld id="{719E4E17-0B71-41C6-90A1-2A5DCFB47876}" type="slidenum">
              <a:rPr lang="en-US"/>
              <a:pPr/>
              <a:t>20</a:t>
            </a:fld>
            <a:endParaRPr lang="en-US"/>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Effect transition="in" filter="strips(downRight)">
                                      <p:cBhvr>
                                        <p:cTn id="7" dur="500"/>
                                        <p:tgtEl>
                                          <p:spTgt spid="2150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21507">
                                            <p:txEl>
                                              <p:pRg st="1" end="1"/>
                                            </p:txEl>
                                          </p:spTgt>
                                        </p:tgtEl>
                                        <p:attrNameLst>
                                          <p:attrName>style.visibility</p:attrName>
                                        </p:attrNameLst>
                                      </p:cBhvr>
                                      <p:to>
                                        <p:strVal val="visible"/>
                                      </p:to>
                                    </p:set>
                                    <p:animEffect transition="in" filter="strips(downRight)">
                                      <p:cBhvr>
                                        <p:cTn id="12" dur="500"/>
                                        <p:tgtEl>
                                          <p:spTgt spid="2150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21507">
                                            <p:txEl>
                                              <p:pRg st="2" end="2"/>
                                            </p:txEl>
                                          </p:spTgt>
                                        </p:tgtEl>
                                        <p:attrNameLst>
                                          <p:attrName>style.visibility</p:attrName>
                                        </p:attrNameLst>
                                      </p:cBhvr>
                                      <p:to>
                                        <p:strVal val="visible"/>
                                      </p:to>
                                    </p:set>
                                    <p:animEffect transition="in" filter="strips(downRight)">
                                      <p:cBhvr>
                                        <p:cTn id="17" dur="500"/>
                                        <p:tgtEl>
                                          <p:spTgt spid="2150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nchor="ctr"/>
          <a:lstStyle/>
          <a:p>
            <a:r>
              <a:rPr lang="cs-CZ" sz="2800" dirty="0"/>
              <a:t>Efekty ekonomického růstu</a:t>
            </a:r>
            <a:endParaRPr lang="en-US" sz="2800" dirty="0"/>
          </a:p>
        </p:txBody>
      </p:sp>
      <p:sp>
        <p:nvSpPr>
          <p:cNvPr id="22531" name="Rectangle 3"/>
          <p:cNvSpPr>
            <a:spLocks noGrp="1" noChangeArrowheads="1"/>
          </p:cNvSpPr>
          <p:nvPr>
            <p:ph idx="1"/>
          </p:nvPr>
        </p:nvSpPr>
        <p:spPr>
          <a:xfrm>
            <a:off x="401638" y="1489075"/>
            <a:ext cx="8394700" cy="4835525"/>
          </a:xfrm>
        </p:spPr>
        <p:txBody>
          <a:bodyPr/>
          <a:lstStyle/>
          <a:p>
            <a:pPr>
              <a:spcBef>
                <a:spcPct val="40000"/>
              </a:spcBef>
            </a:pPr>
            <a:r>
              <a:rPr lang="cs-CZ" sz="2400" dirty="0" smtClean="0"/>
              <a:t>Růst je obvykle nevyvážený, různý mezi sektory. To mění relativní nabídku.</a:t>
            </a:r>
            <a:endParaRPr lang="en-US" dirty="0"/>
          </a:p>
          <a:p>
            <a:pPr lvl="1">
              <a:spcBef>
                <a:spcPct val="40000"/>
              </a:spcBef>
            </a:pPr>
            <a:r>
              <a:rPr lang="cs-CZ" sz="2000" dirty="0" smtClean="0"/>
              <a:t>Rychle rostlo v USA například počítačové odvětví, pomalu textilní průmysl</a:t>
            </a:r>
            <a:r>
              <a:rPr lang="en-US" sz="2000" dirty="0" smtClean="0"/>
              <a:t>.</a:t>
            </a:r>
            <a:endParaRPr lang="en-US" sz="2000" dirty="0"/>
          </a:p>
          <a:p>
            <a:pPr lvl="1">
              <a:spcBef>
                <a:spcPct val="40000"/>
              </a:spcBef>
            </a:pPr>
            <a:r>
              <a:rPr lang="cs-CZ" sz="2000" dirty="0" smtClean="0"/>
              <a:t>V </a:t>
            </a:r>
            <a:r>
              <a:rPr lang="cs-CZ" sz="2000" dirty="0" err="1" smtClean="0"/>
              <a:t>rikardiánském</a:t>
            </a:r>
            <a:r>
              <a:rPr lang="cs-CZ" sz="2000" dirty="0" smtClean="0"/>
              <a:t> modelu může za tento vývoj technologický pokrok</a:t>
            </a:r>
            <a:r>
              <a:rPr lang="en-US" sz="2000" dirty="0" smtClean="0"/>
              <a:t>.</a:t>
            </a:r>
            <a:endParaRPr lang="en-US" sz="2000" dirty="0"/>
          </a:p>
          <a:p>
            <a:pPr lvl="1">
              <a:spcBef>
                <a:spcPct val="40000"/>
              </a:spcBef>
            </a:pPr>
            <a:r>
              <a:rPr lang="cs-CZ" sz="2000" dirty="0" smtClean="0"/>
              <a:t>V </a:t>
            </a:r>
            <a:r>
              <a:rPr lang="en-US" sz="2000" dirty="0" err="1" smtClean="0"/>
              <a:t>Heckscher</a:t>
            </a:r>
            <a:r>
              <a:rPr lang="en-US" sz="2000" dirty="0" smtClean="0"/>
              <a:t>-Ohlin</a:t>
            </a:r>
            <a:r>
              <a:rPr lang="cs-CZ" sz="2000" dirty="0" err="1" smtClean="0"/>
              <a:t>ově</a:t>
            </a:r>
            <a:r>
              <a:rPr lang="cs-CZ" sz="2000" dirty="0" smtClean="0"/>
              <a:t> modelu ze tento vývoj může nárůst množství jednoho z výrobních faktorů (kvalifikované síly)</a:t>
            </a:r>
            <a:r>
              <a:rPr lang="en-US" sz="2000" dirty="0" smtClean="0"/>
              <a:t>.</a:t>
            </a:r>
            <a:endParaRPr lang="en-US" dirty="0"/>
          </a:p>
        </p:txBody>
      </p:sp>
      <p:sp>
        <p:nvSpPr>
          <p:cNvPr id="4" name="Zástupný symbol pro číslo snímku 3"/>
          <p:cNvSpPr>
            <a:spLocks noGrp="1"/>
          </p:cNvSpPr>
          <p:nvPr>
            <p:ph type="sldNum" sz="quarter" idx="12"/>
          </p:nvPr>
        </p:nvSpPr>
        <p:spPr/>
        <p:txBody>
          <a:bodyPr/>
          <a:lstStyle/>
          <a:p>
            <a:r>
              <a:rPr lang="en-US"/>
              <a:t>6-</a:t>
            </a:r>
            <a:fld id="{5868D7AD-3802-4AE1-A4DE-E8862F027BEE}" type="slidenum">
              <a:rPr lang="en-US"/>
              <a:pPr/>
              <a:t>21</a:t>
            </a:fld>
            <a:endParaRPr lang="en-US"/>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Effect transition="in" filter="strips(downRight)">
                                      <p:cBhvr>
                                        <p:cTn id="7" dur="500"/>
                                        <p:tgtEl>
                                          <p:spTgt spid="2253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22531">
                                            <p:txEl>
                                              <p:pRg st="1" end="1"/>
                                            </p:txEl>
                                          </p:spTgt>
                                        </p:tgtEl>
                                        <p:attrNameLst>
                                          <p:attrName>style.visibility</p:attrName>
                                        </p:attrNameLst>
                                      </p:cBhvr>
                                      <p:to>
                                        <p:strVal val="visible"/>
                                      </p:to>
                                    </p:set>
                                    <p:animEffect transition="in" filter="strips(downRight)">
                                      <p:cBhvr>
                                        <p:cTn id="12" dur="500"/>
                                        <p:tgtEl>
                                          <p:spTgt spid="2253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22531">
                                            <p:txEl>
                                              <p:pRg st="2" end="2"/>
                                            </p:txEl>
                                          </p:spTgt>
                                        </p:tgtEl>
                                        <p:attrNameLst>
                                          <p:attrName>style.visibility</p:attrName>
                                        </p:attrNameLst>
                                      </p:cBhvr>
                                      <p:to>
                                        <p:strVal val="visible"/>
                                      </p:to>
                                    </p:set>
                                    <p:animEffect transition="in" filter="strips(downRight)">
                                      <p:cBhvr>
                                        <p:cTn id="17" dur="500"/>
                                        <p:tgtEl>
                                          <p:spTgt spid="2253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22531">
                                            <p:txEl>
                                              <p:pRg st="3" end="3"/>
                                            </p:txEl>
                                          </p:spTgt>
                                        </p:tgtEl>
                                        <p:attrNameLst>
                                          <p:attrName>style.visibility</p:attrName>
                                        </p:attrNameLst>
                                      </p:cBhvr>
                                      <p:to>
                                        <p:strVal val="visible"/>
                                      </p:to>
                                    </p:set>
                                    <p:animEffect transition="in" filter="strips(downRight)">
                                      <p:cBhvr>
                                        <p:cTn id="22" dur="500"/>
                                        <p:tgtEl>
                                          <p:spTgt spid="2253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uiExpand="1"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p:txBody>
          <a:bodyPr anchor="ctr">
            <a:normAutofit/>
          </a:bodyPr>
          <a:lstStyle/>
          <a:p>
            <a:r>
              <a:rPr lang="en-US" dirty="0"/>
              <a:t>Fig. 6-6: </a:t>
            </a:r>
            <a:r>
              <a:rPr lang="cs-CZ" dirty="0" smtClean="0"/>
              <a:t>Nerovnoměrný růst</a:t>
            </a:r>
            <a:endParaRPr lang="en-US" dirty="0"/>
          </a:p>
        </p:txBody>
      </p:sp>
      <p:sp>
        <p:nvSpPr>
          <p:cNvPr id="4" name="Zástupný symbol pro číslo snímku 3"/>
          <p:cNvSpPr>
            <a:spLocks noGrp="1"/>
          </p:cNvSpPr>
          <p:nvPr>
            <p:ph type="sldNum" sz="quarter" idx="12"/>
          </p:nvPr>
        </p:nvSpPr>
        <p:spPr/>
        <p:txBody>
          <a:bodyPr/>
          <a:lstStyle/>
          <a:p>
            <a:r>
              <a:rPr lang="en-US"/>
              <a:t>6-</a:t>
            </a:r>
            <a:fld id="{C85CDD07-F5F4-43E2-A714-6F6304E37A37}" type="slidenum">
              <a:rPr lang="en-US"/>
              <a:pPr/>
              <a:t>22</a:t>
            </a:fld>
            <a:endParaRPr lang="en-US"/>
          </a:p>
        </p:txBody>
      </p:sp>
      <p:pic>
        <p:nvPicPr>
          <p:cNvPr id="92169" name="Picture 9" descr="fig06_06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8075" y="1616075"/>
            <a:ext cx="6859588" cy="44021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pull dir="r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2"/>
          <p:cNvSpPr>
            <a:spLocks noGrp="1" noChangeArrowheads="1"/>
          </p:cNvSpPr>
          <p:nvPr>
            <p:ph type="title"/>
          </p:nvPr>
        </p:nvSpPr>
        <p:spPr/>
        <p:txBody>
          <a:bodyPr anchor="ctr">
            <a:normAutofit/>
          </a:bodyPr>
          <a:lstStyle/>
          <a:p>
            <a:r>
              <a:rPr lang="en-US" dirty="0"/>
              <a:t>Fig. 6-6: </a:t>
            </a:r>
            <a:r>
              <a:rPr lang="cs-CZ" dirty="0" smtClean="0"/>
              <a:t>Nerovnoměrný růst</a:t>
            </a:r>
            <a:endParaRPr lang="en-US" dirty="0"/>
          </a:p>
        </p:txBody>
      </p:sp>
      <p:sp>
        <p:nvSpPr>
          <p:cNvPr id="4" name="Zástupný symbol pro číslo snímku 3"/>
          <p:cNvSpPr>
            <a:spLocks noGrp="1"/>
          </p:cNvSpPr>
          <p:nvPr>
            <p:ph type="sldNum" sz="quarter" idx="12"/>
          </p:nvPr>
        </p:nvSpPr>
        <p:spPr/>
        <p:txBody>
          <a:bodyPr/>
          <a:lstStyle/>
          <a:p>
            <a:r>
              <a:rPr lang="en-US"/>
              <a:t>6-</a:t>
            </a:r>
            <a:fld id="{79890DE8-7D59-4180-A45F-3BE80DA8D778}" type="slidenum">
              <a:rPr lang="en-US"/>
              <a:pPr/>
              <a:t>23</a:t>
            </a:fld>
            <a:endParaRPr lang="en-US"/>
          </a:p>
        </p:txBody>
      </p:sp>
      <p:pic>
        <p:nvPicPr>
          <p:cNvPr id="197636" name="Picture 4" descr="fig06_06b"/>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63763" y="1423988"/>
            <a:ext cx="4595812" cy="46926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pull dir="r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nchor="ctr"/>
          <a:lstStyle/>
          <a:p>
            <a:r>
              <a:rPr lang="cs-CZ" sz="2800" dirty="0" smtClean="0"/>
              <a:t>Efekty nevyváženého růstu</a:t>
            </a:r>
            <a:endParaRPr lang="en-US" sz="2800" dirty="0"/>
          </a:p>
        </p:txBody>
      </p:sp>
      <p:sp>
        <p:nvSpPr>
          <p:cNvPr id="25603" name="Rectangle 3"/>
          <p:cNvSpPr>
            <a:spLocks noGrp="1" noChangeArrowheads="1"/>
          </p:cNvSpPr>
          <p:nvPr>
            <p:ph idx="1"/>
          </p:nvPr>
        </p:nvSpPr>
        <p:spPr>
          <a:xfrm>
            <a:off x="503238" y="1549400"/>
            <a:ext cx="8293100" cy="4699000"/>
          </a:xfrm>
        </p:spPr>
        <p:txBody>
          <a:bodyPr/>
          <a:lstStyle/>
          <a:p>
            <a:pPr>
              <a:spcBef>
                <a:spcPct val="50000"/>
              </a:spcBef>
            </a:pPr>
            <a:r>
              <a:rPr lang="cs-CZ" sz="2400" dirty="0" smtClean="0"/>
              <a:t>Nevyvážený růst a následná změna v relativní nabídce způsobí změnu směnných relací</a:t>
            </a:r>
            <a:r>
              <a:rPr lang="en-US" sz="2400" dirty="0" smtClean="0"/>
              <a:t>.</a:t>
            </a:r>
            <a:endParaRPr lang="en-US" sz="2400" dirty="0"/>
          </a:p>
          <a:p>
            <a:pPr lvl="1">
              <a:spcBef>
                <a:spcPct val="50000"/>
              </a:spcBef>
            </a:pPr>
            <a:r>
              <a:rPr lang="cs-CZ" sz="2000" dirty="0" smtClean="0"/>
              <a:t>Růst pouze v odvětví oděvů (v jakékoliv zemi) sníží relativní cenu oděvů a sníží směnné relace zemí exportujících oděvy</a:t>
            </a:r>
            <a:r>
              <a:rPr lang="en-US" sz="2000" dirty="0" smtClean="0"/>
              <a:t>. </a:t>
            </a:r>
            <a:endParaRPr lang="en-US" sz="2000" dirty="0"/>
          </a:p>
          <a:p>
            <a:pPr lvl="1">
              <a:spcBef>
                <a:spcPct val="50000"/>
              </a:spcBef>
            </a:pPr>
            <a:r>
              <a:rPr lang="cs-CZ" sz="2000" dirty="0" smtClean="0"/>
              <a:t>Růst pouze v odvětví jídla </a:t>
            </a:r>
            <a:r>
              <a:rPr lang="en-US" sz="2000" dirty="0" smtClean="0"/>
              <a:t>(</a:t>
            </a:r>
            <a:r>
              <a:rPr lang="cs-CZ" sz="2000" dirty="0" smtClean="0"/>
              <a:t>v jakékoliv zemi) zvýší relativní cenu oblečení a zvýší směnné relace exportéru oblečení.</a:t>
            </a:r>
            <a:endParaRPr lang="en-US" sz="2000" dirty="0"/>
          </a:p>
          <a:p>
            <a:pPr lvl="1">
              <a:spcBef>
                <a:spcPct val="50000"/>
              </a:spcBef>
            </a:pPr>
            <a:r>
              <a:rPr lang="cs-CZ" sz="2000" dirty="0" smtClean="0"/>
              <a:t>Předpokládejme, že domácí ekonomika vyváží oděvy a importuje jídlo</a:t>
            </a:r>
            <a:r>
              <a:rPr lang="en-US" sz="2000" dirty="0" smtClean="0"/>
              <a:t>.</a:t>
            </a:r>
            <a:endParaRPr lang="en-US" sz="2000" dirty="0"/>
          </a:p>
        </p:txBody>
      </p:sp>
      <p:sp>
        <p:nvSpPr>
          <p:cNvPr id="4" name="Zástupný symbol pro číslo snímku 3"/>
          <p:cNvSpPr>
            <a:spLocks noGrp="1"/>
          </p:cNvSpPr>
          <p:nvPr>
            <p:ph type="sldNum" sz="quarter" idx="12"/>
          </p:nvPr>
        </p:nvSpPr>
        <p:spPr/>
        <p:txBody>
          <a:bodyPr/>
          <a:lstStyle/>
          <a:p>
            <a:r>
              <a:rPr lang="en-US"/>
              <a:t>6-</a:t>
            </a:r>
            <a:fld id="{DEDDDA5C-F5CE-4176-B17C-C1A3A233E394}" type="slidenum">
              <a:rPr lang="en-US"/>
              <a:pPr/>
              <a:t>24</a:t>
            </a:fld>
            <a:endParaRPr lang="en-US"/>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Effect transition="in" filter="strips(downRight)">
                                      <p:cBhvr>
                                        <p:cTn id="7" dur="500"/>
                                        <p:tgtEl>
                                          <p:spTgt spid="2560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25603">
                                            <p:txEl>
                                              <p:pRg st="1" end="1"/>
                                            </p:txEl>
                                          </p:spTgt>
                                        </p:tgtEl>
                                        <p:attrNameLst>
                                          <p:attrName>style.visibility</p:attrName>
                                        </p:attrNameLst>
                                      </p:cBhvr>
                                      <p:to>
                                        <p:strVal val="visible"/>
                                      </p:to>
                                    </p:set>
                                    <p:animEffect transition="in" filter="strips(downRight)">
                                      <p:cBhvr>
                                        <p:cTn id="12" dur="500"/>
                                        <p:tgtEl>
                                          <p:spTgt spid="2560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25603">
                                            <p:txEl>
                                              <p:pRg st="2" end="2"/>
                                            </p:txEl>
                                          </p:spTgt>
                                        </p:tgtEl>
                                        <p:attrNameLst>
                                          <p:attrName>style.visibility</p:attrName>
                                        </p:attrNameLst>
                                      </p:cBhvr>
                                      <p:to>
                                        <p:strVal val="visible"/>
                                      </p:to>
                                    </p:set>
                                    <p:animEffect transition="in" filter="strips(downRight)">
                                      <p:cBhvr>
                                        <p:cTn id="17" dur="500"/>
                                        <p:tgtEl>
                                          <p:spTgt spid="2560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25603">
                                            <p:txEl>
                                              <p:pRg st="3" end="3"/>
                                            </p:txEl>
                                          </p:spTgt>
                                        </p:tgtEl>
                                        <p:attrNameLst>
                                          <p:attrName>style.visibility</p:attrName>
                                        </p:attrNameLst>
                                      </p:cBhvr>
                                      <p:to>
                                        <p:strVal val="visible"/>
                                      </p:to>
                                    </p:set>
                                    <p:animEffect transition="in" filter="strips(downRight)">
                                      <p:cBhvr>
                                        <p:cTn id="22" dur="500"/>
                                        <p:tgtEl>
                                          <p:spTgt spid="2560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uiExpand="1"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title"/>
          </p:nvPr>
        </p:nvSpPr>
        <p:spPr/>
        <p:txBody>
          <a:bodyPr>
            <a:normAutofit/>
          </a:bodyPr>
          <a:lstStyle/>
          <a:p>
            <a:r>
              <a:rPr lang="en-US" sz="2800" dirty="0"/>
              <a:t>Fig. 6-7a: </a:t>
            </a:r>
            <a:r>
              <a:rPr lang="cs-CZ" sz="2800" dirty="0" smtClean="0"/>
              <a:t>Růst a světová relativní nabídka</a:t>
            </a:r>
            <a:endParaRPr lang="en-US" sz="2800" dirty="0"/>
          </a:p>
        </p:txBody>
      </p:sp>
      <p:sp>
        <p:nvSpPr>
          <p:cNvPr id="5" name="Zástupný symbol pro číslo snímku 3"/>
          <p:cNvSpPr>
            <a:spLocks noGrp="1"/>
          </p:cNvSpPr>
          <p:nvPr>
            <p:ph type="sldNum" sz="quarter" idx="12"/>
          </p:nvPr>
        </p:nvSpPr>
        <p:spPr/>
        <p:txBody>
          <a:bodyPr/>
          <a:lstStyle/>
          <a:p>
            <a:r>
              <a:rPr lang="en-US"/>
              <a:t>6-</a:t>
            </a:r>
            <a:fld id="{26CD4EE5-2488-4C76-BD0A-B529ECFD4EBB}" type="slidenum">
              <a:rPr lang="en-US"/>
              <a:pPr/>
              <a:t>25</a:t>
            </a:fld>
            <a:endParaRPr lang="en-US"/>
          </a:p>
        </p:txBody>
      </p:sp>
      <p:sp>
        <p:nvSpPr>
          <p:cNvPr id="93190" name="Rectangle 6"/>
          <p:cNvSpPr>
            <a:spLocks noChangeArrowheads="1"/>
          </p:cNvSpPr>
          <p:nvPr/>
        </p:nvSpPr>
        <p:spPr bwMode="auto">
          <a:xfrm>
            <a:off x="6634163" y="3190875"/>
            <a:ext cx="371475" cy="95885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pic>
        <p:nvPicPr>
          <p:cNvPr id="93194" name="Picture 10" descr="fig06_07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2238" y="1373188"/>
            <a:ext cx="3367087" cy="461803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pull dir="r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normAutofit/>
          </a:bodyPr>
          <a:lstStyle/>
          <a:p>
            <a:r>
              <a:rPr lang="en-US" sz="2800" dirty="0"/>
              <a:t>Fig. 6-7b: </a:t>
            </a:r>
            <a:r>
              <a:rPr lang="cs-CZ" sz="2800" dirty="0" smtClean="0"/>
              <a:t>růst a světová relativní nabídka</a:t>
            </a:r>
            <a:endParaRPr lang="en-US" sz="2800" dirty="0"/>
          </a:p>
        </p:txBody>
      </p:sp>
      <p:sp>
        <p:nvSpPr>
          <p:cNvPr id="5" name="Zástupný symbol pro číslo snímku 3"/>
          <p:cNvSpPr>
            <a:spLocks noGrp="1"/>
          </p:cNvSpPr>
          <p:nvPr>
            <p:ph type="sldNum" sz="quarter" idx="12"/>
          </p:nvPr>
        </p:nvSpPr>
        <p:spPr/>
        <p:txBody>
          <a:bodyPr/>
          <a:lstStyle/>
          <a:p>
            <a:r>
              <a:rPr lang="en-US"/>
              <a:t>6-</a:t>
            </a:r>
            <a:fld id="{5C08739F-19B1-47A1-A56A-3760886B8955}" type="slidenum">
              <a:rPr lang="en-US"/>
              <a:pPr/>
              <a:t>26</a:t>
            </a:fld>
            <a:endParaRPr lang="en-US"/>
          </a:p>
        </p:txBody>
      </p:sp>
      <p:sp>
        <p:nvSpPr>
          <p:cNvPr id="98310" name="Rectangle 6"/>
          <p:cNvSpPr>
            <a:spLocks noChangeArrowheads="1"/>
          </p:cNvSpPr>
          <p:nvPr/>
        </p:nvSpPr>
        <p:spPr bwMode="auto">
          <a:xfrm>
            <a:off x="2503488" y="2414588"/>
            <a:ext cx="492125" cy="354012"/>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cs-CZ"/>
          </a:p>
        </p:txBody>
      </p:sp>
      <p:pic>
        <p:nvPicPr>
          <p:cNvPr id="98314" name="Picture 10" descr="fig06_07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84425" y="1257300"/>
            <a:ext cx="3327400" cy="48895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pull dir="rd"/>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normAutofit/>
          </a:bodyPr>
          <a:lstStyle/>
          <a:p>
            <a:r>
              <a:rPr lang="cs-CZ" sz="2800" dirty="0" smtClean="0"/>
              <a:t>Efekty nerovnoměrného růstu</a:t>
            </a:r>
            <a:endParaRPr lang="en-US" sz="2800" dirty="0"/>
          </a:p>
        </p:txBody>
      </p:sp>
      <p:sp>
        <p:nvSpPr>
          <p:cNvPr id="26627" name="Rectangle 3"/>
          <p:cNvSpPr>
            <a:spLocks noGrp="1" noChangeArrowheads="1"/>
          </p:cNvSpPr>
          <p:nvPr>
            <p:ph idx="1"/>
          </p:nvPr>
        </p:nvSpPr>
        <p:spPr/>
        <p:txBody>
          <a:bodyPr/>
          <a:lstStyle/>
          <a:p>
            <a:pPr>
              <a:spcBef>
                <a:spcPct val="50000"/>
              </a:spcBef>
            </a:pPr>
            <a:r>
              <a:rPr lang="cs-CZ" sz="2400" b="1" dirty="0" smtClean="0"/>
              <a:t>Exportně nevyvážený růst </a:t>
            </a:r>
            <a:r>
              <a:rPr lang="cs-CZ" sz="2400" dirty="0" smtClean="0"/>
              <a:t>je takový růst, který se projevuje více v exportním sektoru země (více se tam posouvá PPF)</a:t>
            </a:r>
            <a:r>
              <a:rPr lang="en-US" sz="2400" dirty="0" smtClean="0"/>
              <a:t>.</a:t>
            </a:r>
            <a:endParaRPr lang="en-US" sz="2400" dirty="0"/>
          </a:p>
          <a:p>
            <a:pPr lvl="1">
              <a:spcBef>
                <a:spcPct val="50000"/>
              </a:spcBef>
            </a:pPr>
            <a:r>
              <a:rPr lang="cs-CZ" sz="2000" dirty="0" smtClean="0"/>
              <a:t>Nerovnoměrný růst v odvětví jídla v zahraničí je pro zahraniční zemi exportně nerovnoměrným růstem</a:t>
            </a:r>
            <a:r>
              <a:rPr lang="en-US" sz="2000" dirty="0" smtClean="0"/>
              <a:t>.</a:t>
            </a:r>
            <a:endParaRPr lang="en-US" sz="2000" dirty="0"/>
          </a:p>
          <a:p>
            <a:pPr>
              <a:spcBef>
                <a:spcPct val="50000"/>
              </a:spcBef>
            </a:pPr>
            <a:r>
              <a:rPr lang="cs-CZ" sz="2400" b="1" dirty="0"/>
              <a:t>I</a:t>
            </a:r>
            <a:r>
              <a:rPr lang="cs-CZ" sz="2400" b="1" dirty="0" smtClean="0"/>
              <a:t>mportně nevyvážený růst </a:t>
            </a:r>
            <a:r>
              <a:rPr lang="cs-CZ" sz="2400" dirty="0" smtClean="0"/>
              <a:t>je takový růst ,který posunuje produkční PPF země</a:t>
            </a:r>
            <a:r>
              <a:rPr lang="en-US" sz="2400" dirty="0" smtClean="0"/>
              <a:t> </a:t>
            </a:r>
            <a:r>
              <a:rPr lang="cs-CZ" sz="2400" dirty="0" smtClean="0"/>
              <a:t>nerovnoměrně ve prospěch importního sektoru</a:t>
            </a:r>
            <a:r>
              <a:rPr lang="en-US" sz="2400" dirty="0" smtClean="0"/>
              <a:t>.</a:t>
            </a:r>
            <a:endParaRPr lang="en-US" sz="2400" dirty="0"/>
          </a:p>
          <a:p>
            <a:pPr lvl="1">
              <a:spcBef>
                <a:spcPct val="50000"/>
              </a:spcBef>
            </a:pPr>
            <a:r>
              <a:rPr lang="cs-CZ" sz="2000" dirty="0" smtClean="0"/>
              <a:t>Nevyvážený růst v odvětví oděvů v zahraničí je pro zahraniční zemi importně nevyváženým růstem.</a:t>
            </a:r>
            <a:endParaRPr lang="en-US" sz="2000" dirty="0"/>
          </a:p>
        </p:txBody>
      </p:sp>
      <p:sp>
        <p:nvSpPr>
          <p:cNvPr id="4" name="Zástupný symbol pro číslo snímku 3"/>
          <p:cNvSpPr>
            <a:spLocks noGrp="1"/>
          </p:cNvSpPr>
          <p:nvPr>
            <p:ph type="sldNum" sz="quarter" idx="12"/>
          </p:nvPr>
        </p:nvSpPr>
        <p:spPr/>
        <p:txBody>
          <a:bodyPr/>
          <a:lstStyle/>
          <a:p>
            <a:r>
              <a:rPr lang="en-US"/>
              <a:t>6-</a:t>
            </a:r>
            <a:fld id="{CC0E8CAC-7F2A-40D7-AF35-BE5F91FCE20C}" type="slidenum">
              <a:rPr lang="en-US"/>
              <a:pPr/>
              <a:t>27</a:t>
            </a:fld>
            <a:endParaRPr lang="en-US"/>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Effect transition="in" filter="strips(downRight)">
                                      <p:cBhvr>
                                        <p:cTn id="7" dur="500"/>
                                        <p:tgtEl>
                                          <p:spTgt spid="2662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26627">
                                            <p:txEl>
                                              <p:pRg st="1" end="1"/>
                                            </p:txEl>
                                          </p:spTgt>
                                        </p:tgtEl>
                                        <p:attrNameLst>
                                          <p:attrName>style.visibility</p:attrName>
                                        </p:attrNameLst>
                                      </p:cBhvr>
                                      <p:to>
                                        <p:strVal val="visible"/>
                                      </p:to>
                                    </p:set>
                                    <p:animEffect transition="in" filter="strips(downRight)">
                                      <p:cBhvr>
                                        <p:cTn id="12" dur="500"/>
                                        <p:tgtEl>
                                          <p:spTgt spid="2662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26627">
                                            <p:txEl>
                                              <p:pRg st="2" end="2"/>
                                            </p:txEl>
                                          </p:spTgt>
                                        </p:tgtEl>
                                        <p:attrNameLst>
                                          <p:attrName>style.visibility</p:attrName>
                                        </p:attrNameLst>
                                      </p:cBhvr>
                                      <p:to>
                                        <p:strVal val="visible"/>
                                      </p:to>
                                    </p:set>
                                    <p:animEffect transition="in" filter="strips(downRight)">
                                      <p:cBhvr>
                                        <p:cTn id="17" dur="500"/>
                                        <p:tgtEl>
                                          <p:spTgt spid="2662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26627">
                                            <p:txEl>
                                              <p:pRg st="3" end="3"/>
                                            </p:txEl>
                                          </p:spTgt>
                                        </p:tgtEl>
                                        <p:attrNameLst>
                                          <p:attrName>style.visibility</p:attrName>
                                        </p:attrNameLst>
                                      </p:cBhvr>
                                      <p:to>
                                        <p:strVal val="visible"/>
                                      </p:to>
                                    </p:set>
                                    <p:animEffect transition="in" filter="strips(downRight)">
                                      <p:cBhvr>
                                        <p:cTn id="22" dur="500"/>
                                        <p:tgtEl>
                                          <p:spTgt spid="2662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uiExpand="1" build="p"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normAutofit/>
          </a:bodyPr>
          <a:lstStyle/>
          <a:p>
            <a:r>
              <a:rPr lang="cs-CZ" sz="2800" dirty="0" smtClean="0"/>
              <a:t>Efekty ekonomického růstu</a:t>
            </a:r>
            <a:endParaRPr lang="en-US" sz="2800" dirty="0"/>
          </a:p>
        </p:txBody>
      </p:sp>
      <p:sp>
        <p:nvSpPr>
          <p:cNvPr id="27651" name="Rectangle 3"/>
          <p:cNvSpPr>
            <a:spLocks noGrp="1" noChangeArrowheads="1"/>
          </p:cNvSpPr>
          <p:nvPr>
            <p:ph idx="1"/>
          </p:nvPr>
        </p:nvSpPr>
        <p:spPr/>
        <p:txBody>
          <a:bodyPr>
            <a:normAutofit/>
          </a:bodyPr>
          <a:lstStyle/>
          <a:p>
            <a:pPr>
              <a:spcBef>
                <a:spcPct val="50000"/>
              </a:spcBef>
            </a:pPr>
            <a:r>
              <a:rPr lang="cs-CZ" dirty="0" smtClean="0"/>
              <a:t>Exportně nevyvážený růst snižuje směnné relace země, snižuje její blahobyt a zvyšuje blahobyt zahraniční země.</a:t>
            </a:r>
            <a:endParaRPr lang="en-US" dirty="0"/>
          </a:p>
          <a:p>
            <a:pPr>
              <a:spcBef>
                <a:spcPct val="50000"/>
              </a:spcBef>
            </a:pPr>
            <a:r>
              <a:rPr lang="cs-CZ" dirty="0" smtClean="0"/>
              <a:t>Importně nevyvážený růst zvyšuje směnné relace země, zvyšuje její blahobyt a snižuje blahobyt zahraničí.</a:t>
            </a:r>
            <a:endParaRPr lang="en-US" dirty="0"/>
          </a:p>
        </p:txBody>
      </p:sp>
      <p:sp>
        <p:nvSpPr>
          <p:cNvPr id="4" name="Zástupný symbol pro číslo snímku 3"/>
          <p:cNvSpPr>
            <a:spLocks noGrp="1"/>
          </p:cNvSpPr>
          <p:nvPr>
            <p:ph type="sldNum" sz="quarter" idx="12"/>
          </p:nvPr>
        </p:nvSpPr>
        <p:spPr/>
        <p:txBody>
          <a:bodyPr/>
          <a:lstStyle/>
          <a:p>
            <a:r>
              <a:rPr lang="en-US"/>
              <a:t>6-</a:t>
            </a:r>
            <a:fld id="{02CD86E9-9394-40A8-B98F-B042FBCA30B0}" type="slidenum">
              <a:rPr lang="en-US"/>
              <a:pPr/>
              <a:t>28</a:t>
            </a:fld>
            <a:endParaRPr lang="en-US"/>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animEffect transition="in" filter="strips(downRight)">
                                      <p:cBhvr>
                                        <p:cTn id="7" dur="500"/>
                                        <p:tgtEl>
                                          <p:spTgt spid="2765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27651">
                                            <p:txEl>
                                              <p:pRg st="1" end="1"/>
                                            </p:txEl>
                                          </p:spTgt>
                                        </p:tgtEl>
                                        <p:attrNameLst>
                                          <p:attrName>style.visibility</p:attrName>
                                        </p:attrNameLst>
                                      </p:cBhvr>
                                      <p:to>
                                        <p:strVal val="visible"/>
                                      </p:to>
                                    </p:set>
                                    <p:animEffect transition="in" filter="strips(downRight)">
                                      <p:cBhvr>
                                        <p:cTn id="12" dur="500"/>
                                        <p:tgtEl>
                                          <p:spTgt spid="2765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build="p"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normAutofit fontScale="90000"/>
          </a:bodyPr>
          <a:lstStyle/>
          <a:p>
            <a:r>
              <a:rPr lang="cs-CZ" sz="2800" dirty="0" smtClean="0"/>
              <a:t>Zvýšil růst v </a:t>
            </a:r>
            <a:r>
              <a:rPr lang="cs-CZ" sz="2800" dirty="0" err="1" smtClean="0"/>
              <a:t>asii</a:t>
            </a:r>
            <a:r>
              <a:rPr lang="cs-CZ" sz="2800" dirty="0" smtClean="0"/>
              <a:t> blahobyt </a:t>
            </a:r>
            <a:r>
              <a:rPr lang="cs-CZ" sz="2800" dirty="0" err="1" smtClean="0"/>
              <a:t>vysokopříjmových</a:t>
            </a:r>
            <a:r>
              <a:rPr lang="cs-CZ" sz="2800" dirty="0" smtClean="0"/>
              <a:t> zemí?</a:t>
            </a:r>
            <a:endParaRPr lang="en-US" dirty="0"/>
          </a:p>
        </p:txBody>
      </p:sp>
      <p:sp>
        <p:nvSpPr>
          <p:cNvPr id="28675" name="Rectangle 3"/>
          <p:cNvSpPr>
            <a:spLocks noGrp="1" noChangeArrowheads="1"/>
          </p:cNvSpPr>
          <p:nvPr>
            <p:ph idx="1"/>
          </p:nvPr>
        </p:nvSpPr>
        <p:spPr/>
        <p:txBody>
          <a:bodyPr>
            <a:normAutofit/>
          </a:bodyPr>
          <a:lstStyle/>
          <a:p>
            <a:pPr>
              <a:spcBef>
                <a:spcPct val="50000"/>
              </a:spcBef>
            </a:pPr>
            <a:r>
              <a:rPr lang="cs-CZ" sz="2400" dirty="0" smtClean="0"/>
              <a:t>Ze standardního obchodního modelu plyne, že importně nevyvážený růst v Číně snižuje směnné relace USA a životní úroveň USA</a:t>
            </a:r>
            <a:endParaRPr lang="en-US" sz="2400" dirty="0"/>
          </a:p>
          <a:p>
            <a:pPr lvl="1">
              <a:spcBef>
                <a:spcPct val="50000"/>
              </a:spcBef>
            </a:pPr>
            <a:r>
              <a:rPr lang="cs-CZ" sz="2000" dirty="0" smtClean="0"/>
              <a:t>Za předpokladu, že tento růst by nastal v odvětví, která konkurují americkým exportům</a:t>
            </a:r>
            <a:r>
              <a:rPr lang="en-US" sz="2000" dirty="0" smtClean="0"/>
              <a:t>.</a:t>
            </a:r>
            <a:endParaRPr lang="en-US" sz="2000" dirty="0"/>
          </a:p>
          <a:p>
            <a:pPr>
              <a:spcBef>
                <a:spcPct val="50000"/>
              </a:spcBef>
            </a:pPr>
            <a:r>
              <a:rPr lang="cs-CZ" sz="2400" dirty="0" smtClean="0"/>
              <a:t>Tento závěr není podpořen daty</a:t>
            </a:r>
            <a:r>
              <a:rPr lang="en-US" sz="2400" dirty="0" smtClean="0"/>
              <a:t>: </a:t>
            </a:r>
            <a:r>
              <a:rPr lang="cs-CZ" sz="2400" dirty="0" smtClean="0"/>
              <a:t>mělo by docházet k poklesu směnných relací </a:t>
            </a:r>
            <a:r>
              <a:rPr lang="cs-CZ" sz="2400" dirty="0" err="1" smtClean="0"/>
              <a:t>vysokopříjmových</a:t>
            </a:r>
            <a:r>
              <a:rPr lang="cs-CZ" sz="2400" dirty="0" smtClean="0"/>
              <a:t> zemí, ale ve skutečnosti směnné relace vyspělých zemí rostou a klesají u asijských zemí</a:t>
            </a:r>
            <a:endParaRPr lang="en-US" sz="2000" dirty="0"/>
          </a:p>
        </p:txBody>
      </p:sp>
      <p:sp>
        <p:nvSpPr>
          <p:cNvPr id="4" name="Zástupný symbol pro číslo snímku 3"/>
          <p:cNvSpPr>
            <a:spLocks noGrp="1"/>
          </p:cNvSpPr>
          <p:nvPr>
            <p:ph type="sldNum" sz="quarter" idx="12"/>
          </p:nvPr>
        </p:nvSpPr>
        <p:spPr/>
        <p:txBody>
          <a:bodyPr/>
          <a:lstStyle/>
          <a:p>
            <a:r>
              <a:rPr lang="en-US"/>
              <a:t>6-</a:t>
            </a:r>
            <a:fld id="{C407E0A9-0972-4CD6-81FA-10C4079E5FA9}" type="slidenum">
              <a:rPr lang="en-US"/>
              <a:pPr/>
              <a:t>29</a:t>
            </a:fld>
            <a:endParaRPr lang="en-US"/>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animEffect transition="in" filter="strips(downRight)">
                                      <p:cBhvr>
                                        <p:cTn id="7" dur="500"/>
                                        <p:tgtEl>
                                          <p:spTgt spid="2867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28675">
                                            <p:txEl>
                                              <p:pRg st="1" end="1"/>
                                            </p:txEl>
                                          </p:spTgt>
                                        </p:tgtEl>
                                        <p:attrNameLst>
                                          <p:attrName>style.visibility</p:attrName>
                                        </p:attrNameLst>
                                      </p:cBhvr>
                                      <p:to>
                                        <p:strVal val="visible"/>
                                      </p:to>
                                    </p:set>
                                    <p:animEffect transition="in" filter="strips(downRight)">
                                      <p:cBhvr>
                                        <p:cTn id="12" dur="500"/>
                                        <p:tgtEl>
                                          <p:spTgt spid="2867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28675">
                                            <p:txEl>
                                              <p:pRg st="2" end="2"/>
                                            </p:txEl>
                                          </p:spTgt>
                                        </p:tgtEl>
                                        <p:attrNameLst>
                                          <p:attrName>style.visibility</p:attrName>
                                        </p:attrNameLst>
                                      </p:cBhvr>
                                      <p:to>
                                        <p:strVal val="visible"/>
                                      </p:to>
                                    </p:set>
                                    <p:animEffect transition="in" filter="strips(downRight)">
                                      <p:cBhvr>
                                        <p:cTn id="17" dur="500"/>
                                        <p:tgtEl>
                                          <p:spTgt spid="2867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uiExpand="1" build="p"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p:txBody>
          <a:bodyPr/>
          <a:lstStyle/>
          <a:p>
            <a:r>
              <a:rPr lang="cs-CZ" dirty="0" smtClean="0"/>
              <a:t>Úvod</a:t>
            </a:r>
            <a:endParaRPr lang="en-US" dirty="0"/>
          </a:p>
        </p:txBody>
      </p:sp>
      <p:sp>
        <p:nvSpPr>
          <p:cNvPr id="157699" name="Rectangle 3"/>
          <p:cNvSpPr>
            <a:spLocks noGrp="1" noChangeArrowheads="1"/>
          </p:cNvSpPr>
          <p:nvPr>
            <p:ph idx="1"/>
          </p:nvPr>
        </p:nvSpPr>
        <p:spPr/>
        <p:txBody>
          <a:bodyPr/>
          <a:lstStyle/>
          <a:p>
            <a:pPr marL="533400" indent="-533400">
              <a:spcBef>
                <a:spcPct val="50000"/>
              </a:spcBef>
            </a:pPr>
            <a:r>
              <a:rPr lang="en-US" dirty="0" smtClean="0"/>
              <a:t>Standard</a:t>
            </a:r>
            <a:r>
              <a:rPr lang="cs-CZ" dirty="0" smtClean="0"/>
              <a:t>ní model obchodu je obecný mode, který zahrnuje charakteristiky </a:t>
            </a:r>
            <a:r>
              <a:rPr lang="cs-CZ" dirty="0" err="1" smtClean="0"/>
              <a:t>Rikardiánského</a:t>
            </a:r>
            <a:r>
              <a:rPr lang="cs-CZ" dirty="0"/>
              <a:t> </a:t>
            </a:r>
            <a:r>
              <a:rPr lang="cs-CZ" dirty="0" smtClean="0"/>
              <a:t>a </a:t>
            </a:r>
            <a:r>
              <a:rPr lang="en-US" dirty="0" err="1" smtClean="0"/>
              <a:t>Heckscher</a:t>
            </a:r>
            <a:r>
              <a:rPr lang="en-US" dirty="0" smtClean="0"/>
              <a:t>-Ohlin</a:t>
            </a:r>
            <a:r>
              <a:rPr lang="cs-CZ" dirty="0" smtClean="0"/>
              <a:t>ova modelu, které jsou zde speciálními případy</a:t>
            </a:r>
            <a:r>
              <a:rPr lang="en-US" dirty="0" smtClean="0"/>
              <a:t>.</a:t>
            </a:r>
            <a:endParaRPr lang="en-US" dirty="0"/>
          </a:p>
          <a:p>
            <a:pPr marL="914400" lvl="1" indent="-457200">
              <a:spcBef>
                <a:spcPct val="50000"/>
              </a:spcBef>
            </a:pPr>
            <a:r>
              <a:rPr lang="cs-CZ" dirty="0" smtClean="0"/>
              <a:t>Máme dva statky</a:t>
            </a:r>
            <a:r>
              <a:rPr lang="en-US" dirty="0" smtClean="0"/>
              <a:t>, </a:t>
            </a:r>
            <a:r>
              <a:rPr lang="cs-CZ" dirty="0" smtClean="0"/>
              <a:t>jídlo</a:t>
            </a:r>
            <a:r>
              <a:rPr lang="en-US" dirty="0" smtClean="0"/>
              <a:t> </a:t>
            </a:r>
            <a:r>
              <a:rPr lang="en-US" dirty="0"/>
              <a:t>(F) </a:t>
            </a:r>
            <a:r>
              <a:rPr lang="en-US" dirty="0" smtClean="0"/>
              <a:t>a</a:t>
            </a:r>
            <a:r>
              <a:rPr lang="cs-CZ" dirty="0" smtClean="0"/>
              <a:t> oblečení</a:t>
            </a:r>
            <a:r>
              <a:rPr lang="en-US" dirty="0" smtClean="0"/>
              <a:t> </a:t>
            </a:r>
            <a:r>
              <a:rPr lang="en-US" dirty="0"/>
              <a:t>(C).</a:t>
            </a:r>
          </a:p>
          <a:p>
            <a:pPr marL="914400" lvl="1" indent="-457200">
              <a:spcBef>
                <a:spcPct val="50000"/>
              </a:spcBef>
            </a:pPr>
            <a:r>
              <a:rPr lang="cs-CZ" dirty="0" smtClean="0"/>
              <a:t>Každá PPF je hladká křivka (</a:t>
            </a:r>
            <a:r>
              <a:rPr lang="cs-CZ" dirty="0" err="1" smtClean="0"/>
              <a:t>substituovatelnost</a:t>
            </a:r>
            <a:r>
              <a:rPr lang="cs-CZ" dirty="0" smtClean="0"/>
              <a:t> VF)</a:t>
            </a:r>
            <a:r>
              <a:rPr lang="en-US" dirty="0" smtClean="0"/>
              <a:t>.</a:t>
            </a:r>
            <a:endParaRPr lang="en-US" dirty="0"/>
          </a:p>
        </p:txBody>
      </p:sp>
      <p:sp>
        <p:nvSpPr>
          <p:cNvPr id="4" name="Zástupný symbol pro číslo snímku 3"/>
          <p:cNvSpPr>
            <a:spLocks noGrp="1"/>
          </p:cNvSpPr>
          <p:nvPr>
            <p:ph type="sldNum" sz="quarter" idx="12"/>
          </p:nvPr>
        </p:nvSpPr>
        <p:spPr/>
        <p:txBody>
          <a:bodyPr/>
          <a:lstStyle/>
          <a:p>
            <a:r>
              <a:rPr lang="en-US"/>
              <a:t>6-</a:t>
            </a:r>
            <a:fld id="{CF5027DC-5234-486C-BCFB-F5CBD60E6965}" type="slidenum">
              <a:rPr lang="en-US"/>
              <a:pPr/>
              <a:t>3</a:t>
            </a:fld>
            <a:endParaRPr lang="en-US"/>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57699">
                                            <p:txEl>
                                              <p:pRg st="0" end="0"/>
                                            </p:txEl>
                                          </p:spTgt>
                                        </p:tgtEl>
                                        <p:attrNameLst>
                                          <p:attrName>style.visibility</p:attrName>
                                        </p:attrNameLst>
                                      </p:cBhvr>
                                      <p:to>
                                        <p:strVal val="visible"/>
                                      </p:to>
                                    </p:set>
                                    <p:animEffect transition="in" filter="strips(downRight)">
                                      <p:cBhvr>
                                        <p:cTn id="7" dur="500"/>
                                        <p:tgtEl>
                                          <p:spTgt spid="157699">
                                            <p:txEl>
                                              <p:pRg st="0" end="0"/>
                                            </p:txEl>
                                          </p:spTgt>
                                        </p:tgtEl>
                                      </p:cBhvr>
                                    </p:animEffect>
                                  </p:childTnLst>
                                </p:cTn>
                              </p:par>
                              <p:par>
                                <p:cTn id="8" presetID="18" presetClass="entr" presetSubtype="6" fill="hold" grpId="0" nodeType="withEffect">
                                  <p:stCondLst>
                                    <p:cond delay="0"/>
                                  </p:stCondLst>
                                  <p:childTnLst>
                                    <p:set>
                                      <p:cBhvr>
                                        <p:cTn id="9" dur="1" fill="hold">
                                          <p:stCondLst>
                                            <p:cond delay="0"/>
                                          </p:stCondLst>
                                        </p:cTn>
                                        <p:tgtEl>
                                          <p:spTgt spid="157699">
                                            <p:txEl>
                                              <p:pRg st="1" end="1"/>
                                            </p:txEl>
                                          </p:spTgt>
                                        </p:tgtEl>
                                        <p:attrNameLst>
                                          <p:attrName>style.visibility</p:attrName>
                                        </p:attrNameLst>
                                      </p:cBhvr>
                                      <p:to>
                                        <p:strVal val="visible"/>
                                      </p:to>
                                    </p:set>
                                    <p:animEffect transition="in" filter="strips(downRight)">
                                      <p:cBhvr>
                                        <p:cTn id="10" dur="500"/>
                                        <p:tgtEl>
                                          <p:spTgt spid="157699">
                                            <p:txEl>
                                              <p:pRg st="1" end="1"/>
                                            </p:txEl>
                                          </p:spTgt>
                                        </p:tgtEl>
                                      </p:cBhvr>
                                    </p:animEffect>
                                  </p:childTnLst>
                                </p:cTn>
                              </p:par>
                              <p:par>
                                <p:cTn id="11" presetID="18" presetClass="entr" presetSubtype="6" fill="hold" grpId="0" nodeType="withEffect">
                                  <p:stCondLst>
                                    <p:cond delay="0"/>
                                  </p:stCondLst>
                                  <p:childTnLst>
                                    <p:set>
                                      <p:cBhvr>
                                        <p:cTn id="12" dur="1" fill="hold">
                                          <p:stCondLst>
                                            <p:cond delay="0"/>
                                          </p:stCondLst>
                                        </p:cTn>
                                        <p:tgtEl>
                                          <p:spTgt spid="157699">
                                            <p:txEl>
                                              <p:pRg st="2" end="2"/>
                                            </p:txEl>
                                          </p:spTgt>
                                        </p:tgtEl>
                                        <p:attrNameLst>
                                          <p:attrName>style.visibility</p:attrName>
                                        </p:attrNameLst>
                                      </p:cBhvr>
                                      <p:to>
                                        <p:strVal val="visible"/>
                                      </p:to>
                                    </p:set>
                                    <p:animEffect transition="in" filter="strips(downRight)">
                                      <p:cBhvr>
                                        <p:cTn id="13" dur="500"/>
                                        <p:tgtEl>
                                          <p:spTgt spid="15769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7699" grpId="0" build="p"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r>
              <a:rPr lang="en-US" sz="2400"/>
              <a:t>Table 6-1: Average Annual Percent Changes in Terms of Trade for the United States and China</a:t>
            </a:r>
          </a:p>
        </p:txBody>
      </p:sp>
      <p:sp>
        <p:nvSpPr>
          <p:cNvPr id="4" name="Zástupný symbol pro číslo snímku 3"/>
          <p:cNvSpPr>
            <a:spLocks noGrp="1"/>
          </p:cNvSpPr>
          <p:nvPr>
            <p:ph type="sldNum" sz="quarter" idx="12"/>
          </p:nvPr>
        </p:nvSpPr>
        <p:spPr/>
        <p:txBody>
          <a:bodyPr/>
          <a:lstStyle/>
          <a:p>
            <a:r>
              <a:rPr lang="en-US"/>
              <a:t>6-</a:t>
            </a:r>
            <a:fld id="{9DB7650B-5D78-4539-85BA-60A162ED4A5E}" type="slidenum">
              <a:rPr lang="en-US"/>
              <a:pPr/>
              <a:t>30</a:t>
            </a:fld>
            <a:endParaRPr lang="en-US"/>
          </a:p>
        </p:txBody>
      </p:sp>
      <p:pic>
        <p:nvPicPr>
          <p:cNvPr id="94217" name="Picture 9" descr="tbl06_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2650" y="2182813"/>
            <a:ext cx="7378700" cy="24923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pull dir="rd"/>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normAutofit/>
          </a:bodyPr>
          <a:lstStyle/>
          <a:p>
            <a:r>
              <a:rPr lang="cs-CZ" sz="2800" dirty="0" smtClean="0"/>
              <a:t>CLA a DOTACE: souběžné posuny RS a RD</a:t>
            </a:r>
            <a:endParaRPr lang="en-US" sz="2800" dirty="0"/>
          </a:p>
        </p:txBody>
      </p:sp>
      <p:sp>
        <p:nvSpPr>
          <p:cNvPr id="39939" name="Rectangle 3"/>
          <p:cNvSpPr>
            <a:spLocks noGrp="1" noChangeArrowheads="1"/>
          </p:cNvSpPr>
          <p:nvPr>
            <p:ph idx="1"/>
          </p:nvPr>
        </p:nvSpPr>
        <p:spPr/>
        <p:txBody>
          <a:bodyPr>
            <a:normAutofit/>
          </a:bodyPr>
          <a:lstStyle/>
          <a:p>
            <a:pPr>
              <a:lnSpc>
                <a:spcPct val="90000"/>
              </a:lnSpc>
              <a:spcBef>
                <a:spcPct val="50000"/>
              </a:spcBef>
            </a:pPr>
            <a:r>
              <a:rPr lang="cs-CZ" b="1" dirty="0" smtClean="0"/>
              <a:t>Jak cla tak dotace </a:t>
            </a:r>
            <a:r>
              <a:rPr lang="cs-CZ" dirty="0" smtClean="0"/>
              <a:t>ovlivňují směnné relace a tudíž blahobyt.</a:t>
            </a:r>
          </a:p>
          <a:p>
            <a:pPr>
              <a:lnSpc>
                <a:spcPct val="90000"/>
              </a:lnSpc>
              <a:spcBef>
                <a:spcPct val="50000"/>
              </a:spcBef>
            </a:pPr>
            <a:r>
              <a:rPr lang="cs-CZ" dirty="0" smtClean="0"/>
              <a:t>Vrážejí klín mezi světovou cenu a cenu na domácím trhu</a:t>
            </a:r>
            <a:endParaRPr lang="en-US" dirty="0"/>
          </a:p>
        </p:txBody>
      </p:sp>
      <p:sp>
        <p:nvSpPr>
          <p:cNvPr id="4" name="Zástupný symbol pro číslo snímku 3"/>
          <p:cNvSpPr>
            <a:spLocks noGrp="1"/>
          </p:cNvSpPr>
          <p:nvPr>
            <p:ph type="sldNum" sz="quarter" idx="12"/>
          </p:nvPr>
        </p:nvSpPr>
        <p:spPr/>
        <p:txBody>
          <a:bodyPr/>
          <a:lstStyle/>
          <a:p>
            <a:r>
              <a:rPr lang="en-US"/>
              <a:t>6-</a:t>
            </a:r>
            <a:fld id="{5AD2EA6F-6952-4583-96A7-B7F8AD51BA72}" type="slidenum">
              <a:rPr lang="en-US"/>
              <a:pPr/>
              <a:t>31</a:t>
            </a:fld>
            <a:endParaRPr lang="en-US"/>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39939">
                                            <p:txEl>
                                              <p:pRg st="0" end="0"/>
                                            </p:txEl>
                                          </p:spTgt>
                                        </p:tgtEl>
                                        <p:attrNameLst>
                                          <p:attrName>style.visibility</p:attrName>
                                        </p:attrNameLst>
                                      </p:cBhvr>
                                      <p:to>
                                        <p:strVal val="visible"/>
                                      </p:to>
                                    </p:set>
                                    <p:animEffect transition="in" filter="strips(downRight)">
                                      <p:cBhvr>
                                        <p:cTn id="7" dur="500"/>
                                        <p:tgtEl>
                                          <p:spTgt spid="3993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39939">
                                            <p:txEl>
                                              <p:pRg st="1" end="1"/>
                                            </p:txEl>
                                          </p:spTgt>
                                        </p:tgtEl>
                                        <p:attrNameLst>
                                          <p:attrName>style.visibility</p:attrName>
                                        </p:attrNameLst>
                                      </p:cBhvr>
                                      <p:to>
                                        <p:strVal val="visible"/>
                                      </p:to>
                                    </p:set>
                                    <p:animEffect transition="in" filter="strips(downRight)">
                                      <p:cBhvr>
                                        <p:cTn id="12" dur="500"/>
                                        <p:tgtEl>
                                          <p:spTgt spid="3993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9" grpId="0" build="p"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normAutofit fontScale="90000"/>
          </a:bodyPr>
          <a:lstStyle/>
          <a:p>
            <a:r>
              <a:rPr lang="cs-CZ" sz="2800" dirty="0" smtClean="0"/>
              <a:t>Dopady cla na relativní cenu a relativní nabídku</a:t>
            </a:r>
            <a:endParaRPr lang="en-US" sz="2800" dirty="0"/>
          </a:p>
        </p:txBody>
      </p:sp>
      <p:sp>
        <p:nvSpPr>
          <p:cNvPr id="41987" name="Rectangle 3"/>
          <p:cNvSpPr>
            <a:spLocks noGrp="1" noChangeArrowheads="1"/>
          </p:cNvSpPr>
          <p:nvPr>
            <p:ph idx="1"/>
          </p:nvPr>
        </p:nvSpPr>
        <p:spPr/>
        <p:txBody>
          <a:bodyPr/>
          <a:lstStyle/>
          <a:p>
            <a:pPr>
              <a:spcBef>
                <a:spcPct val="50000"/>
              </a:spcBef>
            </a:pPr>
            <a:r>
              <a:rPr lang="cs-CZ" sz="2400" dirty="0" smtClean="0"/>
              <a:t>Domácí země uvalí cla na dovážené zboží, pro domácí spotřebitele vzroste relativní cena jídla</a:t>
            </a:r>
            <a:r>
              <a:rPr lang="en-US" sz="2400" dirty="0" smtClean="0"/>
              <a:t>.</a:t>
            </a:r>
            <a:endParaRPr lang="en-US" sz="2400" dirty="0"/>
          </a:p>
          <a:p>
            <a:pPr lvl="1">
              <a:spcBef>
                <a:spcPct val="50000"/>
              </a:spcBef>
            </a:pPr>
            <a:r>
              <a:rPr lang="cs-CZ" sz="2000" dirty="0" smtClean="0"/>
              <a:t>Recipročně klesne pro domácí spotřebitele relativní cena oblečení</a:t>
            </a:r>
            <a:r>
              <a:rPr lang="en-US" sz="2000" dirty="0" smtClean="0"/>
              <a:t>.</a:t>
            </a:r>
            <a:endParaRPr lang="en-US" sz="2000" dirty="0"/>
          </a:p>
          <a:p>
            <a:pPr lvl="1">
              <a:spcBef>
                <a:spcPct val="50000"/>
              </a:spcBef>
            </a:pPr>
            <a:r>
              <a:rPr lang="cs-CZ" sz="2000" dirty="0" smtClean="0"/>
              <a:t>Domácí výrobci obdrží nižší relativní cenu za oblečení a tím pádem se jich část přesune do výroby jídla. Relativní nabídka oblečení klesne</a:t>
            </a:r>
            <a:r>
              <a:rPr lang="en-US" sz="2000" dirty="0" smtClean="0"/>
              <a:t>.</a:t>
            </a:r>
            <a:endParaRPr lang="en-US" sz="2000" dirty="0"/>
          </a:p>
          <a:p>
            <a:pPr lvl="1">
              <a:spcBef>
                <a:spcPct val="50000"/>
              </a:spcBef>
            </a:pPr>
            <a:r>
              <a:rPr lang="cs-CZ" sz="2000" dirty="0" smtClean="0"/>
              <a:t>Domácí spotřebitelé budou platit nižší relativní cenu za oblečení a tudíž budou ochotni si jej více koupit. Relativní nabídka oblečení vzroste.</a:t>
            </a:r>
            <a:endParaRPr lang="en-US" sz="2000" dirty="0"/>
          </a:p>
        </p:txBody>
      </p:sp>
      <p:sp>
        <p:nvSpPr>
          <p:cNvPr id="4" name="Zástupný symbol pro číslo snímku 3"/>
          <p:cNvSpPr>
            <a:spLocks noGrp="1"/>
          </p:cNvSpPr>
          <p:nvPr>
            <p:ph type="sldNum" sz="quarter" idx="12"/>
          </p:nvPr>
        </p:nvSpPr>
        <p:spPr/>
        <p:txBody>
          <a:bodyPr/>
          <a:lstStyle/>
          <a:p>
            <a:r>
              <a:rPr lang="en-US"/>
              <a:t>6-</a:t>
            </a:r>
            <a:fld id="{7632047E-8D7A-4786-BE35-9F7CC3D49A59}" type="slidenum">
              <a:rPr lang="en-US"/>
              <a:pPr/>
              <a:t>32</a:t>
            </a:fld>
            <a:endParaRPr lang="en-US"/>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41987">
                                            <p:txEl>
                                              <p:pRg st="0" end="0"/>
                                            </p:txEl>
                                          </p:spTgt>
                                        </p:tgtEl>
                                        <p:attrNameLst>
                                          <p:attrName>style.visibility</p:attrName>
                                        </p:attrNameLst>
                                      </p:cBhvr>
                                      <p:to>
                                        <p:strVal val="visible"/>
                                      </p:to>
                                    </p:set>
                                    <p:animEffect transition="in" filter="strips(downRight)">
                                      <p:cBhvr>
                                        <p:cTn id="7" dur="500"/>
                                        <p:tgtEl>
                                          <p:spTgt spid="4198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41987">
                                            <p:txEl>
                                              <p:pRg st="1" end="1"/>
                                            </p:txEl>
                                          </p:spTgt>
                                        </p:tgtEl>
                                        <p:attrNameLst>
                                          <p:attrName>style.visibility</p:attrName>
                                        </p:attrNameLst>
                                      </p:cBhvr>
                                      <p:to>
                                        <p:strVal val="visible"/>
                                      </p:to>
                                    </p:set>
                                    <p:animEffect transition="in" filter="strips(downRight)">
                                      <p:cBhvr>
                                        <p:cTn id="12" dur="500"/>
                                        <p:tgtEl>
                                          <p:spTgt spid="4198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41987">
                                            <p:txEl>
                                              <p:pRg st="2" end="2"/>
                                            </p:txEl>
                                          </p:spTgt>
                                        </p:tgtEl>
                                        <p:attrNameLst>
                                          <p:attrName>style.visibility</p:attrName>
                                        </p:attrNameLst>
                                      </p:cBhvr>
                                      <p:to>
                                        <p:strVal val="visible"/>
                                      </p:to>
                                    </p:set>
                                    <p:animEffect transition="in" filter="strips(downRight)">
                                      <p:cBhvr>
                                        <p:cTn id="17" dur="500"/>
                                        <p:tgtEl>
                                          <p:spTgt spid="4198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41987">
                                            <p:txEl>
                                              <p:pRg st="3" end="3"/>
                                            </p:txEl>
                                          </p:spTgt>
                                        </p:tgtEl>
                                        <p:attrNameLst>
                                          <p:attrName>style.visibility</p:attrName>
                                        </p:attrNameLst>
                                      </p:cBhvr>
                                      <p:to>
                                        <p:strVal val="visible"/>
                                      </p:to>
                                    </p:set>
                                    <p:animEffect transition="in" filter="strips(downRight)">
                                      <p:cBhvr>
                                        <p:cTn id="22" dur="500"/>
                                        <p:tgtEl>
                                          <p:spTgt spid="4198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7" grpId="0" uiExpand="1" build="p"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p:txBody>
          <a:bodyPr>
            <a:normAutofit/>
          </a:bodyPr>
          <a:lstStyle/>
          <a:p>
            <a:r>
              <a:rPr lang="en-US" sz="2800" dirty="0"/>
              <a:t>Fig. 6-8: </a:t>
            </a:r>
            <a:r>
              <a:rPr lang="cs-CZ" sz="2800" dirty="0" smtClean="0"/>
              <a:t>Efekt cla na jídlo na směnné relace</a:t>
            </a:r>
            <a:endParaRPr lang="en-US" sz="2800" dirty="0"/>
          </a:p>
        </p:txBody>
      </p:sp>
      <p:sp>
        <p:nvSpPr>
          <p:cNvPr id="4" name="Zástupný symbol pro číslo snímku 3"/>
          <p:cNvSpPr>
            <a:spLocks noGrp="1"/>
          </p:cNvSpPr>
          <p:nvPr>
            <p:ph type="sldNum" sz="quarter" idx="12"/>
          </p:nvPr>
        </p:nvSpPr>
        <p:spPr/>
        <p:txBody>
          <a:bodyPr/>
          <a:lstStyle/>
          <a:p>
            <a:r>
              <a:rPr lang="en-US"/>
              <a:t>6-</a:t>
            </a:r>
            <a:fld id="{25099508-9A0D-4BF4-BE7F-6D6B8988F388}" type="slidenum">
              <a:rPr lang="en-US"/>
              <a:pPr/>
              <a:t>33</a:t>
            </a:fld>
            <a:endParaRPr lang="en-US"/>
          </a:p>
        </p:txBody>
      </p:sp>
      <p:pic>
        <p:nvPicPr>
          <p:cNvPr id="100361" name="Picture 9" descr="fig06_0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62163" y="1530350"/>
            <a:ext cx="4686300" cy="48958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pull dir="rd"/>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normAutofit fontScale="90000"/>
          </a:bodyPr>
          <a:lstStyle/>
          <a:p>
            <a:r>
              <a:rPr lang="cs-CZ" sz="2800" dirty="0"/>
              <a:t>Dopady cla na relativní cenu a relativní nabídku</a:t>
            </a:r>
            <a:endParaRPr lang="en-US" sz="2800" dirty="0"/>
          </a:p>
        </p:txBody>
      </p:sp>
      <p:sp>
        <p:nvSpPr>
          <p:cNvPr id="44035" name="Rectangle 3"/>
          <p:cNvSpPr>
            <a:spLocks noGrp="1" noChangeArrowheads="1"/>
          </p:cNvSpPr>
          <p:nvPr>
            <p:ph idx="1"/>
          </p:nvPr>
        </p:nvSpPr>
        <p:spPr/>
        <p:txBody>
          <a:bodyPr/>
          <a:lstStyle/>
          <a:p>
            <a:pPr>
              <a:lnSpc>
                <a:spcPct val="90000"/>
              </a:lnSpc>
              <a:spcBef>
                <a:spcPct val="50000"/>
              </a:spcBef>
            </a:pPr>
            <a:r>
              <a:rPr lang="cs-CZ" sz="2400" dirty="0" smtClean="0"/>
              <a:t>Uvalením cla se zvýší směnné relace země a blahobyt země může vzrůst</a:t>
            </a:r>
            <a:r>
              <a:rPr lang="en-US" sz="2400" dirty="0" smtClean="0"/>
              <a:t>.</a:t>
            </a:r>
            <a:endParaRPr lang="en-US" sz="2400" dirty="0"/>
          </a:p>
          <a:p>
            <a:pPr>
              <a:lnSpc>
                <a:spcPct val="90000"/>
              </a:lnSpc>
              <a:spcBef>
                <a:spcPct val="50000"/>
              </a:spcBef>
            </a:pPr>
            <a:r>
              <a:rPr lang="cs-CZ" sz="2400" dirty="0" smtClean="0"/>
              <a:t>Velikost tohoto efektu závisí na velikosti domácí ekonomiky vzhledem k světové ekonomice</a:t>
            </a:r>
            <a:r>
              <a:rPr lang="en-US" sz="2400" dirty="0" smtClean="0"/>
              <a:t>.</a:t>
            </a:r>
            <a:endParaRPr lang="en-US" sz="2400" dirty="0"/>
          </a:p>
          <a:p>
            <a:pPr lvl="1">
              <a:lnSpc>
                <a:spcPct val="90000"/>
              </a:lnSpc>
              <a:spcBef>
                <a:spcPct val="50000"/>
              </a:spcBef>
            </a:pPr>
            <a:r>
              <a:rPr lang="cs-CZ" sz="2000" dirty="0" smtClean="0"/>
              <a:t>Malá země nemůže výrazně ovlivnit světovou RS a RD, clo (dotace) bude mít jen malý dopad na T/T</a:t>
            </a:r>
            <a:r>
              <a:rPr lang="en-US" sz="2000" dirty="0" smtClean="0"/>
              <a:t>.</a:t>
            </a:r>
            <a:endParaRPr lang="en-US" sz="2000" dirty="0"/>
          </a:p>
          <a:p>
            <a:pPr lvl="1">
              <a:lnSpc>
                <a:spcPct val="90000"/>
              </a:lnSpc>
              <a:spcBef>
                <a:spcPct val="50000"/>
              </a:spcBef>
            </a:pPr>
            <a:r>
              <a:rPr lang="cs-CZ" sz="2000" dirty="0" smtClean="0"/>
              <a:t>Velké země mohou maximalizovat národní blahobyt na úkor zahraničních zemí</a:t>
            </a:r>
            <a:r>
              <a:rPr lang="en-US" sz="2000" dirty="0" smtClean="0"/>
              <a:t>.</a:t>
            </a:r>
            <a:endParaRPr lang="en-US" sz="2000" dirty="0"/>
          </a:p>
        </p:txBody>
      </p:sp>
      <p:sp>
        <p:nvSpPr>
          <p:cNvPr id="4" name="Zástupný symbol pro číslo snímku 3"/>
          <p:cNvSpPr>
            <a:spLocks noGrp="1"/>
          </p:cNvSpPr>
          <p:nvPr>
            <p:ph type="sldNum" sz="quarter" idx="12"/>
          </p:nvPr>
        </p:nvSpPr>
        <p:spPr/>
        <p:txBody>
          <a:bodyPr/>
          <a:lstStyle/>
          <a:p>
            <a:r>
              <a:rPr lang="en-US"/>
              <a:t>6-</a:t>
            </a:r>
            <a:fld id="{F6CA7F67-C358-4FB5-A44D-6F951FA3239A}" type="slidenum">
              <a:rPr lang="en-US"/>
              <a:pPr/>
              <a:t>34</a:t>
            </a:fld>
            <a:endParaRPr lang="en-US"/>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44035">
                                            <p:txEl>
                                              <p:pRg st="0" end="0"/>
                                            </p:txEl>
                                          </p:spTgt>
                                        </p:tgtEl>
                                        <p:attrNameLst>
                                          <p:attrName>style.visibility</p:attrName>
                                        </p:attrNameLst>
                                      </p:cBhvr>
                                      <p:to>
                                        <p:strVal val="visible"/>
                                      </p:to>
                                    </p:set>
                                    <p:animEffect transition="in" filter="strips(downRight)">
                                      <p:cBhvr>
                                        <p:cTn id="7" dur="500"/>
                                        <p:tgtEl>
                                          <p:spTgt spid="4403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44035">
                                            <p:txEl>
                                              <p:pRg st="1" end="1"/>
                                            </p:txEl>
                                          </p:spTgt>
                                        </p:tgtEl>
                                        <p:attrNameLst>
                                          <p:attrName>style.visibility</p:attrName>
                                        </p:attrNameLst>
                                      </p:cBhvr>
                                      <p:to>
                                        <p:strVal val="visible"/>
                                      </p:to>
                                    </p:set>
                                    <p:animEffect transition="in" filter="strips(downRight)">
                                      <p:cBhvr>
                                        <p:cTn id="12" dur="500"/>
                                        <p:tgtEl>
                                          <p:spTgt spid="4403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44035">
                                            <p:txEl>
                                              <p:pRg st="2" end="2"/>
                                            </p:txEl>
                                          </p:spTgt>
                                        </p:tgtEl>
                                        <p:attrNameLst>
                                          <p:attrName>style.visibility</p:attrName>
                                        </p:attrNameLst>
                                      </p:cBhvr>
                                      <p:to>
                                        <p:strVal val="visible"/>
                                      </p:to>
                                    </p:set>
                                    <p:animEffect transition="in" filter="strips(downRight)">
                                      <p:cBhvr>
                                        <p:cTn id="17" dur="500"/>
                                        <p:tgtEl>
                                          <p:spTgt spid="4403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44035">
                                            <p:txEl>
                                              <p:pRg st="3" end="3"/>
                                            </p:txEl>
                                          </p:spTgt>
                                        </p:tgtEl>
                                        <p:attrNameLst>
                                          <p:attrName>style.visibility</p:attrName>
                                        </p:attrNameLst>
                                      </p:cBhvr>
                                      <p:to>
                                        <p:strVal val="visible"/>
                                      </p:to>
                                    </p:set>
                                    <p:animEffect transition="in" filter="strips(downRight)">
                                      <p:cBhvr>
                                        <p:cTn id="22" dur="500"/>
                                        <p:tgtEl>
                                          <p:spTgt spid="4403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5" grpId="0" uiExpand="1" build="p"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cs-CZ" dirty="0" smtClean="0"/>
              <a:t>Efekty exportních dotací</a:t>
            </a:r>
            <a:endParaRPr lang="en-US" dirty="0"/>
          </a:p>
        </p:txBody>
      </p:sp>
      <p:sp>
        <p:nvSpPr>
          <p:cNvPr id="45059" name="Rectangle 3"/>
          <p:cNvSpPr>
            <a:spLocks noGrp="1" noChangeArrowheads="1"/>
          </p:cNvSpPr>
          <p:nvPr>
            <p:ph idx="1"/>
          </p:nvPr>
        </p:nvSpPr>
        <p:spPr>
          <a:xfrm>
            <a:off x="419100" y="1574800"/>
            <a:ext cx="8377238" cy="4673600"/>
          </a:xfrm>
        </p:spPr>
        <p:txBody>
          <a:bodyPr/>
          <a:lstStyle/>
          <a:p>
            <a:pPr>
              <a:spcBef>
                <a:spcPct val="40000"/>
              </a:spcBef>
            </a:pPr>
            <a:r>
              <a:rPr lang="cs-CZ" sz="2400" dirty="0" smtClean="0"/>
              <a:t>Domácí země poskytne dotace vývozcům oblečení, a proto relativní cena oblečení pro domácí spotřebitele vzroste</a:t>
            </a:r>
            <a:r>
              <a:rPr lang="en-US" sz="2400" dirty="0" smtClean="0"/>
              <a:t>.</a:t>
            </a:r>
            <a:endParaRPr lang="en-US" sz="2400" dirty="0"/>
          </a:p>
          <a:p>
            <a:pPr lvl="1">
              <a:spcBef>
                <a:spcPct val="40000"/>
              </a:spcBef>
            </a:pPr>
            <a:r>
              <a:rPr lang="cs-CZ" sz="2000" dirty="0" smtClean="0"/>
              <a:t>Domácí výrobci oblečení obdrží při exportu vyšší relativní ceny za oblečení, a proto budou i výrobci jídla ochotni přejít do výroby oblečení: RS oblečení vzroste</a:t>
            </a:r>
            <a:r>
              <a:rPr lang="en-US" sz="2000" dirty="0" smtClean="0"/>
              <a:t>.</a:t>
            </a:r>
            <a:endParaRPr lang="en-US" sz="2000" dirty="0"/>
          </a:p>
          <a:p>
            <a:pPr lvl="1">
              <a:spcBef>
                <a:spcPct val="40000"/>
              </a:spcBef>
            </a:pPr>
            <a:r>
              <a:rPr lang="cs-CZ" sz="2000" dirty="0" smtClean="0"/>
              <a:t>Domácí spotřebitelé musí platit vyšší relativní ceny za oblečení a budou tedy přecházet ke spotřebě jídla: RD po oblečení klesne</a:t>
            </a:r>
          </a:p>
          <a:p>
            <a:pPr>
              <a:spcBef>
                <a:spcPct val="40000"/>
              </a:spcBef>
            </a:pPr>
            <a:r>
              <a:rPr lang="cs-CZ" sz="2400" dirty="0" smtClean="0"/>
              <a:t>Poskytnutím exportních dotací T/T klesnou a blahobyt země klesne ve prospěch zahraničí</a:t>
            </a:r>
            <a:r>
              <a:rPr lang="en-US" sz="2400" dirty="0" smtClean="0"/>
              <a:t>.</a:t>
            </a:r>
            <a:endParaRPr lang="en-US" sz="2400" dirty="0"/>
          </a:p>
          <a:p>
            <a:pPr lvl="1">
              <a:spcBef>
                <a:spcPct val="40000"/>
              </a:spcBef>
            </a:pPr>
            <a:endParaRPr lang="en-US" sz="2000" dirty="0"/>
          </a:p>
        </p:txBody>
      </p:sp>
      <p:sp>
        <p:nvSpPr>
          <p:cNvPr id="4" name="Zástupný symbol pro číslo snímku 3"/>
          <p:cNvSpPr>
            <a:spLocks noGrp="1"/>
          </p:cNvSpPr>
          <p:nvPr>
            <p:ph type="sldNum" sz="quarter" idx="12"/>
          </p:nvPr>
        </p:nvSpPr>
        <p:spPr/>
        <p:txBody>
          <a:bodyPr/>
          <a:lstStyle/>
          <a:p>
            <a:r>
              <a:rPr lang="en-US"/>
              <a:t>6-</a:t>
            </a:r>
            <a:fld id="{42D1700C-BA6F-4C74-82ED-2F13234B602F}" type="slidenum">
              <a:rPr lang="en-US"/>
              <a:pPr/>
              <a:t>35</a:t>
            </a:fld>
            <a:endParaRPr lang="en-US"/>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animEffect transition="in" filter="strips(downRight)">
                                      <p:cBhvr>
                                        <p:cTn id="7" dur="500"/>
                                        <p:tgtEl>
                                          <p:spTgt spid="4505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45059">
                                            <p:txEl>
                                              <p:pRg st="1" end="1"/>
                                            </p:txEl>
                                          </p:spTgt>
                                        </p:tgtEl>
                                        <p:attrNameLst>
                                          <p:attrName>style.visibility</p:attrName>
                                        </p:attrNameLst>
                                      </p:cBhvr>
                                      <p:to>
                                        <p:strVal val="visible"/>
                                      </p:to>
                                    </p:set>
                                    <p:animEffect transition="in" filter="strips(downRight)">
                                      <p:cBhvr>
                                        <p:cTn id="12" dur="500"/>
                                        <p:tgtEl>
                                          <p:spTgt spid="4505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45059">
                                            <p:txEl>
                                              <p:pRg st="2" end="2"/>
                                            </p:txEl>
                                          </p:spTgt>
                                        </p:tgtEl>
                                        <p:attrNameLst>
                                          <p:attrName>style.visibility</p:attrName>
                                        </p:attrNameLst>
                                      </p:cBhvr>
                                      <p:to>
                                        <p:strVal val="visible"/>
                                      </p:to>
                                    </p:set>
                                    <p:animEffect transition="in" filter="strips(downRight)">
                                      <p:cBhvr>
                                        <p:cTn id="17" dur="500"/>
                                        <p:tgtEl>
                                          <p:spTgt spid="4505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45059">
                                            <p:txEl>
                                              <p:pRg st="3" end="3"/>
                                            </p:txEl>
                                          </p:spTgt>
                                        </p:tgtEl>
                                        <p:attrNameLst>
                                          <p:attrName>style.visibility</p:attrName>
                                        </p:attrNameLst>
                                      </p:cBhvr>
                                      <p:to>
                                        <p:strVal val="visible"/>
                                      </p:to>
                                    </p:set>
                                    <p:animEffect transition="in" filter="strips(downRight)">
                                      <p:cBhvr>
                                        <p:cTn id="22" dur="500"/>
                                        <p:tgtEl>
                                          <p:spTgt spid="4505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uiExpand="1" build="p"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p:txBody>
          <a:bodyPr>
            <a:normAutofit fontScale="90000"/>
          </a:bodyPr>
          <a:lstStyle/>
          <a:p>
            <a:r>
              <a:rPr lang="en-US" dirty="0"/>
              <a:t>Fig. 6-9: </a:t>
            </a:r>
            <a:r>
              <a:rPr lang="cs-CZ" dirty="0" smtClean="0"/>
              <a:t>Efekt dotací na oblečení na T/T</a:t>
            </a:r>
            <a:endParaRPr lang="en-US" dirty="0"/>
          </a:p>
        </p:txBody>
      </p:sp>
      <p:sp>
        <p:nvSpPr>
          <p:cNvPr id="4" name="Zástupný symbol pro číslo snímku 3"/>
          <p:cNvSpPr>
            <a:spLocks noGrp="1"/>
          </p:cNvSpPr>
          <p:nvPr>
            <p:ph type="sldNum" sz="quarter" idx="12"/>
          </p:nvPr>
        </p:nvSpPr>
        <p:spPr/>
        <p:txBody>
          <a:bodyPr/>
          <a:lstStyle/>
          <a:p>
            <a:r>
              <a:rPr lang="en-US"/>
              <a:t>6-</a:t>
            </a:r>
            <a:fld id="{13F45802-3672-431F-9240-4FDEF88A0EFE}" type="slidenum">
              <a:rPr lang="en-US"/>
              <a:pPr/>
              <a:t>36</a:t>
            </a:fld>
            <a:endParaRPr lang="en-US"/>
          </a:p>
        </p:txBody>
      </p:sp>
      <p:pic>
        <p:nvPicPr>
          <p:cNvPr id="101385" name="Picture 9" descr="fig06_0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82775" y="1497013"/>
            <a:ext cx="4629150" cy="4826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pull dir="rd"/>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normAutofit fontScale="90000"/>
          </a:bodyPr>
          <a:lstStyle/>
          <a:p>
            <a:r>
              <a:rPr lang="cs-CZ" sz="2800" dirty="0" smtClean="0"/>
              <a:t>Dopady změn směnných relací: kdo je vítěz a kdo prohrává</a:t>
            </a:r>
            <a:r>
              <a:rPr lang="en-US" sz="2800" dirty="0" smtClean="0"/>
              <a:t>?</a:t>
            </a:r>
            <a:endParaRPr lang="en-US" sz="2800" dirty="0"/>
          </a:p>
        </p:txBody>
      </p:sp>
      <p:sp>
        <p:nvSpPr>
          <p:cNvPr id="48131" name="Rectangle 3"/>
          <p:cNvSpPr>
            <a:spLocks noGrp="1" noChangeArrowheads="1"/>
          </p:cNvSpPr>
          <p:nvPr>
            <p:ph idx="1"/>
          </p:nvPr>
        </p:nvSpPr>
        <p:spPr/>
        <p:txBody>
          <a:bodyPr/>
          <a:lstStyle/>
          <a:p>
            <a:pPr>
              <a:spcBef>
                <a:spcPct val="40000"/>
              </a:spcBef>
            </a:pPr>
            <a:r>
              <a:rPr lang="cs-CZ" sz="2400" dirty="0" smtClean="0"/>
              <a:t>Standardní obchodní model předpovídá, že</a:t>
            </a:r>
            <a:endParaRPr lang="en-US" sz="2400" dirty="0"/>
          </a:p>
          <a:p>
            <a:pPr lvl="1">
              <a:spcBef>
                <a:spcPct val="40000"/>
              </a:spcBef>
            </a:pPr>
            <a:r>
              <a:rPr lang="cs-CZ" sz="2000" dirty="0" smtClean="0"/>
              <a:t>Cla uvalená domácí zemí mohou zvýšit blahobyt domácí země na úkor zahraničí</a:t>
            </a:r>
            <a:r>
              <a:rPr lang="en-US" sz="2000" dirty="0" smtClean="0"/>
              <a:t>. </a:t>
            </a:r>
            <a:endParaRPr lang="en-US" sz="2000" dirty="0"/>
          </a:p>
          <a:p>
            <a:pPr lvl="1">
              <a:spcBef>
                <a:spcPct val="40000"/>
              </a:spcBef>
            </a:pPr>
            <a:r>
              <a:rPr lang="cs-CZ" sz="2000" dirty="0" smtClean="0"/>
              <a:t>Exportní dotace snižují blahobyt země ve prospěch zahraničí</a:t>
            </a:r>
            <a:r>
              <a:rPr lang="en-US" sz="2000" dirty="0" smtClean="0"/>
              <a:t>.</a:t>
            </a:r>
            <a:endParaRPr lang="en-US" sz="2000" dirty="0"/>
          </a:p>
        </p:txBody>
      </p:sp>
      <p:sp>
        <p:nvSpPr>
          <p:cNvPr id="4" name="Zástupný symbol pro číslo snímku 3"/>
          <p:cNvSpPr>
            <a:spLocks noGrp="1"/>
          </p:cNvSpPr>
          <p:nvPr>
            <p:ph type="sldNum" sz="quarter" idx="12"/>
          </p:nvPr>
        </p:nvSpPr>
        <p:spPr/>
        <p:txBody>
          <a:bodyPr/>
          <a:lstStyle/>
          <a:p>
            <a:r>
              <a:rPr lang="en-US"/>
              <a:t>6-</a:t>
            </a:r>
            <a:fld id="{01173756-A0F8-4D96-914D-5448EB6AFF66}" type="slidenum">
              <a:rPr lang="en-US"/>
              <a:pPr/>
              <a:t>37</a:t>
            </a:fld>
            <a:endParaRPr lang="en-US"/>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48131">
                                            <p:txEl>
                                              <p:pRg st="0" end="0"/>
                                            </p:txEl>
                                          </p:spTgt>
                                        </p:tgtEl>
                                        <p:attrNameLst>
                                          <p:attrName>style.visibility</p:attrName>
                                        </p:attrNameLst>
                                      </p:cBhvr>
                                      <p:to>
                                        <p:strVal val="visible"/>
                                      </p:to>
                                    </p:set>
                                    <p:animEffect transition="in" filter="strips(downRight)">
                                      <p:cBhvr>
                                        <p:cTn id="7" dur="500"/>
                                        <p:tgtEl>
                                          <p:spTgt spid="4813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48131">
                                            <p:txEl>
                                              <p:pRg st="1" end="1"/>
                                            </p:txEl>
                                          </p:spTgt>
                                        </p:tgtEl>
                                        <p:attrNameLst>
                                          <p:attrName>style.visibility</p:attrName>
                                        </p:attrNameLst>
                                      </p:cBhvr>
                                      <p:to>
                                        <p:strVal val="visible"/>
                                      </p:to>
                                    </p:set>
                                    <p:animEffect transition="in" filter="strips(downRight)">
                                      <p:cBhvr>
                                        <p:cTn id="12" dur="500"/>
                                        <p:tgtEl>
                                          <p:spTgt spid="4813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48131">
                                            <p:txEl>
                                              <p:pRg st="2" end="2"/>
                                            </p:txEl>
                                          </p:spTgt>
                                        </p:tgtEl>
                                        <p:attrNameLst>
                                          <p:attrName>style.visibility</p:attrName>
                                        </p:attrNameLst>
                                      </p:cBhvr>
                                      <p:to>
                                        <p:strVal val="visible"/>
                                      </p:to>
                                    </p:set>
                                    <p:animEffect transition="in" filter="strips(downRight)">
                                      <p:cBhvr>
                                        <p:cTn id="17" dur="500"/>
                                        <p:tgtEl>
                                          <p:spTgt spid="4813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1" grpId="0" uiExpand="1" build="p"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normAutofit fontScale="90000"/>
          </a:bodyPr>
          <a:lstStyle/>
          <a:p>
            <a:r>
              <a:rPr lang="cs-CZ" sz="2800" dirty="0"/>
              <a:t>Dopady změn směnných relací: kdo je vítěz a kdo prohrává</a:t>
            </a:r>
            <a:r>
              <a:rPr lang="en-US" sz="2800" dirty="0"/>
              <a:t>?</a:t>
            </a:r>
          </a:p>
        </p:txBody>
      </p:sp>
      <p:sp>
        <p:nvSpPr>
          <p:cNvPr id="49155" name="Rectangle 3"/>
          <p:cNvSpPr>
            <a:spLocks noGrp="1" noChangeArrowheads="1"/>
          </p:cNvSpPr>
          <p:nvPr>
            <p:ph idx="1"/>
          </p:nvPr>
        </p:nvSpPr>
        <p:spPr/>
        <p:txBody>
          <a:bodyPr/>
          <a:lstStyle/>
          <a:p>
            <a:pPr>
              <a:spcBef>
                <a:spcPct val="50000"/>
              </a:spcBef>
            </a:pPr>
            <a:r>
              <a:rPr lang="en-US" sz="2400"/>
              <a:t>Additional effects of tariffs and subsidies that can occur in a world with many countries and many goods:</a:t>
            </a:r>
          </a:p>
          <a:p>
            <a:pPr lvl="1">
              <a:spcBef>
                <a:spcPct val="50000"/>
              </a:spcBef>
            </a:pPr>
            <a:r>
              <a:rPr lang="en-US" sz="2000"/>
              <a:t>A foreign country may subsidize the export of a good that the U.S. also exports, which will reduce the price for the U.S. in world markets and decrease its terms of trade.</a:t>
            </a:r>
          </a:p>
          <a:p>
            <a:pPr lvl="2">
              <a:spcBef>
                <a:spcPct val="50000"/>
              </a:spcBef>
            </a:pPr>
            <a:r>
              <a:rPr lang="en-US" sz="1800"/>
              <a:t>The EU subsidizes agricultural exports, which reduce the price that American farmers receive for their goods in world markets. </a:t>
            </a:r>
          </a:p>
          <a:p>
            <a:pPr lvl="1">
              <a:spcBef>
                <a:spcPct val="50000"/>
              </a:spcBef>
            </a:pPr>
            <a:r>
              <a:rPr lang="en-US" sz="2000"/>
              <a:t>A foreign country may put a tariff on an imported good that the U.S. also imports, which will reduce the price for the U.S. in world markets and increase its terms of trade.</a:t>
            </a:r>
          </a:p>
        </p:txBody>
      </p:sp>
      <p:sp>
        <p:nvSpPr>
          <p:cNvPr id="4" name="Zástupný symbol pro číslo snímku 3"/>
          <p:cNvSpPr>
            <a:spLocks noGrp="1"/>
          </p:cNvSpPr>
          <p:nvPr>
            <p:ph type="sldNum" sz="quarter" idx="12"/>
          </p:nvPr>
        </p:nvSpPr>
        <p:spPr/>
        <p:txBody>
          <a:bodyPr/>
          <a:lstStyle/>
          <a:p>
            <a:r>
              <a:rPr lang="en-US"/>
              <a:t>6-</a:t>
            </a:r>
            <a:fld id="{92F77B27-5044-4978-A8CB-EA137A8C6792}" type="slidenum">
              <a:rPr lang="en-US"/>
              <a:pPr/>
              <a:t>38</a:t>
            </a:fld>
            <a:endParaRPr lang="en-US"/>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49155">
                                            <p:txEl>
                                              <p:pRg st="0" end="0"/>
                                            </p:txEl>
                                          </p:spTgt>
                                        </p:tgtEl>
                                        <p:attrNameLst>
                                          <p:attrName>style.visibility</p:attrName>
                                        </p:attrNameLst>
                                      </p:cBhvr>
                                      <p:to>
                                        <p:strVal val="visible"/>
                                      </p:to>
                                    </p:set>
                                    <p:animEffect transition="in" filter="strips(downRight)">
                                      <p:cBhvr>
                                        <p:cTn id="7" dur="500"/>
                                        <p:tgtEl>
                                          <p:spTgt spid="4915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49155">
                                            <p:txEl>
                                              <p:pRg st="1" end="1"/>
                                            </p:txEl>
                                          </p:spTgt>
                                        </p:tgtEl>
                                        <p:attrNameLst>
                                          <p:attrName>style.visibility</p:attrName>
                                        </p:attrNameLst>
                                      </p:cBhvr>
                                      <p:to>
                                        <p:strVal val="visible"/>
                                      </p:to>
                                    </p:set>
                                    <p:animEffect transition="in" filter="strips(downRight)">
                                      <p:cBhvr>
                                        <p:cTn id="12" dur="500"/>
                                        <p:tgtEl>
                                          <p:spTgt spid="4915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49155">
                                            <p:txEl>
                                              <p:pRg st="2" end="2"/>
                                            </p:txEl>
                                          </p:spTgt>
                                        </p:tgtEl>
                                        <p:attrNameLst>
                                          <p:attrName>style.visibility</p:attrName>
                                        </p:attrNameLst>
                                      </p:cBhvr>
                                      <p:to>
                                        <p:strVal val="visible"/>
                                      </p:to>
                                    </p:set>
                                    <p:animEffect transition="in" filter="strips(downRight)">
                                      <p:cBhvr>
                                        <p:cTn id="17" dur="500"/>
                                        <p:tgtEl>
                                          <p:spTgt spid="4915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49155">
                                            <p:txEl>
                                              <p:pRg st="3" end="3"/>
                                            </p:txEl>
                                          </p:spTgt>
                                        </p:tgtEl>
                                        <p:attrNameLst>
                                          <p:attrName>style.visibility</p:attrName>
                                        </p:attrNameLst>
                                      </p:cBhvr>
                                      <p:to>
                                        <p:strVal val="visible"/>
                                      </p:to>
                                    </p:set>
                                    <p:animEffect transition="in" filter="strips(downRight)">
                                      <p:cBhvr>
                                        <p:cTn id="22" dur="500"/>
                                        <p:tgtEl>
                                          <p:spTgt spid="4915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5" grpId="0" uiExpand="1" build="p"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normAutofit fontScale="90000"/>
          </a:bodyPr>
          <a:lstStyle/>
          <a:p>
            <a:r>
              <a:rPr lang="cs-CZ" sz="2800" dirty="0"/>
              <a:t>Dopady změn směnných relací: kdo je vítěz a kdo prohrává</a:t>
            </a:r>
            <a:r>
              <a:rPr lang="en-US" sz="2800" dirty="0"/>
              <a:t>?</a:t>
            </a:r>
          </a:p>
        </p:txBody>
      </p:sp>
      <p:sp>
        <p:nvSpPr>
          <p:cNvPr id="50179" name="Rectangle 3"/>
          <p:cNvSpPr>
            <a:spLocks noGrp="1" noChangeArrowheads="1"/>
          </p:cNvSpPr>
          <p:nvPr>
            <p:ph idx="1"/>
          </p:nvPr>
        </p:nvSpPr>
        <p:spPr/>
        <p:txBody>
          <a:bodyPr/>
          <a:lstStyle/>
          <a:p>
            <a:r>
              <a:rPr lang="en-US" sz="2400"/>
              <a:t>Export subsidies by foreign countries on goods that</a:t>
            </a:r>
          </a:p>
          <a:p>
            <a:pPr lvl="1"/>
            <a:r>
              <a:rPr lang="en-US" sz="2000"/>
              <a:t>the U.S. imports </a:t>
            </a:r>
            <a:r>
              <a:rPr lang="en-US" sz="2000" i="1"/>
              <a:t>reduce the world price of U.S. imports</a:t>
            </a:r>
            <a:r>
              <a:rPr lang="en-US" sz="2000"/>
              <a:t> and increase the terms of trade for the U.S.</a:t>
            </a:r>
          </a:p>
          <a:p>
            <a:pPr lvl="1"/>
            <a:r>
              <a:rPr lang="en-US" sz="2000"/>
              <a:t>the U.S. also exports </a:t>
            </a:r>
            <a:r>
              <a:rPr lang="en-US" sz="2000" i="1"/>
              <a:t>reduce the world price of U.S. exports</a:t>
            </a:r>
            <a:r>
              <a:rPr lang="en-US" sz="2000"/>
              <a:t> and decrease the terms of trade for the U.S.</a:t>
            </a:r>
          </a:p>
          <a:p>
            <a:pPr>
              <a:spcBef>
                <a:spcPct val="50000"/>
              </a:spcBef>
            </a:pPr>
            <a:r>
              <a:rPr lang="en-US" sz="2400"/>
              <a:t>Import tariffs by foreign countries on goods that</a:t>
            </a:r>
          </a:p>
          <a:p>
            <a:pPr lvl="1"/>
            <a:r>
              <a:rPr lang="en-US" sz="2000"/>
              <a:t>the U.S. exports </a:t>
            </a:r>
            <a:r>
              <a:rPr lang="en-US" sz="2000" i="1"/>
              <a:t>reduce the world price of U.S. exports</a:t>
            </a:r>
            <a:r>
              <a:rPr lang="en-US" sz="2000"/>
              <a:t> and decrease the terms of trade for the U.S.</a:t>
            </a:r>
          </a:p>
          <a:p>
            <a:pPr lvl="1"/>
            <a:r>
              <a:rPr lang="en-US" sz="2000"/>
              <a:t>the U.S. also imports </a:t>
            </a:r>
            <a:r>
              <a:rPr lang="en-US" sz="2000" i="1"/>
              <a:t>reduce the world price of U.S. imports</a:t>
            </a:r>
            <a:r>
              <a:rPr lang="en-US" sz="2000"/>
              <a:t> and increase the terms of trade for the U.S.</a:t>
            </a:r>
          </a:p>
        </p:txBody>
      </p:sp>
      <p:sp>
        <p:nvSpPr>
          <p:cNvPr id="4" name="Zástupný symbol pro číslo snímku 3"/>
          <p:cNvSpPr>
            <a:spLocks noGrp="1"/>
          </p:cNvSpPr>
          <p:nvPr>
            <p:ph type="sldNum" sz="quarter" idx="12"/>
          </p:nvPr>
        </p:nvSpPr>
        <p:spPr/>
        <p:txBody>
          <a:bodyPr/>
          <a:lstStyle/>
          <a:p>
            <a:r>
              <a:rPr lang="en-US"/>
              <a:t>6-</a:t>
            </a:r>
            <a:fld id="{A0834F1A-488B-43CD-A40A-B789E51998AC}" type="slidenum">
              <a:rPr lang="en-US"/>
              <a:pPr/>
              <a:t>39</a:t>
            </a:fld>
            <a:endParaRPr lang="en-US"/>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50179">
                                            <p:txEl>
                                              <p:pRg st="0" end="0"/>
                                            </p:txEl>
                                          </p:spTgt>
                                        </p:tgtEl>
                                        <p:attrNameLst>
                                          <p:attrName>style.visibility</p:attrName>
                                        </p:attrNameLst>
                                      </p:cBhvr>
                                      <p:to>
                                        <p:strVal val="visible"/>
                                      </p:to>
                                    </p:set>
                                    <p:animEffect transition="in" filter="strips(downRight)">
                                      <p:cBhvr>
                                        <p:cTn id="7" dur="500"/>
                                        <p:tgtEl>
                                          <p:spTgt spid="5017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50179">
                                            <p:txEl>
                                              <p:pRg st="1" end="1"/>
                                            </p:txEl>
                                          </p:spTgt>
                                        </p:tgtEl>
                                        <p:attrNameLst>
                                          <p:attrName>style.visibility</p:attrName>
                                        </p:attrNameLst>
                                      </p:cBhvr>
                                      <p:to>
                                        <p:strVal val="visible"/>
                                      </p:to>
                                    </p:set>
                                    <p:animEffect transition="in" filter="strips(downRight)">
                                      <p:cBhvr>
                                        <p:cTn id="12" dur="500"/>
                                        <p:tgtEl>
                                          <p:spTgt spid="5017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50179">
                                            <p:txEl>
                                              <p:pRg st="2" end="2"/>
                                            </p:txEl>
                                          </p:spTgt>
                                        </p:tgtEl>
                                        <p:attrNameLst>
                                          <p:attrName>style.visibility</p:attrName>
                                        </p:attrNameLst>
                                      </p:cBhvr>
                                      <p:to>
                                        <p:strVal val="visible"/>
                                      </p:to>
                                    </p:set>
                                    <p:animEffect transition="in" filter="strips(downRight)">
                                      <p:cBhvr>
                                        <p:cTn id="17" dur="500"/>
                                        <p:tgtEl>
                                          <p:spTgt spid="5017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50179">
                                            <p:txEl>
                                              <p:pRg st="3" end="3"/>
                                            </p:txEl>
                                          </p:spTgt>
                                        </p:tgtEl>
                                        <p:attrNameLst>
                                          <p:attrName>style.visibility</p:attrName>
                                        </p:attrNameLst>
                                      </p:cBhvr>
                                      <p:to>
                                        <p:strVal val="visible"/>
                                      </p:to>
                                    </p:set>
                                    <p:animEffect transition="in" filter="strips(downRight)">
                                      <p:cBhvr>
                                        <p:cTn id="22" dur="500"/>
                                        <p:tgtEl>
                                          <p:spTgt spid="50179">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50179">
                                            <p:txEl>
                                              <p:pRg st="4" end="4"/>
                                            </p:txEl>
                                          </p:spTgt>
                                        </p:tgtEl>
                                        <p:attrNameLst>
                                          <p:attrName>style.visibility</p:attrName>
                                        </p:attrNameLst>
                                      </p:cBhvr>
                                      <p:to>
                                        <p:strVal val="visible"/>
                                      </p:to>
                                    </p:set>
                                    <p:animEffect transition="in" filter="strips(downRight)">
                                      <p:cBhvr>
                                        <p:cTn id="27" dur="500"/>
                                        <p:tgtEl>
                                          <p:spTgt spid="50179">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8" presetClass="entr" presetSubtype="6" fill="hold" grpId="0" nodeType="clickEffect">
                                  <p:stCondLst>
                                    <p:cond delay="0"/>
                                  </p:stCondLst>
                                  <p:childTnLst>
                                    <p:set>
                                      <p:cBhvr>
                                        <p:cTn id="31" dur="1" fill="hold">
                                          <p:stCondLst>
                                            <p:cond delay="0"/>
                                          </p:stCondLst>
                                        </p:cTn>
                                        <p:tgtEl>
                                          <p:spTgt spid="50179">
                                            <p:txEl>
                                              <p:pRg st="5" end="5"/>
                                            </p:txEl>
                                          </p:spTgt>
                                        </p:tgtEl>
                                        <p:attrNameLst>
                                          <p:attrName>style.visibility</p:attrName>
                                        </p:attrNameLst>
                                      </p:cBhvr>
                                      <p:to>
                                        <p:strVal val="visible"/>
                                      </p:to>
                                    </p:set>
                                    <p:animEffect transition="in" filter="strips(downRight)">
                                      <p:cBhvr>
                                        <p:cTn id="32" dur="500"/>
                                        <p:tgtEl>
                                          <p:spTgt spid="5017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9" grpId="0" uiExpand="1"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cs-CZ" dirty="0" smtClean="0"/>
              <a:t>Úvod</a:t>
            </a:r>
            <a:endParaRPr lang="en-US" dirty="0"/>
          </a:p>
        </p:txBody>
      </p:sp>
      <p:sp>
        <p:nvSpPr>
          <p:cNvPr id="7171" name="Rectangle 3"/>
          <p:cNvSpPr>
            <a:spLocks noGrp="1" noChangeArrowheads="1"/>
          </p:cNvSpPr>
          <p:nvPr>
            <p:ph idx="1"/>
          </p:nvPr>
        </p:nvSpPr>
        <p:spPr/>
        <p:txBody>
          <a:bodyPr/>
          <a:lstStyle/>
          <a:p>
            <a:pPr marL="533400" indent="-533400">
              <a:spcBef>
                <a:spcPct val="50000"/>
              </a:spcBef>
            </a:pPr>
            <a:r>
              <a:rPr lang="cs-CZ" sz="2400" dirty="0" smtClean="0"/>
              <a:t>Rozdíly v práci (</a:t>
            </a:r>
            <a:r>
              <a:rPr lang="cs-CZ" sz="2400" dirty="0" err="1" smtClean="0"/>
              <a:t>dovednostnech</a:t>
            </a:r>
            <a:r>
              <a:rPr lang="cs-CZ" sz="2400" dirty="0" smtClean="0"/>
              <a:t>),kapitálu, půdě a technologii způsobují rozdíly v tvaru a rozsahu PPF</a:t>
            </a:r>
            <a:r>
              <a:rPr lang="en-US" sz="2400" dirty="0" smtClean="0"/>
              <a:t>.</a:t>
            </a:r>
            <a:endParaRPr lang="en-US" sz="2400" dirty="0"/>
          </a:p>
          <a:p>
            <a:pPr marL="533400" indent="-533400">
              <a:spcBef>
                <a:spcPct val="50000"/>
              </a:spcBef>
            </a:pPr>
            <a:r>
              <a:rPr lang="cs-CZ" sz="2400" dirty="0" smtClean="0"/>
              <a:t>PPF každé země determinuje její relativní nabídku (RS)</a:t>
            </a:r>
            <a:r>
              <a:rPr lang="en-US" sz="2400" dirty="0" smtClean="0"/>
              <a:t>.</a:t>
            </a:r>
            <a:endParaRPr lang="en-US" sz="2400" dirty="0"/>
          </a:p>
          <a:p>
            <a:pPr marL="533400" indent="-533400">
              <a:spcBef>
                <a:spcPct val="50000"/>
              </a:spcBef>
            </a:pPr>
            <a:r>
              <a:rPr lang="cs-CZ" sz="2400" dirty="0" smtClean="0"/>
              <a:t>Světová RS je součtem národních RS a spolu se světovou RD určují rovnováhu (při existenci mezinárodního obchodu)</a:t>
            </a:r>
            <a:r>
              <a:rPr lang="en-US" sz="2400" dirty="0" smtClean="0"/>
              <a:t>.</a:t>
            </a:r>
            <a:endParaRPr lang="en-US" sz="2400" dirty="0"/>
          </a:p>
        </p:txBody>
      </p:sp>
      <p:sp>
        <p:nvSpPr>
          <p:cNvPr id="4" name="Zástupný symbol pro číslo snímku 3"/>
          <p:cNvSpPr>
            <a:spLocks noGrp="1"/>
          </p:cNvSpPr>
          <p:nvPr>
            <p:ph type="sldNum" sz="quarter" idx="12"/>
          </p:nvPr>
        </p:nvSpPr>
        <p:spPr/>
        <p:txBody>
          <a:bodyPr/>
          <a:lstStyle/>
          <a:p>
            <a:r>
              <a:rPr lang="en-US"/>
              <a:t>6-</a:t>
            </a:r>
            <a:fld id="{08B2BDB6-AB8B-42A7-9DAB-029C42EB0DAE}" type="slidenum">
              <a:rPr lang="en-US"/>
              <a:pPr/>
              <a:t>4</a:t>
            </a:fld>
            <a:endParaRPr lang="en-US"/>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strips(downRight)">
                                      <p:cBhvr>
                                        <p:cTn id="7" dur="500"/>
                                        <p:tgtEl>
                                          <p:spTgt spid="717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7171">
                                            <p:txEl>
                                              <p:pRg st="1" end="1"/>
                                            </p:txEl>
                                          </p:spTgt>
                                        </p:tgtEl>
                                        <p:attrNameLst>
                                          <p:attrName>style.visibility</p:attrName>
                                        </p:attrNameLst>
                                      </p:cBhvr>
                                      <p:to>
                                        <p:strVal val="visible"/>
                                      </p:to>
                                    </p:set>
                                    <p:animEffect transition="in" filter="strips(downRight)">
                                      <p:cBhvr>
                                        <p:cTn id="12" dur="500"/>
                                        <p:tgtEl>
                                          <p:spTgt spid="717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7171">
                                            <p:txEl>
                                              <p:pRg st="2" end="2"/>
                                            </p:txEl>
                                          </p:spTgt>
                                        </p:tgtEl>
                                        <p:attrNameLst>
                                          <p:attrName>style.visibility</p:attrName>
                                        </p:attrNameLst>
                                      </p:cBhvr>
                                      <p:to>
                                        <p:strVal val="visible"/>
                                      </p:to>
                                    </p:set>
                                    <p:animEffect transition="in" filter="strips(downRight)">
                                      <p:cBhvr>
                                        <p:cTn id="17" dur="500"/>
                                        <p:tgtEl>
                                          <p:spTgt spid="717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uiExpand="1" build="p"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normAutofit fontScale="90000"/>
          </a:bodyPr>
          <a:lstStyle/>
          <a:p>
            <a:r>
              <a:rPr lang="cs-CZ" sz="2800" dirty="0"/>
              <a:t>Dopady změn směnných relací: kdo je vítěz a kdo prohrává</a:t>
            </a:r>
            <a:r>
              <a:rPr lang="en-US" sz="2800" dirty="0"/>
              <a:t>?</a:t>
            </a:r>
          </a:p>
        </p:txBody>
      </p:sp>
      <p:sp>
        <p:nvSpPr>
          <p:cNvPr id="51203" name="Rectangle 3"/>
          <p:cNvSpPr>
            <a:spLocks noGrp="1" noChangeArrowheads="1"/>
          </p:cNvSpPr>
          <p:nvPr>
            <p:ph idx="1"/>
          </p:nvPr>
        </p:nvSpPr>
        <p:spPr/>
        <p:txBody>
          <a:bodyPr/>
          <a:lstStyle/>
          <a:p>
            <a:pPr>
              <a:spcBef>
                <a:spcPct val="50000"/>
              </a:spcBef>
            </a:pPr>
            <a:r>
              <a:rPr lang="en-US" sz="2400"/>
              <a:t>Export subsidies on a good </a:t>
            </a:r>
            <a:r>
              <a:rPr lang="en-US" sz="2400" i="1"/>
              <a:t>decrease the relative world price</a:t>
            </a:r>
            <a:r>
              <a:rPr lang="en-US" sz="2400"/>
              <a:t> of that good by increasing relative supply of that good and decreasing relative demand of that good.</a:t>
            </a:r>
          </a:p>
          <a:p>
            <a:pPr>
              <a:spcBef>
                <a:spcPct val="50000"/>
              </a:spcBef>
            </a:pPr>
            <a:r>
              <a:rPr lang="en-US" sz="2400"/>
              <a:t>Import tariffs on a good </a:t>
            </a:r>
            <a:r>
              <a:rPr lang="en-US" sz="2400" i="1"/>
              <a:t>decrease the relative world price</a:t>
            </a:r>
            <a:r>
              <a:rPr lang="en-US" sz="2400"/>
              <a:t> of that good (and increase the relative world price of other goods) by increasing the relative supply of that good and decreasing the relative demand of that good.</a:t>
            </a:r>
          </a:p>
        </p:txBody>
      </p:sp>
      <p:sp>
        <p:nvSpPr>
          <p:cNvPr id="4" name="Zástupný symbol pro číslo snímku 3"/>
          <p:cNvSpPr>
            <a:spLocks noGrp="1"/>
          </p:cNvSpPr>
          <p:nvPr>
            <p:ph type="sldNum" sz="quarter" idx="12"/>
          </p:nvPr>
        </p:nvSpPr>
        <p:spPr/>
        <p:txBody>
          <a:bodyPr/>
          <a:lstStyle/>
          <a:p>
            <a:r>
              <a:rPr lang="en-US"/>
              <a:t>6-</a:t>
            </a:r>
            <a:fld id="{D8D6B4B2-7CB2-4A69-BFCC-DBE4EFDC3194}" type="slidenum">
              <a:rPr lang="en-US"/>
              <a:pPr/>
              <a:t>40</a:t>
            </a:fld>
            <a:endParaRPr lang="en-US"/>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51203">
                                            <p:txEl>
                                              <p:pRg st="0" end="0"/>
                                            </p:txEl>
                                          </p:spTgt>
                                        </p:tgtEl>
                                        <p:attrNameLst>
                                          <p:attrName>style.visibility</p:attrName>
                                        </p:attrNameLst>
                                      </p:cBhvr>
                                      <p:to>
                                        <p:strVal val="visible"/>
                                      </p:to>
                                    </p:set>
                                    <p:animEffect transition="in" filter="strips(downRight)">
                                      <p:cBhvr>
                                        <p:cTn id="7" dur="500"/>
                                        <p:tgtEl>
                                          <p:spTgt spid="5120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51203">
                                            <p:txEl>
                                              <p:pRg st="1" end="1"/>
                                            </p:txEl>
                                          </p:spTgt>
                                        </p:tgtEl>
                                        <p:attrNameLst>
                                          <p:attrName>style.visibility</p:attrName>
                                        </p:attrNameLst>
                                      </p:cBhvr>
                                      <p:to>
                                        <p:strVal val="visible"/>
                                      </p:to>
                                    </p:set>
                                    <p:animEffect transition="in" filter="strips(downRight)">
                                      <p:cBhvr>
                                        <p:cTn id="12" dur="500"/>
                                        <p:tgtEl>
                                          <p:spTgt spid="5120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3" grpId="0" uiExpand="1" build="p"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p:txBody>
          <a:bodyPr>
            <a:normAutofit/>
          </a:bodyPr>
          <a:lstStyle/>
          <a:p>
            <a:r>
              <a:rPr lang="cs-CZ" dirty="0" smtClean="0"/>
              <a:t>Mezinárodní půjčky</a:t>
            </a:r>
            <a:endParaRPr lang="en-US" dirty="0"/>
          </a:p>
        </p:txBody>
      </p:sp>
      <p:sp>
        <p:nvSpPr>
          <p:cNvPr id="146435" name="Rectangle 3"/>
          <p:cNvSpPr>
            <a:spLocks noGrp="1" noChangeArrowheads="1"/>
          </p:cNvSpPr>
          <p:nvPr>
            <p:ph idx="1"/>
          </p:nvPr>
        </p:nvSpPr>
        <p:spPr/>
        <p:txBody>
          <a:bodyPr/>
          <a:lstStyle/>
          <a:p>
            <a:r>
              <a:rPr lang="cs-CZ" sz="2000" dirty="0" smtClean="0"/>
              <a:t>Standardní obchodní model může být modifikován k analýze mezinárodních půjček</a:t>
            </a:r>
            <a:r>
              <a:rPr lang="en-US" sz="2000" dirty="0" smtClean="0"/>
              <a:t>.</a:t>
            </a:r>
            <a:endParaRPr lang="en-US" sz="2000" dirty="0"/>
          </a:p>
          <a:p>
            <a:pPr lvl="1"/>
            <a:r>
              <a:rPr lang="cs-CZ" sz="1800" dirty="0" smtClean="0"/>
              <a:t>Statkem budou současná a budoucí spotřeba (stejný statek v různých časech)</a:t>
            </a:r>
            <a:r>
              <a:rPr lang="en-US" sz="1800" dirty="0" smtClean="0"/>
              <a:t>.</a:t>
            </a:r>
            <a:endParaRPr lang="en-US" sz="1800" dirty="0"/>
          </a:p>
          <a:p>
            <a:r>
              <a:rPr lang="cs-CZ" sz="2000" dirty="0" smtClean="0"/>
              <a:t>Země mívají odlišné příležitosti k investicím, které je činí v budoucnu produktivnějšími</a:t>
            </a:r>
            <a:r>
              <a:rPr lang="en-US" sz="2000" dirty="0" smtClean="0"/>
              <a:t>.</a:t>
            </a:r>
            <a:endParaRPr lang="en-US" sz="2000" dirty="0"/>
          </a:p>
          <a:p>
            <a:pPr>
              <a:spcBef>
                <a:spcPct val="50000"/>
              </a:spcBef>
            </a:pPr>
            <a:r>
              <a:rPr lang="cs-CZ" sz="2000" dirty="0" smtClean="0"/>
              <a:t>Hranice výrobních možností je vystřídaná hranicí </a:t>
            </a:r>
            <a:r>
              <a:rPr lang="cs-CZ" sz="2000" dirty="0" err="1" smtClean="0"/>
              <a:t>mezičasové</a:t>
            </a:r>
            <a:r>
              <a:rPr lang="cs-CZ" sz="2000" dirty="0" smtClean="0"/>
              <a:t> volby</a:t>
            </a:r>
            <a:r>
              <a:rPr lang="en-US" sz="2000" dirty="0" smtClean="0"/>
              <a:t>,</a:t>
            </a:r>
            <a:r>
              <a:rPr lang="cs-CZ" sz="2000" dirty="0" smtClean="0"/>
              <a:t> která znázorňuje současný a budoucí produkt.</a:t>
            </a:r>
            <a:endParaRPr lang="en-US" sz="2000" dirty="0"/>
          </a:p>
        </p:txBody>
      </p:sp>
      <p:sp>
        <p:nvSpPr>
          <p:cNvPr id="4" name="Zástupný symbol pro číslo snímku 3"/>
          <p:cNvSpPr>
            <a:spLocks noGrp="1"/>
          </p:cNvSpPr>
          <p:nvPr>
            <p:ph type="sldNum" sz="quarter" idx="12"/>
          </p:nvPr>
        </p:nvSpPr>
        <p:spPr/>
        <p:txBody>
          <a:bodyPr/>
          <a:lstStyle/>
          <a:p>
            <a:r>
              <a:rPr lang="en-US"/>
              <a:t>6-</a:t>
            </a:r>
            <a:fld id="{CCDE4452-A853-4E74-B8F6-5CF5646DEB06}" type="slidenum">
              <a:rPr lang="en-US"/>
              <a:pPr/>
              <a:t>41</a:t>
            </a:fld>
            <a:endParaRPr lang="en-US"/>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46435">
                                            <p:txEl>
                                              <p:pRg st="0" end="0"/>
                                            </p:txEl>
                                          </p:spTgt>
                                        </p:tgtEl>
                                        <p:attrNameLst>
                                          <p:attrName>style.visibility</p:attrName>
                                        </p:attrNameLst>
                                      </p:cBhvr>
                                      <p:to>
                                        <p:strVal val="visible"/>
                                      </p:to>
                                    </p:set>
                                    <p:animEffect transition="in" filter="strips(downRight)">
                                      <p:cBhvr>
                                        <p:cTn id="7" dur="500"/>
                                        <p:tgtEl>
                                          <p:spTgt spid="146435">
                                            <p:txEl>
                                              <p:pRg st="0" end="0"/>
                                            </p:txEl>
                                          </p:spTgt>
                                        </p:tgtEl>
                                      </p:cBhvr>
                                    </p:animEffect>
                                  </p:childTnLst>
                                </p:cTn>
                              </p:par>
                              <p:par>
                                <p:cTn id="8" presetID="18" presetClass="entr" presetSubtype="6" fill="hold" grpId="0" nodeType="withEffect">
                                  <p:stCondLst>
                                    <p:cond delay="0"/>
                                  </p:stCondLst>
                                  <p:childTnLst>
                                    <p:set>
                                      <p:cBhvr>
                                        <p:cTn id="9" dur="1" fill="hold">
                                          <p:stCondLst>
                                            <p:cond delay="0"/>
                                          </p:stCondLst>
                                        </p:cTn>
                                        <p:tgtEl>
                                          <p:spTgt spid="146435">
                                            <p:txEl>
                                              <p:pRg st="1" end="1"/>
                                            </p:txEl>
                                          </p:spTgt>
                                        </p:tgtEl>
                                        <p:attrNameLst>
                                          <p:attrName>style.visibility</p:attrName>
                                        </p:attrNameLst>
                                      </p:cBhvr>
                                      <p:to>
                                        <p:strVal val="visible"/>
                                      </p:to>
                                    </p:set>
                                    <p:animEffect transition="in" filter="strips(downRight)">
                                      <p:cBhvr>
                                        <p:cTn id="10" dur="500"/>
                                        <p:tgtEl>
                                          <p:spTgt spid="146435">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8" presetClass="entr" presetSubtype="6" fill="hold" grpId="0" nodeType="clickEffect">
                                  <p:stCondLst>
                                    <p:cond delay="0"/>
                                  </p:stCondLst>
                                  <p:childTnLst>
                                    <p:set>
                                      <p:cBhvr>
                                        <p:cTn id="14" dur="1" fill="hold">
                                          <p:stCondLst>
                                            <p:cond delay="0"/>
                                          </p:stCondLst>
                                        </p:cTn>
                                        <p:tgtEl>
                                          <p:spTgt spid="146435">
                                            <p:txEl>
                                              <p:pRg st="2" end="2"/>
                                            </p:txEl>
                                          </p:spTgt>
                                        </p:tgtEl>
                                        <p:attrNameLst>
                                          <p:attrName>style.visibility</p:attrName>
                                        </p:attrNameLst>
                                      </p:cBhvr>
                                      <p:to>
                                        <p:strVal val="visible"/>
                                      </p:to>
                                    </p:set>
                                    <p:animEffect transition="in" filter="strips(downRight)">
                                      <p:cBhvr>
                                        <p:cTn id="15" dur="500"/>
                                        <p:tgtEl>
                                          <p:spTgt spid="146435">
                                            <p:txEl>
                                              <p:pRg st="2" end="2"/>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8" presetClass="entr" presetSubtype="6" fill="hold" grpId="0" nodeType="clickEffect">
                                  <p:stCondLst>
                                    <p:cond delay="0"/>
                                  </p:stCondLst>
                                  <p:childTnLst>
                                    <p:set>
                                      <p:cBhvr>
                                        <p:cTn id="19" dur="1" fill="hold">
                                          <p:stCondLst>
                                            <p:cond delay="0"/>
                                          </p:stCondLst>
                                        </p:cTn>
                                        <p:tgtEl>
                                          <p:spTgt spid="146435">
                                            <p:txEl>
                                              <p:pRg st="3" end="3"/>
                                            </p:txEl>
                                          </p:spTgt>
                                        </p:tgtEl>
                                        <p:attrNameLst>
                                          <p:attrName>style.visibility</p:attrName>
                                        </p:attrNameLst>
                                      </p:cBhvr>
                                      <p:to>
                                        <p:strVal val="visible"/>
                                      </p:to>
                                    </p:set>
                                    <p:animEffect transition="in" filter="strips(downRight)">
                                      <p:cBhvr>
                                        <p:cTn id="20" dur="500"/>
                                        <p:tgtEl>
                                          <p:spTgt spid="14643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6435" grpId="0" build="p"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p:txBody>
          <a:bodyPr>
            <a:normAutofit fontScale="90000"/>
          </a:bodyPr>
          <a:lstStyle/>
          <a:p>
            <a:r>
              <a:rPr lang="en-US" dirty="0"/>
              <a:t>Fig. 6-10: </a:t>
            </a:r>
            <a:r>
              <a:rPr lang="cs-CZ" dirty="0" err="1" smtClean="0"/>
              <a:t>mezičasovÁ</a:t>
            </a:r>
            <a:r>
              <a:rPr lang="cs-CZ" dirty="0" smtClean="0"/>
              <a:t> Hranice výrobních možností</a:t>
            </a:r>
            <a:endParaRPr lang="en-US" dirty="0"/>
          </a:p>
        </p:txBody>
      </p:sp>
      <p:sp>
        <p:nvSpPr>
          <p:cNvPr id="4" name="Zástupný symbol pro číslo snímku 3"/>
          <p:cNvSpPr>
            <a:spLocks noGrp="1"/>
          </p:cNvSpPr>
          <p:nvPr>
            <p:ph type="sldNum" sz="quarter" idx="12"/>
          </p:nvPr>
        </p:nvSpPr>
        <p:spPr/>
        <p:txBody>
          <a:bodyPr/>
          <a:lstStyle/>
          <a:p>
            <a:r>
              <a:rPr lang="en-US"/>
              <a:t>6-</a:t>
            </a:r>
            <a:fld id="{A33C3ED4-E570-41C3-A69D-B2A2D65963A0}" type="slidenum">
              <a:rPr lang="en-US"/>
              <a:pPr/>
              <a:t>42</a:t>
            </a:fld>
            <a:endParaRPr lang="en-US"/>
          </a:p>
        </p:txBody>
      </p:sp>
      <p:pic>
        <p:nvPicPr>
          <p:cNvPr id="147463" name="Picture 7" descr="fig06_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7050" y="1692275"/>
            <a:ext cx="4694238" cy="43513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pull dir="rd"/>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8482" name="Rectangle 2"/>
          <p:cNvSpPr>
            <a:spLocks noGrp="1" noChangeArrowheads="1"/>
          </p:cNvSpPr>
          <p:nvPr>
            <p:ph type="title"/>
          </p:nvPr>
        </p:nvSpPr>
        <p:spPr/>
        <p:txBody>
          <a:bodyPr>
            <a:normAutofit/>
          </a:bodyPr>
          <a:lstStyle/>
          <a:p>
            <a:r>
              <a:rPr lang="cs-CZ" dirty="0" smtClean="0"/>
              <a:t>Mezinárodní půjčky</a:t>
            </a:r>
            <a:endParaRPr lang="en-US" dirty="0"/>
          </a:p>
        </p:txBody>
      </p:sp>
      <p:sp>
        <p:nvSpPr>
          <p:cNvPr id="148483" name="Rectangle 3"/>
          <p:cNvSpPr>
            <a:spLocks noGrp="1" noChangeArrowheads="1"/>
          </p:cNvSpPr>
          <p:nvPr>
            <p:ph idx="1"/>
          </p:nvPr>
        </p:nvSpPr>
        <p:spPr/>
        <p:txBody>
          <a:bodyPr/>
          <a:lstStyle/>
          <a:p>
            <a:pPr>
              <a:spcBef>
                <a:spcPct val="50000"/>
              </a:spcBef>
            </a:pPr>
            <a:r>
              <a:rPr lang="cs-CZ" dirty="0" smtClean="0"/>
              <a:t>Předpokládejme, že </a:t>
            </a:r>
            <a:r>
              <a:rPr lang="cs-CZ" dirty="0" err="1" smtClean="0"/>
              <a:t>mezičasová</a:t>
            </a:r>
            <a:r>
              <a:rPr lang="cs-CZ" dirty="0" smtClean="0"/>
              <a:t> hranice výrobních možností pro domácí ekonomiku je nevyvážená směrem k současnému výstupu a zahraniční směrem k budoucímu</a:t>
            </a:r>
            <a:r>
              <a:rPr lang="en-US" dirty="0" smtClean="0"/>
              <a:t>.</a:t>
            </a:r>
            <a:endParaRPr lang="en-US" dirty="0"/>
          </a:p>
          <a:p>
            <a:pPr lvl="1"/>
            <a:r>
              <a:rPr lang="cs-CZ" dirty="0" smtClean="0"/>
              <a:t>Zahraničí má lepší příležitosti dnes investovat a tím generovat vyšší budoucí výstup</a:t>
            </a:r>
            <a:r>
              <a:rPr lang="en-US" dirty="0" smtClean="0"/>
              <a:t>. </a:t>
            </a:r>
            <a:endParaRPr lang="en-US" dirty="0"/>
          </a:p>
        </p:txBody>
      </p:sp>
      <p:sp>
        <p:nvSpPr>
          <p:cNvPr id="4" name="Zástupný symbol pro číslo snímku 3"/>
          <p:cNvSpPr>
            <a:spLocks noGrp="1"/>
          </p:cNvSpPr>
          <p:nvPr>
            <p:ph type="sldNum" sz="quarter" idx="12"/>
          </p:nvPr>
        </p:nvSpPr>
        <p:spPr/>
        <p:txBody>
          <a:bodyPr/>
          <a:lstStyle/>
          <a:p>
            <a:r>
              <a:rPr lang="en-US"/>
              <a:t>6-</a:t>
            </a:r>
            <a:fld id="{9B3A9218-32DE-4D6F-BF1F-9D2626D71785}" type="slidenum">
              <a:rPr lang="en-US"/>
              <a:pPr/>
              <a:t>43</a:t>
            </a:fld>
            <a:endParaRPr lang="en-US"/>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48483">
                                            <p:txEl>
                                              <p:pRg st="0" end="0"/>
                                            </p:txEl>
                                          </p:spTgt>
                                        </p:tgtEl>
                                        <p:attrNameLst>
                                          <p:attrName>style.visibility</p:attrName>
                                        </p:attrNameLst>
                                      </p:cBhvr>
                                      <p:to>
                                        <p:strVal val="visible"/>
                                      </p:to>
                                    </p:set>
                                    <p:animEffect transition="in" filter="strips(downRight)">
                                      <p:cBhvr>
                                        <p:cTn id="7" dur="500"/>
                                        <p:tgtEl>
                                          <p:spTgt spid="148483">
                                            <p:txEl>
                                              <p:pRg st="0" end="0"/>
                                            </p:txEl>
                                          </p:spTgt>
                                        </p:tgtEl>
                                      </p:cBhvr>
                                    </p:animEffect>
                                  </p:childTnLst>
                                </p:cTn>
                              </p:par>
                              <p:par>
                                <p:cTn id="8" presetID="18" presetClass="entr" presetSubtype="6" fill="hold" grpId="0" nodeType="withEffect">
                                  <p:stCondLst>
                                    <p:cond delay="0"/>
                                  </p:stCondLst>
                                  <p:childTnLst>
                                    <p:set>
                                      <p:cBhvr>
                                        <p:cTn id="9" dur="1" fill="hold">
                                          <p:stCondLst>
                                            <p:cond delay="0"/>
                                          </p:stCondLst>
                                        </p:cTn>
                                        <p:tgtEl>
                                          <p:spTgt spid="148483">
                                            <p:txEl>
                                              <p:pRg st="1" end="1"/>
                                            </p:txEl>
                                          </p:spTgt>
                                        </p:tgtEl>
                                        <p:attrNameLst>
                                          <p:attrName>style.visibility</p:attrName>
                                        </p:attrNameLst>
                                      </p:cBhvr>
                                      <p:to>
                                        <p:strVal val="visible"/>
                                      </p:to>
                                    </p:set>
                                    <p:animEffect transition="in" filter="strips(downRight)">
                                      <p:cBhvr>
                                        <p:cTn id="10" dur="500"/>
                                        <p:tgtEl>
                                          <p:spTgt spid="14848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8483" grpId="0" build="p" autoUpdateAnimBg="0"/>
    </p:bldLst>
  </p:timing>
</p:sld>
</file>

<file path=ppt/slides/slide4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0466" name="Rectangle 2"/>
          <p:cNvSpPr>
            <a:spLocks noGrp="1" noChangeArrowheads="1"/>
          </p:cNvSpPr>
          <p:nvPr>
            <p:ph type="title"/>
          </p:nvPr>
        </p:nvSpPr>
        <p:spPr/>
        <p:txBody>
          <a:bodyPr>
            <a:normAutofit/>
          </a:bodyPr>
          <a:lstStyle/>
          <a:p>
            <a:r>
              <a:rPr lang="cs-CZ" dirty="0" smtClean="0"/>
              <a:t>Mezinárodní půjčky</a:t>
            </a:r>
            <a:endParaRPr lang="en-US" dirty="0"/>
          </a:p>
        </p:txBody>
      </p:sp>
      <p:sp>
        <p:nvSpPr>
          <p:cNvPr id="190467" name="Rectangle 3"/>
          <p:cNvSpPr>
            <a:spLocks noGrp="1" noChangeArrowheads="1"/>
          </p:cNvSpPr>
          <p:nvPr>
            <p:ph idx="1"/>
          </p:nvPr>
        </p:nvSpPr>
        <p:spPr/>
        <p:txBody>
          <a:bodyPr>
            <a:normAutofit/>
          </a:bodyPr>
          <a:lstStyle/>
          <a:p>
            <a:r>
              <a:rPr lang="cs-CZ" dirty="0" smtClean="0"/>
              <a:t>Pokud si půjčíte 1 jednotku (výstupu), musíte v budoucnu splatit jistinu + úrok</a:t>
            </a:r>
            <a:r>
              <a:rPr lang="en-US" dirty="0" smtClean="0"/>
              <a:t> </a:t>
            </a:r>
            <a:r>
              <a:rPr lang="en-US" dirty="0"/>
              <a:t>= 1 + </a:t>
            </a:r>
            <a:r>
              <a:rPr lang="en-US" i="1" dirty="0"/>
              <a:t>r </a:t>
            </a:r>
            <a:r>
              <a:rPr lang="cs-CZ" i="1" dirty="0" smtClean="0"/>
              <a:t>kde r </a:t>
            </a:r>
            <a:r>
              <a:rPr lang="cs-CZ" dirty="0" smtClean="0"/>
              <a:t>je reálná úroková míra</a:t>
            </a:r>
            <a:r>
              <a:rPr lang="en-US" b="1" dirty="0" smtClean="0"/>
              <a:t>.</a:t>
            </a:r>
            <a:endParaRPr lang="en-US" b="1" dirty="0"/>
          </a:p>
          <a:p>
            <a:r>
              <a:rPr lang="cs-CZ" dirty="0" smtClean="0"/>
              <a:t>Cena budoucí spotřeby relativně k současné spotřebě je </a:t>
            </a:r>
            <a:r>
              <a:rPr lang="en-US" dirty="0" smtClean="0"/>
              <a:t>1</a:t>
            </a:r>
            <a:r>
              <a:rPr lang="en-US" dirty="0"/>
              <a:t>/(1+</a:t>
            </a:r>
            <a:r>
              <a:rPr lang="en-US" i="1" dirty="0"/>
              <a:t>r</a:t>
            </a:r>
            <a:r>
              <a:rPr lang="en-US" dirty="0"/>
              <a:t>).</a:t>
            </a:r>
          </a:p>
          <a:p>
            <a:pPr lvl="1"/>
            <a:r>
              <a:rPr lang="en-US" dirty="0"/>
              <a:t>1 </a:t>
            </a:r>
            <a:r>
              <a:rPr lang="cs-CZ" dirty="0" smtClean="0"/>
              <a:t>jednotka současné spotřeby má hodnotu</a:t>
            </a:r>
            <a:r>
              <a:rPr lang="en-US" dirty="0" smtClean="0"/>
              <a:t> </a:t>
            </a:r>
            <a:r>
              <a:rPr lang="en-US" dirty="0"/>
              <a:t>1 +</a:t>
            </a:r>
            <a:r>
              <a:rPr lang="en-US" i="1" dirty="0"/>
              <a:t> r </a:t>
            </a:r>
            <a:r>
              <a:rPr lang="cs-CZ" dirty="0" smtClean="0"/>
              <a:t>budoucí spotřeby</a:t>
            </a:r>
            <a:endParaRPr lang="en-US" dirty="0"/>
          </a:p>
          <a:p>
            <a:pPr lvl="2"/>
            <a:r>
              <a:rPr lang="cs-CZ" dirty="0" smtClean="0"/>
              <a:t>recipročně</a:t>
            </a:r>
            <a:r>
              <a:rPr lang="en-US" dirty="0" smtClean="0"/>
              <a:t> </a:t>
            </a:r>
            <a:r>
              <a:rPr lang="en-US" dirty="0"/>
              <a:t>1 </a:t>
            </a:r>
            <a:r>
              <a:rPr lang="cs-CZ" dirty="0" smtClean="0"/>
              <a:t>jednotka budoucí spotřeby má hodnotu</a:t>
            </a:r>
            <a:r>
              <a:rPr lang="en-US" dirty="0" smtClean="0"/>
              <a:t> </a:t>
            </a:r>
            <a:r>
              <a:rPr lang="en-US" dirty="0"/>
              <a:t>1/(1 +</a:t>
            </a:r>
            <a:r>
              <a:rPr lang="en-US" i="1" dirty="0"/>
              <a:t> r</a:t>
            </a:r>
            <a:r>
              <a:rPr lang="en-US" dirty="0"/>
              <a:t>) </a:t>
            </a:r>
            <a:r>
              <a:rPr lang="cs-CZ" dirty="0" smtClean="0"/>
              <a:t>jednotek současné spotřeby</a:t>
            </a:r>
            <a:r>
              <a:rPr lang="en-US" dirty="0" smtClean="0"/>
              <a:t>.</a:t>
            </a:r>
            <a:endParaRPr lang="en-US" dirty="0"/>
          </a:p>
        </p:txBody>
      </p:sp>
      <p:sp>
        <p:nvSpPr>
          <p:cNvPr id="4" name="Zástupný symbol pro číslo snímku 3"/>
          <p:cNvSpPr>
            <a:spLocks noGrp="1"/>
          </p:cNvSpPr>
          <p:nvPr>
            <p:ph type="sldNum" sz="quarter" idx="12"/>
          </p:nvPr>
        </p:nvSpPr>
        <p:spPr/>
        <p:txBody>
          <a:bodyPr/>
          <a:lstStyle/>
          <a:p>
            <a:r>
              <a:rPr lang="en-US"/>
              <a:t>6-</a:t>
            </a:r>
            <a:fld id="{4F27C256-01B3-47EB-8411-58BE551DB111}" type="slidenum">
              <a:rPr lang="en-US"/>
              <a:pPr/>
              <a:t>44</a:t>
            </a:fld>
            <a:endParaRPr lang="en-US"/>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90467">
                                            <p:txEl>
                                              <p:pRg st="0" end="0"/>
                                            </p:txEl>
                                          </p:spTgt>
                                        </p:tgtEl>
                                        <p:attrNameLst>
                                          <p:attrName>style.visibility</p:attrName>
                                        </p:attrNameLst>
                                      </p:cBhvr>
                                      <p:to>
                                        <p:strVal val="visible"/>
                                      </p:to>
                                    </p:set>
                                    <p:animEffect transition="in" filter="strips(downRight)">
                                      <p:cBhvr>
                                        <p:cTn id="7" dur="500"/>
                                        <p:tgtEl>
                                          <p:spTgt spid="19046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90467">
                                            <p:txEl>
                                              <p:pRg st="1" end="1"/>
                                            </p:txEl>
                                          </p:spTgt>
                                        </p:tgtEl>
                                        <p:attrNameLst>
                                          <p:attrName>style.visibility</p:attrName>
                                        </p:attrNameLst>
                                      </p:cBhvr>
                                      <p:to>
                                        <p:strVal val="visible"/>
                                      </p:to>
                                    </p:set>
                                    <p:animEffect transition="in" filter="strips(downRight)">
                                      <p:cBhvr>
                                        <p:cTn id="12" dur="500"/>
                                        <p:tgtEl>
                                          <p:spTgt spid="190467">
                                            <p:txEl>
                                              <p:pRg st="1" end="1"/>
                                            </p:txEl>
                                          </p:spTgt>
                                        </p:tgtEl>
                                      </p:cBhvr>
                                    </p:animEffect>
                                  </p:childTnLst>
                                </p:cTn>
                              </p:par>
                              <p:par>
                                <p:cTn id="13" presetID="18" presetClass="entr" presetSubtype="6" fill="hold" grpId="0" nodeType="withEffect">
                                  <p:stCondLst>
                                    <p:cond delay="0"/>
                                  </p:stCondLst>
                                  <p:childTnLst>
                                    <p:set>
                                      <p:cBhvr>
                                        <p:cTn id="14" dur="1" fill="hold">
                                          <p:stCondLst>
                                            <p:cond delay="0"/>
                                          </p:stCondLst>
                                        </p:cTn>
                                        <p:tgtEl>
                                          <p:spTgt spid="190467">
                                            <p:txEl>
                                              <p:pRg st="2" end="2"/>
                                            </p:txEl>
                                          </p:spTgt>
                                        </p:tgtEl>
                                        <p:attrNameLst>
                                          <p:attrName>style.visibility</p:attrName>
                                        </p:attrNameLst>
                                      </p:cBhvr>
                                      <p:to>
                                        <p:strVal val="visible"/>
                                      </p:to>
                                    </p:set>
                                    <p:animEffect transition="in" filter="strips(downRight)">
                                      <p:cBhvr>
                                        <p:cTn id="15" dur="500"/>
                                        <p:tgtEl>
                                          <p:spTgt spid="190467">
                                            <p:txEl>
                                              <p:pRg st="2" end="2"/>
                                            </p:txEl>
                                          </p:spTgt>
                                        </p:tgtEl>
                                      </p:cBhvr>
                                    </p:animEffect>
                                  </p:childTnLst>
                                </p:cTn>
                              </p:par>
                              <p:par>
                                <p:cTn id="16" presetID="18" presetClass="entr" presetSubtype="6" fill="hold" grpId="0" nodeType="withEffect">
                                  <p:stCondLst>
                                    <p:cond delay="0"/>
                                  </p:stCondLst>
                                  <p:childTnLst>
                                    <p:set>
                                      <p:cBhvr>
                                        <p:cTn id="17" dur="1" fill="hold">
                                          <p:stCondLst>
                                            <p:cond delay="0"/>
                                          </p:stCondLst>
                                        </p:cTn>
                                        <p:tgtEl>
                                          <p:spTgt spid="190467">
                                            <p:txEl>
                                              <p:pRg st="3" end="3"/>
                                            </p:txEl>
                                          </p:spTgt>
                                        </p:tgtEl>
                                        <p:attrNameLst>
                                          <p:attrName>style.visibility</p:attrName>
                                        </p:attrNameLst>
                                      </p:cBhvr>
                                      <p:to>
                                        <p:strVal val="visible"/>
                                      </p:to>
                                    </p:set>
                                    <p:animEffect transition="in" filter="strips(downRight)">
                                      <p:cBhvr>
                                        <p:cTn id="18" dur="500"/>
                                        <p:tgtEl>
                                          <p:spTgt spid="19046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0467" grpId="0" build="p" autoUpdateAnimBg="0"/>
    </p:bld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1554" name="Rectangle 2"/>
          <p:cNvSpPr>
            <a:spLocks noGrp="1" noChangeArrowheads="1"/>
          </p:cNvSpPr>
          <p:nvPr>
            <p:ph type="title"/>
          </p:nvPr>
        </p:nvSpPr>
        <p:spPr/>
        <p:txBody>
          <a:bodyPr>
            <a:normAutofit/>
          </a:bodyPr>
          <a:lstStyle/>
          <a:p>
            <a:r>
              <a:rPr lang="cs-CZ" dirty="0" smtClean="0"/>
              <a:t>Mezinárodní půjčky</a:t>
            </a:r>
            <a:endParaRPr lang="en-US" sz="2800" dirty="0"/>
          </a:p>
        </p:txBody>
      </p:sp>
      <p:sp>
        <p:nvSpPr>
          <p:cNvPr id="151555" name="Rectangle 3"/>
          <p:cNvSpPr>
            <a:spLocks noGrp="1" noChangeArrowheads="1"/>
          </p:cNvSpPr>
          <p:nvPr>
            <p:ph idx="1"/>
          </p:nvPr>
        </p:nvSpPr>
        <p:spPr>
          <a:xfrm>
            <a:off x="417513" y="1524000"/>
            <a:ext cx="8378825" cy="4648200"/>
          </a:xfrm>
        </p:spPr>
        <p:txBody>
          <a:bodyPr>
            <a:normAutofit/>
          </a:bodyPr>
          <a:lstStyle/>
          <a:p>
            <a:pPr>
              <a:spcBef>
                <a:spcPct val="50000"/>
              </a:spcBef>
            </a:pPr>
            <a:r>
              <a:rPr lang="cs-CZ" dirty="0" smtClean="0"/>
              <a:t>Domácí ekonomika exportuje současnou spotřebu a importuje budoucí</a:t>
            </a:r>
            <a:r>
              <a:rPr lang="en-US" dirty="0" smtClean="0"/>
              <a:t>.</a:t>
            </a:r>
            <a:endParaRPr lang="en-US" dirty="0"/>
          </a:p>
          <a:p>
            <a:r>
              <a:rPr lang="cs-CZ" dirty="0" smtClean="0"/>
              <a:t>Domácí ekonomika půjčuje zahraniční ekonomice tím, že spotřebuje v současnosti míň než vyrobí</a:t>
            </a:r>
            <a:r>
              <a:rPr lang="en-US" dirty="0" smtClean="0"/>
              <a:t>.</a:t>
            </a:r>
            <a:endParaRPr lang="en-US" dirty="0"/>
          </a:p>
          <a:p>
            <a:r>
              <a:rPr lang="cs-CZ" dirty="0" smtClean="0"/>
              <a:t>Zahraničí v budoucnu splácí půjčku tím, že v budoucnu spotřebuje míň než vyrobí.</a:t>
            </a:r>
            <a:endParaRPr lang="en-US" dirty="0"/>
          </a:p>
          <a:p>
            <a:pPr lvl="1"/>
            <a:endParaRPr lang="en-US" dirty="0"/>
          </a:p>
        </p:txBody>
      </p:sp>
      <p:sp>
        <p:nvSpPr>
          <p:cNvPr id="4" name="Zástupný symbol pro číslo snímku 3"/>
          <p:cNvSpPr>
            <a:spLocks noGrp="1"/>
          </p:cNvSpPr>
          <p:nvPr>
            <p:ph type="sldNum" sz="quarter" idx="12"/>
          </p:nvPr>
        </p:nvSpPr>
        <p:spPr/>
        <p:txBody>
          <a:bodyPr/>
          <a:lstStyle/>
          <a:p>
            <a:r>
              <a:rPr lang="en-US"/>
              <a:t>6-</a:t>
            </a:r>
            <a:fld id="{8BD0467E-2B3E-4758-97F3-3C22221EFC0B}" type="slidenum">
              <a:rPr lang="en-US"/>
              <a:pPr/>
              <a:t>45</a:t>
            </a:fld>
            <a:endParaRPr lang="en-US"/>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51555">
                                            <p:txEl>
                                              <p:pRg st="0" end="0"/>
                                            </p:txEl>
                                          </p:spTgt>
                                        </p:tgtEl>
                                        <p:attrNameLst>
                                          <p:attrName>style.visibility</p:attrName>
                                        </p:attrNameLst>
                                      </p:cBhvr>
                                      <p:to>
                                        <p:strVal val="visible"/>
                                      </p:to>
                                    </p:set>
                                    <p:animEffect transition="in" filter="strips(downRight)">
                                      <p:cBhvr>
                                        <p:cTn id="7" dur="500"/>
                                        <p:tgtEl>
                                          <p:spTgt spid="15155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51555">
                                            <p:txEl>
                                              <p:pRg st="1" end="1"/>
                                            </p:txEl>
                                          </p:spTgt>
                                        </p:tgtEl>
                                        <p:attrNameLst>
                                          <p:attrName>style.visibility</p:attrName>
                                        </p:attrNameLst>
                                      </p:cBhvr>
                                      <p:to>
                                        <p:strVal val="visible"/>
                                      </p:to>
                                    </p:set>
                                    <p:animEffect transition="in" filter="strips(downRight)">
                                      <p:cBhvr>
                                        <p:cTn id="12" dur="500"/>
                                        <p:tgtEl>
                                          <p:spTgt spid="15155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51555">
                                            <p:txEl>
                                              <p:pRg st="2" end="2"/>
                                            </p:txEl>
                                          </p:spTgt>
                                        </p:tgtEl>
                                        <p:attrNameLst>
                                          <p:attrName>style.visibility</p:attrName>
                                        </p:attrNameLst>
                                      </p:cBhvr>
                                      <p:to>
                                        <p:strVal val="visible"/>
                                      </p:to>
                                    </p:set>
                                    <p:animEffect transition="in" filter="strips(downRight)">
                                      <p:cBhvr>
                                        <p:cTn id="17" dur="500"/>
                                        <p:tgtEl>
                                          <p:spTgt spid="15155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1555" grpId="0" build="p" autoUpdateAnimBg="0"/>
    </p:bldLst>
  </p:timing>
</p:sld>
</file>

<file path=ppt/slides/slide4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1490" name="Rectangle 2"/>
          <p:cNvSpPr>
            <a:spLocks noGrp="1" noChangeArrowheads="1"/>
          </p:cNvSpPr>
          <p:nvPr>
            <p:ph type="title"/>
          </p:nvPr>
        </p:nvSpPr>
        <p:spPr/>
        <p:txBody>
          <a:bodyPr>
            <a:normAutofit/>
          </a:bodyPr>
          <a:lstStyle/>
          <a:p>
            <a:r>
              <a:rPr lang="cs-CZ" dirty="0" smtClean="0"/>
              <a:t>Mezinárodní půjčky</a:t>
            </a:r>
            <a:endParaRPr lang="en-US" sz="2800" dirty="0"/>
          </a:p>
        </p:txBody>
      </p:sp>
      <p:sp>
        <p:nvSpPr>
          <p:cNvPr id="191491" name="Rectangle 3"/>
          <p:cNvSpPr>
            <a:spLocks noGrp="1" noChangeArrowheads="1"/>
          </p:cNvSpPr>
          <p:nvPr>
            <p:ph idx="1"/>
          </p:nvPr>
        </p:nvSpPr>
        <p:spPr>
          <a:xfrm>
            <a:off x="384175" y="1574800"/>
            <a:ext cx="8412163" cy="4597400"/>
          </a:xfrm>
        </p:spPr>
        <p:txBody>
          <a:bodyPr>
            <a:normAutofit/>
          </a:bodyPr>
          <a:lstStyle/>
          <a:p>
            <a:pPr>
              <a:spcBef>
                <a:spcPct val="50000"/>
              </a:spcBef>
            </a:pPr>
            <a:r>
              <a:rPr lang="cs-CZ" dirty="0" smtClean="0"/>
              <a:t>Pokud existuje možnost mezinárodního půjčování, relativní cena budoucí spotřeby -  a tudíž i světová úroková míra – je determinovaná světovou relativní nabídkou a relativní poptávkou</a:t>
            </a:r>
            <a:r>
              <a:rPr lang="en-US" dirty="0" smtClean="0"/>
              <a:t>.</a:t>
            </a:r>
            <a:endParaRPr lang="en-US" dirty="0"/>
          </a:p>
        </p:txBody>
      </p:sp>
      <p:sp>
        <p:nvSpPr>
          <p:cNvPr id="4" name="Zástupný symbol pro číslo snímku 3"/>
          <p:cNvSpPr>
            <a:spLocks noGrp="1"/>
          </p:cNvSpPr>
          <p:nvPr>
            <p:ph type="sldNum" sz="quarter" idx="12"/>
          </p:nvPr>
        </p:nvSpPr>
        <p:spPr/>
        <p:txBody>
          <a:bodyPr/>
          <a:lstStyle/>
          <a:p>
            <a:r>
              <a:rPr lang="en-US"/>
              <a:t>6-</a:t>
            </a:r>
            <a:fld id="{794E603E-F934-48DE-B5B7-6785F5234B98}" type="slidenum">
              <a:rPr lang="en-US"/>
              <a:pPr/>
              <a:t>46</a:t>
            </a:fld>
            <a:endParaRPr lang="en-US"/>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91491">
                                            <p:txEl>
                                              <p:pRg st="0" end="0"/>
                                            </p:txEl>
                                          </p:spTgt>
                                        </p:tgtEl>
                                        <p:attrNameLst>
                                          <p:attrName>style.visibility</p:attrName>
                                        </p:attrNameLst>
                                      </p:cBhvr>
                                      <p:to>
                                        <p:strVal val="visible"/>
                                      </p:to>
                                    </p:set>
                                    <p:animEffect transition="in" filter="strips(downRight)">
                                      <p:cBhvr>
                                        <p:cTn id="7" dur="500"/>
                                        <p:tgtEl>
                                          <p:spTgt spid="19149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1491" grpId="0" build="p" autoUpdateAnimBg="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p:nvPr>
        </p:nvSpPr>
        <p:spPr/>
        <p:txBody>
          <a:bodyPr>
            <a:normAutofit fontScale="90000"/>
          </a:bodyPr>
          <a:lstStyle/>
          <a:p>
            <a:r>
              <a:rPr lang="en-US" sz="2800" dirty="0"/>
              <a:t>Fig. 6-11: </a:t>
            </a:r>
            <a:r>
              <a:rPr lang="cs-CZ" sz="2800" dirty="0" smtClean="0"/>
              <a:t>rovnovážná úroková sazba při mezinárodních tocích kapitálu</a:t>
            </a:r>
            <a:endParaRPr lang="en-US" sz="2800" dirty="0"/>
          </a:p>
        </p:txBody>
      </p:sp>
      <p:sp>
        <p:nvSpPr>
          <p:cNvPr id="4" name="Zástupný symbol pro číslo snímku 3"/>
          <p:cNvSpPr>
            <a:spLocks noGrp="1"/>
          </p:cNvSpPr>
          <p:nvPr>
            <p:ph type="sldNum" sz="quarter" idx="12"/>
          </p:nvPr>
        </p:nvSpPr>
        <p:spPr/>
        <p:txBody>
          <a:bodyPr/>
          <a:lstStyle/>
          <a:p>
            <a:r>
              <a:rPr lang="en-US"/>
              <a:t>6-</a:t>
            </a:r>
            <a:fld id="{53DED3B2-04C6-49D2-80F5-486EA2AFA62D}" type="slidenum">
              <a:rPr lang="en-US"/>
              <a:pPr/>
              <a:t>47</a:t>
            </a:fld>
            <a:endParaRPr lang="en-US"/>
          </a:p>
        </p:txBody>
      </p:sp>
      <p:pic>
        <p:nvPicPr>
          <p:cNvPr id="163845" name="Picture 5" descr="fig06_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63725" y="1668463"/>
            <a:ext cx="4824413" cy="42513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pull dir="rd"/>
  </p:transition>
</p:sld>
</file>

<file path=ppt/slides/slide4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r>
              <a:rPr lang="cs-CZ" dirty="0" smtClean="0"/>
              <a:t>Shrnutí</a:t>
            </a:r>
            <a:endParaRPr lang="en-US" dirty="0"/>
          </a:p>
        </p:txBody>
      </p:sp>
      <p:sp>
        <p:nvSpPr>
          <p:cNvPr id="54275" name="Rectangle 3"/>
          <p:cNvSpPr>
            <a:spLocks noGrp="1" noChangeArrowheads="1"/>
          </p:cNvSpPr>
          <p:nvPr>
            <p:ph idx="1"/>
          </p:nvPr>
        </p:nvSpPr>
        <p:spPr>
          <a:xfrm>
            <a:off x="419100" y="1524000"/>
            <a:ext cx="8377238" cy="4724400"/>
          </a:xfrm>
        </p:spPr>
        <p:txBody>
          <a:bodyPr/>
          <a:lstStyle/>
          <a:p>
            <a:pPr marL="533400" indent="-533400">
              <a:spcBef>
                <a:spcPct val="50000"/>
              </a:spcBef>
              <a:buFont typeface="Times" charset="0"/>
              <a:buAutoNum type="arabicPeriod"/>
            </a:pPr>
            <a:r>
              <a:rPr lang="cs-CZ" sz="2400" dirty="0" smtClean="0"/>
              <a:t>Směnné relace jsou podílem ceny exportu relativně k ceně importu</a:t>
            </a:r>
            <a:r>
              <a:rPr lang="en-US" sz="2400" dirty="0" smtClean="0"/>
              <a:t>.</a:t>
            </a:r>
            <a:endParaRPr lang="en-US" sz="2400" dirty="0"/>
          </a:p>
          <a:p>
            <a:pPr marL="533400" indent="-533400">
              <a:spcBef>
                <a:spcPct val="50000"/>
              </a:spcBef>
              <a:buFont typeface="Times" charset="0"/>
              <a:buAutoNum type="arabicPeriod"/>
            </a:pPr>
            <a:r>
              <a:rPr lang="cs-CZ" sz="2400" dirty="0" smtClean="0"/>
              <a:t>Exportně-nevyvážený růst snižuje směnné relace dané země, snižuje tak její blahobyt a zvyšuje blahobyt zahraničí</a:t>
            </a:r>
            <a:r>
              <a:rPr lang="en-US" sz="2400" dirty="0" smtClean="0"/>
              <a:t>.</a:t>
            </a:r>
            <a:endParaRPr lang="en-US" sz="2400" dirty="0"/>
          </a:p>
          <a:p>
            <a:pPr marL="533400" indent="-533400">
              <a:spcBef>
                <a:spcPct val="50000"/>
              </a:spcBef>
              <a:buFont typeface="Times" charset="0"/>
              <a:buAutoNum type="arabicPeriod"/>
            </a:pPr>
            <a:r>
              <a:rPr lang="cs-CZ" sz="2400" dirty="0" smtClean="0"/>
              <a:t>Importně-nevyvážený růst zvyšuje </a:t>
            </a:r>
            <a:r>
              <a:rPr lang="cs-CZ" sz="2400" dirty="0" err="1" smtClean="0"/>
              <a:t>zvyšuje</a:t>
            </a:r>
            <a:r>
              <a:rPr lang="cs-CZ" sz="2400" dirty="0" smtClean="0"/>
              <a:t> směnné relace země a zvyšuje její blahobyt na úkor jiných zemí</a:t>
            </a:r>
            <a:r>
              <a:rPr lang="en-US" sz="2400" dirty="0" smtClean="0"/>
              <a:t>.</a:t>
            </a:r>
            <a:endParaRPr lang="en-US" sz="2400" dirty="0"/>
          </a:p>
        </p:txBody>
      </p:sp>
      <p:sp>
        <p:nvSpPr>
          <p:cNvPr id="4" name="Zástupný symbol pro číslo snímku 3"/>
          <p:cNvSpPr>
            <a:spLocks noGrp="1"/>
          </p:cNvSpPr>
          <p:nvPr>
            <p:ph type="sldNum" sz="quarter" idx="12"/>
          </p:nvPr>
        </p:nvSpPr>
        <p:spPr/>
        <p:txBody>
          <a:bodyPr/>
          <a:lstStyle/>
          <a:p>
            <a:r>
              <a:rPr lang="en-US"/>
              <a:t>6-</a:t>
            </a:r>
            <a:fld id="{3CC797A4-C4DB-46D2-90B1-676A523ABE3B}" type="slidenum">
              <a:rPr lang="en-US"/>
              <a:pPr/>
              <a:t>48</a:t>
            </a:fld>
            <a:endParaRPr lang="en-US"/>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54275">
                                            <p:txEl>
                                              <p:pRg st="0" end="0"/>
                                            </p:txEl>
                                          </p:spTgt>
                                        </p:tgtEl>
                                        <p:attrNameLst>
                                          <p:attrName>style.visibility</p:attrName>
                                        </p:attrNameLst>
                                      </p:cBhvr>
                                      <p:to>
                                        <p:strVal val="visible"/>
                                      </p:to>
                                    </p:set>
                                    <p:animEffect transition="in" filter="strips(downRight)">
                                      <p:cBhvr>
                                        <p:cTn id="7" dur="500"/>
                                        <p:tgtEl>
                                          <p:spTgt spid="5427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54275">
                                            <p:txEl>
                                              <p:pRg st="1" end="1"/>
                                            </p:txEl>
                                          </p:spTgt>
                                        </p:tgtEl>
                                        <p:attrNameLst>
                                          <p:attrName>style.visibility</p:attrName>
                                        </p:attrNameLst>
                                      </p:cBhvr>
                                      <p:to>
                                        <p:strVal val="visible"/>
                                      </p:to>
                                    </p:set>
                                    <p:animEffect transition="in" filter="strips(downRight)">
                                      <p:cBhvr>
                                        <p:cTn id="12" dur="500"/>
                                        <p:tgtEl>
                                          <p:spTgt spid="5427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54275">
                                            <p:txEl>
                                              <p:pRg st="2" end="2"/>
                                            </p:txEl>
                                          </p:spTgt>
                                        </p:tgtEl>
                                        <p:attrNameLst>
                                          <p:attrName>style.visibility</p:attrName>
                                        </p:attrNameLst>
                                      </p:cBhvr>
                                      <p:to>
                                        <p:strVal val="visible"/>
                                      </p:to>
                                    </p:set>
                                    <p:animEffect transition="in" filter="strips(downRight)">
                                      <p:cBhvr>
                                        <p:cTn id="17" dur="500"/>
                                        <p:tgtEl>
                                          <p:spTgt spid="5427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5" grpId="0" build="p" autoUpdateAnimBg="0"/>
    </p:bldLst>
  </p:timing>
</p:sld>
</file>

<file path=ppt/slides/slide4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cs-CZ" dirty="0" smtClean="0"/>
              <a:t>Shrnutí</a:t>
            </a:r>
            <a:endParaRPr lang="en-US" dirty="0"/>
          </a:p>
        </p:txBody>
      </p:sp>
      <p:sp>
        <p:nvSpPr>
          <p:cNvPr id="55299" name="Rectangle 3"/>
          <p:cNvSpPr>
            <a:spLocks noGrp="1" noChangeArrowheads="1"/>
          </p:cNvSpPr>
          <p:nvPr>
            <p:ph idx="1"/>
          </p:nvPr>
        </p:nvSpPr>
        <p:spPr>
          <a:noFill/>
        </p:spPr>
        <p:txBody>
          <a:bodyPr/>
          <a:lstStyle/>
          <a:p>
            <a:pPr marL="609600" indent="-609600">
              <a:spcBef>
                <a:spcPct val="50000"/>
              </a:spcBef>
              <a:buFont typeface="Times" charset="0"/>
              <a:buAutoNum type="arabicPeriod" startAt="4"/>
            </a:pPr>
            <a:r>
              <a:rPr lang="cs-CZ" sz="2400" dirty="0" smtClean="0"/>
              <a:t>Pokud země uvalí clo, její směnné relace zvýší a může se zvýšit i blahobyt</a:t>
            </a:r>
            <a:r>
              <a:rPr lang="en-US" sz="2400" dirty="0" smtClean="0"/>
              <a:t>.</a:t>
            </a:r>
            <a:endParaRPr lang="en-US" sz="2400" dirty="0"/>
          </a:p>
          <a:p>
            <a:pPr marL="609600" indent="-609600">
              <a:spcBef>
                <a:spcPct val="50000"/>
              </a:spcBef>
              <a:buFont typeface="Times" charset="0"/>
              <a:buAutoNum type="arabicPeriod" startAt="4"/>
            </a:pPr>
            <a:r>
              <a:rPr lang="cs-CZ" sz="2400" dirty="0" smtClean="0"/>
              <a:t>Když země uvalí exportní dotaci, jejich směnné relace klesnou a stejně tak blahobyt</a:t>
            </a:r>
            <a:r>
              <a:rPr lang="en-US" sz="2400" dirty="0" smtClean="0"/>
              <a:t>.</a:t>
            </a:r>
            <a:endParaRPr lang="en-US" sz="2400" dirty="0"/>
          </a:p>
          <a:p>
            <a:pPr marL="609600" indent="-609600">
              <a:spcBef>
                <a:spcPct val="50000"/>
              </a:spcBef>
              <a:buFont typeface="Times" charset="0"/>
              <a:buNone/>
            </a:pPr>
            <a:endParaRPr lang="en-US" sz="2400" dirty="0"/>
          </a:p>
        </p:txBody>
      </p:sp>
      <p:sp>
        <p:nvSpPr>
          <p:cNvPr id="4" name="Zástupný symbol pro číslo snímku 3"/>
          <p:cNvSpPr>
            <a:spLocks noGrp="1"/>
          </p:cNvSpPr>
          <p:nvPr>
            <p:ph type="sldNum" sz="quarter" idx="12"/>
          </p:nvPr>
        </p:nvSpPr>
        <p:spPr/>
        <p:txBody>
          <a:bodyPr/>
          <a:lstStyle/>
          <a:p>
            <a:r>
              <a:rPr lang="en-US"/>
              <a:t>6-</a:t>
            </a:r>
            <a:fld id="{5DF913B4-28AB-4F29-9434-FD4535350FE1}" type="slidenum">
              <a:rPr lang="en-US"/>
              <a:pPr/>
              <a:t>49</a:t>
            </a:fld>
            <a:endParaRPr lang="en-US"/>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55299">
                                            <p:txEl>
                                              <p:pRg st="0" end="0"/>
                                            </p:txEl>
                                          </p:spTgt>
                                        </p:tgtEl>
                                        <p:attrNameLst>
                                          <p:attrName>style.visibility</p:attrName>
                                        </p:attrNameLst>
                                      </p:cBhvr>
                                      <p:to>
                                        <p:strVal val="visible"/>
                                      </p:to>
                                    </p:set>
                                    <p:animEffect transition="in" filter="strips(downRight)">
                                      <p:cBhvr>
                                        <p:cTn id="7" dur="500"/>
                                        <p:tgtEl>
                                          <p:spTgt spid="5529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55299">
                                            <p:txEl>
                                              <p:pRg st="1" end="1"/>
                                            </p:txEl>
                                          </p:spTgt>
                                        </p:tgtEl>
                                        <p:attrNameLst>
                                          <p:attrName>style.visibility</p:attrName>
                                        </p:attrNameLst>
                                      </p:cBhvr>
                                      <p:to>
                                        <p:strVal val="visible"/>
                                      </p:to>
                                    </p:set>
                                    <p:animEffect transition="in" filter="strips(downRight)">
                                      <p:cBhvr>
                                        <p:cTn id="12" dur="500"/>
                                        <p:tgtEl>
                                          <p:spTgt spid="5529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9"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a:bodyPr>
          <a:lstStyle/>
          <a:p>
            <a:r>
              <a:rPr lang="cs-CZ" sz="2800" dirty="0" err="1" smtClean="0"/>
              <a:t>Produční</a:t>
            </a:r>
            <a:r>
              <a:rPr lang="cs-CZ" sz="2800" dirty="0" smtClean="0"/>
              <a:t> možnosti a relativní nabídka</a:t>
            </a:r>
            <a:endParaRPr lang="en-US" sz="2800" dirty="0"/>
          </a:p>
        </p:txBody>
      </p:sp>
      <p:sp>
        <p:nvSpPr>
          <p:cNvPr id="8195" name="Rectangle 3"/>
          <p:cNvSpPr>
            <a:spLocks noGrp="1" noChangeArrowheads="1"/>
          </p:cNvSpPr>
          <p:nvPr>
            <p:ph idx="1"/>
          </p:nvPr>
        </p:nvSpPr>
        <p:spPr/>
        <p:txBody>
          <a:bodyPr/>
          <a:lstStyle/>
          <a:p>
            <a:pPr>
              <a:spcBef>
                <a:spcPct val="50000"/>
              </a:spcBef>
            </a:pPr>
            <a:r>
              <a:rPr lang="cs-CZ" sz="2400" dirty="0" smtClean="0"/>
              <a:t>Produkce země závisí na relativních cenách</a:t>
            </a:r>
            <a:r>
              <a:rPr lang="en-US" sz="2400" i="1" dirty="0" smtClean="0"/>
              <a:t> </a:t>
            </a:r>
            <a:r>
              <a:rPr lang="en-US" sz="2400" i="1" dirty="0"/>
              <a:t>P</a:t>
            </a:r>
            <a:r>
              <a:rPr lang="en-US" sz="2400" i="1" baseline="-25000" dirty="0"/>
              <a:t>C </a:t>
            </a:r>
            <a:r>
              <a:rPr lang="en-US" sz="2400" i="1" dirty="0"/>
              <a:t>/P</a:t>
            </a:r>
            <a:r>
              <a:rPr lang="en-US" sz="2400" i="1" baseline="-25000" dirty="0"/>
              <a:t>F</a:t>
            </a:r>
            <a:r>
              <a:rPr lang="en-US" sz="2400" i="1" dirty="0"/>
              <a:t>.</a:t>
            </a:r>
          </a:p>
          <a:p>
            <a:pPr>
              <a:spcBef>
                <a:spcPct val="50000"/>
              </a:spcBef>
            </a:pPr>
            <a:r>
              <a:rPr lang="cs-CZ" sz="2400" dirty="0" smtClean="0"/>
              <a:t>Ekonomika zvolí takovou kombinaci oblečení </a:t>
            </a:r>
            <a:r>
              <a:rPr lang="en-US" sz="2400" i="1" dirty="0" smtClean="0"/>
              <a:t>Q</a:t>
            </a:r>
            <a:r>
              <a:rPr lang="en-US" sz="2400" i="1" baseline="-25000" dirty="0" smtClean="0"/>
              <a:t>C</a:t>
            </a:r>
            <a:r>
              <a:rPr lang="en-US" sz="2400" dirty="0" smtClean="0"/>
              <a:t> a</a:t>
            </a:r>
            <a:r>
              <a:rPr lang="cs-CZ" sz="2400" dirty="0" smtClean="0"/>
              <a:t> jídla </a:t>
            </a:r>
            <a:r>
              <a:rPr lang="en-US" sz="2400" i="1" dirty="0" smtClean="0"/>
              <a:t>Q</a:t>
            </a:r>
            <a:r>
              <a:rPr lang="en-US" sz="2400" i="1" baseline="-25000" dirty="0" smtClean="0"/>
              <a:t>F</a:t>
            </a:r>
            <a:r>
              <a:rPr lang="cs-CZ" sz="2400" i="1" baseline="-25000" dirty="0" smtClean="0"/>
              <a:t>, </a:t>
            </a:r>
            <a:r>
              <a:rPr lang="cs-CZ" sz="2400" dirty="0" smtClean="0"/>
              <a:t>aby</a:t>
            </a:r>
            <a:r>
              <a:rPr lang="cs-CZ" sz="2400" dirty="0"/>
              <a:t> </a:t>
            </a:r>
            <a:r>
              <a:rPr lang="cs-CZ" sz="2400" dirty="0" smtClean="0"/>
              <a:t>maximalizovala hodnotu výstupu</a:t>
            </a:r>
            <a:r>
              <a:rPr lang="en-US" sz="2400" dirty="0" smtClean="0"/>
              <a:t> </a:t>
            </a:r>
            <a:r>
              <a:rPr lang="en-US" sz="2400" i="1" dirty="0"/>
              <a:t>V</a:t>
            </a:r>
            <a:r>
              <a:rPr lang="en-US" sz="2400" dirty="0"/>
              <a:t> = </a:t>
            </a:r>
            <a:r>
              <a:rPr lang="en-US" sz="2400" i="1" dirty="0"/>
              <a:t>P</a:t>
            </a:r>
            <a:r>
              <a:rPr lang="en-US" sz="2400" i="1" baseline="-25000" dirty="0"/>
              <a:t>C</a:t>
            </a:r>
            <a:r>
              <a:rPr lang="en-US" sz="2400" i="1" dirty="0"/>
              <a:t>Q</a:t>
            </a:r>
            <a:r>
              <a:rPr lang="en-US" sz="2400" i="1" baseline="-25000" dirty="0"/>
              <a:t>C</a:t>
            </a:r>
            <a:r>
              <a:rPr lang="en-US" sz="2400" i="1" dirty="0"/>
              <a:t> + P</a:t>
            </a:r>
            <a:r>
              <a:rPr lang="en-US" sz="2400" i="1" baseline="-25000" dirty="0"/>
              <a:t>F </a:t>
            </a:r>
            <a:r>
              <a:rPr lang="en-US" sz="2400" i="1" dirty="0"/>
              <a:t>Q</a:t>
            </a:r>
            <a:r>
              <a:rPr lang="en-US" sz="2400" i="1" baseline="-25000" dirty="0"/>
              <a:t>F</a:t>
            </a:r>
            <a:r>
              <a:rPr lang="en-US" sz="2400" dirty="0"/>
              <a:t>, </a:t>
            </a:r>
            <a:r>
              <a:rPr lang="cs-CZ" sz="2400" dirty="0" smtClean="0"/>
              <a:t>při </a:t>
            </a:r>
            <a:r>
              <a:rPr lang="cs-CZ" sz="2400" dirty="0" err="1" smtClean="0"/>
              <a:t>danách</a:t>
            </a:r>
            <a:r>
              <a:rPr lang="cs-CZ" sz="2400" dirty="0" smtClean="0"/>
              <a:t> cenách statků.</a:t>
            </a:r>
            <a:endParaRPr lang="en-US" sz="2400" dirty="0"/>
          </a:p>
          <a:p>
            <a:pPr lvl="1">
              <a:spcBef>
                <a:spcPct val="50000"/>
              </a:spcBef>
            </a:pPr>
            <a:r>
              <a:rPr lang="cs-CZ" sz="2000" dirty="0" smtClean="0"/>
              <a:t>Sklon </a:t>
            </a:r>
            <a:r>
              <a:rPr lang="cs-CZ" sz="2000" dirty="0" err="1" smtClean="0"/>
              <a:t>isovaly</a:t>
            </a:r>
            <a:r>
              <a:rPr lang="cs-CZ" sz="2000" dirty="0" smtClean="0"/>
              <a:t> je roven - </a:t>
            </a:r>
            <a:r>
              <a:rPr lang="en-US" sz="2000" dirty="0" smtClean="0"/>
              <a:t>(</a:t>
            </a:r>
            <a:r>
              <a:rPr lang="en-US" sz="2000" i="1" dirty="0"/>
              <a:t>P</a:t>
            </a:r>
            <a:r>
              <a:rPr lang="en-US" sz="2000" i="1" baseline="-25000" dirty="0"/>
              <a:t>C </a:t>
            </a:r>
            <a:r>
              <a:rPr lang="en-US" sz="2000" dirty="0"/>
              <a:t>/</a:t>
            </a:r>
            <a:r>
              <a:rPr lang="en-US" sz="2000" i="1" dirty="0"/>
              <a:t>P</a:t>
            </a:r>
            <a:r>
              <a:rPr lang="en-US" sz="2000" i="1" baseline="-25000" dirty="0"/>
              <a:t>F</a:t>
            </a:r>
            <a:r>
              <a:rPr lang="en-US" sz="2000" dirty="0"/>
              <a:t>)</a:t>
            </a:r>
          </a:p>
          <a:p>
            <a:pPr lvl="1">
              <a:spcBef>
                <a:spcPct val="50000"/>
              </a:spcBef>
            </a:pPr>
            <a:r>
              <a:rPr lang="cs-CZ" sz="2000" dirty="0" smtClean="0"/>
              <a:t>Vyrábí v bodě kde PPF je tečnou </a:t>
            </a:r>
            <a:r>
              <a:rPr lang="cs-CZ" sz="2000" dirty="0" err="1" smtClean="0"/>
              <a:t>isovaly</a:t>
            </a:r>
            <a:r>
              <a:rPr lang="en-US" sz="2000" dirty="0" smtClean="0"/>
              <a:t>.</a:t>
            </a:r>
            <a:endParaRPr lang="en-US" sz="2000" dirty="0"/>
          </a:p>
          <a:p>
            <a:pPr lvl="1">
              <a:spcBef>
                <a:spcPct val="50000"/>
              </a:spcBef>
            </a:pPr>
            <a:endParaRPr lang="en-US" sz="2000" i="1" dirty="0"/>
          </a:p>
        </p:txBody>
      </p:sp>
      <p:sp>
        <p:nvSpPr>
          <p:cNvPr id="4" name="Zástupný symbol pro číslo snímku 3"/>
          <p:cNvSpPr>
            <a:spLocks noGrp="1"/>
          </p:cNvSpPr>
          <p:nvPr>
            <p:ph type="sldNum" sz="quarter" idx="12"/>
          </p:nvPr>
        </p:nvSpPr>
        <p:spPr/>
        <p:txBody>
          <a:bodyPr/>
          <a:lstStyle/>
          <a:p>
            <a:r>
              <a:rPr lang="en-US"/>
              <a:t>6-</a:t>
            </a:r>
            <a:fld id="{2C839AB6-0054-4FD8-AF6C-7EC10D4ED607}" type="slidenum">
              <a:rPr lang="en-US"/>
              <a:pPr/>
              <a:t>5</a:t>
            </a:fld>
            <a:endParaRPr lang="en-US"/>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strips(downRight)">
                                      <p:cBhvr>
                                        <p:cTn id="7" dur="500"/>
                                        <p:tgtEl>
                                          <p:spTgt spid="819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8195">
                                            <p:txEl>
                                              <p:pRg st="1" end="1"/>
                                            </p:txEl>
                                          </p:spTgt>
                                        </p:tgtEl>
                                        <p:attrNameLst>
                                          <p:attrName>style.visibility</p:attrName>
                                        </p:attrNameLst>
                                      </p:cBhvr>
                                      <p:to>
                                        <p:strVal val="visible"/>
                                      </p:to>
                                    </p:set>
                                    <p:animEffect transition="in" filter="strips(downRight)">
                                      <p:cBhvr>
                                        <p:cTn id="12" dur="500"/>
                                        <p:tgtEl>
                                          <p:spTgt spid="819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8195">
                                            <p:txEl>
                                              <p:pRg st="2" end="2"/>
                                            </p:txEl>
                                          </p:spTgt>
                                        </p:tgtEl>
                                        <p:attrNameLst>
                                          <p:attrName>style.visibility</p:attrName>
                                        </p:attrNameLst>
                                      </p:cBhvr>
                                      <p:to>
                                        <p:strVal val="visible"/>
                                      </p:to>
                                    </p:set>
                                    <p:animEffect transition="in" filter="strips(downRight)">
                                      <p:cBhvr>
                                        <p:cTn id="17" dur="500"/>
                                        <p:tgtEl>
                                          <p:spTgt spid="8195">
                                            <p:txEl>
                                              <p:pRg st="2" end="2"/>
                                            </p:txEl>
                                          </p:spTgt>
                                        </p:tgtEl>
                                      </p:cBhvr>
                                    </p:animEffect>
                                  </p:childTnLst>
                                </p:cTn>
                              </p:par>
                              <p:par>
                                <p:cTn id="18" presetID="18" presetClass="entr" presetSubtype="6" fill="hold" grpId="0" nodeType="withEffect">
                                  <p:stCondLst>
                                    <p:cond delay="0"/>
                                  </p:stCondLst>
                                  <p:childTnLst>
                                    <p:set>
                                      <p:cBhvr>
                                        <p:cTn id="19" dur="1" fill="hold">
                                          <p:stCondLst>
                                            <p:cond delay="0"/>
                                          </p:stCondLst>
                                        </p:cTn>
                                        <p:tgtEl>
                                          <p:spTgt spid="8195">
                                            <p:txEl>
                                              <p:pRg st="3" end="3"/>
                                            </p:txEl>
                                          </p:spTgt>
                                        </p:tgtEl>
                                        <p:attrNameLst>
                                          <p:attrName>style.visibility</p:attrName>
                                        </p:attrNameLst>
                                      </p:cBhvr>
                                      <p:to>
                                        <p:strVal val="visible"/>
                                      </p:to>
                                    </p:set>
                                    <p:animEffect transition="in" filter="strips(downRight)">
                                      <p:cBhvr>
                                        <p:cTn id="20" dur="500"/>
                                        <p:tgtEl>
                                          <p:spTgt spid="819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uiExpand="1" build="p" autoUpdateAnimBg="0"/>
    </p:bldLst>
  </p:timing>
</p:sld>
</file>

<file path=ppt/slides/slide5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2578" name="Rectangle 2"/>
          <p:cNvSpPr>
            <a:spLocks noGrp="1" noChangeArrowheads="1"/>
          </p:cNvSpPr>
          <p:nvPr>
            <p:ph type="title"/>
          </p:nvPr>
        </p:nvSpPr>
        <p:spPr/>
        <p:txBody>
          <a:bodyPr/>
          <a:lstStyle/>
          <a:p>
            <a:r>
              <a:rPr lang="cs-CZ" dirty="0" smtClean="0"/>
              <a:t>shrnutí</a:t>
            </a:r>
            <a:endParaRPr lang="en-US" dirty="0"/>
          </a:p>
        </p:txBody>
      </p:sp>
      <p:sp>
        <p:nvSpPr>
          <p:cNvPr id="152579" name="Rectangle 3"/>
          <p:cNvSpPr>
            <a:spLocks noGrp="1" noChangeArrowheads="1"/>
          </p:cNvSpPr>
          <p:nvPr>
            <p:ph idx="1"/>
          </p:nvPr>
        </p:nvSpPr>
        <p:spPr/>
        <p:txBody>
          <a:bodyPr/>
          <a:lstStyle/>
          <a:p>
            <a:pPr marL="609600" indent="-609600">
              <a:buFont typeface="Times" charset="0"/>
              <a:buAutoNum type="arabicPeriod" startAt="6"/>
            </a:pPr>
            <a:r>
              <a:rPr lang="cs-CZ" sz="2400" dirty="0" smtClean="0"/>
              <a:t>Mezinárodní půjčky představují </a:t>
            </a:r>
            <a:r>
              <a:rPr lang="cs-CZ" sz="2400" dirty="0" err="1" smtClean="0"/>
              <a:t>mezičasový</a:t>
            </a:r>
            <a:r>
              <a:rPr lang="cs-CZ" sz="2400" dirty="0" smtClean="0"/>
              <a:t> obchod, kde si země s výnosnými investičními příležitostmi dnes půjčují a v budoucnu splácí, s tím, že získávají oba. Jak věřitel, tak dlužník</a:t>
            </a:r>
            <a:r>
              <a:rPr lang="en-US" sz="2400" dirty="0" smtClean="0"/>
              <a:t>.</a:t>
            </a:r>
            <a:endParaRPr lang="en-US" sz="2400" dirty="0"/>
          </a:p>
          <a:p>
            <a:pPr marL="609600" indent="-609600">
              <a:spcBef>
                <a:spcPct val="50000"/>
              </a:spcBef>
              <a:buFont typeface="Times" charset="0"/>
              <a:buAutoNum type="arabicPeriod" startAt="6"/>
            </a:pPr>
            <a:r>
              <a:rPr lang="cs-CZ" sz="2400" dirty="0" smtClean="0"/>
              <a:t>Cena budoucí spotřeby relativně k domácí spotřebě je</a:t>
            </a:r>
            <a:r>
              <a:rPr lang="en-US" sz="2400" dirty="0" smtClean="0"/>
              <a:t>, </a:t>
            </a:r>
            <a:r>
              <a:rPr lang="en-US" sz="2400" dirty="0"/>
              <a:t>1/(1 + </a:t>
            </a:r>
            <a:r>
              <a:rPr lang="en-US" sz="2400" i="1" dirty="0"/>
              <a:t>r</a:t>
            </a:r>
            <a:r>
              <a:rPr lang="en-US" sz="2400" dirty="0"/>
              <a:t>), </a:t>
            </a:r>
            <a:r>
              <a:rPr lang="cs-CZ" sz="2400" dirty="0" smtClean="0"/>
              <a:t>a determinována je stejně jako ostatní relativní ceny</a:t>
            </a:r>
            <a:r>
              <a:rPr lang="en-US" sz="2400" dirty="0" smtClean="0"/>
              <a:t>.</a:t>
            </a:r>
            <a:endParaRPr lang="en-US" sz="2400" dirty="0"/>
          </a:p>
        </p:txBody>
      </p:sp>
      <p:sp>
        <p:nvSpPr>
          <p:cNvPr id="4" name="Zástupný symbol pro číslo snímku 3"/>
          <p:cNvSpPr>
            <a:spLocks noGrp="1"/>
          </p:cNvSpPr>
          <p:nvPr>
            <p:ph type="sldNum" sz="quarter" idx="12"/>
          </p:nvPr>
        </p:nvSpPr>
        <p:spPr/>
        <p:txBody>
          <a:bodyPr/>
          <a:lstStyle/>
          <a:p>
            <a:r>
              <a:rPr lang="en-US"/>
              <a:t>6-</a:t>
            </a:r>
            <a:fld id="{A4C5801A-31CF-4D55-A1F2-A74265D59AF3}" type="slidenum">
              <a:rPr lang="en-US"/>
              <a:pPr/>
              <a:t>50</a:t>
            </a:fld>
            <a:endParaRPr lang="en-US"/>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52579">
                                            <p:txEl>
                                              <p:pRg st="0" end="0"/>
                                            </p:txEl>
                                          </p:spTgt>
                                        </p:tgtEl>
                                        <p:attrNameLst>
                                          <p:attrName>style.visibility</p:attrName>
                                        </p:attrNameLst>
                                      </p:cBhvr>
                                      <p:to>
                                        <p:strVal val="visible"/>
                                      </p:to>
                                    </p:set>
                                    <p:animEffect transition="in" filter="strips(downRight)">
                                      <p:cBhvr>
                                        <p:cTn id="7" dur="500"/>
                                        <p:tgtEl>
                                          <p:spTgt spid="15257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52579">
                                            <p:txEl>
                                              <p:pRg st="1" end="1"/>
                                            </p:txEl>
                                          </p:spTgt>
                                        </p:tgtEl>
                                        <p:attrNameLst>
                                          <p:attrName>style.visibility</p:attrName>
                                        </p:attrNameLst>
                                      </p:cBhvr>
                                      <p:to>
                                        <p:strVal val="visible"/>
                                      </p:to>
                                    </p:set>
                                    <p:animEffect transition="in" filter="strips(downRight)">
                                      <p:cBhvr>
                                        <p:cTn id="12" dur="500"/>
                                        <p:tgtEl>
                                          <p:spTgt spid="15257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579" grpId="0" build="p" autoUpdateAnimBg="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6" name="Rectangle 6"/>
          <p:cNvSpPr>
            <a:spLocks noGrp="1" noChangeArrowheads="1"/>
          </p:cNvSpPr>
          <p:nvPr>
            <p:ph type="ctrTitle" idx="4294967295"/>
          </p:nvPr>
        </p:nvSpPr>
        <p:spPr bwMode="auto">
          <a:xfrm>
            <a:off x="0" y="455613"/>
            <a:ext cx="7942263" cy="11430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z="2800" dirty="0"/>
          </a:p>
        </p:txBody>
      </p:sp>
      <p:sp>
        <p:nvSpPr>
          <p:cNvPr id="179210" name="Rectangle 10"/>
          <p:cNvSpPr>
            <a:spLocks noGrp="1" noChangeArrowheads="1"/>
          </p:cNvSpPr>
          <p:nvPr>
            <p:ph type="subTitle" idx="4294967295"/>
          </p:nvPr>
        </p:nvSpPr>
        <p:spPr bwMode="auto">
          <a:xfrm>
            <a:off x="0" y="2039938"/>
            <a:ext cx="3438525" cy="1752600"/>
          </a:xfrm>
          <a:prstGeom prst="rect">
            <a:avLst/>
          </a:prstGeom>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indent="0" eaLnBrk="0" hangingPunct="0">
              <a:spcBef>
                <a:spcPct val="50000"/>
              </a:spcBef>
              <a:buFontTx/>
              <a:buNone/>
            </a:pPr>
            <a:r>
              <a:rPr lang="cs-CZ" b="1" dirty="0" smtClean="0"/>
              <a:t>Dodatek</a:t>
            </a:r>
            <a:endParaRPr lang="en-US" b="1" dirty="0"/>
          </a:p>
          <a:p>
            <a:pPr marL="0" indent="0">
              <a:buFontTx/>
              <a:buNone/>
            </a:pPr>
            <a:endParaRPr lang="en-US" b="1" dirty="0"/>
          </a:p>
        </p:txBody>
      </p:sp>
    </p:spTree>
  </p:cSld>
  <p:clrMapOvr>
    <a:masterClrMapping/>
  </p:clrMapOvr>
  <p:transition spd="med">
    <p:pull dir="rd"/>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p:txBody>
          <a:bodyPr>
            <a:normAutofit/>
          </a:bodyPr>
          <a:lstStyle/>
          <a:p>
            <a:r>
              <a:rPr lang="en-US" sz="2800" dirty="0"/>
              <a:t>Fig. 6A-1: </a:t>
            </a:r>
            <a:r>
              <a:rPr lang="cs-CZ" sz="2800" dirty="0" smtClean="0"/>
              <a:t>Určení </a:t>
            </a:r>
            <a:r>
              <a:rPr lang="cs-CZ" sz="2800" dirty="0" err="1" smtClean="0"/>
              <a:t>mezičasové</a:t>
            </a:r>
            <a:r>
              <a:rPr lang="cs-CZ" sz="2800" dirty="0" smtClean="0"/>
              <a:t> pozice domácí země</a:t>
            </a:r>
            <a:endParaRPr lang="en-US" sz="2800" dirty="0"/>
          </a:p>
        </p:txBody>
      </p:sp>
      <p:sp>
        <p:nvSpPr>
          <p:cNvPr id="4" name="Zástupný symbol pro číslo snímku 3"/>
          <p:cNvSpPr>
            <a:spLocks noGrp="1"/>
          </p:cNvSpPr>
          <p:nvPr>
            <p:ph type="sldNum" sz="quarter" idx="12"/>
          </p:nvPr>
        </p:nvSpPr>
        <p:spPr/>
        <p:txBody>
          <a:bodyPr/>
          <a:lstStyle/>
          <a:p>
            <a:r>
              <a:rPr lang="en-US"/>
              <a:t>6-</a:t>
            </a:r>
            <a:fld id="{01FC4FAE-0C7C-40F1-90DD-0E971C1DFB56}" type="slidenum">
              <a:rPr lang="en-US"/>
              <a:pPr/>
              <a:t>52</a:t>
            </a:fld>
            <a:endParaRPr lang="en-US"/>
          </a:p>
        </p:txBody>
      </p:sp>
      <p:pic>
        <p:nvPicPr>
          <p:cNvPr id="184325" name="Picture 5" descr="fig06A_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2638" y="1595438"/>
            <a:ext cx="4610100" cy="436086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pull dir="rd"/>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ChangeArrowheads="1"/>
          </p:cNvSpPr>
          <p:nvPr>
            <p:ph type="title"/>
          </p:nvPr>
        </p:nvSpPr>
        <p:spPr/>
        <p:txBody>
          <a:bodyPr>
            <a:normAutofit/>
          </a:bodyPr>
          <a:lstStyle/>
          <a:p>
            <a:r>
              <a:rPr lang="en-US" sz="2800" dirty="0"/>
              <a:t>Fig. </a:t>
            </a:r>
            <a:r>
              <a:rPr lang="en-US" sz="2800" dirty="0" smtClean="0"/>
              <a:t>6A-</a:t>
            </a:r>
            <a:r>
              <a:rPr lang="cs-CZ" sz="2800" dirty="0" smtClean="0"/>
              <a:t>2</a:t>
            </a:r>
            <a:r>
              <a:rPr lang="en-US" sz="2800" dirty="0" smtClean="0"/>
              <a:t>: </a:t>
            </a:r>
            <a:r>
              <a:rPr lang="cs-CZ" sz="2800" dirty="0"/>
              <a:t>Určení </a:t>
            </a:r>
            <a:r>
              <a:rPr lang="cs-CZ" sz="2800" dirty="0" err="1"/>
              <a:t>mezičasové</a:t>
            </a:r>
            <a:r>
              <a:rPr lang="cs-CZ" sz="2800" dirty="0"/>
              <a:t> </a:t>
            </a:r>
            <a:r>
              <a:rPr lang="cs-CZ" sz="2800"/>
              <a:t>pozice </a:t>
            </a:r>
            <a:r>
              <a:rPr lang="cs-CZ" sz="2800" smtClean="0"/>
              <a:t>domácí země</a:t>
            </a:r>
            <a:endParaRPr lang="en-US" sz="2800" dirty="0"/>
          </a:p>
        </p:txBody>
      </p:sp>
      <p:sp>
        <p:nvSpPr>
          <p:cNvPr id="4" name="Zástupný symbol pro číslo snímku 3"/>
          <p:cNvSpPr>
            <a:spLocks noGrp="1"/>
          </p:cNvSpPr>
          <p:nvPr>
            <p:ph type="sldNum" sz="quarter" idx="12"/>
          </p:nvPr>
        </p:nvSpPr>
        <p:spPr/>
        <p:txBody>
          <a:bodyPr/>
          <a:lstStyle/>
          <a:p>
            <a:r>
              <a:rPr lang="en-US"/>
              <a:t>6-</a:t>
            </a:r>
            <a:fld id="{786C53B7-F834-4AD6-8EAF-241C3CD02B16}" type="slidenum">
              <a:rPr lang="en-US"/>
              <a:pPr/>
              <a:t>53</a:t>
            </a:fld>
            <a:endParaRPr lang="en-US"/>
          </a:p>
        </p:txBody>
      </p:sp>
      <p:pic>
        <p:nvPicPr>
          <p:cNvPr id="185349" name="Picture 5" descr="fig06A_0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1050" y="1660525"/>
            <a:ext cx="4762500" cy="46609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pull dir="rd"/>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ChangeArrowheads="1"/>
          </p:cNvSpPr>
          <p:nvPr>
            <p:ph type="title"/>
          </p:nvPr>
        </p:nvSpPr>
        <p:spPr/>
        <p:txBody>
          <a:bodyPr/>
          <a:lstStyle/>
          <a:p>
            <a:r>
              <a:rPr lang="en-US" sz="2400" dirty="0"/>
              <a:t>Fig. </a:t>
            </a:r>
            <a:r>
              <a:rPr lang="en-US" sz="2400" dirty="0" smtClean="0"/>
              <a:t>6A-</a:t>
            </a:r>
            <a:r>
              <a:rPr lang="cs-CZ" sz="2400" dirty="0" smtClean="0"/>
              <a:t>3</a:t>
            </a:r>
            <a:r>
              <a:rPr lang="en-US" sz="2400" dirty="0" smtClean="0"/>
              <a:t>: </a:t>
            </a:r>
            <a:r>
              <a:rPr lang="cs-CZ" sz="2400" dirty="0"/>
              <a:t>Určení </a:t>
            </a:r>
            <a:r>
              <a:rPr lang="cs-CZ" sz="2400" dirty="0" err="1"/>
              <a:t>mezičasové</a:t>
            </a:r>
            <a:r>
              <a:rPr lang="cs-CZ" sz="2400" dirty="0"/>
              <a:t> pozice </a:t>
            </a:r>
            <a:r>
              <a:rPr lang="cs-CZ" sz="2400" dirty="0" smtClean="0"/>
              <a:t>zahraniční země</a:t>
            </a:r>
            <a:endParaRPr lang="en-US" sz="2400" dirty="0"/>
          </a:p>
        </p:txBody>
      </p:sp>
      <p:sp>
        <p:nvSpPr>
          <p:cNvPr id="4" name="Zástupný symbol pro číslo snímku 3"/>
          <p:cNvSpPr>
            <a:spLocks noGrp="1"/>
          </p:cNvSpPr>
          <p:nvPr>
            <p:ph type="sldNum" sz="quarter" idx="12"/>
          </p:nvPr>
        </p:nvSpPr>
        <p:spPr/>
        <p:txBody>
          <a:bodyPr/>
          <a:lstStyle/>
          <a:p>
            <a:r>
              <a:rPr lang="en-US"/>
              <a:t>6-</a:t>
            </a:r>
            <a:fld id="{EFAA9022-BBA9-4E26-BDE1-CCCEDB014650}" type="slidenum">
              <a:rPr lang="en-US"/>
              <a:pPr/>
              <a:t>54</a:t>
            </a:fld>
            <a:endParaRPr lang="en-US"/>
          </a:p>
        </p:txBody>
      </p:sp>
      <p:pic>
        <p:nvPicPr>
          <p:cNvPr id="186373" name="Picture 5" descr="fig06A_0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0738" y="1511300"/>
            <a:ext cx="4465637" cy="47323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pull dir="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normAutofit/>
          </a:bodyPr>
          <a:lstStyle/>
          <a:p>
            <a:r>
              <a:rPr lang="en-US" sz="2800" dirty="0"/>
              <a:t>Fig. 6-1: </a:t>
            </a:r>
            <a:r>
              <a:rPr lang="cs-CZ" sz="2800" dirty="0" smtClean="0"/>
              <a:t>Relativní ceny určují výstup ekonomiky</a:t>
            </a:r>
            <a:endParaRPr lang="en-US" sz="2800" dirty="0"/>
          </a:p>
        </p:txBody>
      </p:sp>
      <p:sp>
        <p:nvSpPr>
          <p:cNvPr id="4" name="Zástupný symbol pro číslo snímku 3"/>
          <p:cNvSpPr>
            <a:spLocks noGrp="1"/>
          </p:cNvSpPr>
          <p:nvPr>
            <p:ph type="sldNum" sz="quarter" idx="12"/>
          </p:nvPr>
        </p:nvSpPr>
        <p:spPr/>
        <p:txBody>
          <a:bodyPr/>
          <a:lstStyle/>
          <a:p>
            <a:r>
              <a:rPr lang="en-US"/>
              <a:t>6-</a:t>
            </a:r>
            <a:fld id="{EF436423-C945-48AA-9554-A47A944C8B73}" type="slidenum">
              <a:rPr lang="en-US"/>
              <a:pPr/>
              <a:t>6</a:t>
            </a:fld>
            <a:endParaRPr lang="en-US"/>
          </a:p>
        </p:txBody>
      </p:sp>
      <p:pic>
        <p:nvPicPr>
          <p:cNvPr id="87049" name="Picture 9" descr="fig06_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1238" y="1379538"/>
            <a:ext cx="4648200" cy="49212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pull dir="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8722" name="Rectangle 2"/>
          <p:cNvSpPr>
            <a:spLocks noGrp="1" noChangeArrowheads="1"/>
          </p:cNvSpPr>
          <p:nvPr>
            <p:ph type="title"/>
          </p:nvPr>
        </p:nvSpPr>
        <p:spPr/>
        <p:txBody>
          <a:bodyPr>
            <a:normAutofit/>
          </a:bodyPr>
          <a:lstStyle/>
          <a:p>
            <a:r>
              <a:rPr lang="cs-CZ" sz="2800" dirty="0" err="1"/>
              <a:t>Produční</a:t>
            </a:r>
            <a:r>
              <a:rPr lang="cs-CZ" sz="2800" dirty="0"/>
              <a:t> možnosti a relativní nabídka</a:t>
            </a:r>
            <a:endParaRPr lang="en-US" sz="2800" dirty="0"/>
          </a:p>
        </p:txBody>
      </p:sp>
      <p:sp>
        <p:nvSpPr>
          <p:cNvPr id="158723" name="Rectangle 3"/>
          <p:cNvSpPr>
            <a:spLocks noGrp="1" noChangeArrowheads="1"/>
          </p:cNvSpPr>
          <p:nvPr>
            <p:ph idx="1"/>
          </p:nvPr>
        </p:nvSpPr>
        <p:spPr/>
        <p:txBody>
          <a:bodyPr>
            <a:normAutofit/>
          </a:bodyPr>
          <a:lstStyle/>
          <a:p>
            <a:pPr>
              <a:spcBef>
                <a:spcPct val="50000"/>
              </a:spcBef>
            </a:pPr>
            <a:r>
              <a:rPr lang="cs-CZ" dirty="0" err="1" smtClean="0"/>
              <a:t>Relatiovní</a:t>
            </a:r>
            <a:r>
              <a:rPr lang="cs-CZ" dirty="0" smtClean="0"/>
              <a:t> ceny a relativní nabídka</a:t>
            </a:r>
            <a:r>
              <a:rPr lang="en-US" dirty="0" smtClean="0"/>
              <a:t>:</a:t>
            </a:r>
            <a:endParaRPr lang="en-US" sz="2400" dirty="0"/>
          </a:p>
          <a:p>
            <a:pPr lvl="1">
              <a:spcBef>
                <a:spcPct val="50000"/>
              </a:spcBef>
            </a:pPr>
            <a:r>
              <a:rPr lang="cs-CZ" dirty="0" smtClean="0"/>
              <a:t>Růst ceny oblečení relativně k jídlu způsobí vyšší strmost </a:t>
            </a:r>
            <a:r>
              <a:rPr lang="cs-CZ" dirty="0" err="1" smtClean="0"/>
              <a:t>isovaly</a:t>
            </a:r>
            <a:r>
              <a:rPr lang="en-US" dirty="0" smtClean="0"/>
              <a:t>.</a:t>
            </a:r>
            <a:endParaRPr lang="en-US" dirty="0"/>
          </a:p>
          <a:p>
            <a:pPr lvl="1">
              <a:spcBef>
                <a:spcPct val="50000"/>
              </a:spcBef>
            </a:pPr>
            <a:r>
              <a:rPr lang="cs-CZ" dirty="0" smtClean="0"/>
              <a:t>Produkce se posune z </a:t>
            </a:r>
            <a:r>
              <a:rPr lang="en-US" i="1" dirty="0" smtClean="0"/>
              <a:t>Q</a:t>
            </a:r>
            <a:r>
              <a:rPr lang="en-US" i="1" baseline="30000" dirty="0" smtClean="0"/>
              <a:t>1</a:t>
            </a:r>
            <a:r>
              <a:rPr lang="en-US" dirty="0" smtClean="0"/>
              <a:t> </a:t>
            </a:r>
            <a:r>
              <a:rPr lang="cs-CZ" dirty="0" smtClean="0"/>
              <a:t>do</a:t>
            </a:r>
            <a:r>
              <a:rPr lang="en-US" dirty="0" smtClean="0"/>
              <a:t> </a:t>
            </a:r>
            <a:r>
              <a:rPr lang="en-US" i="1" dirty="0"/>
              <a:t>Q</a:t>
            </a:r>
            <a:r>
              <a:rPr lang="en-US" i="1" baseline="30000" dirty="0"/>
              <a:t>2</a:t>
            </a:r>
            <a:r>
              <a:rPr lang="en-US" dirty="0"/>
              <a:t>.</a:t>
            </a:r>
          </a:p>
          <a:p>
            <a:pPr lvl="1">
              <a:spcBef>
                <a:spcPct val="50000"/>
              </a:spcBef>
            </a:pPr>
            <a:r>
              <a:rPr lang="cs-CZ" dirty="0" smtClean="0"/>
              <a:t>Nabídka oblečení relativně k jídlu</a:t>
            </a:r>
            <a:r>
              <a:rPr lang="en-US" dirty="0" smtClean="0"/>
              <a:t> </a:t>
            </a:r>
            <a:r>
              <a:rPr lang="en-US" i="1" dirty="0"/>
              <a:t>Q</a:t>
            </a:r>
            <a:r>
              <a:rPr lang="en-US" i="1" baseline="-25000" dirty="0"/>
              <a:t>C </a:t>
            </a:r>
            <a:r>
              <a:rPr lang="en-US" i="1" dirty="0"/>
              <a:t>/Q</a:t>
            </a:r>
            <a:r>
              <a:rPr lang="en-US" i="1" baseline="-25000" dirty="0"/>
              <a:t>F</a:t>
            </a:r>
            <a:r>
              <a:rPr lang="en-US" dirty="0"/>
              <a:t> </a:t>
            </a:r>
            <a:r>
              <a:rPr lang="cs-CZ" dirty="0" smtClean="0"/>
              <a:t>vzroste</a:t>
            </a:r>
            <a:r>
              <a:rPr lang="en-US" dirty="0" smtClean="0"/>
              <a:t>.</a:t>
            </a:r>
            <a:endParaRPr lang="en-US" dirty="0"/>
          </a:p>
          <a:p>
            <a:pPr lvl="1">
              <a:spcBef>
                <a:spcPct val="50000"/>
              </a:spcBef>
            </a:pPr>
            <a:r>
              <a:rPr lang="en-US" dirty="0" err="1" smtClean="0"/>
              <a:t>Relativ</a:t>
            </a:r>
            <a:r>
              <a:rPr lang="cs-CZ" dirty="0" smtClean="0"/>
              <a:t>ní nabídka oblečení vůči jídlu vzroste s růstem relativní ceny oblečení.</a:t>
            </a:r>
            <a:endParaRPr lang="en-US" dirty="0"/>
          </a:p>
        </p:txBody>
      </p:sp>
      <p:sp>
        <p:nvSpPr>
          <p:cNvPr id="4" name="Zástupný symbol pro číslo snímku 3"/>
          <p:cNvSpPr>
            <a:spLocks noGrp="1"/>
          </p:cNvSpPr>
          <p:nvPr>
            <p:ph type="sldNum" sz="quarter" idx="12"/>
          </p:nvPr>
        </p:nvSpPr>
        <p:spPr/>
        <p:txBody>
          <a:bodyPr/>
          <a:lstStyle/>
          <a:p>
            <a:r>
              <a:rPr lang="en-US"/>
              <a:t>6-</a:t>
            </a:r>
            <a:fld id="{8EADD9F9-C5CF-47A8-BDD4-517B0A51FC5B}" type="slidenum">
              <a:rPr lang="en-US"/>
              <a:pPr/>
              <a:t>7</a:t>
            </a:fld>
            <a:endParaRPr lang="en-US"/>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58723">
                                            <p:txEl>
                                              <p:pRg st="0" end="0"/>
                                            </p:txEl>
                                          </p:spTgt>
                                        </p:tgtEl>
                                        <p:attrNameLst>
                                          <p:attrName>style.visibility</p:attrName>
                                        </p:attrNameLst>
                                      </p:cBhvr>
                                      <p:to>
                                        <p:strVal val="visible"/>
                                      </p:to>
                                    </p:set>
                                    <p:animEffect transition="in" filter="strips(downRight)">
                                      <p:cBhvr>
                                        <p:cTn id="7" dur="500"/>
                                        <p:tgtEl>
                                          <p:spTgt spid="158723">
                                            <p:txEl>
                                              <p:pRg st="0" end="0"/>
                                            </p:txEl>
                                          </p:spTgt>
                                        </p:tgtEl>
                                      </p:cBhvr>
                                    </p:animEffect>
                                  </p:childTnLst>
                                </p:cTn>
                              </p:par>
                              <p:par>
                                <p:cTn id="8" presetID="18" presetClass="entr" presetSubtype="6" fill="hold" grpId="0" nodeType="withEffect">
                                  <p:stCondLst>
                                    <p:cond delay="0"/>
                                  </p:stCondLst>
                                  <p:childTnLst>
                                    <p:set>
                                      <p:cBhvr>
                                        <p:cTn id="9" dur="1" fill="hold">
                                          <p:stCondLst>
                                            <p:cond delay="0"/>
                                          </p:stCondLst>
                                        </p:cTn>
                                        <p:tgtEl>
                                          <p:spTgt spid="158723">
                                            <p:txEl>
                                              <p:pRg st="1" end="1"/>
                                            </p:txEl>
                                          </p:spTgt>
                                        </p:tgtEl>
                                        <p:attrNameLst>
                                          <p:attrName>style.visibility</p:attrName>
                                        </p:attrNameLst>
                                      </p:cBhvr>
                                      <p:to>
                                        <p:strVal val="visible"/>
                                      </p:to>
                                    </p:set>
                                    <p:animEffect transition="in" filter="strips(downRight)">
                                      <p:cBhvr>
                                        <p:cTn id="10" dur="500"/>
                                        <p:tgtEl>
                                          <p:spTgt spid="158723">
                                            <p:txEl>
                                              <p:pRg st="1" end="1"/>
                                            </p:txEl>
                                          </p:spTgt>
                                        </p:tgtEl>
                                      </p:cBhvr>
                                    </p:animEffect>
                                  </p:childTnLst>
                                </p:cTn>
                              </p:par>
                              <p:par>
                                <p:cTn id="11" presetID="18" presetClass="entr" presetSubtype="6" fill="hold" grpId="0" nodeType="withEffect">
                                  <p:stCondLst>
                                    <p:cond delay="0"/>
                                  </p:stCondLst>
                                  <p:childTnLst>
                                    <p:set>
                                      <p:cBhvr>
                                        <p:cTn id="12" dur="1" fill="hold">
                                          <p:stCondLst>
                                            <p:cond delay="0"/>
                                          </p:stCondLst>
                                        </p:cTn>
                                        <p:tgtEl>
                                          <p:spTgt spid="158723">
                                            <p:txEl>
                                              <p:pRg st="2" end="2"/>
                                            </p:txEl>
                                          </p:spTgt>
                                        </p:tgtEl>
                                        <p:attrNameLst>
                                          <p:attrName>style.visibility</p:attrName>
                                        </p:attrNameLst>
                                      </p:cBhvr>
                                      <p:to>
                                        <p:strVal val="visible"/>
                                      </p:to>
                                    </p:set>
                                    <p:animEffect transition="in" filter="strips(downRight)">
                                      <p:cBhvr>
                                        <p:cTn id="13" dur="500"/>
                                        <p:tgtEl>
                                          <p:spTgt spid="158723">
                                            <p:txEl>
                                              <p:pRg st="2" end="2"/>
                                            </p:txEl>
                                          </p:spTgt>
                                        </p:tgtEl>
                                      </p:cBhvr>
                                    </p:animEffect>
                                  </p:childTnLst>
                                </p:cTn>
                              </p:par>
                              <p:par>
                                <p:cTn id="14" presetID="18" presetClass="entr" presetSubtype="6" fill="hold" grpId="0" nodeType="withEffect">
                                  <p:stCondLst>
                                    <p:cond delay="0"/>
                                  </p:stCondLst>
                                  <p:childTnLst>
                                    <p:set>
                                      <p:cBhvr>
                                        <p:cTn id="15" dur="1" fill="hold">
                                          <p:stCondLst>
                                            <p:cond delay="0"/>
                                          </p:stCondLst>
                                        </p:cTn>
                                        <p:tgtEl>
                                          <p:spTgt spid="158723">
                                            <p:txEl>
                                              <p:pRg st="3" end="3"/>
                                            </p:txEl>
                                          </p:spTgt>
                                        </p:tgtEl>
                                        <p:attrNameLst>
                                          <p:attrName>style.visibility</p:attrName>
                                        </p:attrNameLst>
                                      </p:cBhvr>
                                      <p:to>
                                        <p:strVal val="visible"/>
                                      </p:to>
                                    </p:set>
                                    <p:animEffect transition="in" filter="strips(downRight)">
                                      <p:cBhvr>
                                        <p:cTn id="16" dur="500"/>
                                        <p:tgtEl>
                                          <p:spTgt spid="158723">
                                            <p:txEl>
                                              <p:pRg st="3" end="3"/>
                                            </p:txEl>
                                          </p:spTgt>
                                        </p:tgtEl>
                                      </p:cBhvr>
                                    </p:animEffect>
                                  </p:childTnLst>
                                </p:cTn>
                              </p:par>
                              <p:par>
                                <p:cTn id="17" presetID="18" presetClass="entr" presetSubtype="6" fill="hold" grpId="0" nodeType="withEffect">
                                  <p:stCondLst>
                                    <p:cond delay="0"/>
                                  </p:stCondLst>
                                  <p:childTnLst>
                                    <p:set>
                                      <p:cBhvr>
                                        <p:cTn id="18" dur="1" fill="hold">
                                          <p:stCondLst>
                                            <p:cond delay="0"/>
                                          </p:stCondLst>
                                        </p:cTn>
                                        <p:tgtEl>
                                          <p:spTgt spid="158723">
                                            <p:txEl>
                                              <p:pRg st="4" end="4"/>
                                            </p:txEl>
                                          </p:spTgt>
                                        </p:tgtEl>
                                        <p:attrNameLst>
                                          <p:attrName>style.visibility</p:attrName>
                                        </p:attrNameLst>
                                      </p:cBhvr>
                                      <p:to>
                                        <p:strVal val="visible"/>
                                      </p:to>
                                    </p:set>
                                    <p:animEffect transition="in" filter="strips(downRight)">
                                      <p:cBhvr>
                                        <p:cTn id="19" dur="500"/>
                                        <p:tgtEl>
                                          <p:spTgt spid="15872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8723"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normAutofit/>
          </a:bodyPr>
          <a:lstStyle/>
          <a:p>
            <a:r>
              <a:rPr lang="cs-CZ" sz="2800" dirty="0" smtClean="0"/>
              <a:t>Cena oblečení a vliv na relativní nabídku</a:t>
            </a:r>
            <a:endParaRPr lang="en-US" sz="2800" dirty="0"/>
          </a:p>
        </p:txBody>
      </p:sp>
      <p:sp>
        <p:nvSpPr>
          <p:cNvPr id="4" name="Zástupný symbol pro číslo snímku 3"/>
          <p:cNvSpPr>
            <a:spLocks noGrp="1"/>
          </p:cNvSpPr>
          <p:nvPr>
            <p:ph type="sldNum" sz="quarter" idx="12"/>
          </p:nvPr>
        </p:nvSpPr>
        <p:spPr/>
        <p:txBody>
          <a:bodyPr/>
          <a:lstStyle/>
          <a:p>
            <a:r>
              <a:rPr lang="en-US"/>
              <a:t>6-</a:t>
            </a:r>
            <a:fld id="{0285E2C1-0B24-444A-B37E-98BFFE2AA08C}" type="slidenum">
              <a:rPr lang="en-US"/>
              <a:pPr/>
              <a:t>8</a:t>
            </a:fld>
            <a:endParaRPr lang="en-US"/>
          </a:p>
        </p:txBody>
      </p:sp>
      <p:pic>
        <p:nvPicPr>
          <p:cNvPr id="88073" name="Picture 9" descr="fig06_0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1025" y="1544638"/>
            <a:ext cx="7980363" cy="454501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pull dir="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cs-CZ" dirty="0" smtClean="0"/>
              <a:t>Relativní ceny a poptávka</a:t>
            </a:r>
            <a:endParaRPr lang="en-US" dirty="0"/>
          </a:p>
        </p:txBody>
      </p:sp>
      <p:sp>
        <p:nvSpPr>
          <p:cNvPr id="11267" name="Rectangle 3"/>
          <p:cNvSpPr>
            <a:spLocks noGrp="1" noChangeArrowheads="1"/>
          </p:cNvSpPr>
          <p:nvPr>
            <p:ph idx="1"/>
          </p:nvPr>
        </p:nvSpPr>
        <p:spPr/>
        <p:txBody>
          <a:bodyPr/>
          <a:lstStyle/>
          <a:p>
            <a:pPr>
              <a:spcBef>
                <a:spcPct val="50000"/>
              </a:spcBef>
            </a:pPr>
            <a:r>
              <a:rPr lang="cs-CZ" sz="2400" dirty="0" smtClean="0"/>
              <a:t>Hodnota spotřeby ekonomiky se musí rovnat (v dlouhém období) hodnotě produkce</a:t>
            </a:r>
            <a:r>
              <a:rPr lang="en-US" sz="2400" dirty="0" smtClean="0"/>
              <a:t>.</a:t>
            </a:r>
            <a:endParaRPr lang="en-US" sz="2400" dirty="0"/>
          </a:p>
          <a:p>
            <a:pPr lvl="1">
              <a:spcBef>
                <a:spcPct val="50000"/>
              </a:spcBef>
              <a:buFontTx/>
              <a:buNone/>
            </a:pPr>
            <a:r>
              <a:rPr lang="en-US" sz="2000" i="1" dirty="0"/>
              <a:t>P</a:t>
            </a:r>
            <a:r>
              <a:rPr lang="en-US" sz="2000" i="1" baseline="-25000" dirty="0"/>
              <a:t>C </a:t>
            </a:r>
            <a:r>
              <a:rPr lang="en-US" sz="2000" i="1" dirty="0"/>
              <a:t>D</a:t>
            </a:r>
            <a:r>
              <a:rPr lang="en-US" sz="2000" i="1" baseline="-25000" dirty="0"/>
              <a:t>C</a:t>
            </a:r>
            <a:r>
              <a:rPr lang="en-US" sz="2000" i="1" dirty="0"/>
              <a:t> + P</a:t>
            </a:r>
            <a:r>
              <a:rPr lang="en-US" sz="2000" i="1" baseline="-25000" dirty="0"/>
              <a:t>F </a:t>
            </a:r>
            <a:r>
              <a:rPr lang="en-US" sz="2000" i="1" dirty="0"/>
              <a:t>D</a:t>
            </a:r>
            <a:r>
              <a:rPr lang="en-US" sz="2000" i="1" baseline="-25000" dirty="0"/>
              <a:t>F</a:t>
            </a:r>
            <a:r>
              <a:rPr lang="en-US" sz="2000" i="1" dirty="0"/>
              <a:t> = P</a:t>
            </a:r>
            <a:r>
              <a:rPr lang="en-US" sz="2000" i="1" baseline="-25000" dirty="0"/>
              <a:t>C </a:t>
            </a:r>
            <a:r>
              <a:rPr lang="en-US" sz="2000" i="1" dirty="0"/>
              <a:t>Q</a:t>
            </a:r>
            <a:r>
              <a:rPr lang="en-US" sz="2000" i="1" baseline="-25000" dirty="0"/>
              <a:t>C</a:t>
            </a:r>
            <a:r>
              <a:rPr lang="en-US" sz="2000" i="1" dirty="0"/>
              <a:t> + P</a:t>
            </a:r>
            <a:r>
              <a:rPr lang="en-US" sz="2000" i="1" baseline="-25000" dirty="0"/>
              <a:t>F </a:t>
            </a:r>
            <a:r>
              <a:rPr lang="en-US" sz="2000" i="1" dirty="0"/>
              <a:t>Q</a:t>
            </a:r>
            <a:r>
              <a:rPr lang="en-US" sz="2000" i="1" baseline="-25000" dirty="0"/>
              <a:t>F</a:t>
            </a:r>
            <a:r>
              <a:rPr lang="en-US" sz="2000" i="1" dirty="0"/>
              <a:t> = V</a:t>
            </a:r>
          </a:p>
          <a:p>
            <a:pPr>
              <a:spcBef>
                <a:spcPct val="50000"/>
              </a:spcBef>
            </a:pPr>
            <a:r>
              <a:rPr lang="cs-CZ" sz="2400" dirty="0" smtClean="0"/>
              <a:t>Předpokládejme, že rozhodnutí o spotřebě v ekonomice lze odvodit z preferencí typického spotřebitele.</a:t>
            </a:r>
          </a:p>
          <a:p>
            <a:pPr lvl="1">
              <a:spcBef>
                <a:spcPct val="50000"/>
              </a:spcBef>
            </a:pPr>
            <a:r>
              <a:rPr lang="cs-CZ" sz="2000" dirty="0" smtClean="0"/>
              <a:t>Analýza pomocí indiferenčních křivek</a:t>
            </a:r>
            <a:endParaRPr lang="en-US" sz="2400" dirty="0"/>
          </a:p>
        </p:txBody>
      </p:sp>
      <p:sp>
        <p:nvSpPr>
          <p:cNvPr id="4" name="Zástupný symbol pro číslo snímku 3"/>
          <p:cNvSpPr>
            <a:spLocks noGrp="1"/>
          </p:cNvSpPr>
          <p:nvPr>
            <p:ph type="sldNum" sz="quarter" idx="12"/>
          </p:nvPr>
        </p:nvSpPr>
        <p:spPr/>
        <p:txBody>
          <a:bodyPr/>
          <a:lstStyle/>
          <a:p>
            <a:r>
              <a:rPr lang="en-US"/>
              <a:t>6-</a:t>
            </a:r>
            <a:fld id="{480B89B8-FD54-4D3E-9288-A97F604D1619}" type="slidenum">
              <a:rPr lang="en-US"/>
              <a:pPr/>
              <a:t>9</a:t>
            </a:fld>
            <a:endParaRPr lang="en-US"/>
          </a:p>
        </p:txBody>
      </p:sp>
    </p:spTree>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strips(downRight)">
                                      <p:cBhvr>
                                        <p:cTn id="7" dur="500"/>
                                        <p:tgtEl>
                                          <p:spTgt spid="1126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11267">
                                            <p:txEl>
                                              <p:pRg st="1" end="1"/>
                                            </p:txEl>
                                          </p:spTgt>
                                        </p:tgtEl>
                                        <p:attrNameLst>
                                          <p:attrName>style.visibility</p:attrName>
                                        </p:attrNameLst>
                                      </p:cBhvr>
                                      <p:to>
                                        <p:strVal val="visible"/>
                                      </p:to>
                                    </p:set>
                                    <p:animEffect transition="in" filter="strips(downRight)">
                                      <p:cBhvr>
                                        <p:cTn id="12" dur="500"/>
                                        <p:tgtEl>
                                          <p:spTgt spid="1126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11267">
                                            <p:txEl>
                                              <p:pRg st="2" end="2"/>
                                            </p:txEl>
                                          </p:spTgt>
                                        </p:tgtEl>
                                        <p:attrNameLst>
                                          <p:attrName>style.visibility</p:attrName>
                                        </p:attrNameLst>
                                      </p:cBhvr>
                                      <p:to>
                                        <p:strVal val="visible"/>
                                      </p:to>
                                    </p:set>
                                    <p:animEffect transition="in" filter="strips(downRight)">
                                      <p:cBhvr>
                                        <p:cTn id="17" dur="500"/>
                                        <p:tgtEl>
                                          <p:spTgt spid="11267">
                                            <p:txEl>
                                              <p:pRg st="2" end="2"/>
                                            </p:txEl>
                                          </p:spTgt>
                                        </p:tgtEl>
                                      </p:cBhvr>
                                    </p:animEffect>
                                  </p:childTnLst>
                                </p:cTn>
                              </p:par>
                              <p:par>
                                <p:cTn id="18" presetID="18" presetClass="entr" presetSubtype="6" fill="hold" grpId="0" nodeType="withEffect">
                                  <p:stCondLst>
                                    <p:cond delay="0"/>
                                  </p:stCondLst>
                                  <p:childTnLst>
                                    <p:set>
                                      <p:cBhvr>
                                        <p:cTn id="19" dur="1" fill="hold">
                                          <p:stCondLst>
                                            <p:cond delay="0"/>
                                          </p:stCondLst>
                                        </p:cTn>
                                        <p:tgtEl>
                                          <p:spTgt spid="11267">
                                            <p:txEl>
                                              <p:pRg st="3" end="3"/>
                                            </p:txEl>
                                          </p:spTgt>
                                        </p:tgtEl>
                                        <p:attrNameLst>
                                          <p:attrName>style.visibility</p:attrName>
                                        </p:attrNameLst>
                                      </p:cBhvr>
                                      <p:to>
                                        <p:strVal val="visible"/>
                                      </p:to>
                                    </p:set>
                                    <p:animEffect transition="in" filter="strips(downRight)">
                                      <p:cBhvr>
                                        <p:cTn id="20" dur="500"/>
                                        <p:tgtEl>
                                          <p:spTgt spid="1126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uiExpand="1" build="p" autoUpdateAnimBg="0"/>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esta">
  <a:themeElements>
    <a:clrScheme name="Cesta">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esta">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esta">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Motiv systému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ystému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5121</TotalTime>
  <Words>2524</Words>
  <Application>Microsoft Office PowerPoint</Application>
  <PresentationFormat>Předvádění na obrazovce (4:3)</PresentationFormat>
  <Paragraphs>227</Paragraphs>
  <Slides>54</Slides>
  <Notes>4</Notes>
  <HiddenSlides>0</HiddenSlides>
  <MMClips>0</MMClips>
  <ScaleCrop>false</ScaleCrop>
  <HeadingPairs>
    <vt:vector size="4" baseType="variant">
      <vt:variant>
        <vt:lpstr>Motiv</vt:lpstr>
      </vt:variant>
      <vt:variant>
        <vt:i4>1</vt:i4>
      </vt:variant>
      <vt:variant>
        <vt:lpstr>Nadpisy snímků</vt:lpstr>
      </vt:variant>
      <vt:variant>
        <vt:i4>54</vt:i4>
      </vt:variant>
    </vt:vector>
  </HeadingPairs>
  <TitlesOfParts>
    <vt:vector size="55" baseType="lpstr">
      <vt:lpstr>Cesta</vt:lpstr>
      <vt:lpstr>Přednáška 3</vt:lpstr>
      <vt:lpstr>Obsah</vt:lpstr>
      <vt:lpstr>Úvod</vt:lpstr>
      <vt:lpstr>Úvod</vt:lpstr>
      <vt:lpstr>Produční možnosti a relativní nabídka</vt:lpstr>
      <vt:lpstr>Fig. 6-1: Relativní ceny určují výstup ekonomiky</vt:lpstr>
      <vt:lpstr>Produční možnosti a relativní nabídka</vt:lpstr>
      <vt:lpstr>Cena oblečení a vliv na relativní nabídku</vt:lpstr>
      <vt:lpstr>Relativní ceny a poptávka</vt:lpstr>
      <vt:lpstr>Relative Prices and Demand (cont.)</vt:lpstr>
      <vt:lpstr>Relativní ceny a relativní poptávka</vt:lpstr>
      <vt:lpstr>Fig. 6-3: Výroba, spotřeba a obchod ve standardním modelu</vt:lpstr>
      <vt:lpstr>Relativní ceny a poptávka</vt:lpstr>
      <vt:lpstr>Relativní ceny a poptávka</vt:lpstr>
      <vt:lpstr>Fig. 6-4: Effects of a Rise in the Relative Price of Cloth and Gains from Trade</vt:lpstr>
      <vt:lpstr>Vliv Změny směnných relací na blahobyt</vt:lpstr>
      <vt:lpstr>Určení relativních cen</vt:lpstr>
      <vt:lpstr>Fig. 6-5a: Rovnovážná relativní cena s obchodem a přidruženými obchodními toky</vt:lpstr>
      <vt:lpstr>Fig. 6-5b:Rovnovážná relativní cena s obchodem a přidruženými obchodními toky</vt:lpstr>
      <vt:lpstr>Efekty ekonomického růstu</vt:lpstr>
      <vt:lpstr>Efekty ekonomického růstu</vt:lpstr>
      <vt:lpstr>Fig. 6-6: Nerovnoměrný růst</vt:lpstr>
      <vt:lpstr>Fig. 6-6: Nerovnoměrný růst</vt:lpstr>
      <vt:lpstr>Efekty nevyváženého růstu</vt:lpstr>
      <vt:lpstr>Fig. 6-7a: Růst a světová relativní nabídka</vt:lpstr>
      <vt:lpstr>Fig. 6-7b: růst a světová relativní nabídka</vt:lpstr>
      <vt:lpstr>Efekty nerovnoměrného růstu</vt:lpstr>
      <vt:lpstr>Efekty ekonomického růstu</vt:lpstr>
      <vt:lpstr>Zvýšil růst v asii blahobyt vysokopříjmových zemí?</vt:lpstr>
      <vt:lpstr>Table 6-1: Average Annual Percent Changes in Terms of Trade for the United States and China</vt:lpstr>
      <vt:lpstr>CLA a DOTACE: souběžné posuny RS a RD</vt:lpstr>
      <vt:lpstr>Dopady cla na relativní cenu a relativní nabídku</vt:lpstr>
      <vt:lpstr>Fig. 6-8: Efekt cla na jídlo na směnné relace</vt:lpstr>
      <vt:lpstr>Dopady cla na relativní cenu a relativní nabídku</vt:lpstr>
      <vt:lpstr>Efekty exportních dotací</vt:lpstr>
      <vt:lpstr>Fig. 6-9: Efekt dotací na oblečení na T/T</vt:lpstr>
      <vt:lpstr>Dopady změn směnných relací: kdo je vítěz a kdo prohrává?</vt:lpstr>
      <vt:lpstr>Dopady změn směnných relací: kdo je vítěz a kdo prohrává?</vt:lpstr>
      <vt:lpstr>Dopady změn směnných relací: kdo je vítěz a kdo prohrává?</vt:lpstr>
      <vt:lpstr>Dopady změn směnných relací: kdo je vítěz a kdo prohrává?</vt:lpstr>
      <vt:lpstr>Mezinárodní půjčky</vt:lpstr>
      <vt:lpstr>Fig. 6-10: mezičasovÁ Hranice výrobních možností</vt:lpstr>
      <vt:lpstr>Mezinárodní půjčky</vt:lpstr>
      <vt:lpstr>Mezinárodní půjčky</vt:lpstr>
      <vt:lpstr>Mezinárodní půjčky</vt:lpstr>
      <vt:lpstr>Mezinárodní půjčky</vt:lpstr>
      <vt:lpstr>Fig. 6-11: rovnovážná úroková sazba při mezinárodních tocích kapitálu</vt:lpstr>
      <vt:lpstr>Shrnutí</vt:lpstr>
      <vt:lpstr>Shrnutí</vt:lpstr>
      <vt:lpstr>shrnutí</vt:lpstr>
      <vt:lpstr>Prezentace aplikace PowerPoint</vt:lpstr>
      <vt:lpstr>Fig. 6A-1: Určení mezičasové pozice domácí země</vt:lpstr>
      <vt:lpstr>Fig. 6A-2: Určení mezičasové pozice domácí země</vt:lpstr>
      <vt:lpstr>Fig. 6A-3: Určení mezičasové pozice zahraniční země</vt:lpstr>
    </vt:vector>
  </TitlesOfParts>
  <Company>© 2012 Pearson Addison-Wesley. All rights reserved.</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5</dc:title>
  <dc:subject>The Standard Trade Model</dc:subject>
  <dc:creator>Paul R. Krugman</dc:creator>
  <cp:lastModifiedBy>TP</cp:lastModifiedBy>
  <cp:revision>134</cp:revision>
  <dcterms:created xsi:type="dcterms:W3CDTF">2005-08-12T13:03:57Z</dcterms:created>
  <dcterms:modified xsi:type="dcterms:W3CDTF">2012-03-11T13:50:00Z</dcterms:modified>
</cp:coreProperties>
</file>