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1" r:id="rId3"/>
    <p:sldId id="283" r:id="rId4"/>
    <p:sldId id="257" r:id="rId5"/>
    <p:sldId id="282" r:id="rId6"/>
    <p:sldId id="285" r:id="rId7"/>
    <p:sldId id="286" r:id="rId8"/>
    <p:sldId id="287" r:id="rId9"/>
    <p:sldId id="289" r:id="rId10"/>
    <p:sldId id="260" r:id="rId11"/>
    <p:sldId id="291" r:id="rId12"/>
    <p:sldId id="259" r:id="rId13"/>
    <p:sldId id="262" r:id="rId14"/>
    <p:sldId id="261" r:id="rId15"/>
    <p:sldId id="288" r:id="rId16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42F70E-8BD7-44D7-B426-4472246AD4A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332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38" units="1/cm"/>
          <inkml:channelProperty channel="Y" name="resolution" value="37" units="1/cm"/>
        </inkml:channelProperties>
      </inkml:inkSource>
      <inkml:timestamp xml:id="ts0" timeString="2008-02-29T19:22:48.796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3154 535,'0'-20,"-20"0,20 20,-20-20,0 1,0 19,20-20,-19 0,-1 20,20-20,-20 20,20-20,-20 20,0-20,20 20,-19-19,19 19,-20-20,20 20,-20 0,20-20,-40 20,40-20,-19 20,19 0,-40-20,40 20,-20-19,-19 19,19-20,0 20,-20-20,1 20,19 0,-20-20,21 20,-1 0,0-20,-19 20,19 0,0-20,0 20,0 0,1 0,-21-19,20 19,0 0,-39 0,39 0,0-20,1 20,-21 0,20 0,0 0,-19 0,19 0,0-20,-19 20,-1 0,0 0,1-20,19 20,-19 0,-1 0,0 0,1 0,19 0,-20 0,1 0,-1 0,1 0,-1-20,0 20,1 0,-1 0,1 0,-1 0,0 0,1 0,19 0,-39 0,39 0,0 0,0 0,1 0,-1 0,0 0,0 0,0 0,-19 0,19 0,-20 0,21 0,-21 0,20 0,0 0,1 0,19 0,-40 0,40 0,-20 0,0 0,20 0,-19 0,-1 0,20 0,-20 20,20-20,-20 0,20 20,-20-20,1 0,-1 20,20-20,-20 20,0-1,20 1,-19-20,19 20,-20-20,20 20,-20-20,20 20,-20 0,0-20,20 19,-19-19,-1 20,20-20,-20 20,0 0,20-20,0 20,-20-20,20 19,0-19,0 20,0 0,0-20,-19 20,19-20,0 20,0-20,0 20,0-1,0-19,0 0,0 0,0 20,0-20,0 20,19-20,-19 20,0-20,0 20,20 0,-20-20,0 19,0-19,0 20,0-20,0 20,0 0,0-20,0 0,0 20,0-20,0 19,0-19,0 0,0 20,0-20,0 20,0-20,0 20,0-20,0 20,0 0,0-1,0-19,0 20,0 0,0-20,0 20,0-20,0 20,0-20,0 20,0-1,0-19,0 20,0-20,20 20,-20-20,0 20,-20-20,20-20,-20 0,20 20,-19 0,19-20,0 1,-20 19,20-20,-20 0,20 20,-20 0,20-20,0 0,-20 20,20-20,-19 20,19-19,0-1,-20 20,20-20,-20 20,20-20,-20 20,0-20,20 20,-19-20,19 20,-20 0,20-19,-20 19,0 0,20 0,0 0,0 0,0 0,20 0,-20 0,0 0,0 0,0 0,0 0,0 0,20 0,-20 0,0 0,0 0,20 0,-20 19,19-19,-19 0,20 0,-20 0,20 20,0-20,-20 20,20-20,-20 0,19 20,-19-20,0 0,0 0,0 0,0 0,0 0,0 20,20-20,-20 0,0 0,0 0,0 20,20-20,-20 0,0 0,0 0,0 0,0 0,0 0,0 19,0-19,0 20,0-20,0 0,0 20,0-20,0 20,0-20,0 20,0-20,0 20,0-1,0-19,0 0,0 20,0-20,0 20,0-20,0 20,20-20,-20 0,20 0,-20 0,19-20,-19 20,20-20,0 20,-20-20,0 20,0-19,0 19,20-20,-20 0,20 20,-20 0,0-20,0 20,0-20,0 20,19 0,-19-20,0 20,20 0,-20-19,0 19,20 0,-20 0,20 0,-20 0,20 0,-20-20,19 20,1 0,0 0,-20 0,20 0,-1 0,-19 0,20 0,-20 0,20 0,-20 0,20 0,0 0,-1 0,-19 0,20 0,-20 0,20 0,0 0,-20 0,20 0</inkml:trace>
  <inkml:trace contextRef="#ctx0" brushRef="#br0" timeOffset="10125">2876 0,'0'19,"0"-19,20 20,-20-20,0 20,0-20,20 20,-20 0,20 0,-20-20,20 19,-1 1,-19-20,20 20,-20 0,20 0,-20-20,20 20,0-20,-20 19,19-19,-19 20,0 0,0-20,0 0,0 20,20-20,-20 20,20-20,-20 19,0-19,0 20,20 0,-20 0,0-20,20 20,-20 0,0-20,0 19,19-19,-19 20,0-20,0 20,20 0,-20-20,0 20,0-20,0 0,0-20,0 0,-20 20,1-20,19 20,-20-20,0 1,0 19,0-20,1 20,-1 0,0-20,0 20,-19 0,39 0,-20 0,20 0,-20-20,20 20,-20 0,20 0,-20 0,1 0,-1 0,20 0,-40 0,40 0,-20 0,-19 0,39 0,-40 20,40-20,-20 0,1 0,19 20,-20-20,0 0,20 20,0-20,-20 19,20-19,-20 0,20 0,0 20,-19-20,19 0,0 20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38" units="1/cm"/>
          <inkml:channelProperty channel="Y" name="resolution" value="37" units="1/cm"/>
        </inkml:channelProperties>
      </inkml:inkSource>
      <inkml:timestamp xml:id="ts0" timeString="2008-02-29T19:23:16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38" units="1/cm"/>
          <inkml:channelProperty channel="Y" name="resolution" value="37" units="1/cm"/>
        </inkml:channelProperties>
      </inkml:inkSource>
      <inkml:timestamp xml:id="ts0" timeString="2008-02-29T19:21:21.015"/>
    </inkml:context>
    <inkml:brush xml:id="br0">
      <inkml:brushProperty name="width" value="0.15875" units="cm"/>
      <inkml:brushProperty name="height" value="0.635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2,'0'0,"19"0,-19 0,20 0,-20 0,40 0,-20 0,-1 0,1 0,39 0,-39 0,20 0,-1 0,1 0,19 0,1 0,-1 0,0 0,1 0,-1 0,1 0,-1 0,-19 0,19 0,0 0,-19 0,-1 0,1 0,0 0,-1 0,-19 0,0 0,39 0,-39 0,20 0,-1 18,1-18,19 0,-19 18,-1-1,21-17,-1 0,-19 0,19 18,0 0,1 0,-21 0,21 18,-21-36,1 18,-1 0,1-1,-20 1,0-18,-1 18,1 0,-20-18,0 0,0 0,0 18,0-18,0 18,0-18,0 18,0-18,0 18,0-1,0-17,0 18,0-18,0 18,0-18,0 18,-20-18,20 0,-19 0,19 0,-20 0,0 0,20 0,-20 0,0 0,1 0,-21 0,0 0,21 18,-1-18,-20 0,20 0,-19 0,-1 0,20 0,-19 0,19 0,-39 0,19 0,20 0,-19 0,-1 0,1 0,19 0,0 0,-20 0,21 0,-1 0,-20 0,21 0,-1 0,0 0,-39 0,39 0,0 0,-20 0,1 0,19 0,0 0,-19 0,19 0,0 0,-19 0,19 0,0 0,-20 0,21 0,-1 0,0 0,-20 0,40 0,-39 0,19 0,0 0,-19 0,-1 0,20 0,0 0,-39 0,39 0,1 0,-21 0,20 0,0 0,1 0,-21 0,20 0,0 0,-19 0,19 0,0 0,0 0,20 0,-19 0,-1 0,0 0,20 0,-39 0,39 0,-20 0,20 0,-20 0,0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338D4-F9B3-453C-BB82-574368F819A4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7108B-CB6D-494B-A1EC-ED7C1632A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40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108B-CB6D-494B-A1EC-ED7C1632A74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6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4301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301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301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6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301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CA07DD89-017F-4453-BA72-6BABDA108B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/>
      <p:bldP spid="430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30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DE62D-5910-4154-9154-2C8B9A49BB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017256"/>
      </p:ext>
    </p:extLst>
  </p:cSld>
  <p:clrMapOvr>
    <a:masterClrMapping/>
  </p:clrMapOvr>
  <p:transition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A11B5-08A2-4A0B-9583-14F31F37F6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357429"/>
      </p:ext>
    </p:extLst>
  </p:cSld>
  <p:clrMapOvr>
    <a:masterClrMapping/>
  </p:clrMapOvr>
  <p:transition advTm="2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8780E7F-08C0-433F-A860-32E586CC743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272541"/>
      </p:ext>
    </p:extLst>
  </p:cSld>
  <p:clrMapOvr>
    <a:masterClrMapping/>
  </p:clrMapOvr>
  <p:transition advTm="2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9EE00DB-DC1D-4168-83B4-322A3EFC1BD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939612"/>
      </p:ext>
    </p:extLst>
  </p:cSld>
  <p:clrMapOvr>
    <a:masterClrMapping/>
  </p:clrMapOvr>
  <p:transition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79098-CFAE-4E11-87DB-3F9486118A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745070"/>
      </p:ext>
    </p:extLst>
  </p:cSld>
  <p:clrMapOvr>
    <a:masterClrMapping/>
  </p:clrMapOvr>
  <p:transition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380EF-CDA3-4196-9E4C-4714538E6C7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445101"/>
      </p:ext>
    </p:extLst>
  </p:cSld>
  <p:clrMapOvr>
    <a:masterClrMapping/>
  </p:clrMapOvr>
  <p:transition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35C65-09F4-4D42-81D9-78CFC6404C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50565"/>
      </p:ext>
    </p:extLst>
  </p:cSld>
  <p:clrMapOvr>
    <a:masterClrMapping/>
  </p:clrMapOvr>
  <p:transition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55940-D271-449C-9F4B-21B69895EF4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79071"/>
      </p:ext>
    </p:extLst>
  </p:cSld>
  <p:clrMapOvr>
    <a:masterClrMapping/>
  </p:clrMapOvr>
  <p:transition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15768-BF94-4EDF-83B1-7942AD3B64D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91199"/>
      </p:ext>
    </p:extLst>
  </p:cSld>
  <p:clrMapOvr>
    <a:masterClrMapping/>
  </p:clrMapOvr>
  <p:transition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F5116-E6AD-4FB4-A3A5-80E9C38E6A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666831"/>
      </p:ext>
    </p:extLst>
  </p:cSld>
  <p:clrMapOvr>
    <a:masterClrMapping/>
  </p:clrMapOvr>
  <p:transition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9976E-E436-474F-8267-B9A89F3C63D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667669"/>
      </p:ext>
    </p:extLst>
  </p:cSld>
  <p:clrMapOvr>
    <a:masterClrMapping/>
  </p:clrMapOvr>
  <p:transition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69A69-21FA-4F4E-A90E-E8EF44F041F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299662"/>
      </p:ext>
    </p:extLst>
  </p:cSld>
  <p:clrMapOvr>
    <a:masterClrMapping/>
  </p:clrMapOvr>
  <p:transition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198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198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198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19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78ADDD06-AD1F-41CE-84BD-2A1E55D3130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/>
      <p:bldP spid="4199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emf"/><Relationship Id="rId5" Type="http://schemas.openxmlformats.org/officeDocument/2006/relationships/customXml" Target="../ink/ink2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cs.wikipedia.org/wiki/Luca_Paciol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stemonline.cz/prehled-informacnich-systemu/ekonomicke-systemy/?start=80&amp;pole=&amp;razeni=&amp;search=&amp;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Účetní systémy na PC (MPF_USPC)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TÝDEN 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Ukončení předmětu - organizační záležitosti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Předmět je ukončen zkouškou, která se skládá ze dvou částí: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absolvování </a:t>
            </a:r>
            <a:r>
              <a:rPr lang="cs-CZ" sz="2400" dirty="0">
                <a:solidFill>
                  <a:schemeClr val="hlink"/>
                </a:solidFill>
              </a:rPr>
              <a:t>testu v </a:t>
            </a:r>
            <a:r>
              <a:rPr lang="cs-CZ" sz="2400" dirty="0" err="1" smtClean="0">
                <a:solidFill>
                  <a:schemeClr val="hlink"/>
                </a:solidFill>
              </a:rPr>
              <a:t>Odpovědníku</a:t>
            </a:r>
            <a:r>
              <a:rPr lang="cs-CZ" sz="2400" dirty="0" smtClean="0">
                <a:solidFill>
                  <a:schemeClr val="hlink"/>
                </a:solidFill>
              </a:rPr>
              <a:t> v </a:t>
            </a:r>
            <a:r>
              <a:rPr lang="cs-CZ" sz="2400" dirty="0" err="1" smtClean="0">
                <a:solidFill>
                  <a:schemeClr val="hlink"/>
                </a:solidFill>
              </a:rPr>
              <a:t>ISu</a:t>
            </a:r>
            <a:r>
              <a:rPr lang="cs-CZ" sz="2400" dirty="0" smtClean="0"/>
              <a:t> </a:t>
            </a:r>
            <a:r>
              <a:rPr lang="cs-CZ" sz="2400" dirty="0"/>
              <a:t>(30 %) a </a:t>
            </a:r>
          </a:p>
          <a:p>
            <a:pPr marL="0" indent="0">
              <a:buNone/>
            </a:pPr>
            <a:r>
              <a:rPr lang="cs-CZ" sz="2400" dirty="0" smtClean="0"/>
              <a:t>- zpracování </a:t>
            </a:r>
            <a:r>
              <a:rPr lang="cs-CZ" sz="2400" dirty="0"/>
              <a:t>(30%) a prezentace (40 %) </a:t>
            </a:r>
            <a:r>
              <a:rPr lang="cs-CZ" sz="2400" dirty="0">
                <a:solidFill>
                  <a:schemeClr val="folHlink"/>
                </a:solidFill>
              </a:rPr>
              <a:t>závěrečného </a:t>
            </a:r>
            <a:r>
              <a:rPr lang="cs-CZ" sz="2400" dirty="0" smtClean="0">
                <a:solidFill>
                  <a:schemeClr val="folHlink"/>
                </a:solidFill>
              </a:rPr>
              <a:t>	projektu</a:t>
            </a:r>
            <a:r>
              <a:rPr lang="cs-CZ" sz="2400" dirty="0">
                <a:solidFill>
                  <a:schemeClr val="folHlink"/>
                </a:solidFill>
              </a:rPr>
              <a:t>.</a:t>
            </a:r>
            <a:r>
              <a:rPr lang="cs-CZ" sz="2400" dirty="0"/>
              <a:t> </a:t>
            </a:r>
            <a:r>
              <a:rPr lang="cs-CZ" sz="2000" i="1" dirty="0"/>
              <a:t>Závěrečný projekt se skládá z teoretické </a:t>
            </a:r>
            <a:r>
              <a:rPr lang="cs-CZ" sz="2000" i="1" dirty="0" smtClean="0"/>
              <a:t>	části </a:t>
            </a:r>
            <a:r>
              <a:rPr lang="cs-CZ" sz="2000" i="1" dirty="0"/>
              <a:t>= výběr vhodného  účetního software a </a:t>
            </a:r>
            <a:r>
              <a:rPr lang="cs-CZ" sz="2000" i="1" dirty="0" smtClean="0"/>
              <a:t>zpracování 	účetní </a:t>
            </a:r>
            <a:r>
              <a:rPr lang="cs-CZ" sz="2000" i="1" dirty="0"/>
              <a:t>agendy pro fiktivní firmu.</a:t>
            </a:r>
          </a:p>
          <a:p>
            <a:r>
              <a:rPr lang="cs-CZ" sz="2400" i="1" dirty="0"/>
              <a:t>Stupnice hodnocení:</a:t>
            </a:r>
          </a:p>
          <a:p>
            <a:pPr>
              <a:buFont typeface="Wingdings" pitchFamily="2" charset="2"/>
              <a:buNone/>
            </a:pPr>
            <a:r>
              <a:rPr lang="cs-CZ" sz="2400" i="1" dirty="0">
                <a:solidFill>
                  <a:srgbClr val="00B050"/>
                </a:solidFill>
              </a:rPr>
              <a:t>A</a:t>
            </a:r>
            <a:r>
              <a:rPr lang="cs-CZ" sz="2400" i="1" dirty="0"/>
              <a:t> 100 - 92 % </a:t>
            </a:r>
            <a:r>
              <a:rPr lang="cs-CZ" sz="2400" i="1" dirty="0" smtClean="0"/>
              <a:t>………………………… </a:t>
            </a:r>
            <a:r>
              <a:rPr lang="cs-CZ" sz="2400" i="1" dirty="0">
                <a:solidFill>
                  <a:srgbClr val="FF0000"/>
                </a:solidFill>
              </a:rPr>
              <a:t>F </a:t>
            </a:r>
            <a:r>
              <a:rPr lang="cs-CZ" sz="2400" i="1" dirty="0"/>
              <a:t>méně než </a:t>
            </a:r>
            <a:r>
              <a:rPr lang="cs-CZ" sz="2400" i="1" dirty="0" smtClean="0"/>
              <a:t>60 </a:t>
            </a:r>
            <a:r>
              <a:rPr lang="cs-CZ" sz="2400" i="1" dirty="0"/>
              <a:t>% </a:t>
            </a:r>
          </a:p>
          <a:p>
            <a:pPr>
              <a:buFontTx/>
              <a:buChar char="-"/>
            </a:pPr>
            <a:endParaRPr lang="cs-CZ" sz="2400" i="1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Téma1 </a:t>
            </a:r>
            <a:r>
              <a:rPr lang="cs-CZ" sz="3200" dirty="0" smtClean="0"/>
              <a:t>Účetní systém podniku a </a:t>
            </a:r>
            <a:br>
              <a:rPr lang="cs-CZ" sz="3200" dirty="0" smtClean="0"/>
            </a:br>
            <a:r>
              <a:rPr lang="cs-CZ" sz="3200" dirty="0"/>
              <a:t> </a:t>
            </a:r>
            <a:r>
              <a:rPr lang="cs-CZ" sz="3200" dirty="0" smtClean="0"/>
              <a:t>           </a:t>
            </a:r>
            <a:r>
              <a:rPr lang="cs-CZ" sz="3200" dirty="0" smtClean="0"/>
              <a:t>využití výpočetní techniky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1.1 Prvky účetního systému</a:t>
            </a:r>
          </a:p>
          <a:p>
            <a:r>
              <a:rPr lang="cs-CZ" dirty="0"/>
              <a:t>1.2 Vývoj organizace účetních prací </a:t>
            </a:r>
            <a:endParaRPr lang="cs-CZ" dirty="0" smtClean="0"/>
          </a:p>
          <a:p>
            <a:r>
              <a:rPr lang="cs-CZ" dirty="0"/>
              <a:t>1.3 Etapy využití </a:t>
            </a:r>
            <a:r>
              <a:rPr lang="cs-CZ" dirty="0" smtClean="0"/>
              <a:t>počítačů v účetnictví</a:t>
            </a:r>
          </a:p>
          <a:p>
            <a:r>
              <a:rPr lang="cs-CZ" dirty="0"/>
              <a:t>1.4 Obsah jednotlivých účetních agend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13821"/>
      </p:ext>
    </p:extLst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/>
              <a:t>1.1  Prvky účetního systému</a:t>
            </a:r>
          </a:p>
        </p:txBody>
      </p:sp>
      <p:pic>
        <p:nvPicPr>
          <p:cNvPr id="9221" name="Picture 5" descr="obr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524000"/>
            <a:ext cx="5283200" cy="4402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828800"/>
            <a:ext cx="7924800" cy="2136775"/>
          </a:xfrm>
        </p:spPr>
        <p:txBody>
          <a:bodyPr/>
          <a:lstStyle/>
          <a:p>
            <a:endParaRPr lang="cs-CZ" sz="2800"/>
          </a:p>
          <a:p>
            <a:endParaRPr lang="cs-CZ" sz="28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22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57450" y="2165350"/>
              <a:ext cx="1150938" cy="357188"/>
            </p14:xfrm>
          </p:contentPart>
        </mc:Choice>
        <mc:Fallback xmlns="">
          <p:pic>
            <p:nvPicPr>
              <p:cNvPr id="922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39810" y="2147707"/>
                <a:ext cx="1186219" cy="3924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22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71788" y="6923088"/>
              <a:ext cx="1587" cy="1587"/>
            </p14:xfrm>
          </p:contentPart>
        </mc:Choice>
        <mc:Fallback xmlns="">
          <p:pic>
            <p:nvPicPr>
              <p:cNvPr id="922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94025" y="6845325"/>
                <a:ext cx="157113" cy="1571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22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23113" y="3962400"/>
              <a:ext cx="800100" cy="171450"/>
            </p14:xfrm>
          </p:contentPart>
        </mc:Choice>
        <mc:Fallback xmlns="">
          <p:pic>
            <p:nvPicPr>
              <p:cNvPr id="922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94307" y="3847860"/>
                <a:ext cx="857353" cy="40017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1.2 </a:t>
            </a:r>
            <a:r>
              <a:rPr lang="cs-CZ" sz="3800" dirty="0" smtClean="0"/>
              <a:t>Vývoj organizace </a:t>
            </a:r>
            <a:r>
              <a:rPr lang="cs-CZ" sz="3800" dirty="0"/>
              <a:t>účetních prací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http://cs.wikipedia.org/wiki/Luca_Pacioli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Hlavní kniha</a:t>
            </a:r>
            <a:r>
              <a:rPr lang="cs-CZ" dirty="0" smtClean="0"/>
              <a:t>“,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zápisy v samostatných listech – dělba práce - propisovací techniky,</a:t>
            </a:r>
          </a:p>
          <a:p>
            <a:r>
              <a:rPr lang="cs-CZ" dirty="0"/>
              <a:t>fakturovací stroje a účtovací stroje (postupně do počátku 80. let 20. století)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458200" y="1676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>
              <a:solidFill>
                <a:schemeClr val="tx2"/>
              </a:solidFill>
            </a:endParaRPr>
          </a:p>
        </p:txBody>
      </p:sp>
      <p:pic>
        <p:nvPicPr>
          <p:cNvPr id="5" name="Picture 6" descr="MCj023397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88" y="1297035"/>
            <a:ext cx="2566988" cy="193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 smtClean="0"/>
              <a:t>1.3 </a:t>
            </a:r>
            <a:r>
              <a:rPr lang="cs-CZ" sz="3800" dirty="0"/>
              <a:t>Etapy využití počítačů </a:t>
            </a:r>
            <a:br>
              <a:rPr lang="cs-CZ" sz="3800" dirty="0"/>
            </a:br>
            <a:r>
              <a:rPr lang="cs-CZ" sz="3800" dirty="0"/>
              <a:t>v účetnictví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dirty="0"/>
              <a:t> Automatizované zpracování účetních dat =  zásadní změny v pojetí a organizaci účetních prací.</a:t>
            </a:r>
          </a:p>
          <a:p>
            <a:pPr marL="609600" indent="-609600"/>
            <a:r>
              <a:rPr lang="cs-CZ" dirty="0"/>
              <a:t>etapa </a:t>
            </a:r>
            <a:r>
              <a:rPr lang="cs-CZ" b="1" dirty="0">
                <a:solidFill>
                  <a:srgbClr val="FFC000"/>
                </a:solidFill>
              </a:rPr>
              <a:t>mechanizace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(účtovací stroje, děrné štítky),</a:t>
            </a:r>
          </a:p>
          <a:p>
            <a:pPr marL="609600" indent="-609600"/>
            <a:r>
              <a:rPr lang="cs-CZ" dirty="0"/>
              <a:t>etapa </a:t>
            </a:r>
            <a:r>
              <a:rPr lang="cs-CZ" b="1" dirty="0">
                <a:solidFill>
                  <a:srgbClr val="92D050"/>
                </a:solidFill>
              </a:rPr>
              <a:t>klasické automatizace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dirty="0"/>
              <a:t>(EC), </a:t>
            </a:r>
          </a:p>
          <a:p>
            <a:pPr marL="609600" indent="-609600"/>
            <a:r>
              <a:rPr lang="cs-CZ" dirty="0"/>
              <a:t>etapa </a:t>
            </a:r>
            <a:r>
              <a:rPr lang="cs-CZ" b="1" dirty="0">
                <a:solidFill>
                  <a:srgbClr val="00B050"/>
                </a:solidFill>
              </a:rPr>
              <a:t>interaktivních </a:t>
            </a:r>
            <a:r>
              <a:rPr lang="cs-CZ" dirty="0">
                <a:solidFill>
                  <a:srgbClr val="00B050"/>
                </a:solidFill>
              </a:rPr>
              <a:t>systémů</a:t>
            </a:r>
            <a:r>
              <a:rPr lang="cs-CZ" dirty="0"/>
              <a:t>. </a:t>
            </a:r>
          </a:p>
        </p:txBody>
      </p:sp>
      <p:pic>
        <p:nvPicPr>
          <p:cNvPr id="2050" name="Picture 2" descr="C:\Documents and Settings\krizovaz\Local Settings\Temporary Internet Files\Content.IE5\3N722PS2\MC9002386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78390"/>
            <a:ext cx="1700784" cy="148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krizovaz\Local Settings\Temporary Internet Files\Content.IE5\UP03O2A5\MP90028513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334000"/>
            <a:ext cx="3657600" cy="238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 smtClean="0"/>
              <a:t>1.4 </a:t>
            </a:r>
            <a:r>
              <a:rPr lang="cs-CZ" sz="3800" dirty="0"/>
              <a:t>Obsah jednotlivých účetních agend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Systémové hlediska </a:t>
            </a:r>
            <a:r>
              <a:rPr lang="cs-CZ" dirty="0"/>
              <a:t>– členění na obecné a speciální účetní agendy.</a:t>
            </a:r>
          </a:p>
          <a:p>
            <a:r>
              <a:rPr lang="cs-CZ" dirty="0" smtClean="0"/>
              <a:t>Organizační členění a náplň </a:t>
            </a:r>
            <a:r>
              <a:rPr lang="cs-CZ" dirty="0"/>
              <a:t>práce jednotlivých účtáren</a:t>
            </a:r>
            <a:r>
              <a:rPr lang="cs-CZ" dirty="0" smtClean="0"/>
              <a:t>…</a:t>
            </a:r>
          </a:p>
          <a:p>
            <a:endParaRPr lang="cs-CZ" dirty="0"/>
          </a:p>
        </p:txBody>
      </p:sp>
      <p:pic>
        <p:nvPicPr>
          <p:cNvPr id="4" name="Picture 4" descr="MCj02974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0"/>
            <a:ext cx="1851025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/>
              <a:t> MPF_USPC – základní informace</a:t>
            </a:r>
          </a:p>
        </p:txBody>
      </p:sp>
      <p:graphicFrame>
        <p:nvGraphicFramePr>
          <p:cNvPr id="63513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50545"/>
              </p:ext>
            </p:extLst>
          </p:nvPr>
        </p:nvGraphicFramePr>
        <p:xfrm>
          <a:off x="609600" y="1600200"/>
          <a:ext cx="7924800" cy="4419600"/>
        </p:xfrm>
        <a:graphic>
          <a:graphicData uri="http://schemas.openxmlformats.org/drawingml/2006/table">
            <a:tbl>
              <a:tblPr/>
              <a:tblGrid>
                <a:gridCol w="3124200"/>
                <a:gridCol w="4800600"/>
              </a:tblGrid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Vyučující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Ing. Zuzana Křížová, Ph.D.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Konzultační hodiny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úterý 13:30– 15:00 (509)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Rozsah předmětu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0/2 (výuka v učebně VT5)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Ukončení předmětu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zkouška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Anotace předmětu MPF_USPC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/>
              <a:t>Předmět Účetní systémy na PC </a:t>
            </a:r>
            <a:r>
              <a:rPr lang="cs-CZ" sz="2800" b="1" dirty="0"/>
              <a:t>navazuje</a:t>
            </a:r>
            <a:r>
              <a:rPr lang="cs-CZ" sz="2800" dirty="0"/>
              <a:t> na  znalosti získané absolvováním programově povinných kurzů Finanční účetnictví I a II a Informatika pro ekonomy I a II. </a:t>
            </a:r>
            <a:r>
              <a:rPr lang="cs-CZ" sz="2800" b="1" dirty="0"/>
              <a:t>Prohlubuje a rozšiřuje soubor účetních znalostí nejen po obsahové stránce,  ale především z pohledu  </a:t>
            </a:r>
            <a:r>
              <a:rPr lang="cs-CZ" sz="2800" b="1" dirty="0">
                <a:solidFill>
                  <a:srgbClr val="FF0000"/>
                </a:solidFill>
              </a:rPr>
              <a:t>techniky a formy účtování</a:t>
            </a:r>
            <a:r>
              <a:rPr lang="cs-CZ" sz="2800" b="1" dirty="0"/>
              <a:t>. </a:t>
            </a:r>
            <a:endParaRPr lang="cs-CZ" sz="2800" b="1" dirty="0" smtClean="0"/>
          </a:p>
          <a:p>
            <a:pPr>
              <a:buFont typeface="Wingdings" pitchFamily="2" charset="2"/>
              <a:buNone/>
            </a:pPr>
            <a:r>
              <a:rPr lang="cs-CZ" sz="2000" i="1" dirty="0" smtClean="0"/>
              <a:t>Poznatky </a:t>
            </a:r>
            <a:r>
              <a:rPr lang="cs-CZ" sz="2000" i="1" dirty="0"/>
              <a:t>získané studiem předmětu USPC lze využít nejen v praxi, ale i v některých </a:t>
            </a:r>
            <a:r>
              <a:rPr lang="cs-CZ" sz="2000" i="1" dirty="0" smtClean="0"/>
              <a:t>dalších volitelných  </a:t>
            </a:r>
            <a:r>
              <a:rPr lang="cs-CZ" sz="2000" i="1" dirty="0"/>
              <a:t>předmětech.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Cíl výuky MPF_USPC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90963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b="1" u="sng" dirty="0"/>
              <a:t>Cíl výuky</a:t>
            </a:r>
            <a:r>
              <a:rPr lang="cs-CZ" sz="2800" u="sng" dirty="0"/>
              <a:t> předmětu Účetní systémy na PC:</a:t>
            </a:r>
          </a:p>
          <a:p>
            <a:r>
              <a:rPr lang="cs-CZ" sz="2800" dirty="0"/>
              <a:t>rozvíjet </a:t>
            </a:r>
            <a:r>
              <a:rPr lang="cs-CZ" sz="2800" b="1" dirty="0"/>
              <a:t>znalosti i dovednosti</a:t>
            </a:r>
            <a:r>
              <a:rPr lang="cs-CZ" sz="2800" dirty="0"/>
              <a:t> posluchačů v oblasti  účetnictví a zpracování účetních agend prostředky výpočetní techniky.</a:t>
            </a:r>
          </a:p>
          <a:p>
            <a:endParaRPr lang="cs-CZ" sz="2800" dirty="0"/>
          </a:p>
        </p:txBody>
      </p:sp>
      <p:pic>
        <p:nvPicPr>
          <p:cNvPr id="6155" name="Picture 11" descr="MCj0379093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6750" y="3089275"/>
            <a:ext cx="2182813" cy="2157413"/>
          </a:xfrm>
        </p:spPr>
      </p:pic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1"/>
              <a:t>Tématický plán a obsahové zaměření seminářů</a:t>
            </a:r>
            <a:r>
              <a:rPr lang="cs-CZ" sz="3800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1. týden - Organizační záležitosti. Účetní systém podniku a využití výpočetní techniky. Software pro účetnictví.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2. týden - </a:t>
            </a:r>
            <a:r>
              <a:rPr lang="cs-CZ" sz="2400" dirty="0" smtClean="0"/>
              <a:t>Struktura </a:t>
            </a:r>
            <a:r>
              <a:rPr lang="cs-CZ" sz="2400" dirty="0"/>
              <a:t>modulárních  programů a principy práce při zpracování </a:t>
            </a:r>
            <a:r>
              <a:rPr lang="cs-CZ" sz="2400" dirty="0" smtClean="0"/>
              <a:t>účetních </a:t>
            </a:r>
            <a:r>
              <a:rPr lang="cs-CZ" sz="2400" dirty="0"/>
              <a:t>agend na </a:t>
            </a:r>
            <a:r>
              <a:rPr lang="cs-CZ" sz="2400" dirty="0" smtClean="0"/>
              <a:t>PC. </a:t>
            </a:r>
            <a:r>
              <a:rPr lang="cs-CZ" sz="2400" dirty="0"/>
              <a:t>Kritéria výběru účetního </a:t>
            </a:r>
            <a:r>
              <a:rPr lang="cs-CZ" sz="2400" dirty="0" smtClean="0"/>
              <a:t>softwaru. Zásady ovládání programu POHODA.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3. týden - Software </a:t>
            </a:r>
            <a:r>
              <a:rPr lang="cs-CZ" sz="2400" b="1" dirty="0"/>
              <a:t>POHODA</a:t>
            </a:r>
            <a:r>
              <a:rPr lang="cs-CZ" sz="2400" dirty="0"/>
              <a:t> (3. až 8. týden) Zahájení práce v účetní agendě firmy: zaúčtování počátečních stavů </a:t>
            </a:r>
            <a:r>
              <a:rPr lang="cs-CZ" sz="2400" dirty="0" smtClean="0"/>
              <a:t>účtů, finanční agendy. 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4. týden - Personalistika a mzdy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5. týden - Dlouhodobý  majetek.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6. týden - Cyklus nákup a </a:t>
            </a:r>
            <a:r>
              <a:rPr lang="cs-CZ" sz="2400" dirty="0" smtClean="0"/>
              <a:t>zásoby</a:t>
            </a:r>
            <a:endParaRPr lang="cs-CZ" sz="2400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1"/>
              <a:t>Tématický plán a obsahové zaměření seminářů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7. týden - Prodej výrobků, služeb a zboží. DPH.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8. týden - Uzávěrkové práce. Zaúčtování odpisů, rezerv a časového rozlišení.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9</a:t>
            </a:r>
            <a:r>
              <a:rPr lang="cs-CZ" sz="2400" dirty="0"/>
              <a:t>.  a 10. týden - program </a:t>
            </a:r>
            <a:r>
              <a:rPr lang="cs-CZ" sz="2400" b="1" dirty="0" smtClean="0"/>
              <a:t>MONEY</a:t>
            </a:r>
            <a:r>
              <a:rPr lang="cs-CZ" sz="2400" dirty="0" smtClean="0"/>
              <a:t>, struktura shodně jako u programu POHODA. Konzultace problémových oblastí</a:t>
            </a:r>
            <a:endParaRPr 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11. </a:t>
            </a:r>
            <a:r>
              <a:rPr lang="cs-CZ" sz="2400" dirty="0" smtClean="0"/>
              <a:t>Test </a:t>
            </a:r>
            <a:r>
              <a:rPr lang="cs-CZ" sz="2400" dirty="0"/>
              <a:t>a prezentace semestrálních projektů.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Křížová, Zuzana. </a:t>
            </a:r>
            <a:r>
              <a:rPr lang="cs-CZ" i="1" dirty="0">
                <a:solidFill>
                  <a:srgbClr val="00B050"/>
                </a:solidFill>
              </a:rPr>
              <a:t>Účetní systémy na PC</a:t>
            </a:r>
            <a:r>
              <a:rPr lang="cs-CZ" dirty="0"/>
              <a:t>. 1. vyd. Brno : Masarykova univerzita v Brně, 2005. 102 s. ISBN 80-210-3904-3.</a:t>
            </a:r>
            <a:br>
              <a:rPr lang="cs-CZ" dirty="0"/>
            </a:br>
            <a:r>
              <a:rPr lang="cs-CZ" i="1" dirty="0" smtClean="0">
                <a:solidFill>
                  <a:srgbClr val="00B050"/>
                </a:solidFill>
              </a:rPr>
              <a:t>elektronická forma ve studijních materiálech</a:t>
            </a:r>
            <a:endParaRPr lang="cs-CZ" i="1" dirty="0">
              <a:solidFill>
                <a:srgbClr val="00B050"/>
              </a:solidFill>
            </a:endParaRP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Mejzlík, Ladislav. </a:t>
            </a:r>
            <a:r>
              <a:rPr lang="cs-CZ" i="1" dirty="0">
                <a:solidFill>
                  <a:srgbClr val="00B050"/>
                </a:solidFill>
              </a:rPr>
              <a:t>Účetní informační systémy :využití informačních a komunikačních technologií </a:t>
            </a:r>
            <a:r>
              <a:rPr lang="cs-CZ" i="1" dirty="0"/>
              <a:t>v účetnictví</a:t>
            </a:r>
            <a:r>
              <a:rPr lang="cs-CZ" dirty="0"/>
              <a:t>. Vyd. 1. Praha : </a:t>
            </a:r>
            <a:r>
              <a:rPr lang="cs-CZ" dirty="0" err="1"/>
              <a:t>Oeconomica</a:t>
            </a:r>
            <a:r>
              <a:rPr lang="cs-CZ" dirty="0"/>
              <a:t>, 2006. 173 s. ISBN 80-245-1136-3 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Doporučená literatura a </a:t>
            </a:r>
            <a:br>
              <a:rPr lang="cs-CZ" sz="3200" dirty="0" smtClean="0"/>
            </a:br>
            <a:r>
              <a:rPr lang="cs-CZ" sz="3200" dirty="0" smtClean="0"/>
              <a:t>další zdroje</a:t>
            </a:r>
            <a:endParaRPr lang="cs-CZ" sz="32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BAGRANOFF, Nancy A; SIMKIN, Mark G; NORMAN,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Carolyn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Strand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800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cs-CZ" sz="28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concepts</a:t>
            </a:r>
            <a:r>
              <a:rPr lang="cs-CZ" sz="28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8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accounting</a:t>
            </a:r>
            <a:r>
              <a:rPr lang="cs-CZ" sz="28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cs-CZ" sz="28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systems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10th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New York :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Wiley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2008. 513 s. ISBN 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9780470045596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HALL, James A. </a:t>
            </a:r>
            <a:r>
              <a:rPr lang="cs-CZ" sz="2800" i="1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Accounting</a:t>
            </a:r>
            <a:r>
              <a:rPr lang="cs-CZ" sz="2800" i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cs-CZ" sz="2800" i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systems</a:t>
            </a:r>
            <a:r>
              <a:rPr lang="cs-CZ" sz="28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vyd.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Mason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: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South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-Western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Cengage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2008. 837 s. ISBN 9780324560893</a:t>
            </a:r>
          </a:p>
          <a:p>
            <a:pPr marL="609600" indent="-609600"/>
            <a:endParaRPr lang="cs-CZ" sz="2800" dirty="0" smtClean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Doporučená literatura a </a:t>
            </a:r>
            <a:br>
              <a:rPr lang="cs-CZ" sz="3600" dirty="0" smtClean="0"/>
            </a:br>
            <a:r>
              <a:rPr lang="cs-CZ" sz="3600" dirty="0" smtClean="0"/>
              <a:t>další zdroje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BASL, Josef; BLAŽÍČEK, Roman. </a:t>
            </a:r>
            <a:r>
              <a:rPr lang="cs-CZ" sz="2400" dirty="0" smtClean="0">
                <a:solidFill>
                  <a:srgbClr val="00B050"/>
                </a:solidFill>
              </a:rPr>
              <a:t>Podnikové informační systémy</a:t>
            </a:r>
            <a:r>
              <a:rPr lang="cs-CZ" sz="2400" dirty="0" smtClean="0">
                <a:solidFill>
                  <a:schemeClr val="tx1"/>
                </a:solidFill>
              </a:rPr>
              <a:t> : podnik v informační společnosti. 2., výrazně </a:t>
            </a:r>
            <a:r>
              <a:rPr lang="cs-CZ" sz="2400" dirty="0" err="1" smtClean="0">
                <a:solidFill>
                  <a:schemeClr val="tx1"/>
                </a:solidFill>
              </a:rPr>
              <a:t>přeprac</a:t>
            </a:r>
            <a:r>
              <a:rPr lang="cs-CZ" sz="2400" dirty="0" smtClean="0">
                <a:solidFill>
                  <a:schemeClr val="tx1"/>
                </a:solidFill>
              </a:rPr>
              <a:t>. a </a:t>
            </a:r>
            <a:r>
              <a:rPr lang="cs-CZ" sz="2400" dirty="0" err="1" smtClean="0">
                <a:solidFill>
                  <a:schemeClr val="tx1"/>
                </a:solidFill>
              </a:rPr>
              <a:t>rozš</a:t>
            </a:r>
            <a:r>
              <a:rPr lang="cs-CZ" sz="2400" dirty="0" smtClean="0">
                <a:solidFill>
                  <a:schemeClr val="tx1"/>
                </a:solidFill>
              </a:rPr>
              <a:t>. vyd. Praha: </a:t>
            </a:r>
            <a:r>
              <a:rPr lang="cs-CZ" sz="2400" dirty="0" err="1" smtClean="0">
                <a:solidFill>
                  <a:schemeClr val="tx1"/>
                </a:solidFill>
              </a:rPr>
              <a:t>Grada</a:t>
            </a:r>
            <a:r>
              <a:rPr lang="cs-CZ" sz="2400" dirty="0" smtClean="0">
                <a:solidFill>
                  <a:schemeClr val="tx1"/>
                </a:solidFill>
              </a:rPr>
              <a:t>, 2008. 283 s. ISBN 9788024722795</a:t>
            </a:r>
          </a:p>
          <a:p>
            <a:pPr marL="609600" lvl="0" indent="-609600"/>
            <a:r>
              <a:rPr lang="cs-CZ" sz="2400" dirty="0" smtClean="0">
                <a:solidFill>
                  <a:srgbClr val="00B050"/>
                </a:solidFill>
              </a:rPr>
              <a:t>Ekonomické systémy pro malé a střední firmy</a:t>
            </a:r>
            <a:r>
              <a:rPr lang="cs-CZ" sz="2400" dirty="0" smtClean="0">
                <a:solidFill>
                  <a:schemeClr val="tx1"/>
                </a:solidFill>
              </a:rPr>
              <a:t>. IT Systems </a:t>
            </a:r>
            <a:r>
              <a:rPr lang="en-US" sz="2400" dirty="0" smtClean="0">
                <a:solidFill>
                  <a:schemeClr val="tx1"/>
                </a:solidFill>
              </a:rPr>
              <a:t>[</a:t>
            </a:r>
            <a:r>
              <a:rPr lang="cs-CZ" sz="2400" dirty="0" smtClean="0">
                <a:solidFill>
                  <a:schemeClr val="tx1"/>
                </a:solidFill>
              </a:rPr>
              <a:t>online</a:t>
            </a:r>
            <a:r>
              <a:rPr lang="en-US" sz="2400" dirty="0" smtClean="0">
                <a:solidFill>
                  <a:schemeClr val="tx1"/>
                </a:solidFill>
              </a:rPr>
              <a:t>].c2001-2010.[cit. 28.4.2010]</a:t>
            </a:r>
            <a:r>
              <a:rPr lang="cs-CZ" sz="2400" dirty="0" smtClean="0">
                <a:solidFill>
                  <a:schemeClr val="tx1"/>
                </a:solidFill>
              </a:rPr>
              <a:t> Dostupné na www: </a:t>
            </a:r>
            <a:r>
              <a:rPr lang="de-DE" sz="2400" dirty="0" smtClean="0">
                <a:solidFill>
                  <a:schemeClr val="tx1"/>
                </a:solidFill>
              </a:rPr>
              <a:t>&lt;</a:t>
            </a:r>
            <a:r>
              <a:rPr lang="cs-CZ" sz="2400" u="sng" dirty="0" smtClean="0">
                <a:solidFill>
                  <a:schemeClr val="tx1"/>
                </a:solidFill>
                <a:hlinkClick r:id="rId2"/>
              </a:rPr>
              <a:t>http://www.systemonline.cz/</a:t>
            </a:r>
            <a:r>
              <a:rPr lang="cs-CZ" sz="2400" u="sng" dirty="0" err="1" smtClean="0">
                <a:solidFill>
                  <a:schemeClr val="tx1"/>
                </a:solidFill>
                <a:hlinkClick r:id="rId2"/>
              </a:rPr>
              <a:t>prehled-informacnich-systemu</a:t>
            </a:r>
            <a:r>
              <a:rPr lang="cs-CZ" sz="2400" u="sng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400" u="sng" dirty="0" err="1" smtClean="0">
                <a:solidFill>
                  <a:schemeClr val="tx1"/>
                </a:solidFill>
                <a:hlinkClick r:id="rId2"/>
              </a:rPr>
              <a:t>ekonomicke-systemy</a:t>
            </a:r>
            <a:r>
              <a:rPr lang="cs-CZ" sz="2400" u="sng" dirty="0" smtClean="0">
                <a:solidFill>
                  <a:schemeClr val="tx1"/>
                </a:solidFill>
                <a:hlinkClick r:id="rId2"/>
              </a:rPr>
              <a:t>/?start=80&amp;pole=&amp;</a:t>
            </a:r>
            <a:r>
              <a:rPr lang="cs-CZ" sz="2400" u="sng" dirty="0" err="1" smtClean="0">
                <a:solidFill>
                  <a:schemeClr val="tx1"/>
                </a:solidFill>
                <a:hlinkClick r:id="rId2"/>
              </a:rPr>
              <a:t>razeni</a:t>
            </a:r>
            <a:r>
              <a:rPr lang="cs-CZ" sz="2400" u="sng" dirty="0" smtClean="0">
                <a:solidFill>
                  <a:schemeClr val="tx1"/>
                </a:solidFill>
                <a:hlinkClick r:id="rId2"/>
              </a:rPr>
              <a:t>=&amp;</a:t>
            </a:r>
            <a:r>
              <a:rPr lang="cs-CZ" sz="2400" u="sng" dirty="0" err="1" smtClean="0">
                <a:solidFill>
                  <a:schemeClr val="tx1"/>
                </a:solidFill>
                <a:hlinkClick r:id="rId2"/>
              </a:rPr>
              <a:t>search</a:t>
            </a:r>
            <a:r>
              <a:rPr lang="cs-CZ" sz="2400" u="sng" dirty="0" smtClean="0">
                <a:solidFill>
                  <a:schemeClr val="tx1"/>
                </a:solidFill>
                <a:hlinkClick r:id="rId2"/>
              </a:rPr>
              <a:t>=&amp;</a:t>
            </a:r>
            <a:r>
              <a:rPr lang="cs-CZ" sz="2400" dirty="0" smtClean="0">
                <a:solidFill>
                  <a:schemeClr val="tx1"/>
                </a:solidFill>
              </a:rPr>
              <a:t> &gt;</a:t>
            </a:r>
          </a:p>
          <a:p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65197"/>
      </p:ext>
    </p:extLst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louky">
  <a:themeElements>
    <a:clrScheme name="Oblou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blou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lou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563</TotalTime>
  <Words>502</Words>
  <Application>Microsoft Office PowerPoint</Application>
  <PresentationFormat>Předvádění na obrazovce (4:3)</PresentationFormat>
  <Paragraphs>68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Oblouky</vt:lpstr>
      <vt:lpstr>Účetní systémy na PC (MPF_USPC)</vt:lpstr>
      <vt:lpstr> MPF_USPC – základní informace</vt:lpstr>
      <vt:lpstr>Anotace předmětu MPF_USPC</vt:lpstr>
      <vt:lpstr> Cíl výuky MPF_USPC</vt:lpstr>
      <vt:lpstr>Tématický plán a obsahové zaměření seminářů </vt:lpstr>
      <vt:lpstr>Tématický plán a obsahové zaměření seminářů </vt:lpstr>
      <vt:lpstr>Základní literatura</vt:lpstr>
      <vt:lpstr>Doporučená literatura a  další zdroje</vt:lpstr>
      <vt:lpstr>Doporučená literatura a  další zdroje</vt:lpstr>
      <vt:lpstr>Ukončení předmětu - organizační záležitosti</vt:lpstr>
      <vt:lpstr>Téma1 Účetní systém podniku a              využití výpočetní techniky</vt:lpstr>
      <vt:lpstr>1.1  Prvky účetního systému</vt:lpstr>
      <vt:lpstr>1.2 Vývoj organizace účetních prací </vt:lpstr>
      <vt:lpstr>1.3 Etapy využití počítačů  v účetnictví</vt:lpstr>
      <vt:lpstr>1.4 Obsah jednotlivých účetních agend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Your User Name</cp:lastModifiedBy>
  <cp:revision>38</cp:revision>
  <cp:lastPrinted>1601-01-01T00:00:00Z</cp:lastPrinted>
  <dcterms:created xsi:type="dcterms:W3CDTF">1601-01-01T00:00:00Z</dcterms:created>
  <dcterms:modified xsi:type="dcterms:W3CDTF">2012-02-21T14:07:52Z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