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2" r:id="rId2"/>
    <p:sldId id="264" r:id="rId3"/>
    <p:sldId id="273" r:id="rId4"/>
    <p:sldId id="265" r:id="rId5"/>
    <p:sldId id="266" r:id="rId6"/>
    <p:sldId id="267" r:id="rId7"/>
    <p:sldId id="274" r:id="rId8"/>
    <p:sldId id="275" r:id="rId9"/>
    <p:sldId id="269" r:id="rId10"/>
    <p:sldId id="276" r:id="rId11"/>
    <p:sldId id="277" r:id="rId12"/>
    <p:sldId id="278" r:id="rId13"/>
    <p:sldId id="272" r:id="rId14"/>
    <p:sldId id="279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6" y="-12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2DF98C4-5380-42E8-A53A-13029361FF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5EA7-B774-4659-8AB4-A9BE67045A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FADC4-6AC8-4D26-8F19-3A7213C2A7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90DF-9A37-4C52-B084-8F9710EBCA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5B7CBF-543F-474C-BE08-EF6275BB15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5DDE5-7607-4BEB-BC2F-699CD5EB90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84934-280D-4717-9F67-F55F471875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2C5A-0E1A-495C-A877-78FE7804A8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9963-DAF2-4D40-9D0A-AEEEC529BB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9F120-2A8C-4556-A858-724F86BE3CE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333EB45-2413-4EA6-B3A9-6A9DD9904EF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E3CEB26-9E72-458E-A39D-CAEFD6CCC29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718"/>
            <a:ext cx="7859216" cy="1371600"/>
          </a:xfrm>
        </p:spPr>
        <p:txBody>
          <a:bodyPr/>
          <a:lstStyle/>
          <a:p>
            <a:r>
              <a:rPr lang="cs-CZ" dirty="0"/>
              <a:t>Business </a:t>
            </a:r>
            <a:r>
              <a:rPr lang="cs-CZ" dirty="0" err="1"/>
              <a:t>system</a:t>
            </a:r>
            <a:r>
              <a:rPr lang="cs-CZ" dirty="0"/>
              <a:t> </a:t>
            </a:r>
            <a:r>
              <a:rPr lang="cs-CZ" dirty="0" err="1"/>
              <a:t>planning</a:t>
            </a:r>
            <a:endParaRPr lang="cs-CZ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cs-CZ" dirty="0" smtClean="0"/>
              <a:t>K </a:t>
            </a:r>
            <a:r>
              <a:rPr lang="cs-CZ" dirty="0"/>
              <a:t>analýze a návrhu informační architektury podniku, která:</a:t>
            </a:r>
          </a:p>
          <a:p>
            <a:pPr marL="342900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cs-CZ" dirty="0"/>
              <a:t>uspokojí všechny krátkodobé a dlouhodobé informační procesy</a:t>
            </a:r>
          </a:p>
          <a:p>
            <a:pPr marL="342900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cs-CZ" dirty="0"/>
              <a:t>podporuje všechny procesy </a:t>
            </a:r>
            <a:r>
              <a:rPr lang="cs-CZ" dirty="0" smtClean="0"/>
              <a:t>podniku</a:t>
            </a:r>
          </a:p>
          <a:p>
            <a:pPr marL="342900" indent="-342900">
              <a:lnSpc>
                <a:spcPct val="90000"/>
              </a:lnSpc>
              <a:buFont typeface="Arial" pitchFamily="34" charset="0"/>
              <a:buChar char="•"/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Hlavní myšlenka: Data jsou společné zdroje celé organizace a jako každý jiný zdroj musí být řízeny.</a:t>
            </a:r>
          </a:p>
          <a:p>
            <a:pPr marL="342900" indent="-342900">
              <a:lnSpc>
                <a:spcPct val="90000"/>
              </a:lnSpc>
              <a:buFont typeface="Arial" pitchFamily="34" charset="0"/>
              <a:buChar char="•"/>
            </a:pPr>
            <a:endParaRPr lang="cs-CZ" dirty="0" smtClean="0"/>
          </a:p>
          <a:p>
            <a:r>
              <a:rPr lang="en-US" dirty="0"/>
              <a:t>Initial work on BSP began in the early 1970s.</a:t>
            </a:r>
            <a:endParaRPr lang="cs-CZ" dirty="0"/>
          </a:p>
          <a:p>
            <a:r>
              <a:rPr lang="en-US" dirty="0" smtClean="0"/>
              <a:t>At </a:t>
            </a:r>
            <a:r>
              <a:rPr lang="en-US" dirty="0"/>
              <a:t>first, it was for IBM internal use only; later it was made available to customers.</a:t>
            </a:r>
          </a:p>
          <a:p>
            <a:r>
              <a:rPr lang="en-US" dirty="0"/>
              <a:t>Its focus on </a:t>
            </a:r>
            <a:r>
              <a:rPr lang="en-US" i="1" dirty="0"/>
              <a:t>data</a:t>
            </a:r>
            <a:r>
              <a:rPr lang="en-US" dirty="0"/>
              <a:t> and especially on </a:t>
            </a:r>
            <a:r>
              <a:rPr lang="en-US" i="1" dirty="0"/>
              <a:t>processes</a:t>
            </a:r>
            <a:r>
              <a:rPr lang="en-US" dirty="0"/>
              <a:t> was an </a:t>
            </a:r>
            <a:r>
              <a:rPr lang="en-US" u="sng" dirty="0"/>
              <a:t>entirely new way to view the firm and to build systems</a:t>
            </a:r>
            <a:r>
              <a:rPr lang="en-US" dirty="0"/>
              <a:t>; this process approach has since been copied by many others.</a:t>
            </a:r>
          </a:p>
          <a:p>
            <a:r>
              <a:rPr lang="en-US" dirty="0"/>
              <a:t>BSP is very comprehensive – and thus time consuming and expensive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31" y="332656"/>
            <a:ext cx="8009506" cy="6365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bdélník 10"/>
          <p:cNvSpPr/>
          <p:nvPr/>
        </p:nvSpPr>
        <p:spPr>
          <a:xfrm>
            <a:off x="435724" y="5625244"/>
            <a:ext cx="1872208" cy="93610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Třídy dat</a:t>
            </a:r>
            <a:endParaRPr lang="cs-CZ" dirty="0"/>
          </a:p>
        </p:txBody>
      </p:sp>
      <p:cxnSp>
        <p:nvCxnSpPr>
          <p:cNvPr id="3" name="Přímá spojnice se šipkou 2"/>
          <p:cNvCxnSpPr/>
          <p:nvPr/>
        </p:nvCxnSpPr>
        <p:spPr>
          <a:xfrm flipV="1">
            <a:off x="2307932" y="5517232"/>
            <a:ext cx="1615996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3923928" y="692696"/>
            <a:ext cx="2088232" cy="115212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Organizační jednotky</a:t>
            </a:r>
            <a:endParaRPr lang="cs-CZ" dirty="0"/>
          </a:p>
        </p:txBody>
      </p:sp>
      <p:cxnSp>
        <p:nvCxnSpPr>
          <p:cNvPr id="7" name="Přímá spojnice se šipkou 6"/>
          <p:cNvCxnSpPr>
            <a:stCxn id="4" idx="3"/>
          </p:cNvCxnSpPr>
          <p:nvPr/>
        </p:nvCxnSpPr>
        <p:spPr>
          <a:xfrm>
            <a:off x="6012160" y="1268760"/>
            <a:ext cx="1296144" cy="22467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215185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31" y="332656"/>
            <a:ext cx="8009506" cy="6365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717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r>
              <a:rPr lang="cs-CZ" sz="3200" dirty="0"/>
              <a:t>Informační </a:t>
            </a:r>
            <a:r>
              <a:rPr lang="cs-CZ" sz="3200" dirty="0" smtClean="0"/>
              <a:t>pro fastfood</a:t>
            </a:r>
            <a:endParaRPr lang="cs-CZ" sz="3200" dirty="0"/>
          </a:p>
        </p:txBody>
      </p:sp>
      <p:graphicFrame>
        <p:nvGraphicFramePr>
          <p:cNvPr id="25808" name="Object 10448"/>
          <p:cNvGraphicFramePr>
            <a:graphicFrameLocks noChangeAspect="1"/>
          </p:cNvGraphicFramePr>
          <p:nvPr>
            <p:ph idx="1"/>
          </p:nvPr>
        </p:nvGraphicFramePr>
        <p:xfrm>
          <a:off x="0" y="908050"/>
          <a:ext cx="9144000" cy="594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List" r:id="rId3" imgW="6568562" imgH="5562722" progId="Excel.Sheet.8">
                  <p:embed/>
                </p:oleObj>
              </mc:Choice>
              <mc:Fallback>
                <p:oleObj name="List" r:id="rId3" imgW="6568562" imgH="5562722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08050"/>
                        <a:ext cx="9144000" cy="594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513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/>
              <a:t>Business Systems Planning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dirty="0"/>
              <a:t>BSP, in addition to its value for </a:t>
            </a:r>
            <a:r>
              <a:rPr lang="en-US" sz="2800" dirty="0" smtClean="0"/>
              <a:t>IS </a:t>
            </a:r>
            <a:r>
              <a:rPr lang="en-US" sz="2800" dirty="0"/>
              <a:t>planning, also made two other important intellectual contributions: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dirty="0"/>
              <a:t>It helped introduce the process view of the firm.  The popular Business Process Re-engineering of the 1990s was built on this concept.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dirty="0"/>
              <a:t>It pointed out the need to de-couple data from the applications that use these data, </a:t>
            </a:r>
            <a:r>
              <a:rPr lang="en-US" sz="2800" i="1" dirty="0"/>
              <a:t>i.e., </a:t>
            </a:r>
            <a:r>
              <a:rPr lang="en-US" sz="2800" dirty="0"/>
              <a:t>data independence.  This supported the database approach to systems development.</a:t>
            </a:r>
          </a:p>
          <a:p>
            <a:pPr marL="609600" indent="-609600">
              <a:lnSpc>
                <a:spcPct val="90000"/>
              </a:lnSpc>
            </a:pPr>
            <a:endParaRPr lang="en-US" sz="2800" dirty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28600" y="6324600"/>
            <a:ext cx="7772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1400" b="1">
                <a:solidFill>
                  <a:schemeClr val="accent2"/>
                </a:solidFill>
                <a:latin typeface="CG Omega" pitchFamily="34" charset="0"/>
              </a:rPr>
              <a:t>Computer Information Systems • Robinson College of Business • Georgia State University</a:t>
            </a:r>
          </a:p>
        </p:txBody>
      </p:sp>
      <p:pic>
        <p:nvPicPr>
          <p:cNvPr id="19461" name="Picture 5" descr="CIS@GSU-EDU-Pin-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019800"/>
            <a:ext cx="51435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Metody pro </a:t>
            </a:r>
            <a:r>
              <a:rPr lang="cs-CZ" sz="3200" dirty="0" smtClean="0"/>
              <a:t>plánování IS</a:t>
            </a:r>
            <a:endParaRPr lang="cs-CZ" sz="32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Alignment</a:t>
            </a:r>
            <a:r>
              <a:rPr lang="cs-CZ" dirty="0" smtClean="0"/>
              <a:t> </a:t>
            </a:r>
            <a:r>
              <a:rPr lang="cs-CZ" dirty="0" err="1" smtClean="0"/>
              <a:t>models</a:t>
            </a:r>
            <a:r>
              <a:rPr lang="cs-CZ" dirty="0" smtClean="0"/>
              <a:t>:</a:t>
            </a:r>
          </a:p>
          <a:p>
            <a:pPr marL="800100" lvl="1" indent="-342900"/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success</a:t>
            </a:r>
            <a:r>
              <a:rPr lang="cs-CZ" dirty="0"/>
              <a:t> </a:t>
            </a:r>
            <a:r>
              <a:rPr lang="cs-CZ" dirty="0" err="1"/>
              <a:t>factors</a:t>
            </a:r>
            <a:r>
              <a:rPr lang="cs-CZ" dirty="0"/>
              <a:t> model</a:t>
            </a:r>
          </a:p>
          <a:p>
            <a:pPr marL="800100" lvl="1" indent="-342900"/>
            <a:r>
              <a:rPr lang="cs-CZ" dirty="0"/>
              <a:t>Business </a:t>
            </a:r>
            <a:r>
              <a:rPr lang="cs-CZ" dirty="0" err="1"/>
              <a:t>systems</a:t>
            </a:r>
            <a:r>
              <a:rPr lang="cs-CZ" dirty="0"/>
              <a:t> </a:t>
            </a:r>
            <a:r>
              <a:rPr lang="cs-CZ" dirty="0" err="1"/>
              <a:t>planning</a:t>
            </a:r>
            <a:endParaRPr lang="cs-CZ" dirty="0"/>
          </a:p>
          <a:p>
            <a:pPr marL="800100" lvl="1" indent="-342900"/>
            <a:r>
              <a:rPr lang="cs-CZ" dirty="0" err="1"/>
              <a:t>Strategic</a:t>
            </a:r>
            <a:r>
              <a:rPr lang="cs-CZ" dirty="0"/>
              <a:t> </a:t>
            </a:r>
            <a:r>
              <a:rPr lang="cs-CZ" dirty="0" err="1"/>
              <a:t>systems</a:t>
            </a:r>
            <a:r>
              <a:rPr lang="cs-CZ" dirty="0"/>
              <a:t> </a:t>
            </a:r>
            <a:r>
              <a:rPr lang="cs-CZ" dirty="0" err="1"/>
              <a:t>planning</a:t>
            </a:r>
            <a:r>
              <a:rPr lang="cs-CZ" dirty="0"/>
              <a:t> model</a:t>
            </a:r>
          </a:p>
          <a:p>
            <a:endParaRPr lang="cs-CZ" dirty="0" smtClean="0"/>
          </a:p>
          <a:p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engineering</a:t>
            </a:r>
            <a:r>
              <a:rPr lang="cs-CZ" dirty="0" smtClean="0"/>
              <a:t> </a:t>
            </a:r>
            <a:r>
              <a:rPr lang="cs-CZ" dirty="0" err="1" smtClean="0"/>
              <a:t>models</a:t>
            </a:r>
            <a:endParaRPr lang="cs-CZ" dirty="0" smtClean="0"/>
          </a:p>
          <a:p>
            <a:pPr marL="800100" lvl="1" indent="-342900"/>
            <a:r>
              <a:rPr lang="cs-CZ" dirty="0" err="1"/>
              <a:t>Competing</a:t>
            </a:r>
            <a:r>
              <a:rPr lang="cs-CZ" dirty="0"/>
              <a:t> business </a:t>
            </a:r>
            <a:r>
              <a:rPr lang="cs-CZ" dirty="0" err="1"/>
              <a:t>networks</a:t>
            </a:r>
            <a:endParaRPr lang="cs-CZ" dirty="0"/>
          </a:p>
          <a:p>
            <a:endParaRPr lang="cs-CZ" dirty="0" smtClean="0"/>
          </a:p>
          <a:p>
            <a:r>
              <a:rPr lang="cs-CZ" dirty="0" err="1" smtClean="0"/>
              <a:t>Impact</a:t>
            </a:r>
            <a:r>
              <a:rPr lang="cs-CZ" dirty="0" smtClean="0"/>
              <a:t> </a:t>
            </a:r>
            <a:r>
              <a:rPr lang="cs-CZ" dirty="0" err="1" smtClean="0"/>
              <a:t>models</a:t>
            </a:r>
            <a:endParaRPr lang="cs-CZ" dirty="0" smtClean="0"/>
          </a:p>
          <a:p>
            <a:pPr marL="617220" lvl="1" indent="-342900"/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/>
              <a:t>Chain</a:t>
            </a:r>
            <a:r>
              <a:rPr lang="cs-CZ" dirty="0"/>
              <a:t> </a:t>
            </a:r>
            <a:r>
              <a:rPr lang="cs-CZ" dirty="0" err="1"/>
              <a:t>analysis</a:t>
            </a:r>
            <a:endParaRPr lang="cs-CZ" dirty="0"/>
          </a:p>
          <a:p>
            <a:pPr marL="617220" lvl="1" indent="-342900"/>
            <a:r>
              <a:rPr lang="cs-CZ" dirty="0" err="1" smtClean="0"/>
              <a:t>Competitive</a:t>
            </a:r>
            <a:r>
              <a:rPr lang="cs-CZ" dirty="0" smtClean="0"/>
              <a:t> </a:t>
            </a:r>
            <a:r>
              <a:rPr lang="cs-CZ" dirty="0" err="1" smtClean="0"/>
              <a:t>forces</a:t>
            </a:r>
            <a:r>
              <a:rPr lang="cs-CZ" dirty="0" smtClean="0"/>
              <a:t> model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6525344"/>
            <a:ext cx="754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http://ajbr.org/Archives/Efficacy%20of%20Existing%20IS%20Planning%20Models%20for%20E-Business.pdf</a:t>
            </a:r>
          </a:p>
        </p:txBody>
      </p:sp>
    </p:spTree>
    <p:extLst>
      <p:ext uri="{BB962C8B-B14F-4D97-AF65-F5344CB8AC3E}">
        <p14:creationId xmlns:p14="http://schemas.microsoft.com/office/powerpoint/2010/main" val="300873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BSP - cíle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800" dirty="0"/>
              <a:t>Vytvořit informační plán (</a:t>
            </a:r>
            <a:r>
              <a:rPr lang="cs-CZ" sz="1800" dirty="0" smtClean="0"/>
              <a:t>architekturu – strukturu dat) </a:t>
            </a:r>
            <a:r>
              <a:rPr lang="cs-CZ" sz="1800" dirty="0"/>
              <a:t>organizace, který podporuje cíle organizace.</a:t>
            </a:r>
          </a:p>
          <a:p>
            <a:r>
              <a:rPr lang="cs-CZ" sz="1800" dirty="0" smtClean="0"/>
              <a:t>Dosáhnout konzistencí </a:t>
            </a:r>
            <a:r>
              <a:rPr lang="cs-CZ" sz="1800" dirty="0"/>
              <a:t>IS </a:t>
            </a:r>
            <a:r>
              <a:rPr lang="cs-CZ" sz="1800" dirty="0" smtClean="0"/>
              <a:t>s podnikovou strategií a procesy:</a:t>
            </a:r>
          </a:p>
          <a:p>
            <a:pPr lvl="1"/>
            <a:r>
              <a:rPr lang="cs-CZ" sz="1800" dirty="0" smtClean="0"/>
              <a:t>jednak </a:t>
            </a:r>
            <a:r>
              <a:rPr lang="cs-CZ" sz="1800" dirty="0"/>
              <a:t>návaznost jednotlivých procesů od zdrojů dat až po výstupní informace z </a:t>
            </a:r>
            <a:r>
              <a:rPr lang="cs-CZ" sz="1800" dirty="0" smtClean="0"/>
              <a:t>podniku</a:t>
            </a:r>
          </a:p>
          <a:p>
            <a:pPr lvl="1"/>
            <a:r>
              <a:rPr lang="cs-CZ" sz="1800" dirty="0" smtClean="0"/>
              <a:t> </a:t>
            </a:r>
            <a:r>
              <a:rPr lang="cs-CZ" sz="1800" dirty="0"/>
              <a:t>a také zajištění odpovědnosti za všechny procesy adekvátními konkrétními organizačními jednotkami podniku</a:t>
            </a:r>
            <a:r>
              <a:rPr lang="cs-CZ" sz="1800" dirty="0" smtClean="0"/>
              <a:t>.</a:t>
            </a:r>
          </a:p>
          <a:p>
            <a:pPr lvl="1"/>
            <a:endParaRPr lang="cs-CZ" sz="1800" dirty="0"/>
          </a:p>
          <a:p>
            <a:pPr lvl="1"/>
            <a:endParaRPr lang="cs-CZ" sz="1800" dirty="0" smtClean="0"/>
          </a:p>
          <a:p>
            <a:pPr marL="274320" lvl="1" indent="0">
              <a:buNone/>
            </a:pPr>
            <a:r>
              <a:rPr lang="cs-CZ" sz="1800" dirty="0" smtClean="0"/>
              <a:t>Patří do kategorie „</a:t>
            </a:r>
            <a:r>
              <a:rPr lang="cs-CZ" sz="1800" dirty="0" err="1" smtClean="0"/>
              <a:t>Alignment</a:t>
            </a:r>
            <a:r>
              <a:rPr lang="cs-CZ" sz="1800" dirty="0" smtClean="0"/>
              <a:t> </a:t>
            </a:r>
            <a:r>
              <a:rPr lang="cs-CZ" sz="1800" dirty="0" err="1" smtClean="0"/>
              <a:t>models</a:t>
            </a:r>
            <a:r>
              <a:rPr lang="cs-CZ" sz="1800" dirty="0" smtClean="0"/>
              <a:t>“ – metodologií, které se snaží o promítnutí podnikové strategie do oblasti technologií.</a:t>
            </a:r>
          </a:p>
          <a:p>
            <a:pPr marL="274320" lvl="1" indent="0">
              <a:buNone/>
            </a:pPr>
            <a:r>
              <a:rPr lang="cs-CZ" sz="1800" dirty="0" smtClean="0"/>
              <a:t>(Jiné přístupy, jako „</a:t>
            </a:r>
            <a:r>
              <a:rPr lang="cs-CZ" sz="1800" dirty="0" err="1" smtClean="0"/>
              <a:t>impact</a:t>
            </a:r>
            <a:r>
              <a:rPr lang="cs-CZ" sz="1800" dirty="0" smtClean="0"/>
              <a:t> </a:t>
            </a:r>
            <a:r>
              <a:rPr lang="cs-CZ" sz="1800" dirty="0" err="1" smtClean="0"/>
              <a:t>models</a:t>
            </a:r>
            <a:r>
              <a:rPr lang="cs-CZ" sz="1800" dirty="0" smtClean="0"/>
              <a:t>“ navrhují a odůvodňují nové použití IT) </a:t>
            </a:r>
          </a:p>
          <a:p>
            <a:pPr marL="274320" lvl="1" indent="0">
              <a:buNone/>
            </a:pPr>
            <a:r>
              <a:rPr lang="cs-CZ" sz="1200" dirty="0" smtClean="0"/>
              <a:t>„</a:t>
            </a:r>
            <a:r>
              <a:rPr lang="en-US" sz="1200" dirty="0"/>
              <a:t> Most of these methodologies </a:t>
            </a:r>
            <a:r>
              <a:rPr lang="en-US" sz="1200" dirty="0" smtClean="0"/>
              <a:t>start</a:t>
            </a:r>
            <a:r>
              <a:rPr lang="cs-CZ" sz="1200" dirty="0" smtClean="0"/>
              <a:t> </a:t>
            </a:r>
            <a:r>
              <a:rPr lang="en-US" sz="1200" dirty="0" smtClean="0"/>
              <a:t>with </a:t>
            </a:r>
            <a:r>
              <a:rPr lang="en-US" sz="1200" dirty="0"/>
              <a:t>some investigation of strategy that checks the industry, competition, </a:t>
            </a:r>
            <a:r>
              <a:rPr lang="en-US" sz="1200" dirty="0" smtClean="0"/>
              <a:t>and</a:t>
            </a:r>
            <a:r>
              <a:rPr lang="cs-CZ" sz="1200" dirty="0" smtClean="0"/>
              <a:t> </a:t>
            </a:r>
            <a:r>
              <a:rPr lang="en-US" sz="1200" dirty="0" smtClean="0"/>
              <a:t>competitiveness</a:t>
            </a:r>
            <a:r>
              <a:rPr lang="en-US" sz="1200" dirty="0"/>
              <a:t>, and relates them to technology ( alignment). Others help </a:t>
            </a:r>
            <a:r>
              <a:rPr lang="en-US" sz="1200" dirty="0" smtClean="0"/>
              <a:t>create</a:t>
            </a:r>
            <a:r>
              <a:rPr lang="cs-CZ" sz="1200" dirty="0" smtClean="0"/>
              <a:t> </a:t>
            </a:r>
            <a:r>
              <a:rPr lang="en-US" sz="1200" dirty="0" smtClean="0"/>
              <a:t>and </a:t>
            </a:r>
            <a:r>
              <a:rPr lang="en-US" sz="1200" dirty="0"/>
              <a:t>justify new uses of IT ( impact ). </a:t>
            </a:r>
            <a:r>
              <a:rPr lang="cs-CZ" sz="1200" dirty="0" smtClean="0"/>
              <a:t>Turban: </a:t>
            </a:r>
            <a:r>
              <a:rPr lang="en-US" sz="1200" dirty="0" smtClean="0"/>
              <a:t>Information</a:t>
            </a:r>
            <a:r>
              <a:rPr lang="cs-CZ" sz="1200" dirty="0" smtClean="0"/>
              <a:t> </a:t>
            </a:r>
            <a:r>
              <a:rPr lang="en-US" sz="1200" dirty="0" smtClean="0"/>
              <a:t>Technology</a:t>
            </a:r>
            <a:r>
              <a:rPr lang="cs-CZ" sz="1200" dirty="0" smtClean="0"/>
              <a:t> </a:t>
            </a:r>
            <a:r>
              <a:rPr lang="en-US" sz="1200" dirty="0" smtClean="0"/>
              <a:t>For</a:t>
            </a:r>
            <a:r>
              <a:rPr lang="cs-CZ" sz="1200" dirty="0" smtClean="0"/>
              <a:t> </a:t>
            </a:r>
            <a:r>
              <a:rPr lang="en-US" sz="1200" dirty="0" smtClean="0"/>
              <a:t>Management</a:t>
            </a:r>
            <a:r>
              <a:rPr lang="cs-CZ" sz="1200" dirty="0" smtClean="0"/>
              <a:t>, str. 404).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BSP </a:t>
            </a:r>
            <a:r>
              <a:rPr lang="cs-CZ" dirty="0" smtClean="0"/>
              <a:t>– dílčí cíle</a:t>
            </a:r>
            <a:endParaRPr lang="cs-CZ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cs-CZ" sz="1800" dirty="0" smtClean="0"/>
              <a:t>Řízení </a:t>
            </a:r>
            <a:r>
              <a:rPr lang="cs-CZ" sz="1800" dirty="0"/>
              <a:t>zdrojů (dat) s ohledem na cíle podniku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800" dirty="0"/>
              <a:t>Informační plán založený na procesech ne organizačním uspořádání</a:t>
            </a:r>
            <a:r>
              <a:rPr lang="cs-CZ" sz="1800" dirty="0" smtClean="0"/>
              <a:t>. </a:t>
            </a:r>
            <a:r>
              <a:rPr lang="cs-CZ" sz="1800" dirty="0" smtClean="0">
                <a:sym typeface="Symbol"/>
              </a:rPr>
              <a:t> </a:t>
            </a:r>
            <a:r>
              <a:rPr lang="cs-CZ" sz="1800" dirty="0" smtClean="0"/>
              <a:t>plánování </a:t>
            </a:r>
            <a:r>
              <a:rPr lang="cs-CZ" sz="1800" dirty="0"/>
              <a:t>informačních subsystémů s dlouhou </a:t>
            </a:r>
            <a:r>
              <a:rPr lang="cs-CZ" sz="1800" dirty="0" smtClean="0"/>
              <a:t>životností.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800" dirty="0" smtClean="0"/>
              <a:t>Určení </a:t>
            </a:r>
            <a:r>
              <a:rPr lang="cs-CZ" sz="1800" dirty="0"/>
              <a:t>priorit IS oproštěných od lokálních zájmů.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800" dirty="0" smtClean="0"/>
              <a:t>Díky </a:t>
            </a:r>
            <a:r>
              <a:rPr lang="cs-CZ" sz="1800" dirty="0"/>
              <a:t>BSP bude informační struktura organizace stabilní (a to do doby, dokud nedojde ke změně procesů). </a:t>
            </a:r>
            <a:endParaRPr lang="cs-CZ" sz="18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cs-CZ" sz="1800" dirty="0"/>
              <a:t>V</a:t>
            </a:r>
            <a:r>
              <a:rPr lang="cs-CZ" sz="1800" dirty="0" smtClean="0"/>
              <a:t>ymezení </a:t>
            </a:r>
            <a:r>
              <a:rPr lang="cs-CZ" sz="1800" dirty="0"/>
              <a:t>informačních potřeb podle objektivních požadavků a priorit procesů, oproštěných od </a:t>
            </a:r>
            <a:r>
              <a:rPr lang="cs-CZ" sz="1800" u="sng" dirty="0"/>
              <a:t>lokálních</a:t>
            </a:r>
            <a:r>
              <a:rPr lang="cs-CZ" sz="1800" dirty="0"/>
              <a:t> zájmů hierarchických stupňů řízení a jednotlivých </a:t>
            </a:r>
            <a:r>
              <a:rPr lang="cs-CZ" sz="1800" u="sng" dirty="0"/>
              <a:t>vedoucích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800" dirty="0" smtClean="0"/>
              <a:t>Zlepšení </a:t>
            </a:r>
            <a:r>
              <a:rPr lang="cs-CZ" sz="1800" dirty="0"/>
              <a:t>vzájemných vztahů mezi uživateli a  </a:t>
            </a:r>
            <a:r>
              <a:rPr lang="cs-CZ" sz="1800" dirty="0"/>
              <a:t>oddělením </a:t>
            </a:r>
            <a:r>
              <a:rPr lang="cs-CZ" sz="1800" dirty="0"/>
              <a:t>IS/IT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7629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BSP - průběh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600" dirty="0" smtClean="0"/>
              <a:t>IS </a:t>
            </a:r>
            <a:r>
              <a:rPr lang="cs-CZ" sz="2600" dirty="0"/>
              <a:t>plánován shora dolů a implementován po částech </a:t>
            </a:r>
            <a:r>
              <a:rPr lang="cs-CZ" sz="2600" dirty="0" smtClean="0"/>
              <a:t>(ve spolupráci s uživateli) zdola </a:t>
            </a:r>
            <a:r>
              <a:rPr lang="cs-CZ" sz="2600" dirty="0"/>
              <a:t>nahoru.</a:t>
            </a:r>
          </a:p>
          <a:p>
            <a:pPr marL="609600" indent="-609600">
              <a:buFontTx/>
              <a:buAutoNum type="arabicPeriod"/>
            </a:pPr>
            <a:endParaRPr lang="cs-CZ" sz="2800" dirty="0" smtClean="0"/>
          </a:p>
          <a:p>
            <a:pPr marL="609600" indent="-609600">
              <a:buFontTx/>
              <a:buAutoNum type="arabicPeriod"/>
            </a:pPr>
            <a:r>
              <a:rPr lang="cs-CZ" sz="2800" dirty="0" smtClean="0"/>
              <a:t>Vytvoření </a:t>
            </a:r>
            <a:r>
              <a:rPr lang="cs-CZ" sz="2800" dirty="0"/>
              <a:t>plánu pro provedení studie</a:t>
            </a:r>
          </a:p>
          <a:p>
            <a:pPr marL="609600" indent="-609600">
              <a:buFontTx/>
              <a:buAutoNum type="arabicPeriod"/>
            </a:pPr>
            <a:r>
              <a:rPr lang="cs-CZ" sz="2800" dirty="0"/>
              <a:t>Zjištění a zaznamenání </a:t>
            </a:r>
            <a:r>
              <a:rPr lang="cs-CZ" sz="2800" dirty="0" smtClean="0"/>
              <a:t>cílů </a:t>
            </a:r>
            <a:r>
              <a:rPr lang="cs-CZ" sz="2800" dirty="0"/>
              <a:t>organizace (analýza)</a:t>
            </a:r>
          </a:p>
          <a:p>
            <a:pPr marL="609600" indent="-609600">
              <a:buFontTx/>
              <a:buAutoNum type="arabicPeriod"/>
            </a:pPr>
            <a:r>
              <a:rPr lang="cs-CZ" sz="2800" dirty="0"/>
              <a:t>Definování podnikových dat</a:t>
            </a:r>
          </a:p>
          <a:p>
            <a:pPr marL="609600" indent="-609600">
              <a:buFontTx/>
              <a:buAutoNum type="arabicPeriod"/>
            </a:pPr>
            <a:r>
              <a:rPr lang="cs-CZ" sz="2800" dirty="0"/>
              <a:t>Definování informační architektury</a:t>
            </a:r>
          </a:p>
          <a:p>
            <a:pPr marL="609600" indent="-609600">
              <a:buFontTx/>
              <a:buAutoNum type="arabicPeriod"/>
            </a:pPr>
            <a:r>
              <a:rPr lang="cs-CZ" sz="2800" dirty="0"/>
              <a:t>Prezentace závěru vrcholovému vedení</a:t>
            </a:r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BSP – 1. </a:t>
            </a:r>
            <a:r>
              <a:rPr lang="cs-CZ" sz="2800" dirty="0"/>
              <a:t>Vytvoření plánu pro provedení studie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609600" indent="-609600">
              <a:buFontTx/>
              <a:buNone/>
            </a:pPr>
            <a:r>
              <a:rPr lang="cs-CZ" sz="2400" dirty="0"/>
              <a:t>Získání zadání od vedení (rozsah a cíl studie</a:t>
            </a:r>
            <a:r>
              <a:rPr lang="cs-CZ" sz="2400" dirty="0" smtClean="0"/>
              <a:t>)</a:t>
            </a:r>
          </a:p>
          <a:p>
            <a:pPr marL="800100" lvl="1" indent="-342900"/>
            <a:r>
              <a:rPr lang="cs-CZ" sz="2400" dirty="0"/>
              <a:t>dosažení shody všech zúčastněných stran v názoru na </a:t>
            </a:r>
            <a:r>
              <a:rPr lang="cs-CZ" sz="2400" dirty="0" smtClean="0"/>
              <a:t>účel (viz teorie očekávání)</a:t>
            </a:r>
          </a:p>
          <a:p>
            <a:pPr marL="800100" lvl="1" indent="-342900"/>
            <a:r>
              <a:rPr lang="cs-CZ" sz="2400" dirty="0" smtClean="0"/>
              <a:t>vrcholové vedení – „sponzor“</a:t>
            </a:r>
          </a:p>
          <a:p>
            <a:pPr marL="800100" lvl="1" indent="-342900"/>
            <a:endParaRPr lang="cs-CZ" sz="2400" dirty="0" smtClean="0"/>
          </a:p>
          <a:p>
            <a:r>
              <a:rPr lang="cs-CZ" sz="2400" dirty="0" smtClean="0"/>
              <a:t>Je třeba určit: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cs-CZ" sz="2400" dirty="0"/>
              <a:t>účel a rozsah </a:t>
            </a:r>
            <a:r>
              <a:rPr lang="cs-CZ" sz="2400" dirty="0" smtClean="0"/>
              <a:t>studie BSP,</a:t>
            </a:r>
            <a:endParaRPr lang="cs-CZ" sz="2400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cs-CZ" sz="2400" dirty="0"/>
              <a:t>d</a:t>
            </a:r>
            <a:r>
              <a:rPr lang="cs-CZ" sz="2400" dirty="0" smtClean="0"/>
              <a:t>efinovat základní parametry pro obsah studie </a:t>
            </a:r>
            <a:r>
              <a:rPr lang="cs-CZ" sz="2400" dirty="0"/>
              <a:t>– strategické záměry vedení, akcenty a priority na výstupní informace systému,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cs-CZ" sz="2400" dirty="0"/>
              <a:t>co studie organizaci přinese,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dirty="0"/>
              <a:t>pracovní tým 4-7 lidí na dobu 8 týdnů (seznámit členy s cíli studie)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dirty="0" smtClean="0"/>
              <a:t>určení </a:t>
            </a:r>
            <a:r>
              <a:rPr lang="cs-CZ" sz="2400" dirty="0"/>
              <a:t>a pověření všech, kteří budou s týmem spolupracovat (např. </a:t>
            </a:r>
            <a:r>
              <a:rPr lang="cs-CZ" sz="2400" dirty="0" smtClean="0"/>
              <a:t>přístup </a:t>
            </a:r>
            <a:r>
              <a:rPr lang="cs-CZ" sz="2400" dirty="0"/>
              <a:t>k vedoucím </a:t>
            </a:r>
            <a:r>
              <a:rPr lang="cs-CZ" sz="2400" dirty="0" smtClean="0"/>
              <a:t>pracovníkům). Seznam </a:t>
            </a:r>
            <a:r>
              <a:rPr lang="cs-CZ" sz="2400" dirty="0"/>
              <a:t>oslovovaných lidí – schválit </a:t>
            </a:r>
            <a:r>
              <a:rPr lang="cs-CZ" sz="2400" dirty="0" smtClean="0"/>
              <a:t>vedením.</a:t>
            </a:r>
            <a:endParaRPr lang="cs-CZ" sz="2400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cs-CZ" sz="2400" dirty="0" smtClean="0"/>
              <a:t>nároky (časové) na </a:t>
            </a:r>
            <a:r>
              <a:rPr lang="cs-CZ" sz="2400" dirty="0"/>
              <a:t>spolupracující pracovníky podniku,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dirty="0" smtClean="0"/>
              <a:t>časový </a:t>
            </a:r>
            <a:r>
              <a:rPr lang="cs-CZ" sz="2400" dirty="0"/>
              <a:t>plán </a:t>
            </a:r>
            <a:r>
              <a:rPr lang="cs-CZ" sz="2400" dirty="0" smtClean="0"/>
              <a:t>studie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BSP – 2. analýza organizace</a:t>
            </a:r>
            <a:endParaRPr lang="cs-CZ" sz="400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sz="2800" dirty="0"/>
              <a:t>Definování </a:t>
            </a:r>
            <a:r>
              <a:rPr lang="cs-CZ" sz="2800" u="sng" dirty="0"/>
              <a:t>vnějších</a:t>
            </a:r>
            <a:r>
              <a:rPr lang="cs-CZ" sz="2800" dirty="0"/>
              <a:t> cílů podniku a jejich zaměření na sledované strategie </a:t>
            </a:r>
          </a:p>
          <a:p>
            <a:pPr marL="1066800" lvl="1" indent="-609600"/>
            <a:r>
              <a:rPr lang="cs-CZ" sz="2800" dirty="0" smtClean="0"/>
              <a:t>Dle výpovědí TOP managementu</a:t>
            </a:r>
          </a:p>
          <a:p>
            <a:pPr marL="1066800" lvl="1" indent="-609600"/>
            <a:r>
              <a:rPr lang="cs-CZ" sz="2800" dirty="0" smtClean="0"/>
              <a:t>Bez </a:t>
            </a:r>
            <a:r>
              <a:rPr lang="cs-CZ" sz="2800" dirty="0"/>
              <a:t>ohledu na organizační </a:t>
            </a:r>
            <a:r>
              <a:rPr lang="cs-CZ" sz="2800" dirty="0" smtClean="0"/>
              <a:t>jednotky</a:t>
            </a:r>
          </a:p>
          <a:p>
            <a:pPr marL="609600" indent="-609600">
              <a:buFont typeface="Arial" pitchFamily="34" charset="0"/>
              <a:buChar char="•"/>
            </a:pPr>
            <a:endParaRPr lang="cs-CZ" sz="2800" dirty="0" smtClean="0"/>
          </a:p>
          <a:p>
            <a:pPr lvl="0"/>
            <a:r>
              <a:rPr lang="cs-CZ" sz="2800" dirty="0"/>
              <a:t>Definování </a:t>
            </a:r>
            <a:r>
              <a:rPr lang="cs-CZ" sz="2800" dirty="0" smtClean="0"/>
              <a:t>procesů spojených s vnějšími cíli</a:t>
            </a:r>
          </a:p>
          <a:p>
            <a:pPr marL="914400" lvl="1" indent="-457200"/>
            <a:r>
              <a:rPr lang="cs-CZ" sz="2800" dirty="0" smtClean="0"/>
              <a:t>Postupovat </a:t>
            </a:r>
            <a:r>
              <a:rPr lang="cs-CZ" sz="2800" dirty="0"/>
              <a:t>v souladu s životním cyklem výrobku</a:t>
            </a:r>
          </a:p>
          <a:p>
            <a:pPr marL="914400" lvl="1" indent="-457200"/>
            <a:r>
              <a:rPr lang="cs-CZ" sz="2800" dirty="0" smtClean="0"/>
              <a:t>Výstupy naplňují vnější cíle</a:t>
            </a:r>
          </a:p>
          <a:p>
            <a:pPr marL="914400" lvl="1" indent="-457200"/>
            <a:r>
              <a:rPr lang="cs-CZ" sz="2800" dirty="0" err="1" smtClean="0"/>
              <a:t>Def</a:t>
            </a:r>
            <a:r>
              <a:rPr lang="cs-CZ" sz="2800" dirty="0" smtClean="0"/>
              <a:t>. informační vstupy z okolí.</a:t>
            </a:r>
          </a:p>
          <a:p>
            <a:pPr marL="914400" lvl="1" indent="-457200"/>
            <a:r>
              <a:rPr lang="cs-CZ" sz="2800" dirty="0" smtClean="0"/>
              <a:t>Prověřit konzistentnost: hlavní procesy-vnější cíle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31" y="332656"/>
            <a:ext cx="8009506" cy="6365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bdélník 4"/>
          <p:cNvSpPr/>
          <p:nvPr/>
        </p:nvSpPr>
        <p:spPr>
          <a:xfrm>
            <a:off x="3769828" y="2218148"/>
            <a:ext cx="2232248" cy="10801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Vnější cíle</a:t>
            </a:r>
            <a:endParaRPr lang="cs-CZ" dirty="0"/>
          </a:p>
        </p:txBody>
      </p:sp>
      <p:cxnSp>
        <p:nvCxnSpPr>
          <p:cNvPr id="8" name="Přímá spojnice se šipkou 7"/>
          <p:cNvCxnSpPr>
            <a:stCxn id="5" idx="1"/>
          </p:cNvCxnSpPr>
          <p:nvPr/>
        </p:nvCxnSpPr>
        <p:spPr>
          <a:xfrm flipH="1" flipV="1">
            <a:off x="2545692" y="1052736"/>
            <a:ext cx="1224136" cy="17054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sp>
        <p:nvSpPr>
          <p:cNvPr id="11" name="Obdélník 10"/>
          <p:cNvSpPr/>
          <p:nvPr/>
        </p:nvSpPr>
        <p:spPr>
          <a:xfrm>
            <a:off x="3419872" y="3861048"/>
            <a:ext cx="1872208" cy="93610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Informační vstupy</a:t>
            </a:r>
            <a:endParaRPr lang="cs-CZ" dirty="0"/>
          </a:p>
        </p:txBody>
      </p:sp>
      <p:cxnSp>
        <p:nvCxnSpPr>
          <p:cNvPr id="13" name="Přímá spojnice se šipkou 12"/>
          <p:cNvCxnSpPr>
            <a:stCxn id="11" idx="1"/>
          </p:cNvCxnSpPr>
          <p:nvPr/>
        </p:nvCxnSpPr>
        <p:spPr>
          <a:xfrm flipH="1" flipV="1">
            <a:off x="1115616" y="2564904"/>
            <a:ext cx="2304256" cy="17641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64023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BSP – 2. analýza organizace</a:t>
            </a:r>
            <a:endParaRPr lang="cs-CZ" sz="400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buFontTx/>
              <a:buNone/>
            </a:pPr>
            <a:r>
              <a:rPr lang="cs-CZ" sz="2400" dirty="0" smtClean="0"/>
              <a:t>Definování organizačních jednotek</a:t>
            </a:r>
          </a:p>
          <a:p>
            <a:pPr marL="609600" indent="-609600">
              <a:buFontTx/>
              <a:buNone/>
            </a:pPr>
            <a:r>
              <a:rPr lang="cs-CZ" sz="2400" dirty="0" smtClean="0"/>
              <a:t>Prověření odpovědnosti za procesy</a:t>
            </a:r>
          </a:p>
          <a:p>
            <a:pPr marL="1066800" lvl="1" indent="-609600"/>
            <a:r>
              <a:rPr lang="pl-PL" sz="2400" dirty="0"/>
              <a:t>Za jeden proces má odpovídat jedna org. jednotka. </a:t>
            </a:r>
          </a:p>
          <a:p>
            <a:pPr marL="1066800" lvl="1" indent="-609600"/>
            <a:r>
              <a:rPr lang="cs-CZ" dirty="0" smtClean="0"/>
              <a:t>(V podniku cca 40-60 procesů v průměru.)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6597352"/>
            <a:ext cx="8496944" cy="264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cs-CZ" sz="1400" dirty="0" smtClean="0"/>
              <a:t>Příklady v prezentaci ze seminární práce </a:t>
            </a:r>
            <a:r>
              <a:rPr lang="cs-CZ" sz="1400" dirty="0"/>
              <a:t>Landová </a:t>
            </a:r>
            <a:r>
              <a:rPr lang="cs-CZ" sz="1400" dirty="0" smtClean="0"/>
              <a:t>Eva, Mrázková Lucie </a:t>
            </a:r>
            <a:r>
              <a:rPr lang="en-US" sz="1400" dirty="0" smtClean="0"/>
              <a:t>&amp; </a:t>
            </a:r>
            <a:r>
              <a:rPr lang="cs-CZ" sz="1400" dirty="0" smtClean="0"/>
              <a:t>Veselá Zuzana</a:t>
            </a:r>
            <a:endParaRPr lang="cs-CZ" sz="1400" dirty="0"/>
          </a:p>
        </p:txBody>
      </p:sp>
      <p:graphicFrame>
        <p:nvGraphicFramePr>
          <p:cNvPr id="9" name="Group 2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729377"/>
              </p:ext>
            </p:extLst>
          </p:nvPr>
        </p:nvGraphicFramePr>
        <p:xfrm>
          <a:off x="395536" y="4005064"/>
          <a:ext cx="8233093" cy="2300923"/>
        </p:xfrm>
        <a:graphic>
          <a:graphicData uri="http://schemas.openxmlformats.org/drawingml/2006/table">
            <a:tbl>
              <a:tblPr/>
              <a:tblGrid>
                <a:gridCol w="208280"/>
                <a:gridCol w="1712913"/>
                <a:gridCol w="1344612"/>
                <a:gridCol w="1439863"/>
                <a:gridCol w="1223962"/>
                <a:gridCol w="1308100"/>
                <a:gridCol w="995363"/>
              </a:tblGrid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CE" charset="-18"/>
                          <a:cs typeface="Arial" pitchFamily="34" charset="0"/>
                        </a:rPr>
                        <a:t>Organizační jednotky   </a:t>
                      </a:r>
                      <a:endParaRPr kumimoji="0" lang="cs-CZ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CE" charset="-18"/>
                          <a:cs typeface="Arial" pitchFamily="34" charset="0"/>
                        </a:rPr>
                        <a:t>kvalita</a:t>
                      </a:r>
                      <a:endParaRPr kumimoji="0" lang="cs-CZ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CE" charset="-18"/>
                          <a:cs typeface="Arial" pitchFamily="34" charset="0"/>
                        </a:rPr>
                        <a:t>čistota</a:t>
                      </a:r>
                      <a:endParaRPr kumimoji="0" lang="cs-CZ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CE" charset="-18"/>
                          <a:cs typeface="Arial" pitchFamily="34" charset="0"/>
                        </a:rPr>
                        <a:t>servis</a:t>
                      </a:r>
                      <a:endParaRPr kumimoji="0" lang="cs-CZ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CE" charset="-18"/>
                          <a:cs typeface="Arial" pitchFamily="34" charset="0"/>
                        </a:rPr>
                        <a:t>kuchyň</a:t>
                      </a:r>
                      <a:endParaRPr kumimoji="0" lang="cs-CZ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  <a:tr h="180975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CE" charset="-18"/>
                          <a:cs typeface="Arial" pitchFamily="34" charset="0"/>
                        </a:rPr>
                        <a:t>   Strategie</a:t>
                      </a:r>
                      <a:endParaRPr kumimoji="0" lang="cs-CZ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CE" charset="-18"/>
                          <a:cs typeface="Arial" pitchFamily="34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5125">
                <a:tc gridSpan="3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CE" charset="-18"/>
                          <a:cs typeface="Arial" pitchFamily="34" charset="0"/>
                        </a:rPr>
                        <a:t>zrychlení obsluhy</a:t>
                      </a:r>
                      <a:endParaRPr kumimoji="0" lang="cs-CZ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CE" charset="-18"/>
                          <a:cs typeface="Arial" pitchFamily="34" charset="0"/>
                        </a:rPr>
                        <a:t>/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CE" charset="-18"/>
                          <a:cs typeface="Arial" pitchFamily="34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CE" charset="-18"/>
                          <a:cs typeface="Arial" pitchFamily="34" charset="0"/>
                        </a:rPr>
                        <a:t>X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CE" charset="-18"/>
                          <a:cs typeface="Arial" pitchFamily="34" charset="0"/>
                        </a:rPr>
                        <a:t>X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  <a:tr h="365125">
                <a:tc gridSpan="3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CE" charset="-18"/>
                          <a:cs typeface="Arial" pitchFamily="34" charset="0"/>
                        </a:rPr>
                        <a:t>zpříjemnění prostředí restaurace</a:t>
                      </a:r>
                      <a:endParaRPr kumimoji="0" lang="cs-CZ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CE" charset="-18"/>
                          <a:cs typeface="Arial" pitchFamily="34" charset="0"/>
                        </a:rPr>
                        <a:t>X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CE" charset="-18"/>
                          <a:cs typeface="Arial" pitchFamily="34" charset="0"/>
                        </a:rPr>
                        <a:t>X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CE" charset="-18"/>
                          <a:cs typeface="Arial" pitchFamily="34" charset="0"/>
                        </a:rPr>
                        <a:t>/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CE" charset="-18"/>
                          <a:cs typeface="Arial" pitchFamily="34" charset="0"/>
                        </a:rPr>
                        <a:t>/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  <a:tr h="365125">
                <a:tc gridSpan="3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CE" charset="-18"/>
                          <a:cs typeface="Arial" pitchFamily="34" charset="0"/>
                        </a:rPr>
                        <a:t>lepší vzhled produktů</a:t>
                      </a:r>
                      <a:endParaRPr kumimoji="0" lang="cs-CZ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CE" charset="-18"/>
                          <a:cs typeface="Arial" pitchFamily="34" charset="0"/>
                        </a:rPr>
                        <a:t>X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CE" charset="-18"/>
                          <a:cs typeface="Arial" pitchFamily="34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CE" charset="-18"/>
                          <a:cs typeface="Arial" pitchFamily="34" charset="0"/>
                        </a:rPr>
                        <a:t>/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CE" charset="-18"/>
                          <a:cs typeface="Arial" pitchFamily="34" charset="0"/>
                        </a:rPr>
                        <a:t>X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  <a:tr h="365125">
                <a:tc gridSpan="3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CE" charset="-18"/>
                          <a:cs typeface="Arial" pitchFamily="34" charset="0"/>
                        </a:rPr>
                        <a:t>zlevnění vybraných produktů</a:t>
                      </a:r>
                      <a:endParaRPr kumimoji="0" lang="cs-CZ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CE" charset="-18"/>
                          <a:cs typeface="Arial" pitchFamily="34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CE" charset="-18"/>
                          <a:cs typeface="Arial" pitchFamily="34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CE" charset="-18"/>
                          <a:cs typeface="Arial" pitchFamily="34" charset="0"/>
                        </a:rPr>
                        <a:t>X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CE" charset="-18"/>
                          <a:cs typeface="Arial" pitchFamily="34" charset="0"/>
                        </a:rPr>
                        <a:t>X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430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BSP – 2. analýza organizace</a:t>
            </a:r>
            <a:endParaRPr lang="cs-CZ" sz="40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800" dirty="0" smtClean="0"/>
              <a:t>Určení datových tříd (datových entit)</a:t>
            </a:r>
          </a:p>
          <a:p>
            <a:pPr marL="1066800" lvl="1" indent="-609600">
              <a:lnSpc>
                <a:spcPct val="90000"/>
              </a:lnSpc>
            </a:pPr>
            <a:r>
              <a:rPr lang="cs-CZ" sz="2800" dirty="0" smtClean="0"/>
              <a:t>Vychází se z potřeby hlavních procesů</a:t>
            </a:r>
            <a:endParaRPr lang="cs-CZ" sz="2800" dirty="0"/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cs-CZ" sz="2800" i="1" dirty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800" dirty="0"/>
              <a:t>Organizační jednotky/třídy dat</a:t>
            </a:r>
          </a:p>
          <a:p>
            <a:pPr marL="1066800" lvl="1" indent="-609600">
              <a:lnSpc>
                <a:spcPct val="90000"/>
              </a:lnSpc>
            </a:pPr>
            <a:r>
              <a:rPr lang="cs-CZ" sz="2800" b="0" dirty="0"/>
              <a:t>Odpovědnost za data</a:t>
            </a:r>
          </a:p>
          <a:p>
            <a:pPr marL="1066800" lvl="1" indent="-609600">
              <a:lnSpc>
                <a:spcPct val="90000"/>
              </a:lnSpc>
            </a:pPr>
            <a:r>
              <a:rPr lang="cs-CZ" sz="2800" b="0" dirty="0"/>
              <a:t>Pomáhá při definici požadavků na data</a:t>
            </a:r>
          </a:p>
          <a:p>
            <a:pPr marL="1066800" lvl="1" indent="-609600">
              <a:lnSpc>
                <a:spcPct val="90000"/>
              </a:lnSpc>
            </a:pPr>
            <a:r>
              <a:rPr lang="cs-CZ" sz="2800" b="0" dirty="0"/>
              <a:t>Určuje možnosti sdílení </a:t>
            </a:r>
            <a:r>
              <a:rPr lang="cs-CZ" sz="2800" b="0" dirty="0" smtClean="0"/>
              <a:t>dat</a:t>
            </a:r>
          </a:p>
          <a:p>
            <a:pPr lvl="1" indent="0">
              <a:lnSpc>
                <a:spcPct val="90000"/>
              </a:lnSpc>
              <a:buNone/>
            </a:pPr>
            <a:endParaRPr lang="cs-CZ" sz="2800" b="0" dirty="0" smtClean="0"/>
          </a:p>
          <a:p>
            <a:pPr>
              <a:lnSpc>
                <a:spcPct val="90000"/>
              </a:lnSpc>
            </a:pPr>
            <a:r>
              <a:rPr lang="cs-CZ" sz="2800" dirty="0" smtClean="0"/>
              <a:t>Ověření úplnosti zdrojových dat</a:t>
            </a:r>
          </a:p>
          <a:p>
            <a:pPr marL="914400" lvl="1" indent="-457200">
              <a:lnSpc>
                <a:spcPct val="90000"/>
              </a:lnSpc>
            </a:pPr>
            <a:r>
              <a:rPr lang="cs-CZ" sz="2800" b="0" dirty="0" smtClean="0"/>
              <a:t>Data z okolí</a:t>
            </a:r>
          </a:p>
          <a:p>
            <a:pPr marL="914400" lvl="1" indent="-457200">
              <a:lnSpc>
                <a:spcPct val="90000"/>
              </a:lnSpc>
            </a:pPr>
            <a:r>
              <a:rPr lang="cs-CZ" sz="2800" b="0" dirty="0" smtClean="0"/>
              <a:t>Data vzniklá z </a:t>
            </a:r>
            <a:r>
              <a:rPr lang="cs-CZ" sz="2800" b="0" u="sng" dirty="0" smtClean="0"/>
              <a:t>vnitřních procesů</a:t>
            </a:r>
          </a:p>
          <a:p>
            <a:pPr marL="914400" lvl="1" indent="-457200">
              <a:lnSpc>
                <a:spcPct val="90000"/>
              </a:lnSpc>
            </a:pPr>
            <a:endParaRPr lang="cs-CZ" sz="2800" b="0" u="sng" dirty="0" smtClean="0"/>
          </a:p>
          <a:p>
            <a:pPr>
              <a:lnSpc>
                <a:spcPct val="90000"/>
              </a:lnSpc>
            </a:pPr>
            <a:r>
              <a:rPr lang="cs-CZ" sz="2800" b="1" dirty="0"/>
              <a:t>Identifikace vnitřních procesů</a:t>
            </a:r>
            <a:endParaRPr lang="cs-CZ" sz="2800" b="1" dirty="0"/>
          </a:p>
          <a:p>
            <a:pPr marL="1066800" lvl="1" indent="-609600">
              <a:lnSpc>
                <a:spcPct val="90000"/>
              </a:lnSpc>
            </a:pPr>
            <a:endParaRPr lang="cs-CZ" sz="28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195</TotalTime>
  <Words>697</Words>
  <Application>Microsoft Office PowerPoint</Application>
  <PresentationFormat>Předvádění na obrazovce (4:3)</PresentationFormat>
  <Paragraphs>129</Paragraphs>
  <Slides>14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Základní</vt:lpstr>
      <vt:lpstr>List aplikace Microsoft Office Excel</vt:lpstr>
      <vt:lpstr>Business system planning</vt:lpstr>
      <vt:lpstr>BSP - cíle</vt:lpstr>
      <vt:lpstr>BSP – dílčí cíle</vt:lpstr>
      <vt:lpstr>BSP - průběh</vt:lpstr>
      <vt:lpstr>BSP – 1. Vytvoření plánu pro provedení studie</vt:lpstr>
      <vt:lpstr>BSP – 2. analýza organizace</vt:lpstr>
      <vt:lpstr>Prezentace aplikace PowerPoint</vt:lpstr>
      <vt:lpstr>BSP – 2. analýza organizace</vt:lpstr>
      <vt:lpstr>BSP – 2. analýza organizace</vt:lpstr>
      <vt:lpstr>Prezentace aplikace PowerPoint</vt:lpstr>
      <vt:lpstr>Prezentace aplikace PowerPoint</vt:lpstr>
      <vt:lpstr>Informační pro fastfood</vt:lpstr>
      <vt:lpstr>Business Systems Planning</vt:lpstr>
      <vt:lpstr>Metody pro plánování IS</vt:lpstr>
    </vt:vector>
  </TitlesOfParts>
  <Company>VUT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skapa</dc:creator>
  <cp:lastModifiedBy>Skapa Radoslav</cp:lastModifiedBy>
  <cp:revision>38</cp:revision>
  <dcterms:created xsi:type="dcterms:W3CDTF">2006-04-12T15:08:27Z</dcterms:created>
  <dcterms:modified xsi:type="dcterms:W3CDTF">2012-03-19T11:49:36Z</dcterms:modified>
</cp:coreProperties>
</file>