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70" r:id="rId2"/>
    <p:sldId id="272" r:id="rId3"/>
    <p:sldId id="259" r:id="rId4"/>
    <p:sldId id="277" r:id="rId5"/>
    <p:sldId id="278" r:id="rId6"/>
    <p:sldId id="279" r:id="rId7"/>
    <p:sldId id="280" r:id="rId8"/>
    <p:sldId id="281" r:id="rId9"/>
    <p:sldId id="282" r:id="rId10"/>
    <p:sldId id="273" r:id="rId11"/>
    <p:sldId id="274" r:id="rId12"/>
    <p:sldId id="275" r:id="rId13"/>
    <p:sldId id="283" r:id="rId14"/>
    <p:sldId id="276" r:id="rId15"/>
    <p:sldId id="271" r:id="rId16"/>
    <p:sldId id="284"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snapToGrid="0" snapToObjects="1">
      <p:cViewPr varScale="1">
        <p:scale>
          <a:sx n="107" d="100"/>
          <a:sy n="107" d="100"/>
        </p:scale>
        <p:origin x="-84" y="-132"/>
      </p:cViewPr>
      <p:guideLst>
        <p:guide orient="horz" pos="2160"/>
        <p:guide pos="2880"/>
      </p:guideLst>
    </p:cSldViewPr>
  </p:slideViewPr>
  <p:outlineViewPr>
    <p:cViewPr>
      <p:scale>
        <a:sx n="33" d="100"/>
        <a:sy n="33" d="100"/>
      </p:scale>
      <p:origin x="48" y="8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7"/>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3BB75E82-60C1-4F51-A87D-401C9B8C7A41}" type="datetime2">
              <a:rPr lang="en-US"/>
              <a:pPr>
                <a:defRPr/>
              </a:pPr>
              <a:t>Wednesday, February 20, 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BBC20B4-C22D-4554-8342-6D2D28AAFE6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979677-D05F-4452-8836-BC9997A9836D}" type="datetime2">
              <a:rPr lang="en-US"/>
              <a:pPr>
                <a:defRPr/>
              </a:pPr>
              <a:t>Wednesday, February 20, 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BFF0ED-2F06-4AF5-B6C0-8D91966096B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BC6F605-1FEB-461F-B0C6-70F2EC8851A9}" type="datetime2">
              <a:rPr lang="en-US"/>
              <a:pPr>
                <a:defRPr/>
              </a:pPr>
              <a:t>Wednesday, February 20, 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F65E2B-00C5-4226-AF6C-328F4C6FF30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69F200-D06E-4DB8-AD23-1CF9B7AC1F7A}" type="datetime2">
              <a:rPr lang="en-US"/>
              <a:pPr>
                <a:defRPr/>
              </a:pPr>
              <a:t>Wednesday, February 20, 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E37C4D-F379-4A1B-84C6-73435447DA4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cxnSp>
        <p:nvCxnSpPr>
          <p:cNvPr id="4" name="Straight Connector 6"/>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B3DCA6C-025C-481F-841C-23A3C785D574}" type="datetime2">
              <a:rPr lang="en-US"/>
              <a:pPr>
                <a:defRPr/>
              </a:pPr>
              <a:t>Wednesday, February 20, 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937992-C60A-4F9F-8C5C-B771111325C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9767760-56BB-43E4-8127-C423CCBE26A3}" type="datetime2">
              <a:rPr lang="en-US"/>
              <a:pPr>
                <a:defRPr/>
              </a:pPr>
              <a:t>Wednesday, February 20, 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F2F15B-5F6E-4CAB-9E2D-A657B5FCB20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10"/>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47AD4F58-4F2E-4501-84E8-5C14BFDF68C6}" type="datetime2">
              <a:rPr lang="en-US"/>
              <a:pPr>
                <a:defRPr/>
              </a:pPr>
              <a:t>Wednesday, February 20, 2013</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2DD075DB-DF18-470F-B5E7-C62B0FCA3A2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FDE7AFA-AADD-46DF-9347-A368B122E513}" type="datetime2">
              <a:rPr lang="en-US"/>
              <a:pPr>
                <a:defRPr/>
              </a:pPr>
              <a:t>Wednesday, February 20, 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17065C0-EBFB-478E-BA17-FD56C6ED08C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1A3959D-03C7-40B5-ABD7-FB65328942FA}" type="datetime2">
              <a:rPr lang="en-US"/>
              <a:pPr>
                <a:defRPr/>
              </a:pPr>
              <a:t>Wednesday, February 20, 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372F262-86C0-476C-8EB4-9332A97DDAA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2937C9CE-F75B-4FD9-B293-89F0F08C3A87}" type="datetime2">
              <a:rPr lang="en-US"/>
              <a:pPr>
                <a:defRPr/>
              </a:pPr>
              <a:t>Wednesday, February 20, 2013</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C40FC79-E072-44BB-97A3-C2CBD391EC6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50BBF0A-8491-48D2-AEC4-1311BE286FAD}" type="datetime2">
              <a:rPr lang="en-US"/>
              <a:pPr>
                <a:defRPr/>
              </a:pPr>
              <a:t>Wednesday, February 20, 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BE3A55-94CB-495D-A342-DA147F1DB04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defRPr>
            </a:lvl1pPr>
          </a:lstStyle>
          <a:p>
            <a:pPr>
              <a:defRPr/>
            </a:pPr>
            <a:fld id="{E0C68A5F-81C3-46B4-A8D5-2DC8BAC773EC}" type="datetime2">
              <a:rPr lang="en-US"/>
              <a:pPr>
                <a:defRPr/>
              </a:pPr>
              <a:t>Wednesday, February 20, 2013</a:t>
            </a:fld>
            <a:endParaRPr lang="en-US" dirty="0"/>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r" fontAlgn="auto">
              <a:spcBef>
                <a:spcPts val="0"/>
              </a:spcBef>
              <a:spcAft>
                <a:spcPts val="0"/>
              </a:spcAft>
              <a:defRPr sz="1200" dirty="0">
                <a:solidFill>
                  <a:srgbClr val="FFFFFF"/>
                </a:solidFill>
                <a:latin typeface="+mn-lt"/>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smtClean="0">
                <a:solidFill>
                  <a:srgbClr val="FFFFFF"/>
                </a:solidFill>
                <a:latin typeface="+mn-lt"/>
              </a:defRPr>
            </a:lvl1pPr>
          </a:lstStyle>
          <a:p>
            <a:pPr>
              <a:defRPr/>
            </a:pPr>
            <a:fld id="{EB123A83-BB90-487D-8056-532F321DB5F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72" r:id="rId1"/>
    <p:sldLayoutId id="2147483971" r:id="rId2"/>
    <p:sldLayoutId id="2147483973" r:id="rId3"/>
    <p:sldLayoutId id="2147483970" r:id="rId4"/>
    <p:sldLayoutId id="2147483974" r:id="rId5"/>
    <p:sldLayoutId id="2147483969" r:id="rId6"/>
    <p:sldLayoutId id="2147483968" r:id="rId7"/>
    <p:sldLayoutId id="2147483975" r:id="rId8"/>
    <p:sldLayoutId id="2147483967" r:id="rId9"/>
    <p:sldLayoutId id="2147483966" r:id="rId10"/>
    <p:sldLayoutId id="2147483965" r:id="rId11"/>
  </p:sldLayoutIdLst>
  <p:hf sldNum="0" hdr="0" ftr="0" dt="0"/>
  <p:txStyles>
    <p:titleStyle>
      <a:lvl1pPr algn="l" rtl="0" fontAlgn="base">
        <a:spcBef>
          <a:spcPct val="0"/>
        </a:spcBef>
        <a:spcAft>
          <a:spcPct val="0"/>
        </a:spcAft>
        <a:defRPr sz="4000" kern="1200" spc="-1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fontAlgn="auto">
              <a:spcAft>
                <a:spcPts val="0"/>
              </a:spcAft>
              <a:defRPr/>
            </a:pPr>
            <a:r>
              <a:rPr lang="en-US" dirty="0"/>
              <a:t>Financial system and its transformation</a:t>
            </a:r>
            <a:endParaRPr lang="cs-CZ" dirty="0"/>
          </a:p>
        </p:txBody>
      </p:sp>
      <p:sp>
        <p:nvSpPr>
          <p:cNvPr id="3" name="Podnadpis 2"/>
          <p:cNvSpPr>
            <a:spLocks noGrp="1"/>
          </p:cNvSpPr>
          <p:nvPr>
            <p:ph type="subTitle" idx="1"/>
          </p:nvPr>
        </p:nvSpPr>
        <p:spPr>
          <a:xfrm>
            <a:off x="685800" y="3505200"/>
            <a:ext cx="7050088" cy="1752600"/>
          </a:xfrm>
        </p:spPr>
        <p:txBody>
          <a:bodyPr>
            <a:normAutofit/>
          </a:bodyPr>
          <a:lstStyle/>
          <a:p>
            <a:pPr>
              <a:lnSpc>
                <a:spcPct val="90000"/>
              </a:lnSpc>
            </a:pPr>
            <a:r>
              <a:rPr lang="en-US" sz="3300" smtClean="0">
                <a:solidFill>
                  <a:srgbClr val="FF0000"/>
                </a:solidFill>
              </a:rPr>
              <a:t>Basic definitions and concepts</a:t>
            </a:r>
            <a:endParaRPr lang="cs-CZ" sz="3300" smtClean="0">
              <a:solidFill>
                <a:srgbClr val="FF0000"/>
              </a:solidFill>
            </a:endParaRPr>
          </a:p>
          <a:p>
            <a:pPr>
              <a:lnSpc>
                <a:spcPct val="90000"/>
              </a:lnSpc>
            </a:pPr>
            <a:endParaRPr lang="cs-CZ" sz="2200" smtClean="0">
              <a:solidFill>
                <a:srgbClr val="57576E"/>
              </a:solidFill>
            </a:endParaRPr>
          </a:p>
          <a:p>
            <a:pPr>
              <a:lnSpc>
                <a:spcPct val="90000"/>
              </a:lnSpc>
            </a:pPr>
            <a:r>
              <a:rPr lang="cs-CZ" sz="2200" smtClean="0">
                <a:solidFill>
                  <a:srgbClr val="57576E"/>
                </a:solidFill>
              </a:rPr>
              <a:t>Ludek Benada</a:t>
            </a:r>
            <a:endParaRPr lang="en-US" sz="2200" smtClean="0">
              <a:solidFill>
                <a:srgbClr val="57576E"/>
              </a:solidFill>
            </a:endParaRPr>
          </a:p>
          <a:p>
            <a:pPr>
              <a:lnSpc>
                <a:spcPct val="90000"/>
              </a:lnSpc>
            </a:pPr>
            <a:r>
              <a:rPr lang="cs-CZ" sz="2200" smtClean="0">
                <a:solidFill>
                  <a:srgbClr val="57576E"/>
                </a:solidFill>
              </a:rPr>
              <a:t>75970</a:t>
            </a:r>
            <a:r>
              <a:rPr lang="en-US" sz="2200" smtClean="0">
                <a:solidFill>
                  <a:srgbClr val="57576E"/>
                </a:solidFill>
              </a:rPr>
              <a:t>@mail.muni.cz</a:t>
            </a:r>
          </a:p>
          <a:p>
            <a:pPr>
              <a:lnSpc>
                <a:spcPct val="90000"/>
              </a:lnSpc>
            </a:pPr>
            <a:endParaRPr lang="cs-CZ" sz="2200" smtClean="0">
              <a:solidFill>
                <a:srgbClr val="57576E"/>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Transformation or transition</a:t>
            </a:r>
            <a:endParaRPr lang="en-US" dirty="0"/>
          </a:p>
        </p:txBody>
      </p:sp>
      <p:sp>
        <p:nvSpPr>
          <p:cNvPr id="22530" name="Content Placeholder 2"/>
          <p:cNvSpPr>
            <a:spLocks noGrp="1"/>
          </p:cNvSpPr>
          <p:nvPr>
            <p:ph idx="1"/>
          </p:nvPr>
        </p:nvSpPr>
        <p:spPr/>
        <p:txBody>
          <a:bodyPr/>
          <a:lstStyle/>
          <a:p>
            <a:r>
              <a:rPr lang="en-US" sz="2800" smtClean="0"/>
              <a:t>Changes of the economic system as a whole</a:t>
            </a:r>
          </a:p>
          <a:p>
            <a:r>
              <a:rPr lang="en-US" sz="2800" smtClean="0"/>
              <a:t>For our purposes, it is the process of changing an economic system from centrally planned economy to a free market after some major political changes (former Soviet Union countries and communist bloc countries of Europe) or deliberate choice (China)</a:t>
            </a:r>
          </a:p>
          <a:p>
            <a:r>
              <a:rPr lang="en-US" sz="2800" smtClean="0"/>
              <a:t>The process is characterized by the changing and creating of institutions</a:t>
            </a:r>
          </a:p>
          <a:p>
            <a:endParaRPr lang="en-US"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Possible forms of economic syste</a:t>
            </a:r>
            <a:r>
              <a:rPr lang="en-US" dirty="0"/>
              <a:t>m</a:t>
            </a:r>
          </a:p>
        </p:txBody>
      </p:sp>
      <p:sp>
        <p:nvSpPr>
          <p:cNvPr id="23554" name="Content Placeholder 2"/>
          <p:cNvSpPr>
            <a:spLocks noGrp="1"/>
          </p:cNvSpPr>
          <p:nvPr>
            <p:ph idx="1"/>
          </p:nvPr>
        </p:nvSpPr>
        <p:spPr>
          <a:xfrm>
            <a:off x="457200" y="1831975"/>
            <a:ext cx="8229600" cy="4645025"/>
          </a:xfrm>
        </p:spPr>
        <p:txBody>
          <a:bodyPr/>
          <a:lstStyle/>
          <a:p>
            <a:r>
              <a:rPr lang="en-US" sz="3600" smtClean="0"/>
              <a:t>Traditional economy</a:t>
            </a:r>
          </a:p>
          <a:p>
            <a:pPr lvl="1"/>
            <a:r>
              <a:rPr lang="en-US" sz="3200" smtClean="0"/>
              <a:t>Barter economy</a:t>
            </a:r>
          </a:p>
          <a:p>
            <a:r>
              <a:rPr lang="en-US" sz="3600" smtClean="0"/>
              <a:t>Market economy</a:t>
            </a:r>
          </a:p>
          <a:p>
            <a:r>
              <a:rPr lang="en-US" sz="3600" smtClean="0"/>
              <a:t>Planned economy</a:t>
            </a:r>
          </a:p>
          <a:p>
            <a:r>
              <a:rPr lang="en-US" sz="3600" smtClean="0"/>
              <a:t>Mixed economy</a:t>
            </a:r>
          </a:p>
          <a:p>
            <a:endParaRPr lang="en-US" sz="3600" smtClean="0"/>
          </a:p>
          <a:p>
            <a:endParaRPr lang="en-US" sz="36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Transition process</a:t>
            </a:r>
            <a:endParaRPr lang="en-US" dirty="0"/>
          </a:p>
        </p:txBody>
      </p:sp>
      <p:sp>
        <p:nvSpPr>
          <p:cNvPr id="24578" name="Content Placeholder 2"/>
          <p:cNvSpPr>
            <a:spLocks noGrp="1"/>
          </p:cNvSpPr>
          <p:nvPr>
            <p:ph idx="1"/>
          </p:nvPr>
        </p:nvSpPr>
        <p:spPr/>
        <p:txBody>
          <a:bodyPr/>
          <a:lstStyle/>
          <a:p>
            <a:r>
              <a:rPr lang="en-US" sz="2800" smtClean="0"/>
              <a:t>Early reform steps</a:t>
            </a:r>
          </a:p>
          <a:p>
            <a:pPr lvl="1"/>
            <a:r>
              <a:rPr lang="en-US" sz="2400" smtClean="0"/>
              <a:t>Price liberalization </a:t>
            </a:r>
          </a:p>
          <a:p>
            <a:pPr lvl="1"/>
            <a:r>
              <a:rPr lang="en-US" sz="2400" smtClean="0"/>
              <a:t>Liberalization of foreign trade </a:t>
            </a:r>
          </a:p>
          <a:p>
            <a:pPr lvl="1"/>
            <a:r>
              <a:rPr lang="en-US" sz="2400" smtClean="0"/>
              <a:t>Restructuring and privatization</a:t>
            </a:r>
          </a:p>
          <a:p>
            <a:pPr lvl="1"/>
            <a:r>
              <a:rPr lang="en-US" sz="2400" smtClean="0"/>
              <a:t>Elimination of state aids for companies </a:t>
            </a:r>
          </a:p>
          <a:p>
            <a:pPr lvl="1"/>
            <a:r>
              <a:rPr lang="en-US" sz="2400" smtClean="0"/>
              <a:t>Set of capital and financial market </a:t>
            </a:r>
          </a:p>
          <a:p>
            <a:pPr lvl="1"/>
            <a:r>
              <a:rPr lang="en-US" sz="2400" smtClean="0"/>
              <a:t>Liberalization of proprietorship</a:t>
            </a:r>
          </a:p>
          <a:p>
            <a:r>
              <a:rPr lang="en-US" sz="2800" smtClean="0"/>
              <a:t>Long-term tasks </a:t>
            </a:r>
          </a:p>
          <a:p>
            <a:pPr lvl="1"/>
            <a:r>
              <a:rPr lang="en-US" sz="2400" smtClean="0"/>
              <a:t>Legal framework </a:t>
            </a:r>
          </a:p>
          <a:p>
            <a:pPr lvl="1"/>
            <a:r>
              <a:rPr lang="en-US" sz="2400" smtClean="0"/>
              <a:t>Changes in justice (especially, competition policies)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Economic transition (IMF definition)</a:t>
            </a:r>
            <a:endParaRPr lang="en-US" dirty="0"/>
          </a:p>
        </p:txBody>
      </p:sp>
      <p:sp>
        <p:nvSpPr>
          <p:cNvPr id="25602" name="Content Placeholder 2"/>
          <p:cNvSpPr>
            <a:spLocks noGrp="1"/>
          </p:cNvSpPr>
          <p:nvPr>
            <p:ph idx="1"/>
          </p:nvPr>
        </p:nvSpPr>
        <p:spPr/>
        <p:txBody>
          <a:bodyPr/>
          <a:lstStyle/>
          <a:p>
            <a:r>
              <a:rPr lang="en-US" smtClean="0"/>
              <a:t>liberalizing economic activity, prices, and market operations, along with reallocating resources to their most efficient use</a:t>
            </a:r>
          </a:p>
          <a:p>
            <a:r>
              <a:rPr lang="en-US" smtClean="0"/>
              <a:t>developing indirect, market-oriented instruments for macroeconomic stabilization</a:t>
            </a:r>
          </a:p>
          <a:p>
            <a:r>
              <a:rPr lang="en-US" smtClean="0"/>
              <a:t>achieving effective enterprise management and economic efficiency, usually through privatization</a:t>
            </a:r>
          </a:p>
          <a:p>
            <a:r>
              <a:rPr lang="en-US" smtClean="0"/>
              <a:t>imposing hard budget constraints, which provides incentives to improve efficiency</a:t>
            </a:r>
          </a:p>
          <a:p>
            <a:r>
              <a:rPr lang="en-US" smtClean="0"/>
              <a:t>establishing an institutional and legal framework to secure property rights, the rule of law, and transparent market-entry regulations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Transformation approaches</a:t>
            </a:r>
            <a:endParaRPr lang="en-US" dirty="0"/>
          </a:p>
        </p:txBody>
      </p:sp>
      <p:sp>
        <p:nvSpPr>
          <p:cNvPr id="26626" name="Content Placeholder 2"/>
          <p:cNvSpPr>
            <a:spLocks noGrp="1"/>
          </p:cNvSpPr>
          <p:nvPr>
            <p:ph idx="1"/>
          </p:nvPr>
        </p:nvSpPr>
        <p:spPr/>
        <p:txBody>
          <a:bodyPr/>
          <a:lstStyle/>
          <a:p>
            <a:r>
              <a:rPr lang="en-US" sz="2800" smtClean="0"/>
              <a:t>Gradualism</a:t>
            </a:r>
          </a:p>
          <a:p>
            <a:pPr lvl="1"/>
            <a:r>
              <a:rPr lang="en-US" sz="2400" smtClean="0"/>
              <a:t>Slow pace of reforms</a:t>
            </a:r>
          </a:p>
          <a:p>
            <a:pPr lvl="1"/>
            <a:r>
              <a:rPr lang="en-US" sz="2400" smtClean="0"/>
              <a:t>All negative factors could be limited </a:t>
            </a:r>
          </a:p>
          <a:p>
            <a:pPr lvl="1"/>
            <a:r>
              <a:rPr lang="en-US" sz="2400" smtClean="0"/>
              <a:t>Optimistic situation in business</a:t>
            </a:r>
          </a:p>
          <a:p>
            <a:pPr lvl="1"/>
            <a:r>
              <a:rPr lang="en-US" sz="2400" smtClean="0"/>
              <a:t>Social pressures</a:t>
            </a:r>
          </a:p>
          <a:p>
            <a:r>
              <a:rPr lang="en-US" sz="2800" smtClean="0"/>
              <a:t>Shock theory</a:t>
            </a:r>
          </a:p>
          <a:p>
            <a:pPr lvl="1"/>
            <a:r>
              <a:rPr lang="en-US" sz="2400" smtClean="0"/>
              <a:t>Quick pace of reforms</a:t>
            </a:r>
          </a:p>
          <a:p>
            <a:pPr lvl="1"/>
            <a:r>
              <a:rPr lang="en-US" sz="2400" smtClean="0"/>
              <a:t>Basic reforms in short time horizon</a:t>
            </a:r>
          </a:p>
          <a:p>
            <a:pPr lvl="1"/>
            <a:r>
              <a:rPr lang="en-US" sz="2400" smtClean="0"/>
              <a:t>Accompanied by stabilization policy and withdrawal of government interventions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The choice of the financial system model</a:t>
            </a:r>
            <a:endParaRPr lang="en-US" dirty="0"/>
          </a:p>
        </p:txBody>
      </p:sp>
      <p:sp>
        <p:nvSpPr>
          <p:cNvPr id="27650" name="Content Placeholder 2"/>
          <p:cNvSpPr>
            <a:spLocks noGrp="1"/>
          </p:cNvSpPr>
          <p:nvPr>
            <p:ph idx="1"/>
          </p:nvPr>
        </p:nvSpPr>
        <p:spPr/>
        <p:txBody>
          <a:bodyPr/>
          <a:lstStyle/>
          <a:p>
            <a:r>
              <a:rPr lang="en-US" sz="2800" smtClean="0"/>
              <a:t>Financial market-based system (US, UK)</a:t>
            </a:r>
          </a:p>
          <a:p>
            <a:pPr lvl="1"/>
            <a:r>
              <a:rPr lang="en-US" sz="2400" smtClean="0"/>
              <a:t>Relies on the capital market and on segmented banking</a:t>
            </a:r>
          </a:p>
          <a:p>
            <a:pPr lvl="1"/>
            <a:r>
              <a:rPr lang="en-US" sz="2400" smtClean="0"/>
              <a:t>High economic and organizational prerequisites for the efficiency </a:t>
            </a:r>
          </a:p>
          <a:p>
            <a:r>
              <a:rPr lang="en-US" sz="2800" smtClean="0"/>
              <a:t>Bank-based system (Europe, Japan)</a:t>
            </a:r>
          </a:p>
          <a:p>
            <a:pPr lvl="1"/>
            <a:r>
              <a:rPr lang="en-US" sz="2400" smtClean="0"/>
              <a:t>Collects short-term deposits</a:t>
            </a:r>
          </a:p>
          <a:p>
            <a:pPr lvl="1"/>
            <a:r>
              <a:rPr lang="en-US" sz="2400" smtClean="0"/>
              <a:t>Handles transfers of funds to business</a:t>
            </a:r>
          </a:p>
          <a:p>
            <a:pPr lvl="1"/>
            <a:r>
              <a:rPr lang="en-US" sz="2400" smtClean="0"/>
              <a:t>Well capitalized to cover ordinary banking risks</a:t>
            </a:r>
          </a:p>
          <a:p>
            <a:pPr lvl="1"/>
            <a:r>
              <a:rPr lang="en-US" sz="2400" smtClean="0"/>
              <a:t>For transition economies</a:t>
            </a:r>
          </a:p>
          <a:p>
            <a:pPr lvl="2"/>
            <a:r>
              <a:rPr lang="en-US" sz="2000" smtClean="0"/>
              <a:t>Universal banking</a:t>
            </a:r>
          </a:p>
          <a:p>
            <a:pPr lvl="2"/>
            <a:r>
              <a:rPr lang="en-US" sz="2000" smtClean="0"/>
              <a:t>Foreign bank entries are preferable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en-US" smtClean="0"/>
              <a:t>Readings for the next topic</a:t>
            </a:r>
            <a:endParaRPr lang="en-US"/>
          </a:p>
        </p:txBody>
      </p:sp>
      <p:sp>
        <p:nvSpPr>
          <p:cNvPr id="28674" name="Zástupný symbol pro obsah 2"/>
          <p:cNvSpPr>
            <a:spLocks noGrp="1"/>
          </p:cNvSpPr>
          <p:nvPr>
            <p:ph idx="1"/>
          </p:nvPr>
        </p:nvSpPr>
        <p:spPr/>
        <p:txBody>
          <a:bodyPr/>
          <a:lstStyle/>
          <a:p>
            <a:pPr marL="457200" indent="-457200">
              <a:buFont typeface="Arial" charset="0"/>
              <a:buAutoNum type="arabicPeriod"/>
            </a:pPr>
            <a:r>
              <a:rPr lang="cs-CZ" smtClean="0"/>
              <a:t>Judis</a:t>
            </a:r>
            <a:r>
              <a:rPr lang="en-US" smtClean="0"/>
              <a:t>, J.B.</a:t>
            </a:r>
            <a:r>
              <a:rPr lang="cs-CZ" smtClean="0"/>
              <a:t> </a:t>
            </a:r>
            <a:r>
              <a:rPr lang="en-US" smtClean="0"/>
              <a:t>(2009). Debt Man Walking. </a:t>
            </a:r>
            <a:r>
              <a:rPr lang="en-US" i="1" smtClean="0"/>
              <a:t>US Department of State eJournal</a:t>
            </a:r>
            <a:r>
              <a:rPr lang="en-US" smtClean="0"/>
              <a:t>, vol.14, 5, pp. 9-12.</a:t>
            </a:r>
          </a:p>
          <a:p>
            <a:pPr marL="457200" indent="-457200">
              <a:buFont typeface="Arial" charset="0"/>
              <a:buAutoNum type="arabicPeriod"/>
            </a:pPr>
            <a:r>
              <a:rPr lang="en-US" smtClean="0"/>
              <a:t>Vedder, R. (2009). The Evolving Global Financial System. </a:t>
            </a:r>
            <a:r>
              <a:rPr lang="en-US" i="1" smtClean="0"/>
              <a:t>US Department of State eJournal</a:t>
            </a:r>
            <a:r>
              <a:rPr lang="en-US" smtClean="0"/>
              <a:t>, vol.14, 5, pp. 27-30.</a:t>
            </a:r>
          </a:p>
          <a:p>
            <a:pPr marL="457200" indent="-457200">
              <a:buFont typeface="Arial" charset="0"/>
              <a:buAutoNum type="arabicPeriod"/>
            </a:pPr>
            <a:r>
              <a:rPr lang="en-US" smtClean="0"/>
              <a:t>Wyman. O. (2009). The Future of the Global Financial System. </a:t>
            </a:r>
            <a:r>
              <a:rPr lang="en-US" i="1" smtClean="0"/>
              <a:t>World Economic Forum’s World Scenarios Series</a:t>
            </a:r>
            <a:r>
              <a:rPr lang="en-US" smtClean="0"/>
              <a:t>. [EXCERT]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Economics and finance</a:t>
            </a:r>
            <a:endParaRPr lang="en-US" dirty="0"/>
          </a:p>
        </p:txBody>
      </p:sp>
      <p:sp>
        <p:nvSpPr>
          <p:cNvPr id="14338" name="Content Placeholder 2"/>
          <p:cNvSpPr>
            <a:spLocks noGrp="1"/>
          </p:cNvSpPr>
          <p:nvPr>
            <p:ph idx="1"/>
          </p:nvPr>
        </p:nvSpPr>
        <p:spPr/>
        <p:txBody>
          <a:bodyPr/>
          <a:lstStyle/>
          <a:p>
            <a:r>
              <a:rPr lang="en-US" sz="2800" smtClean="0"/>
              <a:t>Economics – a social science that studies the production, consumption and distribution of goods and services, with an aim explaining how economies work and how their agents interact.</a:t>
            </a:r>
          </a:p>
          <a:p>
            <a:pPr lvl="1"/>
            <a:r>
              <a:rPr lang="en-US" sz="2400" smtClean="0"/>
              <a:t>Focuses on the optimization of valued goals</a:t>
            </a:r>
          </a:p>
          <a:p>
            <a:r>
              <a:rPr lang="en-US" sz="2800" smtClean="0"/>
              <a:t>Finance – a fund management science, which deals with the interrelation of the concepts of time, risk and money.</a:t>
            </a:r>
          </a:p>
          <a:p>
            <a:pPr lvl="1"/>
            <a:r>
              <a:rPr lang="en-US" sz="2400" smtClean="0"/>
              <a:t>Focuses entirely on the maximization of wealth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432800" cy="990600"/>
          </a:xfrm>
        </p:spPr>
        <p:txBody>
          <a:bodyPr/>
          <a:lstStyle/>
          <a:p>
            <a:pPr fontAlgn="auto">
              <a:spcAft>
                <a:spcPts val="0"/>
              </a:spcAft>
              <a:defRPr/>
            </a:pPr>
            <a:r>
              <a:rPr lang="en-US" dirty="0" smtClean="0"/>
              <a:t>Functions of Finance (by Ross Levine)</a:t>
            </a:r>
            <a:endParaRPr lang="en-US" dirty="0"/>
          </a:p>
        </p:txBody>
      </p:sp>
      <p:sp>
        <p:nvSpPr>
          <p:cNvPr id="15362" name="Content Placeholder 2"/>
          <p:cNvSpPr>
            <a:spLocks noGrp="1"/>
          </p:cNvSpPr>
          <p:nvPr>
            <p:ph idx="1"/>
          </p:nvPr>
        </p:nvSpPr>
        <p:spPr/>
        <p:txBody>
          <a:bodyPr/>
          <a:lstStyle/>
          <a:p>
            <a:pPr marL="457200" indent="-457200">
              <a:buFont typeface="Arial" charset="0"/>
              <a:buAutoNum type="arabicPeriod"/>
            </a:pPr>
            <a:r>
              <a:rPr lang="en-US" sz="3200" smtClean="0"/>
              <a:t>Easing the exchange of goods and services</a:t>
            </a:r>
          </a:p>
          <a:p>
            <a:pPr marL="457200" indent="-457200">
              <a:buFont typeface="Arial" charset="0"/>
              <a:buAutoNum type="arabicPeriod"/>
            </a:pPr>
            <a:r>
              <a:rPr lang="en-US" sz="3200" smtClean="0"/>
              <a:t>Mobilizing and pooling savings from a large number of investors</a:t>
            </a:r>
          </a:p>
          <a:p>
            <a:pPr marL="457200" indent="-457200">
              <a:buFont typeface="Arial" charset="0"/>
              <a:buAutoNum type="arabicPeriod"/>
            </a:pPr>
            <a:r>
              <a:rPr lang="en-US" sz="3200" smtClean="0"/>
              <a:t>Allocating society’s savings to its most productive use</a:t>
            </a:r>
          </a:p>
          <a:p>
            <a:pPr marL="457200" indent="-457200">
              <a:buFont typeface="Arial" charset="0"/>
              <a:buAutoNum type="arabicPeriod"/>
            </a:pPr>
            <a:r>
              <a:rPr lang="en-US" sz="3200" smtClean="0"/>
              <a:t>Diversifying and reducing liquidity and intertemporal risk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Finance and Economic Growth</a:t>
            </a:r>
            <a:endParaRPr lang="en-US" dirty="0"/>
          </a:p>
        </p:txBody>
      </p:sp>
      <p:sp>
        <p:nvSpPr>
          <p:cNvPr id="16386" name="Content Placeholder 2"/>
          <p:cNvSpPr>
            <a:spLocks noGrp="1"/>
          </p:cNvSpPr>
          <p:nvPr>
            <p:ph idx="1"/>
          </p:nvPr>
        </p:nvSpPr>
        <p:spPr/>
        <p:txBody>
          <a:bodyPr/>
          <a:lstStyle/>
          <a:p>
            <a:r>
              <a:rPr lang="en-US" sz="3200" smtClean="0"/>
              <a:t>Theory does not point to obvious growth benefits from having a large and developed financial sector in the economy</a:t>
            </a:r>
          </a:p>
          <a:p>
            <a:r>
              <a:rPr lang="en-US" sz="3200" smtClean="0"/>
              <a:t>There are important non-linearities even in the intermediation-growth relationship</a:t>
            </a:r>
            <a:r>
              <a:rPr lang="ru-RU" sz="3200" smtClean="0"/>
              <a:t> </a:t>
            </a:r>
            <a:endParaRPr lang="en-US" sz="3200" smtClean="0"/>
          </a:p>
          <a:p>
            <a:pPr lvl="1"/>
            <a:r>
              <a:rPr lang="en-US" sz="2800" smtClean="0"/>
              <a:t>most of the growth benefit comes through enterprise credit</a:t>
            </a:r>
          </a:p>
          <a:p>
            <a:pPr lvl="1"/>
            <a:r>
              <a:rPr lang="en-US" sz="2800" smtClean="0"/>
              <a:t>most of the credit growth in advanced countries over recent years has been in household credit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Financial development</a:t>
            </a:r>
            <a:endParaRPr lang="en-US" dirty="0"/>
          </a:p>
        </p:txBody>
      </p:sp>
      <p:sp>
        <p:nvSpPr>
          <p:cNvPr id="17410" name="Content Placeholder 2"/>
          <p:cNvSpPr>
            <a:spLocks noGrp="1"/>
          </p:cNvSpPr>
          <p:nvPr>
            <p:ph idx="1"/>
          </p:nvPr>
        </p:nvSpPr>
        <p:spPr/>
        <p:txBody>
          <a:bodyPr/>
          <a:lstStyle/>
          <a:p>
            <a:r>
              <a:rPr lang="en-US" sz="2800" smtClean="0"/>
              <a:t>Financial deepening</a:t>
            </a:r>
          </a:p>
          <a:p>
            <a:pPr lvl="1"/>
            <a:r>
              <a:rPr lang="en-US" sz="2400" smtClean="0"/>
              <a:t>the extent to which past savings has been transformed into investments</a:t>
            </a:r>
          </a:p>
          <a:p>
            <a:pPr lvl="1"/>
            <a:r>
              <a:rPr lang="en-US" sz="2400" smtClean="0"/>
              <a:t>measures as increase in the ratio of financial assets to GDP</a:t>
            </a:r>
          </a:p>
          <a:p>
            <a:r>
              <a:rPr lang="en-US" sz="2800" smtClean="0"/>
              <a:t>Financial broadening</a:t>
            </a:r>
          </a:p>
          <a:p>
            <a:pPr lvl="1"/>
            <a:r>
              <a:rPr lang="en-US" sz="2400" smtClean="0"/>
              <a:t>an increase in the variety of financial institutions and instruments (including different types of securities, market participants, growth of institutional investors)</a:t>
            </a:r>
          </a:p>
          <a:p>
            <a:pPr lvl="1"/>
            <a:r>
              <a:rPr lang="en-US" sz="2400" smtClean="0"/>
              <a:t>implies a greater choice for savers and investors</a:t>
            </a:r>
          </a:p>
          <a:p>
            <a:endParaRPr lang="en-US" sz="2800" smtClean="0"/>
          </a:p>
          <a:p>
            <a:endParaRPr lang="en-US"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Financial development</a:t>
            </a:r>
            <a:endParaRPr lang="en-US" dirty="0"/>
          </a:p>
        </p:txBody>
      </p:sp>
      <p:sp>
        <p:nvSpPr>
          <p:cNvPr id="18434" name="Content Placeholder 2"/>
          <p:cNvSpPr>
            <a:spLocks noGrp="1"/>
          </p:cNvSpPr>
          <p:nvPr>
            <p:ph idx="1"/>
          </p:nvPr>
        </p:nvSpPr>
        <p:spPr/>
        <p:txBody>
          <a:bodyPr/>
          <a:lstStyle/>
          <a:p>
            <a:r>
              <a:rPr lang="en-US" sz="2800" smtClean="0"/>
              <a:t>What type of financial development is integral to the growth of the economy?</a:t>
            </a:r>
          </a:p>
          <a:p>
            <a:r>
              <a:rPr lang="en-US" sz="2800" smtClean="0"/>
              <a:t>An effective financial system facilitates the sharing of information between investment projects and potential investors</a:t>
            </a:r>
            <a:r>
              <a:rPr lang="ru-RU" sz="2800" smtClean="0"/>
              <a:t> </a:t>
            </a:r>
            <a:r>
              <a:rPr lang="en-US" sz="2800" smtClean="0"/>
              <a:t>for an efficient allocation of risk on satisfying temporal terms</a:t>
            </a:r>
          </a:p>
          <a:p>
            <a:r>
              <a:rPr lang="en-US" sz="2800" smtClean="0"/>
              <a:t>The complex of interacting markets provides multiple channels for revealing and responding to economic shocks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en-US" dirty="0" smtClean="0"/>
              <a:t>Financial market</a:t>
            </a:r>
            <a:endParaRPr lang="cs-CZ" dirty="0"/>
          </a:p>
        </p:txBody>
      </p:sp>
      <p:sp>
        <p:nvSpPr>
          <p:cNvPr id="19458" name="Zástupný symbol pro obsah 2"/>
          <p:cNvSpPr>
            <a:spLocks noGrp="1"/>
          </p:cNvSpPr>
          <p:nvPr>
            <p:ph idx="1"/>
          </p:nvPr>
        </p:nvSpPr>
        <p:spPr/>
        <p:txBody>
          <a:bodyPr/>
          <a:lstStyle/>
          <a:p>
            <a:r>
              <a:rPr lang="en-US" sz="2800" smtClean="0"/>
              <a:t>Financial market is a mechanism that allows people and entities to buy and sell financial securities, commodities and other fungible items of value at low transaction costs and at prices that reflect supply and demand</a:t>
            </a:r>
          </a:p>
          <a:p>
            <a:r>
              <a:rPr lang="en-US" sz="2800" smtClean="0"/>
              <a:t>Financial markets facilitate:</a:t>
            </a:r>
          </a:p>
          <a:p>
            <a:pPr lvl="1"/>
            <a:r>
              <a:rPr lang="en-US" sz="2400" smtClean="0"/>
              <a:t>The raising of capital (capital markets)</a:t>
            </a:r>
          </a:p>
          <a:p>
            <a:pPr lvl="1"/>
            <a:r>
              <a:rPr lang="en-US" sz="2400" smtClean="0"/>
              <a:t>The transfer of risk (derivatives markets)</a:t>
            </a:r>
          </a:p>
          <a:p>
            <a:pPr lvl="1"/>
            <a:r>
              <a:rPr lang="en-US" sz="2400" smtClean="0"/>
              <a:t>The transfer of liquidity (money markets)</a:t>
            </a:r>
          </a:p>
          <a:p>
            <a:pPr lvl="1"/>
            <a:r>
              <a:rPr lang="en-US" sz="2400" smtClean="0"/>
              <a:t>International trade (currency markets)</a:t>
            </a:r>
            <a:endParaRPr lang="cs-CZ"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en-US" dirty="0" smtClean="0"/>
              <a:t>Types of financial markets</a:t>
            </a:r>
            <a:endParaRPr lang="cs-CZ" dirty="0"/>
          </a:p>
        </p:txBody>
      </p:sp>
      <p:sp>
        <p:nvSpPr>
          <p:cNvPr id="20482" name="Zástupný symbol pro obsah 2"/>
          <p:cNvSpPr>
            <a:spLocks noGrp="1"/>
          </p:cNvSpPr>
          <p:nvPr>
            <p:ph idx="1"/>
          </p:nvPr>
        </p:nvSpPr>
        <p:spPr/>
        <p:txBody>
          <a:bodyPr/>
          <a:lstStyle/>
          <a:p>
            <a:r>
              <a:rPr lang="en-US" sz="2800" smtClean="0"/>
              <a:t>Capital markets</a:t>
            </a:r>
          </a:p>
          <a:p>
            <a:pPr lvl="1"/>
            <a:r>
              <a:rPr lang="en-US" sz="2400" smtClean="0"/>
              <a:t>Stock markets</a:t>
            </a:r>
          </a:p>
          <a:p>
            <a:pPr lvl="1"/>
            <a:r>
              <a:rPr lang="en-US" sz="2400" smtClean="0"/>
              <a:t>Bond markets</a:t>
            </a:r>
          </a:p>
          <a:p>
            <a:r>
              <a:rPr lang="en-US" sz="2800" smtClean="0"/>
              <a:t>Commodity markets</a:t>
            </a:r>
          </a:p>
          <a:p>
            <a:r>
              <a:rPr lang="en-US" sz="2800" smtClean="0"/>
              <a:t>Money markets</a:t>
            </a:r>
          </a:p>
          <a:p>
            <a:r>
              <a:rPr lang="en-US" sz="2800" smtClean="0"/>
              <a:t>Derivatives markets</a:t>
            </a:r>
          </a:p>
          <a:p>
            <a:r>
              <a:rPr lang="en-US" sz="2800" smtClean="0"/>
              <a:t>Futures markets</a:t>
            </a:r>
          </a:p>
          <a:p>
            <a:r>
              <a:rPr lang="en-US" sz="2800" smtClean="0"/>
              <a:t>Insurance markets</a:t>
            </a:r>
          </a:p>
          <a:p>
            <a:r>
              <a:rPr lang="en-US" sz="2800" smtClean="0"/>
              <a:t>Foreign exchange markets</a:t>
            </a:r>
          </a:p>
          <a:p>
            <a:endParaRPr lang="cs-CZ"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en-US" dirty="0" smtClean="0"/>
              <a:t>Why financial markets are regulated?</a:t>
            </a:r>
            <a:endParaRPr lang="cs-CZ" dirty="0"/>
          </a:p>
        </p:txBody>
      </p:sp>
      <p:sp>
        <p:nvSpPr>
          <p:cNvPr id="21506" name="Zástupný symbol pro obsah 2"/>
          <p:cNvSpPr>
            <a:spLocks noGrp="1"/>
          </p:cNvSpPr>
          <p:nvPr>
            <p:ph idx="1"/>
          </p:nvPr>
        </p:nvSpPr>
        <p:spPr/>
        <p:txBody>
          <a:bodyPr/>
          <a:lstStyle/>
          <a:p>
            <a:r>
              <a:rPr lang="en-US" sz="2800" smtClean="0"/>
              <a:t>Asymmetric information – a situation in which one party of the transaction has more or superior information compared to another</a:t>
            </a:r>
          </a:p>
          <a:p>
            <a:r>
              <a:rPr lang="en-US" sz="2800" smtClean="0"/>
              <a:t>Adverse selection – immoral behavior that takes advantage of asymmetric information before a transaction</a:t>
            </a:r>
          </a:p>
          <a:p>
            <a:r>
              <a:rPr lang="en-US" sz="2800" smtClean="0"/>
              <a:t>Moral hazard - immoral behavior that takes advantage of asymmetric information after a transaction</a:t>
            </a:r>
          </a:p>
          <a:p>
            <a:r>
              <a:rPr lang="en-US" sz="2800" smtClean="0"/>
              <a:t>Mitigating the problem</a:t>
            </a:r>
          </a:p>
          <a:p>
            <a:endParaRPr lang="cs-CZ" sz="28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Clarity.thmx</Template>
  <TotalTime>1170</TotalTime>
  <Words>753</Words>
  <Application>Microsoft Office PowerPoint</Application>
  <PresentationFormat>Předvádění na obrazovce (4:3)</PresentationFormat>
  <Paragraphs>105</Paragraphs>
  <Slides>16</Slides>
  <Notes>0</Notes>
  <HiddenSlides>0</HiddenSlides>
  <MMClips>0</MMClips>
  <ScaleCrop>false</ScaleCrop>
  <HeadingPairs>
    <vt:vector size="6" baseType="variant">
      <vt:variant>
        <vt:lpstr>Použitá písma</vt:lpstr>
      </vt:variant>
      <vt:variant>
        <vt:i4>2</vt:i4>
      </vt:variant>
      <vt:variant>
        <vt:lpstr>Šablona návrhu</vt:lpstr>
      </vt:variant>
      <vt:variant>
        <vt:i4>5</vt:i4>
      </vt:variant>
      <vt:variant>
        <vt:lpstr>Nadpisy snímků</vt:lpstr>
      </vt:variant>
      <vt:variant>
        <vt:i4>16</vt:i4>
      </vt:variant>
    </vt:vector>
  </HeadingPairs>
  <TitlesOfParts>
    <vt:vector size="23" baseType="lpstr">
      <vt:lpstr>Arial</vt:lpstr>
      <vt:lpstr>Calibri</vt:lpstr>
      <vt:lpstr>Clarity</vt:lpstr>
      <vt:lpstr>Clarity</vt:lpstr>
      <vt:lpstr>Clarity</vt:lpstr>
      <vt:lpstr>Clarity</vt:lpstr>
      <vt:lpstr>Clarity</vt:lpstr>
      <vt:lpstr>FINANCIAL SYSTEM AND ITS TRANSFORMATION</vt:lpstr>
      <vt:lpstr>Economics and finance</vt:lpstr>
      <vt:lpstr>Functions of Finance (by Ross Levine)</vt:lpstr>
      <vt:lpstr>Finance and Economic Growth</vt:lpstr>
      <vt:lpstr>Financial development</vt:lpstr>
      <vt:lpstr>Financial development</vt:lpstr>
      <vt:lpstr>Financial market</vt:lpstr>
      <vt:lpstr>Types of financial markets</vt:lpstr>
      <vt:lpstr>Why financial markets are regulated?</vt:lpstr>
      <vt:lpstr>Transformation or transition</vt:lpstr>
      <vt:lpstr>Possible forms of economic system</vt:lpstr>
      <vt:lpstr>Transition process</vt:lpstr>
      <vt:lpstr>Economic transition (IMF definition)</vt:lpstr>
      <vt:lpstr>Transformation approaches</vt:lpstr>
      <vt:lpstr>The choice of the financial system model</vt:lpstr>
      <vt:lpstr>Readings for the next topic</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TRANSITION OF RUSSIA </dc:title>
  <dc:creator>Oleg Deyev</dc:creator>
  <cp:lastModifiedBy>75970</cp:lastModifiedBy>
  <cp:revision>40</cp:revision>
  <dcterms:created xsi:type="dcterms:W3CDTF">2011-11-14T09:16:32Z</dcterms:created>
  <dcterms:modified xsi:type="dcterms:W3CDTF">2013-02-20T09:54:14Z</dcterms:modified>
</cp:coreProperties>
</file>