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73" r:id="rId2"/>
    <p:sldId id="272" r:id="rId3"/>
    <p:sldId id="275" r:id="rId4"/>
    <p:sldId id="276" r:id="rId5"/>
    <p:sldId id="274" r:id="rId6"/>
    <p:sldId id="278" r:id="rId7"/>
    <p:sldId id="277" r:id="rId8"/>
    <p:sldId id="27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 snapToGrid="0" snapToObjects="1"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February 22,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2528"/>
            <a:ext cx="8117262" cy="2476298"/>
          </a:xfrm>
        </p:spPr>
        <p:txBody>
          <a:bodyPr/>
          <a:lstStyle/>
          <a:p>
            <a:r>
              <a:rPr lang="en-US" dirty="0" smtClean="0"/>
              <a:t>Transformation </a:t>
            </a:r>
            <a:br>
              <a:rPr lang="en-US" dirty="0" smtClean="0"/>
            </a:br>
            <a:r>
              <a:rPr lang="en-US" dirty="0" smtClean="0"/>
              <a:t>of the financial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COURSE OUTLINE AND REQUIREMENTS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6798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Dagmar </a:t>
            </a:r>
            <a:r>
              <a:rPr lang="en-US" sz="2800" dirty="0" err="1" smtClean="0"/>
              <a:t>Linnertová</a:t>
            </a:r>
            <a:endParaRPr lang="en-US" sz="2800" dirty="0" smtClean="0"/>
          </a:p>
          <a:p>
            <a:pPr lvl="1"/>
            <a:r>
              <a:rPr lang="en-US" sz="2400" dirty="0" smtClean="0"/>
              <a:t>E-mail: Dagmar.Linnertova@seznam.cz</a:t>
            </a:r>
          </a:p>
          <a:p>
            <a:pPr lvl="1"/>
            <a:r>
              <a:rPr lang="en-US" sz="2400" dirty="0" smtClean="0"/>
              <a:t>Office hours: Wednesday 15.00 - 16.00</a:t>
            </a:r>
          </a:p>
          <a:p>
            <a:r>
              <a:rPr lang="en-US" sz="2800" dirty="0" smtClean="0"/>
              <a:t>Oleg Deev</a:t>
            </a:r>
          </a:p>
          <a:p>
            <a:pPr lvl="1"/>
            <a:r>
              <a:rPr lang="en-US" sz="2400" dirty="0" smtClean="0"/>
              <a:t>E-mail: </a:t>
            </a:r>
            <a:r>
              <a:rPr lang="en-US" sz="2400" dirty="0" smtClean="0">
                <a:solidFill>
                  <a:srgbClr val="292934"/>
                </a:solidFill>
              </a:rPr>
              <a:t>oleg@mail.muni.cz</a:t>
            </a:r>
          </a:p>
          <a:p>
            <a:pPr lvl="1"/>
            <a:r>
              <a:rPr lang="en-US" sz="2400" dirty="0" smtClean="0"/>
              <a:t>Office hours</a:t>
            </a:r>
            <a:r>
              <a:rPr lang="en-US" sz="2400" dirty="0"/>
              <a:t>: </a:t>
            </a:r>
            <a:r>
              <a:rPr lang="en-US" sz="2400" dirty="0" smtClean="0"/>
              <a:t>Wednesday 10.00 – 11.00</a:t>
            </a:r>
          </a:p>
          <a:p>
            <a:pPr algn="just"/>
            <a:r>
              <a:rPr lang="en-US" sz="2800" dirty="0" smtClean="0"/>
              <a:t>You could find us at the Faculty of Economics and Administration, Department of Finance, Office #533 (5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floor)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220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acquaint with the concept of financial system, the necessity and importance of financial transformation in the chosen emerging countries</a:t>
            </a:r>
          </a:p>
          <a:p>
            <a:r>
              <a:rPr lang="en-US" dirty="0" smtClean="0"/>
              <a:t>To understand the possibility of transformation process of the financial system to affect economic development</a:t>
            </a:r>
          </a:p>
          <a:p>
            <a:r>
              <a:rPr lang="en-US" dirty="0" smtClean="0"/>
              <a:t>To examine current issues and developments influencing financial sector of the economy from the historical perspective</a:t>
            </a:r>
          </a:p>
          <a:p>
            <a:r>
              <a:rPr lang="en-US" dirty="0"/>
              <a:t>T</a:t>
            </a:r>
            <a:r>
              <a:rPr lang="en-US" dirty="0" smtClean="0"/>
              <a:t>o identify the causes and consequences of the 2007-2010 global financial crisis</a:t>
            </a:r>
          </a:p>
          <a:p>
            <a:r>
              <a:rPr lang="en-US" dirty="0" smtClean="0"/>
              <a:t>To understand advantages and disadvantages of the transformation process in the chosen emerging countries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8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Subjects of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87287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Global financial system</a:t>
            </a:r>
          </a:p>
          <a:p>
            <a:r>
              <a:rPr lang="en-US" sz="3200" dirty="0" smtClean="0"/>
              <a:t>Financial system and economy of the Czech Republic</a:t>
            </a:r>
          </a:p>
          <a:p>
            <a:r>
              <a:rPr lang="en-US" sz="3200" dirty="0"/>
              <a:t>Financial system and economy of the </a:t>
            </a:r>
            <a:r>
              <a:rPr lang="en-US" sz="3200" dirty="0" smtClean="0"/>
              <a:t>People’s Republic of China</a:t>
            </a:r>
          </a:p>
          <a:p>
            <a:r>
              <a:rPr lang="en-US" sz="3200" dirty="0"/>
              <a:t>Financial system and economy of the </a:t>
            </a:r>
            <a:r>
              <a:rPr lang="en-US" sz="3200" dirty="0" smtClean="0"/>
              <a:t>Russian Federation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417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13 topics</a:t>
            </a:r>
          </a:p>
          <a:p>
            <a:r>
              <a:rPr lang="en-US" sz="3200" dirty="0" smtClean="0"/>
              <a:t>Spring semester of 2012 – only 11 meetings</a:t>
            </a:r>
          </a:p>
          <a:p>
            <a:r>
              <a:rPr lang="en-US" sz="3200" dirty="0"/>
              <a:t>Outline of the lectures </a:t>
            </a:r>
            <a:r>
              <a:rPr lang="en-US" sz="3200" dirty="0" smtClean="0"/>
              <a:t>would be </a:t>
            </a:r>
            <a:r>
              <a:rPr lang="en-US" sz="3200" dirty="0"/>
              <a:t>available in the Study </a:t>
            </a:r>
            <a:r>
              <a:rPr lang="en-US" sz="3200" dirty="0" smtClean="0"/>
              <a:t>Materials</a:t>
            </a:r>
          </a:p>
          <a:p>
            <a:r>
              <a:rPr lang="en-US" sz="3200" dirty="0" smtClean="0"/>
              <a:t>For </a:t>
            </a:r>
            <a:r>
              <a:rPr lang="en-US" sz="3200" dirty="0"/>
              <a:t>the topics </a:t>
            </a:r>
            <a:r>
              <a:rPr lang="en-US" sz="3200" dirty="0" smtClean="0"/>
              <a:t>2-7 </a:t>
            </a:r>
            <a:r>
              <a:rPr lang="en-US" sz="3200" dirty="0"/>
              <a:t>additional readings will be announced at the end of each </a:t>
            </a:r>
            <a:r>
              <a:rPr lang="en-US" sz="3200" dirty="0" smtClean="0"/>
              <a:t>lecture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786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Essay on the specific topic </a:t>
            </a:r>
            <a:r>
              <a:rPr lang="en-US" sz="3600" dirty="0" smtClean="0"/>
              <a:t>– obligatory</a:t>
            </a:r>
            <a:r>
              <a:rPr lang="cs-CZ" sz="3600" dirty="0" smtClean="0"/>
              <a:t> </a:t>
            </a:r>
            <a:r>
              <a:rPr lang="en-US" sz="3600" dirty="0" smtClean="0"/>
              <a:t>(up to 10 grade points)</a:t>
            </a:r>
            <a:r>
              <a:rPr lang="cs-CZ" sz="3600" dirty="0" smtClean="0"/>
              <a:t> </a:t>
            </a:r>
            <a:endParaRPr lang="en-US" sz="3600" dirty="0" smtClean="0"/>
          </a:p>
          <a:p>
            <a:r>
              <a:rPr lang="en-US" sz="3600" dirty="0" smtClean="0"/>
              <a:t>Active participation in discussions – optional </a:t>
            </a:r>
            <a:r>
              <a:rPr lang="en-US" sz="3600" dirty="0"/>
              <a:t>(up to 10 grade points)</a:t>
            </a:r>
            <a:r>
              <a:rPr lang="cs-CZ" sz="3600" dirty="0"/>
              <a:t> </a:t>
            </a:r>
            <a:endParaRPr lang="en-US" sz="3600" dirty="0" smtClean="0"/>
          </a:p>
          <a:p>
            <a:r>
              <a:rPr lang="en-US" sz="3600" dirty="0" smtClean="0"/>
              <a:t>Written exam – test of 20 questions or problems with multiple </a:t>
            </a:r>
            <a:r>
              <a:rPr lang="en-US" sz="3600" dirty="0"/>
              <a:t>choices (up to </a:t>
            </a:r>
            <a:r>
              <a:rPr lang="en-US" sz="3600" dirty="0" smtClean="0"/>
              <a:t>20 </a:t>
            </a:r>
            <a:r>
              <a:rPr lang="en-US" sz="3600" dirty="0"/>
              <a:t>grade points)</a:t>
            </a:r>
            <a:r>
              <a:rPr lang="cs-CZ" sz="36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419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99739"/>
            <a:ext cx="8547900" cy="528148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Specific topics </a:t>
            </a:r>
            <a:r>
              <a:rPr lang="en-US" dirty="0" smtClean="0"/>
              <a:t>(list of topics is available in the IS)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Express </a:t>
            </a:r>
            <a:r>
              <a:rPr lang="en-US" dirty="0">
                <a:solidFill>
                  <a:srgbClr val="FF6600"/>
                </a:solidFill>
              </a:rPr>
              <a:t>your own opinions and thoughts</a:t>
            </a:r>
            <a:r>
              <a:rPr lang="en-US" dirty="0"/>
              <a:t>, based on facts or supported by experts’ </a:t>
            </a:r>
            <a:r>
              <a:rPr lang="en-US" dirty="0" smtClean="0"/>
              <a:t>opinions</a:t>
            </a:r>
          </a:p>
          <a:p>
            <a:r>
              <a:rPr lang="en-US" dirty="0" smtClean="0"/>
              <a:t>Quotations </a:t>
            </a:r>
            <a:r>
              <a:rPr lang="en-US" dirty="0"/>
              <a:t>are obligatory and should be integrated into </a:t>
            </a:r>
            <a:r>
              <a:rPr lang="en-US" dirty="0" smtClean="0"/>
              <a:t>writing</a:t>
            </a: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One </a:t>
            </a:r>
            <a:r>
              <a:rPr lang="en-US" b="1" dirty="0">
                <a:solidFill>
                  <a:srgbClr val="FF0000"/>
                </a:solidFill>
              </a:rPr>
              <a:t>page long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/>
              <a:t>P</a:t>
            </a:r>
            <a:r>
              <a:rPr lang="en-US" dirty="0" smtClean="0"/>
              <a:t>aragraphs (</a:t>
            </a:r>
            <a:r>
              <a:rPr lang="en-US" dirty="0"/>
              <a:t>introduction, general discussion, conclusions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ESF </a:t>
            </a:r>
            <a:r>
              <a:rPr lang="en-US" dirty="0"/>
              <a:t>official formatting </a:t>
            </a:r>
            <a:r>
              <a:rPr lang="en-US" dirty="0" smtClean="0"/>
              <a:t>requirements</a:t>
            </a:r>
          </a:p>
          <a:p>
            <a:r>
              <a:rPr lang="en-US" dirty="0" smtClean="0"/>
              <a:t>List </a:t>
            </a:r>
            <a:r>
              <a:rPr lang="en-US" dirty="0"/>
              <a:t>of references </a:t>
            </a:r>
            <a:endParaRPr lang="en-US" dirty="0" smtClean="0"/>
          </a:p>
          <a:p>
            <a:r>
              <a:rPr lang="en-US" dirty="0" smtClean="0"/>
              <a:t>Deadline - </a:t>
            </a:r>
            <a:r>
              <a:rPr lang="en-US" b="1" dirty="0" smtClean="0">
                <a:solidFill>
                  <a:srgbClr val="FF0000"/>
                </a:solidFill>
              </a:rPr>
              <a:t>April </a:t>
            </a:r>
            <a:r>
              <a:rPr lang="en-US" b="1" dirty="0">
                <a:solidFill>
                  <a:srgbClr val="FF0000"/>
                </a:solidFill>
              </a:rPr>
              <a:t>16, </a:t>
            </a:r>
            <a:r>
              <a:rPr lang="en-US" b="1" dirty="0" smtClean="0">
                <a:solidFill>
                  <a:srgbClr val="FF0000"/>
                </a:solidFill>
              </a:rPr>
              <a:t>2012</a:t>
            </a:r>
          </a:p>
          <a:p>
            <a:r>
              <a:rPr lang="en-US" dirty="0" smtClean="0"/>
              <a:t>Upload </a:t>
            </a:r>
            <a:r>
              <a:rPr lang="en-US" dirty="0"/>
              <a:t>via Information System </a:t>
            </a:r>
            <a:r>
              <a:rPr lang="en-US" dirty="0"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/>
              <a:t>Course </a:t>
            </a:r>
            <a:r>
              <a:rPr lang="en-US" dirty="0" smtClean="0"/>
              <a:t>Materials </a:t>
            </a:r>
            <a:r>
              <a:rPr lang="en-US" dirty="0">
                <a:sym typeface="Symbol"/>
              </a:rPr>
              <a:t> </a:t>
            </a:r>
            <a:r>
              <a:rPr lang="en-US" dirty="0" smtClean="0"/>
              <a:t>Transformation </a:t>
            </a:r>
            <a:r>
              <a:rPr lang="en-US" dirty="0"/>
              <a:t>of the Financial System </a:t>
            </a:r>
            <a:r>
              <a:rPr lang="en-US" dirty="0"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/>
              <a:t>Depository</a:t>
            </a:r>
          </a:p>
        </p:txBody>
      </p:sp>
    </p:spTree>
    <p:extLst>
      <p:ext uri="{BB962C8B-B14F-4D97-AF65-F5344CB8AC3E}">
        <p14:creationId xmlns:p14="http://schemas.microsoft.com/office/powerpoint/2010/main" val="396919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grades points are given for an essay, lecture participation and correct answers in the exam</a:t>
            </a:r>
          </a:p>
          <a:p>
            <a:pPr marL="0" indent="0" algn="ctr" defTabSz="-827088">
              <a:buNone/>
            </a:pPr>
            <a:r>
              <a:rPr lang="en-US" dirty="0"/>
              <a:t>A = 28-</a:t>
            </a:r>
            <a:r>
              <a:rPr lang="en-US" dirty="0" smtClean="0"/>
              <a:t>30 </a:t>
            </a:r>
          </a:p>
          <a:p>
            <a:pPr marL="0" indent="0" algn="ctr" defTabSz="-827088">
              <a:buNone/>
            </a:pPr>
            <a:r>
              <a:rPr lang="en-US" dirty="0" smtClean="0"/>
              <a:t>B </a:t>
            </a:r>
            <a:r>
              <a:rPr lang="en-US" dirty="0"/>
              <a:t>= 26-</a:t>
            </a:r>
            <a:r>
              <a:rPr lang="en-US" dirty="0" smtClean="0"/>
              <a:t>27 </a:t>
            </a:r>
          </a:p>
          <a:p>
            <a:pPr marL="0" indent="0" algn="ctr" defTabSz="-827088">
              <a:buNone/>
            </a:pPr>
            <a:r>
              <a:rPr lang="en-US" dirty="0" smtClean="0"/>
              <a:t>C </a:t>
            </a:r>
            <a:r>
              <a:rPr lang="en-US" dirty="0"/>
              <a:t>= 23-</a:t>
            </a:r>
            <a:r>
              <a:rPr lang="en-US" dirty="0" smtClean="0"/>
              <a:t>25 </a:t>
            </a:r>
          </a:p>
          <a:p>
            <a:pPr marL="0" indent="0" algn="ctr" defTabSz="-827088">
              <a:buNone/>
            </a:pPr>
            <a:r>
              <a:rPr lang="en-US" dirty="0" smtClean="0"/>
              <a:t>D </a:t>
            </a:r>
            <a:r>
              <a:rPr lang="en-US" dirty="0"/>
              <a:t>= 21-</a:t>
            </a:r>
            <a:r>
              <a:rPr lang="en-US" dirty="0" smtClean="0"/>
              <a:t>22 </a:t>
            </a:r>
          </a:p>
          <a:p>
            <a:pPr marL="0" indent="0" algn="ctr" defTabSz="-827088">
              <a:buNone/>
            </a:pPr>
            <a:r>
              <a:rPr lang="en-US" dirty="0" smtClean="0"/>
              <a:t>E </a:t>
            </a:r>
            <a:r>
              <a:rPr lang="en-US" dirty="0"/>
              <a:t>= 18-</a:t>
            </a:r>
            <a:r>
              <a:rPr lang="en-US" dirty="0" smtClean="0"/>
              <a:t>20 </a:t>
            </a:r>
          </a:p>
          <a:p>
            <a:pPr marL="0" indent="0" algn="ctr" defTabSz="-827088">
              <a:buNone/>
            </a:pPr>
            <a:r>
              <a:rPr lang="en-US" dirty="0" smtClean="0"/>
              <a:t>F </a:t>
            </a:r>
            <a:r>
              <a:rPr lang="en-US" dirty="0"/>
              <a:t>= below </a:t>
            </a:r>
            <a:r>
              <a:rPr lang="en-US" dirty="0" smtClean="0"/>
              <a:t>18 </a:t>
            </a:r>
          </a:p>
          <a:p>
            <a:r>
              <a:rPr lang="en-US" dirty="0" smtClean="0"/>
              <a:t>Plus</a:t>
            </a:r>
            <a:r>
              <a:rPr lang="en-US" dirty="0"/>
              <a:t>/minus grading at student’s request will not be used in this </a:t>
            </a:r>
            <a:r>
              <a:rPr lang="en-US" dirty="0" smtClean="0"/>
              <a:t>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30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601</TotalTime>
  <Words>379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Clarity</vt:lpstr>
      <vt:lpstr>Transformation  of the financial system</vt:lpstr>
      <vt:lpstr>Lecturers</vt:lpstr>
      <vt:lpstr>Course objectives</vt:lpstr>
      <vt:lpstr>Subjects of the discussion</vt:lpstr>
      <vt:lpstr>Course Information</vt:lpstr>
      <vt:lpstr>Course completion</vt:lpstr>
      <vt:lpstr>Essay</vt:lpstr>
      <vt:lpstr>Grading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TRANSITION OF RUSSIA </dc:title>
  <dc:creator>Oleg Deyev</dc:creator>
  <cp:lastModifiedBy>Deev Oleg</cp:lastModifiedBy>
  <cp:revision>36</cp:revision>
  <dcterms:created xsi:type="dcterms:W3CDTF">2011-11-14T09:16:32Z</dcterms:created>
  <dcterms:modified xsi:type="dcterms:W3CDTF">2012-02-22T14:21:57Z</dcterms:modified>
</cp:coreProperties>
</file>