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9" r:id="rId3"/>
    <p:sldId id="286" r:id="rId4"/>
    <p:sldId id="296" r:id="rId5"/>
    <p:sldId id="297" r:id="rId6"/>
    <p:sldId id="290" r:id="rId7"/>
    <p:sldId id="298" r:id="rId8"/>
    <p:sldId id="300" r:id="rId9"/>
    <p:sldId id="301" r:id="rId10"/>
    <p:sldId id="28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2.5.2013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2.5.2013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2.5.2013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2.5.2013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2.5.2013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2.5.2013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2.5.2013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2.5.2013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2.5.2013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2.5.2013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2.5.2013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2.5.2013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2.5.2013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2.5.2013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10</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GB" dirty="0"/>
              <a:t>Although the possible returns of the investment are beyond the control of the decision maker, the decision maker might or might not be able or willing to assign probabilities to them. If no probabilities are assigned to the possible consequences, then the decision situation is called "</a:t>
            </a:r>
            <a:r>
              <a:rPr lang="en-GB" i="1" dirty="0"/>
              <a:t>decision under uncertainty</a:t>
            </a:r>
            <a:r>
              <a:rPr lang="en-GB" dirty="0"/>
              <a:t>". If probabilities are assigned then the situation is called "</a:t>
            </a:r>
            <a:r>
              <a:rPr lang="en-GB" i="1" dirty="0"/>
              <a:t>decision under risk</a:t>
            </a:r>
            <a:r>
              <a:rPr lang="en-GB" dirty="0"/>
              <a:t>". This 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en-US"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1590081402"/>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467544" y="6008229"/>
            <a:ext cx="8510677" cy="646331"/>
          </a:xfrm>
          <a:prstGeom prst="rect">
            <a:avLst/>
          </a:prstGeom>
          <a:noFill/>
        </p:spPr>
        <p:txBody>
          <a:bodyPr wrap="square" rtlCol="0">
            <a:spAutoFit/>
          </a:bodyPr>
          <a:lstStyle/>
          <a:p>
            <a:r>
              <a:rPr lang="en-US" dirty="0" smtClean="0"/>
              <a:t>Where : A=</a:t>
            </a:r>
            <a:r>
              <a:rPr lang="cs-CZ" dirty="0" smtClean="0"/>
              <a:t>A</a:t>
            </a:r>
            <a:r>
              <a:rPr lang="en-US" dirty="0" err="1" smtClean="0"/>
              <a:t>lternative</a:t>
            </a:r>
            <a:r>
              <a:rPr lang="en-US" dirty="0" smtClean="0"/>
              <a:t>(action); O=Outcome</a:t>
            </a:r>
            <a:r>
              <a:rPr lang="cs-CZ" dirty="0" smtClean="0"/>
              <a:t> </a:t>
            </a:r>
            <a:r>
              <a:rPr lang="cs-CZ" i="1" dirty="0" smtClean="0">
                <a:solidFill>
                  <a:srgbClr val="FF0000"/>
                </a:solidFill>
              </a:rPr>
              <a:t>(</a:t>
            </a:r>
            <a:r>
              <a:rPr lang="cs-CZ" sz="1400" i="1" dirty="0">
                <a:solidFill>
                  <a:srgbClr val="FF0000"/>
                </a:solidFill>
              </a:rPr>
              <a:t>výsledek, závěr</a:t>
            </a:r>
            <a:r>
              <a:rPr lang="cs-CZ" i="1" dirty="0" smtClean="0">
                <a:solidFill>
                  <a:srgbClr val="FF0000"/>
                </a:solidFill>
              </a:rPr>
              <a:t>) </a:t>
            </a:r>
            <a:r>
              <a:rPr lang="en-US" dirty="0" smtClean="0"/>
              <a:t>; </a:t>
            </a:r>
            <a:r>
              <a:rPr lang="en-US" dirty="0" err="1" smtClean="0"/>
              <a:t>po</a:t>
            </a:r>
            <a:r>
              <a:rPr lang="en-US" dirty="0" smtClean="0"/>
              <a:t>=payoff</a:t>
            </a:r>
            <a:r>
              <a:rPr lang="cs-CZ" dirty="0" smtClean="0"/>
              <a:t> </a:t>
            </a:r>
            <a:r>
              <a:rPr lang="cs-CZ" sz="1400" i="1" dirty="0" smtClean="0">
                <a:solidFill>
                  <a:srgbClr val="FF0000"/>
                </a:solidFill>
              </a:rPr>
              <a:t>(přínos, prospěch)</a:t>
            </a:r>
            <a:endParaRPr lang="en-US" sz="1400" i="1" dirty="0" smtClean="0">
              <a:solidFill>
                <a:srgbClr val="FF0000"/>
              </a:solidFill>
            </a:endParaRPr>
          </a:p>
          <a:p>
            <a:r>
              <a:rPr lang="en-US" b="1" dirty="0" smtClean="0">
                <a:solidFill>
                  <a:srgbClr val="FF0000"/>
                </a:solidFill>
              </a:rPr>
              <a:t>A</a:t>
            </a:r>
            <a:r>
              <a:rPr lang="en-US" dirty="0" smtClean="0"/>
              <a:t>=(A1,A2,…Ai) = inventory of viable options=vector, </a:t>
            </a:r>
            <a:r>
              <a:rPr lang="en-US" b="1" dirty="0" smtClean="0">
                <a:solidFill>
                  <a:schemeClr val="tx2">
                    <a:lumMod val="60000"/>
                    <a:lumOff val="40000"/>
                  </a:schemeClr>
                </a:solidFill>
              </a:rPr>
              <a:t>O</a:t>
            </a:r>
            <a:r>
              <a:rPr lang="en-US" dirty="0" smtClean="0"/>
              <a:t>=(O1,O2,…Ok)=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optimist.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{800,400,200,100} is 800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708943274"/>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a:t>
                      </a:r>
                      <a:r>
                        <a:rPr kumimoji="0" lang="en-US" sz="2000" b="1" i="0" u="none" strike="noStrike" cap="none" normalizeH="0" baseline="0" dirty="0" smtClean="0">
                          <a:ln>
                            <a:noFill/>
                          </a:ln>
                          <a:solidFill>
                            <a:srgbClr val="FF0000"/>
                          </a:solidFill>
                          <a:effectLst/>
                          <a:latin typeface="Times New Roman" pitchFamily="18" charset="0"/>
                          <a:cs typeface="Arial" charset="0"/>
                        </a:rPr>
                        <a:t>10,000</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a:t>
            </a:r>
            <a:r>
              <a:rPr lang="en-US" sz="2000" b="1" dirty="0">
                <a:solidFill>
                  <a:srgbClr val="FF0000"/>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B &gt; D &gt; C &gt; A</a:t>
            </a:r>
          </a:p>
        </p:txBody>
      </p:sp>
      <p:sp>
        <p:nvSpPr>
          <p:cNvPr id="2" name="TextovéPole 1"/>
          <p:cNvSpPr txBox="1"/>
          <p:nvPr/>
        </p:nvSpPr>
        <p:spPr>
          <a:xfrm>
            <a:off x="611560" y="6381328"/>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endParaRPr lang="cs-CZ" dirty="0" smtClean="0"/>
          </a:p>
          <a:p>
            <a:pPr lvl="1"/>
            <a:r>
              <a:rPr lang="en-US" sz="1800" dirty="0" smtClean="0"/>
              <a:t>The </a:t>
            </a:r>
            <a:r>
              <a:rPr lang="en-US" sz="1800" dirty="0" err="1" smtClean="0"/>
              <a:t>MaxiMin</a:t>
            </a:r>
            <a:r>
              <a:rPr lang="en-US" sz="1800" dirty="0" smtClean="0"/>
              <a:t> decision rule is used by a </a:t>
            </a:r>
            <a:r>
              <a:rPr lang="en-US" sz="1800"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a:t>
            </a:r>
            <a:r>
              <a:rPr lang="en-US" sz="1800" dirty="0" smtClean="0">
                <a:solidFill>
                  <a:srgbClr val="FF0000"/>
                </a:solidFill>
              </a:rPr>
              <a:t>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8</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xmlns:a14="http://schemas.microsoft.com/office/drawing/2010/main">
        <mc:Choice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(benefit, profit)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dirty="0" smtClean="0"/>
                  <a:t>α = risk parameter (if 100 % optimistic -&gt;</a:t>
                </a:r>
                <a:r>
                  <a:rPr lang="en-US" b="1" dirty="0" smtClean="0"/>
                  <a:t>α=1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r>
                  <a:rPr lang="en-US"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xmlns="">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r="-551"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en-US" sz="1600" dirty="0" smtClean="0"/>
              <a:t>Hurwitz criterion allows to choose strategies depending on inclination </a:t>
            </a:r>
            <a:r>
              <a:rPr lang="en-AU" sz="1600" dirty="0" smtClean="0"/>
              <a:t>to </a:t>
            </a:r>
            <a:r>
              <a:rPr lang="en-US" sz="1600" dirty="0" smtClean="0"/>
              <a:t>risk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rgbClr val="FF0000"/>
                </a:solidFill>
              </a:rPr>
              <a:t>Example</a:t>
            </a:r>
            <a:r>
              <a:rPr lang="cs-CZ" dirty="0" smtClean="0">
                <a:solidFill>
                  <a:srgbClr val="FF0000"/>
                </a:solidFill>
              </a:rPr>
              <a:t> on </a:t>
            </a:r>
            <a:r>
              <a:rPr lang="cs-CZ" dirty="0" err="1" smtClean="0">
                <a:solidFill>
                  <a:srgbClr val="FF0000"/>
                </a:solidFill>
              </a:rPr>
              <a:t>the</a:t>
            </a:r>
            <a:r>
              <a:rPr lang="cs-CZ" dirty="0" smtClean="0">
                <a:solidFill>
                  <a:srgbClr val="FF0000"/>
                </a:solidFill>
              </a:rPr>
              <a:t> </a:t>
            </a:r>
            <a:r>
              <a:rPr lang="cs-CZ" dirty="0" err="1" smtClean="0">
                <a:solidFill>
                  <a:srgbClr val="FF0000"/>
                </a:solidFill>
              </a:rPr>
              <a:t>next</a:t>
            </a:r>
            <a:r>
              <a:rPr lang="cs-CZ" dirty="0" smtClean="0">
                <a:solidFill>
                  <a:srgbClr val="FF0000"/>
                </a:solidFill>
              </a:rPr>
              <a:t> </a:t>
            </a:r>
            <a:r>
              <a:rPr lang="cs-CZ" dirty="0" err="1" smtClean="0">
                <a:solidFill>
                  <a:srgbClr val="FF0000"/>
                </a:solidFill>
              </a:rPr>
              <a:t>slide</a:t>
            </a:r>
            <a:endParaRPr lang="cs-CZ"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9</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386039599"/>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a:t>
                      </a:r>
                      <a:r>
                        <a:rPr lang="cs-CZ" sz="1200" b="0" dirty="0">
                          <a:solidFill>
                            <a:schemeClr val="tx2">
                              <a:lumMod val="60000"/>
                              <a:lumOff val="40000"/>
                            </a:schemeClr>
                          </a:solidFill>
                          <a:effectLst/>
                        </a:rPr>
                        <a:t> </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xmlns:a14="http://schemas.microsoft.com/office/drawing/2010/main">
        <mc:Choice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0,8,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=1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chemeClr val="tx2">
                        <a:lumMod val="60000"/>
                        <a:lumOff val="40000"/>
                      </a:schemeClr>
                    </a:solidFill>
                  </a:rPr>
                  <a:t>5,2</a:t>
                </a:r>
                <a:r>
                  <a:rPr lang="cs-CZ" dirty="0" smtClean="0"/>
                  <a:t> ; 4,6 </a:t>
                </a:r>
                <a:r>
                  <a:rPr lang="en-US" dirty="0" smtClean="0"/>
                  <a:t>}</a:t>
                </a:r>
                <a:r>
                  <a:rPr lang="cs-CZ" dirty="0" smtClean="0"/>
                  <a:t> = </a:t>
                </a:r>
                <a:r>
                  <a:rPr lang="cs-CZ" dirty="0" smtClean="0">
                    <a:solidFill>
                      <a:srgbClr val="00B050"/>
                    </a:solidFill>
                  </a:rPr>
                  <a:t>5,8</a:t>
                </a:r>
                <a:r>
                  <a:rPr lang="cs-CZ" dirty="0" smtClean="0"/>
                  <a:t> </a:t>
                </a:r>
                <a:endParaRPr lang="en-US" dirty="0"/>
              </a:p>
            </p:txBody>
          </p:sp>
        </mc:Choice>
        <mc:Fallback xmlns="">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6034216" cy="369332"/>
          </a:xfrm>
          <a:prstGeom prst="rect">
            <a:avLst/>
          </a:prstGeom>
          <a:noFill/>
        </p:spPr>
        <p:txBody>
          <a:bodyPr wrap="none" rtlCol="0">
            <a:spAutoFit/>
          </a:bodyPr>
          <a:lstStyle/>
          <a:p>
            <a:r>
              <a:rPr lang="cs-CZ" dirty="0" err="1" smtClean="0"/>
              <a:t>Where</a:t>
            </a:r>
            <a:r>
              <a:rPr lang="cs-CZ" dirty="0" smtClean="0"/>
              <a:t> </a:t>
            </a:r>
            <a:r>
              <a:rPr lang="cs-CZ" dirty="0" smtClean="0">
                <a:solidFill>
                  <a:srgbClr val="00B050"/>
                </a:solidFill>
              </a:rPr>
              <a:t>5,8</a:t>
            </a:r>
            <a:r>
              <a:rPr lang="cs-CZ" dirty="0" smtClean="0"/>
              <a:t>=7*0,8+(1-0,8)*1=5,6+0,2; </a:t>
            </a:r>
            <a:r>
              <a:rPr lang="cs-CZ" dirty="0" smtClean="0">
                <a:solidFill>
                  <a:schemeClr val="tx2">
                    <a:lumMod val="60000"/>
                    <a:lumOff val="40000"/>
                  </a:schemeClr>
                </a:solidFill>
              </a:rPr>
              <a:t>5,2</a:t>
            </a:r>
            <a:r>
              <a:rPr lang="cs-CZ" dirty="0" smtClean="0"/>
              <a:t>=6*0,8+(1-0,8)*2,…….</a:t>
            </a:r>
            <a:endParaRPr lang="cs-CZ" dirty="0"/>
          </a:p>
        </p:txBody>
      </p:sp>
    </p:spTree>
    <p:extLst>
      <p:ext uri="{BB962C8B-B14F-4D97-AF65-F5344CB8AC3E}">
        <p14:creationId xmlns:p14="http://schemas.microsoft.com/office/powerpoint/2010/main" val="6121789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785</Words>
  <Application>Microsoft Office PowerPoint</Application>
  <PresentationFormat>Předvádění na obrazovce (4:3)</PresentationFormat>
  <Paragraphs>243</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Hurwitz score related decision making methods</vt:lpstr>
      <vt:lpstr>Uncertainty-Risk</vt:lpstr>
      <vt:lpstr>First approach</vt:lpstr>
      <vt:lpstr>Chosen criteria I </vt:lpstr>
      <vt:lpstr>MaxiMax Payoff</vt:lpstr>
      <vt:lpstr>Chosen criteria II </vt:lpstr>
      <vt:lpstr>MaxiMin Payoff</vt:lpstr>
      <vt:lpstr>Prezentace aplikace PowerPoint</vt:lpstr>
      <vt:lpstr>Decision Strategy II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Skorkovsky Jaromir</cp:lastModifiedBy>
  <cp:revision>59</cp:revision>
  <dcterms:created xsi:type="dcterms:W3CDTF">2012-07-23T07:06:28Z</dcterms:created>
  <dcterms:modified xsi:type="dcterms:W3CDTF">2013-05-02T07:36:43Z</dcterms:modified>
</cp:coreProperties>
</file>