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43"/>
  </p:notesMasterIdLst>
  <p:handoutMasterIdLst>
    <p:handoutMasterId r:id="rId44"/>
  </p:handoutMasterIdLst>
  <p:sldIdLst>
    <p:sldId id="347" r:id="rId2"/>
    <p:sldId id="302" r:id="rId3"/>
    <p:sldId id="303" r:id="rId4"/>
    <p:sldId id="304" r:id="rId5"/>
    <p:sldId id="338" r:id="rId6"/>
    <p:sldId id="305" r:id="rId7"/>
    <p:sldId id="351" r:id="rId8"/>
    <p:sldId id="314" r:id="rId9"/>
    <p:sldId id="344" r:id="rId10"/>
    <p:sldId id="316" r:id="rId11"/>
    <p:sldId id="353" r:id="rId12"/>
    <p:sldId id="264" r:id="rId13"/>
    <p:sldId id="354" r:id="rId14"/>
    <p:sldId id="339" r:id="rId15"/>
    <p:sldId id="355" r:id="rId16"/>
    <p:sldId id="356" r:id="rId17"/>
    <p:sldId id="307" r:id="rId18"/>
    <p:sldId id="345" r:id="rId19"/>
    <p:sldId id="319" r:id="rId20"/>
    <p:sldId id="308" r:id="rId21"/>
    <p:sldId id="357" r:id="rId22"/>
    <p:sldId id="320" r:id="rId23"/>
    <p:sldId id="322" r:id="rId24"/>
    <p:sldId id="323" r:id="rId25"/>
    <p:sldId id="309" r:id="rId26"/>
    <p:sldId id="362" r:id="rId27"/>
    <p:sldId id="324" r:id="rId28"/>
    <p:sldId id="358" r:id="rId29"/>
    <p:sldId id="359" r:id="rId30"/>
    <p:sldId id="326" r:id="rId31"/>
    <p:sldId id="328" r:id="rId32"/>
    <p:sldId id="330" r:id="rId33"/>
    <p:sldId id="360" r:id="rId34"/>
    <p:sldId id="311" r:id="rId35"/>
    <p:sldId id="312" r:id="rId36"/>
    <p:sldId id="333" r:id="rId37"/>
    <p:sldId id="334" r:id="rId38"/>
    <p:sldId id="342" r:id="rId39"/>
    <p:sldId id="349" r:id="rId40"/>
    <p:sldId id="335" r:id="rId41"/>
    <p:sldId id="337" r:id="rId4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333399"/>
    <a:srgbClr val="660066"/>
    <a:srgbClr val="3366CC"/>
    <a:srgbClr val="0099CC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9" autoAdjust="0"/>
    <p:restoredTop sz="81851" autoAdjust="0"/>
  </p:normalViewPr>
  <p:slideViewPr>
    <p:cSldViewPr>
      <p:cViewPr>
        <p:scale>
          <a:sx n="66" d="100"/>
          <a:sy n="66" d="100"/>
        </p:scale>
        <p:origin x="-10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notesViewPr>
    <p:cSldViewPr>
      <p:cViewPr varScale="1">
        <p:scale>
          <a:sx n="60" d="100"/>
          <a:sy n="60" d="100"/>
        </p:scale>
        <p:origin x="-1146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22.xml"/><Relationship Id="rId18" Type="http://schemas.openxmlformats.org/officeDocument/2006/relationships/slide" Target="slides/slide31.xml"/><Relationship Id="rId3" Type="http://schemas.openxmlformats.org/officeDocument/2006/relationships/slide" Target="slides/slide3.xml"/><Relationship Id="rId21" Type="http://schemas.openxmlformats.org/officeDocument/2006/relationships/slide" Target="slides/slide37.xml"/><Relationship Id="rId7" Type="http://schemas.openxmlformats.org/officeDocument/2006/relationships/slide" Target="slides/slide7.xml"/><Relationship Id="rId12" Type="http://schemas.openxmlformats.org/officeDocument/2006/relationships/slide" Target="slides/slide19.xml"/><Relationship Id="rId17" Type="http://schemas.openxmlformats.org/officeDocument/2006/relationships/slide" Target="slides/slide30.xml"/><Relationship Id="rId2" Type="http://schemas.openxmlformats.org/officeDocument/2006/relationships/slide" Target="slides/slide2.xml"/><Relationship Id="rId16" Type="http://schemas.openxmlformats.org/officeDocument/2006/relationships/slide" Target="slides/slide27.xml"/><Relationship Id="rId20" Type="http://schemas.openxmlformats.org/officeDocument/2006/relationships/slide" Target="slides/slide3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4.xml"/><Relationship Id="rId24" Type="http://schemas.openxmlformats.org/officeDocument/2006/relationships/slide" Target="slides/slide41.xml"/><Relationship Id="rId5" Type="http://schemas.openxmlformats.org/officeDocument/2006/relationships/slide" Target="slides/slide5.xml"/><Relationship Id="rId15" Type="http://schemas.openxmlformats.org/officeDocument/2006/relationships/slide" Target="slides/slide24.xml"/><Relationship Id="rId23" Type="http://schemas.openxmlformats.org/officeDocument/2006/relationships/slide" Target="slides/slide40.xml"/><Relationship Id="rId10" Type="http://schemas.openxmlformats.org/officeDocument/2006/relationships/slide" Target="slides/slide10.xml"/><Relationship Id="rId19" Type="http://schemas.openxmlformats.org/officeDocument/2006/relationships/slide" Target="slides/slide32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23.xml"/><Relationship Id="rId22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aseline="-25000">
                <a:latin typeface="Times New Roman" pitchFamily="18" charset="0"/>
              </a:defRPr>
            </a:lvl1pPr>
          </a:lstStyle>
          <a:p>
            <a:fld id="{6862BBDB-F7EB-4779-AB59-9A8F379DA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aseline="-25000">
                <a:latin typeface="Times New Roman" pitchFamily="18" charset="0"/>
              </a:defRPr>
            </a:lvl1pPr>
          </a:lstStyle>
          <a:p>
            <a:fld id="{B6E0CB1F-F90B-412A-82D3-A2DFED6AA0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6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CD3D3-7E29-49A8-BD3C-83DE91B6A581}" type="slidenum">
              <a:rPr lang="en-US"/>
              <a:pPr/>
              <a:t>1</a:t>
            </a:fld>
            <a:endParaRPr lang="en-US"/>
          </a:p>
        </p:txBody>
      </p:sp>
      <p:sp>
        <p:nvSpPr>
          <p:cNvPr id="188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F11D-D417-4A50-8FB3-1A2BAFE3B648}" type="slidenum">
              <a:rPr lang="en-US"/>
              <a:pPr/>
              <a:t>12</a:t>
            </a:fld>
            <a:endParaRPr lang="en-US"/>
          </a:p>
        </p:txBody>
      </p:sp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cs-CZ" b="1"/>
              <a:t>Graf </a:t>
            </a:r>
            <a:r>
              <a:rPr lang="en-US" b="1"/>
              <a:t>15-1 </a:t>
            </a:r>
            <a:r>
              <a:rPr lang="cs-CZ" b="1"/>
              <a:t>ilustruje příklad, kde v čase </a:t>
            </a:r>
            <a:r>
              <a:rPr lang="en-US" b="1" i="1"/>
              <a:t>t</a:t>
            </a:r>
            <a:r>
              <a:rPr lang="en-US" b="1" baseline="-25000"/>
              <a:t>0</a:t>
            </a:r>
            <a:r>
              <a:rPr lang="en-US" b="1"/>
              <a:t> F</a:t>
            </a:r>
            <a:r>
              <a:rPr lang="cs-CZ" b="1"/>
              <a:t>ED neočekávaně zvýšil tempo růst peněžní nabídky v USA na vyšší úroveň.</a:t>
            </a:r>
            <a:endParaRPr lang="en-US" b="1"/>
          </a:p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40A0FF-8381-423B-BD8D-2740B4855DC1}" type="slidenum">
              <a:rPr lang="en-US"/>
              <a:pPr/>
              <a:t>14</a:t>
            </a:fld>
            <a:endParaRPr lang="en-US"/>
          </a:p>
        </p:txBody>
      </p:sp>
      <p:sp>
        <p:nvSpPr>
          <p:cNvPr id="155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F1057-495D-4C6B-8726-AF66410C5E52}" type="slidenum">
              <a:rPr lang="en-US"/>
              <a:pPr/>
              <a:t>17</a:t>
            </a:fld>
            <a:endParaRPr lang="en-US"/>
          </a:p>
        </p:txBody>
      </p:sp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CDB76-6978-4D26-BFB8-2562FC46CBBB}" type="slidenum">
              <a:rPr lang="en-US"/>
              <a:pPr/>
              <a:t>19</a:t>
            </a:fld>
            <a:endParaRPr lang="en-US"/>
          </a:p>
        </p:txBody>
      </p:sp>
      <p:sp>
        <p:nvSpPr>
          <p:cNvPr id="157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75802-B1E9-4FF4-91A8-4858053BE582}" type="slidenum">
              <a:rPr lang="en-US"/>
              <a:pPr/>
              <a:t>20</a:t>
            </a:fld>
            <a:endParaRPr lang="en-US"/>
          </a:p>
        </p:txBody>
      </p:sp>
      <p:sp>
        <p:nvSpPr>
          <p:cNvPr id="158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C6B38-431E-4BC3-8628-04B38D9DF236}" type="slidenum">
              <a:rPr lang="en-US"/>
              <a:pPr/>
              <a:t>22</a:t>
            </a:fld>
            <a:endParaRPr lang="en-US"/>
          </a:p>
        </p:txBody>
      </p:sp>
      <p:sp>
        <p:nvSpPr>
          <p:cNvPr id="159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72735-AFAF-4321-B21F-299CD9A523ED}" type="slidenum">
              <a:rPr lang="en-US"/>
              <a:pPr/>
              <a:t>23</a:t>
            </a:fld>
            <a:endParaRPr lang="en-US"/>
          </a:p>
        </p:txBody>
      </p:sp>
      <p:sp>
        <p:nvSpPr>
          <p:cNvPr id="161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BFF75-8302-4971-9CA8-010C771B7B2D}" type="slidenum">
              <a:rPr lang="en-US"/>
              <a:pPr/>
              <a:t>24</a:t>
            </a:fld>
            <a:endParaRPr lang="en-US"/>
          </a:p>
        </p:txBody>
      </p:sp>
      <p:sp>
        <p:nvSpPr>
          <p:cNvPr id="162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cs-CZ" u="sng"/>
              <a:t>říklad</a:t>
            </a:r>
            <a:r>
              <a:rPr lang="en-US"/>
              <a:t>: </a:t>
            </a:r>
            <a:r>
              <a:rPr lang="cs-CZ"/>
              <a:t>Prudká depreciace dolaru vůči zahraničním měnám způsobí, že cena farmářského vybavení v USA se bude lišit od zahraničních cen, dokud se trhy nepřizpůsobí změně měnového kurzu. </a:t>
            </a:r>
            <a:endParaRPr lang="en-US"/>
          </a:p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2FBB7-58B6-4AB1-8416-79EB930B7FB5}" type="slidenum">
              <a:rPr lang="en-US"/>
              <a:pPr/>
              <a:t>25</a:t>
            </a:fld>
            <a:endParaRPr lang="en-US"/>
          </a:p>
        </p:txBody>
      </p:sp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1F40B-4C97-4606-9747-DF0C9924244A}" type="slidenum">
              <a:rPr lang="en-US"/>
              <a:pPr/>
              <a:t>27</a:t>
            </a:fld>
            <a:endParaRPr lang="en-US"/>
          </a:p>
        </p:txBody>
      </p:sp>
      <p:sp>
        <p:nvSpPr>
          <p:cNvPr id="164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cs-CZ" u="sng"/>
              <a:t>Příklad</a:t>
            </a:r>
            <a:r>
              <a:rPr lang="en-US"/>
              <a:t>: </a:t>
            </a:r>
            <a:r>
              <a:rPr lang="cs-CZ"/>
              <a:t>Pokud je cena evropského referenčního koše </a:t>
            </a:r>
            <a:r>
              <a:rPr lang="en-US">
                <a:cs typeface="Times New Roman" pitchFamily="18" charset="0"/>
              </a:rPr>
              <a:t>€100, </a:t>
            </a:r>
            <a:r>
              <a:rPr lang="cs-CZ">
                <a:cs typeface="Times New Roman" pitchFamily="18" charset="0"/>
              </a:rPr>
              <a:t>cena US koše </a:t>
            </a:r>
            <a:r>
              <a:rPr lang="en-US">
                <a:cs typeface="Times New Roman" pitchFamily="18" charset="0"/>
              </a:rPr>
              <a:t>$120</a:t>
            </a:r>
            <a:r>
              <a:rPr lang="cs-CZ">
                <a:cs typeface="Times New Roman" pitchFamily="18" charset="0"/>
              </a:rPr>
              <a:t> a nominální směnný kurz je</a:t>
            </a:r>
            <a:r>
              <a:rPr lang="en-US">
                <a:cs typeface="Times New Roman" pitchFamily="18" charset="0"/>
              </a:rPr>
              <a:t> $1.20 </a:t>
            </a:r>
            <a:r>
              <a:rPr lang="cs-CZ">
                <a:cs typeface="Times New Roman" pitchFamily="18" charset="0"/>
              </a:rPr>
              <a:t>za euro</a:t>
            </a:r>
            <a:r>
              <a:rPr lang="en-US">
                <a:cs typeface="Times New Roman" pitchFamily="18" charset="0"/>
              </a:rPr>
              <a:t>, </a:t>
            </a:r>
            <a:r>
              <a:rPr lang="cs-CZ">
                <a:cs typeface="Times New Roman" pitchFamily="18" charset="0"/>
              </a:rPr>
              <a:t>pak reálný směnný kurz </a:t>
            </a:r>
            <a:r>
              <a:rPr lang="en-US">
                <a:cs typeface="Times New Roman" pitchFamily="18" charset="0"/>
              </a:rPr>
              <a:t>dolar/euro </a:t>
            </a:r>
            <a:r>
              <a:rPr lang="cs-CZ">
                <a:cs typeface="Times New Roman" pitchFamily="18" charset="0"/>
              </a:rPr>
              <a:t>je </a:t>
            </a:r>
            <a:r>
              <a:rPr lang="en-US">
                <a:cs typeface="Times New Roman" pitchFamily="18" charset="0"/>
              </a:rPr>
              <a:t>1 </a:t>
            </a:r>
            <a:r>
              <a:rPr lang="cs-CZ">
                <a:cs typeface="Times New Roman" pitchFamily="18" charset="0"/>
              </a:rPr>
              <a:t>koš USA za </a:t>
            </a:r>
            <a:r>
              <a:rPr lang="en-US">
                <a:cs typeface="Times New Roman" pitchFamily="18" charset="0"/>
              </a:rPr>
              <a:t> </a:t>
            </a:r>
            <a:r>
              <a:rPr lang="cs-CZ">
                <a:cs typeface="Times New Roman" pitchFamily="18" charset="0"/>
              </a:rPr>
              <a:t>1 evropský koš.</a:t>
            </a:r>
            <a:r>
              <a:rPr lang="en-US">
                <a:cs typeface="Times New Roman" pitchFamily="18" charset="0"/>
              </a:rPr>
              <a:t> </a:t>
            </a:r>
            <a:r>
              <a:rPr lang="en-US" i="1"/>
              <a:t>	</a:t>
            </a:r>
            <a:endParaRPr lang="en-US" sz="1000" baseline="-25000">
              <a:cs typeface="Times New Roman" pitchFamily="18" charset="0"/>
            </a:endParaRPr>
          </a:p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DD984A-9430-4A94-B379-4ADA50D605C4}" type="slidenum">
              <a:rPr lang="en-US"/>
              <a:pPr/>
              <a:t>2</a:t>
            </a:fld>
            <a:endParaRPr lang="en-US"/>
          </a:p>
        </p:txBody>
      </p:sp>
      <p:sp>
        <p:nvSpPr>
          <p:cNvPr id="144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6A1B6-1620-4E7B-9153-20B6F49B44C8}" type="slidenum">
              <a:rPr lang="en-US"/>
              <a:pPr/>
              <a:t>30</a:t>
            </a:fld>
            <a:endParaRPr lang="en-US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DA7025-9F86-4B3B-803A-87DB68D48F23}" type="slidenum">
              <a:rPr lang="en-US"/>
              <a:pPr/>
              <a:t>31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/>
              <a:t>Změny dlouhodobého reálného směnného kurzu ovšem také ovlivní dlouhodobý nominální směnný kurz.</a:t>
            </a:r>
            <a:endParaRPr lang="en-US"/>
          </a:p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E76F8-B603-4466-963B-300FDBD21420}" type="slidenum">
              <a:rPr lang="en-US"/>
              <a:pPr/>
              <a:t>32</a:t>
            </a:fld>
            <a:endParaRPr lang="en-US"/>
          </a:p>
        </p:txBody>
      </p:sp>
      <p:sp>
        <p:nvSpPr>
          <p:cNvPr id="171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</a:t>
            </a:r>
            <a:r>
              <a:rPr lang="cs-CZ"/>
              <a:t>předpokládáme, že všechny proměnné začínají na svých dlouhodobých úrovních</a:t>
            </a:r>
            <a:r>
              <a:rPr lang="en-US"/>
              <a:t>)</a:t>
            </a:r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331AC-BD89-4803-A876-192BF1A4B1E2}" type="slidenum">
              <a:rPr lang="en-US"/>
              <a:pPr/>
              <a:t>34</a:t>
            </a:fld>
            <a:endParaRPr lang="en-US"/>
          </a:p>
        </p:txBody>
      </p:sp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DA1B2-0628-495A-A1F1-B0FA9C75AB2B}" type="slidenum">
              <a:rPr lang="en-US"/>
              <a:pPr/>
              <a:t>35</a:t>
            </a:fld>
            <a:endParaRPr lang="en-US"/>
          </a:p>
        </p:txBody>
      </p:sp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11272-D489-403F-B343-727FDD7CC3C3}" type="slidenum">
              <a:rPr lang="en-US"/>
              <a:pPr/>
              <a:t>36</a:t>
            </a:fld>
            <a:endParaRPr lang="en-US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60413-F823-4010-A700-B0EF86C0A5B1}" type="slidenum">
              <a:rPr lang="en-US"/>
              <a:pPr/>
              <a:t>37</a:t>
            </a:fld>
            <a:endParaRPr lang="en-US"/>
          </a:p>
        </p:txBody>
      </p:sp>
      <p:sp>
        <p:nvSpPr>
          <p:cNvPr id="178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 ekonomii se důsledně rozlišuje mezi dvěma typy úrokových měr</a:t>
            </a:r>
            <a:r>
              <a:rPr lang="en-US"/>
              <a:t>:</a:t>
            </a:r>
          </a:p>
          <a:p>
            <a:pPr lvl="1"/>
            <a:r>
              <a:rPr lang="cs-CZ" b="1"/>
              <a:t>Nomínální úroková míra</a:t>
            </a:r>
            <a:endParaRPr lang="en-US" b="1"/>
          </a:p>
          <a:p>
            <a:pPr lvl="2"/>
            <a:r>
              <a:rPr lang="cs-CZ"/>
              <a:t>Vyjádřená v peněžních jednotkách</a:t>
            </a:r>
            <a:endParaRPr lang="en-US"/>
          </a:p>
          <a:p>
            <a:pPr lvl="1"/>
            <a:r>
              <a:rPr lang="cs-CZ" b="1"/>
              <a:t>Reálná úroková míra</a:t>
            </a:r>
            <a:endParaRPr lang="en-US" b="1"/>
          </a:p>
          <a:p>
            <a:pPr lvl="2"/>
            <a:r>
              <a:rPr lang="cs-CZ"/>
              <a:t>Vyjádřena v reálných proměnných</a:t>
            </a:r>
            <a:r>
              <a:rPr lang="en-US"/>
              <a:t> (</a:t>
            </a:r>
            <a:r>
              <a:rPr lang="cs-CZ"/>
              <a:t>jako např. produkt dané země</a:t>
            </a:r>
            <a:r>
              <a:rPr lang="en-US"/>
              <a:t>)</a:t>
            </a:r>
          </a:p>
          <a:p>
            <a:pPr lvl="2"/>
            <a:r>
              <a:rPr lang="cs-CZ"/>
              <a:t>Je vztažena k očekávané reálné úrokové sazbě</a:t>
            </a:r>
            <a:endParaRPr lang="en-US"/>
          </a:p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C5232-52BA-426D-8966-EC3572200347}" type="slidenum">
              <a:rPr lang="en-US"/>
              <a:pPr/>
              <a:t>38</a:t>
            </a:fld>
            <a:endParaRPr lang="en-US"/>
          </a:p>
        </p:txBody>
      </p:sp>
      <p:sp>
        <p:nvSpPr>
          <p:cNvPr id="180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34AF9-3711-499E-A235-5F90ECE2D07A}" type="slidenum">
              <a:rPr lang="en-US"/>
              <a:pPr/>
              <a:t>39</a:t>
            </a:fld>
            <a:endParaRPr lang="en-US"/>
          </a:p>
        </p:txBody>
      </p:sp>
      <p:sp>
        <p:nvSpPr>
          <p:cNvPr id="2498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Pokud jsou ceny zboží dokonale flexibilní, tržní rovnováha (jihovýchodní kvadrant) ukazuje dva růstové efekty, </a:t>
            </a:r>
            <a:r>
              <a:rPr lang="el-GR" i="1"/>
              <a:t>Δπ</a:t>
            </a:r>
            <a:r>
              <a:rPr lang="cs-CZ"/>
              <a:t> </a:t>
            </a:r>
            <a:r>
              <a:rPr lang="en-US"/>
              <a:t>$</a:t>
            </a:r>
            <a:r>
              <a:rPr lang="cs-CZ"/>
              <a:t> v budoucí míře růstu peněžní zásoby v USA. Změní se (</a:t>
            </a:r>
            <a:r>
              <a:rPr lang="en-US"/>
              <a:t>a</a:t>
            </a:r>
            <a:r>
              <a:rPr lang="cs-CZ"/>
              <a:t>) dolarová úroková sazba z R1</a:t>
            </a:r>
            <a:r>
              <a:rPr lang="en-US"/>
              <a:t>$ </a:t>
            </a:r>
            <a:r>
              <a:rPr lang="cs-CZ"/>
              <a:t>na</a:t>
            </a:r>
            <a:r>
              <a:rPr lang="en-US"/>
              <a:t> R2$, </a:t>
            </a:r>
            <a:r>
              <a:rPr lang="cs-CZ"/>
              <a:t>podle </a:t>
            </a:r>
            <a:r>
              <a:rPr lang="en-US"/>
              <a:t>Fisher</a:t>
            </a:r>
            <a:r>
              <a:rPr lang="cs-CZ"/>
              <a:t>ova</a:t>
            </a:r>
            <a:r>
              <a:rPr lang="en-US"/>
              <a:t> efe</a:t>
            </a:r>
            <a:r>
              <a:rPr lang="cs-CZ"/>
              <a:t>k</a:t>
            </a:r>
            <a:r>
              <a:rPr lang="en-US"/>
              <a:t>t</a:t>
            </a:r>
            <a:r>
              <a:rPr lang="cs-CZ"/>
              <a:t>u</a:t>
            </a:r>
            <a:r>
              <a:rPr lang="en-US"/>
              <a:t> a</a:t>
            </a:r>
            <a:r>
              <a:rPr lang="cs-CZ"/>
              <a:t> (b) způsobí, že cenová hladina v USA poskočí P1US na P2US. Rovnováha na trhu peněz se proto posune z bodu 1 do bodu 2. (protože se M1US  nezmění okamžitě,nabídka reálných peněžních zůstatků poklesne na M1US/P2US, a tím připůsobí nabídku reál. peněžních zůst. redukované poptávce po penězích.)</a:t>
            </a:r>
          </a:p>
          <a:p>
            <a:r>
              <a:rPr lang="cs-CZ"/>
              <a:t>Vztah PPP v jehozápadním kvadrantu ukazuje, že posun cenové hladiny z P1US na P2US vyžaduje depreciaci dolaru vůči euru (směnný kurs  dolar/euro se posune nahoru z E1</a:t>
            </a:r>
            <a:r>
              <a:rPr lang="en-US"/>
              <a:t>$/</a:t>
            </a:r>
            <a:r>
              <a:rPr lang="en-US" b="1"/>
              <a:t>€</a:t>
            </a:r>
            <a:r>
              <a:rPr lang="en-US"/>
              <a:t>  </a:t>
            </a:r>
            <a:r>
              <a:rPr lang="cs-CZ"/>
              <a:t>na</a:t>
            </a:r>
            <a:r>
              <a:rPr lang="en-US"/>
              <a:t> E2$/ </a:t>
            </a:r>
            <a:r>
              <a:rPr lang="en-US" b="1"/>
              <a:t>€</a:t>
            </a:r>
            <a:r>
              <a:rPr lang="en-US"/>
              <a:t>.</a:t>
            </a:r>
            <a:r>
              <a:rPr lang="cs-CZ"/>
              <a:t>)Na diagramu devizového (severovýchodní kvadrant) je tato depreciace doalru zobrazena jeko pohyb z bodu 1</a:t>
            </a:r>
            <a:r>
              <a:rPr lang="en-US"/>
              <a:t>’</a:t>
            </a:r>
            <a:r>
              <a:rPr lang="cs-CZ"/>
              <a:t> do 2</a:t>
            </a:r>
            <a:r>
              <a:rPr lang="en-US"/>
              <a:t>’</a:t>
            </a:r>
            <a:r>
              <a:rPr lang="cs-CZ"/>
              <a:t>. Dolar depreciuje navzdory růstu R</a:t>
            </a:r>
            <a:r>
              <a:rPr lang="en-US"/>
              <a:t>$</a:t>
            </a:r>
            <a:r>
              <a:rPr lang="cs-CZ"/>
              <a:t>,  protože zvýšení budoucí očekávané depreciace dolaru vůči euru způsobí, že křivka očekávané dolarové výnosnosti euro depozit se  posun směrem ven. </a:t>
            </a:r>
          </a:p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DF78C-3E69-4C3C-AB3D-242E78728468}" type="slidenum">
              <a:rPr lang="en-US"/>
              <a:pPr/>
              <a:t>40</a:t>
            </a:fld>
            <a:endParaRPr lang="en-US"/>
          </a:p>
        </p:txBody>
      </p:sp>
      <p:sp>
        <p:nvSpPr>
          <p:cNvPr id="181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96C43-2070-4CF2-981B-6D45F3B1514E}" type="slidenum">
              <a:rPr lang="en-US"/>
              <a:pPr/>
              <a:t>3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B4B6F-8284-40F5-B287-8AD7731F8741}" type="slidenum">
              <a:rPr lang="en-US"/>
              <a:pPr/>
              <a:t>41</a:t>
            </a:fld>
            <a:endParaRPr lang="en-US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85030-2AF9-4785-97B3-DAA5E7F9905D}" type="slidenum">
              <a:rPr lang="en-US"/>
              <a:pPr/>
              <a:t>4</a:t>
            </a:fld>
            <a:endParaRPr lang="en-US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B9477-9FC4-4778-8000-42C55453D785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BAA28D-1A33-4C00-935B-D5A7DBFE17E3}" type="slidenum">
              <a:rPr lang="en-US"/>
              <a:pPr/>
              <a:t>6</a:t>
            </a:fld>
            <a:endParaRPr lang="en-US"/>
          </a:p>
        </p:txBody>
      </p:sp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B1EB3-FC4D-4745-A9A3-6FA8AB788087}" type="slidenum">
              <a:rPr lang="en-US"/>
              <a:pPr/>
              <a:t>8</a:t>
            </a:fld>
            <a:endParaRPr lang="en-US"/>
          </a:p>
        </p:txBody>
      </p:sp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075DD-E1B9-4E8C-B49F-DEBF95AD60E7}" type="slidenum">
              <a:rPr lang="en-US"/>
              <a:pPr/>
              <a:t>9</a:t>
            </a:fld>
            <a:endParaRPr lang="en-US"/>
          </a:p>
        </p:txBody>
      </p:sp>
      <p:sp>
        <p:nvSpPr>
          <p:cNvPr id="150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2622F7-720F-4725-AC48-1C64895B58EE}" type="slidenum">
              <a:rPr lang="en-US"/>
              <a:pPr/>
              <a:t>10</a:t>
            </a:fld>
            <a:endParaRPr lang="en-US"/>
          </a:p>
        </p:txBody>
      </p:sp>
      <p:sp>
        <p:nvSpPr>
          <p:cNvPr id="151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DA794C-4C79-4CA1-8B74-83891A02D6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" name="Rectangle 14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39D2-F750-482F-997D-05C0401F36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9221-21B8-4D9F-A5B4-2F73E52AA4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E222CD-AFA6-4802-A599-5E2EAC68B6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2EFD-08A1-4599-B384-E2136EAE911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AFC4-3B84-421B-A35D-B224AB7165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02B9E9-05DD-412D-A6E1-A141C69DD9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8095-385C-43DD-A34F-DACC71B5B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6346-4425-456C-87C6-F2C748C55C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4BD8-2A73-409D-A903-7B1A03CAD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045C-8732-4435-9CAD-4AD75C128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BE8C47-ACE8-42CB-A77C-8778DE2A99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Cenová </a:t>
            </a:r>
            <a:r>
              <a:rPr lang="cs-CZ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hladina a měnový kurz </a:t>
            </a:r>
            <a:br>
              <a:rPr lang="cs-CZ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cs-CZ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			v dlouhém období</a:t>
            </a:r>
            <a:r>
              <a:rPr lang="en-US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endParaRPr lang="en-US" sz="28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cs-CZ" b="1"/>
          </a:p>
          <a:p>
            <a:endParaRPr lang="cs-CZ" b="1"/>
          </a:p>
          <a:p>
            <a:endParaRPr lang="cs-CZ" b="1"/>
          </a:p>
          <a:p>
            <a:endParaRPr lang="cs-CZ" b="1"/>
          </a:p>
          <a:p>
            <a:r>
              <a:rPr lang="cs-CZ" b="1"/>
              <a:t>15. kapitola Krugman – Obstfeld</a:t>
            </a: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224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en-US" b="1" dirty="0">
              <a:solidFill>
                <a:srgbClr val="990033"/>
              </a:solidFill>
            </a:endParaRPr>
          </a:p>
          <a:p>
            <a:r>
              <a:rPr lang="cs-CZ" b="1" dirty="0"/>
              <a:t>Růst nabídky peněz konstantním tempem má časem za následek pokračující růst cenové úrovně ve stejném tempu.</a:t>
            </a:r>
            <a:endParaRPr lang="en-US" b="1" dirty="0"/>
          </a:p>
          <a:p>
            <a:pPr lvl="1"/>
            <a:r>
              <a:rPr lang="cs-CZ" b="1" dirty="0"/>
              <a:t>Změny dlouhodobé inflace nemají vliv na výstup při plné zaměstnanosti ani na dlouhodobou úroveň relativních cen zboží a služeb.</a:t>
            </a:r>
          </a:p>
          <a:p>
            <a:pPr lvl="1"/>
            <a:endParaRPr lang="en-US" b="1" dirty="0"/>
          </a:p>
          <a:p>
            <a:r>
              <a:rPr lang="cs-CZ" b="1" dirty="0"/>
              <a:t>Úroková sazba v dlouhém období není na </a:t>
            </a:r>
            <a:r>
              <a:rPr lang="cs-CZ" b="1" u="sng" dirty="0"/>
              <a:t>tempu růstu nabídky peněz nezávislá</a:t>
            </a:r>
            <a:r>
              <a:rPr lang="cs-CZ" b="1" dirty="0"/>
              <a:t>.</a:t>
            </a:r>
          </a:p>
          <a:p>
            <a:pPr lvl="1"/>
            <a:r>
              <a:rPr lang="cs-CZ" b="1" dirty="0"/>
              <a:t>Mění se očekávaná inflace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A126-69DC-4F9B-A2FA-B843A950C7AF}" type="slidenum">
              <a:rPr lang="cs-CZ"/>
              <a:pPr/>
              <a:t>10</a:t>
            </a:fld>
            <a:endParaRPr lang="cs-CZ"/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522784" y="29546"/>
            <a:ext cx="80648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Pokračující (trvalá, stálá) inflace, úroková parita a PPP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dirty="0"/>
              <a:t>Odvození </a:t>
            </a:r>
            <a:r>
              <a:rPr lang="cs-CZ" dirty="0" err="1"/>
              <a:t>Fisherova</a:t>
            </a:r>
            <a:r>
              <a:rPr lang="cs-CZ" dirty="0"/>
              <a:t> efektu z podmínky úrokové parity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800" b="1">
                <a:solidFill>
                  <a:srgbClr val="990033"/>
                </a:solidFill>
              </a:rPr>
              <a:t>Fisherův efekt</a:t>
            </a:r>
          </a:p>
          <a:p>
            <a:pPr>
              <a:buFont typeface="Wingdings" pitchFamily="2" charset="2"/>
              <a:buNone/>
            </a:pPr>
            <a:endParaRPr lang="cs-CZ" sz="700" b="1">
              <a:solidFill>
                <a:srgbClr val="990033"/>
              </a:solidFill>
            </a:endParaRPr>
          </a:p>
          <a:p>
            <a:r>
              <a:rPr lang="cs-CZ" sz="1800" b="1"/>
              <a:t>Růst </a:t>
            </a:r>
            <a:r>
              <a:rPr lang="en-US" sz="1800" b="1"/>
              <a:t>(</a:t>
            </a:r>
            <a:r>
              <a:rPr lang="cs-CZ" sz="1800" b="1"/>
              <a:t>pokles</a:t>
            </a:r>
            <a:r>
              <a:rPr lang="en-US" sz="1800" b="1"/>
              <a:t>) </a:t>
            </a:r>
            <a:r>
              <a:rPr lang="cs-CZ" sz="1800" b="1"/>
              <a:t>očekávané inflace v zemi povede ke stejnému růstu (poklesu) úrokových sazeb na aktiva v dané měně.</a:t>
            </a:r>
          </a:p>
          <a:p>
            <a:r>
              <a:rPr lang="cs-CZ" sz="1800" b="1"/>
              <a:t>Rozdíl mezinárodních úrokových sazeb je rozdílem mezi očekávanými národními mírami inflace</a:t>
            </a:r>
            <a:r>
              <a:rPr lang="en-US" sz="1800" b="1"/>
              <a:t>:</a:t>
            </a:r>
          </a:p>
          <a:p>
            <a:pPr>
              <a:spcBef>
                <a:spcPct val="50000"/>
              </a:spcBef>
            </a:pPr>
            <a:r>
              <a:rPr lang="en-US" sz="1800" b="1" i="1"/>
              <a:t>R</a:t>
            </a:r>
            <a:r>
              <a:rPr lang="en-US" sz="1800" b="1" baseline="-25000"/>
              <a:t>$</a:t>
            </a:r>
            <a:r>
              <a:rPr lang="en-US" sz="1800" b="1" i="1" baseline="-25000"/>
              <a:t> </a:t>
            </a:r>
            <a:r>
              <a:rPr lang="en-US" sz="1800" b="1" i="1"/>
              <a:t>- R</a:t>
            </a:r>
            <a:r>
              <a:rPr lang="en-US" sz="1800" b="1" baseline="-25000"/>
              <a:t>€ </a:t>
            </a:r>
            <a:r>
              <a:rPr lang="en-US" sz="1800" b="1"/>
              <a:t>= (</a:t>
            </a:r>
            <a:r>
              <a:rPr lang="en-US" sz="1800" b="1" i="1"/>
              <a:t>E</a:t>
            </a:r>
            <a:r>
              <a:rPr lang="en-US" sz="1800" b="1" i="1" baseline="30000"/>
              <a:t>e</a:t>
            </a:r>
            <a:r>
              <a:rPr lang="en-US" sz="1800" b="1" baseline="-25000"/>
              <a:t>$/€</a:t>
            </a:r>
            <a:r>
              <a:rPr lang="en-US" sz="1800" b="1" i="1" baseline="-25000"/>
              <a:t> </a:t>
            </a:r>
            <a:r>
              <a:rPr lang="en-US" sz="1800" b="1" i="1"/>
              <a:t>- E</a:t>
            </a:r>
            <a:r>
              <a:rPr lang="en-US" sz="1800" b="1" baseline="-25000"/>
              <a:t>$/€</a:t>
            </a:r>
            <a:r>
              <a:rPr lang="en-US" sz="1800" b="1"/>
              <a:t>)/</a:t>
            </a:r>
            <a:r>
              <a:rPr lang="en-US" sz="1800" b="1" i="1"/>
              <a:t>E</a:t>
            </a:r>
            <a:r>
              <a:rPr lang="en-US" sz="1800" b="1" baseline="-25000"/>
              <a:t>$/€ </a:t>
            </a:r>
            <a:endParaRPr lang="cs-CZ" sz="1800" b="1" baseline="-25000"/>
          </a:p>
          <a:p>
            <a:pPr>
              <a:spcBef>
                <a:spcPct val="50000"/>
              </a:spcBef>
            </a:pPr>
            <a:r>
              <a:rPr lang="cs-CZ" sz="1800" b="1"/>
              <a:t>Pokud trhy očekávají platnost PPP, pak očekávna změna kurzu musí být rovna očekávané změně cenových hladin, tj rozdílu inflace</a:t>
            </a:r>
          </a:p>
          <a:p>
            <a:pPr lvl="1">
              <a:spcBef>
                <a:spcPct val="50000"/>
              </a:spcBef>
            </a:pPr>
            <a:r>
              <a:rPr lang="en-US" b="1"/>
              <a:t>(</a:t>
            </a:r>
            <a:r>
              <a:rPr lang="en-US" b="1" i="1"/>
              <a:t>E</a:t>
            </a:r>
            <a:r>
              <a:rPr lang="en-US" b="1" i="1" baseline="30000"/>
              <a:t>e</a:t>
            </a:r>
            <a:r>
              <a:rPr lang="en-US" b="1" baseline="-25000"/>
              <a:t>$/€</a:t>
            </a:r>
            <a:r>
              <a:rPr lang="en-US" b="1" i="1" baseline="-25000"/>
              <a:t> </a:t>
            </a:r>
            <a:r>
              <a:rPr lang="en-US" b="1" i="1"/>
              <a:t>- E</a:t>
            </a:r>
            <a:r>
              <a:rPr lang="en-US" b="1" baseline="-25000"/>
              <a:t>$/€</a:t>
            </a:r>
            <a:r>
              <a:rPr lang="en-US" b="1"/>
              <a:t>)/</a:t>
            </a:r>
            <a:r>
              <a:rPr lang="en-US" b="1" i="1"/>
              <a:t>E</a:t>
            </a:r>
            <a:r>
              <a:rPr lang="en-US" b="1" baseline="-25000"/>
              <a:t>$/€ </a:t>
            </a:r>
            <a:r>
              <a:rPr lang="en-US" b="1"/>
              <a:t>= </a:t>
            </a:r>
            <a:r>
              <a:rPr lang="en-US" b="1">
                <a:sym typeface="Symbol" pitchFamily="18" charset="2"/>
              </a:rPr>
              <a:t></a:t>
            </a:r>
            <a:r>
              <a:rPr lang="en-US" b="1" i="1" baseline="30000"/>
              <a:t>e</a:t>
            </a:r>
            <a:r>
              <a:rPr lang="en-US" b="1" baseline="-25000"/>
              <a:t>US</a:t>
            </a:r>
            <a:r>
              <a:rPr lang="en-US" b="1" i="1" baseline="-25000"/>
              <a:t> </a:t>
            </a:r>
            <a:r>
              <a:rPr lang="en-US" b="1" i="1"/>
              <a:t>- </a:t>
            </a:r>
            <a:r>
              <a:rPr lang="en-US" b="1">
                <a:sym typeface="Symbol" pitchFamily="18" charset="2"/>
              </a:rPr>
              <a:t></a:t>
            </a:r>
            <a:r>
              <a:rPr lang="en-US" b="1" i="1" baseline="30000"/>
              <a:t>e</a:t>
            </a:r>
            <a:r>
              <a:rPr lang="en-US" b="1" i="1" baseline="-25000"/>
              <a:t>EU</a:t>
            </a:r>
            <a:r>
              <a:rPr lang="en-US" b="1" i="1" baseline="30000"/>
              <a:t> </a:t>
            </a:r>
          </a:p>
          <a:p>
            <a:pPr lvl="1">
              <a:spcBef>
                <a:spcPct val="50000"/>
              </a:spcBef>
            </a:pPr>
            <a:r>
              <a:rPr lang="en-US" b="1" i="1"/>
              <a:t>R</a:t>
            </a:r>
            <a:r>
              <a:rPr lang="en-US" b="1" baseline="-25000"/>
              <a:t>$</a:t>
            </a:r>
            <a:r>
              <a:rPr lang="en-US" b="1" i="1" baseline="-25000"/>
              <a:t> </a:t>
            </a:r>
            <a:r>
              <a:rPr lang="en-US" b="1" i="1"/>
              <a:t>- R</a:t>
            </a:r>
            <a:r>
              <a:rPr lang="en-US" b="1" baseline="-25000"/>
              <a:t>€ </a:t>
            </a:r>
            <a:r>
              <a:rPr lang="en-US" b="1"/>
              <a:t>= </a:t>
            </a:r>
            <a:r>
              <a:rPr lang="en-US" b="1">
                <a:sym typeface="Symbol" pitchFamily="18" charset="2"/>
              </a:rPr>
              <a:t></a:t>
            </a:r>
            <a:r>
              <a:rPr lang="en-US" b="1" i="1" baseline="30000"/>
              <a:t>e</a:t>
            </a:r>
            <a:r>
              <a:rPr lang="en-US" b="1" baseline="-25000"/>
              <a:t>US</a:t>
            </a:r>
            <a:r>
              <a:rPr lang="en-US" b="1" i="1" baseline="-25000"/>
              <a:t> </a:t>
            </a:r>
            <a:r>
              <a:rPr lang="en-US" b="1" i="1"/>
              <a:t>- </a:t>
            </a:r>
            <a:r>
              <a:rPr lang="en-US" b="1">
                <a:sym typeface="Symbol" pitchFamily="18" charset="2"/>
              </a:rPr>
              <a:t></a:t>
            </a:r>
            <a:r>
              <a:rPr lang="en-US" b="1" i="1" baseline="30000"/>
              <a:t>e</a:t>
            </a:r>
            <a:r>
              <a:rPr lang="en-US" b="1" i="1" baseline="-25000"/>
              <a:t>EU</a:t>
            </a:r>
            <a:r>
              <a:rPr lang="en-US" b="1" i="1" baseline="30000"/>
              <a:t> </a:t>
            </a:r>
            <a:endParaRPr lang="en-US" b="1" baseline="-25000"/>
          </a:p>
          <a:p>
            <a:pPr>
              <a:buFont typeface="Wingdings" pitchFamily="2" charset="2"/>
              <a:buNone/>
            </a:pPr>
            <a:endParaRPr lang="cs-CZ" sz="1800" b="1">
              <a:solidFill>
                <a:srgbClr val="990033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800" b="1"/>
          </a:p>
          <a:p>
            <a:pPr>
              <a:spcBef>
                <a:spcPct val="50000"/>
              </a:spcBef>
            </a:pPr>
            <a:endParaRPr lang="en-US" sz="1800"/>
          </a:p>
          <a:p>
            <a:endParaRPr lang="cs-CZ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D93DA-93AC-4CBD-8462-9F1A1300E617}" type="slidenum">
              <a:rPr lang="cs-CZ"/>
              <a:pPr/>
              <a:t>11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971F-1F60-450E-9F8F-90C1C2CC7F93}" type="slidenum">
              <a:rPr lang="cs-CZ"/>
              <a:pPr/>
              <a:t>12</a:t>
            </a:fld>
            <a:endParaRPr lang="cs-CZ"/>
          </a:p>
        </p:txBody>
      </p:sp>
      <p:grpSp>
        <p:nvGrpSpPr>
          <p:cNvPr id="32854" name="Group 86"/>
          <p:cNvGrpSpPr>
            <a:grpSpLocks/>
          </p:cNvGrpSpPr>
          <p:nvPr/>
        </p:nvGrpSpPr>
        <p:grpSpPr bwMode="auto">
          <a:xfrm>
            <a:off x="5943600" y="4860925"/>
            <a:ext cx="2057400" cy="469900"/>
            <a:chOff x="3744" y="3062"/>
            <a:chExt cx="1296" cy="296"/>
          </a:xfrm>
        </p:grpSpPr>
        <p:sp>
          <p:nvSpPr>
            <p:cNvPr id="32820" name="Line 52"/>
            <p:cNvSpPr>
              <a:spLocks noChangeShapeType="1"/>
            </p:cNvSpPr>
            <p:nvPr/>
          </p:nvSpPr>
          <p:spPr bwMode="auto">
            <a:xfrm flipV="1">
              <a:off x="3744" y="3062"/>
              <a:ext cx="240" cy="204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21" name="Text Box 53"/>
            <p:cNvSpPr txBox="1">
              <a:spLocks noChangeArrowheads="1"/>
            </p:cNvSpPr>
            <p:nvPr/>
          </p:nvSpPr>
          <p:spPr bwMode="auto">
            <a:xfrm>
              <a:off x="3888" y="3185"/>
              <a:ext cx="11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 + </a:t>
              </a:r>
              <a:endParaRPr lang="en-US" sz="1200" b="1"/>
            </a:p>
          </p:txBody>
        </p:sp>
      </p:grpSp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5943600" y="3106738"/>
            <a:ext cx="8382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2849" name="Group 81"/>
          <p:cNvGrpSpPr>
            <a:grpSpLocks/>
          </p:cNvGrpSpPr>
          <p:nvPr/>
        </p:nvGrpSpPr>
        <p:grpSpPr bwMode="auto">
          <a:xfrm>
            <a:off x="2057400" y="2913063"/>
            <a:ext cx="2133600" cy="714375"/>
            <a:chOff x="1296" y="1835"/>
            <a:chExt cx="1344" cy="450"/>
          </a:xfrm>
        </p:grpSpPr>
        <p:sp>
          <p:nvSpPr>
            <p:cNvPr id="32772" name="Line 4"/>
            <p:cNvSpPr>
              <a:spLocks noChangeShapeType="1"/>
            </p:cNvSpPr>
            <p:nvPr/>
          </p:nvSpPr>
          <p:spPr bwMode="auto">
            <a:xfrm flipV="1">
              <a:off x="1296" y="1835"/>
              <a:ext cx="528" cy="45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488" y="2044"/>
              <a:ext cx="11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 + </a:t>
              </a:r>
              <a:endParaRPr lang="en-US" sz="1200" b="1"/>
            </a:p>
          </p:txBody>
        </p:sp>
      </p:grpSp>
      <p:grpSp>
        <p:nvGrpSpPr>
          <p:cNvPr id="32862" name="Group 94"/>
          <p:cNvGrpSpPr>
            <a:grpSpLocks/>
          </p:cNvGrpSpPr>
          <p:nvPr/>
        </p:nvGrpSpPr>
        <p:grpSpPr bwMode="auto">
          <a:xfrm>
            <a:off x="381000" y="3429000"/>
            <a:ext cx="1981200" cy="1066800"/>
            <a:chOff x="240" y="2160"/>
            <a:chExt cx="1248" cy="672"/>
          </a:xfrm>
        </p:grpSpPr>
        <p:grpSp>
          <p:nvGrpSpPr>
            <p:cNvPr id="32858" name="Group 90"/>
            <p:cNvGrpSpPr>
              <a:grpSpLocks/>
            </p:cNvGrpSpPr>
            <p:nvPr/>
          </p:nvGrpSpPr>
          <p:grpSpPr bwMode="auto">
            <a:xfrm>
              <a:off x="1200" y="2268"/>
              <a:ext cx="288" cy="564"/>
              <a:chOff x="1200" y="2268"/>
              <a:chExt cx="288" cy="564"/>
            </a:xfrm>
          </p:grpSpPr>
          <p:sp>
            <p:nvSpPr>
              <p:cNvPr id="32782" name="Line 14"/>
              <p:cNvSpPr>
                <a:spLocks noChangeShapeType="1"/>
              </p:cNvSpPr>
              <p:nvPr/>
            </p:nvSpPr>
            <p:spPr bwMode="auto">
              <a:xfrm>
                <a:off x="1296" y="2285"/>
                <a:ext cx="0" cy="36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2857" name="Group 89"/>
              <p:cNvGrpSpPr>
                <a:grpSpLocks/>
              </p:cNvGrpSpPr>
              <p:nvPr/>
            </p:nvGrpSpPr>
            <p:grpSpPr bwMode="auto">
              <a:xfrm>
                <a:off x="1200" y="2268"/>
                <a:ext cx="288" cy="564"/>
                <a:chOff x="1200" y="2268"/>
                <a:chExt cx="288" cy="564"/>
              </a:xfrm>
            </p:grpSpPr>
            <p:sp>
              <p:nvSpPr>
                <p:cNvPr id="3278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200" y="2620"/>
                  <a:ext cx="2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 b="1" i="1"/>
                    <a:t>t</a:t>
                  </a:r>
                  <a:r>
                    <a:rPr lang="en-US" sz="1600" b="1" baseline="-25000"/>
                    <a:t>0</a:t>
                  </a:r>
                  <a:endParaRPr lang="en-US" sz="1600" b="1"/>
                </a:p>
              </p:txBody>
            </p:sp>
            <p:sp>
              <p:nvSpPr>
                <p:cNvPr id="32773" name="Oval 5"/>
                <p:cNvSpPr>
                  <a:spLocks noChangeArrowheads="1"/>
                </p:cNvSpPr>
                <p:nvPr/>
              </p:nvSpPr>
              <p:spPr bwMode="auto">
                <a:xfrm>
                  <a:off x="1265" y="2268"/>
                  <a:ext cx="46" cy="46"/>
                </a:xfrm>
                <a:prstGeom prst="ellipse">
                  <a:avLst/>
                </a:prstGeom>
                <a:solidFill>
                  <a:srgbClr val="333399"/>
                </a:solidFill>
                <a:ln w="12700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32859" name="Group 91"/>
            <p:cNvGrpSpPr>
              <a:grpSpLocks/>
            </p:cNvGrpSpPr>
            <p:nvPr/>
          </p:nvGrpSpPr>
          <p:grpSpPr bwMode="auto">
            <a:xfrm>
              <a:off x="240" y="2160"/>
              <a:ext cx="1056" cy="212"/>
              <a:chOff x="240" y="2160"/>
              <a:chExt cx="1056" cy="212"/>
            </a:xfrm>
          </p:grpSpPr>
          <p:sp>
            <p:nvSpPr>
              <p:cNvPr id="32779" name="Line 11"/>
              <p:cNvSpPr>
                <a:spLocks noChangeShapeType="1"/>
              </p:cNvSpPr>
              <p:nvPr/>
            </p:nvSpPr>
            <p:spPr bwMode="auto">
              <a:xfrm flipH="1">
                <a:off x="768" y="2285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80" name="Text Box 12"/>
              <p:cNvSpPr txBox="1">
                <a:spLocks noChangeArrowheads="1"/>
              </p:cNvSpPr>
              <p:nvPr/>
            </p:nvSpPr>
            <p:spPr bwMode="auto">
              <a:xfrm>
                <a:off x="240" y="2160"/>
                <a:ext cx="7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 i="1"/>
                  <a:t>M</a:t>
                </a:r>
                <a:r>
                  <a:rPr lang="en-US" sz="1600" b="1" baseline="-25000"/>
                  <a:t>US, </a:t>
                </a:r>
                <a:r>
                  <a:rPr lang="en-US" sz="1600" b="1" i="1"/>
                  <a:t>t</a:t>
                </a:r>
                <a:r>
                  <a:rPr lang="en-US" sz="1600" b="1" baseline="-25000"/>
                  <a:t>0</a:t>
                </a:r>
              </a:p>
            </p:txBody>
          </p:sp>
        </p:grpSp>
      </p:grpSp>
      <p:grpSp>
        <p:nvGrpSpPr>
          <p:cNvPr id="32850" name="Group 82"/>
          <p:cNvGrpSpPr>
            <a:grpSpLocks/>
          </p:cNvGrpSpPr>
          <p:nvPr/>
        </p:nvGrpSpPr>
        <p:grpSpPr bwMode="auto">
          <a:xfrm>
            <a:off x="1219200" y="3636963"/>
            <a:ext cx="1143000" cy="447675"/>
            <a:chOff x="768" y="2291"/>
            <a:chExt cx="720" cy="282"/>
          </a:xfrm>
        </p:grpSpPr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 flipV="1">
              <a:off x="768" y="2291"/>
              <a:ext cx="528" cy="163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768" y="2400"/>
              <a:ext cx="7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</a:t>
              </a:r>
              <a:endParaRPr lang="en-US" sz="1200" b="1"/>
            </a:p>
          </p:txBody>
        </p:sp>
      </p:grpSp>
      <p:grpSp>
        <p:nvGrpSpPr>
          <p:cNvPr id="32841" name="Group 73"/>
          <p:cNvGrpSpPr>
            <a:grpSpLocks/>
          </p:cNvGrpSpPr>
          <p:nvPr/>
        </p:nvGrpSpPr>
        <p:grpSpPr bwMode="auto">
          <a:xfrm>
            <a:off x="762000" y="2286000"/>
            <a:ext cx="3276600" cy="2241550"/>
            <a:chOff x="480" y="1440"/>
            <a:chExt cx="2064" cy="1412"/>
          </a:xfrm>
        </p:grpSpPr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768" y="1630"/>
              <a:ext cx="0" cy="10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>
              <a:off x="760" y="2652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480" y="1440"/>
              <a:ext cx="20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buFontTx/>
                <a:buAutoNum type="alphaLcParenBoth"/>
              </a:pPr>
              <a:r>
                <a:rPr lang="cs-CZ" sz="1600" b="1">
                  <a:latin typeface="Arial" charset="0"/>
                </a:rPr>
                <a:t>Nabídka peněz v </a:t>
              </a:r>
              <a:r>
                <a:rPr lang="en-US" sz="1600" b="1">
                  <a:latin typeface="Arial" charset="0"/>
                </a:rPr>
                <a:t>US</a:t>
              </a:r>
              <a:r>
                <a:rPr lang="cs-CZ" sz="1600" b="1">
                  <a:latin typeface="Arial" charset="0"/>
                </a:rPr>
                <a:t>A</a:t>
              </a:r>
              <a:r>
                <a:rPr lang="en-US" sz="1600" b="1">
                  <a:latin typeface="Arial" charset="0"/>
                </a:rPr>
                <a:t>, </a:t>
              </a:r>
              <a:r>
                <a:rPr lang="en-US" sz="1600" b="1" i="1">
                  <a:latin typeface="Arial" charset="0"/>
                </a:rPr>
                <a:t>M</a:t>
              </a:r>
              <a:r>
                <a:rPr lang="en-US" sz="1600" b="1" baseline="-25000">
                  <a:latin typeface="Arial" charset="0"/>
                </a:rPr>
                <a:t>US</a:t>
              </a:r>
              <a:endParaRPr lang="en-US" sz="1600" b="1">
                <a:latin typeface="Arial" charset="0"/>
              </a:endParaRPr>
            </a:p>
          </p:txBody>
        </p: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2016" y="264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čas</a:t>
              </a:r>
            </a:p>
          </p:txBody>
        </p:sp>
      </p:grpSp>
      <p:grpSp>
        <p:nvGrpSpPr>
          <p:cNvPr id="32851" name="Group 83"/>
          <p:cNvGrpSpPr>
            <a:grpSpLocks/>
          </p:cNvGrpSpPr>
          <p:nvPr/>
        </p:nvGrpSpPr>
        <p:grpSpPr bwMode="auto">
          <a:xfrm>
            <a:off x="1219200" y="5640388"/>
            <a:ext cx="1143000" cy="501650"/>
            <a:chOff x="768" y="3553"/>
            <a:chExt cx="720" cy="316"/>
          </a:xfrm>
        </p:grpSpPr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 flipV="1">
              <a:off x="768" y="3553"/>
              <a:ext cx="528" cy="163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0" name="Text Box 42"/>
            <p:cNvSpPr txBox="1">
              <a:spLocks noChangeArrowheads="1"/>
            </p:cNvSpPr>
            <p:nvPr/>
          </p:nvSpPr>
          <p:spPr bwMode="auto">
            <a:xfrm>
              <a:off x="768" y="3696"/>
              <a:ext cx="7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</a:t>
              </a:r>
              <a:endParaRPr lang="en-US" sz="1200" b="1"/>
            </a:p>
          </p:txBody>
        </p:sp>
      </p:grpSp>
      <p:grpSp>
        <p:nvGrpSpPr>
          <p:cNvPr id="32853" name="Group 85"/>
          <p:cNvGrpSpPr>
            <a:grpSpLocks/>
          </p:cNvGrpSpPr>
          <p:nvPr/>
        </p:nvGrpSpPr>
        <p:grpSpPr bwMode="auto">
          <a:xfrm>
            <a:off x="5105400" y="5640388"/>
            <a:ext cx="1143000" cy="501650"/>
            <a:chOff x="3216" y="3553"/>
            <a:chExt cx="720" cy="316"/>
          </a:xfrm>
        </p:grpSpPr>
        <p:sp>
          <p:nvSpPr>
            <p:cNvPr id="32812" name="Line 44"/>
            <p:cNvSpPr>
              <a:spLocks noChangeShapeType="1"/>
            </p:cNvSpPr>
            <p:nvPr/>
          </p:nvSpPr>
          <p:spPr bwMode="auto">
            <a:xfrm flipV="1">
              <a:off x="3216" y="3553"/>
              <a:ext cx="528" cy="163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3" name="Text Box 45"/>
            <p:cNvSpPr txBox="1">
              <a:spLocks noChangeArrowheads="1"/>
            </p:cNvSpPr>
            <p:nvPr/>
          </p:nvSpPr>
          <p:spPr bwMode="auto">
            <a:xfrm>
              <a:off x="3216" y="3696"/>
              <a:ext cx="7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</a:t>
              </a:r>
              <a:endParaRPr lang="en-US" sz="1200" b="1"/>
            </a:p>
          </p:txBody>
        </p:sp>
      </p:grpSp>
      <p:grpSp>
        <p:nvGrpSpPr>
          <p:cNvPr id="32856" name="Group 88"/>
          <p:cNvGrpSpPr>
            <a:grpSpLocks/>
          </p:cNvGrpSpPr>
          <p:nvPr/>
        </p:nvGrpSpPr>
        <p:grpSpPr bwMode="auto">
          <a:xfrm>
            <a:off x="1905000" y="5157788"/>
            <a:ext cx="457200" cy="1427162"/>
            <a:chOff x="1200" y="3249"/>
            <a:chExt cx="288" cy="899"/>
          </a:xfrm>
        </p:grpSpPr>
        <p:grpSp>
          <p:nvGrpSpPr>
            <p:cNvPr id="32852" name="Group 84"/>
            <p:cNvGrpSpPr>
              <a:grpSpLocks/>
            </p:cNvGrpSpPr>
            <p:nvPr/>
          </p:nvGrpSpPr>
          <p:grpSpPr bwMode="auto">
            <a:xfrm>
              <a:off x="1200" y="3266"/>
              <a:ext cx="288" cy="882"/>
              <a:chOff x="1200" y="3266"/>
              <a:chExt cx="288" cy="882"/>
            </a:xfrm>
          </p:grpSpPr>
          <p:sp>
            <p:nvSpPr>
              <p:cNvPr id="32823" name="Line 55"/>
              <p:cNvSpPr>
                <a:spLocks noChangeShapeType="1"/>
              </p:cNvSpPr>
              <p:nvPr/>
            </p:nvSpPr>
            <p:spPr bwMode="auto">
              <a:xfrm>
                <a:off x="1296" y="3266"/>
                <a:ext cx="0" cy="69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24" name="Text Box 56"/>
              <p:cNvSpPr txBox="1">
                <a:spLocks noChangeArrowheads="1"/>
              </p:cNvSpPr>
              <p:nvPr/>
            </p:nvSpPr>
            <p:spPr bwMode="auto">
              <a:xfrm>
                <a:off x="1200" y="3936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 i="1"/>
                  <a:t>t</a:t>
                </a:r>
                <a:r>
                  <a:rPr lang="en-US" sz="1600" b="1" baseline="-25000"/>
                  <a:t>0</a:t>
                </a:r>
                <a:endParaRPr lang="en-US" sz="1600" b="1"/>
              </a:p>
            </p:txBody>
          </p:sp>
        </p:grpSp>
        <p:sp>
          <p:nvSpPr>
            <p:cNvPr id="32816" name="Oval 48"/>
            <p:cNvSpPr>
              <a:spLocks noChangeArrowheads="1"/>
            </p:cNvSpPr>
            <p:nvPr/>
          </p:nvSpPr>
          <p:spPr bwMode="auto">
            <a:xfrm>
              <a:off x="1265" y="3249"/>
              <a:ext cx="46" cy="46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2848" name="Group 80"/>
          <p:cNvGrpSpPr>
            <a:grpSpLocks/>
          </p:cNvGrpSpPr>
          <p:nvPr/>
        </p:nvGrpSpPr>
        <p:grpSpPr bwMode="auto">
          <a:xfrm>
            <a:off x="2057400" y="4860925"/>
            <a:ext cx="2057400" cy="404813"/>
            <a:chOff x="1296" y="3062"/>
            <a:chExt cx="1296" cy="255"/>
          </a:xfrm>
        </p:grpSpPr>
        <p:sp>
          <p:nvSpPr>
            <p:cNvPr id="32815" name="Line 47"/>
            <p:cNvSpPr>
              <a:spLocks noChangeShapeType="1"/>
            </p:cNvSpPr>
            <p:nvPr/>
          </p:nvSpPr>
          <p:spPr bwMode="auto">
            <a:xfrm flipV="1">
              <a:off x="1296" y="3062"/>
              <a:ext cx="240" cy="204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7" name="Text Box 49"/>
            <p:cNvSpPr txBox="1">
              <a:spLocks noChangeArrowheads="1"/>
            </p:cNvSpPr>
            <p:nvPr/>
          </p:nvSpPr>
          <p:spPr bwMode="auto">
            <a:xfrm>
              <a:off x="1440" y="3144"/>
              <a:ext cx="11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 b="1"/>
                <a:t>Sklon</a:t>
              </a:r>
              <a:r>
                <a:rPr lang="en-US" sz="1200" b="1"/>
                <a:t> = </a:t>
              </a:r>
              <a:r>
                <a:rPr lang="en-US" sz="1200" b="1">
                  <a:sym typeface="Symbol" pitchFamily="18" charset="2"/>
                </a:rPr>
                <a:t> + </a:t>
              </a:r>
              <a:endParaRPr lang="en-US" sz="1200" b="1"/>
            </a:p>
          </p:txBody>
        </p:sp>
      </p:grpSp>
      <p:grpSp>
        <p:nvGrpSpPr>
          <p:cNvPr id="32855" name="Group 87"/>
          <p:cNvGrpSpPr>
            <a:grpSpLocks/>
          </p:cNvGrpSpPr>
          <p:nvPr/>
        </p:nvGrpSpPr>
        <p:grpSpPr bwMode="auto">
          <a:xfrm>
            <a:off x="5791200" y="5157788"/>
            <a:ext cx="457200" cy="1427162"/>
            <a:chOff x="3648" y="3249"/>
            <a:chExt cx="288" cy="899"/>
          </a:xfrm>
        </p:grpSpPr>
        <p:sp>
          <p:nvSpPr>
            <p:cNvPr id="32814" name="Line 46"/>
            <p:cNvSpPr>
              <a:spLocks noChangeShapeType="1"/>
            </p:cNvSpPr>
            <p:nvPr/>
          </p:nvSpPr>
          <p:spPr bwMode="auto">
            <a:xfrm>
              <a:off x="3744" y="3266"/>
              <a:ext cx="0" cy="6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8" name="Oval 50"/>
            <p:cNvSpPr>
              <a:spLocks noChangeArrowheads="1"/>
            </p:cNvSpPr>
            <p:nvPr/>
          </p:nvSpPr>
          <p:spPr bwMode="auto">
            <a:xfrm>
              <a:off x="3713" y="3249"/>
              <a:ext cx="46" cy="46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25" name="Text Box 57"/>
            <p:cNvSpPr txBox="1">
              <a:spLocks noChangeArrowheads="1"/>
            </p:cNvSpPr>
            <p:nvPr/>
          </p:nvSpPr>
          <p:spPr bwMode="auto">
            <a:xfrm>
              <a:off x="3648" y="3936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 i="1"/>
                <a:t>t</a:t>
              </a:r>
              <a:r>
                <a:rPr lang="en-US" sz="1600" b="1" baseline="-25000"/>
                <a:t>0</a:t>
              </a:r>
              <a:endParaRPr lang="en-US" sz="1600" b="1"/>
            </a:p>
          </p:txBody>
        </p:sp>
      </p:grpSp>
      <p:grpSp>
        <p:nvGrpSpPr>
          <p:cNvPr id="32865" name="Group 97"/>
          <p:cNvGrpSpPr>
            <a:grpSpLocks/>
          </p:cNvGrpSpPr>
          <p:nvPr/>
        </p:nvGrpSpPr>
        <p:grpSpPr bwMode="auto">
          <a:xfrm>
            <a:off x="3581400" y="2895600"/>
            <a:ext cx="2667000" cy="1600200"/>
            <a:chOff x="2256" y="1824"/>
            <a:chExt cx="1680" cy="1008"/>
          </a:xfrm>
        </p:grpSpPr>
        <p:grpSp>
          <p:nvGrpSpPr>
            <p:cNvPr id="32847" name="Group 79"/>
            <p:cNvGrpSpPr>
              <a:grpSpLocks/>
            </p:cNvGrpSpPr>
            <p:nvPr/>
          </p:nvGrpSpPr>
          <p:grpSpPr bwMode="auto">
            <a:xfrm>
              <a:off x="3648" y="1934"/>
              <a:ext cx="288" cy="898"/>
              <a:chOff x="3648" y="1934"/>
              <a:chExt cx="288" cy="898"/>
            </a:xfrm>
          </p:grpSpPr>
          <p:sp>
            <p:nvSpPr>
              <p:cNvPr id="32827" name="Line 59"/>
              <p:cNvSpPr>
                <a:spLocks noChangeShapeType="1"/>
              </p:cNvSpPr>
              <p:nvPr/>
            </p:nvSpPr>
            <p:spPr bwMode="auto">
              <a:xfrm>
                <a:off x="3744" y="1957"/>
                <a:ext cx="0" cy="69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28" name="Text Box 60"/>
              <p:cNvSpPr txBox="1">
                <a:spLocks noChangeArrowheads="1"/>
              </p:cNvSpPr>
              <p:nvPr/>
            </p:nvSpPr>
            <p:spPr bwMode="auto">
              <a:xfrm>
                <a:off x="3648" y="2620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 i="1"/>
                  <a:t>t</a:t>
                </a:r>
                <a:r>
                  <a:rPr lang="en-US" sz="1600" b="1" baseline="-25000"/>
                  <a:t>0</a:t>
                </a:r>
                <a:endParaRPr lang="en-US" sz="1600" b="1"/>
              </a:p>
            </p:txBody>
          </p:sp>
          <p:sp>
            <p:nvSpPr>
              <p:cNvPr id="32829" name="Oval 61"/>
              <p:cNvSpPr>
                <a:spLocks noChangeArrowheads="1"/>
              </p:cNvSpPr>
              <p:nvPr/>
            </p:nvSpPr>
            <p:spPr bwMode="auto">
              <a:xfrm>
                <a:off x="3714" y="1934"/>
                <a:ext cx="46" cy="46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32845" name="Group 77"/>
            <p:cNvGrpSpPr>
              <a:grpSpLocks/>
            </p:cNvGrpSpPr>
            <p:nvPr/>
          </p:nvGrpSpPr>
          <p:grpSpPr bwMode="auto">
            <a:xfrm>
              <a:off x="2256" y="1824"/>
              <a:ext cx="1488" cy="212"/>
              <a:chOff x="2256" y="1824"/>
              <a:chExt cx="1488" cy="212"/>
            </a:xfrm>
          </p:grpSpPr>
          <p:sp>
            <p:nvSpPr>
              <p:cNvPr id="32831" name="Line 63"/>
              <p:cNvSpPr>
                <a:spLocks noChangeShapeType="1"/>
              </p:cNvSpPr>
              <p:nvPr/>
            </p:nvSpPr>
            <p:spPr bwMode="auto">
              <a:xfrm>
                <a:off x="3216" y="1957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32" name="Text Box 64"/>
              <p:cNvSpPr txBox="1">
                <a:spLocks noChangeArrowheads="1"/>
              </p:cNvSpPr>
              <p:nvPr/>
            </p:nvSpPr>
            <p:spPr bwMode="auto">
              <a:xfrm>
                <a:off x="2256" y="1824"/>
                <a:ext cx="11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 i="1"/>
                  <a:t>R</a:t>
                </a:r>
                <a:r>
                  <a:rPr lang="en-US" sz="1600" b="1" baseline="-25000"/>
                  <a:t>$</a:t>
                </a:r>
                <a:r>
                  <a:rPr lang="en-US" sz="1600" b="1" baseline="30000"/>
                  <a:t>2</a:t>
                </a:r>
                <a:r>
                  <a:rPr lang="en-US" sz="1600" b="1"/>
                  <a:t> = </a:t>
                </a:r>
                <a:r>
                  <a:rPr lang="en-US" sz="1600" b="1" i="1"/>
                  <a:t>R</a:t>
                </a:r>
                <a:r>
                  <a:rPr lang="en-US" sz="1600" b="1" baseline="-25000"/>
                  <a:t>$</a:t>
                </a:r>
                <a:r>
                  <a:rPr lang="en-US" sz="1600" b="1" baseline="30000"/>
                  <a:t>1</a:t>
                </a:r>
                <a:r>
                  <a:rPr lang="en-US" sz="1600" b="1"/>
                  <a:t> + </a:t>
                </a:r>
                <a:r>
                  <a:rPr lang="en-US" sz="1600" b="1">
                    <a:sym typeface="Symbol" pitchFamily="18" charset="2"/>
                  </a:rPr>
                  <a:t></a:t>
                </a:r>
                <a:endParaRPr lang="en-US" sz="1600" b="1"/>
              </a:p>
            </p:txBody>
          </p:sp>
        </p:grpSp>
      </p:grpSp>
      <p:grpSp>
        <p:nvGrpSpPr>
          <p:cNvPr id="32846" name="Group 78"/>
          <p:cNvGrpSpPr>
            <a:grpSpLocks/>
          </p:cNvGrpSpPr>
          <p:nvPr/>
        </p:nvGrpSpPr>
        <p:grpSpPr bwMode="auto">
          <a:xfrm>
            <a:off x="4572000" y="3563938"/>
            <a:ext cx="1371600" cy="336550"/>
            <a:chOff x="2880" y="2245"/>
            <a:chExt cx="864" cy="212"/>
          </a:xfrm>
        </p:grpSpPr>
        <p:sp>
          <p:nvSpPr>
            <p:cNvPr id="32834" name="Line 66"/>
            <p:cNvSpPr>
              <a:spLocks noChangeShapeType="1"/>
            </p:cNvSpPr>
            <p:nvPr/>
          </p:nvSpPr>
          <p:spPr bwMode="auto">
            <a:xfrm>
              <a:off x="3216" y="2326"/>
              <a:ext cx="528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35" name="Text Box 67"/>
            <p:cNvSpPr txBox="1">
              <a:spLocks noChangeArrowheads="1"/>
            </p:cNvSpPr>
            <p:nvPr/>
          </p:nvSpPr>
          <p:spPr bwMode="auto">
            <a:xfrm>
              <a:off x="2880" y="2245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 i="1"/>
                <a:t>R</a:t>
              </a:r>
              <a:r>
                <a:rPr lang="en-US" sz="1600" b="1" baseline="-25000"/>
                <a:t>$</a:t>
              </a:r>
              <a:r>
                <a:rPr lang="en-US" sz="1600" b="1" baseline="30000"/>
                <a:t>1</a:t>
              </a:r>
              <a:endParaRPr lang="en-US" sz="1600" b="1"/>
            </a:p>
          </p:txBody>
        </p:sp>
      </p:grpSp>
      <p:sp>
        <p:nvSpPr>
          <p:cNvPr id="32836" name="Rectangle 68"/>
          <p:cNvSpPr>
            <a:spLocks noChangeArrowheads="1"/>
          </p:cNvSpPr>
          <p:nvPr/>
        </p:nvSpPr>
        <p:spPr bwMode="auto">
          <a:xfrm>
            <a:off x="1187450" y="1268413"/>
            <a:ext cx="7308850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cs-CZ" sz="2000"/>
              <a:t>Dlouhodobá cesta vývoje ekonomických proměnných v USA po permanentním zvýšení tempa růstu nabídky peněz.</a:t>
            </a:r>
            <a:endParaRPr lang="en-US" sz="2000"/>
          </a:p>
        </p:txBody>
      </p:sp>
      <p:grpSp>
        <p:nvGrpSpPr>
          <p:cNvPr id="32844" name="Group 76"/>
          <p:cNvGrpSpPr>
            <a:grpSpLocks/>
          </p:cNvGrpSpPr>
          <p:nvPr/>
        </p:nvGrpSpPr>
        <p:grpSpPr bwMode="auto">
          <a:xfrm>
            <a:off x="4643438" y="4648200"/>
            <a:ext cx="3810000" cy="2209800"/>
            <a:chOff x="2928" y="2756"/>
            <a:chExt cx="2400" cy="1392"/>
          </a:xfrm>
        </p:grpSpPr>
        <p:sp>
          <p:nvSpPr>
            <p:cNvPr id="32792" name="Line 24"/>
            <p:cNvSpPr>
              <a:spLocks noChangeShapeType="1"/>
            </p:cNvSpPr>
            <p:nvPr/>
          </p:nvSpPr>
          <p:spPr bwMode="auto">
            <a:xfrm>
              <a:off x="3221" y="2937"/>
              <a:ext cx="0" cy="10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3" name="Line 25"/>
            <p:cNvSpPr>
              <a:spLocks noChangeShapeType="1"/>
            </p:cNvSpPr>
            <p:nvPr/>
          </p:nvSpPr>
          <p:spPr bwMode="auto">
            <a:xfrm>
              <a:off x="3216" y="3952"/>
              <a:ext cx="20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4" name="Text Box 26"/>
            <p:cNvSpPr txBox="1">
              <a:spLocks noChangeArrowheads="1"/>
            </p:cNvSpPr>
            <p:nvPr/>
          </p:nvSpPr>
          <p:spPr bwMode="auto">
            <a:xfrm>
              <a:off x="2928" y="2756"/>
              <a:ext cx="2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(d) </a:t>
              </a:r>
              <a:r>
                <a:rPr lang="cs-CZ" sz="1600" b="1"/>
                <a:t>Směnný kurz </a:t>
              </a:r>
              <a:r>
                <a:rPr lang="en-US" sz="1600" b="1"/>
                <a:t>Dollar/euro, </a:t>
              </a:r>
              <a:r>
                <a:rPr lang="en-US" sz="1600" b="1" i="1"/>
                <a:t>E</a:t>
              </a:r>
              <a:r>
                <a:rPr lang="en-US" sz="1600" b="1" baseline="-25000"/>
                <a:t>$/</a:t>
              </a:r>
              <a:r>
                <a:rPr lang="en-US" sz="1600" b="1" baseline="-25000">
                  <a:cs typeface="Times New Roman" pitchFamily="18" charset="0"/>
                </a:rPr>
                <a:t>€</a:t>
              </a:r>
              <a:endParaRPr lang="en-US" sz="1600" b="1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4896" y="3936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čas</a:t>
              </a:r>
            </a:p>
          </p:txBody>
        </p:sp>
      </p:grpSp>
      <p:grpSp>
        <p:nvGrpSpPr>
          <p:cNvPr id="32842" name="Group 74"/>
          <p:cNvGrpSpPr>
            <a:grpSpLocks/>
          </p:cNvGrpSpPr>
          <p:nvPr/>
        </p:nvGrpSpPr>
        <p:grpSpPr bwMode="auto">
          <a:xfrm>
            <a:off x="4648200" y="2286000"/>
            <a:ext cx="3581400" cy="2241550"/>
            <a:chOff x="2928" y="1440"/>
            <a:chExt cx="2256" cy="1412"/>
          </a:xfrm>
        </p:grpSpPr>
        <p:sp>
          <p:nvSpPr>
            <p:cNvPr id="32804" name="Line 36"/>
            <p:cNvSpPr>
              <a:spLocks noChangeShapeType="1"/>
            </p:cNvSpPr>
            <p:nvPr/>
          </p:nvSpPr>
          <p:spPr bwMode="auto">
            <a:xfrm>
              <a:off x="3220" y="1630"/>
              <a:ext cx="0" cy="10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5" name="Line 37"/>
            <p:cNvSpPr>
              <a:spLocks noChangeShapeType="1"/>
            </p:cNvSpPr>
            <p:nvPr/>
          </p:nvSpPr>
          <p:spPr bwMode="auto">
            <a:xfrm>
              <a:off x="3213" y="2652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6" name="Text Box 38"/>
            <p:cNvSpPr txBox="1">
              <a:spLocks noChangeArrowheads="1"/>
            </p:cNvSpPr>
            <p:nvPr/>
          </p:nvSpPr>
          <p:spPr bwMode="auto">
            <a:xfrm>
              <a:off x="2928" y="1440"/>
              <a:ext cx="22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(b) </a:t>
              </a:r>
              <a:r>
                <a:rPr lang="cs-CZ" sz="1600" b="1"/>
                <a:t>Dolarová úroková sazba</a:t>
              </a:r>
              <a:r>
                <a:rPr lang="en-US" sz="1600" b="1"/>
                <a:t>, </a:t>
              </a:r>
              <a:r>
                <a:rPr lang="en-US" sz="1600" b="1" i="1"/>
                <a:t>R</a:t>
              </a:r>
              <a:r>
                <a:rPr lang="en-US" sz="1600" b="1" baseline="-25000"/>
                <a:t>$</a:t>
              </a:r>
              <a:endParaRPr lang="en-US" sz="1600" b="1"/>
            </a:p>
          </p:txBody>
        </p:sp>
        <p:sp>
          <p:nvSpPr>
            <p:cNvPr id="32807" name="Text Box 39"/>
            <p:cNvSpPr txBox="1">
              <a:spLocks noChangeArrowheads="1"/>
            </p:cNvSpPr>
            <p:nvPr/>
          </p:nvSpPr>
          <p:spPr bwMode="auto">
            <a:xfrm>
              <a:off x="4464" y="264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čas</a:t>
              </a:r>
            </a:p>
          </p:txBody>
        </p:sp>
      </p:grpSp>
      <p:grpSp>
        <p:nvGrpSpPr>
          <p:cNvPr id="32861" name="Group 93"/>
          <p:cNvGrpSpPr>
            <a:grpSpLocks/>
          </p:cNvGrpSpPr>
          <p:nvPr/>
        </p:nvGrpSpPr>
        <p:grpSpPr bwMode="auto">
          <a:xfrm>
            <a:off x="755650" y="4660900"/>
            <a:ext cx="3200400" cy="2197100"/>
            <a:chOff x="480" y="2764"/>
            <a:chExt cx="2016" cy="1384"/>
          </a:xfrm>
        </p:grpSpPr>
        <p:sp>
          <p:nvSpPr>
            <p:cNvPr id="32799" name="Line 31"/>
            <p:cNvSpPr>
              <a:spLocks noChangeShapeType="1"/>
            </p:cNvSpPr>
            <p:nvPr/>
          </p:nvSpPr>
          <p:spPr bwMode="auto">
            <a:xfrm>
              <a:off x="768" y="3955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2843" name="Group 75"/>
            <p:cNvGrpSpPr>
              <a:grpSpLocks/>
            </p:cNvGrpSpPr>
            <p:nvPr/>
          </p:nvGrpSpPr>
          <p:grpSpPr bwMode="auto">
            <a:xfrm>
              <a:off x="480" y="2764"/>
              <a:ext cx="2016" cy="1384"/>
              <a:chOff x="480" y="2764"/>
              <a:chExt cx="2016" cy="1384"/>
            </a:xfrm>
          </p:grpSpPr>
          <p:sp>
            <p:nvSpPr>
              <p:cNvPr id="32798" name="Line 30"/>
              <p:cNvSpPr>
                <a:spLocks noChangeShapeType="1"/>
              </p:cNvSpPr>
              <p:nvPr/>
            </p:nvSpPr>
            <p:spPr bwMode="auto">
              <a:xfrm>
                <a:off x="772" y="2939"/>
                <a:ext cx="0" cy="102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00" name="Text Box 32"/>
              <p:cNvSpPr txBox="1">
                <a:spLocks noChangeArrowheads="1"/>
              </p:cNvSpPr>
              <p:nvPr/>
            </p:nvSpPr>
            <p:spPr bwMode="auto">
              <a:xfrm>
                <a:off x="480" y="2764"/>
                <a:ext cx="1776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/>
                  <a:t>(c) </a:t>
                </a:r>
                <a:r>
                  <a:rPr lang="cs-CZ" sz="1600" b="1"/>
                  <a:t>Cenová hladina v USA</a:t>
                </a:r>
                <a:r>
                  <a:rPr lang="en-US" sz="1600" b="1"/>
                  <a:t>, </a:t>
                </a:r>
                <a:r>
                  <a:rPr lang="en-US" sz="1600" b="1" i="1"/>
                  <a:t>P</a:t>
                </a:r>
                <a:r>
                  <a:rPr lang="en-US" sz="1600" b="1" baseline="-25000"/>
                  <a:t>US</a:t>
                </a:r>
                <a:endParaRPr lang="en-US" sz="1600" b="1"/>
              </a:p>
            </p:txBody>
          </p:sp>
          <p:sp>
            <p:nvSpPr>
              <p:cNvPr id="32801" name="Text Box 33"/>
              <p:cNvSpPr txBox="1">
                <a:spLocks noChangeArrowheads="1"/>
              </p:cNvSpPr>
              <p:nvPr/>
            </p:nvSpPr>
            <p:spPr bwMode="auto">
              <a:xfrm>
                <a:off x="2016" y="3936"/>
                <a:ext cx="4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/>
                  <a:t>čas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cs-CZ"/>
              <a:t>Růst nominálních R snižuje L(R,Y)</a:t>
            </a:r>
            <a:endParaRPr lang="en-US"/>
          </a:p>
          <a:p>
            <a:pPr>
              <a:spcBef>
                <a:spcPct val="50000"/>
              </a:spcBef>
            </a:pPr>
            <a:r>
              <a:rPr lang="cs-CZ"/>
              <a:t>K zachování rovnováhy na peněžním trhu musí vrůst ceny</a:t>
            </a:r>
            <a:endParaRPr lang="en-US"/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US </a:t>
            </a:r>
            <a:r>
              <a:rPr lang="en-US">
                <a:cs typeface="Times New Roman" pitchFamily="18" charset="0"/>
              </a:rPr>
              <a:t>= </a:t>
            </a:r>
            <a:r>
              <a:rPr lang="en-US" i="1">
                <a:cs typeface="Times New Roman" pitchFamily="18" charset="0"/>
              </a:rPr>
              <a:t>M</a:t>
            </a:r>
            <a:r>
              <a:rPr lang="en-US" i="1" baseline="30000">
                <a:cs typeface="Times New Roman" pitchFamily="18" charset="0"/>
              </a:rPr>
              <a:t>s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/</a:t>
            </a:r>
            <a:r>
              <a:rPr lang="en-US" i="1">
                <a:cs typeface="Times New Roman" pitchFamily="18" charset="0"/>
              </a:rPr>
              <a:t>L </a:t>
            </a:r>
            <a:r>
              <a:rPr lang="en-US">
                <a:cs typeface="Times New Roman" pitchFamily="18" charset="0"/>
              </a:rPr>
              <a:t>(</a:t>
            </a:r>
            <a:r>
              <a:rPr lang="en-US" i="1">
                <a:cs typeface="Times New Roman" pitchFamily="18" charset="0"/>
              </a:rPr>
              <a:t>R</a:t>
            </a:r>
            <a:r>
              <a:rPr lang="en-US" baseline="-25000"/>
              <a:t>$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)</a:t>
            </a:r>
            <a:r>
              <a:rPr lang="en-US"/>
              <a:t>.</a:t>
            </a:r>
          </a:p>
          <a:p>
            <a:pPr>
              <a:spcBef>
                <a:spcPct val="50000"/>
              </a:spcBef>
            </a:pPr>
            <a:r>
              <a:rPr lang="cs-CZ"/>
              <a:t>K zachování platnosti PPP musí dojít k nárůstu (depreciaci) kurzu, takže</a:t>
            </a:r>
            <a:endParaRPr lang="en-US"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 </a:t>
            </a:r>
            <a:r>
              <a:rPr lang="en-US" i="1"/>
              <a:t>E</a:t>
            </a:r>
            <a:r>
              <a:rPr lang="en-US" baseline="-25000"/>
              <a:t>$/€</a:t>
            </a:r>
            <a:r>
              <a:rPr lang="en-US"/>
              <a:t> =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/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EU</a:t>
            </a:r>
            <a:endParaRPr lang="en-US" baseline="-25000"/>
          </a:p>
          <a:p>
            <a:r>
              <a:rPr lang="cs-CZ"/>
              <a:t>Pokud se zvýší tempo růstu inflace zvýší se i tempo depreciace</a:t>
            </a:r>
            <a:r>
              <a:rPr lang="en-US"/>
              <a:t>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96A8-A15C-4568-BF73-5D11086924C2}" type="slidenum">
              <a:rPr lang="cs-CZ"/>
              <a:pPr/>
              <a:t>13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/>
              <a:t>V dlouhodobém modelu bez PPP se při expanzi zvýšila cenová hladina, ale v dlouhém období se neočekávala inflace</a:t>
            </a:r>
          </a:p>
          <a:p>
            <a:r>
              <a:rPr lang="cs-CZ" b="1"/>
              <a:t>Inflace se očekávala pouze při přechodu do dlouhodobé rovnováhy</a:t>
            </a:r>
          </a:p>
          <a:p>
            <a:r>
              <a:rPr lang="cs-CZ" b="1"/>
              <a:t>Při přechodu do dlouhodobé rovnováhy docházelo k růstu nominální úrokové sazby na svou dlouhodobou rovnovážnou úroveň</a:t>
            </a:r>
          </a:p>
          <a:p>
            <a:r>
              <a:rPr lang="cs-CZ" b="1"/>
              <a:t>Očekávání vyšší domácí inflace způsobil, že kurz deprecioval ještě před přechodem do dlouhodobé rovnováhy (resp. deprecioval více)</a:t>
            </a:r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E1AA-B867-4F3D-8F49-13FBBBD23B31}" type="slidenum">
              <a:rPr lang="cs-CZ"/>
              <a:pPr/>
              <a:t>14</a:t>
            </a:fld>
            <a:endParaRPr lang="cs-CZ"/>
          </a:p>
        </p:txBody>
      </p:sp>
      <p:sp>
        <p:nvSpPr>
          <p:cNvPr id="133132" name="Text Box 12"/>
          <p:cNvSpPr txBox="1">
            <a:spLocks noChangeArrowheads="1"/>
          </p:cNvSpPr>
          <p:nvPr/>
        </p:nvSpPr>
        <p:spPr bwMode="auto">
          <a:xfrm>
            <a:off x="683568" y="550421"/>
            <a:ext cx="70580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Role očekávání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V modelu s PPP tempu růstu inflace narůstá permanentně tak jak roste tempo růstu peněžní zásoby</a:t>
            </a:r>
          </a:p>
          <a:p>
            <a:r>
              <a:rPr lang="cs-CZ"/>
              <a:t>Trvale vyšší domácí inflace znamená růst domácích úrokových sazeb (nominálních).</a:t>
            </a:r>
          </a:p>
          <a:p>
            <a:r>
              <a:rPr lang="cs-CZ"/>
              <a:t>Očekávaná vyšší inflace znamená pokles očekávané kupní síly domácí měny a tudíž depreciaci domácí měny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FCEE-FFC2-4448-9C59-6C2F3853E779}" type="slidenum">
              <a:rPr lang="cs-CZ"/>
              <a:pPr/>
              <a:t>15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Srovnání modelu s a bez PPP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 modelu bez PPP se cenová hladina nepřizpůsobuje ihned, ačkoliv se mění očekávaná inflace</a:t>
            </a:r>
            <a:r>
              <a:rPr lang="en-US"/>
              <a:t>,</a:t>
            </a:r>
          </a:p>
          <a:p>
            <a:pPr lvl="1"/>
            <a:r>
              <a:rPr lang="cs-CZ"/>
              <a:t>Důsledkem je přestřelení kurzu</a:t>
            </a:r>
            <a:endParaRPr lang="en-US"/>
          </a:p>
          <a:p>
            <a:r>
              <a:rPr lang="cs-CZ"/>
              <a:t>V modelu s PPPse úroveň cen mění současně s očekávnaou inflací</a:t>
            </a:r>
            <a:r>
              <a:rPr lang="en-US"/>
              <a:t>, </a:t>
            </a:r>
          </a:p>
          <a:p>
            <a:pPr lvl="1"/>
            <a:r>
              <a:rPr lang="cs-CZ"/>
              <a:t>Kurz se mění na základě pohybu očekávané inflace, ale bez přestřelování</a:t>
            </a:r>
            <a:r>
              <a:rPr lang="en-US"/>
              <a:t>.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B8C6-73A1-4DE1-918A-345CEB35D9D9}" type="slidenum">
              <a:rPr lang="cs-CZ"/>
              <a:pPr/>
              <a:t>16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E0F1F-D0CE-4ADB-BFEB-75B63EE59BD3}" type="slidenum">
              <a:rPr lang="cs-CZ"/>
              <a:pPr/>
              <a:t>17</a:t>
            </a:fld>
            <a:endParaRPr lang="cs-CZ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331913" y="692150"/>
            <a:ext cx="6553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2000" b="1"/>
              <a:t>    </a:t>
            </a:r>
            <a:r>
              <a:rPr lang="cs-CZ" sz="2000" b="1"/>
              <a:t>Inflace a úrokové sazby ve Švýcarsku, USA a Itálii 			v letech 1</a:t>
            </a:r>
            <a:r>
              <a:rPr lang="en-US" sz="2000" b="1"/>
              <a:t>970-2000</a:t>
            </a:r>
          </a:p>
        </p:txBody>
      </p:sp>
      <p:pic>
        <p:nvPicPr>
          <p:cNvPr id="92167" name="Picture 7" descr="F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58" b="66055"/>
          <a:stretch>
            <a:fillRect/>
          </a:stretch>
        </p:blipFill>
        <p:spPr bwMode="auto">
          <a:xfrm>
            <a:off x="1042988" y="1628775"/>
            <a:ext cx="7165975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4" name="Picture 14" descr="F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28" r="28258" b="33028"/>
          <a:stretch>
            <a:fillRect/>
          </a:stretch>
        </p:blipFill>
        <p:spPr bwMode="auto">
          <a:xfrm>
            <a:off x="1042988" y="3860800"/>
            <a:ext cx="7200900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43D1A-D96F-4442-8DDB-A09CEBCC8C67}" type="slidenum">
              <a:rPr lang="cs-CZ"/>
              <a:pPr/>
              <a:t>18</a:t>
            </a:fld>
            <a:endParaRPr lang="cs-CZ"/>
          </a:p>
        </p:txBody>
      </p:sp>
      <p:sp>
        <p:nvSpPr>
          <p:cNvPr id="185347" name="Rectangle 1027"/>
          <p:cNvSpPr>
            <a:spLocks noChangeArrowheads="1"/>
          </p:cNvSpPr>
          <p:nvPr/>
        </p:nvSpPr>
        <p:spPr bwMode="auto">
          <a:xfrm>
            <a:off x="0" y="7620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sz="2400" b="1">
                <a:solidFill>
                  <a:srgbClr val="336699"/>
                </a:solidFill>
                <a:latin typeface="Times New Roman" pitchFamily="18" charset="0"/>
              </a:rPr>
              <a:t>    </a:t>
            </a:r>
            <a:endParaRPr lang="en-US" sz="2400">
              <a:solidFill>
                <a:srgbClr val="336699"/>
              </a:solidFill>
              <a:latin typeface="Times New Roman" pitchFamily="18" charset="0"/>
            </a:endParaRPr>
          </a:p>
        </p:txBody>
      </p:sp>
      <p:sp>
        <p:nvSpPr>
          <p:cNvPr id="185355" name="Rectangle 1035"/>
          <p:cNvSpPr>
            <a:spLocks noChangeArrowheads="1"/>
          </p:cNvSpPr>
          <p:nvPr/>
        </p:nvSpPr>
        <p:spPr bwMode="auto">
          <a:xfrm>
            <a:off x="611188" y="5445125"/>
            <a:ext cx="82089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cs-CZ" sz="2000" b="1"/>
              <a:t>  potvrzení hlavního dlouhodobého dopadu Fisherova efektu.</a:t>
            </a:r>
            <a:endParaRPr lang="en-US" sz="2000" b="1"/>
          </a:p>
        </p:txBody>
      </p:sp>
      <p:pic>
        <p:nvPicPr>
          <p:cNvPr id="185357" name="Picture 1037" descr="F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55" r="27943"/>
          <a:stretch>
            <a:fillRect/>
          </a:stretch>
        </p:blipFill>
        <p:spPr bwMode="auto">
          <a:xfrm>
            <a:off x="1042988" y="1844675"/>
            <a:ext cx="720090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772400" cy="1143000"/>
          </a:xfrm>
          <a:noFill/>
          <a:ln/>
        </p:spPr>
        <p:txBody>
          <a:bodyPr anchor="ctr">
            <a:normAutofit fontScale="90000"/>
          </a:bodyPr>
          <a:lstStyle/>
          <a:p>
            <a:r>
              <a:rPr lang="cs-CZ"/>
              <a:t/>
            </a:r>
            <a:br>
              <a:rPr lang="cs-CZ"/>
            </a:br>
            <a:r>
              <a:rPr lang="cs-CZ" sz="2800">
                <a:latin typeface="Arial Black" pitchFamily="34" charset="0"/>
              </a:rPr>
              <a:t>3.3 Problém platnosti </a:t>
            </a:r>
            <a:br>
              <a:rPr lang="cs-CZ" sz="2800">
                <a:latin typeface="Arial Black" pitchFamily="34" charset="0"/>
              </a:rPr>
            </a:br>
            <a:r>
              <a:rPr lang="cs-CZ" sz="2800">
                <a:latin typeface="Arial Black" pitchFamily="34" charset="0"/>
              </a:rPr>
              <a:t>		zákona jedné ceny a PPP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981200"/>
            <a:ext cx="7661275" cy="4083050"/>
          </a:xfrm>
        </p:spPr>
        <p:txBody>
          <a:bodyPr>
            <a:normAutofit fontScale="92500" lnSpcReduction="10000"/>
          </a:bodyPr>
          <a:lstStyle/>
          <a:p>
            <a:r>
              <a:rPr lang="cs-CZ" b="1"/>
              <a:t>Empirická podpora pro PPP a zákon jedné ceny v datech minulých let je slabá:</a:t>
            </a:r>
          </a:p>
          <a:p>
            <a:endParaRPr lang="en-US" b="1"/>
          </a:p>
          <a:p>
            <a:pPr lvl="1"/>
            <a:r>
              <a:rPr lang="cs-CZ" b="1"/>
              <a:t>Ceny identických produktových košů se mezi zeměmi, po konverzi na jednu měnu, výrazně liší. </a:t>
            </a:r>
          </a:p>
          <a:p>
            <a:pPr lvl="1"/>
            <a:endParaRPr lang="en-US" b="1"/>
          </a:p>
          <a:p>
            <a:pPr lvl="1"/>
            <a:r>
              <a:rPr lang="cs-CZ" b="1"/>
              <a:t>Relativní </a:t>
            </a:r>
            <a:r>
              <a:rPr lang="en-US" b="1"/>
              <a:t> PPP </a:t>
            </a:r>
            <a:r>
              <a:rPr lang="cs-CZ" b="1"/>
              <a:t>je někdy přiměřeně podpořena vývojem dat, ale i tak funguje slabě.</a:t>
            </a:r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FD5A-1FC3-4E83-A3F2-7676DE6644C7}" type="slidenum">
              <a:rPr lang="cs-CZ"/>
              <a:pPr/>
              <a:t>19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latin typeface="Arial Black" pitchFamily="34" charset="0"/>
              </a:rPr>
              <a:t>Základní problémy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b="1"/>
              <a:t>Model chování dlouhodobého směnného kurzu není dokonalým popisem reality, ale je způsobem jak ukázat jak účastníci trhu aktiv předpovídají budoucí směnný kurz a co ovlivňuje pohyby kurzu v dlouhém období.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Předpovědi dlouhodobých pohybů směnných kurzů jsou důležité také z krátkodobého hlediska.</a:t>
            </a:r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Hlavním cílem této kapitoly je ukázat:</a:t>
            </a:r>
          </a:p>
          <a:p>
            <a:pPr lvl="1">
              <a:lnSpc>
                <a:spcPct val="90000"/>
              </a:lnSpc>
            </a:pPr>
            <a:r>
              <a:rPr lang="cs-CZ" b="1"/>
              <a:t>Jak v dlouhém období determinuje národní cenová hladina  úrokové sazby a relativní ceny (směnné relace)?</a:t>
            </a:r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83C-C620-4018-843C-A03DA4E114A4}" type="slidenum">
              <a:rPr lang="cs-CZ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4154-B127-45EF-AB52-C7821CDA876F}" type="slidenum">
              <a:rPr lang="cs-CZ"/>
              <a:pPr/>
              <a:t>20</a:t>
            </a:fld>
            <a:endParaRPr lang="cs-CZ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476375" y="1628775"/>
            <a:ext cx="61214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Směnný kurz </a:t>
            </a:r>
            <a:r>
              <a:rPr lang="en-US" sz="2000" b="1"/>
              <a:t>Dolar/M</a:t>
            </a:r>
            <a:r>
              <a:rPr lang="cs-CZ" sz="2000" b="1"/>
              <a:t>arka</a:t>
            </a:r>
            <a:r>
              <a:rPr lang="en-US" sz="2000" b="1"/>
              <a:t> </a:t>
            </a:r>
            <a:r>
              <a:rPr lang="cs-CZ" sz="2000" b="1"/>
              <a:t> a relativní úroveň cenových hladin</a:t>
            </a:r>
            <a:r>
              <a:rPr lang="en-US" sz="2000" b="1"/>
              <a:t>, 1964-2000</a:t>
            </a:r>
          </a:p>
        </p:txBody>
      </p:sp>
      <p:pic>
        <p:nvPicPr>
          <p:cNvPr id="93189" name="Picture 5" descr="F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265363"/>
            <a:ext cx="6769100" cy="459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/>
              <a:t>Kurz Y</a:t>
            </a:r>
            <a:r>
              <a:rPr lang="en-US" sz="2000"/>
              <a:t>en/Dollar a </a:t>
            </a:r>
            <a:r>
              <a:rPr lang="cs-CZ" sz="2000"/>
              <a:t>r</a:t>
            </a:r>
            <a:r>
              <a:rPr lang="en-US" sz="2000"/>
              <a:t>elativ</a:t>
            </a:r>
            <a:r>
              <a:rPr lang="cs-CZ" sz="2000"/>
              <a:t>ní cenová hladina Jap./USA</a:t>
            </a:r>
            <a:r>
              <a:rPr lang="en-US" sz="2000"/>
              <a:t>, 1980–2006</a:t>
            </a:r>
            <a:endParaRPr lang="cs-CZ" sz="2000"/>
          </a:p>
        </p:txBody>
      </p:sp>
      <p:pic>
        <p:nvPicPr>
          <p:cNvPr id="258052" name="Picture 4" descr="fig15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34" y="1554163"/>
            <a:ext cx="8235532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A8AB-A93B-45D8-8756-D7435450D365}" type="slidenum">
              <a:rPr lang="cs-CZ"/>
              <a:pPr/>
              <a:t>21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/>
              <a:t>Selhání empirického potvrzení PPP a zákona jedné ceny má několik důvodů</a:t>
            </a:r>
            <a:r>
              <a:rPr lang="en-US" b="1" dirty="0"/>
              <a:t>:</a:t>
            </a:r>
          </a:p>
          <a:p>
            <a:r>
              <a:rPr lang="cs-CZ" b="1" dirty="0"/>
              <a:t>obchodní bariéry a neobchodovatelné zboží,</a:t>
            </a:r>
            <a:endParaRPr lang="en-US" b="1" dirty="0"/>
          </a:p>
          <a:p>
            <a:r>
              <a:rPr lang="cs-CZ" b="1" dirty="0"/>
              <a:t>odchylky od dokonalé konkurence,</a:t>
            </a:r>
            <a:endParaRPr lang="en-US" b="1" dirty="0"/>
          </a:p>
          <a:p>
            <a:r>
              <a:rPr lang="cs-CZ" b="1" dirty="0"/>
              <a:t>mezinárodní odchylky v měření cenové hladiny,</a:t>
            </a:r>
          </a:p>
          <a:p>
            <a:r>
              <a:rPr lang="cs-CZ" b="1" dirty="0"/>
              <a:t>časová nekonzistence.</a:t>
            </a:r>
          </a:p>
          <a:p>
            <a:endParaRPr lang="cs-CZ" b="1" dirty="0">
              <a:solidFill>
                <a:srgbClr val="990033"/>
              </a:solidFill>
            </a:endParaRPr>
          </a:p>
          <a:p>
            <a:endParaRPr lang="cs-CZ" sz="1000" b="1" dirty="0">
              <a:solidFill>
                <a:srgbClr val="990033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b="1" dirty="0">
                <a:solidFill>
                  <a:srgbClr val="990033"/>
                </a:solidFill>
              </a:rPr>
              <a:t>Obchodní bariéry a neobchodovatelné zboží</a:t>
            </a:r>
          </a:p>
          <a:p>
            <a:pPr>
              <a:buFont typeface="Wingdings" pitchFamily="2" charset="2"/>
              <a:buNone/>
            </a:pPr>
            <a:endParaRPr lang="en-US" sz="800" b="1" dirty="0">
              <a:solidFill>
                <a:srgbClr val="990033"/>
              </a:solidFill>
            </a:endParaRPr>
          </a:p>
          <a:p>
            <a:r>
              <a:rPr lang="cs-CZ" b="1" dirty="0"/>
              <a:t>Dopravní náklady a vládní omezení obchodu dělají obchod nákladnějším a někdy vytvářejí neobchodovatelné statky</a:t>
            </a:r>
            <a:r>
              <a:rPr lang="en-US" b="1" dirty="0"/>
              <a:t>.</a:t>
            </a:r>
          </a:p>
          <a:p>
            <a:pPr lvl="1"/>
            <a:r>
              <a:rPr lang="cs-CZ" b="1" dirty="0"/>
              <a:t>Čím vyšší jsou přepravní náklady, o to větší je rozsah, ve kterém se může směnný kurz pohybovat.</a:t>
            </a:r>
            <a:endParaRPr lang="en-US" b="1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1AE3-756E-4A17-A963-00A03F9D7E54}" type="slidenum">
              <a:rPr lang="cs-CZ"/>
              <a:pPr/>
              <a:t>22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44675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Odchylky od dokonalé konkurence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990033"/>
              </a:solidFill>
            </a:endParaRPr>
          </a:p>
          <a:p>
            <a:r>
              <a:rPr lang="cs-CZ" b="1"/>
              <a:t>Pokud se současně vyskytnou obchodní bariéry a nedokonale konkurenční trhy, vztah mezi úrovněmi národních cenových hladin ještě zeslábne</a:t>
            </a:r>
            <a:r>
              <a:rPr lang="en-US" b="1"/>
              <a:t>.</a:t>
            </a:r>
            <a:endParaRPr lang="cs-CZ" b="1"/>
          </a:p>
          <a:p>
            <a:endParaRPr lang="en-US" b="1"/>
          </a:p>
          <a:p>
            <a:r>
              <a:rPr lang="cs-CZ" b="1"/>
              <a:t>Tvorba cen s ohledem na trh:</a:t>
            </a:r>
            <a:endParaRPr lang="en-US" b="1"/>
          </a:p>
          <a:p>
            <a:pPr lvl="1"/>
            <a:r>
              <a:rPr lang="cs-CZ" b="1"/>
              <a:t>firma může prodávat stejný produkt za rozdílné ceny na rozdílných trzích,</a:t>
            </a:r>
            <a:endParaRPr lang="en-US" b="1"/>
          </a:p>
          <a:p>
            <a:pPr lvl="1"/>
            <a:r>
              <a:rPr lang="cs-CZ" b="1"/>
              <a:t>to odráží rozdílné úrovně poptávky v jednotlivých zemích</a:t>
            </a:r>
            <a:r>
              <a:rPr lang="en-US" b="1"/>
              <a:t>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9B2A6-15E8-46A3-A5C1-E6496499A000}" type="slidenum">
              <a:rPr lang="cs-CZ"/>
              <a:pPr/>
              <a:t>23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288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Mezinárodní rozdíly v měření cenových hladin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990033"/>
              </a:solidFill>
            </a:endParaRPr>
          </a:p>
          <a:p>
            <a:r>
              <a:rPr lang="cs-CZ" b="1"/>
              <a:t>Vládní nástroje měření cenové hladiny se v každé zemi liší, protože lidé v jednotlivých zemích utrácejí své příjmy rozdílným způsobem</a:t>
            </a:r>
            <a:r>
              <a:rPr lang="en-US" b="1"/>
              <a:t>.</a:t>
            </a:r>
            <a:endParaRPr lang="cs-CZ" b="1"/>
          </a:p>
          <a:p>
            <a:pPr lvl="1"/>
            <a:endParaRPr lang="cs-CZ" b="1"/>
          </a:p>
          <a:p>
            <a:pPr lvl="1"/>
            <a:endParaRPr lang="en-US" b="1"/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990033"/>
                </a:solidFill>
              </a:rPr>
              <a:t>PPP </a:t>
            </a:r>
            <a:r>
              <a:rPr lang="cs-CZ" b="1">
                <a:solidFill>
                  <a:srgbClr val="990033"/>
                </a:solidFill>
              </a:rPr>
              <a:t>v krátkém a dlouhém období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990033"/>
              </a:solidFill>
            </a:endParaRPr>
          </a:p>
          <a:p>
            <a:r>
              <a:rPr lang="cs-CZ" b="1"/>
              <a:t>Odchylky od PPP mohou být krátkodobě vyšší než dlouhodobě.</a:t>
            </a: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2ACF-F66A-4422-A518-F60A5B19A0CC}" type="slidenum">
              <a:rPr lang="cs-CZ"/>
              <a:pPr/>
              <a:t>24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6A94-D500-4EBB-9E29-23A29230CE3D}" type="slidenum">
              <a:rPr lang="cs-CZ"/>
              <a:pPr/>
              <a:t>25</a:t>
            </a:fld>
            <a:endParaRPr lang="cs-CZ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1412875"/>
            <a:ext cx="914400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Cenová hladina a reálné příjmy</a:t>
            </a:r>
            <a:r>
              <a:rPr lang="en-US" sz="2000" b="1"/>
              <a:t>, 1992</a:t>
            </a:r>
          </a:p>
        </p:txBody>
      </p:sp>
      <p:pic>
        <p:nvPicPr>
          <p:cNvPr id="94214" name="Picture 6" descr="F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989138"/>
            <a:ext cx="68580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Kniha na jaro </a:t>
            </a:r>
            <a:r>
              <a:rPr lang="cs-CZ">
                <a:sym typeface="Wingdings" pitchFamily="2" charset="2"/>
              </a:rPr>
              <a:t> aneb hit tohoto týdne</a:t>
            </a:r>
            <a:endParaRPr lang="cs-CZ"/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/>
              <a:t>Dovolte, prosím, u nás si každý může kupovat a prodávat, co je mu libo. Nikdo ho přece nenutí, aby z té pistole střílel. Ovšem zároveň mu také nikdo nemůže zakázat, aby z ní vystřelil. To by bylo neodpustitelné omezování svobody podnikání. U nás má každý právo podnikat, co uzná za vhodné. Navíc jakýkoli zákaz v této oblasti by byl porušením výlučných práv policie. Ta přece existuje proto, aby bojovala proti zločincům. Kdyby zločinci přestali páchat zločiny, policie by ztratila svůj smysl, policajti by přišli o dobrá místa, byli by bez práce, vzrostla by nezaměstnanost a rovnováha naší společnosti by byla porušena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85C72-5774-4F0E-85AA-C78BF78EC288}" type="slidenum">
              <a:rPr lang="cs-CZ"/>
              <a:pPr/>
              <a:t>26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856537" cy="1143000"/>
          </a:xfrm>
          <a:noFill/>
          <a:ln/>
        </p:spPr>
        <p:txBody>
          <a:bodyPr anchor="ctr">
            <a:normAutofit fontScale="90000"/>
          </a:bodyPr>
          <a:lstStyle/>
          <a:p>
            <a:r>
              <a:rPr lang="cs-CZ" sz="2800">
                <a:latin typeface="Arial Black" pitchFamily="34" charset="0"/>
              </a:rPr>
              <a:t>3.4</a:t>
            </a:r>
            <a:r>
              <a:rPr lang="en-US" sz="2800">
                <a:latin typeface="Arial Black" pitchFamily="34" charset="0"/>
              </a:rPr>
              <a:t> </a:t>
            </a:r>
            <a:r>
              <a:rPr lang="cs-CZ" sz="2800">
                <a:latin typeface="Arial Black" pitchFamily="34" charset="0"/>
              </a:rPr>
              <a:t>Obecný model dlouhodobého 					měnového kurzu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89138"/>
            <a:ext cx="7488238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Reálný směnný kurz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/>
              <a:t>Nástroj srovnávající ceny zboží a služeb v jedné zemi s ostatními.</a:t>
            </a:r>
            <a:r>
              <a:rPr lang="en-US" b="1"/>
              <a:t> </a:t>
            </a:r>
            <a:endParaRPr lang="cs-CZ" b="1"/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r>
              <a:rPr lang="cs-CZ" b="1"/>
              <a:t>Definován v jednotkách nominálního směnného kurzu a cenové hladiny</a:t>
            </a:r>
            <a:r>
              <a:rPr lang="en-US" b="1"/>
              <a:t>.</a:t>
            </a:r>
            <a:endParaRPr lang="cs-CZ" b="1"/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Reálný směnný kurz </a:t>
            </a:r>
            <a:r>
              <a:rPr lang="en-US" b="1"/>
              <a:t>dolar/euro </a:t>
            </a:r>
            <a:r>
              <a:rPr lang="cs-CZ" b="1"/>
              <a:t>je dolarová cena evropského koše vzhledem k americkému</a:t>
            </a:r>
            <a:r>
              <a:rPr lang="en-US" b="1"/>
              <a:t>:</a:t>
            </a:r>
            <a:endParaRPr lang="cs-CZ" b="1"/>
          </a:p>
          <a:p>
            <a:pPr>
              <a:lnSpc>
                <a:spcPct val="90000"/>
              </a:lnSpc>
            </a:pPr>
            <a:endParaRPr lang="en-US" b="1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				 </a:t>
            </a:r>
            <a:r>
              <a:rPr lang="en-US" sz="2000" b="1" i="1"/>
              <a:t>q</a:t>
            </a:r>
            <a:r>
              <a:rPr lang="en-US" sz="2000" b="1" baseline="-25000"/>
              <a:t>$/</a:t>
            </a:r>
            <a:r>
              <a:rPr lang="en-US" sz="2000" b="1" baseline="-25000">
                <a:cs typeface="Times New Roman" pitchFamily="18" charset="0"/>
              </a:rPr>
              <a:t>€</a:t>
            </a:r>
            <a:r>
              <a:rPr lang="en-US" sz="2000" b="1">
                <a:cs typeface="Times New Roman" pitchFamily="18" charset="0"/>
              </a:rPr>
              <a:t> </a:t>
            </a:r>
            <a:r>
              <a:rPr lang="cs-CZ" sz="2000" b="1">
                <a:cs typeface="Times New Roman" pitchFamily="18" charset="0"/>
              </a:rPr>
              <a:t>  </a:t>
            </a:r>
            <a:r>
              <a:rPr lang="en-US" sz="2000" b="1">
                <a:cs typeface="Times New Roman" pitchFamily="18" charset="0"/>
              </a:rPr>
              <a:t>= </a:t>
            </a:r>
            <a:r>
              <a:rPr lang="cs-CZ" sz="2000" b="1">
                <a:cs typeface="Times New Roman" pitchFamily="18" charset="0"/>
              </a:rPr>
              <a:t>  </a:t>
            </a:r>
            <a:r>
              <a:rPr lang="en-US" sz="2000" b="1">
                <a:cs typeface="Times New Roman" pitchFamily="18" charset="0"/>
              </a:rPr>
              <a:t>(</a:t>
            </a:r>
            <a:r>
              <a:rPr lang="en-US" sz="2000" b="1" i="1">
                <a:cs typeface="Times New Roman" pitchFamily="18" charset="0"/>
              </a:rPr>
              <a:t>E</a:t>
            </a:r>
            <a:r>
              <a:rPr lang="en-US" sz="2000" b="1" baseline="-25000"/>
              <a:t>$/</a:t>
            </a:r>
            <a:r>
              <a:rPr lang="en-US" sz="2000" b="1" baseline="-25000">
                <a:cs typeface="Times New Roman" pitchFamily="18" charset="0"/>
              </a:rPr>
              <a:t>€</a:t>
            </a:r>
            <a:r>
              <a:rPr lang="en-US" sz="2000" b="1">
                <a:cs typeface="Times New Roman" pitchFamily="18" charset="0"/>
              </a:rPr>
              <a:t> x </a:t>
            </a:r>
            <a:r>
              <a:rPr lang="en-US" sz="2000" b="1" i="1">
                <a:cs typeface="Times New Roman" pitchFamily="18" charset="0"/>
              </a:rPr>
              <a:t>P</a:t>
            </a:r>
            <a:r>
              <a:rPr lang="en-US" sz="2000" b="1" baseline="-25000">
                <a:cs typeface="Times New Roman" pitchFamily="18" charset="0"/>
              </a:rPr>
              <a:t>E</a:t>
            </a:r>
            <a:r>
              <a:rPr lang="en-US" sz="2000" b="1">
                <a:cs typeface="Times New Roman" pitchFamily="18" charset="0"/>
              </a:rPr>
              <a:t>)</a:t>
            </a:r>
            <a:r>
              <a:rPr lang="cs-CZ" sz="2000" b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/</a:t>
            </a:r>
            <a:r>
              <a:rPr lang="cs-CZ" sz="2000" b="1">
                <a:cs typeface="Times New Roman" pitchFamily="18" charset="0"/>
              </a:rPr>
              <a:t> </a:t>
            </a:r>
            <a:r>
              <a:rPr lang="en-US" sz="2000" b="1" i="1">
                <a:cs typeface="Times New Roman" pitchFamily="18" charset="0"/>
              </a:rPr>
              <a:t>P</a:t>
            </a:r>
            <a:r>
              <a:rPr lang="en-US" sz="2000" b="1" baseline="-25000">
                <a:cs typeface="Times New Roman" pitchFamily="18" charset="0"/>
              </a:rPr>
              <a:t>US  </a:t>
            </a:r>
            <a:r>
              <a:rPr lang="en-US" b="1" baseline="-25000">
                <a:cs typeface="Times New Roman" pitchFamily="18" charset="0"/>
              </a:rPr>
              <a:t> 	            </a:t>
            </a:r>
            <a:r>
              <a:rPr lang="en-US" b="1" i="1"/>
              <a:t>	</a:t>
            </a:r>
            <a:endParaRPr lang="en-US" sz="1600" b="1" baseline="-25000"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2786-E9DD-4C5C-963C-51AE26212C97}" type="slidenum">
              <a:rPr lang="cs-CZ"/>
              <a:pPr/>
              <a:t>27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ctr">
              <a:lnSpc>
                <a:spcPct val="90000"/>
              </a:lnSpc>
              <a:buFontTx/>
              <a:buNone/>
            </a:pPr>
            <a:r>
              <a:rPr lang="en-US" b="1" i="1"/>
              <a:t> q</a:t>
            </a:r>
            <a:r>
              <a:rPr lang="en-US" b="1" baseline="-25000"/>
              <a:t>US/EU</a:t>
            </a:r>
            <a:r>
              <a:rPr lang="en-US" b="1"/>
              <a:t> = (</a:t>
            </a:r>
            <a:r>
              <a:rPr lang="en-US" b="1" i="1"/>
              <a:t>E</a:t>
            </a:r>
            <a:r>
              <a:rPr lang="en-US" b="1" baseline="-25000"/>
              <a:t>$/€</a:t>
            </a:r>
            <a:r>
              <a:rPr lang="en-US" b="1"/>
              <a:t> x </a:t>
            </a: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EU</a:t>
            </a:r>
            <a:r>
              <a:rPr lang="en-US" b="1">
                <a:cs typeface="Times New Roman" pitchFamily="18" charset="0"/>
              </a:rPr>
              <a:t>)/</a:t>
            </a: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US</a:t>
            </a:r>
            <a:r>
              <a:rPr lang="en-US" b="1" baseline="-25000"/>
              <a:t> </a:t>
            </a:r>
            <a:endParaRPr lang="en-US" b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800" b="1"/>
              <a:t>Jeli cena koše zboží v EU</a:t>
            </a:r>
            <a:r>
              <a:rPr lang="en-US" sz="1800" b="1"/>
              <a:t> €100, </a:t>
            </a:r>
            <a:r>
              <a:rPr lang="cs-CZ" sz="1800" b="1"/>
              <a:t>americký koš stojí</a:t>
            </a:r>
            <a:r>
              <a:rPr lang="en-US" sz="1800" b="1"/>
              <a:t> $120 a</a:t>
            </a:r>
            <a:r>
              <a:rPr lang="cs-CZ" sz="1800" b="1"/>
              <a:t> nominální kurz je </a:t>
            </a:r>
            <a:r>
              <a:rPr lang="en-US" sz="1800" b="1"/>
              <a:t>$1.20 </a:t>
            </a:r>
            <a:r>
              <a:rPr lang="cs-CZ" sz="1800" b="1"/>
              <a:t>za euro</a:t>
            </a:r>
            <a:r>
              <a:rPr lang="en-US" sz="1800" b="1"/>
              <a:t>, </a:t>
            </a:r>
            <a:r>
              <a:rPr lang="cs-CZ" sz="1800" b="1"/>
              <a:t>potom reálný kurz je </a:t>
            </a:r>
            <a:r>
              <a:rPr lang="en-US" sz="1800" b="1"/>
              <a:t>1 </a:t>
            </a:r>
            <a:r>
              <a:rPr lang="cs-CZ" sz="1800" b="1"/>
              <a:t>(jeden americký koš za jeden evropský)</a:t>
            </a:r>
            <a:endParaRPr lang="en-US" sz="1800" b="1"/>
          </a:p>
          <a:p>
            <a:pPr>
              <a:lnSpc>
                <a:spcPct val="90000"/>
              </a:lnSpc>
            </a:pPr>
            <a:r>
              <a:rPr lang="cs-CZ" sz="1800" b="1"/>
              <a:t>Reálná depreciace </a:t>
            </a:r>
            <a:r>
              <a:rPr lang="en-US" sz="1800" b="1"/>
              <a:t>dolar</a:t>
            </a:r>
            <a:r>
              <a:rPr lang="cs-CZ" sz="1800" b="1"/>
              <a:t>u vůči </a:t>
            </a:r>
            <a:r>
              <a:rPr lang="en-US" sz="1800" b="1"/>
              <a:t>eur</a:t>
            </a:r>
            <a:r>
              <a:rPr lang="cs-CZ" sz="1800" b="1"/>
              <a:t>u (vzrůst reálného kurzu </a:t>
            </a:r>
            <a:r>
              <a:rPr lang="en-US" sz="1800" b="1"/>
              <a:t>dolar/euro</a:t>
            </a:r>
            <a:r>
              <a:rPr lang="cs-CZ" sz="1800" b="1"/>
              <a:t>) znamená:</a:t>
            </a:r>
            <a:endParaRPr lang="en-US" sz="1800" b="1"/>
          </a:p>
          <a:p>
            <a:pPr lvl="1">
              <a:lnSpc>
                <a:spcPct val="90000"/>
              </a:lnSpc>
            </a:pPr>
            <a:r>
              <a:rPr lang="cs-CZ" b="1"/>
              <a:t>pokles kupní síly dolaru na území EMU vzhledem k jeho kupní síle v rámci USA, což znamená že americké zboží se stane relativně levnější vůči zboží z EMU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nebo alternativně</a:t>
            </a:r>
            <a:r>
              <a:rPr lang="en-US" b="1"/>
              <a:t>, </a:t>
            </a:r>
            <a:r>
              <a:rPr lang="cs-CZ" b="1"/>
              <a:t>pokles kupní síly amerického koše vyjádřeného hodnotou koše evropského.</a:t>
            </a:r>
          </a:p>
          <a:p>
            <a:pPr lvl="1">
              <a:lnSpc>
                <a:spcPct val="90000"/>
              </a:lnSpc>
            </a:pPr>
            <a:endParaRPr lang="cs-CZ" b="1"/>
          </a:p>
          <a:p>
            <a:pPr lvl="2"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sz="1800" b="1"/>
              <a:t>apreciace naopak.</a:t>
            </a:r>
            <a:endParaRPr lang="en-US" sz="18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1A8D-E4F8-4A8B-BA86-CEA691FF1386}" type="slidenum">
              <a:rPr lang="cs-CZ"/>
              <a:pPr/>
              <a:t>28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Podle </a:t>
            </a:r>
            <a:r>
              <a:rPr lang="en-US"/>
              <a:t>PPP</a:t>
            </a:r>
            <a:r>
              <a:rPr lang="cs-CZ"/>
              <a:t> platí</a:t>
            </a:r>
            <a:r>
              <a:rPr lang="en-US"/>
              <a:t> </a:t>
            </a:r>
            <a:r>
              <a:rPr lang="cs-CZ"/>
              <a:t>že kurz je determinován poměrem cenových hladin</a:t>
            </a:r>
            <a:r>
              <a:rPr lang="en-US"/>
              <a:t>:</a:t>
            </a:r>
          </a:p>
          <a:p>
            <a:pPr algn="ctr">
              <a:buFontTx/>
              <a:buNone/>
            </a:pPr>
            <a:r>
              <a:rPr lang="en-US" i="1"/>
              <a:t>E</a:t>
            </a:r>
            <a:r>
              <a:rPr lang="en-US" baseline="-25000"/>
              <a:t>$/€</a:t>
            </a:r>
            <a:r>
              <a:rPr lang="en-US"/>
              <a:t> =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/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EU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cs-CZ"/>
              <a:t>Obecný model reálného implikuje, že směnný kurz může být také ovlivněn reálným kurzem</a:t>
            </a:r>
            <a:r>
              <a:rPr lang="en-US"/>
              <a:t>: </a:t>
            </a:r>
          </a:p>
          <a:p>
            <a:pPr algn="ctr">
              <a:buFontTx/>
              <a:buNone/>
            </a:pPr>
            <a:r>
              <a:rPr lang="en-US" i="1"/>
              <a:t>E</a:t>
            </a:r>
            <a:r>
              <a:rPr lang="en-US" baseline="-25000"/>
              <a:t>$/€</a:t>
            </a:r>
            <a:r>
              <a:rPr lang="en-US"/>
              <a:t> = </a:t>
            </a:r>
            <a:r>
              <a:rPr lang="en-US" i="1"/>
              <a:t>q</a:t>
            </a:r>
            <a:r>
              <a:rPr lang="en-US" baseline="-25000"/>
              <a:t>US/EU </a:t>
            </a:r>
            <a:r>
              <a:rPr lang="en-US"/>
              <a:t>x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/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EU</a:t>
            </a:r>
          </a:p>
          <a:p>
            <a:pPr>
              <a:spcBef>
                <a:spcPct val="70000"/>
              </a:spcBef>
            </a:pPr>
            <a:r>
              <a:rPr lang="cs-CZ">
                <a:cs typeface="Times New Roman" pitchFamily="18" charset="0"/>
              </a:rPr>
              <a:t>Otázka zní….co ovlivňuje reálný kurz</a:t>
            </a:r>
            <a:r>
              <a:rPr lang="en-US">
                <a:cs typeface="Times New Roman" pitchFamily="18" charset="0"/>
              </a:rPr>
              <a:t>?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FCC7E-7F87-4217-A2D0-35621B9BB3E2}" type="slidenum">
              <a:rPr lang="cs-CZ"/>
              <a:pPr/>
              <a:t>29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latin typeface="Arial Black" pitchFamily="34" charset="0"/>
              </a:rPr>
              <a:t>3.1 Parita kupní síly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16113"/>
            <a:ext cx="82296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Zákon jedné ceny:</a:t>
            </a:r>
          </a:p>
          <a:p>
            <a:endParaRPr lang="cs-CZ" sz="800" b="1">
              <a:solidFill>
                <a:srgbClr val="990033"/>
              </a:solidFill>
            </a:endParaRPr>
          </a:p>
          <a:p>
            <a:r>
              <a:rPr lang="cs-CZ" b="1"/>
              <a:t>Identická zboží prodávaná v rozdílných zemích musí být na konkurenčních trzíchprodávána za stejnou cenu, pokud je jejich cena vyjádřena v jedné měně. </a:t>
            </a:r>
            <a:endParaRPr lang="en-US" b="1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93A18-E221-4476-8957-792F4F92CC93}" type="slidenum">
              <a:rPr lang="cs-CZ"/>
              <a:pPr/>
              <a:t>3</a:t>
            </a:fld>
            <a:endParaRPr lang="cs-CZ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1187624" y="4804455"/>
            <a:ext cx="72739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i="1" dirty="0" err="1"/>
              <a:t>Pi</a:t>
            </a:r>
            <a:r>
              <a:rPr lang="en-US" sz="1400" b="1" dirty="0" err="1"/>
              <a:t>US</a:t>
            </a:r>
            <a:r>
              <a:rPr lang="en-US" sz="2000" b="1" i="1" dirty="0"/>
              <a:t> </a:t>
            </a:r>
            <a:r>
              <a:rPr lang="en-US" sz="2000" b="1" dirty="0"/>
              <a:t>= (</a:t>
            </a:r>
            <a:r>
              <a:rPr lang="en-US" sz="2000" b="1" i="1" dirty="0"/>
              <a:t>E</a:t>
            </a:r>
            <a:r>
              <a:rPr lang="en-US" sz="1400" b="1" dirty="0"/>
              <a:t>$/€</a:t>
            </a:r>
            <a:r>
              <a:rPr lang="en-US" sz="2000" b="1" dirty="0"/>
              <a:t>) x (</a:t>
            </a:r>
            <a:r>
              <a:rPr lang="en-US" sz="2000" b="1" i="1" dirty="0" err="1"/>
              <a:t>Pi</a:t>
            </a:r>
            <a:r>
              <a:rPr lang="en-US" sz="1400" b="1" dirty="0" err="1"/>
              <a:t>E</a:t>
            </a:r>
            <a:r>
              <a:rPr lang="en-US" sz="2000" b="1" dirty="0"/>
              <a:t>)</a:t>
            </a:r>
          </a:p>
          <a:p>
            <a:endParaRPr lang="en-US" sz="2000" b="1" dirty="0"/>
          </a:p>
          <a:p>
            <a:r>
              <a:rPr lang="cs-CZ" b="1" dirty="0"/>
              <a:t>kde</a:t>
            </a:r>
            <a:r>
              <a:rPr lang="en-US" b="1" dirty="0"/>
              <a:t>:</a:t>
            </a:r>
          </a:p>
          <a:p>
            <a:r>
              <a:rPr lang="en-US" b="1" i="1" dirty="0" err="1"/>
              <a:t>Pi</a:t>
            </a:r>
            <a:r>
              <a:rPr lang="en-US" sz="1200" b="1" dirty="0" err="1"/>
              <a:t>US</a:t>
            </a:r>
            <a:r>
              <a:rPr lang="en-US" b="1" dirty="0"/>
              <a:t> </a:t>
            </a:r>
            <a:r>
              <a:rPr lang="cs-CZ" b="1" dirty="0"/>
              <a:t>je dolarová cena zboží „i“, když je prodáváno v USA</a:t>
            </a:r>
            <a:endParaRPr lang="en-US" b="1" dirty="0"/>
          </a:p>
          <a:p>
            <a:r>
              <a:rPr lang="en-US" b="1" i="1" dirty="0" err="1"/>
              <a:t>Pi</a:t>
            </a:r>
            <a:r>
              <a:rPr lang="en-US" sz="1200" b="1" dirty="0" err="1"/>
              <a:t>E</a:t>
            </a:r>
            <a:r>
              <a:rPr lang="en-US" b="1" dirty="0"/>
              <a:t> </a:t>
            </a:r>
            <a:r>
              <a:rPr lang="cs-CZ" b="1" dirty="0"/>
              <a:t> je odpovídající cena v eurech v Evropě</a:t>
            </a:r>
            <a:endParaRPr lang="en-US" b="1" dirty="0"/>
          </a:p>
          <a:p>
            <a:r>
              <a:rPr lang="en-US" b="1" i="1" dirty="0"/>
              <a:t>E</a:t>
            </a:r>
            <a:r>
              <a:rPr lang="en-US" sz="1200" b="1" dirty="0"/>
              <a:t>$/€</a:t>
            </a:r>
            <a:r>
              <a:rPr lang="en-US" b="1" dirty="0"/>
              <a:t> </a:t>
            </a:r>
            <a:r>
              <a:rPr lang="cs-CZ" b="1" dirty="0"/>
              <a:t>je směnný kurz</a:t>
            </a:r>
            <a:r>
              <a:rPr lang="en-US" b="1" dirty="0"/>
              <a:t> dollar/euro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8088312" cy="5084762"/>
          </a:xfrm>
        </p:spPr>
        <p:txBody>
          <a:bodyPr>
            <a:normAutofit fontScale="85000" lnSpcReduction="20000"/>
          </a:bodyPr>
          <a:lstStyle/>
          <a:p>
            <a:r>
              <a:rPr lang="cs-CZ" b="1"/>
              <a:t>Změny v relativní poptávce po produkci…</a:t>
            </a:r>
          </a:p>
          <a:p>
            <a:pPr lvl="1"/>
            <a:r>
              <a:rPr lang="cs-CZ" b="1"/>
              <a:t>Růst </a:t>
            </a:r>
            <a:r>
              <a:rPr lang="en-US" b="1"/>
              <a:t>(</a:t>
            </a:r>
            <a:r>
              <a:rPr lang="cs-CZ" b="1"/>
              <a:t>pokles</a:t>
            </a:r>
            <a:r>
              <a:rPr lang="en-US" b="1"/>
              <a:t>) </a:t>
            </a:r>
            <a:r>
              <a:rPr lang="cs-CZ" b="1"/>
              <a:t>světové relativní poptávky po americké produkci způsobí v dlouhém období reálnou apreciaci (depreciaci) dolaru vůči euru</a:t>
            </a:r>
            <a:r>
              <a:rPr lang="en-US" b="1"/>
              <a:t>.</a:t>
            </a:r>
            <a:endParaRPr lang="cs-CZ" b="1"/>
          </a:p>
          <a:p>
            <a:pPr lvl="2">
              <a:spcBef>
                <a:spcPct val="50000"/>
              </a:spcBef>
            </a:pPr>
            <a:r>
              <a:rPr lang="cs-CZ"/>
              <a:t>Reálná apreciace dolaru</a:t>
            </a:r>
            <a:r>
              <a:rPr lang="en-US"/>
              <a:t>: </a:t>
            </a:r>
            <a:r>
              <a:rPr lang="en-US" i="1"/>
              <a:t>P</a:t>
            </a:r>
            <a:r>
              <a:rPr lang="en-US" i="1" baseline="-25000"/>
              <a:t>US</a:t>
            </a:r>
            <a:r>
              <a:rPr lang="en-US" baseline="-25000"/>
              <a:t>  </a:t>
            </a:r>
            <a:r>
              <a:rPr lang="cs-CZ"/>
              <a:t>vzroste relativně k</a:t>
            </a:r>
            <a:r>
              <a:rPr lang="en-US"/>
              <a:t> </a:t>
            </a:r>
            <a:r>
              <a:rPr lang="en-US" i="1"/>
              <a:t>E</a:t>
            </a:r>
            <a:r>
              <a:rPr lang="en-US" baseline="-25000"/>
              <a:t>$/</a:t>
            </a:r>
            <a:r>
              <a:rPr lang="en-US" baseline="-25000">
                <a:cs typeface="Times New Roman" pitchFamily="18" charset="0"/>
              </a:rPr>
              <a:t>€</a:t>
            </a:r>
            <a:r>
              <a:rPr lang="en-US">
                <a:cs typeface="Times New Roman" pitchFamily="18" charset="0"/>
              </a:rPr>
              <a:t> x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i="1" baseline="-25000">
                <a:cs typeface="Times New Roman" pitchFamily="18" charset="0"/>
              </a:rPr>
              <a:t>EU</a:t>
            </a:r>
            <a:endParaRPr lang="cs-CZ" i="1" baseline="-25000">
              <a:cs typeface="Times New Roman" pitchFamily="18" charset="0"/>
            </a:endParaRPr>
          </a:p>
          <a:p>
            <a:pPr lvl="2">
              <a:spcBef>
                <a:spcPct val="50000"/>
              </a:spcBef>
            </a:pPr>
            <a:r>
              <a:rPr lang="cs-CZ" i="1">
                <a:cs typeface="Times New Roman" pitchFamily="18" charset="0"/>
              </a:rPr>
              <a:t>Pro řešení dopadu kurzu na mezinárodní obchod je vždy důležitý reálný kurz</a:t>
            </a:r>
            <a:endParaRPr lang="en-US" i="1">
              <a:cs typeface="Times New Roman" pitchFamily="18" charset="0"/>
            </a:endParaRPr>
          </a:p>
          <a:p>
            <a:pPr lvl="2"/>
            <a:endParaRPr lang="cs-CZ" i="1"/>
          </a:p>
          <a:p>
            <a:r>
              <a:rPr lang="cs-CZ" b="1"/>
              <a:t>Relativní růst výkonu </a:t>
            </a:r>
          </a:p>
          <a:p>
            <a:pPr lvl="1"/>
            <a:r>
              <a:rPr lang="cs-CZ" b="1"/>
              <a:t>Růst výkonu USA</a:t>
            </a:r>
            <a:r>
              <a:rPr lang="en-US" b="1"/>
              <a:t> </a:t>
            </a:r>
            <a:r>
              <a:rPr lang="cs-CZ" b="1"/>
              <a:t>vyvolaný růstem produktivity </a:t>
            </a:r>
            <a:r>
              <a:rPr lang="en-US" b="1"/>
              <a:t>(</a:t>
            </a:r>
            <a:r>
              <a:rPr lang="cs-CZ" b="1"/>
              <a:t>Evropě</a:t>
            </a:r>
            <a:r>
              <a:rPr lang="en-US" b="1"/>
              <a:t>) </a:t>
            </a:r>
            <a:r>
              <a:rPr lang="cs-CZ" b="1"/>
              <a:t>způsobí v dlouhém období reálnou depreciaci (apreciaci) dolaru vůči euru.</a:t>
            </a:r>
          </a:p>
          <a:p>
            <a:pPr lvl="2"/>
            <a:r>
              <a:rPr lang="cs-CZ" b="1"/>
              <a:t>Růst produktivity snižuje domácí ceny: </a:t>
            </a:r>
            <a:r>
              <a:rPr lang="en-US" i="1"/>
              <a:t>P</a:t>
            </a:r>
            <a:r>
              <a:rPr lang="en-US" i="1" baseline="-25000"/>
              <a:t>US</a:t>
            </a:r>
            <a:r>
              <a:rPr lang="en-US" baseline="-25000"/>
              <a:t>  </a:t>
            </a:r>
            <a:r>
              <a:rPr lang="cs-CZ"/>
              <a:t>klesne relativně k</a:t>
            </a:r>
            <a:r>
              <a:rPr lang="en-US"/>
              <a:t> </a:t>
            </a:r>
            <a:r>
              <a:rPr lang="en-US" i="1"/>
              <a:t>E</a:t>
            </a:r>
            <a:r>
              <a:rPr lang="en-US" baseline="-25000"/>
              <a:t>$/</a:t>
            </a:r>
            <a:r>
              <a:rPr lang="en-US" baseline="-25000">
                <a:cs typeface="Times New Roman" pitchFamily="18" charset="0"/>
              </a:rPr>
              <a:t>€</a:t>
            </a:r>
            <a:r>
              <a:rPr lang="en-US">
                <a:cs typeface="Times New Roman" pitchFamily="18" charset="0"/>
              </a:rPr>
              <a:t> x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i="1" baseline="-25000">
                <a:cs typeface="Times New Roman" pitchFamily="18" charset="0"/>
              </a:rPr>
              <a:t>EU</a:t>
            </a:r>
            <a:endParaRPr lang="cs-CZ" i="1" baseline="-25000">
              <a:cs typeface="Times New Roman" pitchFamily="18" charset="0"/>
            </a:endParaRPr>
          </a:p>
          <a:p>
            <a:pPr lvl="2"/>
            <a:r>
              <a:rPr lang="cs-CZ" b="1"/>
              <a:t>Americké zboží se stane konkurenceschopnějším</a:t>
            </a:r>
          </a:p>
          <a:p>
            <a:pPr lvl="1">
              <a:buFont typeface="Wingdings" pitchFamily="2" charset="2"/>
              <a:buNone/>
            </a:pPr>
            <a:endParaRPr lang="en-US" b="1"/>
          </a:p>
          <a:p>
            <a:pPr lvl="1"/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44AC-C07C-443B-A0F6-4A282CEFE5AB}" type="slidenum">
              <a:rPr lang="cs-CZ"/>
              <a:pPr/>
              <a:t>30</a:t>
            </a:fld>
            <a:endParaRPr lang="cs-CZ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1042988" y="549275"/>
            <a:ext cx="698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Co ovlivňuje reálný kurz?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4313"/>
            <a:ext cx="7632700" cy="4953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Nominální a reálný měnový kurz v dlouhodobé rovnováze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990033"/>
              </a:solidFill>
            </a:endParaRPr>
          </a:p>
          <a:p>
            <a:r>
              <a:rPr lang="cs-CZ" b="1"/>
              <a:t>Změny národních M</a:t>
            </a:r>
            <a:r>
              <a:rPr lang="cs-CZ" b="1" baseline="-25000"/>
              <a:t>S </a:t>
            </a:r>
            <a:r>
              <a:rPr lang="cs-CZ" b="1"/>
              <a:t>a M</a:t>
            </a:r>
            <a:r>
              <a:rPr lang="cs-CZ" b="1" baseline="-25000"/>
              <a:t>D</a:t>
            </a:r>
            <a:r>
              <a:rPr lang="cs-CZ" b="1"/>
              <a:t> způsobí v dlouhém období proporcionální změnu nominálních směnných kurzů a poměrů mezinárodních cenových hladin </a:t>
            </a:r>
            <a:r>
              <a:rPr lang="cs-CZ" b="1">
                <a:sym typeface="Symbol" pitchFamily="18" charset="2"/>
              </a:rPr>
              <a:t> </a:t>
            </a:r>
            <a:r>
              <a:rPr lang="cs-CZ" b="1"/>
              <a:t>teorie relativní PPP.</a:t>
            </a:r>
          </a:p>
          <a:p>
            <a:pPr lvl="1"/>
            <a:r>
              <a:rPr lang="cs-CZ" b="1"/>
              <a:t>Reálný kurz se nemění</a:t>
            </a:r>
          </a:p>
          <a:p>
            <a:pPr lvl="1"/>
            <a:r>
              <a:rPr lang="cs-CZ" b="1"/>
              <a:t>Nominální směnný kurz </a:t>
            </a:r>
            <a:r>
              <a:rPr lang="en-US" b="1"/>
              <a:t>dolar/euro</a:t>
            </a:r>
            <a:r>
              <a:rPr lang="cs-CZ" b="1"/>
              <a:t> odpovídá reálnému směnnému kurzu </a:t>
            </a:r>
            <a:r>
              <a:rPr lang="en-US" b="1"/>
              <a:t>dolar/euro </a:t>
            </a:r>
            <a:r>
              <a:rPr lang="cs-CZ" b="1"/>
              <a:t>vynásobenému poměrem cenových hladin v USA a Evropě</a:t>
            </a:r>
            <a:r>
              <a:rPr lang="en-US" b="1"/>
              <a:t>:</a:t>
            </a:r>
          </a:p>
          <a:p>
            <a:pPr>
              <a:buFont typeface="Wingdings" pitchFamily="2" charset="2"/>
              <a:buNone/>
            </a:pPr>
            <a:r>
              <a:rPr lang="en-US" b="1" i="1">
                <a:cs typeface="Times New Roman" pitchFamily="18" charset="0"/>
              </a:rPr>
              <a:t>			E</a:t>
            </a:r>
            <a:r>
              <a:rPr lang="en-US" b="1">
                <a:cs typeface="Times New Roman" pitchFamily="18" charset="0"/>
              </a:rPr>
              <a:t> </a:t>
            </a:r>
            <a:r>
              <a:rPr lang="en-US" b="1" baseline="-25000"/>
              <a:t>$/</a:t>
            </a:r>
            <a:r>
              <a:rPr lang="en-US" b="1" baseline="-25000">
                <a:cs typeface="Times New Roman" pitchFamily="18" charset="0"/>
              </a:rPr>
              <a:t>€</a:t>
            </a:r>
            <a:r>
              <a:rPr lang="en-US" b="1">
                <a:cs typeface="Times New Roman" pitchFamily="18" charset="0"/>
              </a:rPr>
              <a:t> = </a:t>
            </a:r>
            <a:r>
              <a:rPr lang="en-US" b="1" i="1"/>
              <a:t>q</a:t>
            </a:r>
            <a:r>
              <a:rPr lang="en-US" b="1" baseline="-25000"/>
              <a:t>$/</a:t>
            </a:r>
            <a:r>
              <a:rPr lang="en-US" b="1" baseline="-25000">
                <a:cs typeface="Times New Roman" pitchFamily="18" charset="0"/>
              </a:rPr>
              <a:t>€</a:t>
            </a:r>
            <a:r>
              <a:rPr lang="en-US" b="1">
                <a:cs typeface="Times New Roman" pitchFamily="18" charset="0"/>
              </a:rPr>
              <a:t> x (</a:t>
            </a: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US</a:t>
            </a:r>
            <a:r>
              <a:rPr lang="en-US" b="1">
                <a:cs typeface="Times New Roman" pitchFamily="18" charset="0"/>
              </a:rPr>
              <a:t>/</a:t>
            </a: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E</a:t>
            </a:r>
            <a:r>
              <a:rPr lang="en-US" b="1">
                <a:cs typeface="Times New Roman" pitchFamily="18" charset="0"/>
              </a:rPr>
              <a:t>)   </a:t>
            </a:r>
            <a:endParaRPr lang="cs-CZ" b="1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1">
                <a:cs typeface="Times New Roman" pitchFamily="18" charset="0"/>
              </a:rPr>
              <a:t>	         </a:t>
            </a:r>
            <a:endParaRPr lang="cs-CZ" b="1">
              <a:cs typeface="Times New Roman" pitchFamily="18" charset="0"/>
            </a:endParaRPr>
          </a:p>
          <a:p>
            <a:r>
              <a:rPr lang="cs-CZ" b="1"/>
              <a:t>Změny na trhu reálného výstupu ovlivňují reálný kurz.</a:t>
            </a: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39F3-86D0-4D0E-9393-D92459DD8A86}" type="slidenum">
              <a:rPr lang="cs-CZ"/>
              <a:pPr/>
              <a:t>31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773238"/>
            <a:ext cx="7661275" cy="3538537"/>
          </a:xfrm>
        </p:spPr>
        <p:txBody>
          <a:bodyPr>
            <a:normAutofit fontScale="55000" lnSpcReduction="20000"/>
          </a:bodyPr>
          <a:lstStyle/>
          <a:p>
            <a:endParaRPr lang="en-US" b="1"/>
          </a:p>
          <a:p>
            <a:pPr lvl="1"/>
            <a:r>
              <a:rPr lang="cs-CZ" b="1"/>
              <a:t>posun úrovně relativní nabídky peněz</a:t>
            </a:r>
            <a:endParaRPr lang="en-US" b="1"/>
          </a:p>
          <a:p>
            <a:pPr lvl="1"/>
            <a:r>
              <a:rPr lang="cs-CZ" b="1"/>
              <a:t>posun tempa růstu relativní nabídky peněz</a:t>
            </a:r>
            <a:endParaRPr lang="en-US" b="1"/>
          </a:p>
          <a:p>
            <a:pPr lvl="1"/>
            <a:r>
              <a:rPr lang="cs-CZ" b="1"/>
              <a:t>změna relativní poptávky po produkci</a:t>
            </a:r>
            <a:endParaRPr lang="en-US" b="1"/>
          </a:p>
          <a:p>
            <a:pPr lvl="1"/>
            <a:r>
              <a:rPr lang="cs-CZ" b="1"/>
              <a:t>změna relativní nabídky produkce.</a:t>
            </a:r>
          </a:p>
          <a:p>
            <a:pPr lvl="1"/>
            <a:endParaRPr lang="cs-CZ" b="1"/>
          </a:p>
          <a:p>
            <a:r>
              <a:rPr lang="cs-CZ" b="1"/>
              <a:t>Pokud jsou všechny poruchy peněžního původu, měnový kurz je dlouhodobě shodný s úrovní podle relativní PPP.</a:t>
            </a:r>
          </a:p>
          <a:p>
            <a:endParaRPr lang="en-US" b="1"/>
          </a:p>
          <a:p>
            <a:r>
              <a:rPr lang="cs-CZ" b="1"/>
              <a:t>Pokud se poruchy vyskytnou na trhu výstupu, měnový kurz se neřídí teorií relativní PPP ani v dlouhém období.</a:t>
            </a:r>
          </a:p>
          <a:p>
            <a:pPr lvl="1"/>
            <a:r>
              <a:rPr lang="cs-CZ" b="1"/>
              <a:t>Změny relativní poptávky ovlivňují reálný kurz se změní a determinuje nominální kurz, tak jak bylo ukázáno výše</a:t>
            </a:r>
          </a:p>
          <a:p>
            <a:pPr lvl="1"/>
            <a:r>
              <a:rPr lang="cs-CZ" b="1"/>
              <a:t>Pokud dochází ke změnám na trhu produktu, je situace komplikovanější</a:t>
            </a:r>
          </a:p>
          <a:p>
            <a:pPr lvl="1">
              <a:buFont typeface="Wingdings" pitchFamily="2" charset="2"/>
              <a:buNone/>
            </a:pPr>
            <a:endParaRPr lang="en-US" b="1"/>
          </a:p>
          <a:p>
            <a:pPr lvl="1"/>
            <a:endParaRPr lang="cs-CZ" b="1"/>
          </a:p>
          <a:p>
            <a:pPr lvl="1"/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9B43-132C-4C12-BE35-B1DD1B0D4043}" type="slidenum">
              <a:rPr lang="cs-CZ"/>
              <a:pPr/>
              <a:t>32</a:t>
            </a:fld>
            <a:endParaRPr lang="cs-CZ"/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611560" y="233353"/>
            <a:ext cx="853244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70000"/>
            </a:pPr>
            <a:r>
              <a:rPr lang="cs-CZ" sz="28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Nejdůležitější determinanty dlouhodobých výkyvů nominálního směnného kurzu</a:t>
            </a:r>
            <a:r>
              <a:rPr lang="en-US" sz="28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:</a:t>
            </a:r>
            <a:endParaRPr lang="cs-CZ" sz="28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50000"/>
              </a:spcBef>
            </a:pP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z="200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5DAA-ABA3-403A-876C-2B604C858156}" type="slidenum">
              <a:rPr lang="cs-CZ"/>
              <a:pPr/>
              <a:t>33</a:t>
            </a:fld>
            <a:endParaRPr lang="cs-CZ"/>
          </a:p>
        </p:txBody>
      </p:sp>
      <p:sp>
        <p:nvSpPr>
          <p:cNvPr id="263173" name="Rectangle 5"/>
          <p:cNvSpPr>
            <a:spLocks noChangeArrowheads="1"/>
          </p:cNvSpPr>
          <p:nvPr/>
        </p:nvSpPr>
        <p:spPr bwMode="auto">
          <a:xfrm>
            <a:off x="755650" y="1989138"/>
            <a:ext cx="78359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47675" indent="-447675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cs-CZ" sz="2000"/>
              <a:t>Nárůst relativní domácí poptávky způsobí depreciaci kurzu, ale také zvýší relativní domácí výstup</a:t>
            </a:r>
            <a:r>
              <a:rPr lang="en-US" sz="2000"/>
              <a:t>.</a:t>
            </a:r>
          </a:p>
          <a:p>
            <a:pPr marL="889000" lvl="1" indent="-439738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</a:pPr>
            <a:r>
              <a:rPr lang="cs-CZ" sz="2000"/>
              <a:t>Tento dosud neuvažovaný efekt zvýší poptávku po reálných pen. zůstatcích</a:t>
            </a:r>
            <a:r>
              <a:rPr lang="en-US" sz="2000"/>
              <a:t>:</a:t>
            </a:r>
          </a:p>
          <a:p>
            <a:pPr marL="889000" lvl="1" indent="-439738" algn="ctr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65000"/>
            </a:pPr>
            <a:r>
              <a:rPr lang="en-US" sz="2000" i="1">
                <a:cs typeface="Times New Roman" pitchFamily="18" charset="0"/>
              </a:rPr>
              <a:t>P</a:t>
            </a:r>
            <a:r>
              <a:rPr lang="en-US" sz="2000" baseline="-25000">
                <a:cs typeface="Times New Roman" pitchFamily="18" charset="0"/>
              </a:rPr>
              <a:t>US </a:t>
            </a:r>
            <a:r>
              <a:rPr lang="en-US" sz="2000">
                <a:cs typeface="Times New Roman" pitchFamily="18" charset="0"/>
              </a:rPr>
              <a:t>= </a:t>
            </a:r>
            <a:r>
              <a:rPr lang="en-US" sz="2000" i="1">
                <a:cs typeface="Times New Roman" pitchFamily="18" charset="0"/>
              </a:rPr>
              <a:t>M</a:t>
            </a:r>
            <a:r>
              <a:rPr lang="en-US" sz="2000" i="1" baseline="30000">
                <a:cs typeface="Times New Roman" pitchFamily="18" charset="0"/>
              </a:rPr>
              <a:t>s</a:t>
            </a:r>
            <a:r>
              <a:rPr lang="en-US" sz="2000" baseline="-25000">
                <a:cs typeface="Times New Roman" pitchFamily="18" charset="0"/>
              </a:rPr>
              <a:t>US</a:t>
            </a:r>
            <a:r>
              <a:rPr lang="en-US" sz="2000">
                <a:cs typeface="Times New Roman" pitchFamily="18" charset="0"/>
              </a:rPr>
              <a:t>/</a:t>
            </a:r>
            <a:r>
              <a:rPr lang="en-US" sz="2000" i="1">
                <a:cs typeface="Times New Roman" pitchFamily="18" charset="0"/>
              </a:rPr>
              <a:t>L </a:t>
            </a:r>
            <a:r>
              <a:rPr lang="en-US" sz="2000">
                <a:cs typeface="Times New Roman" pitchFamily="18" charset="0"/>
              </a:rPr>
              <a:t>(</a:t>
            </a:r>
            <a:r>
              <a:rPr lang="en-US" sz="2000" i="1">
                <a:cs typeface="Times New Roman" pitchFamily="18" charset="0"/>
              </a:rPr>
              <a:t>R</a:t>
            </a:r>
            <a:r>
              <a:rPr lang="en-US" sz="2000" baseline="-25000"/>
              <a:t>$</a:t>
            </a:r>
            <a:r>
              <a:rPr lang="en-US" sz="2000"/>
              <a:t>, </a:t>
            </a:r>
            <a:r>
              <a:rPr lang="en-US" sz="2000" i="1"/>
              <a:t>Y</a:t>
            </a:r>
            <a:r>
              <a:rPr lang="en-US" sz="2000" baseline="-25000">
                <a:cs typeface="Times New Roman" pitchFamily="18" charset="0"/>
              </a:rPr>
              <a:t>US</a:t>
            </a:r>
            <a:r>
              <a:rPr lang="en-US" sz="2000">
                <a:cs typeface="Times New Roman" pitchFamily="18" charset="0"/>
              </a:rPr>
              <a:t>)  </a:t>
            </a:r>
            <a:endParaRPr lang="en-US" sz="2000"/>
          </a:p>
          <a:p>
            <a:pPr marL="889000" lvl="1" indent="-439738">
              <a:lnSpc>
                <a:spcPct val="90000"/>
              </a:lnSpc>
              <a:spcBef>
                <a:spcPct val="4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</a:pPr>
            <a:r>
              <a:rPr lang="cs-CZ" sz="2000"/>
              <a:t>Z toho plyne že dopad na nominální kurz je nejednoznačný</a:t>
            </a:r>
          </a:p>
          <a:p>
            <a:pPr marL="2070100" lvl="4" indent="-38735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i="1"/>
              <a:t>E</a:t>
            </a:r>
            <a:r>
              <a:rPr lang="en-US" baseline="-25000"/>
              <a:t>$/€</a:t>
            </a:r>
            <a:r>
              <a:rPr lang="en-US"/>
              <a:t> = </a:t>
            </a:r>
            <a:r>
              <a:rPr lang="en-US" i="1"/>
              <a:t>q</a:t>
            </a:r>
            <a:r>
              <a:rPr lang="en-US" baseline="-25000"/>
              <a:t>US/EU </a:t>
            </a:r>
            <a:r>
              <a:rPr lang="en-US"/>
              <a:t>x 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US</a:t>
            </a:r>
            <a:r>
              <a:rPr lang="en-US">
                <a:cs typeface="Times New Roman" pitchFamily="18" charset="0"/>
              </a:rPr>
              <a:t>/</a:t>
            </a:r>
            <a:r>
              <a:rPr lang="en-US" i="1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EU</a:t>
            </a:r>
          </a:p>
        </p:txBody>
      </p:sp>
      <p:sp>
        <p:nvSpPr>
          <p:cNvPr id="263174" name="Line 6"/>
          <p:cNvSpPr>
            <a:spLocks noChangeShapeType="1"/>
          </p:cNvSpPr>
          <p:nvPr/>
        </p:nvSpPr>
        <p:spPr bwMode="auto">
          <a:xfrm flipV="1">
            <a:off x="3708400" y="45085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3175" name="Line 7"/>
          <p:cNvSpPr>
            <a:spLocks noChangeShapeType="1"/>
          </p:cNvSpPr>
          <p:nvPr/>
        </p:nvSpPr>
        <p:spPr bwMode="auto">
          <a:xfrm>
            <a:off x="4500563" y="4508500"/>
            <a:ext cx="0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3176" name="Text Box 8"/>
          <p:cNvSpPr txBox="1">
            <a:spLocks noChangeArrowheads="1"/>
          </p:cNvSpPr>
          <p:nvPr/>
        </p:nvSpPr>
        <p:spPr bwMode="auto">
          <a:xfrm>
            <a:off x="2916238" y="4581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3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63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3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63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63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3" grpId="0" build="p" autoUpdateAnimBg="0"/>
      <p:bldP spid="263174" grpId="0" animBg="1"/>
      <p:bldP spid="263175" grpId="0" animBg="1"/>
      <p:bldP spid="26317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64FB-6D0B-4579-B4AA-98991E60F6A2}" type="slidenum">
              <a:rPr lang="cs-CZ"/>
              <a:pPr/>
              <a:t>34</a:t>
            </a:fld>
            <a:endParaRPr lang="cs-CZ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188913"/>
            <a:ext cx="9372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Reálný kurz </a:t>
            </a:r>
            <a:r>
              <a:rPr lang="en-US" sz="2000" b="1"/>
              <a:t>Dolar/</a:t>
            </a:r>
            <a:r>
              <a:rPr lang="cs-CZ" sz="2000" b="1"/>
              <a:t>Y</a:t>
            </a:r>
            <a:r>
              <a:rPr lang="en-US" sz="2000" b="1"/>
              <a:t>en , 1950-2000</a:t>
            </a:r>
            <a:endParaRPr lang="en-US" sz="2000" b="1" baseline="-25000"/>
          </a:p>
        </p:txBody>
      </p:sp>
      <p:pic>
        <p:nvPicPr>
          <p:cNvPr id="96261" name="Picture 5" descr="F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52513"/>
            <a:ext cx="7704138" cy="537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A246-FFA5-4741-A27D-1C24C65002DC}" type="slidenum">
              <a:rPr lang="cs-CZ"/>
              <a:pPr/>
              <a:t>35</a:t>
            </a:fld>
            <a:endParaRPr lang="cs-CZ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611188" y="1628775"/>
            <a:ext cx="85328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Rozdíly sektorové produktivity práce a změny relativních cen neobchodovatelného zboží</a:t>
            </a:r>
            <a:r>
              <a:rPr lang="en-US" sz="2000" b="1"/>
              <a:t>, 1970-1985</a:t>
            </a:r>
            <a:endParaRPr lang="en-US" sz="2000" b="1" baseline="-25000"/>
          </a:p>
        </p:txBody>
      </p:sp>
      <p:pic>
        <p:nvPicPr>
          <p:cNvPr id="98311" name="Picture 7" descr="F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49500"/>
            <a:ext cx="8153400" cy="45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8077200" cy="936625"/>
          </a:xfrm>
          <a:noFill/>
          <a:ln/>
        </p:spPr>
        <p:txBody>
          <a:bodyPr anchor="ctr">
            <a:normAutofit fontScale="90000"/>
          </a:bodyPr>
          <a:lstStyle/>
          <a:p>
            <a:r>
              <a:rPr lang="cs-CZ" sz="2800">
                <a:latin typeface="Arial Black" pitchFamily="34" charset="0"/>
              </a:rPr>
              <a:t>3.5 Rozdíly mezinárodních úrokových 		sazeb a reálny měnový kurz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276475"/>
            <a:ext cx="8229600" cy="4876800"/>
          </a:xfrm>
        </p:spPr>
        <p:txBody>
          <a:bodyPr/>
          <a:lstStyle/>
          <a:p>
            <a:r>
              <a:rPr lang="cs-CZ" sz="1800" b="1"/>
              <a:t>Rozdíly úrokových sazeb mezi zeměmi nezávisí jen na rozdílech v očekávané inflaci, ale také na očekávané změně reálného měnového kurzu.</a:t>
            </a:r>
          </a:p>
          <a:p>
            <a:pPr algn="ctr">
              <a:spcBef>
                <a:spcPct val="40000"/>
              </a:spcBef>
              <a:buFontTx/>
              <a:buNone/>
            </a:pPr>
            <a:r>
              <a:rPr lang="en-US" sz="1600"/>
              <a:t>(</a:t>
            </a:r>
            <a:r>
              <a:rPr lang="en-US" sz="1600" i="1"/>
              <a:t>q</a:t>
            </a:r>
            <a:r>
              <a:rPr lang="en-US" sz="1600" i="1" baseline="30000"/>
              <a:t>e</a:t>
            </a:r>
            <a:r>
              <a:rPr lang="en-US" sz="1600" baseline="-25000"/>
              <a:t>US/EU</a:t>
            </a:r>
            <a:r>
              <a:rPr lang="en-US" sz="1600"/>
              <a:t> - </a:t>
            </a:r>
            <a:r>
              <a:rPr lang="en-US" sz="1600" i="1"/>
              <a:t>q</a:t>
            </a:r>
            <a:r>
              <a:rPr lang="en-US" sz="1600" baseline="-25000"/>
              <a:t>US/EU</a:t>
            </a:r>
            <a:r>
              <a:rPr lang="en-US" sz="1600"/>
              <a:t>)/</a:t>
            </a:r>
            <a:r>
              <a:rPr lang="en-US" sz="1600" i="1"/>
              <a:t>q</a:t>
            </a:r>
            <a:r>
              <a:rPr lang="en-US" sz="1600" baseline="-25000"/>
              <a:t>US/EU</a:t>
            </a:r>
            <a:r>
              <a:rPr lang="en-US" sz="1600"/>
              <a:t> = [(</a:t>
            </a:r>
            <a:r>
              <a:rPr lang="en-US" sz="1600" i="1"/>
              <a:t>E</a:t>
            </a:r>
            <a:r>
              <a:rPr lang="en-US" sz="1600" i="1" baseline="30000"/>
              <a:t>e</a:t>
            </a:r>
            <a:r>
              <a:rPr lang="en-US" sz="1600" baseline="-25000"/>
              <a:t>$/€</a:t>
            </a:r>
            <a:r>
              <a:rPr lang="en-US" sz="1600"/>
              <a:t> - </a:t>
            </a:r>
            <a:r>
              <a:rPr lang="en-US" sz="1600" i="1"/>
              <a:t>E</a:t>
            </a:r>
            <a:r>
              <a:rPr lang="en-US" sz="1600" baseline="-25000"/>
              <a:t>$/€</a:t>
            </a:r>
            <a:r>
              <a:rPr lang="en-US" sz="1600"/>
              <a:t>)/</a:t>
            </a:r>
            <a:r>
              <a:rPr lang="en-US" sz="1600" i="1"/>
              <a:t>E</a:t>
            </a:r>
            <a:r>
              <a:rPr lang="en-US" sz="1600" baseline="-25000"/>
              <a:t>$/€</a:t>
            </a:r>
            <a:r>
              <a:rPr lang="en-US" sz="1600"/>
              <a:t>] – (</a:t>
            </a:r>
            <a:r>
              <a:rPr lang="en-US" sz="1600">
                <a:sym typeface="Symbol" pitchFamily="18" charset="2"/>
              </a:rPr>
              <a:t></a:t>
            </a:r>
            <a:r>
              <a:rPr lang="en-US" sz="1600" i="1" baseline="30000"/>
              <a:t>e</a:t>
            </a:r>
            <a:r>
              <a:rPr lang="en-US" sz="1600" baseline="-25000"/>
              <a:t>US</a:t>
            </a:r>
            <a:r>
              <a:rPr lang="en-US" sz="1600" i="1" baseline="-25000"/>
              <a:t> </a:t>
            </a:r>
            <a:r>
              <a:rPr lang="en-US" sz="1600" i="1"/>
              <a:t>- </a:t>
            </a:r>
            <a:r>
              <a:rPr lang="en-US" sz="1600">
                <a:sym typeface="Symbol" pitchFamily="18" charset="2"/>
              </a:rPr>
              <a:t></a:t>
            </a:r>
            <a:r>
              <a:rPr lang="en-US" sz="1600" i="1" baseline="30000"/>
              <a:t>e</a:t>
            </a:r>
            <a:r>
              <a:rPr lang="en-US" sz="1600" baseline="-25000"/>
              <a:t>EU</a:t>
            </a:r>
            <a:r>
              <a:rPr lang="en-US" sz="1600"/>
              <a:t>)</a:t>
            </a:r>
            <a:r>
              <a:rPr lang="en-US" sz="1600" i="1" baseline="30000"/>
              <a:t> </a:t>
            </a:r>
            <a:endParaRPr lang="cs-CZ" sz="1600" i="1" baseline="30000"/>
          </a:p>
          <a:p>
            <a:pPr algn="ctr">
              <a:spcBef>
                <a:spcPct val="40000"/>
              </a:spcBef>
              <a:buFontTx/>
              <a:buNone/>
            </a:pPr>
            <a:r>
              <a:rPr lang="cs-CZ" sz="1800" b="1"/>
              <a:t>Vztah mezi očekávanou změnou reálného měnového kurzu, očekávanou změnou nominálního kurzu a očekávanou inflací:</a:t>
            </a:r>
            <a:endParaRPr lang="en-US" sz="1600" i="1" baseline="30000"/>
          </a:p>
          <a:p>
            <a:pPr lvl="1" algn="ctr">
              <a:spcBef>
                <a:spcPct val="40000"/>
              </a:spcBef>
              <a:buFontTx/>
              <a:buNone/>
            </a:pPr>
            <a:r>
              <a:rPr lang="en-US" sz="1600" i="1"/>
              <a:t>R</a:t>
            </a:r>
            <a:r>
              <a:rPr lang="en-US" sz="1600" baseline="-25000"/>
              <a:t>$</a:t>
            </a:r>
            <a:r>
              <a:rPr lang="en-US" sz="1600" i="1" baseline="-25000"/>
              <a:t> </a:t>
            </a:r>
            <a:r>
              <a:rPr lang="en-US" sz="1600" i="1"/>
              <a:t>- R</a:t>
            </a:r>
            <a:r>
              <a:rPr lang="en-US" sz="1600" baseline="-25000"/>
              <a:t>€ </a:t>
            </a:r>
            <a:r>
              <a:rPr lang="en-US" sz="1600"/>
              <a:t>= (</a:t>
            </a:r>
            <a:r>
              <a:rPr lang="en-US" sz="1600" i="1"/>
              <a:t>E</a:t>
            </a:r>
            <a:r>
              <a:rPr lang="en-US" sz="1600" i="1" baseline="30000"/>
              <a:t>e</a:t>
            </a:r>
            <a:r>
              <a:rPr lang="en-US" sz="1600" baseline="-25000"/>
              <a:t>$/€</a:t>
            </a:r>
            <a:r>
              <a:rPr lang="en-US" sz="1600" i="1" baseline="-25000"/>
              <a:t> </a:t>
            </a:r>
            <a:r>
              <a:rPr lang="en-US" sz="1600" i="1"/>
              <a:t>- E</a:t>
            </a:r>
            <a:r>
              <a:rPr lang="en-US" sz="1600" baseline="-25000"/>
              <a:t>$/€</a:t>
            </a:r>
            <a:r>
              <a:rPr lang="en-US" sz="1600"/>
              <a:t>)/</a:t>
            </a:r>
            <a:r>
              <a:rPr lang="en-US" sz="1600" i="1"/>
              <a:t>E</a:t>
            </a:r>
            <a:r>
              <a:rPr lang="en-US" sz="1600" baseline="-25000"/>
              <a:t>$/€ </a:t>
            </a:r>
            <a:endParaRPr lang="el-GR" sz="1600"/>
          </a:p>
          <a:p>
            <a:pPr lvl="1" algn="ctr">
              <a:spcBef>
                <a:spcPct val="40000"/>
              </a:spcBef>
              <a:buFontTx/>
              <a:buNone/>
            </a:pPr>
            <a:r>
              <a:rPr lang="en-US" sz="1600" i="1"/>
              <a:t>R</a:t>
            </a:r>
            <a:r>
              <a:rPr lang="en-US" sz="1600" baseline="-25000"/>
              <a:t>$</a:t>
            </a:r>
            <a:r>
              <a:rPr lang="en-US" sz="1600" i="1" baseline="-25000"/>
              <a:t> </a:t>
            </a:r>
            <a:r>
              <a:rPr lang="en-US" sz="1600" i="1"/>
              <a:t>- R</a:t>
            </a:r>
            <a:r>
              <a:rPr lang="en-US" sz="1600" baseline="-25000"/>
              <a:t>€ </a:t>
            </a:r>
            <a:r>
              <a:rPr lang="en-US" sz="1600"/>
              <a:t>= (</a:t>
            </a:r>
            <a:r>
              <a:rPr lang="en-US" sz="1600" i="1"/>
              <a:t>q</a:t>
            </a:r>
            <a:r>
              <a:rPr lang="en-US" sz="1600" i="1" baseline="30000"/>
              <a:t>e</a:t>
            </a:r>
            <a:r>
              <a:rPr lang="en-US" sz="1600" baseline="-25000"/>
              <a:t>US/EU</a:t>
            </a:r>
            <a:r>
              <a:rPr lang="en-US" sz="1600"/>
              <a:t> - </a:t>
            </a:r>
            <a:r>
              <a:rPr lang="en-US" sz="1600" i="1"/>
              <a:t>q</a:t>
            </a:r>
            <a:r>
              <a:rPr lang="en-US" sz="1600" baseline="-25000"/>
              <a:t>US/EU</a:t>
            </a:r>
            <a:r>
              <a:rPr lang="en-US" sz="1600"/>
              <a:t>)/</a:t>
            </a:r>
            <a:r>
              <a:rPr lang="en-US" sz="1600" i="1"/>
              <a:t>q</a:t>
            </a:r>
            <a:r>
              <a:rPr lang="en-US" sz="1600" baseline="-25000"/>
              <a:t>US/EU</a:t>
            </a:r>
            <a:r>
              <a:rPr lang="en-US" sz="1600"/>
              <a:t> + (</a:t>
            </a:r>
            <a:r>
              <a:rPr lang="en-US" sz="1600">
                <a:sym typeface="Symbol" pitchFamily="18" charset="2"/>
              </a:rPr>
              <a:t></a:t>
            </a:r>
            <a:r>
              <a:rPr lang="en-US" sz="1600" i="1" baseline="30000"/>
              <a:t>e</a:t>
            </a:r>
            <a:r>
              <a:rPr lang="en-US" sz="1600" baseline="-25000"/>
              <a:t>US</a:t>
            </a:r>
            <a:r>
              <a:rPr lang="en-US" sz="1600" i="1" baseline="-25000"/>
              <a:t> </a:t>
            </a:r>
            <a:r>
              <a:rPr lang="en-US" sz="1600" i="1"/>
              <a:t>- </a:t>
            </a:r>
            <a:r>
              <a:rPr lang="en-US" sz="1600">
                <a:sym typeface="Symbol" pitchFamily="18" charset="2"/>
              </a:rPr>
              <a:t></a:t>
            </a:r>
            <a:r>
              <a:rPr lang="en-US" sz="1600" i="1" baseline="30000"/>
              <a:t>e</a:t>
            </a:r>
            <a:r>
              <a:rPr lang="en-US" sz="1600" baseline="-25000"/>
              <a:t>EU</a:t>
            </a:r>
            <a:r>
              <a:rPr lang="en-US" sz="1600"/>
              <a:t>)</a:t>
            </a:r>
            <a:r>
              <a:rPr lang="en-US" sz="1600" i="1" baseline="30000"/>
              <a:t> </a:t>
            </a:r>
          </a:p>
          <a:p>
            <a:endParaRPr lang="en-US" sz="1800" b="1"/>
          </a:p>
          <a:p>
            <a:pPr lvl="1"/>
            <a:r>
              <a:rPr lang="cs-CZ" sz="1600" b="1">
                <a:cs typeface="Times New Roman" pitchFamily="18" charset="0"/>
                <a:sym typeface="Symbol" pitchFamily="18" charset="2"/>
              </a:rPr>
              <a:t>Tedy, rozdíl dolar-euro úroků je složen ze dvou komponent</a:t>
            </a:r>
            <a:r>
              <a:rPr lang="en-US" sz="1600" b="1">
                <a:cs typeface="Times New Roman" pitchFamily="18" charset="0"/>
                <a:sym typeface="Symbol" pitchFamily="18" charset="2"/>
              </a:rPr>
              <a:t>:</a:t>
            </a:r>
          </a:p>
          <a:p>
            <a:pPr lvl="2"/>
            <a:r>
              <a:rPr lang="cs-CZ" sz="1600" b="1">
                <a:cs typeface="Times New Roman" pitchFamily="18" charset="0"/>
                <a:sym typeface="Symbol" pitchFamily="18" charset="2"/>
              </a:rPr>
              <a:t>Očekávanou depreciací reálného kurzu dolaru vůči euru</a:t>
            </a:r>
            <a:endParaRPr lang="en-US" sz="1600" b="1">
              <a:cs typeface="Times New Roman" pitchFamily="18" charset="0"/>
              <a:sym typeface="Symbol" pitchFamily="18" charset="2"/>
            </a:endParaRPr>
          </a:p>
          <a:p>
            <a:pPr lvl="2"/>
            <a:r>
              <a:rPr lang="cs-CZ" sz="1600" b="1">
                <a:cs typeface="Times New Roman" pitchFamily="18" charset="0"/>
                <a:sym typeface="Symbol" pitchFamily="18" charset="2"/>
              </a:rPr>
              <a:t>Očekávaným inflačním diferenciálem mezi USA a Evropou</a:t>
            </a:r>
          </a:p>
          <a:p>
            <a:pPr lvl="2"/>
            <a:endParaRPr lang="en-US" sz="1600" b="1"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cs-CZ" sz="1600" b="1">
                <a:cs typeface="Times New Roman" pitchFamily="18" charset="0"/>
                <a:sym typeface="Symbol" pitchFamily="18" charset="2"/>
              </a:rPr>
              <a:t>Pokud trh očekává, že převáží relativní PPP, rozdíl dolarových a euro úroků je dán jen rozdílem očekávané inflace mezi USA a Evropou</a:t>
            </a:r>
            <a:r>
              <a:rPr lang="en-US" sz="1600" b="1">
                <a:cs typeface="Times New Roman" pitchFamily="18" charset="0"/>
                <a:sym typeface="Symbol" pitchFamily="18" charset="2"/>
              </a:rPr>
              <a:t>.</a:t>
            </a:r>
          </a:p>
          <a:p>
            <a:endParaRPr lang="cs-CZ" sz="18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78C1-D0F1-4AE0-BCDB-191DB2800A7B}" type="slidenum">
              <a:rPr lang="cs-CZ"/>
              <a:pPr/>
              <a:t>36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05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Očekávaná reálná úroková míra</a:t>
            </a:r>
            <a:r>
              <a:rPr lang="en-US" b="1"/>
              <a:t> (</a:t>
            </a:r>
            <a:r>
              <a:rPr lang="en-US" b="1" i="1"/>
              <a:t>r</a:t>
            </a:r>
            <a:r>
              <a:rPr lang="en-US" b="1" i="1" baseline="30000"/>
              <a:t>e</a:t>
            </a:r>
            <a:r>
              <a:rPr lang="en-US" b="1"/>
              <a:t>) </a:t>
            </a:r>
            <a:r>
              <a:rPr lang="cs-CZ" b="1"/>
              <a:t>je nominální úroková míra </a:t>
            </a:r>
            <a:r>
              <a:rPr lang="en-US" b="1"/>
              <a:t>(</a:t>
            </a:r>
            <a:r>
              <a:rPr lang="cs-CZ" b="1" i="1"/>
              <a:t>R</a:t>
            </a:r>
            <a:r>
              <a:rPr lang="en-US" b="1"/>
              <a:t>)</a:t>
            </a:r>
            <a:r>
              <a:rPr lang="en-US" b="1" i="1"/>
              <a:t> </a:t>
            </a:r>
            <a:r>
              <a:rPr lang="cs-CZ" b="1" i="1"/>
              <a:t>mínus  </a:t>
            </a:r>
            <a:r>
              <a:rPr lang="cs-CZ" b="1"/>
              <a:t>očekávaná míra inflace</a:t>
            </a:r>
            <a:r>
              <a:rPr lang="en-US" b="1"/>
              <a:t> (</a:t>
            </a:r>
            <a:r>
              <a:rPr lang="en-US" b="1">
                <a:cs typeface="Times New Roman" pitchFamily="18" charset="0"/>
                <a:sym typeface="Symbol" pitchFamily="18" charset="2"/>
              </a:rPr>
              <a:t></a:t>
            </a:r>
            <a:r>
              <a:rPr lang="en-US" b="1" i="1" baseline="30000">
                <a:cs typeface="Times New Roman" pitchFamily="18" charset="0"/>
                <a:sym typeface="Symbol" pitchFamily="18" charset="2"/>
              </a:rPr>
              <a:t>e</a:t>
            </a:r>
            <a:r>
              <a:rPr lang="en-US" b="1"/>
              <a:t>).</a:t>
            </a:r>
            <a:endParaRPr lang="cs-CZ" b="1"/>
          </a:p>
          <a:p>
            <a:endParaRPr lang="en-US" b="1"/>
          </a:p>
          <a:p>
            <a:r>
              <a:rPr lang="cs-CZ" b="1"/>
              <a:t>Rozdíl očekávaných reálných úrokových měr mezi USA a Evropou je roven:</a:t>
            </a:r>
            <a:endParaRPr lang="en-US" b="1"/>
          </a:p>
          <a:p>
            <a:pPr algn="ctr">
              <a:buFont typeface="Wingdings" pitchFamily="2" charset="2"/>
              <a:buNone/>
            </a:pPr>
            <a:endParaRPr lang="cs-CZ" b="1" i="1"/>
          </a:p>
          <a:p>
            <a:pPr algn="ctr">
              <a:buFont typeface="Wingdings" pitchFamily="2" charset="2"/>
              <a:buNone/>
            </a:pPr>
            <a:r>
              <a:rPr lang="en-US" b="1" i="1"/>
              <a:t>r</a:t>
            </a:r>
            <a:r>
              <a:rPr lang="en-US" b="1" i="1" baseline="30000"/>
              <a:t>e</a:t>
            </a:r>
            <a:r>
              <a:rPr lang="en-US" b="1" baseline="-25000"/>
              <a:t>US</a:t>
            </a:r>
            <a:r>
              <a:rPr lang="en-US" b="1">
                <a:cs typeface="Times New Roman" pitchFamily="18" charset="0"/>
              </a:rPr>
              <a:t> – </a:t>
            </a:r>
            <a:r>
              <a:rPr lang="en-US" b="1" i="1"/>
              <a:t>r</a:t>
            </a:r>
            <a:r>
              <a:rPr lang="en-US" b="1" i="1" baseline="30000"/>
              <a:t>e</a:t>
            </a:r>
            <a:r>
              <a:rPr lang="en-US" b="1" baseline="-25000"/>
              <a:t>E</a:t>
            </a:r>
            <a:r>
              <a:rPr lang="en-US" b="1">
                <a:cs typeface="Times New Roman" pitchFamily="18" charset="0"/>
              </a:rPr>
              <a:t> = (</a:t>
            </a:r>
            <a:r>
              <a:rPr lang="en-US" b="1" i="1">
                <a:cs typeface="Times New Roman" pitchFamily="18" charset="0"/>
              </a:rPr>
              <a:t>R</a:t>
            </a:r>
            <a:r>
              <a:rPr lang="en-US" b="1" baseline="-25000"/>
              <a:t>$</a:t>
            </a:r>
            <a:r>
              <a:rPr lang="en-US" b="1">
                <a:cs typeface="Times New Roman" pitchFamily="18" charset="0"/>
              </a:rPr>
              <a:t> - </a:t>
            </a:r>
            <a:r>
              <a:rPr lang="en-US" b="1">
                <a:cs typeface="Times New Roman" pitchFamily="18" charset="0"/>
                <a:sym typeface="Symbol" pitchFamily="18" charset="2"/>
              </a:rPr>
              <a:t></a:t>
            </a:r>
            <a:r>
              <a:rPr lang="en-US" b="1" i="1" baseline="30000">
                <a:cs typeface="Times New Roman" pitchFamily="18" charset="0"/>
                <a:sym typeface="Symbol" pitchFamily="18" charset="2"/>
              </a:rPr>
              <a:t>e</a:t>
            </a:r>
            <a:r>
              <a:rPr lang="en-US" b="1" baseline="-25000">
                <a:cs typeface="Times New Roman" pitchFamily="18" charset="0"/>
                <a:sym typeface="Symbol" pitchFamily="18" charset="2"/>
              </a:rPr>
              <a:t>US</a:t>
            </a:r>
            <a:r>
              <a:rPr lang="en-US" b="1">
                <a:cs typeface="Times New Roman" pitchFamily="18" charset="0"/>
              </a:rPr>
              <a:t>) - (</a:t>
            </a:r>
            <a:r>
              <a:rPr lang="en-US" b="1" i="1">
                <a:cs typeface="Times New Roman" pitchFamily="18" charset="0"/>
              </a:rPr>
              <a:t>R </a:t>
            </a:r>
            <a:r>
              <a:rPr lang="en-US" b="1" baseline="-25000">
                <a:cs typeface="Times New Roman" pitchFamily="18" charset="0"/>
              </a:rPr>
              <a:t>€</a:t>
            </a:r>
            <a:r>
              <a:rPr lang="en-US" b="1">
                <a:cs typeface="Times New Roman" pitchFamily="18" charset="0"/>
              </a:rPr>
              <a:t> - </a:t>
            </a:r>
            <a:r>
              <a:rPr lang="en-US" b="1">
                <a:cs typeface="Times New Roman" pitchFamily="18" charset="0"/>
                <a:sym typeface="Symbol" pitchFamily="18" charset="2"/>
              </a:rPr>
              <a:t></a:t>
            </a:r>
            <a:r>
              <a:rPr lang="en-US" b="1" i="1" baseline="30000">
                <a:cs typeface="Times New Roman" pitchFamily="18" charset="0"/>
                <a:sym typeface="Symbol" pitchFamily="18" charset="2"/>
              </a:rPr>
              <a:t>e</a:t>
            </a:r>
            <a:r>
              <a:rPr lang="en-US" b="1" baseline="-25000">
                <a:cs typeface="Times New Roman" pitchFamily="18" charset="0"/>
                <a:sym typeface="Symbol" pitchFamily="18" charset="2"/>
              </a:rPr>
              <a:t>E</a:t>
            </a:r>
            <a:r>
              <a:rPr lang="en-US" b="1">
                <a:cs typeface="Times New Roman" pitchFamily="18" charset="0"/>
              </a:rPr>
              <a:t>) </a:t>
            </a:r>
            <a:endParaRPr lang="cs-CZ" b="1"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cs-CZ" b="1"/>
          </a:p>
          <a:p>
            <a:pPr algn="ctr">
              <a:buFont typeface="Wingdings" pitchFamily="2" charset="2"/>
              <a:buNone/>
            </a:pPr>
            <a:endParaRPr lang="en-US" b="1"/>
          </a:p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Reálná úroková parita</a:t>
            </a:r>
            <a:r>
              <a:rPr lang="en-US" b="1">
                <a:solidFill>
                  <a:srgbClr val="990033"/>
                </a:solidFill>
              </a:rPr>
              <a:t>:</a:t>
            </a:r>
            <a:endParaRPr lang="cs-CZ" b="1">
              <a:solidFill>
                <a:srgbClr val="990033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			</a:t>
            </a:r>
            <a:r>
              <a:rPr lang="en-US" i="1"/>
              <a:t>r</a:t>
            </a:r>
            <a:r>
              <a:rPr lang="en-US" i="1" baseline="30000"/>
              <a:t>e</a:t>
            </a:r>
            <a:r>
              <a:rPr lang="en-US" baseline="-25000"/>
              <a:t>US</a:t>
            </a:r>
            <a:r>
              <a:rPr lang="en-US"/>
              <a:t> – </a:t>
            </a:r>
            <a:r>
              <a:rPr lang="en-US" i="1"/>
              <a:t>r</a:t>
            </a:r>
            <a:r>
              <a:rPr lang="en-US" i="1" baseline="30000"/>
              <a:t>e</a:t>
            </a:r>
            <a:r>
              <a:rPr lang="en-US" baseline="-25000"/>
              <a:t>EU</a:t>
            </a:r>
            <a:r>
              <a:rPr lang="en-US"/>
              <a:t> = (</a:t>
            </a:r>
            <a:r>
              <a:rPr lang="en-US" i="1"/>
              <a:t>R</a:t>
            </a:r>
            <a:r>
              <a:rPr lang="en-US" baseline="-25000"/>
              <a:t>$</a:t>
            </a:r>
            <a:r>
              <a:rPr lang="en-US"/>
              <a:t> - </a:t>
            </a:r>
            <a:r>
              <a:rPr lang="en-US">
                <a:sym typeface="Symbol" pitchFamily="18" charset="2"/>
              </a:rPr>
              <a:t></a:t>
            </a:r>
            <a:r>
              <a:rPr lang="en-US" i="1" baseline="30000"/>
              <a:t>e</a:t>
            </a:r>
            <a:r>
              <a:rPr lang="en-US" baseline="-25000"/>
              <a:t>US</a:t>
            </a:r>
            <a:r>
              <a:rPr lang="en-US"/>
              <a:t>) - (</a:t>
            </a:r>
            <a:r>
              <a:rPr lang="en-US" i="1"/>
              <a:t>R </a:t>
            </a:r>
            <a:r>
              <a:rPr lang="en-US" baseline="-25000"/>
              <a:t>€</a:t>
            </a:r>
            <a:r>
              <a:rPr lang="en-US"/>
              <a:t> - </a:t>
            </a:r>
            <a:r>
              <a:rPr lang="en-US">
                <a:sym typeface="Symbol" pitchFamily="18" charset="2"/>
              </a:rPr>
              <a:t></a:t>
            </a:r>
            <a:r>
              <a:rPr lang="en-US" i="1" baseline="30000"/>
              <a:t>e</a:t>
            </a:r>
            <a:r>
              <a:rPr lang="en-US" baseline="-25000"/>
              <a:t>EU</a:t>
            </a:r>
            <a:r>
              <a:rPr lang="en-US"/>
              <a:t>) </a:t>
            </a:r>
          </a:p>
          <a:p>
            <a:pPr algn="ctr">
              <a:buFontTx/>
              <a:buNone/>
            </a:pPr>
            <a:r>
              <a:rPr lang="en-US" i="1"/>
              <a:t>R</a:t>
            </a:r>
            <a:r>
              <a:rPr lang="en-US" baseline="-25000"/>
              <a:t>$</a:t>
            </a:r>
            <a:r>
              <a:rPr lang="en-US" i="1" baseline="-25000"/>
              <a:t> </a:t>
            </a:r>
            <a:r>
              <a:rPr lang="en-US" i="1"/>
              <a:t>- R</a:t>
            </a:r>
            <a:r>
              <a:rPr lang="en-US" baseline="-25000"/>
              <a:t>€ </a:t>
            </a:r>
            <a:r>
              <a:rPr lang="en-US"/>
              <a:t>= (</a:t>
            </a:r>
            <a:r>
              <a:rPr lang="en-US" i="1"/>
              <a:t>q</a:t>
            </a:r>
            <a:r>
              <a:rPr lang="en-US" i="1" baseline="30000"/>
              <a:t>e</a:t>
            </a:r>
            <a:r>
              <a:rPr lang="en-US" baseline="-25000"/>
              <a:t>US/EU</a:t>
            </a:r>
            <a:r>
              <a:rPr lang="en-US"/>
              <a:t> - </a:t>
            </a:r>
            <a:r>
              <a:rPr lang="en-US" i="1"/>
              <a:t>q</a:t>
            </a:r>
            <a:r>
              <a:rPr lang="en-US" baseline="-25000"/>
              <a:t>US/EU</a:t>
            </a:r>
            <a:r>
              <a:rPr lang="en-US"/>
              <a:t>)/</a:t>
            </a:r>
            <a:r>
              <a:rPr lang="en-US" i="1"/>
              <a:t>q</a:t>
            </a:r>
            <a:r>
              <a:rPr lang="en-US" baseline="-25000"/>
              <a:t>US/EU</a:t>
            </a:r>
            <a:r>
              <a:rPr lang="en-US"/>
              <a:t> + (</a:t>
            </a:r>
            <a:r>
              <a:rPr lang="en-US">
                <a:sym typeface="Symbol" pitchFamily="18" charset="2"/>
              </a:rPr>
              <a:t></a:t>
            </a:r>
            <a:r>
              <a:rPr lang="en-US" i="1" baseline="30000"/>
              <a:t>e</a:t>
            </a:r>
            <a:r>
              <a:rPr lang="en-US" baseline="-25000"/>
              <a:t>US</a:t>
            </a:r>
            <a:r>
              <a:rPr lang="en-US" i="1" baseline="-25000"/>
              <a:t> </a:t>
            </a:r>
            <a:r>
              <a:rPr lang="en-US" i="1"/>
              <a:t>- </a:t>
            </a:r>
            <a:r>
              <a:rPr lang="en-US">
                <a:sym typeface="Symbol" pitchFamily="18" charset="2"/>
              </a:rPr>
              <a:t></a:t>
            </a:r>
            <a:r>
              <a:rPr lang="en-US" i="1" baseline="30000"/>
              <a:t>e</a:t>
            </a:r>
            <a:r>
              <a:rPr lang="en-US" baseline="-25000"/>
              <a:t>EU</a:t>
            </a:r>
            <a:r>
              <a:rPr lang="en-US"/>
              <a:t>)</a:t>
            </a:r>
            <a:r>
              <a:rPr lang="en-US" i="1" baseline="30000"/>
              <a:t> </a:t>
            </a:r>
          </a:p>
          <a:p>
            <a:pPr algn="ctr">
              <a:buFontTx/>
              <a:buNone/>
            </a:pPr>
            <a:r>
              <a:rPr lang="en-US" b="1" i="1"/>
              <a:t>r</a:t>
            </a:r>
            <a:r>
              <a:rPr lang="en-US" b="1" i="1" baseline="30000"/>
              <a:t>e</a:t>
            </a:r>
            <a:r>
              <a:rPr lang="en-US" b="1" baseline="-25000"/>
              <a:t>US</a:t>
            </a:r>
            <a:r>
              <a:rPr lang="en-US" b="1"/>
              <a:t> – </a:t>
            </a:r>
            <a:r>
              <a:rPr lang="en-US" b="1" i="1"/>
              <a:t>r</a:t>
            </a:r>
            <a:r>
              <a:rPr lang="en-US" b="1" i="1" baseline="30000"/>
              <a:t>e</a:t>
            </a:r>
            <a:r>
              <a:rPr lang="en-US" b="1" baseline="-25000"/>
              <a:t>EU</a:t>
            </a:r>
            <a:r>
              <a:rPr lang="en-US" b="1"/>
              <a:t> = (</a:t>
            </a:r>
            <a:r>
              <a:rPr lang="en-US" b="1" i="1"/>
              <a:t>q</a:t>
            </a:r>
            <a:r>
              <a:rPr lang="en-US" b="1" i="1" baseline="30000"/>
              <a:t>e</a:t>
            </a:r>
            <a:r>
              <a:rPr lang="en-US" b="1" baseline="-25000"/>
              <a:t>US/EU</a:t>
            </a:r>
            <a:r>
              <a:rPr lang="en-US" b="1"/>
              <a:t> - </a:t>
            </a:r>
            <a:r>
              <a:rPr lang="en-US" b="1" i="1"/>
              <a:t>q</a:t>
            </a:r>
            <a:r>
              <a:rPr lang="en-US" b="1" baseline="-25000"/>
              <a:t>US/EU</a:t>
            </a:r>
            <a:r>
              <a:rPr lang="en-US" b="1"/>
              <a:t>)/</a:t>
            </a:r>
            <a:r>
              <a:rPr lang="en-US" b="1" i="1"/>
              <a:t>q</a:t>
            </a:r>
            <a:r>
              <a:rPr lang="en-US" b="1" baseline="-25000"/>
              <a:t>US/EU </a:t>
            </a:r>
            <a:r>
              <a:rPr lang="en-US" b="1" i="1" baseline="30000"/>
              <a:t> </a:t>
            </a:r>
          </a:p>
          <a:p>
            <a:pPr algn="ctr">
              <a:buFontTx/>
              <a:buNone/>
            </a:pPr>
            <a:endParaRPr lang="cs-CZ" b="1"/>
          </a:p>
          <a:p>
            <a:pPr lvl="2"/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FC20-A5C1-4354-BCA8-1E88D055A6CB}" type="slidenum">
              <a:rPr lang="cs-CZ"/>
              <a:pPr/>
              <a:t>37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05000"/>
            <a:ext cx="8229600" cy="4953000"/>
          </a:xfrm>
        </p:spPr>
        <p:txBody>
          <a:bodyPr/>
          <a:lstStyle/>
          <a:p>
            <a:r>
              <a:rPr lang="cs-CZ" b="1"/>
              <a:t>Rovnice, za níž platí reálná úroková parita, vysvětluje rozdíly v očekávané reálné úrokové míře pomocí očekávaných pohybů reálných měnových kurzů</a:t>
            </a:r>
            <a:r>
              <a:rPr lang="en-US" b="1"/>
              <a:t>.</a:t>
            </a:r>
            <a:endParaRPr lang="cs-CZ" b="1"/>
          </a:p>
          <a:p>
            <a:endParaRPr lang="en-US" b="1"/>
          </a:p>
          <a:p>
            <a:r>
              <a:rPr lang="cs-CZ" b="1"/>
              <a:t>Očekávané reálné úrokové míry v rozdílných zemích nemusí být shodné ani v dlouhém období, pokud se očekává pokračování změn na trhu výstupů.</a:t>
            </a: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CC06-94CB-4B96-B2E3-D482B5FC1EF0}" type="slidenum">
              <a:rPr lang="cs-CZ"/>
              <a:pPr/>
              <a:t>38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158037" cy="1316038"/>
          </a:xfrm>
        </p:spPr>
        <p:txBody>
          <a:bodyPr/>
          <a:lstStyle/>
          <a:p>
            <a:pPr algn="ctr"/>
            <a:r>
              <a:rPr lang="cs-CZ" sz="2000" b="1">
                <a:solidFill>
                  <a:schemeClr val="tx1"/>
                </a:solidFill>
              </a:rPr>
              <a:t>Růst peněžní zásoby a dolarové úrokové sazby a směnný kurs Dolar/Euro (flexibilní ceny zboží) </a:t>
            </a:r>
            <a:br>
              <a:rPr lang="cs-CZ" sz="2000" b="1">
                <a:solidFill>
                  <a:schemeClr val="tx1"/>
                </a:solidFill>
              </a:rPr>
            </a:br>
            <a:endParaRPr lang="cs-CZ" sz="2000" b="1">
              <a:solidFill>
                <a:schemeClr val="tx1"/>
              </a:solidFill>
            </a:endParaRPr>
          </a:p>
        </p:txBody>
      </p:sp>
      <p:sp>
        <p:nvSpPr>
          <p:cNvPr id="7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B64-F58C-438B-A7C4-5B3383BE20C4}" type="slidenum">
              <a:rPr lang="cs-CZ"/>
              <a:pPr/>
              <a:t>39</a:t>
            </a:fld>
            <a:endParaRPr lang="cs-CZ"/>
          </a:p>
        </p:txBody>
      </p:sp>
      <p:grpSp>
        <p:nvGrpSpPr>
          <p:cNvPr id="244740" name="Group 4"/>
          <p:cNvGrpSpPr>
            <a:grpSpLocks/>
          </p:cNvGrpSpPr>
          <p:nvPr/>
        </p:nvGrpSpPr>
        <p:grpSpPr bwMode="auto">
          <a:xfrm>
            <a:off x="0" y="1412875"/>
            <a:ext cx="8675688" cy="5383213"/>
            <a:chOff x="137" y="1207"/>
            <a:chExt cx="5465" cy="2814"/>
          </a:xfrm>
        </p:grpSpPr>
        <p:sp>
          <p:nvSpPr>
            <p:cNvPr id="244741" name="Line 5"/>
            <p:cNvSpPr>
              <a:spLocks noChangeShapeType="1"/>
            </p:cNvSpPr>
            <p:nvPr/>
          </p:nvSpPr>
          <p:spPr bwMode="auto">
            <a:xfrm>
              <a:off x="3442" y="1570"/>
              <a:ext cx="0" cy="108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42" name="Line 6"/>
            <p:cNvSpPr>
              <a:spLocks noChangeShapeType="1"/>
            </p:cNvSpPr>
            <p:nvPr/>
          </p:nvSpPr>
          <p:spPr bwMode="auto">
            <a:xfrm>
              <a:off x="3734" y="1587"/>
              <a:ext cx="0" cy="108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244743" name="Object 7"/>
            <p:cNvGraphicFramePr>
              <a:graphicFrameLocks noChangeAspect="1"/>
            </p:cNvGraphicFramePr>
            <p:nvPr/>
          </p:nvGraphicFramePr>
          <p:xfrm>
            <a:off x="5250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4806" name="Equation" r:id="rId4" imgW="114120" imgH="215640" progId="Equation.3">
                    <p:embed/>
                  </p:oleObj>
                </mc:Choice>
                <mc:Fallback>
                  <p:oleObj name="Equation" r:id="rId4" imgW="114120" imgH="2156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0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4744" name="Line 8"/>
            <p:cNvSpPr>
              <a:spLocks noChangeShapeType="1"/>
            </p:cNvSpPr>
            <p:nvPr/>
          </p:nvSpPr>
          <p:spPr bwMode="auto">
            <a:xfrm flipV="1">
              <a:off x="2900" y="3168"/>
              <a:ext cx="1324" cy="9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45" name="Line 9"/>
            <p:cNvSpPr>
              <a:spLocks noChangeShapeType="1"/>
            </p:cNvSpPr>
            <p:nvPr/>
          </p:nvSpPr>
          <p:spPr bwMode="auto">
            <a:xfrm>
              <a:off x="2586" y="3339"/>
              <a:ext cx="267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46" name="Line 10"/>
            <p:cNvSpPr>
              <a:spLocks noChangeShapeType="1"/>
            </p:cNvSpPr>
            <p:nvPr/>
          </p:nvSpPr>
          <p:spPr bwMode="auto">
            <a:xfrm flipV="1">
              <a:off x="4211" y="2931"/>
              <a:ext cx="416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47" name="Text Box 11"/>
            <p:cNvSpPr txBox="1">
              <a:spLocks noChangeArrowheads="1"/>
            </p:cNvSpPr>
            <p:nvPr/>
          </p:nvSpPr>
          <p:spPr bwMode="auto">
            <a:xfrm>
              <a:off x="2242" y="1207"/>
              <a:ext cx="139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cs-CZ" sz="1400" b="1"/>
                <a:t>Směnný kurs d</a:t>
              </a:r>
              <a:r>
                <a:rPr lang="en-US" sz="1400" b="1"/>
                <a:t>olar/euro, E</a:t>
              </a:r>
              <a:r>
                <a:rPr lang="en-US" sz="1400" b="1" baseline="-25000"/>
                <a:t>$/</a:t>
              </a:r>
              <a:r>
                <a:rPr lang="en-US" sz="1400" b="1" baseline="-25000">
                  <a:cs typeface="Times New Roman" pitchFamily="18" charset="0"/>
                </a:rPr>
                <a:t>€</a:t>
              </a:r>
              <a:endParaRPr lang="en-US" sz="1400" b="1"/>
            </a:p>
          </p:txBody>
        </p:sp>
        <p:grpSp>
          <p:nvGrpSpPr>
            <p:cNvPr id="244748" name="Group 12"/>
            <p:cNvGrpSpPr>
              <a:grpSpLocks/>
            </p:cNvGrpSpPr>
            <p:nvPr/>
          </p:nvGrpSpPr>
          <p:grpSpPr bwMode="auto">
            <a:xfrm>
              <a:off x="2159" y="1520"/>
              <a:ext cx="3443" cy="2501"/>
              <a:chOff x="-275" y="1523"/>
              <a:chExt cx="3443" cy="2501"/>
            </a:xfrm>
          </p:grpSpPr>
          <p:sp>
            <p:nvSpPr>
              <p:cNvPr id="244749" name="Text Box 13"/>
              <p:cNvSpPr txBox="1">
                <a:spLocks noChangeArrowheads="1"/>
              </p:cNvSpPr>
              <p:nvPr/>
            </p:nvSpPr>
            <p:spPr bwMode="auto">
              <a:xfrm>
                <a:off x="2216" y="2409"/>
                <a:ext cx="952" cy="3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cs-CZ" sz="1400" b="1"/>
                  <a:t>Míry výnosnosti</a:t>
                </a:r>
                <a:r>
                  <a:rPr lang="en-US" sz="1400" b="1"/>
                  <a:t> (</a:t>
                </a:r>
                <a:r>
                  <a:rPr lang="cs-CZ" sz="1400" b="1"/>
                  <a:t>v </a:t>
                </a:r>
                <a:r>
                  <a:rPr lang="en-US" sz="1400" b="1"/>
                  <a:t> dolare</a:t>
                </a:r>
                <a:r>
                  <a:rPr lang="cs-CZ" sz="1400" b="1"/>
                  <a:t>ch</a:t>
                </a:r>
                <a:r>
                  <a:rPr lang="en-US" sz="1400" b="1"/>
                  <a:t>)</a:t>
                </a:r>
              </a:p>
            </p:txBody>
          </p:sp>
          <p:sp>
            <p:nvSpPr>
              <p:cNvPr id="244750" name="Line 14"/>
              <p:cNvSpPr>
                <a:spLocks noChangeShapeType="1"/>
              </p:cNvSpPr>
              <p:nvPr/>
            </p:nvSpPr>
            <p:spPr bwMode="auto">
              <a:xfrm>
                <a:off x="465" y="1523"/>
                <a:ext cx="0" cy="22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751" name="Line 15"/>
              <p:cNvSpPr>
                <a:spLocks noChangeShapeType="1"/>
              </p:cNvSpPr>
              <p:nvPr/>
            </p:nvSpPr>
            <p:spPr bwMode="auto">
              <a:xfrm>
                <a:off x="465" y="2657"/>
                <a:ext cx="17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752" name="Text Box 16"/>
              <p:cNvSpPr txBox="1">
                <a:spLocks noChangeArrowheads="1"/>
              </p:cNvSpPr>
              <p:nvPr/>
            </p:nvSpPr>
            <p:spPr bwMode="auto">
              <a:xfrm>
                <a:off x="-275" y="3754"/>
                <a:ext cx="1524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cs-CZ" sz="1400" b="1"/>
                  <a:t>Držba reálných peněžních </a:t>
                </a:r>
              </a:p>
              <a:p>
                <a:pPr algn="ctr" eaLnBrk="0" hangingPunct="0"/>
                <a:r>
                  <a:rPr lang="cs-CZ" sz="1400" b="1"/>
                  <a:t>zůstatků v USA</a:t>
                </a:r>
                <a:endParaRPr lang="en-US" sz="1400" b="1"/>
              </a:p>
            </p:txBody>
          </p:sp>
          <p:sp>
            <p:nvSpPr>
              <p:cNvPr id="244753" name="Text Box 17"/>
              <p:cNvSpPr txBox="1">
                <a:spLocks noChangeArrowheads="1"/>
              </p:cNvSpPr>
              <p:nvPr/>
            </p:nvSpPr>
            <p:spPr bwMode="auto">
              <a:xfrm>
                <a:off x="262" y="2553"/>
                <a:ext cx="116" cy="1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cs-CZ" sz="1600" b="1"/>
              </a:p>
            </p:txBody>
          </p:sp>
          <p:sp>
            <p:nvSpPr>
              <p:cNvPr id="244754" name="Text Box 18"/>
              <p:cNvSpPr txBox="1">
                <a:spLocks noChangeArrowheads="1"/>
              </p:cNvSpPr>
              <p:nvPr/>
            </p:nvSpPr>
            <p:spPr bwMode="auto">
              <a:xfrm>
                <a:off x="1075" y="3614"/>
                <a:ext cx="116" cy="1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cs-CZ" sz="1600" b="1"/>
              </a:p>
            </p:txBody>
          </p:sp>
        </p:grpSp>
        <p:sp>
          <p:nvSpPr>
            <p:cNvPr id="244755" name="Text Box 19"/>
            <p:cNvSpPr txBox="1">
              <a:spLocks noChangeArrowheads="1"/>
            </p:cNvSpPr>
            <p:nvPr/>
          </p:nvSpPr>
          <p:spPr bwMode="auto">
            <a:xfrm>
              <a:off x="3459" y="2064"/>
              <a:ext cx="205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 b="1">
                  <a:cs typeface="Times New Roman" pitchFamily="18" charset="0"/>
                </a:rPr>
                <a:t>1</a:t>
              </a:r>
              <a:r>
                <a:rPr lang="en-US" sz="1400" b="1">
                  <a:cs typeface="Times New Roman" pitchFamily="18" charset="0"/>
                </a:rPr>
                <a:t>'</a:t>
              </a:r>
              <a:endParaRPr lang="en-US" sz="1400" b="1"/>
            </a:p>
          </p:txBody>
        </p:sp>
        <p:sp>
          <p:nvSpPr>
            <p:cNvPr id="244756" name="Oval 20"/>
            <p:cNvSpPr>
              <a:spLocks noChangeArrowheads="1"/>
            </p:cNvSpPr>
            <p:nvPr/>
          </p:nvSpPr>
          <p:spPr bwMode="auto">
            <a:xfrm>
              <a:off x="3413" y="2176"/>
              <a:ext cx="52" cy="5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757" name="Line 21"/>
            <p:cNvSpPr>
              <a:spLocks noChangeShapeType="1"/>
            </p:cNvSpPr>
            <p:nvPr/>
          </p:nvSpPr>
          <p:spPr bwMode="auto">
            <a:xfrm flipH="1">
              <a:off x="1815" y="1888"/>
              <a:ext cx="190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58" name="Text Box 22"/>
            <p:cNvSpPr txBox="1">
              <a:spLocks noChangeArrowheads="1"/>
            </p:cNvSpPr>
            <p:nvPr/>
          </p:nvSpPr>
          <p:spPr bwMode="auto">
            <a:xfrm>
              <a:off x="3716" y="1706"/>
              <a:ext cx="276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cs typeface="Times New Roman" pitchFamily="18" charset="0"/>
                </a:rPr>
                <a:t>2'</a:t>
              </a:r>
              <a:endParaRPr lang="en-US" sz="1400" b="1"/>
            </a:p>
          </p:txBody>
        </p:sp>
        <p:sp>
          <p:nvSpPr>
            <p:cNvPr id="244759" name="Text Box 23"/>
            <p:cNvSpPr txBox="1">
              <a:spLocks noChangeArrowheads="1"/>
            </p:cNvSpPr>
            <p:nvPr/>
          </p:nvSpPr>
          <p:spPr bwMode="auto">
            <a:xfrm>
              <a:off x="2541" y="1661"/>
              <a:ext cx="839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E</a:t>
              </a:r>
              <a:r>
                <a:rPr lang="en-US" sz="1600" b="1" baseline="30000"/>
                <a:t>2</a:t>
              </a:r>
              <a:r>
                <a:rPr lang="en-US" sz="1600" b="1" baseline="-25000"/>
                <a:t>$/</a:t>
              </a:r>
              <a:r>
                <a:rPr lang="en-US" sz="1600" b="1" baseline="-25000">
                  <a:cs typeface="Times New Roman" pitchFamily="18" charset="0"/>
                </a:rPr>
                <a:t>€</a:t>
              </a:r>
              <a:endParaRPr lang="en-US" sz="1600" b="1"/>
            </a:p>
          </p:txBody>
        </p:sp>
        <p:sp>
          <p:nvSpPr>
            <p:cNvPr id="244760" name="Oval 24"/>
            <p:cNvSpPr>
              <a:spLocks noChangeArrowheads="1"/>
            </p:cNvSpPr>
            <p:nvPr/>
          </p:nvSpPr>
          <p:spPr bwMode="auto">
            <a:xfrm>
              <a:off x="3706" y="1868"/>
              <a:ext cx="70" cy="5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761" name="Freeform 25"/>
            <p:cNvSpPr>
              <a:spLocks/>
            </p:cNvSpPr>
            <p:nvPr/>
          </p:nvSpPr>
          <p:spPr bwMode="auto">
            <a:xfrm>
              <a:off x="3059" y="1680"/>
              <a:ext cx="1200" cy="864"/>
            </a:xfrm>
            <a:custGeom>
              <a:avLst/>
              <a:gdLst>
                <a:gd name="T0" fmla="*/ 0 w 1200"/>
                <a:gd name="T1" fmla="*/ 0 h 864"/>
                <a:gd name="T2" fmla="*/ 384 w 1200"/>
                <a:gd name="T3" fmla="*/ 528 h 864"/>
                <a:gd name="T4" fmla="*/ 672 w 1200"/>
                <a:gd name="T5" fmla="*/ 720 h 864"/>
                <a:gd name="T6" fmla="*/ 960 w 1200"/>
                <a:gd name="T7" fmla="*/ 816 h 864"/>
                <a:gd name="T8" fmla="*/ 1200 w 1200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864">
                  <a:moveTo>
                    <a:pt x="0" y="0"/>
                  </a:moveTo>
                  <a:cubicBezTo>
                    <a:pt x="136" y="204"/>
                    <a:pt x="272" y="408"/>
                    <a:pt x="384" y="528"/>
                  </a:cubicBezTo>
                  <a:cubicBezTo>
                    <a:pt x="496" y="648"/>
                    <a:pt x="576" y="672"/>
                    <a:pt x="672" y="720"/>
                  </a:cubicBezTo>
                  <a:cubicBezTo>
                    <a:pt x="768" y="768"/>
                    <a:pt x="872" y="792"/>
                    <a:pt x="960" y="816"/>
                  </a:cubicBezTo>
                  <a:cubicBezTo>
                    <a:pt x="1048" y="840"/>
                    <a:pt x="1124" y="852"/>
                    <a:pt x="1200" y="864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62" name="Text Box 26"/>
            <p:cNvSpPr txBox="1">
              <a:spLocks noChangeArrowheads="1"/>
            </p:cNvSpPr>
            <p:nvPr/>
          </p:nvSpPr>
          <p:spPr bwMode="auto">
            <a:xfrm>
              <a:off x="3969" y="2205"/>
              <a:ext cx="128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cs-CZ" sz="1200"/>
                <a:t>Výchozí očekávaná  výnosnost eura</a:t>
              </a:r>
              <a:endParaRPr lang="en-US" sz="1200"/>
            </a:p>
          </p:txBody>
        </p:sp>
        <p:sp>
          <p:nvSpPr>
            <p:cNvPr id="244763" name="Freeform 27"/>
            <p:cNvSpPr>
              <a:spLocks/>
            </p:cNvSpPr>
            <p:nvPr/>
          </p:nvSpPr>
          <p:spPr bwMode="auto">
            <a:xfrm>
              <a:off x="3311" y="1434"/>
              <a:ext cx="1270" cy="726"/>
            </a:xfrm>
            <a:custGeom>
              <a:avLst/>
              <a:gdLst>
                <a:gd name="T0" fmla="*/ 0 w 1200"/>
                <a:gd name="T1" fmla="*/ 0 h 864"/>
                <a:gd name="T2" fmla="*/ 384 w 1200"/>
                <a:gd name="T3" fmla="*/ 528 h 864"/>
                <a:gd name="T4" fmla="*/ 672 w 1200"/>
                <a:gd name="T5" fmla="*/ 720 h 864"/>
                <a:gd name="T6" fmla="*/ 960 w 1200"/>
                <a:gd name="T7" fmla="*/ 816 h 864"/>
                <a:gd name="T8" fmla="*/ 1200 w 1200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864">
                  <a:moveTo>
                    <a:pt x="0" y="0"/>
                  </a:moveTo>
                  <a:cubicBezTo>
                    <a:pt x="136" y="204"/>
                    <a:pt x="272" y="408"/>
                    <a:pt x="384" y="528"/>
                  </a:cubicBezTo>
                  <a:cubicBezTo>
                    <a:pt x="496" y="648"/>
                    <a:pt x="576" y="672"/>
                    <a:pt x="672" y="720"/>
                  </a:cubicBezTo>
                  <a:cubicBezTo>
                    <a:pt x="768" y="768"/>
                    <a:pt x="872" y="792"/>
                    <a:pt x="960" y="816"/>
                  </a:cubicBezTo>
                  <a:cubicBezTo>
                    <a:pt x="1048" y="840"/>
                    <a:pt x="1124" y="852"/>
                    <a:pt x="1200" y="864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64" name="Arc 28"/>
            <p:cNvSpPr>
              <a:spLocks/>
            </p:cNvSpPr>
            <p:nvPr/>
          </p:nvSpPr>
          <p:spPr bwMode="auto">
            <a:xfrm rot="10433625" flipV="1">
              <a:off x="3216" y="2884"/>
              <a:ext cx="1016" cy="833"/>
            </a:xfrm>
            <a:custGeom>
              <a:avLst/>
              <a:gdLst>
                <a:gd name="G0" fmla="+- 0 0 0"/>
                <a:gd name="G1" fmla="+- 21153 0 0"/>
                <a:gd name="G2" fmla="+- 21600 0 0"/>
                <a:gd name="T0" fmla="*/ 4372 w 21394"/>
                <a:gd name="T1" fmla="*/ 0 h 21153"/>
                <a:gd name="T2" fmla="*/ 21394 w 21394"/>
                <a:gd name="T3" fmla="*/ 18173 h 21153"/>
                <a:gd name="T4" fmla="*/ 0 w 21394"/>
                <a:gd name="T5" fmla="*/ 21153 h 2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94" h="21153" fill="none" extrusionOk="0">
                  <a:moveTo>
                    <a:pt x="4371" y="0"/>
                  </a:moveTo>
                  <a:cubicBezTo>
                    <a:pt x="13317" y="1849"/>
                    <a:pt x="20133" y="9125"/>
                    <a:pt x="21393" y="18173"/>
                  </a:cubicBezTo>
                </a:path>
                <a:path w="21394" h="21153" stroke="0" extrusionOk="0">
                  <a:moveTo>
                    <a:pt x="4371" y="0"/>
                  </a:moveTo>
                  <a:cubicBezTo>
                    <a:pt x="13317" y="1849"/>
                    <a:pt x="20133" y="9125"/>
                    <a:pt x="21393" y="18173"/>
                  </a:cubicBezTo>
                  <a:lnTo>
                    <a:pt x="0" y="21153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765" name="Text Box 29"/>
            <p:cNvSpPr txBox="1">
              <a:spLocks noChangeArrowheads="1"/>
            </p:cNvSpPr>
            <p:nvPr/>
          </p:nvSpPr>
          <p:spPr bwMode="auto">
            <a:xfrm>
              <a:off x="3947" y="2750"/>
              <a:ext cx="6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>
                  <a:solidFill>
                    <a:srgbClr val="333399"/>
                  </a:solidFill>
                </a:rPr>
                <a:t>L</a:t>
              </a:r>
              <a:r>
                <a:rPr lang="en-US" sz="1400" b="1">
                  <a:solidFill>
                    <a:srgbClr val="333399"/>
                  </a:solidFill>
                </a:rPr>
                <a:t>(</a:t>
              </a:r>
              <a:r>
                <a:rPr lang="en-US" sz="1400" b="1" i="1">
                  <a:solidFill>
                    <a:srgbClr val="333399"/>
                  </a:solidFill>
                </a:rPr>
                <a:t>R</a:t>
              </a:r>
              <a:r>
                <a:rPr lang="en-US" sz="1400" b="1" baseline="-25000">
                  <a:solidFill>
                    <a:srgbClr val="333399"/>
                  </a:solidFill>
                </a:rPr>
                <a:t>$</a:t>
              </a:r>
              <a:r>
                <a:rPr lang="en-US" sz="1400" b="1">
                  <a:solidFill>
                    <a:srgbClr val="333399"/>
                  </a:solidFill>
                </a:rPr>
                <a:t>, </a:t>
              </a:r>
              <a:r>
                <a:rPr lang="en-US" sz="1400" b="1" i="1">
                  <a:solidFill>
                    <a:srgbClr val="333399"/>
                  </a:solidFill>
                </a:rPr>
                <a:t>Y</a:t>
              </a:r>
              <a:r>
                <a:rPr lang="en-US" sz="1400" b="1" baseline="-25000">
                  <a:solidFill>
                    <a:srgbClr val="333399"/>
                  </a:solidFill>
                </a:rPr>
                <a:t>US</a:t>
              </a:r>
              <a:r>
                <a:rPr lang="en-US" sz="1400" b="1">
                  <a:solidFill>
                    <a:srgbClr val="333399"/>
                  </a:solidFill>
                </a:rPr>
                <a:t>)</a:t>
              </a:r>
            </a:p>
          </p:txBody>
        </p:sp>
        <p:sp>
          <p:nvSpPr>
            <p:cNvPr id="244766" name="Line 30"/>
            <p:cNvSpPr>
              <a:spLocks noChangeShapeType="1"/>
            </p:cNvSpPr>
            <p:nvPr/>
          </p:nvSpPr>
          <p:spPr bwMode="auto">
            <a:xfrm flipH="1" flipV="1">
              <a:off x="2268" y="2205"/>
              <a:ext cx="1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67" name="Text Box 31"/>
            <p:cNvSpPr txBox="1">
              <a:spLocks noChangeArrowheads="1"/>
            </p:cNvSpPr>
            <p:nvPr/>
          </p:nvSpPr>
          <p:spPr bwMode="auto">
            <a:xfrm>
              <a:off x="2541" y="1933"/>
              <a:ext cx="438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/>
                <a:t>E</a:t>
              </a:r>
              <a:r>
                <a:rPr lang="en-US" sz="1600" b="1" baseline="30000"/>
                <a:t>1</a:t>
              </a:r>
              <a:r>
                <a:rPr lang="en-US" sz="1600" b="1" baseline="-25000"/>
                <a:t>$/</a:t>
              </a:r>
              <a:r>
                <a:rPr lang="en-US" sz="1600" b="1" baseline="-25000">
                  <a:cs typeface="Times New Roman" pitchFamily="18" charset="0"/>
                </a:rPr>
                <a:t>€</a:t>
              </a:r>
              <a:endParaRPr lang="en-US" sz="1600" b="1"/>
            </a:p>
          </p:txBody>
        </p:sp>
        <p:sp>
          <p:nvSpPr>
            <p:cNvPr id="244768" name="Text Box 32"/>
            <p:cNvSpPr txBox="1">
              <a:spLocks noChangeArrowheads="1"/>
            </p:cNvSpPr>
            <p:nvPr/>
          </p:nvSpPr>
          <p:spPr bwMode="auto">
            <a:xfrm>
              <a:off x="4105" y="1706"/>
              <a:ext cx="1428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200"/>
                <a:t>Očekávaná výnosnost euro depozit po zvýšení očekávané depreciace dolaru</a:t>
              </a:r>
            </a:p>
          </p:txBody>
        </p:sp>
        <p:sp>
          <p:nvSpPr>
            <p:cNvPr id="244769" name="Line 33"/>
            <p:cNvSpPr>
              <a:spLocks noChangeShapeType="1"/>
            </p:cNvSpPr>
            <p:nvPr/>
          </p:nvSpPr>
          <p:spPr bwMode="auto">
            <a:xfrm flipH="1">
              <a:off x="1089" y="2659"/>
              <a:ext cx="18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70" name="Line 34"/>
            <p:cNvSpPr>
              <a:spLocks noChangeShapeType="1"/>
            </p:cNvSpPr>
            <p:nvPr/>
          </p:nvSpPr>
          <p:spPr bwMode="auto">
            <a:xfrm flipH="1" flipV="1">
              <a:off x="1407" y="1616"/>
              <a:ext cx="1496" cy="104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71" name="Text Box 35"/>
            <p:cNvSpPr txBox="1">
              <a:spLocks noChangeArrowheads="1"/>
            </p:cNvSpPr>
            <p:nvPr/>
          </p:nvSpPr>
          <p:spPr bwMode="auto">
            <a:xfrm>
              <a:off x="1316" y="1434"/>
              <a:ext cx="589" cy="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cs-CZ" sz="1600"/>
                <a:t>přímka 45°</a:t>
              </a:r>
            </a:p>
          </p:txBody>
        </p:sp>
        <p:sp>
          <p:nvSpPr>
            <p:cNvPr id="244772" name="Line 36"/>
            <p:cNvSpPr>
              <a:spLocks noChangeShapeType="1"/>
            </p:cNvSpPr>
            <p:nvPr/>
          </p:nvSpPr>
          <p:spPr bwMode="auto">
            <a:xfrm>
              <a:off x="1815" y="1888"/>
              <a:ext cx="0" cy="77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73" name="Line 37"/>
            <p:cNvSpPr>
              <a:spLocks noChangeShapeType="1"/>
            </p:cNvSpPr>
            <p:nvPr/>
          </p:nvSpPr>
          <p:spPr bwMode="auto">
            <a:xfrm>
              <a:off x="2268" y="2205"/>
              <a:ext cx="0" cy="45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44774" name="Group 38"/>
            <p:cNvGrpSpPr>
              <a:grpSpLocks/>
            </p:cNvGrpSpPr>
            <p:nvPr/>
          </p:nvGrpSpPr>
          <p:grpSpPr bwMode="auto">
            <a:xfrm rot="5091584">
              <a:off x="1385" y="2817"/>
              <a:ext cx="1131" cy="1087"/>
              <a:chOff x="768" y="2870"/>
              <a:chExt cx="1016" cy="833"/>
            </a:xfrm>
          </p:grpSpPr>
          <p:sp>
            <p:nvSpPr>
              <p:cNvPr id="244775" name="Arc 39"/>
              <p:cNvSpPr>
                <a:spLocks/>
              </p:cNvSpPr>
              <p:nvPr/>
            </p:nvSpPr>
            <p:spPr bwMode="auto">
              <a:xfrm rot="10433625" flipV="1">
                <a:off x="768" y="2870"/>
                <a:ext cx="1016" cy="833"/>
              </a:xfrm>
              <a:custGeom>
                <a:avLst/>
                <a:gdLst>
                  <a:gd name="G0" fmla="+- 0 0 0"/>
                  <a:gd name="G1" fmla="+- 21153 0 0"/>
                  <a:gd name="G2" fmla="+- 21600 0 0"/>
                  <a:gd name="T0" fmla="*/ 4372 w 21394"/>
                  <a:gd name="T1" fmla="*/ 0 h 21153"/>
                  <a:gd name="T2" fmla="*/ 21394 w 21394"/>
                  <a:gd name="T3" fmla="*/ 18173 h 21153"/>
                  <a:gd name="T4" fmla="*/ 0 w 21394"/>
                  <a:gd name="T5" fmla="*/ 21153 h 21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94" h="21153" fill="none" extrusionOk="0">
                    <a:moveTo>
                      <a:pt x="4371" y="0"/>
                    </a:moveTo>
                    <a:cubicBezTo>
                      <a:pt x="13317" y="1849"/>
                      <a:pt x="20133" y="9125"/>
                      <a:pt x="21393" y="18173"/>
                    </a:cubicBezTo>
                  </a:path>
                  <a:path w="21394" h="21153" stroke="0" extrusionOk="0">
                    <a:moveTo>
                      <a:pt x="4371" y="0"/>
                    </a:moveTo>
                    <a:cubicBezTo>
                      <a:pt x="13317" y="1849"/>
                      <a:pt x="20133" y="9125"/>
                      <a:pt x="21393" y="18173"/>
                    </a:cubicBezTo>
                    <a:lnTo>
                      <a:pt x="0" y="21153"/>
                    </a:lnTo>
                    <a:close/>
                  </a:path>
                </a:pathLst>
              </a:cu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4776" name="Text Box 40"/>
              <p:cNvSpPr txBox="1">
                <a:spLocks noChangeArrowheads="1"/>
              </p:cNvSpPr>
              <p:nvPr/>
            </p:nvSpPr>
            <p:spPr bwMode="auto">
              <a:xfrm>
                <a:off x="1535" y="2891"/>
                <a:ext cx="186" cy="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>
                <a:spAutoFit/>
              </a:bodyPr>
              <a:lstStyle/>
              <a:p>
                <a:pPr eaLnBrk="0" hangingPunct="0"/>
                <a:endParaRPr lang="cs-CZ" sz="1400" b="1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44777" name="Line 41"/>
            <p:cNvSpPr>
              <a:spLocks noChangeShapeType="1"/>
            </p:cNvSpPr>
            <p:nvPr/>
          </p:nvSpPr>
          <p:spPr bwMode="auto">
            <a:xfrm flipH="1">
              <a:off x="1860" y="2931"/>
              <a:ext cx="10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78" name="Line 42"/>
            <p:cNvSpPr>
              <a:spLocks noChangeShapeType="1"/>
            </p:cNvSpPr>
            <p:nvPr/>
          </p:nvSpPr>
          <p:spPr bwMode="auto">
            <a:xfrm rot="21480000" flipH="1" flipV="1">
              <a:off x="2268" y="3158"/>
              <a:ext cx="635" cy="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79" name="Line 43"/>
            <p:cNvSpPr>
              <a:spLocks noChangeShapeType="1"/>
            </p:cNvSpPr>
            <p:nvPr/>
          </p:nvSpPr>
          <p:spPr bwMode="auto">
            <a:xfrm>
              <a:off x="2268" y="2659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80" name="Line 44"/>
            <p:cNvSpPr>
              <a:spLocks noChangeShapeType="1"/>
            </p:cNvSpPr>
            <p:nvPr/>
          </p:nvSpPr>
          <p:spPr bwMode="auto">
            <a:xfrm>
              <a:off x="1815" y="2659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81" name="Text Box 45"/>
            <p:cNvSpPr txBox="1">
              <a:spLocks noChangeArrowheads="1"/>
            </p:cNvSpPr>
            <p:nvPr/>
          </p:nvSpPr>
          <p:spPr bwMode="auto">
            <a:xfrm>
              <a:off x="1316" y="2659"/>
              <a:ext cx="499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600" b="1"/>
                <a:t>E</a:t>
              </a:r>
              <a:r>
                <a:rPr lang="en-US" sz="1600" b="1" baseline="30000"/>
                <a:t>2</a:t>
              </a:r>
              <a:r>
                <a:rPr lang="en-US" sz="1600" b="1" baseline="-25000"/>
                <a:t>$/€</a:t>
              </a:r>
              <a:endParaRPr lang="cs-CZ" sz="1600" b="1" baseline="-25000"/>
            </a:p>
          </p:txBody>
        </p:sp>
        <p:sp>
          <p:nvSpPr>
            <p:cNvPr id="244782" name="Text Box 46"/>
            <p:cNvSpPr txBox="1">
              <a:spLocks noChangeArrowheads="1"/>
            </p:cNvSpPr>
            <p:nvPr/>
          </p:nvSpPr>
          <p:spPr bwMode="auto">
            <a:xfrm>
              <a:off x="1815" y="2659"/>
              <a:ext cx="499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600" b="1"/>
                <a:t>E</a:t>
              </a:r>
              <a:r>
                <a:rPr lang="cs-CZ" sz="1600" b="1" baseline="30000"/>
                <a:t>1</a:t>
              </a:r>
              <a:r>
                <a:rPr lang="en-US" sz="1600" b="1" baseline="-25000"/>
                <a:t>$/€</a:t>
              </a:r>
              <a:endParaRPr lang="cs-CZ" sz="1600" b="1" baseline="-25000"/>
            </a:p>
          </p:txBody>
        </p:sp>
        <p:sp>
          <p:nvSpPr>
            <p:cNvPr id="244783" name="Line 47"/>
            <p:cNvSpPr>
              <a:spLocks noChangeShapeType="1"/>
            </p:cNvSpPr>
            <p:nvPr/>
          </p:nvSpPr>
          <p:spPr bwMode="auto">
            <a:xfrm>
              <a:off x="2918" y="2933"/>
              <a:ext cx="12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44784" name="Group 48"/>
            <p:cNvGrpSpPr>
              <a:grpSpLocks/>
            </p:cNvGrpSpPr>
            <p:nvPr/>
          </p:nvGrpSpPr>
          <p:grpSpPr bwMode="auto">
            <a:xfrm>
              <a:off x="2495" y="2614"/>
              <a:ext cx="624" cy="270"/>
              <a:chOff x="864" y="2880"/>
              <a:chExt cx="674" cy="322"/>
            </a:xfrm>
          </p:grpSpPr>
          <p:sp>
            <p:nvSpPr>
              <p:cNvPr id="244785" name="Text Box 49"/>
              <p:cNvSpPr txBox="1">
                <a:spLocks noChangeArrowheads="1"/>
              </p:cNvSpPr>
              <p:nvPr/>
            </p:nvSpPr>
            <p:spPr bwMode="auto">
              <a:xfrm>
                <a:off x="864" y="2880"/>
                <a:ext cx="674" cy="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prstDash val="dashDot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400" b="1" i="1">
                    <a:solidFill>
                      <a:srgbClr val="333399"/>
                    </a:solidFill>
                  </a:rPr>
                  <a:t>M</a:t>
                </a:r>
                <a:r>
                  <a:rPr lang="en-US" sz="1400" b="1" baseline="30000">
                    <a:solidFill>
                      <a:srgbClr val="333399"/>
                    </a:solidFill>
                  </a:rPr>
                  <a:t>1</a:t>
                </a:r>
                <a:r>
                  <a:rPr lang="en-US" sz="1400" b="1" baseline="-25000">
                    <a:solidFill>
                      <a:srgbClr val="333399"/>
                    </a:solidFill>
                  </a:rPr>
                  <a:t>US</a:t>
                </a:r>
                <a:endParaRPr lang="en-US" sz="1400" b="1">
                  <a:solidFill>
                    <a:srgbClr val="333399"/>
                  </a:solidFill>
                </a:endParaRPr>
              </a:p>
              <a:p>
                <a:pPr eaLnBrk="0" hangingPunct="0"/>
                <a:r>
                  <a:rPr lang="en-US" sz="1400" b="1" i="1">
                    <a:solidFill>
                      <a:srgbClr val="333399"/>
                    </a:solidFill>
                  </a:rPr>
                  <a:t> P</a:t>
                </a:r>
                <a:r>
                  <a:rPr lang="cs-CZ" sz="1400" b="1" baseline="30000">
                    <a:solidFill>
                      <a:srgbClr val="333399"/>
                    </a:solidFill>
                  </a:rPr>
                  <a:t>2</a:t>
                </a:r>
                <a:r>
                  <a:rPr lang="en-US" sz="1400" b="1" baseline="-25000">
                    <a:solidFill>
                      <a:srgbClr val="333399"/>
                    </a:solidFill>
                  </a:rPr>
                  <a:t>US</a:t>
                </a:r>
                <a:endParaRPr lang="en-US" sz="1400" b="1" u="sng" baseline="-25000">
                  <a:solidFill>
                    <a:srgbClr val="333399"/>
                  </a:solidFill>
                </a:endParaRPr>
              </a:p>
            </p:txBody>
          </p:sp>
          <p:sp>
            <p:nvSpPr>
              <p:cNvPr id="244786" name="Line 50"/>
              <p:cNvSpPr>
                <a:spLocks noChangeShapeType="1"/>
              </p:cNvSpPr>
              <p:nvPr/>
            </p:nvSpPr>
            <p:spPr bwMode="auto">
              <a:xfrm>
                <a:off x="944" y="3097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4787" name="Text Box 51"/>
            <p:cNvSpPr txBox="1">
              <a:spLocks noChangeArrowheads="1"/>
            </p:cNvSpPr>
            <p:nvPr/>
          </p:nvSpPr>
          <p:spPr bwMode="auto">
            <a:xfrm>
              <a:off x="2541" y="3158"/>
              <a:ext cx="624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 i="1">
                  <a:solidFill>
                    <a:srgbClr val="333399"/>
                  </a:solidFill>
                </a:rPr>
                <a:t>M</a:t>
              </a:r>
              <a:r>
                <a:rPr lang="cs-CZ" sz="1400" b="1" baseline="30000">
                  <a:solidFill>
                    <a:srgbClr val="333399"/>
                  </a:solidFill>
                </a:rPr>
                <a:t>1</a:t>
              </a:r>
              <a:r>
                <a:rPr lang="en-US" sz="1400" b="1" baseline="-25000">
                  <a:solidFill>
                    <a:srgbClr val="333399"/>
                  </a:solidFill>
                </a:rPr>
                <a:t>US</a:t>
              </a:r>
              <a:endParaRPr lang="en-US" sz="1400" b="1">
                <a:solidFill>
                  <a:srgbClr val="333399"/>
                </a:solidFill>
              </a:endParaRPr>
            </a:p>
            <a:p>
              <a:pPr eaLnBrk="0" hangingPunct="0"/>
              <a:r>
                <a:rPr lang="en-US" sz="1400" b="1" i="1">
                  <a:solidFill>
                    <a:srgbClr val="333399"/>
                  </a:solidFill>
                </a:rPr>
                <a:t> P</a:t>
              </a:r>
              <a:r>
                <a:rPr lang="en-US" sz="1400" b="1" baseline="30000">
                  <a:solidFill>
                    <a:srgbClr val="333399"/>
                  </a:solidFill>
                </a:rPr>
                <a:t>1</a:t>
              </a:r>
              <a:r>
                <a:rPr lang="en-US" sz="1400" b="1" baseline="-25000">
                  <a:solidFill>
                    <a:srgbClr val="333399"/>
                  </a:solidFill>
                </a:rPr>
                <a:t>US</a:t>
              </a:r>
              <a:endParaRPr lang="en-US" sz="1400" b="1" u="sng" baseline="-25000">
                <a:solidFill>
                  <a:srgbClr val="333399"/>
                </a:solidFill>
              </a:endParaRPr>
            </a:p>
          </p:txBody>
        </p:sp>
        <p:sp>
          <p:nvSpPr>
            <p:cNvPr id="244788" name="Oval 52"/>
            <p:cNvSpPr>
              <a:spLocks noChangeArrowheads="1"/>
            </p:cNvSpPr>
            <p:nvPr/>
          </p:nvSpPr>
          <p:spPr bwMode="auto">
            <a:xfrm>
              <a:off x="2262" y="2200"/>
              <a:ext cx="52" cy="5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789" name="Oval 53"/>
            <p:cNvSpPr>
              <a:spLocks noChangeArrowheads="1"/>
            </p:cNvSpPr>
            <p:nvPr/>
          </p:nvSpPr>
          <p:spPr bwMode="auto">
            <a:xfrm>
              <a:off x="1808" y="1882"/>
              <a:ext cx="52" cy="5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44790" name="Group 54"/>
            <p:cNvGrpSpPr>
              <a:grpSpLocks/>
            </p:cNvGrpSpPr>
            <p:nvPr/>
          </p:nvGrpSpPr>
          <p:grpSpPr bwMode="auto">
            <a:xfrm>
              <a:off x="3404" y="2640"/>
              <a:ext cx="493" cy="687"/>
              <a:chOff x="969" y="2640"/>
              <a:chExt cx="493" cy="687"/>
            </a:xfrm>
          </p:grpSpPr>
          <p:sp>
            <p:nvSpPr>
              <p:cNvPr id="244791" name="Line 55"/>
              <p:cNvSpPr>
                <a:spLocks noChangeShapeType="1"/>
              </p:cNvSpPr>
              <p:nvPr/>
            </p:nvSpPr>
            <p:spPr bwMode="auto">
              <a:xfrm>
                <a:off x="1008" y="2640"/>
                <a:ext cx="0" cy="5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792" name="Text Box 56"/>
              <p:cNvSpPr txBox="1">
                <a:spLocks noChangeArrowheads="1"/>
              </p:cNvSpPr>
              <p:nvPr/>
            </p:nvSpPr>
            <p:spPr bwMode="auto">
              <a:xfrm>
                <a:off x="1007" y="2657"/>
                <a:ext cx="455" cy="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 i="1"/>
                  <a:t>R</a:t>
                </a:r>
                <a:r>
                  <a:rPr lang="cs-CZ" sz="1600" b="1" baseline="30000"/>
                  <a:t>1</a:t>
                </a:r>
                <a:r>
                  <a:rPr lang="en-US" sz="1600" b="1" baseline="-25000"/>
                  <a:t>$</a:t>
                </a:r>
                <a:endParaRPr lang="en-US" sz="1600" b="1"/>
              </a:p>
            </p:txBody>
          </p:sp>
          <p:grpSp>
            <p:nvGrpSpPr>
              <p:cNvPr id="244793" name="Group 57"/>
              <p:cNvGrpSpPr>
                <a:grpSpLocks/>
              </p:cNvGrpSpPr>
              <p:nvPr/>
            </p:nvGrpSpPr>
            <p:grpSpPr bwMode="auto">
              <a:xfrm>
                <a:off x="969" y="3143"/>
                <a:ext cx="178" cy="184"/>
                <a:chOff x="969" y="3143"/>
                <a:chExt cx="178" cy="184"/>
              </a:xfrm>
            </p:grpSpPr>
            <p:sp>
              <p:nvSpPr>
                <p:cNvPr id="244794" name="Oval 58"/>
                <p:cNvSpPr>
                  <a:spLocks noChangeArrowheads="1"/>
                </p:cNvSpPr>
                <p:nvPr/>
              </p:nvSpPr>
              <p:spPr bwMode="auto">
                <a:xfrm>
                  <a:off x="978" y="3143"/>
                  <a:ext cx="52" cy="51"/>
                </a:xfrm>
                <a:prstGeom prst="ellipse">
                  <a:avLst/>
                </a:prstGeom>
                <a:solidFill>
                  <a:srgbClr val="333399"/>
                </a:solidFill>
                <a:ln w="12700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4479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969" y="3168"/>
                  <a:ext cx="178" cy="15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cs-CZ" sz="1400" b="1"/>
                    <a:t>1</a:t>
                  </a:r>
                  <a:endParaRPr lang="en-US" sz="1400" b="1"/>
                </a:p>
              </p:txBody>
            </p:sp>
          </p:grpSp>
        </p:grpSp>
        <p:sp>
          <p:nvSpPr>
            <p:cNvPr id="244796" name="Line 60"/>
            <p:cNvSpPr>
              <a:spLocks noChangeShapeType="1"/>
            </p:cNvSpPr>
            <p:nvPr/>
          </p:nvSpPr>
          <p:spPr bwMode="auto">
            <a:xfrm>
              <a:off x="3736" y="2640"/>
              <a:ext cx="3" cy="3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4797" name="Text Box 61"/>
            <p:cNvSpPr txBox="1">
              <a:spLocks noChangeArrowheads="1"/>
            </p:cNvSpPr>
            <p:nvPr/>
          </p:nvSpPr>
          <p:spPr bwMode="auto">
            <a:xfrm>
              <a:off x="3741" y="2640"/>
              <a:ext cx="848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1"/>
                <a:t>R</a:t>
              </a:r>
              <a:r>
                <a:rPr lang="cs-CZ" sz="1600" b="1" baseline="30000"/>
                <a:t>2 </a:t>
              </a:r>
              <a:r>
                <a:rPr lang="cs-CZ" sz="1600" b="1" i="1"/>
                <a:t>= R</a:t>
              </a:r>
              <a:r>
                <a:rPr lang="cs-CZ" sz="1600" b="1" i="1" baseline="30000"/>
                <a:t>1</a:t>
              </a:r>
              <a:r>
                <a:rPr lang="en-US" sz="1600" b="1" i="1" baseline="-25000"/>
                <a:t>$</a:t>
              </a:r>
              <a:r>
                <a:rPr lang="en-US" sz="1600" b="1" i="1"/>
                <a:t>-</a:t>
              </a:r>
              <a:r>
                <a:rPr lang="el-GR" sz="1600" b="1" i="1">
                  <a:latin typeface="Times New Roman" pitchFamily="18" charset="0"/>
                  <a:cs typeface="Times New Roman" pitchFamily="18" charset="0"/>
                </a:rPr>
                <a:t>Δπ</a:t>
              </a:r>
              <a:r>
                <a:rPr lang="cs-CZ" sz="1600" b="1" baseline="30000"/>
                <a:t> </a:t>
              </a:r>
              <a:r>
                <a:rPr lang="en-US" sz="1600" b="1" baseline="-25000"/>
                <a:t>$</a:t>
              </a:r>
            </a:p>
          </p:txBody>
        </p:sp>
        <p:sp>
          <p:nvSpPr>
            <p:cNvPr id="244798" name="Oval 62"/>
            <p:cNvSpPr>
              <a:spLocks noChangeArrowheads="1"/>
            </p:cNvSpPr>
            <p:nvPr/>
          </p:nvSpPr>
          <p:spPr bwMode="auto">
            <a:xfrm>
              <a:off x="3713" y="2902"/>
              <a:ext cx="52" cy="51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799" name="Text Box 63"/>
            <p:cNvSpPr txBox="1">
              <a:spLocks noChangeArrowheads="1"/>
            </p:cNvSpPr>
            <p:nvPr/>
          </p:nvSpPr>
          <p:spPr bwMode="auto">
            <a:xfrm>
              <a:off x="3697" y="2928"/>
              <a:ext cx="178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 b="1"/>
                <a:t>2</a:t>
              </a:r>
              <a:endParaRPr lang="en-US" sz="1400" b="1"/>
            </a:p>
          </p:txBody>
        </p:sp>
        <p:sp>
          <p:nvSpPr>
            <p:cNvPr id="244800" name="Text Box 64"/>
            <p:cNvSpPr txBox="1">
              <a:spLocks noChangeArrowheads="1"/>
            </p:cNvSpPr>
            <p:nvPr/>
          </p:nvSpPr>
          <p:spPr bwMode="auto">
            <a:xfrm>
              <a:off x="454" y="3793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cs-CZ"/>
            </a:p>
          </p:txBody>
        </p:sp>
        <p:sp>
          <p:nvSpPr>
            <p:cNvPr id="244801" name="Oval 65"/>
            <p:cNvSpPr>
              <a:spLocks noChangeArrowheads="1"/>
            </p:cNvSpPr>
            <p:nvPr/>
          </p:nvSpPr>
          <p:spPr bwMode="auto">
            <a:xfrm>
              <a:off x="1791" y="2901"/>
              <a:ext cx="45" cy="45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802" name="AutoShape 66"/>
            <p:cNvSpPr>
              <a:spLocks noChangeArrowheads="1"/>
            </p:cNvSpPr>
            <p:nvPr/>
          </p:nvSpPr>
          <p:spPr bwMode="auto">
            <a:xfrm>
              <a:off x="2251" y="3151"/>
              <a:ext cx="45" cy="45"/>
            </a:xfrm>
            <a:prstGeom prst="octagon">
              <a:avLst>
                <a:gd name="adj" fmla="val 29287"/>
              </a:avLst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4803" name="Text Box 67"/>
            <p:cNvSpPr txBox="1">
              <a:spLocks noChangeArrowheads="1"/>
            </p:cNvSpPr>
            <p:nvPr/>
          </p:nvSpPr>
          <p:spPr bwMode="auto">
            <a:xfrm>
              <a:off x="137" y="2432"/>
              <a:ext cx="90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cs-CZ" sz="1400" b="1"/>
                <a:t>Směnný kurs Dolar/euro</a:t>
              </a:r>
              <a:r>
                <a:rPr lang="cs-CZ" b="1"/>
                <a:t>, </a:t>
              </a:r>
              <a:r>
                <a:rPr lang="en-US" sz="1400" b="1"/>
                <a:t>E</a:t>
              </a:r>
              <a:r>
                <a:rPr lang="en-US" sz="1400" b="1" baseline="30000"/>
                <a:t>2</a:t>
              </a:r>
              <a:r>
                <a:rPr lang="en-US" sz="1400" b="1" baseline="-25000"/>
                <a:t>$/€</a:t>
              </a:r>
              <a:r>
                <a:rPr lang="cs-CZ" b="1"/>
                <a:t> </a:t>
              </a:r>
            </a:p>
          </p:txBody>
        </p:sp>
        <p:sp>
          <p:nvSpPr>
            <p:cNvPr id="244804" name="Text Box 68"/>
            <p:cNvSpPr txBox="1">
              <a:spLocks noChangeArrowheads="1"/>
            </p:cNvSpPr>
            <p:nvPr/>
          </p:nvSpPr>
          <p:spPr bwMode="auto">
            <a:xfrm>
              <a:off x="1180" y="3022"/>
              <a:ext cx="952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cs-CZ" sz="1200" b="1"/>
                <a:t>vztah PPP</a:t>
              </a:r>
            </a:p>
          </p:txBody>
        </p:sp>
        <p:sp>
          <p:nvSpPr>
            <p:cNvPr id="244805" name="Text Box 69"/>
            <p:cNvSpPr txBox="1">
              <a:spLocks noChangeArrowheads="1"/>
            </p:cNvSpPr>
            <p:nvPr/>
          </p:nvSpPr>
          <p:spPr bwMode="auto">
            <a:xfrm>
              <a:off x="4264" y="3067"/>
              <a:ext cx="998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400">
                  <a:solidFill>
                    <a:srgbClr val="333399"/>
                  </a:solidFill>
                </a:rPr>
                <a:t>poptávka po reál.peněžních zůst. v USA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73238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dirty="0"/>
              <a:t>Měnový kurz mezi měnami dvou zemí je roven poměru jejich cenových úrovní.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cs-CZ" b="1" dirty="0"/>
              <a:t>Porovnává průměrné ceny stejného koše zboží mezi zeměmi</a:t>
            </a:r>
            <a:r>
              <a:rPr lang="en-US" b="1" dirty="0"/>
              <a:t>.</a:t>
            </a:r>
            <a:endParaRPr lang="cs-CZ" b="1" dirty="0"/>
          </a:p>
          <a:p>
            <a:pPr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cs-CZ" b="1" dirty="0"/>
              <a:t>Tvrdí, že směnný kurz </a:t>
            </a:r>
            <a:r>
              <a:rPr lang="en-US" b="1" dirty="0"/>
              <a:t>dollar/euro </a:t>
            </a:r>
            <a:r>
              <a:rPr lang="cs-CZ" b="1" dirty="0"/>
              <a:t>je</a:t>
            </a:r>
            <a:r>
              <a:rPr lang="en-US" b="1" dirty="0"/>
              <a:t>:</a:t>
            </a:r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/>
              <a:t>     		 	</a:t>
            </a:r>
            <a:r>
              <a:rPr lang="en-US" b="1" i="1" dirty="0"/>
              <a:t>E</a:t>
            </a:r>
            <a:r>
              <a:rPr lang="en-US" sz="1900" b="1" baseline="-25000" dirty="0"/>
              <a:t>$/</a:t>
            </a:r>
            <a:r>
              <a:rPr lang="en-US" sz="1900" b="1" baseline="-25000" dirty="0">
                <a:cs typeface="Times New Roman" pitchFamily="18" charset="0"/>
              </a:rPr>
              <a:t>€</a:t>
            </a:r>
            <a:r>
              <a:rPr lang="en-US" sz="1900" b="1" dirty="0">
                <a:cs typeface="Times New Roman" pitchFamily="18" charset="0"/>
              </a:rPr>
              <a:t> = </a:t>
            </a:r>
            <a:r>
              <a:rPr lang="en-US" b="1" i="1" dirty="0">
                <a:cs typeface="Times New Roman" pitchFamily="18" charset="0"/>
              </a:rPr>
              <a:t>P</a:t>
            </a:r>
            <a:r>
              <a:rPr lang="en-US" sz="1900" b="1" baseline="-25000" dirty="0">
                <a:cs typeface="Times New Roman" pitchFamily="18" charset="0"/>
              </a:rPr>
              <a:t>US</a:t>
            </a:r>
            <a:r>
              <a:rPr lang="en-US" b="1" dirty="0">
                <a:cs typeface="Times New Roman" pitchFamily="18" charset="0"/>
              </a:rPr>
              <a:t>/</a:t>
            </a:r>
            <a:r>
              <a:rPr lang="en-US" b="1" i="1" dirty="0">
                <a:cs typeface="Times New Roman" pitchFamily="18" charset="0"/>
              </a:rPr>
              <a:t>P</a:t>
            </a:r>
            <a:r>
              <a:rPr lang="en-US" sz="1900" b="1" baseline="-25000" dirty="0">
                <a:cs typeface="Times New Roman" pitchFamily="18" charset="0"/>
              </a:rPr>
              <a:t>E  </a:t>
            </a:r>
            <a:r>
              <a:rPr lang="en-US" sz="1900" baseline="-25000" dirty="0">
                <a:cs typeface="Times New Roman" pitchFamily="18" charset="0"/>
              </a:rPr>
              <a:t>          	           	               </a:t>
            </a:r>
            <a:endParaRPr lang="cs-CZ" sz="1900" baseline="-25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900" baseline="-25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cs-CZ" sz="1800" b="1" dirty="0">
                <a:cs typeface="Times New Roman" pitchFamily="18" charset="0"/>
              </a:rPr>
              <a:t>kde</a:t>
            </a:r>
            <a:r>
              <a:rPr lang="en-US" sz="1800" b="1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cs typeface="Times New Roman" pitchFamily="18" charset="0"/>
              </a:rPr>
              <a:t>		</a:t>
            </a:r>
            <a:r>
              <a:rPr lang="en-US" sz="1800" b="1" i="1" dirty="0">
                <a:cs typeface="Times New Roman" pitchFamily="18" charset="0"/>
              </a:rPr>
              <a:t>P</a:t>
            </a:r>
            <a:r>
              <a:rPr lang="en-US" sz="1800" b="1" baseline="-25000" dirty="0">
                <a:cs typeface="Times New Roman" pitchFamily="18" charset="0"/>
              </a:rPr>
              <a:t>US</a:t>
            </a:r>
            <a:r>
              <a:rPr lang="en-US" sz="1800" b="1" dirty="0">
                <a:cs typeface="Times New Roman" pitchFamily="18" charset="0"/>
              </a:rPr>
              <a:t> </a:t>
            </a:r>
            <a:r>
              <a:rPr lang="cs-CZ" sz="1800" b="1" dirty="0">
                <a:cs typeface="Times New Roman" pitchFamily="18" charset="0"/>
              </a:rPr>
              <a:t>je dolarová cena referenčního produktového koše 							prodávaného v USA</a:t>
            </a:r>
            <a:r>
              <a:rPr lang="en-US" sz="1800" b="1" dirty="0"/>
              <a:t>	</a:t>
            </a:r>
            <a:r>
              <a:rPr lang="en-US" sz="1800" b="1" i="1" dirty="0"/>
              <a:t>P</a:t>
            </a:r>
            <a:r>
              <a:rPr lang="en-US" sz="1800" b="1" baseline="-25000" dirty="0"/>
              <a:t>E</a:t>
            </a:r>
            <a:r>
              <a:rPr lang="en-US" sz="1800" b="1" dirty="0"/>
              <a:t> </a:t>
            </a:r>
            <a:r>
              <a:rPr lang="cs-CZ" sz="1800" b="1" dirty="0"/>
              <a:t>je cena stejného koše v Evropě v eurech</a:t>
            </a:r>
            <a:endParaRPr lang="en-US" sz="1800" b="1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AC92-44B4-490E-AFB6-5DC7C1A594BB}" type="slidenum">
              <a:rPr lang="cs-CZ"/>
              <a:pPr/>
              <a:t>4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467544" y="522721"/>
            <a:ext cx="838842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buClr>
                <a:srgbClr val="F0A22E"/>
              </a:buClr>
              <a:buSzPct val="70000"/>
            </a:pPr>
            <a:r>
              <a:rPr lang="cs-CZ" sz="42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Teorie parity kupní síly</a:t>
            </a:r>
            <a:r>
              <a:rPr lang="en-US" sz="42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 (PPP)</a:t>
            </a:r>
            <a:endParaRPr lang="cs-CZ" sz="42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latin typeface="Arial Black" pitchFamily="34" charset="0"/>
              </a:rPr>
              <a:t>Shrnutí	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349500"/>
            <a:ext cx="8229600" cy="39592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b="1"/>
              <a:t>Absolutní PPP říká, že kupní síla jakékoliv měny je stejná v jakékoliv zemi a plyne z ní i platnost relativní PPP.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Relativní PPP předvídá, že se procentní změna směnného kurzu bude rovnat rozdílu národních měr inflace.</a:t>
            </a:r>
            <a:endParaRPr lang="en-US" b="1"/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r>
              <a:rPr lang="cs-CZ" b="1"/>
              <a:t>Peněžní přístup k měnovému kurzu užívá PPP  k vysvětlení dlouhodobého chování směnného kurzu výhradně v rámci poptávky a nabídky po penězích</a:t>
            </a:r>
            <a:r>
              <a:rPr lang="en-US" b="1"/>
              <a:t>.</a:t>
            </a:r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</a:pPr>
            <a:r>
              <a:rPr lang="cs-CZ" b="1"/>
              <a:t>Empirická podpora pro PPP a zákon jedné ceny je v posledních datech slabá</a:t>
            </a:r>
            <a:r>
              <a:rPr lang="en-US" b="1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DCD-E692-4275-9EB4-55F88DD53168}" type="slidenum">
              <a:rPr lang="cs-CZ"/>
              <a:pPr/>
              <a:t>40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/>
              <a:t>Odchylky od relativní PPP mohou být nahlíženy jako změny v reálném měnovém kurzu země</a:t>
            </a:r>
            <a:r>
              <a:rPr lang="en-US" b="1"/>
              <a:t>.</a:t>
            </a:r>
            <a:endParaRPr lang="cs-CZ" b="1"/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Postupný nárůst peněžní zásoby země vede k proporcionálnímu vzrůstu její cenové hladiny a proporcionálnímu poklesu hodnoty směnného kurzu její měny.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</a:pPr>
            <a:r>
              <a:rPr lang="cs-CZ" b="1"/>
              <a:t>Podmínka </a:t>
            </a:r>
            <a:r>
              <a:rPr lang="en-US" b="1"/>
              <a:t>(</a:t>
            </a:r>
            <a:r>
              <a:rPr lang="cs-CZ" b="1"/>
              <a:t>reálné</a:t>
            </a:r>
            <a:r>
              <a:rPr lang="en-US" b="1"/>
              <a:t>) </a:t>
            </a:r>
            <a:r>
              <a:rPr lang="cs-CZ" b="1"/>
              <a:t>úrokové parity srovnává mezinárodní rozdíly v nominálních (reálných) úrokových sazbách k očekávané procentní změně nominálního (reálného) směnného kurzu.</a:t>
            </a: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880D-8964-4FC8-84F9-055710DB59E1}" type="slidenum">
              <a:rPr lang="cs-CZ"/>
              <a:pPr/>
              <a:t>41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cs-CZ" b="1"/>
              <a:t>Převedením rovnice získáme</a:t>
            </a:r>
            <a:r>
              <a:rPr lang="en-US" b="1"/>
              <a:t>:</a:t>
            </a:r>
          </a:p>
          <a:p>
            <a:endParaRPr lang="en-US" b="1"/>
          </a:p>
          <a:p>
            <a:pPr algn="ctr">
              <a:buFont typeface="Wingdings" pitchFamily="2" charset="2"/>
              <a:buNone/>
            </a:pP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US</a:t>
            </a:r>
            <a:r>
              <a:rPr lang="en-US" b="1" i="1"/>
              <a:t>  </a:t>
            </a:r>
            <a:r>
              <a:rPr lang="en-US" b="1"/>
              <a:t>= (</a:t>
            </a:r>
            <a:r>
              <a:rPr lang="en-US" b="1" i="1"/>
              <a:t>E</a:t>
            </a:r>
            <a:r>
              <a:rPr lang="en-US" b="1" baseline="-25000"/>
              <a:t>$/</a:t>
            </a:r>
            <a:r>
              <a:rPr lang="en-US" b="1" baseline="-25000">
                <a:cs typeface="Times New Roman" pitchFamily="18" charset="0"/>
              </a:rPr>
              <a:t>€</a:t>
            </a:r>
            <a:r>
              <a:rPr lang="en-US" b="1">
                <a:cs typeface="Times New Roman" pitchFamily="18" charset="0"/>
              </a:rPr>
              <a:t>) x (</a:t>
            </a:r>
            <a:r>
              <a:rPr lang="en-US" b="1" i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E</a:t>
            </a:r>
            <a:r>
              <a:rPr lang="en-US" b="1">
                <a:cs typeface="Times New Roman" pitchFamily="18" charset="0"/>
              </a:rPr>
              <a:t>)</a:t>
            </a:r>
          </a:p>
          <a:p>
            <a:pPr algn="ctr">
              <a:buFont typeface="Wingdings" pitchFamily="2" charset="2"/>
              <a:buNone/>
            </a:pPr>
            <a:endParaRPr lang="cs-CZ" b="1"/>
          </a:p>
          <a:p>
            <a:pPr algn="ctr">
              <a:buFont typeface="Wingdings" pitchFamily="2" charset="2"/>
              <a:buNone/>
            </a:pPr>
            <a:endParaRPr lang="en-US" b="1"/>
          </a:p>
          <a:p>
            <a:r>
              <a:rPr lang="cs-CZ" b="1"/>
              <a:t>PPP</a:t>
            </a:r>
            <a:r>
              <a:rPr lang="en-US" b="1"/>
              <a:t> </a:t>
            </a:r>
            <a:r>
              <a:rPr lang="cs-CZ" b="1"/>
              <a:t>tvrdí, že cenové hladiny všech zemí jsou stejné, pokud jsou měřeny ve stejné měně.</a:t>
            </a:r>
          </a:p>
          <a:p>
            <a:pPr lvl="1"/>
            <a:r>
              <a:rPr lang="cs-CZ" b="1"/>
              <a:t>Tj. lidé ve všech zemích mají se svou měnou stejnou kupní sílu.</a:t>
            </a: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058C-B9CF-4DB2-81A9-F523FF77E1BF}" type="slidenum">
              <a:rPr lang="cs-CZ"/>
              <a:pPr/>
              <a:t>5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cs-CZ" b="1" dirty="0"/>
              <a:t>Zákon jedné ceny se týká jednotlivých komodit, zatímco PPP se týká celkové cenové úrovně.</a:t>
            </a:r>
          </a:p>
          <a:p>
            <a:pPr>
              <a:lnSpc>
                <a:spcPct val="80000"/>
              </a:lnSpc>
            </a:pPr>
            <a:endParaRPr lang="en-US" b="1" dirty="0"/>
          </a:p>
          <a:p>
            <a:pPr>
              <a:lnSpc>
                <a:spcPct val="80000"/>
              </a:lnSpc>
            </a:pPr>
            <a:r>
              <a:rPr lang="cs-CZ" b="1" dirty="0"/>
              <a:t>Pokud zákon jedné ceny platí pro každou komoditu, PPP musí automaticky platit pro stejné referenční koše mezi zeměmi.</a:t>
            </a:r>
          </a:p>
          <a:p>
            <a:pPr>
              <a:lnSpc>
                <a:spcPct val="80000"/>
              </a:lnSpc>
            </a:pPr>
            <a:endParaRPr lang="en-US" b="1" dirty="0"/>
          </a:p>
          <a:p>
            <a:pPr>
              <a:lnSpc>
                <a:spcPct val="80000"/>
              </a:lnSpc>
            </a:pPr>
            <a:r>
              <a:rPr lang="cs-CZ" b="1" dirty="0"/>
              <a:t>Zastánci teorie </a:t>
            </a:r>
            <a:r>
              <a:rPr lang="en-US" b="1" dirty="0"/>
              <a:t>PPP </a:t>
            </a:r>
            <a:r>
              <a:rPr lang="cs-CZ" b="1" dirty="0"/>
              <a:t>argumentují, že její platnost nevyžaduje absolutní platnost zákona jedné ceny.</a:t>
            </a:r>
          </a:p>
          <a:p>
            <a:pPr>
              <a:lnSpc>
                <a:spcPct val="80000"/>
              </a:lnSpc>
            </a:pPr>
            <a:endParaRPr lang="cs-CZ" b="1" dirty="0">
              <a:solidFill>
                <a:srgbClr val="990033"/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A0F49-F710-46A0-B772-217601E2968E}" type="slidenum">
              <a:rPr lang="cs-CZ"/>
              <a:pPr/>
              <a:t>6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5496" y="620688"/>
            <a:ext cx="9433048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rgbClr val="F0A22E"/>
              </a:buClr>
              <a:buSzPct val="70000"/>
            </a:pPr>
            <a:r>
              <a:rPr lang="cs-CZ" sz="39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Vztah mezi PPP a zákonem </a:t>
            </a:r>
            <a:r>
              <a:rPr lang="cs-CZ" sz="39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jedné ceny</a:t>
            </a:r>
            <a:endParaRPr lang="cs-CZ" sz="39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628775"/>
            <a:ext cx="7661275" cy="411480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Absolutní </a:t>
            </a:r>
            <a:r>
              <a:rPr lang="en-US" b="1" dirty="0"/>
              <a:t>PPP</a:t>
            </a:r>
          </a:p>
          <a:p>
            <a:pPr lvl="1"/>
            <a:r>
              <a:rPr lang="cs-CZ" b="1" dirty="0"/>
              <a:t>Říká, že směnný kurz se rovná relativní cenové úrovni.</a:t>
            </a:r>
          </a:p>
          <a:p>
            <a:pPr lvl="1"/>
            <a:endParaRPr lang="en-US" b="1" dirty="0"/>
          </a:p>
          <a:p>
            <a:r>
              <a:rPr lang="cs-CZ" b="1" dirty="0"/>
              <a:t>Relativní </a:t>
            </a:r>
            <a:r>
              <a:rPr lang="en-US" b="1" dirty="0"/>
              <a:t>PPP</a:t>
            </a:r>
          </a:p>
          <a:p>
            <a:pPr lvl="1"/>
            <a:r>
              <a:rPr lang="cs-CZ" b="1" dirty="0"/>
              <a:t>Říká, že procentní změna směnného kurzu mezi dvěma měnami v jakémkoli časovém úseku se rovná rozdílu mezi procentní změnou jejich cenových hladin.</a:t>
            </a:r>
          </a:p>
          <a:p>
            <a:pPr lvl="1"/>
            <a:endParaRPr lang="en-US" b="1" dirty="0"/>
          </a:p>
          <a:p>
            <a:pPr lvl="1"/>
            <a:r>
              <a:rPr lang="cs-CZ" b="1" dirty="0"/>
              <a:t>Relativní </a:t>
            </a:r>
            <a:r>
              <a:rPr lang="en-US" b="1" dirty="0"/>
              <a:t>PPP </a:t>
            </a:r>
            <a:r>
              <a:rPr lang="cs-CZ" b="1" dirty="0"/>
              <a:t>mezi USA a Evropou by se dala vyjádřit</a:t>
            </a:r>
            <a:r>
              <a:rPr lang="en-US" b="1" dirty="0"/>
              <a:t>:</a:t>
            </a:r>
          </a:p>
          <a:p>
            <a:pPr lvl="2">
              <a:buFont typeface="Wingdings" pitchFamily="2" charset="2"/>
              <a:buNone/>
            </a:pPr>
            <a:r>
              <a:rPr lang="en-US" sz="2000" b="1" dirty="0"/>
              <a:t>      </a:t>
            </a:r>
            <a:r>
              <a:rPr lang="en-US" sz="3800" b="1" dirty="0"/>
              <a:t>(</a:t>
            </a:r>
            <a:r>
              <a:rPr lang="en-US" sz="3800" b="1" i="1" dirty="0"/>
              <a:t>E</a:t>
            </a:r>
            <a:r>
              <a:rPr lang="en-US" sz="3800" b="1" baseline="-25000" dirty="0"/>
              <a:t>$/</a:t>
            </a:r>
            <a:r>
              <a:rPr lang="en-US" sz="3800" b="1" baseline="-25000" dirty="0">
                <a:cs typeface="Times New Roman" pitchFamily="18" charset="0"/>
              </a:rPr>
              <a:t>€,</a:t>
            </a:r>
            <a:r>
              <a:rPr lang="en-US" sz="3800" b="1" i="1" baseline="-25000" dirty="0">
                <a:cs typeface="Times New Roman" pitchFamily="18" charset="0"/>
              </a:rPr>
              <a:t>t  </a:t>
            </a:r>
            <a:r>
              <a:rPr lang="en-US" sz="3800" b="1" i="1" dirty="0">
                <a:cs typeface="Times New Roman" pitchFamily="18" charset="0"/>
              </a:rPr>
              <a:t>- </a:t>
            </a:r>
            <a:r>
              <a:rPr lang="en-US" sz="3800" b="1" i="1" dirty="0"/>
              <a:t>E</a:t>
            </a:r>
            <a:r>
              <a:rPr lang="en-US" sz="3800" b="1" baseline="-25000" dirty="0"/>
              <a:t>$/</a:t>
            </a:r>
            <a:r>
              <a:rPr lang="en-US" sz="3800" b="1" baseline="-25000" dirty="0">
                <a:cs typeface="Times New Roman" pitchFamily="18" charset="0"/>
              </a:rPr>
              <a:t>€, </a:t>
            </a:r>
            <a:r>
              <a:rPr lang="en-US" sz="3800" b="1" i="1" baseline="-25000" dirty="0">
                <a:cs typeface="Times New Roman" pitchFamily="18" charset="0"/>
              </a:rPr>
              <a:t>t</a:t>
            </a:r>
            <a:r>
              <a:rPr lang="en-US" sz="3800" b="1" baseline="-25000" dirty="0">
                <a:cs typeface="Times New Roman" pitchFamily="18" charset="0"/>
              </a:rPr>
              <a:t> –1</a:t>
            </a:r>
            <a:r>
              <a:rPr lang="en-US" sz="3800" b="1" dirty="0">
                <a:cs typeface="Times New Roman" pitchFamily="18" charset="0"/>
              </a:rPr>
              <a:t>)/</a:t>
            </a:r>
            <a:r>
              <a:rPr lang="en-US" sz="3800" b="1" i="1" dirty="0"/>
              <a:t>E</a:t>
            </a:r>
            <a:r>
              <a:rPr lang="en-US" sz="3800" b="1" baseline="-25000" dirty="0"/>
              <a:t>$/</a:t>
            </a:r>
            <a:r>
              <a:rPr lang="en-US" sz="3800" b="1" baseline="-25000" dirty="0">
                <a:cs typeface="Times New Roman" pitchFamily="18" charset="0"/>
              </a:rPr>
              <a:t>€, </a:t>
            </a:r>
            <a:r>
              <a:rPr lang="en-US" sz="3800" b="1" i="1" baseline="-25000" dirty="0">
                <a:cs typeface="Times New Roman" pitchFamily="18" charset="0"/>
              </a:rPr>
              <a:t>t</a:t>
            </a:r>
            <a:r>
              <a:rPr lang="en-US" sz="3800" b="1" baseline="-25000" dirty="0">
                <a:cs typeface="Times New Roman" pitchFamily="18" charset="0"/>
              </a:rPr>
              <a:t> –1 </a:t>
            </a:r>
            <a:r>
              <a:rPr lang="cs-CZ" sz="3800" b="1" baseline="-25000" dirty="0">
                <a:cs typeface="Times New Roman" pitchFamily="18" charset="0"/>
              </a:rPr>
              <a:t>   </a:t>
            </a:r>
            <a:r>
              <a:rPr lang="en-US" sz="3800" b="1" dirty="0">
                <a:cs typeface="Times New Roman" pitchFamily="18" charset="0"/>
              </a:rPr>
              <a:t>= </a:t>
            </a:r>
            <a:r>
              <a:rPr lang="cs-CZ" sz="3800" b="1" dirty="0">
                <a:cs typeface="Times New Roman" pitchFamily="18" charset="0"/>
              </a:rPr>
              <a:t>  </a:t>
            </a:r>
            <a:r>
              <a:rPr lang="en-US" sz="3800" b="1" dirty="0"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3800" b="1" baseline="-25000" dirty="0">
                <a:cs typeface="Times New Roman" pitchFamily="18" charset="0"/>
                <a:sym typeface="Symbol" pitchFamily="18" charset="2"/>
              </a:rPr>
              <a:t>US, </a:t>
            </a:r>
            <a:r>
              <a:rPr lang="en-US" sz="3800" b="1" i="1" baseline="-25000" dirty="0">
                <a:cs typeface="Times New Roman" pitchFamily="18" charset="0"/>
                <a:sym typeface="Symbol" pitchFamily="18" charset="2"/>
              </a:rPr>
              <a:t>t </a:t>
            </a:r>
            <a:r>
              <a:rPr lang="en-US" sz="3800" b="1" i="1" dirty="0">
                <a:cs typeface="Times New Roman" pitchFamily="18" charset="0"/>
                <a:sym typeface="Symbol" pitchFamily="18" charset="2"/>
              </a:rPr>
              <a:t>- </a:t>
            </a:r>
            <a:r>
              <a:rPr lang="en-US" sz="3800" b="1" dirty="0"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3800" b="1" baseline="-25000" dirty="0">
                <a:cs typeface="Times New Roman" pitchFamily="18" charset="0"/>
                <a:sym typeface="Symbol" pitchFamily="18" charset="2"/>
              </a:rPr>
              <a:t>E, </a:t>
            </a:r>
            <a:r>
              <a:rPr lang="en-US" sz="3800" b="1" i="1" baseline="-25000" dirty="0">
                <a:cs typeface="Times New Roman" pitchFamily="18" charset="0"/>
                <a:sym typeface="Symbol" pitchFamily="18" charset="2"/>
              </a:rPr>
              <a:t>t                </a:t>
            </a:r>
            <a:endParaRPr lang="en-US" sz="2000" b="1" dirty="0">
              <a:cs typeface="Times New Roman" pitchFamily="18" charset="0"/>
              <a:sym typeface="Symbol" pitchFamily="18" charset="2"/>
            </a:endParaRPr>
          </a:p>
          <a:p>
            <a:pPr lvl="2">
              <a:buFont typeface="Wingdings" pitchFamily="2" charset="2"/>
              <a:buNone/>
            </a:pPr>
            <a:endParaRPr lang="cs-CZ" b="1" dirty="0">
              <a:cs typeface="Times New Roman" pitchFamily="18" charset="0"/>
              <a:sym typeface="Symbol" pitchFamily="18" charset="2"/>
            </a:endParaRPr>
          </a:p>
          <a:p>
            <a:pPr lvl="2">
              <a:buFont typeface="Wingdings" pitchFamily="2" charset="2"/>
              <a:buNone/>
            </a:pPr>
            <a:r>
              <a:rPr lang="cs-CZ" b="1" dirty="0">
                <a:cs typeface="Times New Roman" pitchFamily="18" charset="0"/>
                <a:sym typeface="Symbol" pitchFamily="18" charset="2"/>
              </a:rPr>
              <a:t>kde</a:t>
            </a:r>
            <a:r>
              <a:rPr lang="en-US" b="1" dirty="0">
                <a:cs typeface="Times New Roman" pitchFamily="18" charset="0"/>
                <a:sym typeface="Symbol" pitchFamily="18" charset="2"/>
              </a:rPr>
              <a:t>: 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   </a:t>
            </a:r>
            <a:r>
              <a:rPr lang="en-US" b="1" dirty="0">
                <a:cs typeface="Times New Roman" pitchFamily="18" charset="0"/>
                <a:sym typeface="Symbol" pitchFamily="18" charset="2"/>
              </a:rPr>
              <a:t></a:t>
            </a:r>
            <a:r>
              <a:rPr lang="en-US" b="1" i="1" baseline="-25000" dirty="0">
                <a:cs typeface="Times New Roman" pitchFamily="18" charset="0"/>
                <a:sym typeface="Symbol" pitchFamily="18" charset="2"/>
              </a:rPr>
              <a:t>t </a:t>
            </a:r>
            <a:r>
              <a:rPr lang="en-US" b="1" dirty="0">
                <a:cs typeface="Times New Roman" pitchFamily="18" charset="0"/>
                <a:sym typeface="Symbol" pitchFamily="18" charset="2"/>
              </a:rPr>
              <a:t>= 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míra inflace</a:t>
            </a:r>
            <a:endParaRPr lang="en-US" b="1" dirty="0"/>
          </a:p>
          <a:p>
            <a:pPr lvl="1"/>
            <a:endParaRPr lang="en-US" b="1" dirty="0"/>
          </a:p>
          <a:p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3D06-6CA9-4F1D-8840-960821531968}" type="slidenum">
              <a:rPr lang="cs-CZ"/>
              <a:pPr/>
              <a:t>7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83568" y="550421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F0A22E"/>
              </a:buClr>
              <a:buSzPct val="70000"/>
            </a:pPr>
            <a:r>
              <a:rPr lang="cs-CZ" sz="36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Absolutní</a:t>
            </a:r>
            <a:r>
              <a:rPr lang="en-US" sz="36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 PPP a </a:t>
            </a:r>
            <a:r>
              <a:rPr lang="cs-CZ" sz="36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relativní</a:t>
            </a:r>
            <a:r>
              <a:rPr lang="en-US" sz="36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 PPP</a:t>
            </a:r>
            <a:endParaRPr lang="cs-CZ" sz="36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>
                <a:latin typeface="Arial Black" pitchFamily="34" charset="0"/>
              </a:rPr>
              <a:t>3.2 Model dlouhodobého směnného 		kurzu založený na PPP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229600" cy="506258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>
                <a:solidFill>
                  <a:srgbClr val="990033"/>
                </a:solidFill>
              </a:rPr>
              <a:t>Peněžní přístup k měnovému kurzu</a:t>
            </a:r>
            <a:endParaRPr lang="en-US" b="1" dirty="0">
              <a:solidFill>
                <a:srgbClr val="990033"/>
              </a:solidFill>
            </a:endParaRPr>
          </a:p>
          <a:p>
            <a:r>
              <a:rPr lang="cs-CZ" b="1" dirty="0"/>
              <a:t>jak na sebe v dlouhém období navzájem působí peněžní faktory a měnový kurz</a:t>
            </a:r>
            <a:r>
              <a:rPr lang="en-US" b="1" dirty="0"/>
              <a:t>.</a:t>
            </a:r>
            <a:endParaRPr lang="cs-CZ" b="1" dirty="0"/>
          </a:p>
          <a:p>
            <a:pPr lvl="1"/>
            <a:r>
              <a:rPr lang="cs-CZ" b="1" dirty="0"/>
              <a:t>Vychází z absolutní verze PPP</a:t>
            </a:r>
            <a:endParaRPr lang="en-US" b="1" dirty="0"/>
          </a:p>
          <a:p>
            <a:r>
              <a:rPr lang="cs-CZ" b="1" dirty="0"/>
              <a:t>Základní rovnice peněžního přístupu</a:t>
            </a:r>
            <a:endParaRPr lang="en-US" b="1" dirty="0"/>
          </a:p>
          <a:p>
            <a:pPr lvl="1"/>
            <a:r>
              <a:rPr lang="cs-CZ" b="1" dirty="0"/>
              <a:t>Cenová hladina může být vyjádřena domácí poptávkou po penězích a jejich nabídkou</a:t>
            </a:r>
            <a:r>
              <a:rPr lang="en-US" b="1" dirty="0"/>
              <a:t>: </a:t>
            </a:r>
            <a:endParaRPr lang="cs-CZ" b="1" dirty="0"/>
          </a:p>
          <a:p>
            <a:pPr lvl="1"/>
            <a:endParaRPr lang="en-US" b="1" dirty="0"/>
          </a:p>
          <a:p>
            <a:pPr lvl="2"/>
            <a:r>
              <a:rPr lang="cs-CZ" b="1" dirty="0"/>
              <a:t>V USA</a:t>
            </a:r>
            <a:r>
              <a:rPr lang="en-US" b="1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sz="1700" b="1" i="1" dirty="0">
                <a:cs typeface="Times New Roman" pitchFamily="18" charset="0"/>
              </a:rPr>
              <a:t> 				P</a:t>
            </a:r>
            <a:r>
              <a:rPr lang="en-US" sz="1700" b="1" baseline="-25000" dirty="0">
                <a:cs typeface="Times New Roman" pitchFamily="18" charset="0"/>
              </a:rPr>
              <a:t>US </a:t>
            </a:r>
            <a:r>
              <a:rPr lang="cs-CZ" sz="1700" b="1" baseline="-25000" dirty="0">
                <a:cs typeface="Times New Roman" pitchFamily="18" charset="0"/>
              </a:rPr>
              <a:t>  </a:t>
            </a:r>
            <a:r>
              <a:rPr lang="en-US" sz="1700" b="1" dirty="0">
                <a:cs typeface="Times New Roman" pitchFamily="18" charset="0"/>
              </a:rPr>
              <a:t>= </a:t>
            </a:r>
            <a:r>
              <a:rPr lang="cs-CZ" sz="1700" b="1" dirty="0">
                <a:cs typeface="Times New Roman" pitchFamily="18" charset="0"/>
              </a:rPr>
              <a:t>  </a:t>
            </a:r>
            <a:r>
              <a:rPr lang="en-US" sz="1700" b="1" i="1" dirty="0" err="1">
                <a:cs typeface="Times New Roman" pitchFamily="18" charset="0"/>
              </a:rPr>
              <a:t>M</a:t>
            </a:r>
            <a:r>
              <a:rPr lang="en-US" sz="1700" b="1" i="1" baseline="30000" dirty="0" err="1">
                <a:cs typeface="Times New Roman" pitchFamily="18" charset="0"/>
              </a:rPr>
              <a:t>s</a:t>
            </a:r>
            <a:r>
              <a:rPr lang="en-US" sz="1700" b="1" baseline="-25000" dirty="0" err="1">
                <a:cs typeface="Times New Roman" pitchFamily="18" charset="0"/>
              </a:rPr>
              <a:t>US</a:t>
            </a:r>
            <a:r>
              <a:rPr lang="en-US" sz="1700" b="1" dirty="0">
                <a:cs typeface="Times New Roman" pitchFamily="18" charset="0"/>
              </a:rPr>
              <a:t>/</a:t>
            </a:r>
            <a:r>
              <a:rPr lang="en-US" sz="1700" b="1" i="1" dirty="0">
                <a:cs typeface="Times New Roman" pitchFamily="18" charset="0"/>
              </a:rPr>
              <a:t>L </a:t>
            </a:r>
            <a:r>
              <a:rPr lang="en-US" sz="1700" b="1" dirty="0">
                <a:cs typeface="Times New Roman" pitchFamily="18" charset="0"/>
              </a:rPr>
              <a:t>(</a:t>
            </a:r>
            <a:r>
              <a:rPr lang="en-US" sz="1700" b="1" i="1" dirty="0">
                <a:cs typeface="Times New Roman" pitchFamily="18" charset="0"/>
              </a:rPr>
              <a:t>R</a:t>
            </a:r>
            <a:r>
              <a:rPr lang="en-US" sz="1700" b="1" baseline="-25000" dirty="0"/>
              <a:t>$</a:t>
            </a:r>
            <a:r>
              <a:rPr lang="en-US" sz="1700" b="1" dirty="0"/>
              <a:t>, </a:t>
            </a:r>
            <a:r>
              <a:rPr lang="en-US" sz="1700" b="1" i="1" dirty="0"/>
              <a:t>Y</a:t>
            </a:r>
            <a:r>
              <a:rPr lang="en-US" sz="1700" b="1" baseline="-25000" dirty="0">
                <a:cs typeface="Times New Roman" pitchFamily="18" charset="0"/>
              </a:rPr>
              <a:t>US</a:t>
            </a:r>
            <a:r>
              <a:rPr lang="en-US" sz="1700" b="1" dirty="0">
                <a:cs typeface="Times New Roman" pitchFamily="18" charset="0"/>
              </a:rPr>
              <a:t>)       	         </a:t>
            </a:r>
            <a:endParaRPr lang="cs-CZ" sz="1700" b="1" dirty="0">
              <a:cs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endParaRPr lang="en-US" sz="1700" b="1" dirty="0"/>
          </a:p>
          <a:p>
            <a:pPr lvl="2"/>
            <a:r>
              <a:rPr lang="cs-CZ" b="1" dirty="0"/>
              <a:t>V Evropě</a:t>
            </a:r>
            <a:r>
              <a:rPr lang="en-US" b="1" dirty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en-US" sz="1700" b="1" i="1" dirty="0">
                <a:cs typeface="Times New Roman" pitchFamily="18" charset="0"/>
              </a:rPr>
              <a:t>				P</a:t>
            </a:r>
            <a:r>
              <a:rPr lang="en-US" sz="1700" b="1" baseline="-25000" dirty="0">
                <a:cs typeface="Times New Roman" pitchFamily="18" charset="0"/>
              </a:rPr>
              <a:t>E </a:t>
            </a:r>
            <a:r>
              <a:rPr lang="cs-CZ" sz="1700" b="1" baseline="-25000" dirty="0">
                <a:cs typeface="Times New Roman" pitchFamily="18" charset="0"/>
              </a:rPr>
              <a:t>  </a:t>
            </a:r>
            <a:r>
              <a:rPr lang="en-US" sz="1700" b="1" dirty="0">
                <a:cs typeface="Times New Roman" pitchFamily="18" charset="0"/>
              </a:rPr>
              <a:t>= </a:t>
            </a:r>
            <a:r>
              <a:rPr lang="cs-CZ" sz="1700" b="1" dirty="0">
                <a:cs typeface="Times New Roman" pitchFamily="18" charset="0"/>
              </a:rPr>
              <a:t>  </a:t>
            </a:r>
            <a:r>
              <a:rPr lang="en-US" sz="1700" b="1" i="1" dirty="0" err="1">
                <a:cs typeface="Times New Roman" pitchFamily="18" charset="0"/>
              </a:rPr>
              <a:t>M</a:t>
            </a:r>
            <a:r>
              <a:rPr lang="en-US" sz="1700" b="1" i="1" baseline="30000" dirty="0" err="1">
                <a:cs typeface="Times New Roman" pitchFamily="18" charset="0"/>
              </a:rPr>
              <a:t>s</a:t>
            </a:r>
            <a:r>
              <a:rPr lang="en-US" sz="1700" b="1" baseline="-25000" dirty="0" err="1">
                <a:cs typeface="Times New Roman" pitchFamily="18" charset="0"/>
              </a:rPr>
              <a:t>E</a:t>
            </a:r>
            <a:r>
              <a:rPr lang="en-US" sz="1700" b="1" dirty="0">
                <a:cs typeface="Times New Roman" pitchFamily="18" charset="0"/>
              </a:rPr>
              <a:t>/</a:t>
            </a:r>
            <a:r>
              <a:rPr lang="en-US" sz="1700" b="1" i="1" dirty="0">
                <a:cs typeface="Times New Roman" pitchFamily="18" charset="0"/>
              </a:rPr>
              <a:t>L </a:t>
            </a:r>
            <a:r>
              <a:rPr lang="en-US" sz="1700" b="1" dirty="0">
                <a:cs typeface="Times New Roman" pitchFamily="18" charset="0"/>
              </a:rPr>
              <a:t>(</a:t>
            </a:r>
            <a:r>
              <a:rPr lang="en-US" sz="1700" b="1" i="1" dirty="0">
                <a:cs typeface="Times New Roman" pitchFamily="18" charset="0"/>
              </a:rPr>
              <a:t>R</a:t>
            </a:r>
            <a:r>
              <a:rPr lang="en-US" sz="1700" b="1" baseline="-25000" dirty="0">
                <a:cs typeface="Times New Roman" pitchFamily="18" charset="0"/>
              </a:rPr>
              <a:t>€</a:t>
            </a:r>
            <a:r>
              <a:rPr lang="en-US" sz="1700" b="1" dirty="0"/>
              <a:t>, </a:t>
            </a:r>
            <a:r>
              <a:rPr lang="en-US" sz="1700" b="1" i="1" dirty="0"/>
              <a:t>Y</a:t>
            </a:r>
            <a:r>
              <a:rPr lang="en-US" sz="1700" b="1" baseline="-25000" dirty="0">
                <a:cs typeface="Times New Roman" pitchFamily="18" charset="0"/>
              </a:rPr>
              <a:t>E</a:t>
            </a:r>
            <a:r>
              <a:rPr lang="en-US" sz="1700" b="1" dirty="0">
                <a:cs typeface="Times New Roman" pitchFamily="18" charset="0"/>
              </a:rPr>
              <a:t>)       	        </a:t>
            </a:r>
            <a:endParaRPr lang="en-US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4DB1-F4CD-4131-B38F-D76C9CFA63C0}" type="slidenum">
              <a:rPr lang="cs-CZ"/>
              <a:pPr/>
              <a:t>8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1027"/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b="1" dirty="0" smtClean="0">
                <a:cs typeface="Times New Roman" pitchFamily="18" charset="0"/>
              </a:rPr>
              <a:t>Pokud </a:t>
            </a:r>
            <a:r>
              <a:rPr lang="cs-CZ" sz="1800" b="1" dirty="0">
                <a:cs typeface="Times New Roman" pitchFamily="18" charset="0"/>
              </a:rPr>
              <a:t>PPP platí, pak růst nabídky peněz v USA způsobí 	 proporcionální dlouhodobou depreciaci dolaru vůči euru. (Růst nabídky peněz    v Evropě způsobí apreciaci dolaru).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Směnný kurz je v dlouhém období determinován cenovými hladinami, které jsou determinovány relativní nabídkou a poptávkou po reálných </a:t>
            </a:r>
            <a:r>
              <a:rPr lang="cs-CZ" sz="1600" b="1" dirty="0" err="1">
                <a:cs typeface="Times New Roman" pitchFamily="18" charset="0"/>
              </a:rPr>
              <a:t>pěněžních</a:t>
            </a:r>
            <a:r>
              <a:rPr lang="cs-CZ" sz="1600" b="1" dirty="0">
                <a:cs typeface="Times New Roman" pitchFamily="18" charset="0"/>
              </a:rPr>
              <a:t> zůstatcích.</a:t>
            </a:r>
          </a:p>
          <a:p>
            <a:pPr>
              <a:lnSpc>
                <a:spcPct val="90000"/>
              </a:lnSpc>
            </a:pPr>
            <a:endParaRPr lang="en-US" sz="18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1800" b="1" u="sng" dirty="0">
                <a:cs typeface="Times New Roman" pitchFamily="18" charset="0"/>
              </a:rPr>
              <a:t>Růst úrokových sazeb</a:t>
            </a:r>
            <a:r>
              <a:rPr lang="cs-CZ" sz="1800" b="1" dirty="0">
                <a:cs typeface="Times New Roman" pitchFamily="18" charset="0"/>
              </a:rPr>
              <a:t> na aktiva denominovaná v dolarech</a:t>
            </a:r>
            <a:r>
              <a:rPr lang="en-US" sz="1800" b="1" dirty="0">
                <a:cs typeface="Times New Roman" pitchFamily="18" charset="0"/>
              </a:rPr>
              <a:t> </a:t>
            </a:r>
            <a:r>
              <a:rPr lang="cs-CZ" sz="1800" b="1" u="sng" dirty="0">
                <a:cs typeface="Times New Roman" pitchFamily="18" charset="0"/>
              </a:rPr>
              <a:t>způsobí depreciaci</a:t>
            </a:r>
            <a:r>
              <a:rPr lang="en-US" sz="1800" b="1" u="sng" dirty="0">
                <a:cs typeface="Times New Roman" pitchFamily="18" charset="0"/>
              </a:rPr>
              <a:t> </a:t>
            </a:r>
            <a:r>
              <a:rPr lang="cs-CZ" sz="1800" b="1" u="sng" dirty="0">
                <a:cs typeface="Times New Roman" pitchFamily="18" charset="0"/>
              </a:rPr>
              <a:t>dolaru</a:t>
            </a:r>
            <a:r>
              <a:rPr lang="cs-CZ" sz="1800" b="1" dirty="0">
                <a:cs typeface="Times New Roman" pitchFamily="18" charset="0"/>
              </a:rPr>
              <a:t> vůči euru.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Klesá poptávka po reálných peněžních zůstatcích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Rostu ceny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depreciace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cs typeface="Times New Roman" pitchFamily="18" charset="0"/>
              </a:rPr>
              <a:t>Růst produktu v USA způsobí apreciaci dolaru vůči euru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Roste </a:t>
            </a:r>
            <a:r>
              <a:rPr lang="cs-CZ" sz="1600" b="1" dirty="0" err="1">
                <a:cs typeface="Times New Roman" pitchFamily="18" charset="0"/>
              </a:rPr>
              <a:t>poprávka</a:t>
            </a:r>
            <a:r>
              <a:rPr lang="cs-CZ" sz="1600" b="1" dirty="0">
                <a:cs typeface="Times New Roman" pitchFamily="18" charset="0"/>
              </a:rPr>
              <a:t> po L(R,Y)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Klesají ceny (při fixní </a:t>
            </a:r>
            <a:r>
              <a:rPr lang="cs-CZ" sz="1600" b="1" dirty="0" err="1">
                <a:cs typeface="Times New Roman" pitchFamily="18" charset="0"/>
              </a:rPr>
              <a:t>Ms</a:t>
            </a:r>
            <a:r>
              <a:rPr lang="cs-CZ" sz="1600" b="1" dirty="0">
                <a:cs typeface="Times New Roman" pitchFamily="18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Měna apreciuje</a:t>
            </a:r>
            <a:endParaRPr lang="en-US" sz="16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1800" b="1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5C77-9B39-4909-9CA7-A89889E307B8}" type="slidenum">
              <a:rPr lang="cs-CZ"/>
              <a:pPr/>
              <a:t>9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323528" y="605821"/>
            <a:ext cx="871296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Dlouhodobé dopady </a:t>
            </a:r>
            <a:r>
              <a:rPr lang="cs-CZ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na směnný </a:t>
            </a:r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kurz:</a:t>
            </a:r>
            <a:endParaRPr lang="cs-CZ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3417</TotalTime>
  <Words>2793</Words>
  <Application>Microsoft Office PowerPoint</Application>
  <PresentationFormat>Předvádění na obrazovce (4:3)</PresentationFormat>
  <Paragraphs>395</Paragraphs>
  <Slides>41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9" baseType="lpstr">
      <vt:lpstr>Times New Roman</vt:lpstr>
      <vt:lpstr>Arial</vt:lpstr>
      <vt:lpstr>Wingdings</vt:lpstr>
      <vt:lpstr>Arial Black</vt:lpstr>
      <vt:lpstr>Symbol</vt:lpstr>
      <vt:lpstr>Times</vt:lpstr>
      <vt:lpstr>Cesta</vt:lpstr>
      <vt:lpstr>Microsoft Equation 3.0</vt:lpstr>
      <vt:lpstr> Cenová hladina a měnový kurz     v dlouhém období </vt:lpstr>
      <vt:lpstr>Základní problémy</vt:lpstr>
      <vt:lpstr>3.1 Parita kupní síly</vt:lpstr>
      <vt:lpstr>Prezentace aplikace PowerPoint</vt:lpstr>
      <vt:lpstr>Prezentace aplikace PowerPoint</vt:lpstr>
      <vt:lpstr>Prezentace aplikace PowerPoint</vt:lpstr>
      <vt:lpstr>Prezentace aplikace PowerPoint</vt:lpstr>
      <vt:lpstr>3.2 Model dlouhodobého směnného   kurzu založený na PPP</vt:lpstr>
      <vt:lpstr>Prezentace aplikace PowerPoint</vt:lpstr>
      <vt:lpstr>Prezentace aplikace PowerPoint</vt:lpstr>
      <vt:lpstr>Odvození Fisherova efektu z podmínky úrokové parity</vt:lpstr>
      <vt:lpstr>Prezentace aplikace PowerPoint</vt:lpstr>
      <vt:lpstr>Prezentace aplikace PowerPoint</vt:lpstr>
      <vt:lpstr>Prezentace aplikace PowerPoint</vt:lpstr>
      <vt:lpstr>Prezentace aplikace PowerPoint</vt:lpstr>
      <vt:lpstr>Srovnání modelu s a bez PPP</vt:lpstr>
      <vt:lpstr>Prezentace aplikace PowerPoint</vt:lpstr>
      <vt:lpstr>Prezentace aplikace PowerPoint</vt:lpstr>
      <vt:lpstr> 3.3 Problém platnosti    zákona jedné ceny a PPP</vt:lpstr>
      <vt:lpstr>Prezentace aplikace PowerPoint</vt:lpstr>
      <vt:lpstr>Kurz Yen/Dollar a relativní cenová hladina Jap./USA, 1980–2006</vt:lpstr>
      <vt:lpstr>Prezentace aplikace PowerPoint</vt:lpstr>
      <vt:lpstr>Prezentace aplikace PowerPoint</vt:lpstr>
      <vt:lpstr>Prezentace aplikace PowerPoint</vt:lpstr>
      <vt:lpstr>Prezentace aplikace PowerPoint</vt:lpstr>
      <vt:lpstr>Kniha na jaro  aneb hit tohoto týdne</vt:lpstr>
      <vt:lpstr>3.4 Obecný model dlouhodobého      měnového kurzu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3.5 Rozdíly mezinárodních úrokových   sazeb a reálny měnový kurz</vt:lpstr>
      <vt:lpstr>Prezentace aplikace PowerPoint</vt:lpstr>
      <vt:lpstr>Prezentace aplikace PowerPoint</vt:lpstr>
      <vt:lpstr>Růst peněžní zásoby a dolarové úrokové sazby a směnný kurs Dolar/Euro (flexibilní ceny zboží)  </vt:lpstr>
      <vt:lpstr>Shrnutí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kapitola</dc:title>
  <dc:creator>Tomas Paleta</dc:creator>
  <cp:lastModifiedBy>TP</cp:lastModifiedBy>
  <cp:revision>294</cp:revision>
  <dcterms:created xsi:type="dcterms:W3CDTF">2002-03-17T20:25:45Z</dcterms:created>
  <dcterms:modified xsi:type="dcterms:W3CDTF">2012-04-02T17:45:40Z</dcterms:modified>
</cp:coreProperties>
</file>