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7" r:id="rId1"/>
  </p:sldMasterIdLst>
  <p:notesMasterIdLst>
    <p:notesMasterId r:id="rId87"/>
  </p:notesMasterIdLst>
  <p:sldIdLst>
    <p:sldId id="257" r:id="rId2"/>
    <p:sldId id="377" r:id="rId3"/>
    <p:sldId id="258" r:id="rId4"/>
    <p:sldId id="259" r:id="rId5"/>
    <p:sldId id="291" r:id="rId6"/>
    <p:sldId id="261" r:id="rId7"/>
    <p:sldId id="292" r:id="rId8"/>
    <p:sldId id="264" r:id="rId9"/>
    <p:sldId id="265" r:id="rId10"/>
    <p:sldId id="266" r:id="rId11"/>
    <p:sldId id="267" r:id="rId12"/>
    <p:sldId id="268" r:id="rId13"/>
    <p:sldId id="293" r:id="rId14"/>
    <p:sldId id="294" r:id="rId15"/>
    <p:sldId id="295" r:id="rId16"/>
    <p:sldId id="275" r:id="rId17"/>
    <p:sldId id="276" r:id="rId18"/>
    <p:sldId id="277" r:id="rId19"/>
    <p:sldId id="296" r:id="rId20"/>
    <p:sldId id="279" r:id="rId21"/>
    <p:sldId id="297" r:id="rId22"/>
    <p:sldId id="281" r:id="rId23"/>
    <p:sldId id="298" r:id="rId24"/>
    <p:sldId id="283" r:id="rId25"/>
    <p:sldId id="299" r:id="rId26"/>
    <p:sldId id="286" r:id="rId27"/>
    <p:sldId id="300" r:id="rId28"/>
    <p:sldId id="301" r:id="rId29"/>
    <p:sldId id="302" r:id="rId30"/>
    <p:sldId id="303" r:id="rId31"/>
    <p:sldId id="305" r:id="rId32"/>
    <p:sldId id="306" r:id="rId33"/>
    <p:sldId id="307" r:id="rId34"/>
    <p:sldId id="308" r:id="rId35"/>
    <p:sldId id="310" r:id="rId36"/>
    <p:sldId id="312" r:id="rId37"/>
    <p:sldId id="314" r:id="rId38"/>
    <p:sldId id="316" r:id="rId39"/>
    <p:sldId id="318" r:id="rId40"/>
    <p:sldId id="319" r:id="rId41"/>
    <p:sldId id="320" r:id="rId42"/>
    <p:sldId id="321" r:id="rId43"/>
    <p:sldId id="322" r:id="rId44"/>
    <p:sldId id="323" r:id="rId45"/>
    <p:sldId id="324" r:id="rId46"/>
    <p:sldId id="325" r:id="rId47"/>
    <p:sldId id="326" r:id="rId48"/>
    <p:sldId id="327" r:id="rId49"/>
    <p:sldId id="329" r:id="rId50"/>
    <p:sldId id="330" r:id="rId51"/>
    <p:sldId id="331" r:id="rId52"/>
    <p:sldId id="332" r:id="rId53"/>
    <p:sldId id="333" r:id="rId54"/>
    <p:sldId id="334" r:id="rId55"/>
    <p:sldId id="336" r:id="rId56"/>
    <p:sldId id="338" r:id="rId57"/>
    <p:sldId id="341" r:id="rId58"/>
    <p:sldId id="342" r:id="rId59"/>
    <p:sldId id="343" r:id="rId60"/>
    <p:sldId id="344" r:id="rId61"/>
    <p:sldId id="345" r:id="rId62"/>
    <p:sldId id="346" r:id="rId63"/>
    <p:sldId id="347" r:id="rId64"/>
    <p:sldId id="348" r:id="rId65"/>
    <p:sldId id="349" r:id="rId66"/>
    <p:sldId id="350" r:id="rId67"/>
    <p:sldId id="351" r:id="rId68"/>
    <p:sldId id="352" r:id="rId69"/>
    <p:sldId id="355" r:id="rId70"/>
    <p:sldId id="357" r:id="rId71"/>
    <p:sldId id="358" r:id="rId72"/>
    <p:sldId id="359" r:id="rId73"/>
    <p:sldId id="379" r:id="rId74"/>
    <p:sldId id="360" r:id="rId75"/>
    <p:sldId id="362" r:id="rId76"/>
    <p:sldId id="363" r:id="rId77"/>
    <p:sldId id="364" r:id="rId78"/>
    <p:sldId id="365" r:id="rId79"/>
    <p:sldId id="366" r:id="rId80"/>
    <p:sldId id="367" r:id="rId81"/>
    <p:sldId id="368" r:id="rId82"/>
    <p:sldId id="376" r:id="rId83"/>
    <p:sldId id="287" r:id="rId84"/>
    <p:sldId id="369" r:id="rId85"/>
    <p:sldId id="370" r:id="rId86"/>
  </p:sldIdLst>
  <p:sldSz cx="9144000" cy="6858000" type="screen4x3"/>
  <p:notesSz cx="6858000" cy="9144000"/>
  <p:defaultTextStyle>
    <a:defPPr>
      <a:defRPr lang="en-US"/>
    </a:defPPr>
    <a:lvl1pPr algn="r"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r"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r"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r"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r"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86381" autoAdjust="0"/>
  </p:normalViewPr>
  <p:slideViewPr>
    <p:cSldViewPr snapToGrid="0">
      <p:cViewPr>
        <p:scale>
          <a:sx n="75" d="100"/>
          <a:sy n="75" d="100"/>
        </p:scale>
        <p:origin x="-1026" y="-72"/>
      </p:cViewPr>
      <p:guideLst>
        <p:guide orient="horz" pos="983"/>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78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78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fld id="{7DFBA424-AE77-4359-BCB6-923B340D3154}" type="slidenum">
              <a:rPr lang="en-US"/>
              <a:pPr>
                <a:defRPr/>
              </a:pPr>
              <a:t>‹#›</a:t>
            </a:fld>
            <a:endParaRPr lang="en-US"/>
          </a:p>
        </p:txBody>
      </p:sp>
    </p:spTree>
    <p:extLst>
      <p:ext uri="{BB962C8B-B14F-4D97-AF65-F5344CB8AC3E}">
        <p14:creationId xmlns:p14="http://schemas.microsoft.com/office/powerpoint/2010/main" val="3629013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0A2209-A49C-4402-BF63-A9208E390E13}" type="slidenum">
              <a:rPr lang="en-US"/>
              <a:pPr/>
              <a:t>76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dirty="0"/>
              <a:t>Putting the relative supply curve and the relative demand curve together, we can determine the equilibrium relative quantity of labor demanded in each country, the equilibrium relative wage and the production that occurs in each country.  In other words, the equilibrium relative wage, the equilibrium relative quantity of labor and comparative advantage depend on the relative size of each country (which determines the relative labor supply and the position of the </a:t>
            </a:r>
            <a:r>
              <a:rPr lang="en-US" i="1" dirty="0"/>
              <a:t>RS</a:t>
            </a:r>
            <a:r>
              <a:rPr lang="en-US" dirty="0"/>
              <a:t> curve) and the relative demand of the goods produced (which determines the shape and the position of the </a:t>
            </a:r>
            <a:r>
              <a:rPr lang="en-US" i="1" dirty="0"/>
              <a:t>RD</a:t>
            </a:r>
            <a:r>
              <a:rPr lang="en-US" dirty="0"/>
              <a:t> curve).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2" name="Zástupný symbol pro zápatí 1"/>
          <p:cNvSpPr>
            <a:spLocks noGrp="1"/>
          </p:cNvSpPr>
          <p:nvPr>
            <p:ph type="ftr" sz="quarter" idx="11"/>
          </p:nvPr>
        </p:nvSpPr>
        <p:spPr/>
        <p:txBody>
          <a:bodyPr/>
          <a:lstStyle/>
          <a:p>
            <a:endParaRPr kumimoji="0" lang="en-US"/>
          </a:p>
        </p:txBody>
      </p:sp>
      <p:sp>
        <p:nvSpPr>
          <p:cNvPr id="15" name="Zástupný symbol pro číslo snímku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eaLnBrk="1" latinLnBrk="0" hangingPunct="1"/>
              <a:t>‹#›</a:t>
            </a:fld>
            <a:endParaRPr kumimoji="0" lang="en-US" dirty="0"/>
          </a:p>
        </p:txBody>
      </p:sp>
    </p:spTree>
  </p:cSld>
  <p:clrMapOvr>
    <a:masterClrMapping/>
  </p:clrMapOvr>
  <p:transition spd="med">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5" name="Zástupný symbol pro zápatí 4"/>
          <p:cNvSpPr>
            <a:spLocks noGrp="1"/>
          </p:cNvSpPr>
          <p:nvPr>
            <p:ph type="ftr" sz="quarter" idx="11"/>
          </p:nvPr>
        </p:nvSpPr>
        <p:spPr/>
        <p:txBody>
          <a:bodyPr/>
          <a:lstStyle/>
          <a:p>
            <a:pPr>
              <a:defRPr/>
            </a:pPr>
            <a:endParaRPr lang="en-CA" dirty="0"/>
          </a:p>
        </p:txBody>
      </p:sp>
      <p:sp>
        <p:nvSpPr>
          <p:cNvPr id="6" name="Zástupný symbol pro číslo snímku 5"/>
          <p:cNvSpPr>
            <a:spLocks noGrp="1"/>
          </p:cNvSpPr>
          <p:nvPr>
            <p:ph type="sldNum" sz="quarter" idx="12"/>
          </p:nvPr>
        </p:nvSpPr>
        <p:spPr/>
        <p:txBody>
          <a:bodyPr/>
          <a:lstStyle/>
          <a:p>
            <a:pPr>
              <a:defRPr/>
            </a:pPr>
            <a:r>
              <a:rPr lang="en-US" smtClean="0"/>
              <a:t>2-</a:t>
            </a:r>
            <a:fld id="{8D75C99A-BEA2-4CA3-BC36-84F2C51072BC}"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5" name="Zástupný symbol pro zápatí 4"/>
          <p:cNvSpPr>
            <a:spLocks noGrp="1"/>
          </p:cNvSpPr>
          <p:nvPr>
            <p:ph type="ftr" sz="quarter" idx="11"/>
          </p:nvPr>
        </p:nvSpPr>
        <p:spPr/>
        <p:txBody>
          <a:bodyPr/>
          <a:lstStyle/>
          <a:p>
            <a:pPr>
              <a:defRPr/>
            </a:pPr>
            <a:endParaRPr lang="en-CA" dirty="0"/>
          </a:p>
        </p:txBody>
      </p:sp>
      <p:sp>
        <p:nvSpPr>
          <p:cNvPr id="6" name="Zástupný symbol pro číslo snímku 5"/>
          <p:cNvSpPr>
            <a:spLocks noGrp="1"/>
          </p:cNvSpPr>
          <p:nvPr>
            <p:ph type="sldNum" sz="quarter" idx="12"/>
          </p:nvPr>
        </p:nvSpPr>
        <p:spPr/>
        <p:txBody>
          <a:bodyPr/>
          <a:lstStyle/>
          <a:p>
            <a:pPr>
              <a:defRPr/>
            </a:pPr>
            <a:r>
              <a:rPr lang="en-US" smtClean="0"/>
              <a:t>2-</a:t>
            </a:r>
            <a:fld id="{ADB2A48A-32C0-48DD-8B69-50AC83D44AFF}"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19" name="Zástupný symbol pro zápatí 18"/>
          <p:cNvSpPr>
            <a:spLocks noGrp="1"/>
          </p:cNvSpPr>
          <p:nvPr>
            <p:ph type="ftr" sz="quarter" idx="11"/>
          </p:nvPr>
        </p:nvSpPr>
        <p:spPr>
          <a:xfrm>
            <a:off x="3581400" y="76200"/>
            <a:ext cx="2895600" cy="288925"/>
          </a:xfrm>
        </p:spPr>
        <p:txBody>
          <a:bodyPr/>
          <a:lstStyle/>
          <a:p>
            <a:pPr>
              <a:defRPr/>
            </a:pPr>
            <a:endParaRPr lang="en-CA" dirty="0"/>
          </a:p>
        </p:txBody>
      </p:sp>
      <p:sp>
        <p:nvSpPr>
          <p:cNvPr id="16" name="Zástupný symbol pro číslo snímku 15"/>
          <p:cNvSpPr>
            <a:spLocks noGrp="1"/>
          </p:cNvSpPr>
          <p:nvPr>
            <p:ph type="sldNum" sz="quarter" idx="12"/>
          </p:nvPr>
        </p:nvSpPr>
        <p:spPr>
          <a:xfrm>
            <a:off x="8229600" y="6473952"/>
            <a:ext cx="758952" cy="246888"/>
          </a:xfrm>
        </p:spPr>
        <p:txBody>
          <a:bodyPr/>
          <a:lstStyle/>
          <a:p>
            <a:pPr>
              <a:defRPr/>
            </a:pPr>
            <a:r>
              <a:rPr lang="en-US" smtClean="0"/>
              <a:t>2-</a:t>
            </a:r>
            <a:fld id="{81622A1A-D075-4935-A419-2036EC4EAE66}"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11" name="Zástupný symbol pro zápatí 10"/>
          <p:cNvSpPr>
            <a:spLocks noGrp="1"/>
          </p:cNvSpPr>
          <p:nvPr>
            <p:ph type="ftr" sz="quarter" idx="11"/>
          </p:nvPr>
        </p:nvSpPr>
        <p:spPr/>
        <p:txBody>
          <a:bodyPr/>
          <a:lstStyle/>
          <a:p>
            <a:pPr>
              <a:defRPr/>
            </a:pPr>
            <a:endParaRPr lang="en-CA" dirty="0"/>
          </a:p>
        </p:txBody>
      </p:sp>
      <p:sp>
        <p:nvSpPr>
          <p:cNvPr id="16" name="Zástupný symbol pro číslo snímku 15"/>
          <p:cNvSpPr>
            <a:spLocks noGrp="1"/>
          </p:cNvSpPr>
          <p:nvPr>
            <p:ph type="sldNum" sz="quarter" idx="12"/>
          </p:nvPr>
        </p:nvSpPr>
        <p:spPr/>
        <p:txBody>
          <a:bodyPr/>
          <a:lstStyle/>
          <a:p>
            <a:pPr>
              <a:defRPr/>
            </a:pPr>
            <a:r>
              <a:rPr lang="en-US" smtClean="0"/>
              <a:t>2-</a:t>
            </a:r>
            <a:fld id="{4FFF5682-2FE5-40B3-9A8B-6746A5A711EE}" type="slidenum">
              <a:rPr lang="en-US" smtClean="0"/>
              <a:pPr>
                <a:defRPr/>
              </a:pPr>
              <a:t>‹#›</a:t>
            </a:fld>
            <a:endParaRPr lang="en-CA"/>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10" name="Zástupný symbol pro zápatí 9"/>
          <p:cNvSpPr>
            <a:spLocks noGrp="1"/>
          </p:cNvSpPr>
          <p:nvPr>
            <p:ph type="ftr" sz="quarter" idx="11"/>
          </p:nvPr>
        </p:nvSpPr>
        <p:spPr/>
        <p:txBody>
          <a:bodyPr/>
          <a:lstStyle/>
          <a:p>
            <a:pPr>
              <a:defRPr/>
            </a:pPr>
            <a:endParaRPr lang="en-CA" dirty="0"/>
          </a:p>
        </p:txBody>
      </p:sp>
      <p:sp>
        <p:nvSpPr>
          <p:cNvPr id="31" name="Zástupný symbol pro číslo snímku 30"/>
          <p:cNvSpPr>
            <a:spLocks noGrp="1"/>
          </p:cNvSpPr>
          <p:nvPr>
            <p:ph type="sldNum" sz="quarter" idx="12"/>
          </p:nvPr>
        </p:nvSpPr>
        <p:spPr/>
        <p:txBody>
          <a:bodyPr/>
          <a:lstStyle/>
          <a:p>
            <a:pPr>
              <a:defRPr/>
            </a:pPr>
            <a:r>
              <a:rPr lang="en-US" smtClean="0"/>
              <a:t>2-</a:t>
            </a:r>
            <a:fld id="{C75E6627-3DEF-4A9D-A489-355A9C3E1195}"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6" name="Zástupný symbol pro zápatí 5"/>
          <p:cNvSpPr>
            <a:spLocks noGrp="1"/>
          </p:cNvSpPr>
          <p:nvPr>
            <p:ph type="ftr" sz="quarter" idx="11"/>
          </p:nvPr>
        </p:nvSpPr>
        <p:spPr/>
        <p:txBody>
          <a:bodyPr/>
          <a:lstStyle/>
          <a:p>
            <a:pPr>
              <a:defRPr/>
            </a:pPr>
            <a:endParaRPr lang="en-CA" dirty="0"/>
          </a:p>
        </p:txBody>
      </p:sp>
      <p:sp>
        <p:nvSpPr>
          <p:cNvPr id="7" name="Zástupný symbol pro číslo snímku 6"/>
          <p:cNvSpPr>
            <a:spLocks noGrp="1"/>
          </p:cNvSpPr>
          <p:nvPr>
            <p:ph type="sldNum" sz="quarter" idx="12"/>
          </p:nvPr>
        </p:nvSpPr>
        <p:spPr>
          <a:xfrm>
            <a:off x="8229600" y="6477000"/>
            <a:ext cx="762000" cy="246888"/>
          </a:xfrm>
        </p:spPr>
        <p:txBody>
          <a:bodyPr/>
          <a:lstStyle/>
          <a:p>
            <a:pPr>
              <a:defRPr/>
            </a:pPr>
            <a:r>
              <a:rPr lang="en-US" smtClean="0"/>
              <a:t>2-</a:t>
            </a:r>
            <a:fld id="{8E9B75E0-642D-47AE-A7B7-4C5180732CA3}" type="slidenum">
              <a:rPr lang="en-US" smtClean="0"/>
              <a:pPr>
                <a:defRPr/>
              </a:pPr>
              <a:t>‹#›</a:t>
            </a:fld>
            <a:endParaRPr lang="en-CA"/>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pull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21" name="Zástupný symbol pro zápatí 20"/>
          <p:cNvSpPr>
            <a:spLocks noGrp="1"/>
          </p:cNvSpPr>
          <p:nvPr>
            <p:ph type="ftr" sz="quarter" idx="11"/>
          </p:nvPr>
        </p:nvSpPr>
        <p:spPr/>
        <p:txBody>
          <a:bodyPr/>
          <a:lstStyle/>
          <a:p>
            <a:pPr>
              <a:defRPr/>
            </a:pPr>
            <a:endParaRPr lang="en-CA" dirty="0"/>
          </a:p>
        </p:txBody>
      </p:sp>
      <p:sp>
        <p:nvSpPr>
          <p:cNvPr id="6" name="Zástupný symbol pro číslo snímku 5"/>
          <p:cNvSpPr>
            <a:spLocks noGrp="1"/>
          </p:cNvSpPr>
          <p:nvPr>
            <p:ph type="sldNum" sz="quarter" idx="12"/>
          </p:nvPr>
        </p:nvSpPr>
        <p:spPr/>
        <p:txBody>
          <a:bodyPr/>
          <a:lstStyle/>
          <a:p>
            <a:pPr>
              <a:defRPr/>
            </a:pPr>
            <a:r>
              <a:rPr lang="en-US" smtClean="0"/>
              <a:t>2-</a:t>
            </a:r>
            <a:fld id="{F2280D2D-8061-4179-A1AA-5EC73AF381A8}"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24" name="Zástupný symbol pro zápatí 23"/>
          <p:cNvSpPr>
            <a:spLocks noGrp="1"/>
          </p:cNvSpPr>
          <p:nvPr>
            <p:ph type="ftr" sz="quarter" idx="11"/>
          </p:nvPr>
        </p:nvSpPr>
        <p:spPr/>
        <p:txBody>
          <a:bodyPr/>
          <a:lstStyle/>
          <a:p>
            <a:pPr>
              <a:defRPr/>
            </a:pPr>
            <a:endParaRPr lang="en-CA" dirty="0"/>
          </a:p>
        </p:txBody>
      </p:sp>
      <p:sp>
        <p:nvSpPr>
          <p:cNvPr id="7" name="Zástupný symbol pro číslo snímku 6"/>
          <p:cNvSpPr>
            <a:spLocks noGrp="1"/>
          </p:cNvSpPr>
          <p:nvPr>
            <p:ph type="sldNum" sz="quarter" idx="12"/>
          </p:nvPr>
        </p:nvSpPr>
        <p:spPr/>
        <p:txBody>
          <a:bodyPr/>
          <a:lstStyle/>
          <a:p>
            <a:pPr>
              <a:defRPr/>
            </a:pPr>
            <a:r>
              <a:rPr lang="en-US" smtClean="0"/>
              <a:t>2-</a:t>
            </a:r>
            <a:fld id="{D7A2A6F2-A074-4F20-A1E4-F88996789DBB}"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29" name="Zástupný symbol pro zápatí 28"/>
          <p:cNvSpPr>
            <a:spLocks noGrp="1"/>
          </p:cNvSpPr>
          <p:nvPr>
            <p:ph type="ftr" sz="quarter" idx="11"/>
          </p:nvPr>
        </p:nvSpPr>
        <p:spPr/>
        <p:txBody>
          <a:bodyPr/>
          <a:lstStyle/>
          <a:p>
            <a:pPr>
              <a:defRPr/>
            </a:pPr>
            <a:endParaRPr lang="en-CA" dirty="0"/>
          </a:p>
        </p:txBody>
      </p:sp>
      <p:sp>
        <p:nvSpPr>
          <p:cNvPr id="7" name="Zástupný symbol pro číslo snímku 6"/>
          <p:cNvSpPr>
            <a:spLocks noGrp="1"/>
          </p:cNvSpPr>
          <p:nvPr>
            <p:ph type="sldNum" sz="quarter" idx="12"/>
          </p:nvPr>
        </p:nvSpPr>
        <p:spPr/>
        <p:txBody>
          <a:bodyPr/>
          <a:lstStyle/>
          <a:p>
            <a:pPr>
              <a:defRPr/>
            </a:pPr>
            <a:r>
              <a:rPr lang="en-US" smtClean="0"/>
              <a:t>2-</a:t>
            </a:r>
            <a:fld id="{38C69F33-291A-400C-9EC7-3088E91D9E8A}"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2/28/2012</a:t>
            </a:fld>
            <a:endParaRPr lang="en-US"/>
          </a:p>
        </p:txBody>
      </p:sp>
      <p:sp>
        <p:nvSpPr>
          <p:cNvPr id="5" name="Zástupný symbol pro zápatí 4"/>
          <p:cNvSpPr>
            <a:spLocks noGrp="1"/>
          </p:cNvSpPr>
          <p:nvPr>
            <p:ph type="ftr" sz="quarter" idx="11"/>
          </p:nvPr>
        </p:nvSpPr>
        <p:spPr/>
        <p:txBody>
          <a:bodyPr/>
          <a:lstStyle/>
          <a:p>
            <a:pPr>
              <a:defRPr/>
            </a:pPr>
            <a:endParaRPr lang="en-CA" dirty="0"/>
          </a:p>
        </p:txBody>
      </p:sp>
      <p:sp>
        <p:nvSpPr>
          <p:cNvPr id="31" name="Zástupný symbol pro číslo snímku 30"/>
          <p:cNvSpPr>
            <a:spLocks noGrp="1"/>
          </p:cNvSpPr>
          <p:nvPr>
            <p:ph type="sldNum" sz="quarter" idx="12"/>
          </p:nvPr>
        </p:nvSpPr>
        <p:spPr/>
        <p:txBody>
          <a:bodyPr/>
          <a:lstStyle/>
          <a:p>
            <a:pPr>
              <a:defRPr/>
            </a:pPr>
            <a:r>
              <a:rPr lang="en-US" smtClean="0"/>
              <a:t>2-</a:t>
            </a:r>
            <a:fld id="{0AE28712-B77A-4BE8-BC6C-EF21B82DA3F4}" type="slidenum">
              <a:rPr lang="en-US" smtClean="0"/>
              <a:pPr>
                <a:defRPr/>
              </a:pPr>
              <a:t>‹#›</a:t>
            </a:fld>
            <a:endParaRPr lang="en-CA"/>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transition spd="med">
    <p:pull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2/28/2012</a:t>
            </a:fld>
            <a:endParaRPr lang="en-US" dirty="0">
              <a:solidFill>
                <a:schemeClr val="accent1">
                  <a:shade val="75000"/>
                </a:schemeClr>
              </a:solidFill>
            </a:endParaRPr>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CA" dirty="0"/>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r>
              <a:rPr lang="en-US" smtClean="0"/>
              <a:t>2-</a:t>
            </a:r>
            <a:fld id="{ABDA6470-CCFC-40E3-9BCF-C4AFB02DF733}" type="slidenum">
              <a:rPr lang="en-US" smtClean="0"/>
              <a:pPr>
                <a:defRPr/>
              </a:pPr>
              <a:t>‹#›</a:t>
            </a:fld>
            <a:endParaRPr lang="en-CA"/>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spd="med">
    <p:pull dir="rd"/>
  </p:transition>
  <p:timing>
    <p:tnLst>
      <p:par>
        <p:cTn id="1" dur="indefinite" restart="never" nodeType="tmRoot"/>
      </p:par>
    </p:tnLst>
  </p:timing>
  <p:hf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cs-CZ" smtClean="0"/>
              <a:t>Kapitola 1</a:t>
            </a:r>
            <a:endParaRPr lang="en-US" smtClean="0"/>
          </a:p>
        </p:txBody>
      </p:sp>
      <p:sp>
        <p:nvSpPr>
          <p:cNvPr id="3075" name="Rectangle 3"/>
          <p:cNvSpPr>
            <a:spLocks noGrp="1" noChangeArrowheads="1"/>
          </p:cNvSpPr>
          <p:nvPr>
            <p:ph type="subTitle" idx="1"/>
          </p:nvPr>
        </p:nvSpPr>
        <p:spPr/>
        <p:txBody>
          <a:bodyPr>
            <a:normAutofit fontScale="92500"/>
          </a:bodyPr>
          <a:lstStyle/>
          <a:p>
            <a:pPr marL="457200" indent="-457200" eaLnBrk="1" hangingPunct="1">
              <a:buFont typeface="Arial" pitchFamily="34" charset="0"/>
              <a:buChar char="•"/>
            </a:pPr>
            <a:r>
              <a:rPr lang="cs-CZ" dirty="0" smtClean="0"/>
              <a:t>Světový obchod</a:t>
            </a:r>
          </a:p>
          <a:p>
            <a:pPr marL="457200" indent="-457200" eaLnBrk="1" hangingPunct="1">
              <a:buFont typeface="Arial" pitchFamily="34" charset="0"/>
              <a:buChar char="•"/>
            </a:pPr>
            <a:r>
              <a:rPr lang="cs-CZ" dirty="0" smtClean="0"/>
              <a:t>Produktivita práce a komparativní výhody: </a:t>
            </a:r>
            <a:r>
              <a:rPr lang="cs-CZ" dirty="0" err="1" smtClean="0"/>
              <a:t>rikardiánský</a:t>
            </a:r>
            <a:r>
              <a:rPr lang="cs-CZ" dirty="0" smtClean="0"/>
              <a:t> model</a:t>
            </a:r>
            <a:endParaRPr lang="en-US" dirty="0" smtClean="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cs-CZ" smtClean="0"/>
              <a:t>Gravitační model</a:t>
            </a:r>
            <a:endParaRPr lang="en-US" smtClean="0"/>
          </a:p>
        </p:txBody>
      </p:sp>
      <p:sp>
        <p:nvSpPr>
          <p:cNvPr id="14339" name="Rectangle 3"/>
          <p:cNvSpPr>
            <a:spLocks noGrp="1" noChangeArrowheads="1"/>
          </p:cNvSpPr>
          <p:nvPr>
            <p:ph idx="1"/>
          </p:nvPr>
        </p:nvSpPr>
        <p:spPr/>
        <p:txBody>
          <a:bodyPr/>
          <a:lstStyle/>
          <a:p>
            <a:pPr eaLnBrk="1" hangingPunct="1">
              <a:lnSpc>
                <a:spcPct val="90000"/>
              </a:lnSpc>
            </a:pPr>
            <a:r>
              <a:rPr lang="cs-CZ" sz="2400" smtClean="0"/>
              <a:t>V základní formě je v gravitačním modelu zahrnuta pouze vzdálenost a obchod</a:t>
            </a:r>
            <a:r>
              <a:rPr lang="en-US" sz="2400" smtClean="0"/>
              <a:t>:</a:t>
            </a:r>
          </a:p>
          <a:p>
            <a:pPr algn="ctr" eaLnBrk="1" hangingPunct="1">
              <a:lnSpc>
                <a:spcPct val="90000"/>
              </a:lnSpc>
              <a:buFontTx/>
              <a:buNone/>
            </a:pPr>
            <a:r>
              <a:rPr lang="en-US" sz="2400" smtClean="0"/>
              <a:t>T</a:t>
            </a:r>
            <a:r>
              <a:rPr lang="en-US" sz="2400" baseline="-25000" smtClean="0"/>
              <a:t>ij</a:t>
            </a:r>
            <a:r>
              <a:rPr lang="en-US" sz="2400" smtClean="0"/>
              <a:t> = A x Y</a:t>
            </a:r>
            <a:r>
              <a:rPr lang="en-US" sz="2400" baseline="-25000" smtClean="0"/>
              <a:t>i</a:t>
            </a:r>
            <a:r>
              <a:rPr lang="en-US" sz="2400" smtClean="0"/>
              <a:t> x Y</a:t>
            </a:r>
            <a:r>
              <a:rPr lang="en-US" sz="2400" baseline="-25000" smtClean="0"/>
              <a:t>j</a:t>
            </a:r>
            <a:r>
              <a:rPr lang="en-US" sz="2400" smtClean="0"/>
              <a:t> /D</a:t>
            </a:r>
            <a:r>
              <a:rPr lang="en-US" sz="2400" baseline="-25000" smtClean="0"/>
              <a:t>ij</a:t>
            </a:r>
            <a:endParaRPr lang="en-US" sz="2400" smtClean="0"/>
          </a:p>
          <a:p>
            <a:pPr eaLnBrk="1" hangingPunct="1">
              <a:lnSpc>
                <a:spcPct val="90000"/>
              </a:lnSpc>
            </a:pPr>
            <a:r>
              <a:rPr lang="cs-CZ" sz="2400" smtClean="0"/>
              <a:t>kde</a:t>
            </a:r>
            <a:r>
              <a:rPr lang="en-US" sz="2400" smtClean="0"/>
              <a:t> </a:t>
            </a:r>
          </a:p>
          <a:p>
            <a:pPr lvl="1" eaLnBrk="1" hangingPunct="1">
              <a:lnSpc>
                <a:spcPct val="90000"/>
              </a:lnSpc>
              <a:buFont typeface="Symbol" pitchFamily="18" charset="2"/>
              <a:buNone/>
            </a:pPr>
            <a:r>
              <a:rPr lang="en-US" sz="2000" smtClean="0"/>
              <a:t>T</a:t>
            </a:r>
            <a:r>
              <a:rPr lang="en-US" sz="2000" baseline="-25000" smtClean="0"/>
              <a:t>ij</a:t>
            </a:r>
            <a:r>
              <a:rPr lang="en-US" sz="2000" smtClean="0"/>
              <a:t> </a:t>
            </a:r>
            <a:r>
              <a:rPr lang="cs-CZ" sz="2000" smtClean="0"/>
              <a:t>je hodnota obchodu mezi zeměmi </a:t>
            </a:r>
            <a:r>
              <a:rPr lang="en-US" sz="2000" i="1" smtClean="0"/>
              <a:t>i</a:t>
            </a:r>
            <a:r>
              <a:rPr lang="en-US" sz="2000" smtClean="0"/>
              <a:t> a </a:t>
            </a:r>
            <a:r>
              <a:rPr lang="en-US" sz="2000" i="1" smtClean="0"/>
              <a:t>j</a:t>
            </a:r>
            <a:endParaRPr lang="en-US" sz="2000" smtClean="0"/>
          </a:p>
          <a:p>
            <a:pPr lvl="1" eaLnBrk="1" hangingPunct="1">
              <a:lnSpc>
                <a:spcPct val="90000"/>
              </a:lnSpc>
              <a:buFontTx/>
              <a:buNone/>
            </a:pPr>
            <a:r>
              <a:rPr lang="en-US" sz="2000" smtClean="0"/>
              <a:t>A </a:t>
            </a:r>
            <a:r>
              <a:rPr lang="cs-CZ" sz="2000" smtClean="0"/>
              <a:t>je konstanta</a:t>
            </a:r>
            <a:endParaRPr lang="en-US" sz="2000" smtClean="0"/>
          </a:p>
          <a:p>
            <a:pPr lvl="1" eaLnBrk="1" hangingPunct="1">
              <a:lnSpc>
                <a:spcPct val="90000"/>
              </a:lnSpc>
              <a:buFontTx/>
              <a:buNone/>
            </a:pPr>
            <a:r>
              <a:rPr lang="en-US" sz="2000" smtClean="0"/>
              <a:t>Y</a:t>
            </a:r>
            <a:r>
              <a:rPr lang="en-US" sz="2000" baseline="-25000" smtClean="0"/>
              <a:t>i</a:t>
            </a:r>
            <a:r>
              <a:rPr lang="en-US" sz="2000" smtClean="0"/>
              <a:t> </a:t>
            </a:r>
            <a:r>
              <a:rPr lang="cs-CZ" sz="2000" smtClean="0"/>
              <a:t>je HDP země </a:t>
            </a:r>
            <a:r>
              <a:rPr lang="en-US" sz="2000" i="1" smtClean="0"/>
              <a:t>i</a:t>
            </a:r>
            <a:endParaRPr lang="en-US" sz="2000" smtClean="0"/>
          </a:p>
          <a:p>
            <a:pPr lvl="1" eaLnBrk="1" hangingPunct="1">
              <a:lnSpc>
                <a:spcPct val="90000"/>
              </a:lnSpc>
              <a:buFontTx/>
              <a:buNone/>
            </a:pPr>
            <a:r>
              <a:rPr lang="en-US" sz="2000" smtClean="0"/>
              <a:t>Y</a:t>
            </a:r>
            <a:r>
              <a:rPr lang="en-US" sz="2000" baseline="-25000" smtClean="0"/>
              <a:t>j</a:t>
            </a:r>
            <a:r>
              <a:rPr lang="en-US" sz="2000" smtClean="0"/>
              <a:t> </a:t>
            </a:r>
            <a:r>
              <a:rPr lang="cs-CZ" sz="2000" smtClean="0"/>
              <a:t>je HDP země </a:t>
            </a:r>
            <a:r>
              <a:rPr lang="en-US" sz="2000" i="1" smtClean="0"/>
              <a:t>j</a:t>
            </a:r>
            <a:endParaRPr lang="en-US" sz="2000" smtClean="0"/>
          </a:p>
          <a:p>
            <a:pPr lvl="1" eaLnBrk="1" hangingPunct="1">
              <a:lnSpc>
                <a:spcPct val="90000"/>
              </a:lnSpc>
              <a:buFontTx/>
              <a:buNone/>
            </a:pPr>
            <a:r>
              <a:rPr lang="en-US" sz="2000" smtClean="0"/>
              <a:t>D</a:t>
            </a:r>
            <a:r>
              <a:rPr lang="en-US" sz="2000" baseline="-25000" smtClean="0"/>
              <a:t>ij</a:t>
            </a:r>
            <a:r>
              <a:rPr lang="en-US" sz="2000" smtClean="0"/>
              <a:t> </a:t>
            </a:r>
            <a:r>
              <a:rPr lang="cs-CZ" sz="2000" smtClean="0"/>
              <a:t>je vzdálenost mezi</a:t>
            </a:r>
            <a:r>
              <a:rPr lang="en-US" sz="2000" smtClean="0"/>
              <a:t> </a:t>
            </a:r>
            <a:r>
              <a:rPr lang="en-US" sz="2000" i="1" smtClean="0"/>
              <a:t>i</a:t>
            </a:r>
            <a:r>
              <a:rPr lang="en-US" sz="2000" smtClean="0"/>
              <a:t> a </a:t>
            </a:r>
            <a:r>
              <a:rPr lang="en-US" sz="2000" i="1" smtClean="0"/>
              <a:t>j</a:t>
            </a:r>
            <a:endParaRPr lang="en-US" sz="20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C4B17BC1-CF7C-46E3-B5E7-69F29B2CE5F5}" type="slidenum">
              <a:rPr lang="en-US"/>
              <a:pPr>
                <a:defRPr/>
              </a:pPr>
              <a:t>10</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4339">
                                            <p:txEl>
                                              <p:pRg st="3" end="3"/>
                                            </p:txEl>
                                          </p:spTgt>
                                        </p:tgtEl>
                                        <p:attrNameLst>
                                          <p:attrName>style.visibility</p:attrName>
                                        </p:attrNameLst>
                                      </p:cBhvr>
                                      <p:to>
                                        <p:strVal val="visible"/>
                                      </p:to>
                                    </p:set>
                                    <p:animEffect transition="in" filter="strips(downRight)">
                                      <p:cBhvr>
                                        <p:cTn id="20" dur="500"/>
                                        <p:tgtEl>
                                          <p:spTgt spid="14339">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animEffect transition="in" filter="strips(downRight)">
                                      <p:cBhvr>
                                        <p:cTn id="23" dur="500"/>
                                        <p:tgtEl>
                                          <p:spTgt spid="14339">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4339">
                                            <p:txEl>
                                              <p:pRg st="5" end="5"/>
                                            </p:txEl>
                                          </p:spTgt>
                                        </p:tgtEl>
                                        <p:attrNameLst>
                                          <p:attrName>style.visibility</p:attrName>
                                        </p:attrNameLst>
                                      </p:cBhvr>
                                      <p:to>
                                        <p:strVal val="visible"/>
                                      </p:to>
                                    </p:set>
                                    <p:animEffect transition="in" filter="strips(downRight)">
                                      <p:cBhvr>
                                        <p:cTn id="26" dur="500"/>
                                        <p:tgtEl>
                                          <p:spTgt spid="14339">
                                            <p:txEl>
                                              <p:pRg st="5" end="5"/>
                                            </p:txEl>
                                          </p:spTgt>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4339">
                                            <p:txEl>
                                              <p:pRg st="6" end="6"/>
                                            </p:txEl>
                                          </p:spTgt>
                                        </p:tgtEl>
                                        <p:attrNameLst>
                                          <p:attrName>style.visibility</p:attrName>
                                        </p:attrNameLst>
                                      </p:cBhvr>
                                      <p:to>
                                        <p:strVal val="visible"/>
                                      </p:to>
                                    </p:set>
                                    <p:animEffect transition="in" filter="strips(downRight)">
                                      <p:cBhvr>
                                        <p:cTn id="29" dur="500"/>
                                        <p:tgtEl>
                                          <p:spTgt spid="14339">
                                            <p:txEl>
                                              <p:pRg st="6" end="6"/>
                                            </p:txEl>
                                          </p:spTgt>
                                        </p:tgtEl>
                                      </p:cBhvr>
                                    </p:animEffect>
                                  </p:childTnLst>
                                </p:cTn>
                              </p:par>
                              <p:par>
                                <p:cTn id="30" presetID="18" presetClass="entr" presetSubtype="6" fill="hold" grpId="0" nodeType="withEffect">
                                  <p:stCondLst>
                                    <p:cond delay="0"/>
                                  </p:stCondLst>
                                  <p:childTnLst>
                                    <p:set>
                                      <p:cBhvr>
                                        <p:cTn id="31" dur="1" fill="hold">
                                          <p:stCondLst>
                                            <p:cond delay="0"/>
                                          </p:stCondLst>
                                        </p:cTn>
                                        <p:tgtEl>
                                          <p:spTgt spid="14339">
                                            <p:txEl>
                                              <p:pRg st="7" end="7"/>
                                            </p:txEl>
                                          </p:spTgt>
                                        </p:tgtEl>
                                        <p:attrNameLst>
                                          <p:attrName>style.visibility</p:attrName>
                                        </p:attrNameLst>
                                      </p:cBhvr>
                                      <p:to>
                                        <p:strVal val="visible"/>
                                      </p:to>
                                    </p:set>
                                    <p:animEffect transition="in" filter="strips(downRight)">
                                      <p:cBhvr>
                                        <p:cTn id="32"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cs-CZ" smtClean="0"/>
              <a:t>Gravitační model</a:t>
            </a:r>
            <a:endParaRPr lang="en-US" smtClean="0"/>
          </a:p>
        </p:txBody>
      </p:sp>
      <p:sp>
        <p:nvSpPr>
          <p:cNvPr id="15363" name="Rectangle 3"/>
          <p:cNvSpPr>
            <a:spLocks noGrp="1" noChangeArrowheads="1"/>
          </p:cNvSpPr>
          <p:nvPr>
            <p:ph idx="1"/>
          </p:nvPr>
        </p:nvSpPr>
        <p:spPr/>
        <p:txBody>
          <a:bodyPr/>
          <a:lstStyle/>
          <a:p>
            <a:pPr eaLnBrk="1" hangingPunct="1"/>
            <a:r>
              <a:rPr lang="cs-CZ" sz="2400" smtClean="0"/>
              <a:t>Obecnější, běžně používaná forma gravitační modelu, je</a:t>
            </a:r>
            <a:endParaRPr lang="en-US" sz="2400" smtClean="0"/>
          </a:p>
          <a:p>
            <a:pPr algn="ctr" eaLnBrk="1" hangingPunct="1">
              <a:buFontTx/>
              <a:buNone/>
            </a:pPr>
            <a:r>
              <a:rPr lang="en-US" sz="2400" smtClean="0"/>
              <a:t>T</a:t>
            </a:r>
            <a:r>
              <a:rPr lang="en-US" sz="2400" baseline="-25000" smtClean="0"/>
              <a:t>ij</a:t>
            </a:r>
            <a:r>
              <a:rPr lang="en-US" sz="2400" smtClean="0"/>
              <a:t> = A x Y</a:t>
            </a:r>
            <a:r>
              <a:rPr lang="en-US" sz="2400" baseline="-25000" smtClean="0"/>
              <a:t>i</a:t>
            </a:r>
            <a:r>
              <a:rPr lang="en-US" sz="2400" baseline="30000" smtClean="0"/>
              <a:t>a</a:t>
            </a:r>
            <a:r>
              <a:rPr lang="en-US" sz="2400" smtClean="0"/>
              <a:t> x Y</a:t>
            </a:r>
            <a:r>
              <a:rPr lang="en-US" sz="2400" baseline="-25000" smtClean="0"/>
              <a:t>j</a:t>
            </a:r>
            <a:r>
              <a:rPr lang="en-US" sz="2400" baseline="30000" smtClean="0"/>
              <a:t>b</a:t>
            </a:r>
            <a:r>
              <a:rPr lang="en-US" sz="2400" smtClean="0"/>
              <a:t> /D</a:t>
            </a:r>
            <a:r>
              <a:rPr lang="en-US" sz="2400" baseline="-25000" smtClean="0"/>
              <a:t>ij</a:t>
            </a:r>
            <a:r>
              <a:rPr lang="en-US" sz="2400" baseline="30000" smtClean="0"/>
              <a:t>c</a:t>
            </a:r>
            <a:endParaRPr lang="en-US" sz="2400" smtClean="0"/>
          </a:p>
          <a:p>
            <a:pPr lvl="1" eaLnBrk="1" hangingPunct="1">
              <a:buFontTx/>
              <a:buNone/>
            </a:pPr>
            <a:r>
              <a:rPr lang="cs-CZ" sz="2000" smtClean="0"/>
              <a:t>Kde </a:t>
            </a:r>
            <a:r>
              <a:rPr lang="en-US" sz="2000" smtClean="0"/>
              <a:t>a, b, a c </a:t>
            </a:r>
            <a:r>
              <a:rPr lang="cs-CZ" sz="2000" smtClean="0"/>
              <a:t>mohou být jiné než 1</a:t>
            </a:r>
            <a:r>
              <a:rPr lang="en-US" sz="2000" smtClean="0"/>
              <a:t>.</a:t>
            </a:r>
          </a:p>
          <a:p>
            <a:pPr eaLnBrk="1" hangingPunct="1">
              <a:spcBef>
                <a:spcPct val="70000"/>
              </a:spcBef>
            </a:pPr>
            <a:r>
              <a:rPr lang="cs-CZ" sz="2400" smtClean="0"/>
              <a:t>Gravitační model, navzdory své jednoduchosti, velmi dobře odhaduje obchodní toky.</a:t>
            </a:r>
            <a:endParaRPr lang="en-US" sz="24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ABF19B39-A22C-4E3C-BBE8-2019ACB28E8C}" type="slidenum">
              <a:rPr lang="en-US"/>
              <a:pPr>
                <a:defRPr/>
              </a:pPr>
              <a:t>11</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0"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cs-CZ" smtClean="0"/>
              <a:t>Vzdálenost a hranice</a:t>
            </a:r>
            <a:endParaRPr lang="en-US" smtClean="0"/>
          </a:p>
        </p:txBody>
      </p:sp>
      <p:sp>
        <p:nvSpPr>
          <p:cNvPr id="16387" name="Rectangle 3"/>
          <p:cNvSpPr>
            <a:spLocks noGrp="1" noChangeArrowheads="1"/>
          </p:cNvSpPr>
          <p:nvPr>
            <p:ph idx="1"/>
          </p:nvPr>
        </p:nvSpPr>
        <p:spPr/>
        <p:txBody>
          <a:bodyPr/>
          <a:lstStyle/>
          <a:p>
            <a:pPr eaLnBrk="1" hangingPunct="1"/>
            <a:r>
              <a:rPr lang="cs-CZ" sz="2000" smtClean="0"/>
              <a:t>Z gravitačního modelu plyne, že 1% nárůst vzdálenosti zemí snižuje objem obchodu o </a:t>
            </a:r>
            <a:r>
              <a:rPr lang="en-US" sz="2000" smtClean="0"/>
              <a:t>0.7% </a:t>
            </a:r>
            <a:r>
              <a:rPr lang="cs-CZ" sz="2000" smtClean="0"/>
              <a:t>až</a:t>
            </a:r>
            <a:r>
              <a:rPr lang="en-US" sz="2000" smtClean="0"/>
              <a:t> 1%.</a:t>
            </a:r>
            <a:endParaRPr lang="cs-CZ" sz="2000" smtClean="0"/>
          </a:p>
          <a:p>
            <a:pPr lvl="1" eaLnBrk="1" hangingPunct="1"/>
            <a:r>
              <a:rPr lang="cs-CZ" sz="1600" smtClean="0"/>
              <a:t>Hranice navíc zvyšují náklady a čas</a:t>
            </a:r>
            <a:endParaRPr lang="en-US" sz="1600" smtClean="0"/>
          </a:p>
          <a:p>
            <a:pPr eaLnBrk="1" hangingPunct="1">
              <a:spcBef>
                <a:spcPct val="50000"/>
              </a:spcBef>
            </a:pPr>
            <a:r>
              <a:rPr lang="cs-CZ" sz="2000" i="1" smtClean="0"/>
              <a:t>Obchodní dohody</a:t>
            </a:r>
            <a:r>
              <a:rPr lang="en-US" sz="2000" smtClean="0"/>
              <a:t> </a:t>
            </a:r>
            <a:r>
              <a:rPr lang="cs-CZ" sz="2000" smtClean="0"/>
              <a:t>jsou uzavírány s cílem omezit formality a cla při překračování hranic = podpořit obchod</a:t>
            </a:r>
            <a:r>
              <a:rPr lang="en-US" sz="2000" smtClean="0"/>
              <a:t>. </a:t>
            </a:r>
          </a:p>
          <a:p>
            <a:pPr eaLnBrk="1" hangingPunct="1">
              <a:spcBef>
                <a:spcPct val="50000"/>
              </a:spcBef>
            </a:pPr>
            <a:r>
              <a:rPr lang="cs-CZ" sz="2000" smtClean="0"/>
              <a:t>Gravitační model je schopen posoudit vliv obchodních dohod.</a:t>
            </a:r>
          </a:p>
          <a:p>
            <a:pPr lvl="1" eaLnBrk="1" hangingPunct="1">
              <a:spcBef>
                <a:spcPct val="50000"/>
              </a:spcBef>
            </a:pPr>
            <a:r>
              <a:rPr lang="cs-CZ" sz="1600" smtClean="0"/>
              <a:t>Hrají obchodní dohody roli? Tj. je obchod mezi zeměmi, které mají obchodní dohodu, větší než by vyplývalo z odhadu na základě velikosti a vzdálenosti?</a:t>
            </a:r>
            <a:r>
              <a:rPr lang="en-US" sz="1600" smtClean="0"/>
              <a:t> </a:t>
            </a:r>
          </a:p>
          <a:p>
            <a:pPr eaLnBrk="1" hangingPunct="1"/>
            <a:endParaRPr lang="en-US" sz="16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F78A85D4-1CBF-4967-9154-C90B75E86421}" type="slidenum">
              <a:rPr lang="en-US"/>
              <a:pPr>
                <a:defRPr/>
              </a:pPr>
              <a:t>12</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0" dur="500"/>
                                        <p:tgtEl>
                                          <p:spTgt spid="1638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5" dur="500"/>
                                        <p:tgtEl>
                                          <p:spTgt spid="1638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0" dur="500"/>
                                        <p:tgtEl>
                                          <p:spTgt spid="1638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3"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8"/>
          <p:cNvSpPr>
            <a:spLocks noGrp="1" noChangeArrowheads="1"/>
          </p:cNvSpPr>
          <p:nvPr>
            <p:ph type="title"/>
          </p:nvPr>
        </p:nvSpPr>
        <p:spPr/>
        <p:txBody>
          <a:bodyPr>
            <a:normAutofit fontScale="90000"/>
          </a:bodyPr>
          <a:lstStyle/>
          <a:p>
            <a:pPr eaLnBrk="1" hangingPunct="1"/>
            <a:r>
              <a:rPr lang="en-US" sz="3200" smtClean="0"/>
              <a:t>Fig. 2-3:  </a:t>
            </a:r>
            <a:r>
              <a:rPr lang="cs-CZ" sz="3200" smtClean="0"/>
              <a:t>Velikost ekonomiky a obchod s USA</a:t>
            </a:r>
            <a:endParaRPr lang="en-US" sz="3200" smtClean="0"/>
          </a:p>
        </p:txBody>
      </p:sp>
      <p:pic>
        <p:nvPicPr>
          <p:cNvPr id="14341"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00375" y="1816100"/>
            <a:ext cx="3754438" cy="4114800"/>
          </a:xfrm>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8917C9CF-1F10-4DB8-A8DD-7349665C33D7}" type="slidenum">
              <a:rPr lang="en-US"/>
              <a:pPr>
                <a:defRPr/>
              </a:pPr>
              <a:t>13</a:t>
            </a:fld>
            <a:endParaRPr lang="en-CA"/>
          </a:p>
        </p:txBody>
      </p:sp>
      <p:sp>
        <p:nvSpPr>
          <p:cNvPr id="14342" name="Text Box 10"/>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a:t>Zdroj</a:t>
            </a:r>
            <a:r>
              <a:rPr lang="en-US" sz="1200" b="1"/>
              <a:t>: </a:t>
            </a:r>
            <a:r>
              <a:rPr lang="en-US" sz="1200"/>
              <a:t>U.S. Deparment of Commerce, European Commission</a:t>
            </a:r>
            <a:endParaRPr lang="en-US" sz="1200" b="1"/>
          </a:p>
        </p:txBody>
      </p:sp>
    </p:spTree>
  </p:cSld>
  <p:clrMapOvr>
    <a:masterClrMapping/>
  </p:clrMapOvr>
  <p:transition spd="med">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939800" y="222250"/>
            <a:ext cx="7856538" cy="1143000"/>
          </a:xfrm>
        </p:spPr>
        <p:txBody>
          <a:bodyPr>
            <a:normAutofit fontScale="90000"/>
          </a:bodyPr>
          <a:lstStyle/>
          <a:p>
            <a:pPr eaLnBrk="1" hangingPunct="1"/>
            <a:r>
              <a:rPr lang="en-US" sz="3200" smtClean="0"/>
              <a:t>Fig. 2-4: </a:t>
            </a:r>
            <a:r>
              <a:rPr lang="cs-CZ" sz="3200" smtClean="0"/>
              <a:t>Kanadské provincie a státy USA, které obchodují s Britskou Kolumbií</a:t>
            </a:r>
            <a:endParaRPr lang="en-US" sz="3200" smtClean="0"/>
          </a:p>
        </p:txBody>
      </p:sp>
      <p:pic>
        <p:nvPicPr>
          <p:cNvPr id="15365" name="Picture 8" descr="fig020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1250" y="1239838"/>
            <a:ext cx="7242175" cy="5233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381E1A42-A837-4FD5-BF54-03529F0D6D59}" type="slidenum">
              <a:rPr lang="en-US"/>
              <a:pPr>
                <a:defRPr/>
              </a:pPr>
              <a:t>14</a:t>
            </a:fld>
            <a:endParaRPr lang="en-CA"/>
          </a:p>
        </p:txBody>
      </p:sp>
    </p:spTree>
  </p:cSld>
  <p:clrMapOvr>
    <a:masterClrMapping/>
  </p:clrMapOvr>
  <p:transition spd="med">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normAutofit fontScale="90000"/>
          </a:bodyPr>
          <a:lstStyle/>
          <a:p>
            <a:pPr eaLnBrk="1" hangingPunct="1"/>
            <a:r>
              <a:rPr lang="en-US" sz="3200" smtClean="0"/>
              <a:t>Tab</a:t>
            </a:r>
            <a:r>
              <a:rPr lang="cs-CZ" sz="3200" smtClean="0"/>
              <a:t>ulka</a:t>
            </a:r>
            <a:r>
              <a:rPr lang="en-US" sz="3200" smtClean="0"/>
              <a:t> 2-3: </a:t>
            </a:r>
            <a:r>
              <a:rPr lang="cs-CZ" sz="3200" smtClean="0"/>
              <a:t>Obchod s Britskou Kolumbií, </a:t>
            </a:r>
            <a:r>
              <a:rPr lang="en-US" sz="3200" smtClean="0"/>
              <a:t>% HDP, </a:t>
            </a:r>
            <a:r>
              <a:rPr lang="cs-CZ" sz="3200" smtClean="0"/>
              <a:t>1996</a:t>
            </a:r>
            <a:endParaRPr lang="en-US" sz="3200" smtClean="0"/>
          </a:p>
        </p:txBody>
      </p:sp>
      <p:pic>
        <p:nvPicPr>
          <p:cNvPr id="16389" name="Picture 7" descr="tab020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79400" y="2698127"/>
            <a:ext cx="8686800" cy="33302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4A4A446F-B46B-425D-87B4-4B7BDC9DADD3}" type="slidenum">
              <a:rPr lang="en-US"/>
              <a:pPr>
                <a:defRPr/>
              </a:pPr>
              <a:t>15</a:t>
            </a:fld>
            <a:endParaRPr lang="en-CA"/>
          </a:p>
        </p:txBody>
      </p:sp>
      <p:sp>
        <p:nvSpPr>
          <p:cNvPr id="16390" name="Obdélník 1"/>
          <p:cNvSpPr>
            <a:spLocks noChangeArrowheads="1"/>
          </p:cNvSpPr>
          <p:nvPr/>
        </p:nvSpPr>
        <p:spPr bwMode="auto">
          <a:xfrm>
            <a:off x="977900" y="1804988"/>
            <a:ext cx="78359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cs-CZ" sz="2000"/>
              <a:t>USA a Kanada – navzdory dohodě o volném obchodu a stejnému jazyku jsou hranice mezi USA a Kanadou překážkou obchodu</a:t>
            </a:r>
            <a:endParaRPr lang="en-US" sz="2000"/>
          </a:p>
        </p:txBody>
      </p:sp>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cs-CZ" smtClean="0"/>
              <a:t>Zmenšil se svět?</a:t>
            </a:r>
            <a:endParaRPr lang="en-US" smtClean="0"/>
          </a:p>
        </p:txBody>
      </p:sp>
      <p:sp>
        <p:nvSpPr>
          <p:cNvPr id="23555" name="Rectangle 3"/>
          <p:cNvSpPr>
            <a:spLocks noGrp="1" noChangeArrowheads="1"/>
          </p:cNvSpPr>
          <p:nvPr>
            <p:ph idx="1"/>
          </p:nvPr>
        </p:nvSpPr>
        <p:spPr/>
        <p:txBody>
          <a:bodyPr/>
          <a:lstStyle/>
          <a:p>
            <a:pPr eaLnBrk="1" hangingPunct="1">
              <a:lnSpc>
                <a:spcPct val="90000"/>
              </a:lnSpc>
              <a:spcBef>
                <a:spcPct val="50000"/>
              </a:spcBef>
            </a:pPr>
            <a:r>
              <a:rPr lang="cs-CZ" sz="2400" smtClean="0"/>
              <a:t>Negativní efekt vzdálenosti na obchod je podle gravitačního modelu výrazný, ale v čase se zmenšuje z důvodu moderních způsobů dopravy a komunikací</a:t>
            </a:r>
            <a:r>
              <a:rPr lang="en-US" sz="2400" smtClean="0"/>
              <a:t>.</a:t>
            </a:r>
          </a:p>
          <a:p>
            <a:pPr lvl="1" eaLnBrk="1" hangingPunct="1">
              <a:lnSpc>
                <a:spcPct val="90000"/>
              </a:lnSpc>
              <a:spcBef>
                <a:spcPct val="50000"/>
              </a:spcBef>
            </a:pPr>
            <a:r>
              <a:rPr lang="cs-CZ" sz="2000" smtClean="0"/>
              <a:t>Kolo, plachty, kompasy, železnice, telegraf, parní pohon, automobily, telefony, letadla, počítače, faxy, internet, optická vlákna, mobilní telefony, GPS, chytré telefony…jsou technologii, které přispěly k růstu obchodu</a:t>
            </a:r>
            <a:r>
              <a:rPr lang="en-US" sz="2000" smtClean="0"/>
              <a:t>. </a:t>
            </a:r>
          </a:p>
          <a:p>
            <a:pPr eaLnBrk="1" hangingPunct="1">
              <a:lnSpc>
                <a:spcPct val="90000"/>
              </a:lnSpc>
              <a:spcBef>
                <a:spcPct val="50000"/>
              </a:spcBef>
            </a:pPr>
            <a:r>
              <a:rPr lang="cs-CZ" sz="2400" smtClean="0"/>
              <a:t>Z historie vyplývá, že politické faktory, jako války, mohou změnit „vzorce“ obchodu více než inovace v dopravě a komunikaci</a:t>
            </a:r>
            <a:r>
              <a:rPr lang="en-US" sz="240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62CCF24D-4F71-4701-A9E1-071850B90BAD}" type="slidenum">
              <a:rPr lang="en-US"/>
              <a:pPr>
                <a:defRPr/>
              </a:pPr>
              <a:t>16</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spcBef>
                <a:spcPct val="50000"/>
              </a:spcBef>
            </a:pPr>
            <a:r>
              <a:rPr lang="cs-CZ" sz="3200" smtClean="0"/>
              <a:t>Zmenšil se svět?</a:t>
            </a:r>
            <a:endParaRPr lang="en-US" smtClean="0"/>
          </a:p>
        </p:txBody>
      </p:sp>
      <p:sp>
        <p:nvSpPr>
          <p:cNvPr id="24579" name="Rectangle 3"/>
          <p:cNvSpPr>
            <a:spLocks noGrp="1" noChangeArrowheads="1"/>
          </p:cNvSpPr>
          <p:nvPr>
            <p:ph idx="1"/>
          </p:nvPr>
        </p:nvSpPr>
        <p:spPr/>
        <p:txBody>
          <a:bodyPr/>
          <a:lstStyle/>
          <a:p>
            <a:pPr eaLnBrk="1" hangingPunct="1">
              <a:spcBef>
                <a:spcPct val="50000"/>
              </a:spcBef>
            </a:pPr>
            <a:r>
              <a:rPr lang="cs-CZ" sz="2800" smtClean="0"/>
              <a:t>Globalizace proběhla ve dvou vlnách</a:t>
            </a:r>
            <a:r>
              <a:rPr lang="en-US" sz="2800" smtClean="0"/>
              <a:t>.</a:t>
            </a:r>
          </a:p>
          <a:p>
            <a:pPr lvl="1" eaLnBrk="1" hangingPunct="1">
              <a:spcBef>
                <a:spcPct val="50000"/>
              </a:spcBef>
            </a:pPr>
            <a:r>
              <a:rPr lang="en-US" sz="2400" smtClean="0"/>
              <a:t>1840–1914: </a:t>
            </a:r>
            <a:r>
              <a:rPr lang="cs-CZ" sz="2400" smtClean="0"/>
              <a:t>ekonomický rozvoj založený na parním pohonu, železnicích, telegrafu a telefonech. Globalizace byla přerušena válkou a ekonomickou krizí</a:t>
            </a:r>
            <a:r>
              <a:rPr lang="en-US" sz="2400" smtClean="0"/>
              <a:t>.</a:t>
            </a:r>
          </a:p>
          <a:p>
            <a:pPr lvl="1" eaLnBrk="1" hangingPunct="1">
              <a:spcBef>
                <a:spcPct val="50000"/>
              </a:spcBef>
            </a:pPr>
            <a:r>
              <a:rPr lang="en-US" sz="2400" smtClean="0"/>
              <a:t>1945–</a:t>
            </a:r>
            <a:r>
              <a:rPr lang="cs-CZ" sz="2400" smtClean="0"/>
              <a:t>současnost</a:t>
            </a:r>
            <a:r>
              <a:rPr lang="en-US" sz="2400" smtClean="0"/>
              <a:t>: </a:t>
            </a:r>
            <a:r>
              <a:rPr lang="cs-CZ" sz="2400" smtClean="0"/>
              <a:t>rozvoj založeny na telefonech, letadlech, internetu, optických vláknech, osobních počítačích, GPS…</a:t>
            </a:r>
            <a:endParaRPr lang="en-US" sz="24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3B6D30F6-BB70-4CC0-B556-FA6A0AF69638}" type="slidenum">
              <a:rPr lang="en-US"/>
              <a:pPr>
                <a:defRPr/>
              </a:pPr>
              <a:t>17</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cs-CZ" sz="3200" smtClean="0"/>
              <a:t>Zmenšil se svět?</a:t>
            </a:r>
            <a:endParaRPr lang="en-US" smtClean="0"/>
          </a:p>
        </p:txBody>
      </p:sp>
      <p:sp>
        <p:nvSpPr>
          <p:cNvPr id="25603" name="Rectangle 3"/>
          <p:cNvSpPr>
            <a:spLocks noGrp="1" noChangeArrowheads="1"/>
          </p:cNvSpPr>
          <p:nvPr>
            <p:ph idx="1"/>
          </p:nvPr>
        </p:nvSpPr>
        <p:spPr/>
        <p:txBody>
          <a:bodyPr/>
          <a:lstStyle/>
          <a:p>
            <a:pPr eaLnBrk="1" hangingPunct="1">
              <a:spcBef>
                <a:spcPct val="50000"/>
              </a:spcBef>
            </a:pPr>
            <a:r>
              <a:rPr lang="cs-CZ" sz="2800" dirty="0" smtClean="0"/>
              <a:t>Teprve v posledních dekádách se obchod stal pro UK důležitějším než byl v roce </a:t>
            </a:r>
            <a:r>
              <a:rPr lang="en-US" sz="2800" dirty="0" smtClean="0"/>
              <a:t>1910.</a:t>
            </a:r>
          </a:p>
          <a:p>
            <a:pPr eaLnBrk="1" hangingPunct="1">
              <a:spcBef>
                <a:spcPct val="50000"/>
              </a:spcBef>
            </a:pPr>
            <a:r>
              <a:rPr lang="cs-CZ" sz="2800" dirty="0" smtClean="0"/>
              <a:t>Dokonce dnes je pro USA obchod méně důležitý, než byl pro UK v roce 1910</a:t>
            </a:r>
            <a:r>
              <a:rPr lang="en-US" sz="28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70BE74CC-4B55-43DF-B7D6-6B95784EA805}" type="slidenum">
              <a:rPr lang="en-US"/>
              <a:pPr>
                <a:defRPr/>
              </a:pPr>
              <a:t>18</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normAutofit fontScale="90000"/>
          </a:bodyPr>
          <a:lstStyle/>
          <a:p>
            <a:pPr eaLnBrk="1" hangingPunct="1"/>
            <a:r>
              <a:rPr lang="en-US" sz="3200" dirty="0" smtClean="0"/>
              <a:t>Fig. 2-5: </a:t>
            </a:r>
            <a:r>
              <a:rPr lang="cs-CZ" sz="3200" dirty="0" smtClean="0"/>
              <a:t>Vzestupy a pády mezinárodního obchodu, od roku 1830</a:t>
            </a:r>
            <a:endParaRPr lang="en-US" sz="3200" dirty="0" smtClean="0"/>
          </a:p>
        </p:txBody>
      </p:sp>
      <p:pic>
        <p:nvPicPr>
          <p:cNvPr id="20485" name="Picture 6" descr="fig020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60525" y="1449388"/>
            <a:ext cx="6453188" cy="418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D8C9CFA6-F700-4C24-B1CF-E4C2754659D1}" type="slidenum">
              <a:rPr lang="en-US"/>
              <a:pPr>
                <a:defRPr/>
              </a:pPr>
              <a:t>19</a:t>
            </a:fld>
            <a:endParaRPr lang="en-CA"/>
          </a:p>
        </p:txBody>
      </p:sp>
      <p:sp>
        <p:nvSpPr>
          <p:cNvPr id="20486" name="Text Box 7"/>
          <p:cNvSpPr txBox="1">
            <a:spLocks noChangeArrowheads="1"/>
          </p:cNvSpPr>
          <p:nvPr/>
        </p:nvSpPr>
        <p:spPr bwMode="auto">
          <a:xfrm>
            <a:off x="1143000" y="6000750"/>
            <a:ext cx="7475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en-US" sz="1200" b="1"/>
              <a:t>Source: </a:t>
            </a:r>
            <a:r>
              <a:rPr lang="en-US" sz="1200"/>
              <a:t>Richard E. Baldwin and Phillipe Martin, “Two Waves of Globalization: Superficial Similarities, Fundamental Differences,” in Horst Siebert, ed., </a:t>
            </a:r>
            <a:r>
              <a:rPr lang="en-US" sz="1200" i="1"/>
              <a:t>Globalization and Labor</a:t>
            </a:r>
            <a:r>
              <a:rPr lang="en-US" sz="1200"/>
              <a:t> (Tubingen: Mohr, 1999).</a:t>
            </a:r>
            <a:endParaRPr lang="en-US" sz="1200" b="1"/>
          </a:p>
        </p:txBody>
      </p:sp>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MOST WANTED INFO</a:t>
            </a:r>
            <a:endParaRPr lang="cs-CZ" dirty="0"/>
          </a:p>
        </p:txBody>
      </p:sp>
      <p:sp>
        <p:nvSpPr>
          <p:cNvPr id="3" name="Zástupný symbol pro obsah 2"/>
          <p:cNvSpPr>
            <a:spLocks noGrp="1"/>
          </p:cNvSpPr>
          <p:nvPr>
            <p:ph idx="1"/>
          </p:nvPr>
        </p:nvSpPr>
        <p:spPr/>
        <p:txBody>
          <a:bodyPr/>
          <a:lstStyle/>
          <a:p>
            <a:r>
              <a:rPr lang="cs-CZ" dirty="0" smtClean="0"/>
              <a:t>Literatura: </a:t>
            </a:r>
          </a:p>
          <a:p>
            <a:pPr lvl="1"/>
            <a:r>
              <a:rPr lang="cs-CZ" dirty="0" err="1" smtClean="0"/>
              <a:t>Krugman-Obstfeld</a:t>
            </a:r>
            <a:r>
              <a:rPr lang="cs-CZ" dirty="0" smtClean="0"/>
              <a:t>: International </a:t>
            </a:r>
            <a:r>
              <a:rPr lang="cs-CZ" dirty="0" err="1" smtClean="0"/>
              <a:t>economics</a:t>
            </a:r>
            <a:endParaRPr lang="cs-CZ" dirty="0" smtClean="0"/>
          </a:p>
          <a:p>
            <a:pPr lvl="1"/>
            <a:r>
              <a:rPr lang="cs-CZ" dirty="0" smtClean="0"/>
              <a:t>Přednášky</a:t>
            </a:r>
          </a:p>
          <a:p>
            <a:r>
              <a:rPr lang="cs-CZ" dirty="0" smtClean="0"/>
              <a:t>Ukončení: TEST + ústní zkouška</a:t>
            </a:r>
          </a:p>
          <a:p>
            <a:r>
              <a:rPr lang="cs-CZ" dirty="0" smtClean="0"/>
              <a:t>Vyučující: Tomáš Paleta</a:t>
            </a:r>
          </a:p>
          <a:p>
            <a:r>
              <a:rPr lang="cs-CZ" dirty="0" smtClean="0"/>
              <a:t>Kontakt: kancelář 604 (st.10:15-11:45)</a:t>
            </a:r>
          </a:p>
          <a:p>
            <a:pPr lvl="1"/>
            <a:r>
              <a:rPr lang="cs-CZ" dirty="0" smtClean="0"/>
              <a:t>paleta@econ.muni.cz</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smtClean="0"/>
              <a:t>2-</a:t>
            </a:r>
            <a:fld id="{81622A1A-D075-4935-A419-2036EC4EAE66}" type="slidenum">
              <a:rPr lang="en-US" smtClean="0"/>
              <a:pPr>
                <a:defRPr/>
              </a:pPr>
              <a:t>2</a:t>
            </a:fld>
            <a:endParaRPr lang="en-CA"/>
          </a:p>
        </p:txBody>
      </p:sp>
    </p:spTree>
    <p:extLst>
      <p:ext uri="{BB962C8B-B14F-4D97-AF65-F5344CB8AC3E}">
        <p14:creationId xmlns:p14="http://schemas.microsoft.com/office/powerpoint/2010/main" val="1006275657"/>
      </p:ext>
    </p:extLst>
  </p:cSld>
  <p:clrMapOvr>
    <a:masterClrMapping/>
  </p:clrMapOvr>
  <p:transition spd="med">
    <p:pull dir="rd"/>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cs-CZ" dirty="0" smtClean="0"/>
              <a:t>Změny struktury obchodu</a:t>
            </a:r>
            <a:endParaRPr lang="en-US" dirty="0" smtClean="0"/>
          </a:p>
        </p:txBody>
      </p:sp>
      <p:sp>
        <p:nvSpPr>
          <p:cNvPr id="27651" name="Rectangle 3"/>
          <p:cNvSpPr>
            <a:spLocks noGrp="1" noChangeArrowheads="1"/>
          </p:cNvSpPr>
          <p:nvPr>
            <p:ph idx="1"/>
          </p:nvPr>
        </p:nvSpPr>
        <p:spPr/>
        <p:txBody>
          <a:bodyPr/>
          <a:lstStyle/>
          <a:p>
            <a:pPr eaLnBrk="1" hangingPunct="1">
              <a:lnSpc>
                <a:spcPct val="90000"/>
              </a:lnSpc>
              <a:spcBef>
                <a:spcPct val="50000"/>
              </a:spcBef>
            </a:pPr>
            <a:r>
              <a:rPr lang="cs-CZ" sz="2400" dirty="0" smtClean="0"/>
              <a:t>Změnila se struktura obchodu?</a:t>
            </a:r>
            <a:endParaRPr lang="en-US" sz="2400" dirty="0" smtClean="0"/>
          </a:p>
          <a:p>
            <a:pPr eaLnBrk="1" hangingPunct="1">
              <a:lnSpc>
                <a:spcPct val="90000"/>
              </a:lnSpc>
              <a:spcBef>
                <a:spcPct val="50000"/>
              </a:spcBef>
            </a:pPr>
            <a:r>
              <a:rPr lang="cs-CZ" sz="2400" dirty="0" smtClean="0"/>
              <a:t>Dnes tvoří většinu obchodu průmyslové zboží (auta, počítače, oblečení, stroje…)</a:t>
            </a:r>
            <a:r>
              <a:rPr lang="en-US" sz="2400" dirty="0" smtClean="0"/>
              <a:t>.</a:t>
            </a:r>
          </a:p>
          <a:p>
            <a:pPr lvl="1" eaLnBrk="1" hangingPunct="1">
              <a:lnSpc>
                <a:spcPct val="90000"/>
              </a:lnSpc>
              <a:spcBef>
                <a:spcPct val="50000"/>
              </a:spcBef>
            </a:pPr>
            <a:r>
              <a:rPr lang="cs-CZ" sz="2000" i="1" dirty="0" smtClean="0"/>
              <a:t>Služby </a:t>
            </a:r>
            <a:r>
              <a:rPr lang="cs-CZ" sz="2000" dirty="0" smtClean="0"/>
              <a:t>jako doprava, pojištění, poplatky a turistické výdaje tvoří cca 20% obchodu</a:t>
            </a:r>
            <a:r>
              <a:rPr lang="en-US" sz="2000" dirty="0" smtClean="0"/>
              <a:t>.</a:t>
            </a:r>
          </a:p>
          <a:p>
            <a:pPr lvl="1" eaLnBrk="1" hangingPunct="1">
              <a:lnSpc>
                <a:spcPct val="90000"/>
              </a:lnSpc>
              <a:spcBef>
                <a:spcPct val="50000"/>
              </a:spcBef>
            </a:pPr>
            <a:r>
              <a:rPr lang="cs-CZ" sz="2000" i="1" dirty="0" smtClean="0"/>
              <a:t>Těžařství (např. ropa, uhlí, měď) a zemědělství </a:t>
            </a:r>
            <a:r>
              <a:rPr lang="cs-CZ" sz="2000" dirty="0" smtClean="0"/>
              <a:t>tvoří jen malou část obchodu</a:t>
            </a:r>
            <a:r>
              <a:rPr lang="en-US" sz="20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71A3EBDF-40E2-43BF-AE38-CAF759BD98C4}" type="slidenum">
              <a:rPr lang="en-US"/>
              <a:pPr>
                <a:defRPr/>
              </a:pPr>
              <a:t>20</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sz="3200" dirty="0" smtClean="0"/>
              <a:t>Fig. 2-6: </a:t>
            </a:r>
            <a:r>
              <a:rPr lang="cs-CZ" sz="3200" dirty="0" smtClean="0"/>
              <a:t>Struktura obchodu, rok 2005</a:t>
            </a:r>
            <a:endParaRPr lang="en-US" sz="3200" dirty="0" smtClean="0"/>
          </a:p>
        </p:txBody>
      </p:sp>
      <p:pic>
        <p:nvPicPr>
          <p:cNvPr id="22533" name="Picture 6" descr="fig02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46350" y="1355725"/>
            <a:ext cx="4714875" cy="4706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57A7381E-C475-453E-AC56-5D0449BE771A}" type="slidenum">
              <a:rPr lang="en-US"/>
              <a:pPr>
                <a:defRPr/>
              </a:pPr>
              <a:t>21</a:t>
            </a:fld>
            <a:endParaRPr lang="en-CA"/>
          </a:p>
        </p:txBody>
      </p:sp>
      <p:sp>
        <p:nvSpPr>
          <p:cNvPr id="22534" name="Text Box 8"/>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dirty="0" smtClean="0"/>
              <a:t>Zdroj</a:t>
            </a:r>
            <a:r>
              <a:rPr lang="en-US" sz="1200" b="1" dirty="0" smtClean="0"/>
              <a:t>: </a:t>
            </a:r>
            <a:r>
              <a:rPr lang="en-US" sz="1200" dirty="0"/>
              <a:t>World Trade Organization</a:t>
            </a:r>
            <a:endParaRPr lang="en-US" sz="1200" b="1" dirty="0"/>
          </a:p>
        </p:txBody>
      </p:sp>
    </p:spTree>
  </p:cSld>
  <p:clrMapOvr>
    <a:masterClrMapping/>
  </p:clrMapOvr>
  <p:transition spd="med">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cs-CZ" sz="3200" dirty="0" smtClean="0"/>
              <a:t>Změny struktury obchodu</a:t>
            </a:r>
            <a:endParaRPr lang="en-US" dirty="0" smtClean="0"/>
          </a:p>
        </p:txBody>
      </p:sp>
      <p:sp>
        <p:nvSpPr>
          <p:cNvPr id="29699" name="Rectangle 3"/>
          <p:cNvSpPr>
            <a:spLocks noGrp="1" noChangeArrowheads="1"/>
          </p:cNvSpPr>
          <p:nvPr>
            <p:ph idx="1"/>
          </p:nvPr>
        </p:nvSpPr>
        <p:spPr/>
        <p:txBody>
          <a:bodyPr/>
          <a:lstStyle/>
          <a:p>
            <a:pPr eaLnBrk="1" hangingPunct="1">
              <a:spcBef>
                <a:spcPct val="50000"/>
              </a:spcBef>
            </a:pPr>
            <a:r>
              <a:rPr lang="cs-CZ" sz="2400" dirty="0" smtClean="0"/>
              <a:t>V minulosti tvořily velkou část obchodu těžařské a zemědělské produkty</a:t>
            </a:r>
            <a:r>
              <a:rPr lang="en-US" sz="2400" dirty="0" smtClean="0"/>
              <a:t>.</a:t>
            </a:r>
          </a:p>
          <a:p>
            <a:pPr lvl="1" eaLnBrk="1" hangingPunct="1">
              <a:spcBef>
                <a:spcPct val="50000"/>
              </a:spcBef>
            </a:pPr>
            <a:r>
              <a:rPr lang="cs-CZ" sz="2000" dirty="0" smtClean="0"/>
              <a:t>V roce</a:t>
            </a:r>
            <a:r>
              <a:rPr lang="en-US" sz="2000" dirty="0" smtClean="0"/>
              <a:t> 1910, Brit</a:t>
            </a:r>
            <a:r>
              <a:rPr lang="cs-CZ" sz="2000" dirty="0" err="1" smtClean="0"/>
              <a:t>ánie</a:t>
            </a:r>
            <a:r>
              <a:rPr lang="cs-CZ" sz="2000" dirty="0" smtClean="0"/>
              <a:t> importovala zejména zemědělské produkty a nerostné suroviny, export tvořily primárně průmyslové výrobky</a:t>
            </a:r>
            <a:endParaRPr lang="en-US" sz="2000" dirty="0" smtClean="0"/>
          </a:p>
          <a:p>
            <a:pPr lvl="1" eaLnBrk="1" hangingPunct="1">
              <a:spcBef>
                <a:spcPct val="50000"/>
              </a:spcBef>
            </a:pPr>
            <a:r>
              <a:rPr lang="cs-CZ" sz="2000" dirty="0" smtClean="0"/>
              <a:t>V roce 1910, USA exportovaly i importovaly zemědělské produkty a nerostné suroviny</a:t>
            </a:r>
            <a:r>
              <a:rPr lang="en-US" sz="2000" dirty="0" smtClean="0"/>
              <a:t>.</a:t>
            </a:r>
          </a:p>
          <a:p>
            <a:pPr lvl="1" eaLnBrk="1" hangingPunct="1">
              <a:spcBef>
                <a:spcPct val="50000"/>
              </a:spcBef>
            </a:pPr>
            <a:r>
              <a:rPr lang="cs-CZ" sz="2000" dirty="0" smtClean="0"/>
              <a:t>V roce 2002 průmyslové výrobky tvoří většinu obchodu vyspělých zemí</a:t>
            </a:r>
            <a:r>
              <a:rPr lang="en-US" sz="20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08E58397-577C-4E9D-AF19-8EC1DCF597FC}" type="slidenum">
              <a:rPr lang="en-US"/>
              <a:pPr>
                <a:defRPr/>
              </a:pPr>
              <a:t>22</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normAutofit fontScale="90000"/>
          </a:bodyPr>
          <a:lstStyle/>
          <a:p>
            <a:pPr eaLnBrk="1" hangingPunct="1"/>
            <a:r>
              <a:rPr lang="en-US" sz="3200" dirty="0" smtClean="0"/>
              <a:t>Table 2-4: </a:t>
            </a:r>
            <a:r>
              <a:rPr lang="cs-CZ" sz="3200" dirty="0" smtClean="0"/>
              <a:t>Průmyslové výrobky a jejich podíl na celkovém obchodu</a:t>
            </a:r>
            <a:endParaRPr lang="en-US" sz="3200" dirty="0" smtClean="0"/>
          </a:p>
        </p:txBody>
      </p:sp>
      <p:pic>
        <p:nvPicPr>
          <p:cNvPr id="24581" name="Picture 6" descr="tab020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04800" y="2781104"/>
            <a:ext cx="8686800" cy="2072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B47D3B51-A3D6-4874-ADC4-72B9324F1C68}" type="slidenum">
              <a:rPr lang="en-US"/>
              <a:pPr>
                <a:defRPr/>
              </a:pPr>
              <a:t>23</a:t>
            </a:fld>
            <a:endParaRPr lang="en-CA"/>
          </a:p>
        </p:txBody>
      </p:sp>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pPr eaLnBrk="1" hangingPunct="1"/>
            <a:r>
              <a:rPr lang="cs-CZ" sz="3200" dirty="0" smtClean="0"/>
              <a:t>Změny struktury obchodu</a:t>
            </a:r>
            <a:endParaRPr lang="en-US" dirty="0" smtClean="0"/>
          </a:p>
        </p:txBody>
      </p:sp>
      <p:sp>
        <p:nvSpPr>
          <p:cNvPr id="31747" name="Rectangle 3"/>
          <p:cNvSpPr>
            <a:spLocks noGrp="1" noChangeArrowheads="1"/>
          </p:cNvSpPr>
          <p:nvPr>
            <p:ph idx="1"/>
          </p:nvPr>
        </p:nvSpPr>
        <p:spPr/>
        <p:txBody>
          <a:bodyPr/>
          <a:lstStyle/>
          <a:p>
            <a:pPr eaLnBrk="1" hangingPunct="1">
              <a:lnSpc>
                <a:spcPct val="90000"/>
              </a:lnSpc>
              <a:spcBef>
                <a:spcPct val="50000"/>
              </a:spcBef>
            </a:pPr>
            <a:r>
              <a:rPr lang="cs-CZ" sz="2800" dirty="0" smtClean="0"/>
              <a:t>Struktura obchodu se změnila i u nízko a středně příjmových zemí</a:t>
            </a:r>
            <a:r>
              <a:rPr lang="en-US" sz="2800" dirty="0" smtClean="0"/>
              <a:t>.</a:t>
            </a:r>
          </a:p>
          <a:p>
            <a:pPr lvl="1" eaLnBrk="1" hangingPunct="1">
              <a:lnSpc>
                <a:spcPct val="90000"/>
              </a:lnSpc>
              <a:spcBef>
                <a:spcPct val="50000"/>
              </a:spcBef>
            </a:pPr>
            <a:r>
              <a:rPr lang="cs-CZ" sz="2400" dirty="0" smtClean="0"/>
              <a:t>V roce 2001, </a:t>
            </a:r>
            <a:r>
              <a:rPr lang="en-US" sz="2400" dirty="0" smtClean="0"/>
              <a:t>65</a:t>
            </a:r>
            <a:r>
              <a:rPr lang="cs-CZ" sz="2400" dirty="0" smtClean="0"/>
              <a:t> </a:t>
            </a:r>
            <a:r>
              <a:rPr lang="en-US" sz="2400" dirty="0" smtClean="0"/>
              <a:t>% </a:t>
            </a:r>
            <a:r>
              <a:rPr lang="cs-CZ" sz="2400" dirty="0" smtClean="0"/>
              <a:t>exportu tvořily průmyslové výrobky a cca </a:t>
            </a:r>
            <a:r>
              <a:rPr lang="en-US" sz="2400" dirty="0" smtClean="0"/>
              <a:t>10</a:t>
            </a:r>
            <a:r>
              <a:rPr lang="cs-CZ" sz="2400" dirty="0" smtClean="0"/>
              <a:t> </a:t>
            </a:r>
            <a:r>
              <a:rPr lang="en-US" sz="2400" dirty="0" smtClean="0"/>
              <a:t>% </a:t>
            </a:r>
            <a:r>
              <a:rPr lang="cs-CZ" sz="2400" dirty="0" smtClean="0"/>
              <a:t>exportu byly zemědělské produkty.</a:t>
            </a:r>
            <a:endParaRPr lang="en-US" sz="2400" dirty="0" smtClean="0"/>
          </a:p>
          <a:p>
            <a:pPr lvl="1" eaLnBrk="1" hangingPunct="1">
              <a:lnSpc>
                <a:spcPct val="90000"/>
              </a:lnSpc>
              <a:spcBef>
                <a:spcPct val="50000"/>
              </a:spcBef>
            </a:pPr>
            <a:r>
              <a:rPr lang="cs-CZ" sz="2400" dirty="0" smtClean="0"/>
              <a:t>V toce 1960, </a:t>
            </a:r>
            <a:r>
              <a:rPr lang="en-US" sz="2400" dirty="0" smtClean="0"/>
              <a:t>58</a:t>
            </a:r>
            <a:r>
              <a:rPr lang="cs-CZ" sz="2400" dirty="0" smtClean="0"/>
              <a:t> </a:t>
            </a:r>
            <a:r>
              <a:rPr lang="en-US" sz="2400" dirty="0" smtClean="0"/>
              <a:t>% </a:t>
            </a:r>
            <a:r>
              <a:rPr lang="cs-CZ" sz="2400" dirty="0" smtClean="0"/>
              <a:t>procent exportu nízko a středně příjmových zemí tvořila zemědělská produkce a jen </a:t>
            </a:r>
            <a:r>
              <a:rPr lang="en-US" sz="2400" dirty="0" smtClean="0"/>
              <a:t>12</a:t>
            </a:r>
            <a:r>
              <a:rPr lang="cs-CZ" sz="2400" dirty="0" smtClean="0"/>
              <a:t> </a:t>
            </a:r>
            <a:r>
              <a:rPr lang="en-US" sz="2400" dirty="0" smtClean="0"/>
              <a:t>% </a:t>
            </a:r>
            <a:r>
              <a:rPr lang="cs-CZ" sz="2400" dirty="0" smtClean="0"/>
              <a:t>tvořily průmyslové výrobky</a:t>
            </a:r>
            <a:r>
              <a:rPr lang="en-US" sz="24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4AC102C7-5BB5-4E7A-B4AA-EEE125A66C51}" type="slidenum">
              <a:rPr lang="en-US"/>
              <a:pPr>
                <a:defRPr/>
              </a:pPr>
              <a:t>24</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normAutofit fontScale="90000"/>
          </a:bodyPr>
          <a:lstStyle/>
          <a:p>
            <a:pPr eaLnBrk="1" hangingPunct="1"/>
            <a:r>
              <a:rPr lang="en-US" sz="3200" dirty="0" smtClean="0"/>
              <a:t>Fig. 2-7:  </a:t>
            </a:r>
            <a:r>
              <a:rPr lang="cs-CZ" sz="3200" dirty="0" smtClean="0"/>
              <a:t>Změna struktury obchodu rozvojových zemí</a:t>
            </a:r>
            <a:endParaRPr lang="en-US" sz="3200" dirty="0" smtClean="0"/>
          </a:p>
        </p:txBody>
      </p:sp>
      <p:pic>
        <p:nvPicPr>
          <p:cNvPr id="26629" name="Picture 6" descr="fig020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81125" y="1501775"/>
            <a:ext cx="7229475" cy="444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D0D5D7A1-CDC8-4FB4-A493-FE6308383584}" type="slidenum">
              <a:rPr lang="en-US"/>
              <a:pPr>
                <a:defRPr/>
              </a:pPr>
              <a:t>25</a:t>
            </a:fld>
            <a:endParaRPr lang="en-CA"/>
          </a:p>
        </p:txBody>
      </p:sp>
      <p:sp>
        <p:nvSpPr>
          <p:cNvPr id="26630" name="Text Box 7"/>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en-US" sz="1200" b="1"/>
              <a:t>Source: </a:t>
            </a:r>
            <a:r>
              <a:rPr lang="en-US" sz="1200"/>
              <a:t>United Nations Council on Trade and Development</a:t>
            </a:r>
            <a:endParaRPr lang="en-US" sz="1200" b="1"/>
          </a:p>
        </p:txBody>
      </p:sp>
    </p:spTree>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cs-CZ" dirty="0" smtClean="0"/>
              <a:t>Outsourcing služeb</a:t>
            </a:r>
            <a:endParaRPr lang="en-US" dirty="0" smtClean="0"/>
          </a:p>
        </p:txBody>
      </p:sp>
      <p:sp>
        <p:nvSpPr>
          <p:cNvPr id="34819" name="Rectangle 3"/>
          <p:cNvSpPr>
            <a:spLocks noGrp="1" noChangeArrowheads="1"/>
          </p:cNvSpPr>
          <p:nvPr>
            <p:ph idx="1"/>
          </p:nvPr>
        </p:nvSpPr>
        <p:spPr/>
        <p:txBody>
          <a:bodyPr/>
          <a:lstStyle/>
          <a:p>
            <a:pPr eaLnBrk="1" hangingPunct="1">
              <a:lnSpc>
                <a:spcPct val="90000"/>
              </a:lnSpc>
              <a:spcBef>
                <a:spcPct val="50000"/>
              </a:spcBef>
            </a:pPr>
            <a:r>
              <a:rPr lang="cs-CZ" b="1" dirty="0" smtClean="0"/>
              <a:t>Outsourcing služeb = </a:t>
            </a:r>
            <a:r>
              <a:rPr lang="cs-CZ" dirty="0" smtClean="0"/>
              <a:t>firmy poskytující služby přesunou jejich poskytování do zahraničí.</a:t>
            </a:r>
            <a:endParaRPr lang="en-US" dirty="0" smtClean="0"/>
          </a:p>
          <a:p>
            <a:pPr lvl="1" eaLnBrk="1" hangingPunct="1">
              <a:lnSpc>
                <a:spcPct val="90000"/>
              </a:lnSpc>
              <a:spcBef>
                <a:spcPct val="50000"/>
              </a:spcBef>
            </a:pPr>
            <a:r>
              <a:rPr lang="cs-CZ" dirty="0" smtClean="0"/>
              <a:t>Týká se služeb které mohou být vykonávány a přenášeny na dálku (elektronicky)</a:t>
            </a:r>
            <a:r>
              <a:rPr lang="en-US" dirty="0" smtClean="0"/>
              <a:t>.</a:t>
            </a:r>
          </a:p>
          <a:p>
            <a:pPr lvl="2" eaLnBrk="1" hangingPunct="1">
              <a:lnSpc>
                <a:spcPct val="90000"/>
              </a:lnSpc>
              <a:spcBef>
                <a:spcPct val="50000"/>
              </a:spcBef>
            </a:pPr>
            <a:r>
              <a:rPr lang="cs-CZ" dirty="0" smtClean="0"/>
              <a:t>Typický příklad: telefonní call centra</a:t>
            </a:r>
            <a:endParaRPr lang="en-US" dirty="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EDA4A75E-0007-41A2-87C9-1E3DF74694E2}" type="slidenum">
              <a:rPr lang="en-US"/>
              <a:pPr>
                <a:defRPr/>
              </a:pPr>
              <a:t>26</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eaLnBrk="1" hangingPunct="1"/>
            <a:r>
              <a:rPr lang="cs-CZ" dirty="0" smtClean="0"/>
              <a:t>Outsourcing služeb</a:t>
            </a:r>
            <a:endParaRPr lang="en-US" dirty="0" smtClean="0"/>
          </a:p>
        </p:txBody>
      </p:sp>
      <p:sp>
        <p:nvSpPr>
          <p:cNvPr id="57347" name="Rectangle 3"/>
          <p:cNvSpPr>
            <a:spLocks noGrp="1" noChangeArrowheads="1"/>
          </p:cNvSpPr>
          <p:nvPr>
            <p:ph idx="1"/>
          </p:nvPr>
        </p:nvSpPr>
        <p:spPr/>
        <p:txBody>
          <a:bodyPr/>
          <a:lstStyle/>
          <a:p>
            <a:pPr eaLnBrk="1" hangingPunct="1">
              <a:spcBef>
                <a:spcPct val="50000"/>
              </a:spcBef>
            </a:pPr>
            <a:r>
              <a:rPr lang="cs-CZ" sz="2800" dirty="0" smtClean="0"/>
              <a:t>Služby zatím nejsou výrazně </a:t>
            </a:r>
            <a:r>
              <a:rPr lang="cs-CZ" sz="2800" dirty="0" err="1" smtClean="0"/>
              <a:t>outsourcovány</a:t>
            </a:r>
            <a:r>
              <a:rPr lang="cs-CZ" sz="2800" dirty="0" smtClean="0"/>
              <a:t>, ale cca 19 % služebních postů je „obchodovatelných“ a potenciálně </a:t>
            </a:r>
            <a:r>
              <a:rPr lang="cs-CZ" sz="2800" dirty="0" err="1" smtClean="0"/>
              <a:t>outsourcovatelných</a:t>
            </a:r>
            <a:endParaRPr lang="en-US" sz="2800" dirty="0" smtClean="0"/>
          </a:p>
          <a:p>
            <a:pPr lvl="1" eaLnBrk="1" hangingPunct="1">
              <a:spcBef>
                <a:spcPct val="50000"/>
              </a:spcBef>
            </a:pPr>
            <a:r>
              <a:rPr lang="cs-CZ" sz="2400" dirty="0" smtClean="0"/>
              <a:t>Pro srovnání, cca 12 % průmyslových pracovních pozic je „obchodovatelných“ a tudíž potenciálně </a:t>
            </a:r>
            <a:r>
              <a:rPr lang="cs-CZ" sz="2400" dirty="0" err="1" smtClean="0"/>
              <a:t>outsourcovatelných</a:t>
            </a:r>
            <a:r>
              <a:rPr lang="cs-CZ" sz="2400" dirty="0" smtClean="0"/>
              <a:t>.</a:t>
            </a:r>
            <a:endParaRPr lang="en-US" sz="2400" dirty="0" smtClean="0"/>
          </a:p>
          <a:p>
            <a:pPr lvl="1" eaLnBrk="1" hangingPunct="1">
              <a:spcBef>
                <a:spcPct val="50000"/>
              </a:spcBef>
            </a:pPr>
            <a:r>
              <a:rPr lang="cs-CZ" sz="2400" dirty="0" smtClean="0"/>
              <a:t>Většina pracovních </a:t>
            </a:r>
            <a:r>
              <a:rPr lang="cs-CZ" sz="2400" dirty="0" err="1" smtClean="0"/>
              <a:t>pozoc</a:t>
            </a:r>
            <a:r>
              <a:rPr lang="cs-CZ" sz="2400" dirty="0" smtClean="0"/>
              <a:t> je neobchodovatelných, protože musí být </a:t>
            </a:r>
            <a:r>
              <a:rPr lang="cs-CZ" sz="2400" dirty="0" err="1" smtClean="0"/>
              <a:t>vykonávany</a:t>
            </a:r>
            <a:r>
              <a:rPr lang="cs-CZ" sz="2400" dirty="0" smtClean="0"/>
              <a:t> v blízkosti zákazníka.</a:t>
            </a:r>
            <a:endParaRPr lang="en-US" sz="2400" dirty="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B1DE953C-D9CE-4382-87DA-C7CBD8726C90}" type="slidenum">
              <a:rPr lang="en-US"/>
              <a:pPr>
                <a:defRPr/>
              </a:pPr>
              <a:t>27</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normAutofit fontScale="90000"/>
          </a:bodyPr>
          <a:lstStyle/>
          <a:p>
            <a:pPr eaLnBrk="1" hangingPunct="1"/>
            <a:r>
              <a:rPr lang="en-US" sz="3200" dirty="0" smtClean="0"/>
              <a:t>Fig. 2-8:  </a:t>
            </a:r>
            <a:r>
              <a:rPr lang="cs-CZ" sz="3200" dirty="0" smtClean="0"/>
              <a:t>Obchodovatelná odvětví, podíl na zaměstnanosti</a:t>
            </a:r>
            <a:endParaRPr lang="en-US" sz="3200" dirty="0" smtClean="0"/>
          </a:p>
        </p:txBody>
      </p:sp>
      <p:pic>
        <p:nvPicPr>
          <p:cNvPr id="29701" name="Picture 6" descr="fig020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01813" y="1343025"/>
            <a:ext cx="5827712" cy="4689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06FB7E7F-42E2-45BF-9814-D199F31A7FA5}" type="slidenum">
              <a:rPr lang="en-US"/>
              <a:pPr>
                <a:defRPr/>
              </a:pPr>
              <a:t>28</a:t>
            </a:fld>
            <a:endParaRPr lang="en-CA"/>
          </a:p>
        </p:txBody>
      </p:sp>
      <p:sp>
        <p:nvSpPr>
          <p:cNvPr id="29702" name="Text Box 7"/>
          <p:cNvSpPr txBox="1">
            <a:spLocks noChangeArrowheads="1"/>
          </p:cNvSpPr>
          <p:nvPr/>
        </p:nvSpPr>
        <p:spPr bwMode="auto">
          <a:xfrm>
            <a:off x="1143000" y="6000750"/>
            <a:ext cx="7308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dirty="0" smtClean="0"/>
              <a:t>Zdroj</a:t>
            </a:r>
            <a:r>
              <a:rPr lang="en-US" sz="1200" b="1" dirty="0" smtClean="0"/>
              <a:t>: </a:t>
            </a:r>
            <a:r>
              <a:rPr lang="en-US" sz="1200" dirty="0"/>
              <a:t>J. Bradford Jensen and Lori G. </a:t>
            </a:r>
            <a:r>
              <a:rPr lang="en-US" sz="1200" dirty="0" err="1"/>
              <a:t>Kletzer</a:t>
            </a:r>
            <a:r>
              <a:rPr lang="en-US" sz="1200" dirty="0"/>
              <a:t>, “Tradable Services: Understanding the Scope and Impact of Services Outsourcing,” Peterson Institute of Economics Working Paper 5-09, May 2005</a:t>
            </a:r>
            <a:endParaRPr lang="en-US" sz="1200" b="1" dirty="0"/>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dirty="0" smtClean="0"/>
              <a:t>Část 2 – komparativní výhody</a:t>
            </a:r>
            <a:endParaRPr lang="en-US" dirty="0"/>
          </a:p>
        </p:txBody>
      </p:sp>
      <p:sp>
        <p:nvSpPr>
          <p:cNvPr id="4099" name="Rectangle 3"/>
          <p:cNvSpPr>
            <a:spLocks noGrp="1" noChangeArrowheads="1"/>
          </p:cNvSpPr>
          <p:nvPr>
            <p:ph idx="1"/>
          </p:nvPr>
        </p:nvSpPr>
        <p:spPr/>
        <p:txBody>
          <a:bodyPr/>
          <a:lstStyle/>
          <a:p>
            <a:pPr>
              <a:lnSpc>
                <a:spcPct val="90000"/>
              </a:lnSpc>
            </a:pPr>
            <a:r>
              <a:rPr lang="cs-CZ" sz="2800" dirty="0" smtClean="0"/>
              <a:t>Náklady příležitosti a komparativní výhody</a:t>
            </a:r>
            <a:endParaRPr lang="en-US" sz="2800" dirty="0"/>
          </a:p>
          <a:p>
            <a:pPr>
              <a:lnSpc>
                <a:spcPct val="90000"/>
              </a:lnSpc>
            </a:pPr>
            <a:r>
              <a:rPr lang="cs-CZ" sz="2800" dirty="0" err="1" smtClean="0"/>
              <a:t>Jednofaktorový</a:t>
            </a:r>
            <a:r>
              <a:rPr lang="cs-CZ" sz="2800" dirty="0" smtClean="0"/>
              <a:t> </a:t>
            </a:r>
            <a:r>
              <a:rPr lang="cs-CZ" sz="2800" dirty="0" err="1" smtClean="0"/>
              <a:t>Rikardiánský</a:t>
            </a:r>
            <a:r>
              <a:rPr lang="cs-CZ" sz="2800" dirty="0" smtClean="0"/>
              <a:t> model</a:t>
            </a:r>
            <a:endParaRPr lang="en-US" sz="2800" dirty="0" smtClean="0"/>
          </a:p>
          <a:p>
            <a:pPr>
              <a:lnSpc>
                <a:spcPct val="90000"/>
              </a:lnSpc>
            </a:pPr>
            <a:r>
              <a:rPr lang="cs-CZ" sz="2800" dirty="0" smtClean="0"/>
              <a:t>Výrobní možnosti</a:t>
            </a:r>
            <a:r>
              <a:rPr lang="en-US" sz="2800" dirty="0" smtClean="0"/>
              <a:t> </a:t>
            </a:r>
          </a:p>
          <a:p>
            <a:pPr>
              <a:lnSpc>
                <a:spcPct val="90000"/>
              </a:lnSpc>
            </a:pPr>
            <a:r>
              <a:rPr lang="cs-CZ" sz="2800" dirty="0" smtClean="0"/>
              <a:t>Zisky z obchodu</a:t>
            </a:r>
            <a:endParaRPr lang="en-US" sz="2800" dirty="0"/>
          </a:p>
          <a:p>
            <a:pPr>
              <a:lnSpc>
                <a:spcPct val="90000"/>
              </a:lnSpc>
            </a:pPr>
            <a:r>
              <a:rPr lang="cs-CZ" sz="2800" dirty="0" smtClean="0"/>
              <a:t>Mzdy a obchod</a:t>
            </a:r>
            <a:endParaRPr lang="en-US" sz="2800" dirty="0"/>
          </a:p>
          <a:p>
            <a:pPr>
              <a:lnSpc>
                <a:spcPct val="90000"/>
              </a:lnSpc>
            </a:pPr>
            <a:r>
              <a:rPr lang="cs-CZ" sz="2800" dirty="0" smtClean="0"/>
              <a:t>Omyly v chápání komparativních výhod</a:t>
            </a:r>
            <a:endParaRPr lang="en-US" sz="2800" dirty="0"/>
          </a:p>
          <a:p>
            <a:pPr>
              <a:lnSpc>
                <a:spcPct val="90000"/>
              </a:lnSpc>
            </a:pPr>
            <a:r>
              <a:rPr lang="cs-CZ" sz="2800" dirty="0" smtClean="0"/>
              <a:t>Dopravní náklady a neobchodovatelné zboží</a:t>
            </a:r>
            <a:endParaRPr lang="en-US" sz="2800" dirty="0"/>
          </a:p>
          <a:p>
            <a:pPr>
              <a:lnSpc>
                <a:spcPct val="90000"/>
              </a:lnSpc>
            </a:pPr>
            <a:r>
              <a:rPr lang="cs-CZ" sz="2800" dirty="0" err="1" smtClean="0"/>
              <a:t>Empírie</a:t>
            </a:r>
            <a:endParaRPr lang="en-US" sz="2800" dirty="0"/>
          </a:p>
        </p:txBody>
      </p:sp>
      <p:sp>
        <p:nvSpPr>
          <p:cNvPr id="4" name="Zástupný symbol pro zápatí 3"/>
          <p:cNvSpPr>
            <a:spLocks noGrp="1"/>
          </p:cNvSpPr>
          <p:nvPr>
            <p:ph type="ftr" sz="quarter" idx="11"/>
          </p:nvPr>
        </p:nvSpPr>
        <p:spPr/>
        <p:txBody>
          <a:bodyPr/>
          <a:lstStyle/>
          <a:p>
            <a:endParaRPr lang="en-CA" dirty="0"/>
          </a:p>
        </p:txBody>
      </p:sp>
      <p:sp>
        <p:nvSpPr>
          <p:cNvPr id="5" name="Zástupný symbol pro číslo snímku 4"/>
          <p:cNvSpPr>
            <a:spLocks noGrp="1"/>
          </p:cNvSpPr>
          <p:nvPr>
            <p:ph type="sldNum" sz="quarter" idx="12"/>
          </p:nvPr>
        </p:nvSpPr>
        <p:spPr/>
        <p:txBody>
          <a:bodyPr/>
          <a:lstStyle/>
          <a:p>
            <a:r>
              <a:rPr lang="en-US"/>
              <a:t>3-</a:t>
            </a:r>
            <a:fld id="{38C57920-2CB6-4372-BF4F-B2934D77BBAD}" type="slidenum">
              <a:rPr lang="en-US"/>
              <a:pPr/>
              <a:t>29</a:t>
            </a:fld>
            <a:endParaRPr lang="en-CA"/>
          </a:p>
        </p:txBody>
      </p:sp>
    </p:spTree>
    <p:extLst>
      <p:ext uri="{BB962C8B-B14F-4D97-AF65-F5344CB8AC3E}">
        <p14:creationId xmlns:p14="http://schemas.microsoft.com/office/powerpoint/2010/main" val="359850030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trips(downRigh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strips(downRigh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strips(downRigh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strips(downRight)">
                                      <p:cBhvr>
                                        <p:cTn id="22" dur="500"/>
                                        <p:tgtEl>
                                          <p:spTgt spid="40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strips(downRight)">
                                      <p:cBhvr>
                                        <p:cTn id="27" dur="500"/>
                                        <p:tgtEl>
                                          <p:spTgt spid="40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strips(downRight)">
                                      <p:cBhvr>
                                        <p:cTn id="32" dur="500"/>
                                        <p:tgtEl>
                                          <p:spTgt spid="40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strips(downRight)">
                                      <p:cBhvr>
                                        <p:cTn id="37" dur="500"/>
                                        <p:tgtEl>
                                          <p:spTgt spid="409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4099">
                                            <p:txEl>
                                              <p:pRg st="7" end="7"/>
                                            </p:txEl>
                                          </p:spTgt>
                                        </p:tgtEl>
                                        <p:attrNameLst>
                                          <p:attrName>style.visibility</p:attrName>
                                        </p:attrNameLst>
                                      </p:cBhvr>
                                      <p:to>
                                        <p:strVal val="visible"/>
                                      </p:to>
                                    </p:set>
                                    <p:animEffect transition="in" filter="strips(downRight)">
                                      <p:cBhvr>
                                        <p:cTn id="42" dur="500"/>
                                        <p:tgtEl>
                                          <p:spTgt spid="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r>
              <a:rPr lang="cs-CZ" dirty="0" smtClean="0"/>
              <a:t>Část 1 - OBCHOD</a:t>
            </a:r>
            <a:endParaRPr lang="en-US" dirty="0" smtClean="0"/>
          </a:p>
        </p:txBody>
      </p:sp>
      <p:sp>
        <p:nvSpPr>
          <p:cNvPr id="6147" name="Rectangle 3"/>
          <p:cNvSpPr>
            <a:spLocks noGrp="1" noChangeArrowheads="1"/>
          </p:cNvSpPr>
          <p:nvPr>
            <p:ph idx="1"/>
          </p:nvPr>
        </p:nvSpPr>
        <p:spPr/>
        <p:txBody>
          <a:bodyPr/>
          <a:lstStyle/>
          <a:p>
            <a:pPr eaLnBrk="1" hangingPunct="1">
              <a:spcBef>
                <a:spcPct val="50000"/>
              </a:spcBef>
            </a:pPr>
            <a:r>
              <a:rPr lang="cs-CZ" sz="2000" smtClean="0"/>
              <a:t>Největší obchodní partneři EU</a:t>
            </a:r>
            <a:endParaRPr lang="en-US" sz="2000" smtClean="0"/>
          </a:p>
          <a:p>
            <a:pPr eaLnBrk="1" hangingPunct="1">
              <a:spcBef>
                <a:spcPct val="50000"/>
              </a:spcBef>
            </a:pPr>
            <a:r>
              <a:rPr lang="en-US" sz="2000" smtClean="0"/>
              <a:t>Gravit</a:t>
            </a:r>
            <a:r>
              <a:rPr lang="cs-CZ" sz="2000" smtClean="0"/>
              <a:t>ační model:</a:t>
            </a:r>
            <a:r>
              <a:rPr lang="en-US" sz="2000" smtClean="0"/>
              <a:t> </a:t>
            </a:r>
          </a:p>
          <a:p>
            <a:pPr lvl="1" eaLnBrk="1" hangingPunct="1">
              <a:spcBef>
                <a:spcPct val="50000"/>
              </a:spcBef>
            </a:pPr>
            <a:r>
              <a:rPr lang="cs-CZ" sz="1800" smtClean="0"/>
              <a:t>Vliv velikosti ekonomiky na obchod</a:t>
            </a:r>
            <a:endParaRPr lang="en-US" sz="1800" smtClean="0"/>
          </a:p>
          <a:p>
            <a:pPr lvl="1" eaLnBrk="1" hangingPunct="1"/>
            <a:r>
              <a:rPr lang="cs-CZ" sz="1800" smtClean="0"/>
              <a:t>Vzdálenost a další faktory ovlivňující obchod</a:t>
            </a:r>
            <a:endParaRPr lang="en-US" sz="1800" smtClean="0"/>
          </a:p>
          <a:p>
            <a:pPr eaLnBrk="1" hangingPunct="1">
              <a:spcBef>
                <a:spcPct val="50000"/>
              </a:spcBef>
            </a:pPr>
            <a:r>
              <a:rPr lang="cs-CZ" sz="2000" smtClean="0"/>
              <a:t>Hranice a obchodní dohody</a:t>
            </a:r>
            <a:endParaRPr lang="en-US" sz="2000" smtClean="0"/>
          </a:p>
          <a:p>
            <a:pPr eaLnBrk="1" hangingPunct="1">
              <a:spcBef>
                <a:spcPct val="50000"/>
              </a:spcBef>
            </a:pPr>
            <a:r>
              <a:rPr lang="cs-CZ" sz="2000" smtClean="0"/>
              <a:t>Globalizace</a:t>
            </a:r>
            <a:endParaRPr lang="en-US" sz="2000" smtClean="0"/>
          </a:p>
          <a:p>
            <a:pPr eaLnBrk="1" hangingPunct="1">
              <a:spcBef>
                <a:spcPct val="50000"/>
              </a:spcBef>
            </a:pPr>
            <a:r>
              <a:rPr lang="cs-CZ" sz="2000" smtClean="0"/>
              <a:t>Změny ve struktuře obchodu</a:t>
            </a:r>
            <a:endParaRPr lang="en-US" sz="2000" smtClean="0"/>
          </a:p>
          <a:p>
            <a:pPr eaLnBrk="1" hangingPunct="1">
              <a:spcBef>
                <a:spcPct val="50000"/>
              </a:spcBef>
            </a:pPr>
            <a:r>
              <a:rPr lang="cs-CZ" sz="2000" smtClean="0"/>
              <a:t>O</a:t>
            </a:r>
            <a:r>
              <a:rPr lang="en-US" sz="2000" smtClean="0"/>
              <a:t>utsourcing</a:t>
            </a:r>
            <a:r>
              <a:rPr lang="cs-CZ" sz="2000" smtClean="0"/>
              <a:t> služeb</a:t>
            </a:r>
          </a:p>
          <a:p>
            <a:pPr eaLnBrk="1" hangingPunct="1">
              <a:spcBef>
                <a:spcPct val="50000"/>
              </a:spcBef>
            </a:pPr>
            <a:r>
              <a:rPr lang="cs-CZ" sz="2000" smtClean="0"/>
              <a:t>Komparativní výhody</a:t>
            </a:r>
          </a:p>
          <a:p>
            <a:pPr eaLnBrk="1" hangingPunct="1">
              <a:spcBef>
                <a:spcPct val="50000"/>
              </a:spcBef>
            </a:pPr>
            <a:endParaRPr lang="en-US" sz="2400" smtClean="0"/>
          </a:p>
        </p:txBody>
      </p:sp>
      <p:sp>
        <p:nvSpPr>
          <p:cNvPr id="5" name="Zástupný symbol pro číslo snímku 4"/>
          <p:cNvSpPr>
            <a:spLocks noGrp="1"/>
          </p:cNvSpPr>
          <p:nvPr>
            <p:ph type="sldNum" sz="quarter" idx="12"/>
          </p:nvPr>
        </p:nvSpPr>
        <p:spPr/>
        <p:txBody>
          <a:bodyPr/>
          <a:lstStyle/>
          <a:p>
            <a:pPr>
              <a:defRPr/>
            </a:pPr>
            <a:r>
              <a:rPr lang="en-US"/>
              <a:t>2-</a:t>
            </a:r>
            <a:fld id="{8B4DAEBA-D553-4DF2-AE30-BFC3BC5A0D09}" type="slidenum">
              <a:rPr lang="en-US"/>
              <a:pPr>
                <a:defRPr/>
              </a:pPr>
              <a:t>3</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strips(downRight)">
                                      <p:cBhvr>
                                        <p:cTn id="15" dur="500"/>
                                        <p:tgtEl>
                                          <p:spTgt spid="614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strips(downRight)">
                                      <p:cBhvr>
                                        <p:cTn id="18" dur="500"/>
                                        <p:tgtEl>
                                          <p:spTgt spid="614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strips(downRight)">
                                      <p:cBhvr>
                                        <p:cTn id="23" dur="500"/>
                                        <p:tgtEl>
                                          <p:spTgt spid="6147">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6147">
                                            <p:txEl>
                                              <p:pRg st="5" end="5"/>
                                            </p:txEl>
                                          </p:spTgt>
                                        </p:tgtEl>
                                        <p:attrNameLst>
                                          <p:attrName>style.visibility</p:attrName>
                                        </p:attrNameLst>
                                      </p:cBhvr>
                                      <p:to>
                                        <p:strVal val="visible"/>
                                      </p:to>
                                    </p:set>
                                    <p:animEffect transition="in" filter="strips(downRight)">
                                      <p:cBhvr>
                                        <p:cTn id="28" dur="500"/>
                                        <p:tgtEl>
                                          <p:spTgt spid="6147">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6147">
                                            <p:txEl>
                                              <p:pRg st="6" end="6"/>
                                            </p:txEl>
                                          </p:spTgt>
                                        </p:tgtEl>
                                        <p:attrNameLst>
                                          <p:attrName>style.visibility</p:attrName>
                                        </p:attrNameLst>
                                      </p:cBhvr>
                                      <p:to>
                                        <p:strVal val="visible"/>
                                      </p:to>
                                    </p:set>
                                    <p:animEffect transition="in" filter="strips(downRight)">
                                      <p:cBhvr>
                                        <p:cTn id="33" dur="500"/>
                                        <p:tgtEl>
                                          <p:spTgt spid="6147">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6" fill="hold" grpId="0" nodeType="clickEffect">
                                  <p:stCondLst>
                                    <p:cond delay="0"/>
                                  </p:stCondLst>
                                  <p:childTnLst>
                                    <p:set>
                                      <p:cBhvr>
                                        <p:cTn id="37" dur="1" fill="hold">
                                          <p:stCondLst>
                                            <p:cond delay="0"/>
                                          </p:stCondLst>
                                        </p:cTn>
                                        <p:tgtEl>
                                          <p:spTgt spid="6147">
                                            <p:txEl>
                                              <p:pRg st="7" end="7"/>
                                            </p:txEl>
                                          </p:spTgt>
                                        </p:tgtEl>
                                        <p:attrNameLst>
                                          <p:attrName>style.visibility</p:attrName>
                                        </p:attrNameLst>
                                      </p:cBhvr>
                                      <p:to>
                                        <p:strVal val="visible"/>
                                      </p:to>
                                    </p:set>
                                    <p:animEffect transition="in" filter="strips(downRight)">
                                      <p:cBhvr>
                                        <p:cTn id="38" dur="500"/>
                                        <p:tgtEl>
                                          <p:spTgt spid="6147">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6147">
                                            <p:txEl>
                                              <p:pRg st="8" end="8"/>
                                            </p:txEl>
                                          </p:spTgt>
                                        </p:tgtEl>
                                        <p:attrNameLst>
                                          <p:attrName>style.visibility</p:attrName>
                                        </p:attrNameLst>
                                      </p:cBhvr>
                                      <p:to>
                                        <p:strVal val="visible"/>
                                      </p:to>
                                    </p:set>
                                    <p:animEffect transition="in" filter="strips(downRight)">
                                      <p:cBhvr>
                                        <p:cTn id="43"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5CA0309-5629-47FB-ADD4-CCF5D2660BA6}" type="slidenum">
              <a:rPr lang="en-US"/>
              <a:pPr/>
              <a:t>30</a:t>
            </a:fld>
            <a:endParaRPr lang="en-CA"/>
          </a:p>
        </p:txBody>
      </p:sp>
      <p:sp>
        <p:nvSpPr>
          <p:cNvPr id="5122" name="Rectangle 2"/>
          <p:cNvSpPr>
            <a:spLocks noGrp="1" noChangeArrowheads="1"/>
          </p:cNvSpPr>
          <p:nvPr>
            <p:ph type="title"/>
          </p:nvPr>
        </p:nvSpPr>
        <p:spPr/>
        <p:txBody>
          <a:bodyPr/>
          <a:lstStyle/>
          <a:p>
            <a:r>
              <a:rPr lang="cs-CZ" dirty="0" smtClean="0"/>
              <a:t>Úvod</a:t>
            </a:r>
            <a:endParaRPr lang="en-US" dirty="0"/>
          </a:p>
        </p:txBody>
      </p:sp>
      <p:sp>
        <p:nvSpPr>
          <p:cNvPr id="5123" name="Rectangle 3"/>
          <p:cNvSpPr>
            <a:spLocks noGrp="1" noChangeArrowheads="1"/>
          </p:cNvSpPr>
          <p:nvPr>
            <p:ph type="body" idx="1"/>
          </p:nvPr>
        </p:nvSpPr>
        <p:spPr/>
        <p:txBody>
          <a:bodyPr>
            <a:normAutofit fontScale="92500" lnSpcReduction="10000"/>
          </a:bodyPr>
          <a:lstStyle/>
          <a:p>
            <a:pPr>
              <a:lnSpc>
                <a:spcPct val="90000"/>
              </a:lnSpc>
              <a:spcBef>
                <a:spcPct val="50000"/>
              </a:spcBef>
            </a:pPr>
            <a:r>
              <a:rPr lang="cs-CZ" sz="2400" dirty="0" smtClean="0"/>
              <a:t>Teorie zabývající se důvody obchodu mohou být rozděleny do tří kategorií</a:t>
            </a:r>
            <a:r>
              <a:rPr lang="en-US" sz="2400" dirty="0" smtClean="0"/>
              <a:t>:</a:t>
            </a:r>
            <a:endParaRPr lang="en-US" sz="2400" dirty="0"/>
          </a:p>
          <a:p>
            <a:pPr>
              <a:lnSpc>
                <a:spcPct val="90000"/>
              </a:lnSpc>
              <a:spcBef>
                <a:spcPct val="50000"/>
              </a:spcBef>
            </a:pPr>
            <a:r>
              <a:rPr lang="cs-CZ" sz="2400" dirty="0" smtClean="0"/>
              <a:t>Velikost trhu a vzdálenost mezi nimi určují, jak moč spolu země obchodují. Prospěch mají jak prodávající tak </a:t>
            </a:r>
            <a:r>
              <a:rPr lang="cs-CZ" sz="2400" dirty="0" err="1" smtClean="0"/>
              <a:t>kupujícící</a:t>
            </a:r>
            <a:r>
              <a:rPr lang="en-US" sz="2400" dirty="0" smtClean="0"/>
              <a:t>.</a:t>
            </a:r>
            <a:endParaRPr lang="en-US" sz="2400" dirty="0"/>
          </a:p>
          <a:p>
            <a:pPr>
              <a:lnSpc>
                <a:spcPct val="90000"/>
              </a:lnSpc>
              <a:spcBef>
                <a:spcPct val="50000"/>
              </a:spcBef>
            </a:pPr>
            <a:r>
              <a:rPr lang="cs-CZ" sz="2400" dirty="0" smtClean="0"/>
              <a:t>Rozdíly v práci, pracovních dovednostech, kapitálu, přírodních zdrojích a technologiích vytvářejí komparativní výhodu</a:t>
            </a:r>
            <a:r>
              <a:rPr lang="en-US" sz="2400" dirty="0" smtClean="0"/>
              <a:t>.</a:t>
            </a:r>
            <a:endParaRPr lang="en-US" sz="2400" dirty="0"/>
          </a:p>
          <a:p>
            <a:pPr>
              <a:spcBef>
                <a:spcPct val="40000"/>
              </a:spcBef>
            </a:pPr>
            <a:r>
              <a:rPr lang="cs-CZ" sz="2400" dirty="0" smtClean="0"/>
              <a:t>Úspory z rozsahu (větší je efektivnější) vytvářejí </a:t>
            </a:r>
            <a:r>
              <a:rPr lang="cs-CZ" sz="2400" dirty="0" err="1" smtClean="0"/>
              <a:t>prudukční</a:t>
            </a:r>
            <a:r>
              <a:rPr lang="cs-CZ" sz="2400" dirty="0" smtClean="0"/>
              <a:t> výhodu</a:t>
            </a:r>
            <a:r>
              <a:rPr lang="en-US" sz="2400" dirty="0"/>
              <a:t>. The </a:t>
            </a:r>
            <a:endParaRPr lang="cs-CZ" sz="2400" dirty="0" smtClean="0"/>
          </a:p>
          <a:p>
            <a:pPr lvl="1">
              <a:spcBef>
                <a:spcPct val="40000"/>
              </a:spcBef>
            </a:pPr>
            <a:r>
              <a:rPr lang="cs-CZ" sz="2000" dirty="0" err="1" smtClean="0"/>
              <a:t>Rikardiánský</a:t>
            </a:r>
            <a:r>
              <a:rPr lang="cs-CZ" sz="2000" dirty="0" smtClean="0"/>
              <a:t> model říká, že rozdíly v produktivitě práce mezi zeměmi, způsobené rozdíly v technologiích, vedou k rozdílům v produkci a produktivitě a tím k ziskům z obchodu.</a:t>
            </a:r>
          </a:p>
          <a:p>
            <a:pPr lvl="1">
              <a:spcBef>
                <a:spcPct val="40000"/>
              </a:spcBef>
            </a:pPr>
            <a:r>
              <a:rPr lang="cs-CZ" sz="2000" dirty="0" err="1" smtClean="0"/>
              <a:t>Heckscher-Ohlinův</a:t>
            </a:r>
            <a:r>
              <a:rPr lang="cs-CZ" sz="2000" dirty="0" smtClean="0"/>
              <a:t> model rozšiřuje </a:t>
            </a:r>
            <a:r>
              <a:rPr lang="cs-CZ" sz="2000" dirty="0" err="1" smtClean="0"/>
              <a:t>rikardiánský</a:t>
            </a:r>
            <a:r>
              <a:rPr lang="cs-CZ" sz="2000" dirty="0" smtClean="0"/>
              <a:t> model o pracovní dovednosti, kapitál, půdu a jiné faktory</a:t>
            </a:r>
            <a:endParaRPr lang="en-US" sz="2400" dirty="0"/>
          </a:p>
          <a:p>
            <a:pPr>
              <a:lnSpc>
                <a:spcPct val="90000"/>
              </a:lnSpc>
              <a:spcBef>
                <a:spcPct val="50000"/>
              </a:spcBef>
            </a:pPr>
            <a:endParaRPr lang="en-US" sz="2400" dirty="0"/>
          </a:p>
        </p:txBody>
      </p:sp>
    </p:spTree>
    <p:extLst>
      <p:ext uri="{BB962C8B-B14F-4D97-AF65-F5344CB8AC3E}">
        <p14:creationId xmlns:p14="http://schemas.microsoft.com/office/powerpoint/2010/main" val="24178402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strips(downRight)">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strips(downRight)">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strips(downRight)">
                                      <p:cBhvr>
                                        <p:cTn id="17" dur="5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strips(downRight)">
                                      <p:cBhvr>
                                        <p:cTn id="22" dur="500"/>
                                        <p:tgtEl>
                                          <p:spTgt spid="5123">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5123">
                                            <p:txEl>
                                              <p:pRg st="4" end="4"/>
                                            </p:txEl>
                                          </p:spTgt>
                                        </p:tgtEl>
                                        <p:attrNameLst>
                                          <p:attrName>style.visibility</p:attrName>
                                        </p:attrNameLst>
                                      </p:cBhvr>
                                      <p:to>
                                        <p:strVal val="visible"/>
                                      </p:to>
                                    </p:set>
                                    <p:animEffect transition="in" filter="strips(downRight)">
                                      <p:cBhvr>
                                        <p:cTn id="25" dur="500"/>
                                        <p:tgtEl>
                                          <p:spTgt spid="5123">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5123">
                                            <p:txEl>
                                              <p:pRg st="5" end="5"/>
                                            </p:txEl>
                                          </p:spTgt>
                                        </p:tgtEl>
                                        <p:attrNameLst>
                                          <p:attrName>style.visibility</p:attrName>
                                        </p:attrNameLst>
                                      </p:cBhvr>
                                      <p:to>
                                        <p:strVal val="visible"/>
                                      </p:to>
                                    </p:set>
                                    <p:animEffect transition="in" filter="strips(downRight)">
                                      <p:cBhvr>
                                        <p:cTn id="28"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107A324-7F80-4AFB-ACFF-8EF49D5DFB77}" type="slidenum">
              <a:rPr lang="en-US"/>
              <a:pPr/>
              <a:t>31</a:t>
            </a:fld>
            <a:endParaRPr lang="en-CA"/>
          </a:p>
        </p:txBody>
      </p:sp>
      <p:sp>
        <p:nvSpPr>
          <p:cNvPr id="7170"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7171" name="Rectangle 3"/>
          <p:cNvSpPr>
            <a:spLocks noGrp="1" noChangeArrowheads="1"/>
          </p:cNvSpPr>
          <p:nvPr>
            <p:ph type="body" idx="1"/>
          </p:nvPr>
        </p:nvSpPr>
        <p:spPr/>
        <p:txBody>
          <a:bodyPr/>
          <a:lstStyle/>
          <a:p>
            <a:pPr>
              <a:spcBef>
                <a:spcPct val="50000"/>
              </a:spcBef>
            </a:pPr>
            <a:r>
              <a:rPr lang="cs-CZ" sz="2800" dirty="0" err="1" smtClean="0"/>
              <a:t>Rikardiánský</a:t>
            </a:r>
            <a:r>
              <a:rPr lang="cs-CZ" sz="2800" dirty="0" smtClean="0"/>
              <a:t> model využívá </a:t>
            </a:r>
            <a:r>
              <a:rPr lang="cs-CZ" sz="2800" i="1" dirty="0" smtClean="0"/>
              <a:t>nákladů příležitosti a komparativních výhod</a:t>
            </a:r>
            <a:endParaRPr lang="en-US" sz="2800" dirty="0"/>
          </a:p>
          <a:p>
            <a:pPr>
              <a:spcBef>
                <a:spcPct val="50000"/>
              </a:spcBef>
            </a:pPr>
            <a:r>
              <a:rPr lang="cs-CZ" sz="2800" dirty="0" smtClean="0"/>
              <a:t>Nákladem příležitosti produkce čehokoliv představují hodnotu produkce, která nebyla vyprodukována právě proto, že zdroje byly využity na daný produkt</a:t>
            </a:r>
            <a:r>
              <a:rPr lang="en-US" sz="2800" dirty="0" smtClean="0"/>
              <a:t>.</a:t>
            </a:r>
            <a:endParaRPr lang="en-US" sz="2800" dirty="0"/>
          </a:p>
        </p:txBody>
      </p:sp>
    </p:spTree>
    <p:extLst>
      <p:ext uri="{BB962C8B-B14F-4D97-AF65-F5344CB8AC3E}">
        <p14:creationId xmlns:p14="http://schemas.microsoft.com/office/powerpoint/2010/main" val="24455720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D38AF300-895D-4F2F-AA21-EFF3CFD3B4A3}" type="slidenum">
              <a:rPr lang="en-US"/>
              <a:pPr/>
              <a:t>32</a:t>
            </a:fld>
            <a:endParaRPr lang="en-CA"/>
          </a:p>
        </p:txBody>
      </p:sp>
      <p:sp>
        <p:nvSpPr>
          <p:cNvPr id="8194"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8195" name="Rectangle 3"/>
          <p:cNvSpPr>
            <a:spLocks noGrp="1" noChangeArrowheads="1"/>
          </p:cNvSpPr>
          <p:nvPr>
            <p:ph type="body" idx="1"/>
          </p:nvPr>
        </p:nvSpPr>
        <p:spPr/>
        <p:txBody>
          <a:bodyPr>
            <a:normAutofit/>
          </a:bodyPr>
          <a:lstStyle/>
          <a:p>
            <a:pPr>
              <a:spcBef>
                <a:spcPct val="50000"/>
              </a:spcBef>
            </a:pPr>
            <a:r>
              <a:rPr lang="cs-CZ" dirty="0" smtClean="0"/>
              <a:t>Země čelí nákladům příležitosti při zaměstnávání zdrojů k výrobě statků a služeb</a:t>
            </a:r>
            <a:r>
              <a:rPr lang="en-US" dirty="0" smtClean="0"/>
              <a:t>. </a:t>
            </a:r>
            <a:endParaRPr lang="cs-CZ" dirty="0"/>
          </a:p>
          <a:p>
            <a:pPr lvl="1">
              <a:spcBef>
                <a:spcPct val="50000"/>
              </a:spcBef>
            </a:pPr>
            <a:r>
              <a:rPr lang="cs-CZ" sz="2000" dirty="0" smtClean="0"/>
              <a:t>Například omezený počet lidí může být využit k výrobě buď růží nebo počítačů</a:t>
            </a:r>
            <a:endParaRPr lang="en-US" sz="2000" dirty="0"/>
          </a:p>
          <a:p>
            <a:pPr lvl="2">
              <a:spcBef>
                <a:spcPct val="50000"/>
              </a:spcBef>
            </a:pPr>
            <a:r>
              <a:rPr lang="cs-CZ" sz="2000" dirty="0" smtClean="0"/>
              <a:t>Nákladem příležitosti výroby počítačů je množství růží, které nemohly být vyrobeny</a:t>
            </a:r>
          </a:p>
          <a:p>
            <a:pPr lvl="2">
              <a:spcBef>
                <a:spcPct val="50000"/>
              </a:spcBef>
            </a:pPr>
            <a:r>
              <a:rPr lang="cs-CZ" dirty="0" smtClean="0"/>
              <a:t>Nákladem</a:t>
            </a:r>
            <a:r>
              <a:rPr lang="cs-CZ" sz="2000" dirty="0" smtClean="0"/>
              <a:t> příležitosti výroby růží je množství počítačů, které nemohly být vyrobeny.</a:t>
            </a:r>
            <a:endParaRPr lang="en-US" sz="2000" dirty="0"/>
          </a:p>
          <a:p>
            <a:pPr lvl="1">
              <a:spcBef>
                <a:spcPct val="50000"/>
              </a:spcBef>
            </a:pPr>
            <a:r>
              <a:rPr lang="cs-CZ" dirty="0" smtClean="0"/>
              <a:t>Země čelí volbě, kolik vyrobit počítačů a růží s omezenými zdroji?</a:t>
            </a:r>
            <a:endParaRPr lang="en-US" dirty="0"/>
          </a:p>
        </p:txBody>
      </p:sp>
    </p:spTree>
    <p:extLst>
      <p:ext uri="{BB962C8B-B14F-4D97-AF65-F5344CB8AC3E}">
        <p14:creationId xmlns:p14="http://schemas.microsoft.com/office/powerpoint/2010/main" val="1866619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strips(downRight)">
                                      <p:cBhvr>
                                        <p:cTn id="10" dur="500"/>
                                        <p:tgtEl>
                                          <p:spTgt spid="819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strips(downRight)">
                                      <p:cBhvr>
                                        <p:cTn id="13" dur="500"/>
                                        <p:tgtEl>
                                          <p:spTgt spid="819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strips(downRight)">
                                      <p:cBhvr>
                                        <p:cTn id="16" dur="500"/>
                                        <p:tgtEl>
                                          <p:spTgt spid="819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8195">
                                            <p:txEl>
                                              <p:pRg st="4" end="4"/>
                                            </p:txEl>
                                          </p:spTgt>
                                        </p:tgtEl>
                                        <p:attrNameLst>
                                          <p:attrName>style.visibility</p:attrName>
                                        </p:attrNameLst>
                                      </p:cBhvr>
                                      <p:to>
                                        <p:strVal val="visible"/>
                                      </p:to>
                                    </p:set>
                                    <p:animEffect transition="in" filter="strips(downRight)">
                                      <p:cBhvr>
                                        <p:cTn id="21"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142D2161-90E9-493A-93D6-C640F4C92C54}" type="slidenum">
              <a:rPr lang="en-US"/>
              <a:pPr/>
              <a:t>33</a:t>
            </a:fld>
            <a:endParaRPr lang="en-CA"/>
          </a:p>
        </p:txBody>
      </p:sp>
      <p:sp>
        <p:nvSpPr>
          <p:cNvPr id="9218"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9219" name="Rectangle 3"/>
          <p:cNvSpPr>
            <a:spLocks noGrp="1" noChangeArrowheads="1"/>
          </p:cNvSpPr>
          <p:nvPr>
            <p:ph type="body" idx="1"/>
          </p:nvPr>
        </p:nvSpPr>
        <p:spPr/>
        <p:txBody>
          <a:bodyPr/>
          <a:lstStyle/>
          <a:p>
            <a:pPr>
              <a:lnSpc>
                <a:spcPct val="90000"/>
              </a:lnSpc>
              <a:spcBef>
                <a:spcPct val="50000"/>
              </a:spcBef>
            </a:pPr>
            <a:r>
              <a:rPr lang="cs-CZ" sz="2400" dirty="0" smtClean="0"/>
              <a:t>Předpokládejme, že USA může vyrobit 10 mil. růží nebo 100 tis. počítačů.</a:t>
            </a:r>
            <a:endParaRPr lang="en-US" sz="2400" dirty="0"/>
          </a:p>
          <a:p>
            <a:pPr>
              <a:lnSpc>
                <a:spcPct val="90000"/>
              </a:lnSpc>
              <a:spcBef>
                <a:spcPct val="50000"/>
              </a:spcBef>
            </a:pPr>
            <a:r>
              <a:rPr lang="cs-CZ" sz="2400" dirty="0" smtClean="0"/>
              <a:t>Ekvádor může vyrobit  10 mil. růží nebo 30 tis. počítačů</a:t>
            </a:r>
            <a:r>
              <a:rPr lang="en-US" sz="2400" dirty="0" smtClean="0"/>
              <a:t>.</a:t>
            </a:r>
            <a:endParaRPr lang="en-US" sz="2400" dirty="0"/>
          </a:p>
          <a:p>
            <a:pPr>
              <a:lnSpc>
                <a:spcPct val="90000"/>
              </a:lnSpc>
              <a:spcBef>
                <a:spcPct val="50000"/>
              </a:spcBef>
            </a:pPr>
            <a:r>
              <a:rPr lang="cs-CZ" sz="2400" dirty="0" smtClean="0"/>
              <a:t>Dělníci Ekvádoru jsou méně produktivní ve výrobě počítačů, než </a:t>
            </a:r>
            <a:r>
              <a:rPr lang="cs-CZ" sz="2400" dirty="0" err="1" smtClean="0"/>
              <a:t>dělnící</a:t>
            </a:r>
            <a:r>
              <a:rPr lang="cs-CZ" sz="2400" dirty="0" smtClean="0"/>
              <a:t> v USA.</a:t>
            </a:r>
            <a:endParaRPr lang="en-US" sz="2400" dirty="0"/>
          </a:p>
          <a:p>
            <a:pPr>
              <a:lnSpc>
                <a:spcPct val="90000"/>
              </a:lnSpc>
              <a:spcBef>
                <a:spcPct val="50000"/>
              </a:spcBef>
            </a:pPr>
            <a:r>
              <a:rPr lang="cs-CZ" sz="2400" dirty="0" smtClean="0"/>
              <a:t>Kvízová otázka: jaké jsou náklady příležitosti Ekvádoru na výrobu růží</a:t>
            </a:r>
            <a:r>
              <a:rPr lang="en-US" sz="2400" dirty="0" smtClean="0"/>
              <a:t>?</a:t>
            </a:r>
            <a:r>
              <a:rPr lang="cs-CZ" sz="2400" dirty="0" smtClean="0"/>
              <a:t> Jaká jsou náklady příležitosti USA na výrobu růží?</a:t>
            </a:r>
            <a:endParaRPr lang="en-US" sz="2400" dirty="0"/>
          </a:p>
        </p:txBody>
      </p:sp>
    </p:spTree>
    <p:extLst>
      <p:ext uri="{BB962C8B-B14F-4D97-AF65-F5344CB8AC3E}">
        <p14:creationId xmlns:p14="http://schemas.microsoft.com/office/powerpoint/2010/main" val="34529323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strips(downRight)">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strips(downRight)">
                                      <p:cBhvr>
                                        <p:cTn id="22"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0471D1E9-B074-4D90-97BD-CEC064B587C2}" type="slidenum">
              <a:rPr lang="en-US"/>
              <a:pPr/>
              <a:t>34</a:t>
            </a:fld>
            <a:endParaRPr lang="en-CA"/>
          </a:p>
        </p:txBody>
      </p:sp>
      <p:sp>
        <p:nvSpPr>
          <p:cNvPr id="10242"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10243" name="Rectangle 3"/>
          <p:cNvSpPr>
            <a:spLocks noGrp="1" noChangeArrowheads="1"/>
          </p:cNvSpPr>
          <p:nvPr>
            <p:ph type="body" idx="1"/>
          </p:nvPr>
        </p:nvSpPr>
        <p:spPr/>
        <p:txBody>
          <a:bodyPr>
            <a:normAutofit lnSpcReduction="10000"/>
          </a:bodyPr>
          <a:lstStyle/>
          <a:p>
            <a:pPr>
              <a:spcBef>
                <a:spcPct val="50000"/>
              </a:spcBef>
            </a:pPr>
            <a:r>
              <a:rPr lang="cs-CZ" sz="2800" dirty="0" smtClean="0"/>
              <a:t>Ekvádor má nižší náklady příležitosti při výrobě růží</a:t>
            </a:r>
            <a:r>
              <a:rPr lang="en-US" sz="2800" dirty="0" smtClean="0"/>
              <a:t>.</a:t>
            </a:r>
            <a:endParaRPr lang="en-US" sz="2800" dirty="0"/>
          </a:p>
          <a:p>
            <a:pPr lvl="1">
              <a:spcBef>
                <a:spcPct val="50000"/>
              </a:spcBef>
            </a:pPr>
            <a:r>
              <a:rPr lang="cs-CZ" sz="2400" dirty="0" smtClean="0"/>
              <a:t>K výrobě 10 mil. růží se musí vzdát 30 tis. počítačů</a:t>
            </a:r>
            <a:r>
              <a:rPr lang="en-US" sz="2400" dirty="0" smtClean="0"/>
              <a:t>.</a:t>
            </a:r>
            <a:endParaRPr lang="en-US" sz="2400" dirty="0"/>
          </a:p>
          <a:p>
            <a:pPr lvl="1">
              <a:spcBef>
                <a:spcPct val="50000"/>
              </a:spcBef>
            </a:pPr>
            <a:r>
              <a:rPr lang="cs-CZ" sz="2400" dirty="0" smtClean="0"/>
              <a:t> USA k výrobě 10 mil. růží musí obětovat 100 tis. počítačů</a:t>
            </a:r>
          </a:p>
          <a:p>
            <a:pPr>
              <a:lnSpc>
                <a:spcPct val="90000"/>
              </a:lnSpc>
              <a:spcBef>
                <a:spcPct val="50000"/>
              </a:spcBef>
            </a:pPr>
            <a:r>
              <a:rPr lang="cs-CZ" sz="2800" dirty="0" smtClean="0"/>
              <a:t>USA mají nižší náklady příležitosti v produkci počítačů</a:t>
            </a:r>
            <a:r>
              <a:rPr lang="en-US" sz="2800" dirty="0" smtClean="0"/>
              <a:t>.</a:t>
            </a:r>
            <a:endParaRPr lang="en-US" sz="2800" dirty="0"/>
          </a:p>
          <a:p>
            <a:pPr lvl="1">
              <a:lnSpc>
                <a:spcPct val="90000"/>
              </a:lnSpc>
              <a:spcBef>
                <a:spcPct val="50000"/>
              </a:spcBef>
            </a:pPr>
            <a:r>
              <a:rPr lang="en-US" sz="2400" dirty="0" smtClean="0"/>
              <a:t>E</a:t>
            </a:r>
            <a:r>
              <a:rPr lang="cs-CZ" sz="2400" dirty="0" err="1" smtClean="0"/>
              <a:t>kvádor</a:t>
            </a:r>
            <a:r>
              <a:rPr lang="cs-CZ" sz="2400" dirty="0" smtClean="0"/>
              <a:t> může vyrobit 30 tis. počítačů, obětuje tomu 10 mil. růží</a:t>
            </a:r>
            <a:r>
              <a:rPr lang="en-US" sz="2400" dirty="0" smtClean="0"/>
              <a:t>.</a:t>
            </a:r>
            <a:endParaRPr lang="en-US" sz="2400" dirty="0"/>
          </a:p>
          <a:p>
            <a:pPr lvl="1">
              <a:lnSpc>
                <a:spcPct val="90000"/>
              </a:lnSpc>
              <a:spcBef>
                <a:spcPct val="50000"/>
              </a:spcBef>
            </a:pPr>
            <a:r>
              <a:rPr lang="cs-CZ" sz="2400" dirty="0" smtClean="0"/>
              <a:t>USA mohou vyprodukovat 100 tis. počítačů při oběti 10 mil. růží.</a:t>
            </a:r>
            <a:endParaRPr lang="en-US" sz="2400" dirty="0"/>
          </a:p>
          <a:p>
            <a:pPr lvl="1">
              <a:lnSpc>
                <a:spcPct val="90000"/>
              </a:lnSpc>
              <a:spcBef>
                <a:spcPct val="50000"/>
              </a:spcBef>
            </a:pPr>
            <a:r>
              <a:rPr lang="cs-CZ" sz="2400" dirty="0" smtClean="0"/>
              <a:t>Pokud by USA vyrobilo 30 tis. počítačů (stejně jako EKV), může vzdá se jen 3.3 mil</a:t>
            </a:r>
            <a:r>
              <a:rPr lang="cs-CZ" sz="2400" smtClean="0"/>
              <a:t>. růží.</a:t>
            </a:r>
            <a:endParaRPr lang="en-US" sz="2400" dirty="0"/>
          </a:p>
        </p:txBody>
      </p:sp>
    </p:spTree>
    <p:extLst>
      <p:ext uri="{BB962C8B-B14F-4D97-AF65-F5344CB8AC3E}">
        <p14:creationId xmlns:p14="http://schemas.microsoft.com/office/powerpoint/2010/main" val="30917088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Right)">
                                      <p:cBhvr>
                                        <p:cTn id="22" dur="500"/>
                                        <p:tgtEl>
                                          <p:spTgt spid="10243">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Effect transition="in" filter="strips(downRight)">
                                      <p:cBhvr>
                                        <p:cTn id="25" dur="500"/>
                                        <p:tgtEl>
                                          <p:spTgt spid="10243">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10243">
                                            <p:txEl>
                                              <p:pRg st="5" end="5"/>
                                            </p:txEl>
                                          </p:spTgt>
                                        </p:tgtEl>
                                        <p:attrNameLst>
                                          <p:attrName>style.visibility</p:attrName>
                                        </p:attrNameLst>
                                      </p:cBhvr>
                                      <p:to>
                                        <p:strVal val="visible"/>
                                      </p:to>
                                    </p:set>
                                    <p:animEffect transition="in" filter="strips(downRight)">
                                      <p:cBhvr>
                                        <p:cTn id="28" dur="500"/>
                                        <p:tgtEl>
                                          <p:spTgt spid="10243">
                                            <p:txEl>
                                              <p:pRg st="5" end="5"/>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animEffect transition="in" filter="strips(downRight)">
                                      <p:cBhvr>
                                        <p:cTn id="31" dur="5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B7AA5E65-FC50-46E8-959A-3DBEA89C9818}" type="slidenum">
              <a:rPr lang="en-US"/>
              <a:pPr/>
              <a:t>35</a:t>
            </a:fld>
            <a:endParaRPr lang="en-CA"/>
          </a:p>
        </p:txBody>
      </p:sp>
      <p:sp>
        <p:nvSpPr>
          <p:cNvPr id="12290" name="Rectangle 2"/>
          <p:cNvSpPr>
            <a:spLocks noGrp="1" noChangeArrowheads="1"/>
          </p:cNvSpPr>
          <p:nvPr>
            <p:ph type="title"/>
          </p:nvPr>
        </p:nvSpPr>
        <p:spPr/>
        <p:txBody>
          <a:bodyPr>
            <a:noAutofit/>
          </a:bodyPr>
          <a:lstStyle/>
          <a:p>
            <a:r>
              <a:rPr lang="cs-CZ" sz="2800" dirty="0"/>
              <a:t>Komparativní výhody a náklady příležitosti</a:t>
            </a:r>
            <a:endParaRPr lang="en-US" sz="2800" dirty="0"/>
          </a:p>
        </p:txBody>
      </p:sp>
      <p:sp>
        <p:nvSpPr>
          <p:cNvPr id="12291" name="Rectangle 3"/>
          <p:cNvSpPr>
            <a:spLocks noGrp="1" noChangeArrowheads="1"/>
          </p:cNvSpPr>
          <p:nvPr>
            <p:ph type="body" idx="1"/>
          </p:nvPr>
        </p:nvSpPr>
        <p:spPr/>
        <p:txBody>
          <a:bodyPr>
            <a:normAutofit/>
          </a:bodyPr>
          <a:lstStyle/>
          <a:p>
            <a:pPr>
              <a:spcBef>
                <a:spcPct val="50000"/>
              </a:spcBef>
            </a:pPr>
            <a:r>
              <a:rPr lang="cs-CZ" sz="2800" dirty="0" smtClean="0"/>
              <a:t>Země má komparativní výhodu v produkci zboží, pokud jsou náklady příležitosti nižší než mají jiné země</a:t>
            </a:r>
            <a:endParaRPr lang="en-US" sz="2800" dirty="0"/>
          </a:p>
          <a:p>
            <a:pPr>
              <a:spcBef>
                <a:spcPct val="50000"/>
              </a:spcBef>
            </a:pPr>
            <a:r>
              <a:rPr lang="cs-CZ" sz="2800" dirty="0" smtClean="0"/>
              <a:t>Země s komparativní výhodou využívá své zdroje nejefektivněji, pokud je používá k produkci statku v níž má komparativní výhodu</a:t>
            </a:r>
            <a:r>
              <a:rPr lang="en-US" sz="2800" dirty="0" smtClean="0"/>
              <a:t>.</a:t>
            </a:r>
            <a:endParaRPr lang="en-US" sz="2800" dirty="0"/>
          </a:p>
        </p:txBody>
      </p:sp>
    </p:spTree>
    <p:extLst>
      <p:ext uri="{BB962C8B-B14F-4D97-AF65-F5344CB8AC3E}">
        <p14:creationId xmlns:p14="http://schemas.microsoft.com/office/powerpoint/2010/main" val="325722577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ástupný symbol pro zápatí 24"/>
          <p:cNvSpPr>
            <a:spLocks noGrp="1"/>
          </p:cNvSpPr>
          <p:nvPr>
            <p:ph type="ftr" sz="quarter" idx="10"/>
          </p:nvPr>
        </p:nvSpPr>
        <p:spPr/>
        <p:txBody>
          <a:bodyPr/>
          <a:lstStyle/>
          <a:p>
            <a:endParaRPr lang="en-CA" dirty="0"/>
          </a:p>
        </p:txBody>
      </p:sp>
      <p:sp>
        <p:nvSpPr>
          <p:cNvPr id="26" name="Zástupný symbol pro číslo snímku 25"/>
          <p:cNvSpPr>
            <a:spLocks noGrp="1"/>
          </p:cNvSpPr>
          <p:nvPr>
            <p:ph type="sldNum" sz="quarter" idx="11"/>
          </p:nvPr>
        </p:nvSpPr>
        <p:spPr/>
        <p:txBody>
          <a:bodyPr/>
          <a:lstStyle/>
          <a:p>
            <a:r>
              <a:rPr lang="en-US"/>
              <a:t>3-</a:t>
            </a:r>
            <a:fld id="{9CF80816-22FB-4912-A35B-F9ED7E3A88B9}" type="slidenum">
              <a:rPr lang="en-US"/>
              <a:pPr/>
              <a:t>36</a:t>
            </a:fld>
            <a:endParaRPr lang="en-CA"/>
          </a:p>
        </p:txBody>
      </p:sp>
      <p:sp>
        <p:nvSpPr>
          <p:cNvPr id="117762" name="Rectangle 2"/>
          <p:cNvSpPr>
            <a:spLocks noGrp="1" noChangeArrowheads="1"/>
          </p:cNvSpPr>
          <p:nvPr>
            <p:ph type="title"/>
          </p:nvPr>
        </p:nvSpPr>
        <p:spPr/>
        <p:txBody>
          <a:bodyPr>
            <a:normAutofit/>
          </a:bodyPr>
          <a:lstStyle/>
          <a:p>
            <a:r>
              <a:rPr lang="cs-CZ" sz="2800" dirty="0"/>
              <a:t>Komparativní výhody a náklady příležitosti</a:t>
            </a:r>
            <a:endParaRPr lang="en-US" sz="2800" dirty="0"/>
          </a:p>
        </p:txBody>
      </p:sp>
      <p:graphicFrame>
        <p:nvGraphicFramePr>
          <p:cNvPr id="117765" name="Group 5"/>
          <p:cNvGraphicFramePr>
            <a:graphicFrameLocks noGrp="1"/>
          </p:cNvGraphicFramePr>
          <p:nvPr>
            <p:ph idx="1"/>
            <p:extLst>
              <p:ext uri="{D42A27DB-BD31-4B8C-83A1-F6EECF244321}">
                <p14:modId xmlns:p14="http://schemas.microsoft.com/office/powerpoint/2010/main" val="2896410005"/>
              </p:ext>
            </p:extLst>
          </p:nvPr>
        </p:nvGraphicFramePr>
        <p:xfrm>
          <a:off x="960438" y="1905000"/>
          <a:ext cx="7835900" cy="4114800"/>
        </p:xfrm>
        <a:graphic>
          <a:graphicData uri="http://schemas.openxmlformats.org/drawingml/2006/table">
            <a:tbl>
              <a:tblPr/>
              <a:tblGrid>
                <a:gridCol w="2611437"/>
                <a:gridCol w="2613025"/>
                <a:gridCol w="2611438"/>
              </a:tblGrid>
              <a:tr h="1028700">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pitchFamily="18" charset="0"/>
                        </a:rPr>
                        <a:t>Milióny růží</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rPr>
                        <a:t>T</a:t>
                      </a:r>
                      <a:r>
                        <a:rPr kumimoji="0" lang="cs-CZ" sz="2400" b="0" i="0" u="none" strike="noStrike" cap="none" normalizeH="0" baseline="0" dirty="0" err="1" smtClean="0">
                          <a:ln>
                            <a:noFill/>
                          </a:ln>
                          <a:solidFill>
                            <a:schemeClr val="tx1"/>
                          </a:solidFill>
                          <a:effectLst/>
                          <a:latin typeface="Times" pitchFamily="18" charset="0"/>
                        </a:rPr>
                        <a:t>isíce</a:t>
                      </a:r>
                      <a:r>
                        <a:rPr kumimoji="0" lang="cs-CZ" sz="2400" b="0" i="0" u="none" strike="noStrike" cap="none" normalizeH="0" baseline="0" dirty="0" smtClean="0">
                          <a:ln>
                            <a:noFill/>
                          </a:ln>
                          <a:solidFill>
                            <a:schemeClr val="tx1"/>
                          </a:solidFill>
                          <a:effectLst/>
                          <a:latin typeface="Times" pitchFamily="18" charset="0"/>
                        </a:rPr>
                        <a:t> počítačů</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rPr>
                        <a:t>U.S.</a:t>
                      </a:r>
                      <a:r>
                        <a:rPr kumimoji="0" lang="cs-CZ" sz="2400" b="0" i="0" u="none" strike="noStrike" cap="none" normalizeH="0" baseline="0" dirty="0" smtClean="0">
                          <a:ln>
                            <a:noFill/>
                          </a:ln>
                          <a:solidFill>
                            <a:schemeClr val="tx1"/>
                          </a:solidFill>
                          <a:effectLst/>
                          <a:latin typeface="Times" pitchFamily="18" charset="0"/>
                        </a:rPr>
                        <a:t>A</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0" fontAlgn="base" latinLnBrk="0" hangingPunct="0">
                        <a:lnSpc>
                          <a:spcPct val="16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pitchFamily="18" charset="0"/>
                        </a:rPr>
                        <a:t>Ekvádor</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0" fontAlgn="base" latinLnBrk="0" hangingPunct="0">
                        <a:lnSpc>
                          <a:spcPct val="16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pitchFamily="18" charset="0"/>
                        </a:rPr>
                        <a:t>Celkem</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50623947"/>
      </p:ext>
    </p:extLst>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A9385C81-695E-4218-8C1C-408B6C6BA8D2}" type="slidenum">
              <a:rPr lang="en-US"/>
              <a:pPr/>
              <a:t>37</a:t>
            </a:fld>
            <a:endParaRPr lang="en-CA"/>
          </a:p>
        </p:txBody>
      </p:sp>
      <p:sp>
        <p:nvSpPr>
          <p:cNvPr id="16386" name="Rectangle 2"/>
          <p:cNvSpPr>
            <a:spLocks noGrp="1" noChangeArrowheads="1"/>
          </p:cNvSpPr>
          <p:nvPr>
            <p:ph type="title"/>
          </p:nvPr>
        </p:nvSpPr>
        <p:spPr/>
        <p:txBody>
          <a:bodyPr>
            <a:normAutofit/>
          </a:bodyPr>
          <a:lstStyle/>
          <a:p>
            <a:r>
              <a:rPr lang="cs-CZ" dirty="0" err="1" smtClean="0"/>
              <a:t>Jednofaktorový</a:t>
            </a:r>
            <a:r>
              <a:rPr lang="cs-CZ" dirty="0" smtClean="0"/>
              <a:t> </a:t>
            </a:r>
            <a:r>
              <a:rPr lang="cs-CZ" dirty="0" err="1" smtClean="0"/>
              <a:t>rikardiánský</a:t>
            </a:r>
            <a:r>
              <a:rPr lang="cs-CZ" dirty="0" smtClean="0"/>
              <a:t> model</a:t>
            </a:r>
            <a:endParaRPr lang="en-US" dirty="0"/>
          </a:p>
        </p:txBody>
      </p:sp>
      <p:sp>
        <p:nvSpPr>
          <p:cNvPr id="16387" name="Rectangle 3"/>
          <p:cNvSpPr>
            <a:spLocks noGrp="1" noChangeArrowheads="1"/>
          </p:cNvSpPr>
          <p:nvPr>
            <p:ph type="body" idx="1"/>
          </p:nvPr>
        </p:nvSpPr>
        <p:spPr/>
        <p:txBody>
          <a:bodyPr>
            <a:normAutofit fontScale="92500" lnSpcReduction="10000"/>
          </a:bodyPr>
          <a:lstStyle/>
          <a:p>
            <a:pPr>
              <a:spcBef>
                <a:spcPct val="50000"/>
              </a:spcBef>
            </a:pPr>
            <a:r>
              <a:rPr lang="cs-CZ" sz="2800" dirty="0" smtClean="0"/>
              <a:t>Formalizujme ideje z výše uvedeného příkladu a zkonstruujme mírně komplexnější, </a:t>
            </a:r>
            <a:r>
              <a:rPr lang="cs-CZ" sz="2800" dirty="0" err="1" smtClean="0"/>
              <a:t>jednofaktorový</a:t>
            </a:r>
            <a:r>
              <a:rPr lang="cs-CZ" sz="2800" dirty="0" smtClean="0"/>
              <a:t> </a:t>
            </a:r>
            <a:r>
              <a:rPr lang="cs-CZ" sz="2800" dirty="0" err="1" smtClean="0"/>
              <a:t>rikardiánský</a:t>
            </a:r>
            <a:r>
              <a:rPr lang="cs-CZ" sz="2800" dirty="0" smtClean="0"/>
              <a:t> model.</a:t>
            </a:r>
          </a:p>
          <a:p>
            <a:pPr>
              <a:spcBef>
                <a:spcPct val="50000"/>
              </a:spcBef>
            </a:pPr>
            <a:r>
              <a:rPr lang="cs-CZ" sz="2800" dirty="0" smtClean="0"/>
              <a:t>Uvažujme následující předpoklady:</a:t>
            </a:r>
          </a:p>
          <a:p>
            <a:pPr marL="914400" lvl="1" indent="-457200">
              <a:lnSpc>
                <a:spcPct val="80000"/>
              </a:lnSpc>
              <a:spcBef>
                <a:spcPct val="40000"/>
              </a:spcBef>
              <a:buFont typeface="Times" pitchFamily="18" charset="0"/>
              <a:buAutoNum type="arabicPeriod"/>
            </a:pPr>
            <a:r>
              <a:rPr lang="cs-CZ" sz="2000" dirty="0" smtClean="0"/>
              <a:t>Práce je jediným faktorem produkce.</a:t>
            </a:r>
            <a:endParaRPr lang="en-US" sz="2000" dirty="0"/>
          </a:p>
          <a:p>
            <a:pPr marL="914400" lvl="1" indent="-457200">
              <a:lnSpc>
                <a:spcPct val="80000"/>
              </a:lnSpc>
              <a:spcBef>
                <a:spcPct val="40000"/>
              </a:spcBef>
              <a:buFont typeface="Times" pitchFamily="18" charset="0"/>
              <a:buAutoNum type="arabicPeriod"/>
            </a:pPr>
            <a:r>
              <a:rPr lang="cs-CZ" sz="2000" dirty="0" smtClean="0"/>
              <a:t>Produktivita práce se liší mezi zeměmi, obvykle kvůli rozdílným technologiím, a je v čase konstantní</a:t>
            </a:r>
            <a:r>
              <a:rPr lang="en-US" sz="2000" dirty="0" smtClean="0"/>
              <a:t>.</a:t>
            </a:r>
            <a:endParaRPr lang="en-US" sz="2000" dirty="0"/>
          </a:p>
          <a:p>
            <a:pPr marL="914400" lvl="1" indent="-457200">
              <a:lnSpc>
                <a:spcPct val="80000"/>
              </a:lnSpc>
              <a:spcBef>
                <a:spcPct val="40000"/>
              </a:spcBef>
              <a:buFont typeface="Times" pitchFamily="18" charset="0"/>
              <a:buAutoNum type="arabicPeriod"/>
            </a:pPr>
            <a:r>
              <a:rPr lang="cs-CZ" sz="2000" dirty="0" smtClean="0"/>
              <a:t>Nabídka práce je v každé zemi konstantní</a:t>
            </a:r>
            <a:r>
              <a:rPr lang="en-US" sz="2000" dirty="0" smtClean="0"/>
              <a:t>.</a:t>
            </a:r>
            <a:endParaRPr lang="en-US" sz="2000" dirty="0"/>
          </a:p>
          <a:p>
            <a:pPr marL="914400" lvl="1" indent="-457200">
              <a:lnSpc>
                <a:spcPct val="80000"/>
              </a:lnSpc>
              <a:spcBef>
                <a:spcPct val="40000"/>
              </a:spcBef>
              <a:buFont typeface="Times" pitchFamily="18" charset="0"/>
              <a:buAutoNum type="arabicPeriod"/>
            </a:pPr>
            <a:r>
              <a:rPr lang="cs-CZ" sz="2000" dirty="0" smtClean="0"/>
              <a:t>Vyrábí se jen dva statky: víno a sýr</a:t>
            </a:r>
            <a:endParaRPr lang="en-US" sz="2000" dirty="0"/>
          </a:p>
          <a:p>
            <a:pPr marL="914400" lvl="1" indent="-457200">
              <a:lnSpc>
                <a:spcPct val="80000"/>
              </a:lnSpc>
              <a:spcBef>
                <a:spcPct val="40000"/>
              </a:spcBef>
              <a:buFont typeface="Times" pitchFamily="18" charset="0"/>
              <a:buAutoNum type="arabicPeriod"/>
            </a:pPr>
            <a:r>
              <a:rPr lang="cs-CZ" sz="2000" dirty="0" smtClean="0"/>
              <a:t>Konkurence vede k tomu, že dělníkům je placena konkurenční mzda, která je funkcí jejich produktivity a ceny statku. Dělníci mohou pracovat v jakémkoliv odvětví.</a:t>
            </a:r>
            <a:endParaRPr lang="en-US" sz="2000" dirty="0"/>
          </a:p>
          <a:p>
            <a:pPr marL="914400" lvl="1" indent="-457200">
              <a:lnSpc>
                <a:spcPct val="80000"/>
              </a:lnSpc>
              <a:spcBef>
                <a:spcPct val="40000"/>
              </a:spcBef>
              <a:buFont typeface="Times" pitchFamily="18" charset="0"/>
              <a:buAutoNum type="arabicPeriod"/>
            </a:pPr>
            <a:r>
              <a:rPr lang="cs-CZ" sz="2000" dirty="0" smtClean="0"/>
              <a:t>Existují jen dvě země: doma a zahraničí</a:t>
            </a:r>
            <a:endParaRPr lang="en-US" sz="2000" dirty="0"/>
          </a:p>
          <a:p>
            <a:pPr>
              <a:spcBef>
                <a:spcPct val="50000"/>
              </a:spcBef>
            </a:pPr>
            <a:endParaRPr lang="cs-CZ" sz="2800" dirty="0" smtClean="0"/>
          </a:p>
        </p:txBody>
      </p:sp>
    </p:spTree>
    <p:extLst>
      <p:ext uri="{BB962C8B-B14F-4D97-AF65-F5344CB8AC3E}">
        <p14:creationId xmlns:p14="http://schemas.microsoft.com/office/powerpoint/2010/main" val="11353199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7" dur="500"/>
                                        <p:tgtEl>
                                          <p:spTgt spid="16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strips(downRight)">
                                      <p:cBhvr>
                                        <p:cTn id="32" dur="500"/>
                                        <p:tgtEl>
                                          <p:spTgt spid="163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strips(downRight)">
                                      <p:cBhvr>
                                        <p:cTn id="37" dur="500"/>
                                        <p:tgtEl>
                                          <p:spTgt spid="163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6387">
                                            <p:txEl>
                                              <p:pRg st="7" end="7"/>
                                            </p:txEl>
                                          </p:spTgt>
                                        </p:tgtEl>
                                        <p:attrNameLst>
                                          <p:attrName>style.visibility</p:attrName>
                                        </p:attrNameLst>
                                      </p:cBhvr>
                                      <p:to>
                                        <p:strVal val="visible"/>
                                      </p:to>
                                    </p:set>
                                    <p:animEffect transition="in" filter="strips(downRight)">
                                      <p:cBhvr>
                                        <p:cTn id="42" dur="500"/>
                                        <p:tgtEl>
                                          <p:spTgt spid="16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62DDE5C9-6C95-4129-8BD3-54C72298A808}" type="slidenum">
              <a:rPr lang="en-US"/>
              <a:pPr/>
              <a:t>38</a:t>
            </a:fld>
            <a:endParaRPr lang="en-CA"/>
          </a:p>
        </p:txBody>
      </p:sp>
      <p:sp>
        <p:nvSpPr>
          <p:cNvPr id="18434" name="Rectangle 2"/>
          <p:cNvSpPr>
            <a:spLocks noGrp="1" noChangeArrowheads="1"/>
          </p:cNvSpPr>
          <p:nvPr>
            <p:ph type="title"/>
          </p:nvPr>
        </p:nvSpPr>
        <p:spPr/>
        <p:txBody>
          <a:bodyPr/>
          <a:lstStyle/>
          <a:p>
            <a:r>
              <a:rPr lang="cs-CZ" dirty="0" err="1"/>
              <a:t>Jednofaktorový</a:t>
            </a:r>
            <a:r>
              <a:rPr lang="cs-CZ" dirty="0"/>
              <a:t> </a:t>
            </a:r>
            <a:r>
              <a:rPr lang="cs-CZ" dirty="0" err="1"/>
              <a:t>rikardiánský</a:t>
            </a:r>
            <a:r>
              <a:rPr lang="cs-CZ" dirty="0"/>
              <a:t> model</a:t>
            </a:r>
            <a:endParaRPr lang="en-US" dirty="0"/>
          </a:p>
        </p:txBody>
      </p:sp>
      <p:sp>
        <p:nvSpPr>
          <p:cNvPr id="18435" name="Rectangle 3"/>
          <p:cNvSpPr>
            <a:spLocks noGrp="1" noChangeArrowheads="1"/>
          </p:cNvSpPr>
          <p:nvPr>
            <p:ph type="body" idx="1"/>
          </p:nvPr>
        </p:nvSpPr>
        <p:spPr/>
        <p:txBody>
          <a:bodyPr>
            <a:normAutofit lnSpcReduction="10000"/>
          </a:bodyPr>
          <a:lstStyle/>
          <a:p>
            <a:pPr>
              <a:spcBef>
                <a:spcPct val="50000"/>
              </a:spcBef>
            </a:pPr>
            <a:r>
              <a:rPr lang="cs-CZ" sz="2400" dirty="0" smtClean="0"/>
              <a:t>Protože je produktivita práce konstantní, lze definovat </a:t>
            </a:r>
            <a:r>
              <a:rPr lang="cs-CZ" sz="2400" b="1" dirty="0" smtClean="0"/>
              <a:t>potřebu práce na jednotku produkce (unit </a:t>
            </a:r>
            <a:r>
              <a:rPr lang="cs-CZ" sz="2400" b="1" dirty="0" err="1" smtClean="0"/>
              <a:t>labour</a:t>
            </a:r>
            <a:r>
              <a:rPr lang="cs-CZ" sz="2400" b="1" dirty="0" smtClean="0"/>
              <a:t> </a:t>
            </a:r>
            <a:r>
              <a:rPr lang="cs-CZ" sz="2400" b="1" dirty="0" err="1" smtClean="0"/>
              <a:t>requirement</a:t>
            </a:r>
            <a:r>
              <a:rPr lang="cs-CZ" sz="2400" b="1" dirty="0" smtClean="0"/>
              <a:t>)</a:t>
            </a:r>
            <a:r>
              <a:rPr lang="cs-CZ" sz="2400" dirty="0" smtClean="0"/>
              <a:t> jako konstantní počet hodin práce potřebných k výrobě jedné jednotky výstupu</a:t>
            </a:r>
            <a:endParaRPr lang="en-US" sz="2400" dirty="0"/>
          </a:p>
          <a:p>
            <a:pPr lvl="1">
              <a:spcBef>
                <a:spcPct val="50000"/>
              </a:spcBef>
            </a:pPr>
            <a:r>
              <a:rPr lang="en-US" sz="2000" i="1" dirty="0" err="1"/>
              <a:t>a</a:t>
            </a:r>
            <a:r>
              <a:rPr lang="en-US" sz="2000" i="1" baseline="-25000" dirty="0" err="1"/>
              <a:t>LW</a:t>
            </a:r>
            <a:r>
              <a:rPr lang="en-US" sz="2000" dirty="0"/>
              <a:t> </a:t>
            </a:r>
            <a:r>
              <a:rPr lang="cs-CZ" sz="2000" dirty="0" smtClean="0"/>
              <a:t>jsou potřebné jednotky práce k výrobě vína doma</a:t>
            </a:r>
            <a:r>
              <a:rPr lang="en-US" sz="2000" dirty="0" smtClean="0"/>
              <a:t>.  </a:t>
            </a:r>
            <a:r>
              <a:rPr lang="cs-CZ" sz="2000" dirty="0" smtClean="0"/>
              <a:t>Například je-li</a:t>
            </a:r>
            <a:r>
              <a:rPr lang="en-US" sz="2000" dirty="0" smtClean="0"/>
              <a:t>  </a:t>
            </a:r>
            <a:r>
              <a:rPr lang="en-US" sz="2000" i="1" dirty="0" err="1"/>
              <a:t>a</a:t>
            </a:r>
            <a:r>
              <a:rPr lang="en-US" sz="2000" i="1" baseline="-25000" dirty="0" err="1"/>
              <a:t>LW</a:t>
            </a:r>
            <a:r>
              <a:rPr lang="en-US" sz="2000" dirty="0"/>
              <a:t> = 2, </a:t>
            </a:r>
            <a:r>
              <a:rPr lang="cs-CZ" sz="2000" dirty="0" smtClean="0"/>
              <a:t>jsou doma potřeba 2 hodiny práce k výrobě litru vína</a:t>
            </a:r>
            <a:endParaRPr lang="en-US" sz="2000" dirty="0"/>
          </a:p>
          <a:p>
            <a:pPr lvl="1">
              <a:spcBef>
                <a:spcPct val="50000"/>
              </a:spcBef>
            </a:pPr>
            <a:r>
              <a:rPr lang="en-US" sz="2000" i="1" dirty="0" err="1"/>
              <a:t>a</a:t>
            </a:r>
            <a:r>
              <a:rPr lang="en-US" sz="2000" i="1" baseline="-25000" dirty="0" err="1"/>
              <a:t>LC</a:t>
            </a:r>
            <a:r>
              <a:rPr lang="en-US" sz="2000" dirty="0"/>
              <a:t> </a:t>
            </a:r>
            <a:r>
              <a:rPr lang="cs-CZ" sz="2000" dirty="0" smtClean="0"/>
              <a:t>jsou potřebné jednotky práce k výrobě sýra doma</a:t>
            </a:r>
            <a:r>
              <a:rPr lang="en-US" sz="2000" dirty="0" smtClean="0"/>
              <a:t>. </a:t>
            </a:r>
            <a:r>
              <a:rPr lang="cs-CZ" sz="2000" dirty="0" smtClean="0"/>
              <a:t>Například je-li </a:t>
            </a:r>
            <a:r>
              <a:rPr lang="en-US" sz="2000" i="1" dirty="0" err="1" smtClean="0"/>
              <a:t>a</a:t>
            </a:r>
            <a:r>
              <a:rPr lang="en-US" sz="2000" i="1" baseline="-25000" dirty="0" err="1" smtClean="0"/>
              <a:t>LC</a:t>
            </a:r>
            <a:r>
              <a:rPr lang="en-US" sz="2000" baseline="-25000" dirty="0" smtClean="0"/>
              <a:t> </a:t>
            </a:r>
            <a:r>
              <a:rPr lang="en-US" sz="2000" dirty="0"/>
              <a:t>= 1, </a:t>
            </a:r>
            <a:r>
              <a:rPr lang="cs-CZ" sz="2000" dirty="0" smtClean="0"/>
              <a:t>pak doma trvá jednu hodinu vyrobit 1 kg sýra</a:t>
            </a:r>
            <a:r>
              <a:rPr lang="en-US" sz="2000" dirty="0" smtClean="0"/>
              <a:t>.</a:t>
            </a:r>
            <a:endParaRPr lang="en-US" sz="2000" dirty="0"/>
          </a:p>
          <a:p>
            <a:pPr lvl="1">
              <a:spcBef>
                <a:spcPct val="50000"/>
              </a:spcBef>
            </a:pPr>
            <a:r>
              <a:rPr lang="cs-CZ" sz="2000" dirty="0" smtClean="0"/>
              <a:t>Vyšší potřeba jednotek práce znamená nižší produktivitu (převrácená hodnota)</a:t>
            </a:r>
          </a:p>
          <a:p>
            <a:pPr>
              <a:spcBef>
                <a:spcPct val="50000"/>
              </a:spcBef>
            </a:pPr>
            <a:r>
              <a:rPr lang="cs-CZ" sz="2000" dirty="0" smtClean="0"/>
              <a:t>Protože je nabídka práce konstantní, pak konstanta L značí celkovou nabídku práce </a:t>
            </a:r>
            <a:endParaRPr lang="en-US" sz="2000" baseline="-25000" dirty="0"/>
          </a:p>
        </p:txBody>
      </p:sp>
    </p:spTree>
    <p:extLst>
      <p:ext uri="{BB962C8B-B14F-4D97-AF65-F5344CB8AC3E}">
        <p14:creationId xmlns:p14="http://schemas.microsoft.com/office/powerpoint/2010/main" val="2980155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strips(downRight)">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 name="Zástupný symbol pro zápatí 18"/>
          <p:cNvSpPr>
            <a:spLocks noGrp="1"/>
          </p:cNvSpPr>
          <p:nvPr>
            <p:ph type="ftr" sz="quarter" idx="10"/>
          </p:nvPr>
        </p:nvSpPr>
        <p:spPr/>
        <p:txBody>
          <a:bodyPr/>
          <a:lstStyle/>
          <a:p>
            <a:endParaRPr lang="en-CA" dirty="0"/>
          </a:p>
        </p:txBody>
      </p:sp>
      <p:sp>
        <p:nvSpPr>
          <p:cNvPr id="20" name="Zástupný symbol pro číslo snímku 19"/>
          <p:cNvSpPr>
            <a:spLocks noGrp="1"/>
          </p:cNvSpPr>
          <p:nvPr>
            <p:ph type="sldNum" sz="quarter" idx="11"/>
          </p:nvPr>
        </p:nvSpPr>
        <p:spPr/>
        <p:txBody>
          <a:bodyPr/>
          <a:lstStyle/>
          <a:p>
            <a:r>
              <a:rPr lang="en-US"/>
              <a:t>3-</a:t>
            </a:r>
            <a:fld id="{F4B84223-246F-498B-B8B5-FCAE8B3BB67E}" type="slidenum">
              <a:rPr lang="en-US"/>
              <a:pPr/>
              <a:t>39</a:t>
            </a:fld>
            <a:endParaRPr lang="en-CA"/>
          </a:p>
        </p:txBody>
      </p:sp>
      <p:sp>
        <p:nvSpPr>
          <p:cNvPr id="20482" name="Rectangle 2"/>
          <p:cNvSpPr>
            <a:spLocks noGrp="1" noChangeArrowheads="1"/>
          </p:cNvSpPr>
          <p:nvPr>
            <p:ph type="title"/>
          </p:nvPr>
        </p:nvSpPr>
        <p:spPr/>
        <p:txBody>
          <a:bodyPr>
            <a:normAutofit/>
          </a:bodyPr>
          <a:lstStyle/>
          <a:p>
            <a:r>
              <a:rPr lang="cs-CZ" dirty="0" smtClean="0"/>
              <a:t>Produkční možnosti</a:t>
            </a:r>
            <a:endParaRPr lang="en-US" sz="3200" dirty="0"/>
          </a:p>
        </p:txBody>
      </p:sp>
      <p:sp>
        <p:nvSpPr>
          <p:cNvPr id="20483" name="Rectangle 3"/>
          <p:cNvSpPr>
            <a:spLocks noGrp="1" noChangeArrowheads="1"/>
          </p:cNvSpPr>
          <p:nvPr>
            <p:ph type="body" idx="1"/>
          </p:nvPr>
        </p:nvSpPr>
        <p:spPr>
          <a:xfrm>
            <a:off x="960438" y="1905000"/>
            <a:ext cx="7835900" cy="4343400"/>
          </a:xfrm>
        </p:spPr>
        <p:txBody>
          <a:bodyPr/>
          <a:lstStyle/>
          <a:p>
            <a:pPr>
              <a:spcBef>
                <a:spcPct val="50000"/>
              </a:spcBef>
            </a:pPr>
            <a:r>
              <a:rPr lang="cs-CZ" sz="2000" dirty="0" smtClean="0"/>
              <a:t>Hranice výrobních možností – maximální množství zboží, které lze vyrobit s dostupným množstvím zdrojů</a:t>
            </a:r>
            <a:r>
              <a:rPr lang="en-US" sz="2000" dirty="0" smtClean="0"/>
              <a:t>.</a:t>
            </a:r>
            <a:endParaRPr lang="en-US" sz="2000" dirty="0"/>
          </a:p>
          <a:p>
            <a:pPr>
              <a:spcBef>
                <a:spcPct val="50000"/>
              </a:spcBef>
            </a:pPr>
            <a:r>
              <a:rPr lang="cs-CZ" sz="2000" dirty="0" smtClean="0"/>
              <a:t>Pokud</a:t>
            </a:r>
            <a:r>
              <a:rPr lang="en-US" sz="2000" dirty="0" smtClean="0"/>
              <a:t> </a:t>
            </a:r>
            <a:r>
              <a:rPr lang="en-US" sz="2000" i="1" dirty="0"/>
              <a:t>Q</a:t>
            </a:r>
            <a:r>
              <a:rPr lang="en-US" sz="2000" i="1" baseline="-25000" dirty="0"/>
              <a:t>C </a:t>
            </a:r>
            <a:r>
              <a:rPr lang="en-US" sz="2000" dirty="0"/>
              <a:t> </a:t>
            </a:r>
            <a:r>
              <a:rPr lang="cs-CZ" sz="2000" dirty="0" smtClean="0"/>
              <a:t>je množství sýra a </a:t>
            </a:r>
            <a:r>
              <a:rPr lang="en-US" sz="2000" i="1" dirty="0" smtClean="0"/>
              <a:t>Q</a:t>
            </a:r>
            <a:r>
              <a:rPr lang="en-US" sz="2000" i="1" baseline="-25000" dirty="0" smtClean="0"/>
              <a:t>W</a:t>
            </a:r>
            <a:r>
              <a:rPr lang="en-US" sz="2000" dirty="0" smtClean="0"/>
              <a:t> </a:t>
            </a:r>
            <a:r>
              <a:rPr lang="cs-CZ" sz="2000" dirty="0" smtClean="0"/>
              <a:t>je množství vína, pak hranice PPF domácí ekonomiky má rovnici</a:t>
            </a:r>
            <a:r>
              <a:rPr lang="en-US" sz="2000" dirty="0" smtClean="0"/>
              <a:t>:</a:t>
            </a:r>
            <a:endParaRPr lang="cs-CZ" sz="2000" dirty="0" smtClean="0"/>
          </a:p>
          <a:p>
            <a:pPr>
              <a:spcBef>
                <a:spcPct val="50000"/>
              </a:spcBef>
            </a:pPr>
            <a:endParaRPr lang="en-US" sz="2000" dirty="0"/>
          </a:p>
          <a:p>
            <a:pPr algn="ctr">
              <a:spcBef>
                <a:spcPct val="100000"/>
              </a:spcBef>
              <a:buFontTx/>
              <a:buNone/>
            </a:pPr>
            <a:r>
              <a:rPr lang="en-US" sz="2400" i="1" dirty="0" err="1"/>
              <a:t>a</a:t>
            </a:r>
            <a:r>
              <a:rPr lang="en-US" sz="2400" i="1" baseline="-25000" dirty="0" err="1"/>
              <a:t>LC</a:t>
            </a:r>
            <a:r>
              <a:rPr lang="en-US" sz="2400" i="1" dirty="0" err="1"/>
              <a:t>Q</a:t>
            </a:r>
            <a:r>
              <a:rPr lang="en-US" sz="2400" i="1" baseline="-25000" dirty="0" err="1"/>
              <a:t>C</a:t>
            </a:r>
            <a:r>
              <a:rPr lang="en-US" sz="2400" dirty="0"/>
              <a:t> + </a:t>
            </a:r>
            <a:r>
              <a:rPr lang="en-US" sz="2400" i="1" dirty="0" err="1"/>
              <a:t>a</a:t>
            </a:r>
            <a:r>
              <a:rPr lang="en-US" sz="2400" i="1" baseline="-25000" dirty="0" err="1"/>
              <a:t>LW</a:t>
            </a:r>
            <a:r>
              <a:rPr lang="en-US" sz="2400" i="1" dirty="0" err="1"/>
              <a:t>Q</a:t>
            </a:r>
            <a:r>
              <a:rPr lang="en-US" sz="2400" i="1" baseline="-25000" dirty="0" err="1"/>
              <a:t>W</a:t>
            </a:r>
            <a:r>
              <a:rPr lang="en-US" sz="2400" i="1" dirty="0"/>
              <a:t> = L</a:t>
            </a:r>
            <a:r>
              <a:rPr lang="en-US" sz="2400" dirty="0"/>
              <a:t>	</a:t>
            </a:r>
            <a:endParaRPr lang="en-US" sz="2000" dirty="0"/>
          </a:p>
        </p:txBody>
      </p:sp>
      <p:grpSp>
        <p:nvGrpSpPr>
          <p:cNvPr id="20506" name="Group 26"/>
          <p:cNvGrpSpPr>
            <a:grpSpLocks/>
          </p:cNvGrpSpPr>
          <p:nvPr/>
        </p:nvGrpSpPr>
        <p:grpSpPr bwMode="auto">
          <a:xfrm>
            <a:off x="5572125" y="4675187"/>
            <a:ext cx="2646363" cy="1266824"/>
            <a:chOff x="3510" y="2945"/>
            <a:chExt cx="1667" cy="798"/>
          </a:xfrm>
        </p:grpSpPr>
        <p:sp>
          <p:nvSpPr>
            <p:cNvPr id="20494" name="Text Box 14"/>
            <p:cNvSpPr txBox="1">
              <a:spLocks noChangeArrowheads="1"/>
            </p:cNvSpPr>
            <p:nvPr/>
          </p:nvSpPr>
          <p:spPr bwMode="auto">
            <a:xfrm>
              <a:off x="4357" y="3161"/>
              <a:ext cx="820" cy="5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Celková produkce vína</a:t>
              </a:r>
              <a:endParaRPr lang="en-US" sz="1800" dirty="0">
                <a:latin typeface="Arial" charset="0"/>
              </a:endParaRPr>
            </a:p>
          </p:txBody>
        </p:sp>
        <p:sp>
          <p:nvSpPr>
            <p:cNvPr id="20495" name="Line 15"/>
            <p:cNvSpPr>
              <a:spLocks noChangeShapeType="1"/>
            </p:cNvSpPr>
            <p:nvPr/>
          </p:nvSpPr>
          <p:spPr bwMode="auto">
            <a:xfrm flipH="1" flipV="1">
              <a:off x="3510" y="2945"/>
              <a:ext cx="1093" cy="21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3" name="Group 23"/>
          <p:cNvGrpSpPr>
            <a:grpSpLocks/>
          </p:cNvGrpSpPr>
          <p:nvPr/>
        </p:nvGrpSpPr>
        <p:grpSpPr bwMode="auto">
          <a:xfrm>
            <a:off x="1131888" y="4578350"/>
            <a:ext cx="2338387" cy="1074738"/>
            <a:chOff x="713" y="2884"/>
            <a:chExt cx="1473" cy="677"/>
          </a:xfrm>
        </p:grpSpPr>
        <p:sp>
          <p:nvSpPr>
            <p:cNvPr id="20485" name="Text Box 5"/>
            <p:cNvSpPr txBox="1">
              <a:spLocks noChangeArrowheads="1"/>
            </p:cNvSpPr>
            <p:nvPr/>
          </p:nvSpPr>
          <p:spPr bwMode="auto">
            <a:xfrm>
              <a:off x="713" y="3154"/>
              <a:ext cx="1300" cy="4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Práce potřebná na jednotku sýra</a:t>
              </a:r>
              <a:endParaRPr lang="en-US" sz="1800" dirty="0">
                <a:latin typeface="Arial" charset="0"/>
              </a:endParaRPr>
            </a:p>
          </p:txBody>
        </p:sp>
        <p:sp>
          <p:nvSpPr>
            <p:cNvPr id="20486" name="Line 6"/>
            <p:cNvSpPr>
              <a:spLocks noChangeShapeType="1"/>
            </p:cNvSpPr>
            <p:nvPr/>
          </p:nvSpPr>
          <p:spPr bwMode="auto">
            <a:xfrm flipV="1">
              <a:off x="1821" y="2884"/>
              <a:ext cx="365" cy="2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4" name="Group 24"/>
          <p:cNvGrpSpPr>
            <a:grpSpLocks/>
          </p:cNvGrpSpPr>
          <p:nvPr/>
        </p:nvGrpSpPr>
        <p:grpSpPr bwMode="auto">
          <a:xfrm>
            <a:off x="3265488" y="4691062"/>
            <a:ext cx="1306512" cy="1238249"/>
            <a:chOff x="2057" y="2955"/>
            <a:chExt cx="823" cy="780"/>
          </a:xfrm>
        </p:grpSpPr>
        <p:sp>
          <p:nvSpPr>
            <p:cNvPr id="20488" name="Text Box 8"/>
            <p:cNvSpPr txBox="1">
              <a:spLocks noChangeArrowheads="1"/>
            </p:cNvSpPr>
            <p:nvPr/>
          </p:nvSpPr>
          <p:spPr bwMode="auto">
            <a:xfrm>
              <a:off x="2057" y="3153"/>
              <a:ext cx="823" cy="5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Celková produkce sýra</a:t>
              </a:r>
              <a:endParaRPr lang="en-US" sz="1800" dirty="0">
                <a:latin typeface="Arial" charset="0"/>
              </a:endParaRPr>
            </a:p>
          </p:txBody>
        </p:sp>
        <p:sp>
          <p:nvSpPr>
            <p:cNvPr id="20489" name="Line 9"/>
            <p:cNvSpPr>
              <a:spLocks noChangeShapeType="1"/>
            </p:cNvSpPr>
            <p:nvPr/>
          </p:nvSpPr>
          <p:spPr bwMode="auto">
            <a:xfrm flipV="1">
              <a:off x="2569" y="2955"/>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5" name="Group 25"/>
          <p:cNvGrpSpPr>
            <a:grpSpLocks/>
          </p:cNvGrpSpPr>
          <p:nvPr/>
        </p:nvGrpSpPr>
        <p:grpSpPr bwMode="auto">
          <a:xfrm>
            <a:off x="4703763" y="4748212"/>
            <a:ext cx="2063750" cy="1181099"/>
            <a:chOff x="2963" y="2991"/>
            <a:chExt cx="1300" cy="744"/>
          </a:xfrm>
        </p:grpSpPr>
        <p:sp>
          <p:nvSpPr>
            <p:cNvPr id="20491" name="Text Box 11"/>
            <p:cNvSpPr txBox="1">
              <a:spLocks noChangeArrowheads="1"/>
            </p:cNvSpPr>
            <p:nvPr/>
          </p:nvSpPr>
          <p:spPr bwMode="auto">
            <a:xfrm>
              <a:off x="2963" y="3153"/>
              <a:ext cx="1300" cy="5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Práce potřebná k výrobě jednotky vína</a:t>
              </a:r>
              <a:endParaRPr lang="en-US" sz="1800" dirty="0">
                <a:latin typeface="Arial" charset="0"/>
              </a:endParaRPr>
            </a:p>
          </p:txBody>
        </p:sp>
        <p:sp>
          <p:nvSpPr>
            <p:cNvPr id="20492" name="Line 12"/>
            <p:cNvSpPr>
              <a:spLocks noChangeShapeType="1"/>
            </p:cNvSpPr>
            <p:nvPr/>
          </p:nvSpPr>
          <p:spPr bwMode="auto">
            <a:xfrm flipV="1">
              <a:off x="3001" y="2991"/>
              <a:ext cx="0" cy="1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7" name="Group 27"/>
          <p:cNvGrpSpPr>
            <a:grpSpLocks/>
          </p:cNvGrpSpPr>
          <p:nvPr/>
        </p:nvGrpSpPr>
        <p:grpSpPr bwMode="auto">
          <a:xfrm>
            <a:off x="6248400" y="4141791"/>
            <a:ext cx="2438400" cy="646113"/>
            <a:chOff x="3936" y="2609"/>
            <a:chExt cx="1536" cy="407"/>
          </a:xfrm>
        </p:grpSpPr>
        <p:sp>
          <p:nvSpPr>
            <p:cNvPr id="20497" name="Text Box 17"/>
            <p:cNvSpPr txBox="1">
              <a:spLocks noChangeArrowheads="1"/>
            </p:cNvSpPr>
            <p:nvPr/>
          </p:nvSpPr>
          <p:spPr bwMode="auto">
            <a:xfrm>
              <a:off x="4261" y="2609"/>
              <a:ext cx="1211" cy="4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Celkové množství zdrojů</a:t>
              </a:r>
              <a:endParaRPr lang="en-US" sz="1800" dirty="0">
                <a:latin typeface="Arial" charset="0"/>
              </a:endParaRPr>
            </a:p>
          </p:txBody>
        </p:sp>
        <p:sp>
          <p:nvSpPr>
            <p:cNvPr id="20498" name="Line 18"/>
            <p:cNvSpPr>
              <a:spLocks noChangeShapeType="1"/>
            </p:cNvSpPr>
            <p:nvPr/>
          </p:nvSpPr>
          <p:spPr bwMode="auto">
            <a:xfrm flipH="1">
              <a:off x="3936" y="2828"/>
              <a:ext cx="32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Tree>
    <p:extLst>
      <p:ext uri="{BB962C8B-B14F-4D97-AF65-F5344CB8AC3E}">
        <p14:creationId xmlns:p14="http://schemas.microsoft.com/office/powerpoint/2010/main" val="11652077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3" end="3"/>
                                            </p:txEl>
                                          </p:spTgt>
                                        </p:tgtEl>
                                        <p:attrNameLst>
                                          <p:attrName>style.visibility</p:attrName>
                                        </p:attrNameLst>
                                      </p:cBhvr>
                                      <p:to>
                                        <p:strVal val="visible"/>
                                      </p:to>
                                    </p:set>
                                    <p:animEffect transition="in" filter="strips(downRight)">
                                      <p:cBhvr>
                                        <p:cTn id="17" dur="500"/>
                                        <p:tgtEl>
                                          <p:spTgt spid="2048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0503"/>
                                        </p:tgtEl>
                                        <p:attrNameLst>
                                          <p:attrName>style.visibility</p:attrName>
                                        </p:attrNameLst>
                                      </p:cBhvr>
                                      <p:to>
                                        <p:strVal val="visible"/>
                                      </p:to>
                                    </p:set>
                                    <p:animEffect transition="in" filter="wipe(down)">
                                      <p:cBhvr>
                                        <p:cTn id="22" dur="500"/>
                                        <p:tgtEl>
                                          <p:spTgt spid="205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0504"/>
                                        </p:tgtEl>
                                        <p:attrNameLst>
                                          <p:attrName>style.visibility</p:attrName>
                                        </p:attrNameLst>
                                      </p:cBhvr>
                                      <p:to>
                                        <p:strVal val="visible"/>
                                      </p:to>
                                    </p:set>
                                    <p:animEffect transition="in" filter="wipe(down)">
                                      <p:cBhvr>
                                        <p:cTn id="27" dur="500"/>
                                        <p:tgtEl>
                                          <p:spTgt spid="2050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0505"/>
                                        </p:tgtEl>
                                        <p:attrNameLst>
                                          <p:attrName>style.visibility</p:attrName>
                                        </p:attrNameLst>
                                      </p:cBhvr>
                                      <p:to>
                                        <p:strVal val="visible"/>
                                      </p:to>
                                    </p:set>
                                    <p:animEffect transition="in" filter="wipe(down)">
                                      <p:cBhvr>
                                        <p:cTn id="32" dur="500"/>
                                        <p:tgtEl>
                                          <p:spTgt spid="2050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0506"/>
                                        </p:tgtEl>
                                        <p:attrNameLst>
                                          <p:attrName>style.visibility</p:attrName>
                                        </p:attrNameLst>
                                      </p:cBhvr>
                                      <p:to>
                                        <p:strVal val="visible"/>
                                      </p:to>
                                    </p:set>
                                    <p:animEffect transition="in" filter="wipe(down)">
                                      <p:cBhvr>
                                        <p:cTn id="37" dur="500"/>
                                        <p:tgtEl>
                                          <p:spTgt spid="2050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20507"/>
                                        </p:tgtEl>
                                        <p:attrNameLst>
                                          <p:attrName>style.visibility</p:attrName>
                                        </p:attrNameLst>
                                      </p:cBhvr>
                                      <p:to>
                                        <p:strVal val="visible"/>
                                      </p:to>
                                    </p:set>
                                    <p:animEffect transition="in" filter="strips(downLeft)">
                                      <p:cBhvr>
                                        <p:cTn id="42" dur="500"/>
                                        <p:tgtEl>
                                          <p:spTgt spid="20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cs-CZ" smtClean="0"/>
              <a:t>Obchod: kdo s kým a za kolik</a:t>
            </a:r>
            <a:r>
              <a:rPr lang="en-US" smtClean="0"/>
              <a:t>?</a:t>
            </a:r>
          </a:p>
        </p:txBody>
      </p:sp>
      <p:sp>
        <p:nvSpPr>
          <p:cNvPr id="7171" name="Rectangle 3"/>
          <p:cNvSpPr>
            <a:spLocks noGrp="1" noChangeArrowheads="1"/>
          </p:cNvSpPr>
          <p:nvPr>
            <p:ph idx="1"/>
          </p:nvPr>
        </p:nvSpPr>
        <p:spPr>
          <a:xfrm>
            <a:off x="960438" y="1905000"/>
            <a:ext cx="7835900" cy="4548188"/>
          </a:xfrm>
        </p:spPr>
        <p:txBody>
          <a:bodyPr/>
          <a:lstStyle/>
          <a:p>
            <a:pPr eaLnBrk="1" hangingPunct="1">
              <a:lnSpc>
                <a:spcPct val="90000"/>
              </a:lnSpc>
              <a:spcBef>
                <a:spcPct val="50000"/>
              </a:spcBef>
            </a:pPr>
            <a:r>
              <a:rPr lang="cs-CZ" dirty="0" smtClean="0"/>
              <a:t>Největší obchodní </a:t>
            </a:r>
            <a:r>
              <a:rPr lang="cs-CZ" smtClean="0"/>
              <a:t>partneři EU.</a:t>
            </a:r>
            <a:endParaRPr lang="cs-CZ" dirty="0" smtClean="0"/>
          </a:p>
          <a:p>
            <a:pPr lvl="1">
              <a:lnSpc>
                <a:spcPct val="90000"/>
              </a:lnSpc>
              <a:spcBef>
                <a:spcPct val="50000"/>
              </a:spcBef>
            </a:pPr>
            <a:r>
              <a:rPr lang="cs-CZ" dirty="0" smtClean="0"/>
              <a:t>???</a:t>
            </a:r>
          </a:p>
          <a:p>
            <a:pPr eaLnBrk="1" hangingPunct="1">
              <a:lnSpc>
                <a:spcPct val="90000"/>
              </a:lnSpc>
              <a:spcBef>
                <a:spcPct val="50000"/>
              </a:spcBef>
            </a:pPr>
            <a:r>
              <a:rPr lang="cs-CZ" dirty="0" smtClean="0"/>
              <a:t>Největší obchodní partneři USA (2005)</a:t>
            </a:r>
          </a:p>
          <a:p>
            <a:pPr lvl="1" eaLnBrk="1" hangingPunct="1">
              <a:lnSpc>
                <a:spcPct val="90000"/>
              </a:lnSpc>
              <a:spcBef>
                <a:spcPct val="50000"/>
              </a:spcBef>
            </a:pPr>
            <a:r>
              <a:rPr lang="cs-CZ" dirty="0" smtClean="0"/>
              <a:t>K</a:t>
            </a:r>
            <a:r>
              <a:rPr lang="en-US" dirty="0" err="1" smtClean="0"/>
              <a:t>anada</a:t>
            </a:r>
            <a:r>
              <a:rPr lang="en-US" dirty="0" smtClean="0"/>
              <a:t>, </a:t>
            </a:r>
            <a:r>
              <a:rPr lang="cs-CZ" dirty="0" smtClean="0"/>
              <a:t>Čí</a:t>
            </a:r>
            <a:r>
              <a:rPr lang="en-US" dirty="0" err="1" smtClean="0"/>
              <a:t>na</a:t>
            </a:r>
            <a:r>
              <a:rPr lang="en-US" dirty="0" smtClean="0"/>
              <a:t>, Mexico</a:t>
            </a:r>
            <a:r>
              <a:rPr lang="cs-CZ" dirty="0" smtClean="0"/>
              <a:t>,</a:t>
            </a:r>
            <a:r>
              <a:rPr lang="en-US" dirty="0" smtClean="0"/>
              <a:t> Jap</a:t>
            </a:r>
            <a:r>
              <a:rPr lang="cs-CZ" dirty="0" err="1" smtClean="0"/>
              <a:t>onsko</a:t>
            </a:r>
            <a:r>
              <a:rPr lang="en-US" dirty="0" smtClean="0"/>
              <a:t> a </a:t>
            </a:r>
            <a:r>
              <a:rPr lang="cs-CZ" dirty="0" smtClean="0"/>
              <a:t>Německo</a:t>
            </a:r>
            <a:r>
              <a:rPr lang="en-US" dirty="0" smtClean="0"/>
              <a:t>.</a:t>
            </a:r>
          </a:p>
          <a:p>
            <a:pPr lvl="1" eaLnBrk="1" hangingPunct="1">
              <a:lnSpc>
                <a:spcPct val="90000"/>
              </a:lnSpc>
              <a:spcBef>
                <a:spcPct val="50000"/>
              </a:spcBef>
            </a:pPr>
            <a:r>
              <a:rPr lang="cs-CZ" dirty="0" smtClean="0"/>
              <a:t>10 největších partnerů tvořilo 56</a:t>
            </a:r>
            <a:r>
              <a:rPr lang="en-US" dirty="0" smtClean="0"/>
              <a:t>% </a:t>
            </a:r>
            <a:r>
              <a:rPr lang="cs-CZ" dirty="0" smtClean="0"/>
              <a:t>hodnoty obchodu</a:t>
            </a:r>
            <a:r>
              <a:rPr lang="en-US" dirty="0" smtClean="0"/>
              <a:t>.</a:t>
            </a:r>
          </a:p>
        </p:txBody>
      </p:sp>
      <p:sp>
        <p:nvSpPr>
          <p:cNvPr id="5" name="Zástupný symbol pro číslo snímku 4"/>
          <p:cNvSpPr>
            <a:spLocks noGrp="1"/>
          </p:cNvSpPr>
          <p:nvPr>
            <p:ph type="sldNum" sz="quarter" idx="12"/>
          </p:nvPr>
        </p:nvSpPr>
        <p:spPr/>
        <p:txBody>
          <a:bodyPr/>
          <a:lstStyle/>
          <a:p>
            <a:pPr>
              <a:defRPr/>
            </a:pPr>
            <a:r>
              <a:rPr lang="en-US"/>
              <a:t>2-</a:t>
            </a:r>
            <a:fld id="{6D24EFAF-1E94-4F08-8765-54200CC214B6}" type="slidenum">
              <a:rPr lang="en-US"/>
              <a:pPr>
                <a:defRPr/>
              </a:pPr>
              <a:t>4</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strips(downRight)">
                                      <p:cBhvr>
                                        <p:cTn id="10" dur="500"/>
                                        <p:tgtEl>
                                          <p:spTgt spid="71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strips(downRight)">
                                      <p:cBhvr>
                                        <p:cTn id="15" dur="500"/>
                                        <p:tgtEl>
                                          <p:spTgt spid="71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strips(downRight)">
                                      <p:cBhvr>
                                        <p:cTn id="18" dur="500"/>
                                        <p:tgtEl>
                                          <p:spTgt spid="717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Effect transition="in" filter="strips(downRight)">
                                      <p:cBhvr>
                                        <p:cTn id="21"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44B718A7-D9B4-4A6C-94CE-D982886E8047}" type="slidenum">
              <a:rPr lang="en-US"/>
              <a:pPr/>
              <a:t>40</a:t>
            </a:fld>
            <a:endParaRPr lang="en-CA"/>
          </a:p>
        </p:txBody>
      </p:sp>
      <p:sp>
        <p:nvSpPr>
          <p:cNvPr id="21506" name="Rectangle 2"/>
          <p:cNvSpPr>
            <a:spLocks noGrp="1" noChangeArrowheads="1"/>
          </p:cNvSpPr>
          <p:nvPr>
            <p:ph type="title"/>
          </p:nvPr>
        </p:nvSpPr>
        <p:spPr/>
        <p:txBody>
          <a:bodyPr>
            <a:normAutofit/>
          </a:bodyPr>
          <a:lstStyle/>
          <a:p>
            <a:r>
              <a:rPr lang="cs-CZ" sz="3200" dirty="0" smtClean="0"/>
              <a:t>Domácí PPF</a:t>
            </a:r>
            <a:endParaRPr lang="en-US" dirty="0"/>
          </a:p>
        </p:txBody>
      </p:sp>
      <p:pic>
        <p:nvPicPr>
          <p:cNvPr id="21512" name="Picture 8" descr="fig0301"/>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5693"/>
          <a:stretch/>
        </p:blipFill>
        <p:spPr>
          <a:xfrm>
            <a:off x="1976438" y="2222500"/>
            <a:ext cx="5448300" cy="4281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Obdélník 1"/>
          <p:cNvSpPr/>
          <p:nvPr/>
        </p:nvSpPr>
        <p:spPr>
          <a:xfrm>
            <a:off x="643808" y="2292530"/>
            <a:ext cx="2061291" cy="523220"/>
          </a:xfrm>
          <a:prstGeom prst="rect">
            <a:avLst/>
          </a:prstGeom>
        </p:spPr>
        <p:txBody>
          <a:bodyPr wrap="square">
            <a:spAutoFit/>
          </a:bodyPr>
          <a:lstStyle/>
          <a:p>
            <a:r>
              <a:rPr lang="cs-CZ" sz="1400" dirty="0" smtClean="0"/>
              <a:t>Domácí produkce vína, v litrech, </a:t>
            </a:r>
            <a:r>
              <a:rPr lang="cs-CZ" sz="1400" dirty="0" err="1" smtClean="0"/>
              <a:t>Qw</a:t>
            </a:r>
            <a:endParaRPr lang="cs-CZ" sz="1400" dirty="0"/>
          </a:p>
        </p:txBody>
      </p:sp>
      <p:sp>
        <p:nvSpPr>
          <p:cNvPr id="3" name="Obdélník 2"/>
          <p:cNvSpPr/>
          <p:nvPr/>
        </p:nvSpPr>
        <p:spPr>
          <a:xfrm>
            <a:off x="5854700" y="5765800"/>
            <a:ext cx="1524000" cy="723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4064000" y="4127500"/>
            <a:ext cx="3124200" cy="723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5626100" y="5715000"/>
            <a:ext cx="1752600" cy="523220"/>
          </a:xfrm>
          <a:prstGeom prst="rect">
            <a:avLst/>
          </a:prstGeom>
          <a:noFill/>
        </p:spPr>
        <p:txBody>
          <a:bodyPr wrap="square" rtlCol="0">
            <a:spAutoFit/>
          </a:bodyPr>
          <a:lstStyle/>
          <a:p>
            <a:r>
              <a:rPr lang="cs-CZ" sz="1400" dirty="0" smtClean="0"/>
              <a:t>Domácí produkce sýra, v kg, </a:t>
            </a:r>
            <a:r>
              <a:rPr lang="cs-CZ" sz="1400" dirty="0" err="1" smtClean="0"/>
              <a:t>Qc</a:t>
            </a:r>
            <a:endParaRPr lang="cs-CZ" sz="1400" dirty="0"/>
          </a:p>
        </p:txBody>
      </p:sp>
      <p:sp>
        <p:nvSpPr>
          <p:cNvPr id="7" name="TextovéPole 6"/>
          <p:cNvSpPr txBox="1"/>
          <p:nvPr/>
        </p:nvSpPr>
        <p:spPr>
          <a:xfrm>
            <a:off x="4159250" y="3928070"/>
            <a:ext cx="2755900" cy="923330"/>
          </a:xfrm>
          <a:prstGeom prst="rect">
            <a:avLst/>
          </a:prstGeom>
          <a:noFill/>
        </p:spPr>
        <p:txBody>
          <a:bodyPr wrap="square" rtlCol="0">
            <a:spAutoFit/>
          </a:bodyPr>
          <a:lstStyle/>
          <a:p>
            <a:r>
              <a:rPr lang="cs-CZ" sz="1800" dirty="0" smtClean="0"/>
              <a:t>Sklon křivky udává náklady příležitosti sýra vyjádřené vínem</a:t>
            </a:r>
            <a:endParaRPr lang="cs-CZ" sz="1800" dirty="0"/>
          </a:p>
        </p:txBody>
      </p:sp>
    </p:spTree>
    <p:extLst>
      <p:ext uri="{BB962C8B-B14F-4D97-AF65-F5344CB8AC3E}">
        <p14:creationId xmlns:p14="http://schemas.microsoft.com/office/powerpoint/2010/main" val="4135310252"/>
      </p:ext>
    </p:extLst>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0D988A6-BD00-434A-A8A3-B02552B8084C}" type="slidenum">
              <a:rPr lang="en-US"/>
              <a:pPr/>
              <a:t>41</a:t>
            </a:fld>
            <a:endParaRPr lang="en-CA"/>
          </a:p>
        </p:txBody>
      </p:sp>
      <p:sp>
        <p:nvSpPr>
          <p:cNvPr id="22530" name="Rectangle 2"/>
          <p:cNvSpPr>
            <a:spLocks noGrp="1" noChangeArrowheads="1"/>
          </p:cNvSpPr>
          <p:nvPr>
            <p:ph type="title"/>
          </p:nvPr>
        </p:nvSpPr>
        <p:spPr/>
        <p:txBody>
          <a:bodyPr/>
          <a:lstStyle/>
          <a:p>
            <a:r>
              <a:rPr lang="cs-CZ" dirty="0" smtClean="0"/>
              <a:t>Produkční možnosti</a:t>
            </a:r>
            <a:endParaRPr lang="en-US" dirty="0"/>
          </a:p>
        </p:txBody>
      </p:sp>
      <p:sp>
        <p:nvSpPr>
          <p:cNvPr id="22531" name="Rectangle 3"/>
          <p:cNvSpPr>
            <a:spLocks noGrp="1" noChangeArrowheads="1"/>
          </p:cNvSpPr>
          <p:nvPr>
            <p:ph type="body" idx="1"/>
          </p:nvPr>
        </p:nvSpPr>
        <p:spPr>
          <a:xfrm>
            <a:off x="960438" y="1905000"/>
            <a:ext cx="7835900" cy="4284663"/>
          </a:xfrm>
        </p:spPr>
        <p:txBody>
          <a:bodyPr>
            <a:normAutofit/>
          </a:bodyPr>
          <a:lstStyle/>
          <a:p>
            <a:pPr algn="ctr">
              <a:lnSpc>
                <a:spcPct val="90000"/>
              </a:lnSpc>
              <a:spcBef>
                <a:spcPct val="70000"/>
              </a:spcBef>
              <a:buFontTx/>
              <a:buNone/>
            </a:pPr>
            <a:r>
              <a:rPr lang="en-US" sz="2000" i="1" dirty="0" err="1"/>
              <a:t>a</a:t>
            </a:r>
            <a:r>
              <a:rPr lang="en-US" sz="2000" i="1" baseline="-25000" dirty="0" err="1"/>
              <a:t>LC</a:t>
            </a:r>
            <a:r>
              <a:rPr lang="en-US" sz="2000" i="1" dirty="0" err="1"/>
              <a:t>Q</a:t>
            </a:r>
            <a:r>
              <a:rPr lang="en-US" sz="2000" i="1" baseline="-25000" dirty="0" err="1"/>
              <a:t>C</a:t>
            </a:r>
            <a:r>
              <a:rPr lang="en-US" sz="2000" dirty="0"/>
              <a:t> + </a:t>
            </a:r>
            <a:r>
              <a:rPr lang="en-US" sz="2000" i="1" dirty="0" err="1"/>
              <a:t>a</a:t>
            </a:r>
            <a:r>
              <a:rPr lang="en-US" sz="2000" i="1" baseline="-25000" dirty="0" err="1"/>
              <a:t>LW</a:t>
            </a:r>
            <a:r>
              <a:rPr lang="en-US" sz="2000" i="1" dirty="0" err="1"/>
              <a:t>Q</a:t>
            </a:r>
            <a:r>
              <a:rPr lang="en-US" sz="2000" i="1" baseline="-25000" dirty="0" err="1"/>
              <a:t>W</a:t>
            </a:r>
            <a:r>
              <a:rPr lang="en-US" sz="2000" i="1" dirty="0"/>
              <a:t> = L</a:t>
            </a:r>
          </a:p>
          <a:p>
            <a:pPr>
              <a:lnSpc>
                <a:spcPct val="90000"/>
              </a:lnSpc>
              <a:spcBef>
                <a:spcPct val="70000"/>
              </a:spcBef>
            </a:pPr>
            <a:r>
              <a:rPr lang="en-US" sz="2000" i="1" dirty="0"/>
              <a:t>Q</a:t>
            </a:r>
            <a:r>
              <a:rPr lang="en-US" sz="2000" i="1" baseline="-25000" dirty="0"/>
              <a:t>C</a:t>
            </a:r>
            <a:r>
              <a:rPr lang="en-US" sz="2000" dirty="0"/>
              <a:t> </a:t>
            </a:r>
            <a:r>
              <a:rPr lang="en-US" sz="2000" i="1" dirty="0"/>
              <a:t>= L/</a:t>
            </a:r>
            <a:r>
              <a:rPr lang="en-US" sz="2000" i="1" dirty="0" err="1"/>
              <a:t>a</a:t>
            </a:r>
            <a:r>
              <a:rPr lang="en-US" sz="2000" i="1" baseline="-25000" dirty="0" err="1"/>
              <a:t>LC</a:t>
            </a:r>
            <a:r>
              <a:rPr lang="en-US" sz="2000" i="1" baseline="-25000" dirty="0"/>
              <a:t> </a:t>
            </a:r>
            <a:r>
              <a:rPr lang="en-US" sz="2000" dirty="0"/>
              <a:t> </a:t>
            </a:r>
            <a:r>
              <a:rPr lang="cs-CZ" sz="2000" dirty="0" smtClean="0"/>
              <a:t>pokud</a:t>
            </a:r>
            <a:r>
              <a:rPr lang="en-US" sz="2000" dirty="0" smtClean="0"/>
              <a:t> </a:t>
            </a:r>
            <a:r>
              <a:rPr lang="en-US" sz="2000" i="1" dirty="0"/>
              <a:t>Q</a:t>
            </a:r>
            <a:r>
              <a:rPr lang="en-US" sz="2000" i="1" baseline="-25000" dirty="0"/>
              <a:t>W </a:t>
            </a:r>
            <a:r>
              <a:rPr lang="en-US" sz="2000" i="1" dirty="0"/>
              <a:t>= </a:t>
            </a:r>
            <a:r>
              <a:rPr lang="en-US" sz="2000" dirty="0"/>
              <a:t>0</a:t>
            </a:r>
          </a:p>
          <a:p>
            <a:pPr>
              <a:lnSpc>
                <a:spcPct val="90000"/>
              </a:lnSpc>
              <a:spcBef>
                <a:spcPct val="70000"/>
              </a:spcBef>
            </a:pPr>
            <a:r>
              <a:rPr lang="en-US" sz="2000" i="1" dirty="0"/>
              <a:t>Q</a:t>
            </a:r>
            <a:r>
              <a:rPr lang="en-US" sz="2000" i="1" baseline="-25000" dirty="0"/>
              <a:t>W</a:t>
            </a:r>
            <a:r>
              <a:rPr lang="en-US" sz="2000" i="1" dirty="0"/>
              <a:t> = L/</a:t>
            </a:r>
            <a:r>
              <a:rPr lang="en-US" sz="2000" i="1" dirty="0" err="1"/>
              <a:t>a</a:t>
            </a:r>
            <a:r>
              <a:rPr lang="en-US" sz="2000" i="1" baseline="-25000" dirty="0" err="1"/>
              <a:t>LW</a:t>
            </a:r>
            <a:r>
              <a:rPr lang="en-US" sz="2000" dirty="0"/>
              <a:t> </a:t>
            </a:r>
            <a:r>
              <a:rPr lang="cs-CZ" sz="2000" dirty="0" smtClean="0"/>
              <a:t>pokud</a:t>
            </a:r>
            <a:r>
              <a:rPr lang="en-US" sz="2000" dirty="0" smtClean="0"/>
              <a:t> </a:t>
            </a:r>
            <a:r>
              <a:rPr lang="en-US" sz="2000" i="1" dirty="0"/>
              <a:t>Q</a:t>
            </a:r>
            <a:r>
              <a:rPr lang="en-US" sz="2000" i="1" baseline="-25000" dirty="0"/>
              <a:t>C</a:t>
            </a:r>
            <a:r>
              <a:rPr lang="en-US" sz="2000" dirty="0"/>
              <a:t> = 0</a:t>
            </a:r>
          </a:p>
          <a:p>
            <a:pPr>
              <a:lnSpc>
                <a:spcPct val="90000"/>
              </a:lnSpc>
              <a:spcBef>
                <a:spcPct val="70000"/>
              </a:spcBef>
            </a:pPr>
            <a:r>
              <a:rPr lang="en-US" sz="2000" i="1" dirty="0"/>
              <a:t>Q</a:t>
            </a:r>
            <a:r>
              <a:rPr lang="en-US" sz="2000" i="1" baseline="-25000" dirty="0"/>
              <a:t>W</a:t>
            </a:r>
            <a:r>
              <a:rPr lang="en-US" sz="2000" i="1" dirty="0"/>
              <a:t> = L/</a:t>
            </a:r>
            <a:r>
              <a:rPr lang="en-US" sz="2000" i="1" dirty="0" err="1"/>
              <a:t>a</a:t>
            </a:r>
            <a:r>
              <a:rPr lang="en-US" sz="2000" i="1" baseline="-25000" dirty="0" err="1"/>
              <a:t>LW</a:t>
            </a:r>
            <a:r>
              <a:rPr lang="en-US" sz="2000" i="1" dirty="0"/>
              <a:t> – </a:t>
            </a:r>
            <a:r>
              <a:rPr lang="en-US" sz="2000" dirty="0"/>
              <a:t>(</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a:t>
            </a:r>
            <a:r>
              <a:rPr lang="en-US" sz="2000" i="1" dirty="0"/>
              <a:t>Q</a:t>
            </a:r>
            <a:r>
              <a:rPr lang="en-US" sz="2000" i="1" baseline="-25000" dirty="0"/>
              <a:t>C</a:t>
            </a:r>
            <a:r>
              <a:rPr lang="en-US" sz="2000" dirty="0"/>
              <a:t>: </a:t>
            </a:r>
            <a:r>
              <a:rPr lang="cs-CZ" sz="2000" dirty="0" smtClean="0"/>
              <a:t>rovnice</a:t>
            </a:r>
            <a:r>
              <a:rPr lang="en-US" sz="2000" dirty="0" smtClean="0"/>
              <a:t> </a:t>
            </a:r>
            <a:r>
              <a:rPr lang="en-US" sz="2000" dirty="0"/>
              <a:t>PPF, </a:t>
            </a:r>
            <a:r>
              <a:rPr lang="cs-CZ" sz="2000" dirty="0" smtClean="0"/>
              <a:t>sklon se rovná</a:t>
            </a:r>
            <a:r>
              <a:rPr lang="en-US" sz="2000" dirty="0" smtClean="0"/>
              <a:t> </a:t>
            </a:r>
            <a:r>
              <a:rPr lang="en-US" sz="2000" i="1" dirty="0"/>
              <a:t>– </a:t>
            </a:r>
            <a:r>
              <a:rPr lang="en-US" sz="2000" dirty="0"/>
              <a:t>(</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a:t>
            </a:r>
          </a:p>
          <a:p>
            <a:pPr>
              <a:lnSpc>
                <a:spcPct val="90000"/>
              </a:lnSpc>
              <a:spcBef>
                <a:spcPct val="70000"/>
              </a:spcBef>
            </a:pPr>
            <a:r>
              <a:rPr lang="cs-CZ" sz="2000" dirty="0" smtClean="0"/>
              <a:t>Pokud ekonomika používá všechny své zdroje, náklady příležitosti sýra jsou vyjádřeny množstvím vína, kterého se vzdáme, když </a:t>
            </a:r>
            <a:r>
              <a:rPr lang="en-US" sz="2000" i="1" dirty="0" smtClean="0"/>
              <a:t>Q</a:t>
            </a:r>
            <a:r>
              <a:rPr lang="en-US" sz="2000" i="1" baseline="-25000" dirty="0" smtClean="0"/>
              <a:t>C</a:t>
            </a:r>
            <a:r>
              <a:rPr lang="en-US" sz="2000" i="1" dirty="0" smtClean="0"/>
              <a:t> </a:t>
            </a:r>
            <a:r>
              <a:rPr lang="cs-CZ" sz="2000" dirty="0" smtClean="0"/>
              <a:t>vzroste</a:t>
            </a:r>
            <a:r>
              <a:rPr lang="en-US" sz="2000" dirty="0" smtClean="0"/>
              <a:t>: </a:t>
            </a:r>
            <a:r>
              <a:rPr lang="en-US" sz="2000" dirty="0"/>
              <a:t>(</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a:t>
            </a:r>
          </a:p>
          <a:p>
            <a:pPr>
              <a:lnSpc>
                <a:spcPct val="90000"/>
              </a:lnSpc>
              <a:spcBef>
                <a:spcPct val="70000"/>
              </a:spcBef>
            </a:pPr>
            <a:r>
              <a:rPr lang="cs-CZ" sz="2000" dirty="0" smtClean="0"/>
              <a:t>Pokud ekonomika využívá všechny své zdroje, náklady příležitosti jsou absolutní hodnotou sklonu PPF, a jsou konstantní, pokud je konstantní potřeba práce na jednotku produkce (produktivita)</a:t>
            </a:r>
            <a:r>
              <a:rPr lang="en-US" sz="2000" dirty="0" smtClean="0"/>
              <a:t>.</a:t>
            </a:r>
            <a:endParaRPr lang="en-US" sz="2000" dirty="0"/>
          </a:p>
        </p:txBody>
      </p:sp>
    </p:spTree>
    <p:extLst>
      <p:ext uri="{BB962C8B-B14F-4D97-AF65-F5344CB8AC3E}">
        <p14:creationId xmlns:p14="http://schemas.microsoft.com/office/powerpoint/2010/main" val="8420543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2" dur="500"/>
                                        <p:tgtEl>
                                          <p:spTgt spid="225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strips(downRight)">
                                      <p:cBhvr>
                                        <p:cTn id="27" dur="500"/>
                                        <p:tgtEl>
                                          <p:spTgt spid="2253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2531">
                                            <p:txEl>
                                              <p:pRg st="5" end="5"/>
                                            </p:txEl>
                                          </p:spTgt>
                                        </p:tgtEl>
                                        <p:attrNameLst>
                                          <p:attrName>style.visibility</p:attrName>
                                        </p:attrNameLst>
                                      </p:cBhvr>
                                      <p:to>
                                        <p:strVal val="visible"/>
                                      </p:to>
                                    </p:set>
                                    <p:animEffect transition="in" filter="strips(downRight)">
                                      <p:cBhvr>
                                        <p:cTn id="32"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CC600053-3BC8-4465-92A3-5A86792AE997}" type="slidenum">
              <a:rPr lang="en-US"/>
              <a:pPr/>
              <a:t>42</a:t>
            </a:fld>
            <a:endParaRPr lang="en-CA"/>
          </a:p>
        </p:txBody>
      </p:sp>
      <p:sp>
        <p:nvSpPr>
          <p:cNvPr id="23554" name="Rectangle 2"/>
          <p:cNvSpPr>
            <a:spLocks noGrp="1" noChangeArrowheads="1"/>
          </p:cNvSpPr>
          <p:nvPr>
            <p:ph type="title"/>
          </p:nvPr>
        </p:nvSpPr>
        <p:spPr/>
        <p:txBody>
          <a:bodyPr>
            <a:normAutofit/>
          </a:bodyPr>
          <a:lstStyle/>
          <a:p>
            <a:r>
              <a:rPr lang="cs-CZ" dirty="0" smtClean="0"/>
              <a:t>Produkční možnosti</a:t>
            </a:r>
            <a:endParaRPr lang="en-US" dirty="0"/>
          </a:p>
        </p:txBody>
      </p:sp>
      <p:sp>
        <p:nvSpPr>
          <p:cNvPr id="23555" name="Rectangle 3"/>
          <p:cNvSpPr>
            <a:spLocks noGrp="1" noChangeArrowheads="1"/>
          </p:cNvSpPr>
          <p:nvPr>
            <p:ph type="body" idx="1"/>
          </p:nvPr>
        </p:nvSpPr>
        <p:spPr/>
        <p:txBody>
          <a:bodyPr/>
          <a:lstStyle/>
          <a:p>
            <a:pPr>
              <a:lnSpc>
                <a:spcPct val="90000"/>
              </a:lnSpc>
              <a:spcBef>
                <a:spcPct val="60000"/>
              </a:spcBef>
            </a:pPr>
            <a:r>
              <a:rPr lang="cs-CZ" sz="2000" dirty="0" smtClean="0"/>
              <a:t>Výroba dodatečného kila sýra vyžaduje</a:t>
            </a:r>
            <a:r>
              <a:rPr lang="en-US" sz="2000" dirty="0" smtClean="0"/>
              <a:t> </a:t>
            </a:r>
            <a:r>
              <a:rPr lang="en-US" sz="2000" i="1" dirty="0" err="1"/>
              <a:t>a</a:t>
            </a:r>
            <a:r>
              <a:rPr lang="en-US" sz="2000" i="1" baseline="-25000" dirty="0" err="1"/>
              <a:t>LC</a:t>
            </a:r>
            <a:r>
              <a:rPr lang="en-US" sz="2000" dirty="0"/>
              <a:t> </a:t>
            </a:r>
            <a:r>
              <a:rPr lang="en-US" sz="2000" dirty="0" smtClean="0"/>
              <a:t>h</a:t>
            </a:r>
            <a:r>
              <a:rPr lang="cs-CZ" sz="2000" dirty="0" err="1" smtClean="0"/>
              <a:t>odin</a:t>
            </a:r>
            <a:r>
              <a:rPr lang="cs-CZ" sz="2000" dirty="0" smtClean="0"/>
              <a:t> práce</a:t>
            </a:r>
            <a:r>
              <a:rPr lang="en-US" sz="2000" dirty="0" smtClean="0"/>
              <a:t>. </a:t>
            </a:r>
            <a:endParaRPr lang="en-US" sz="2000" dirty="0"/>
          </a:p>
          <a:p>
            <a:pPr>
              <a:lnSpc>
                <a:spcPct val="90000"/>
              </a:lnSpc>
              <a:spcBef>
                <a:spcPct val="60000"/>
              </a:spcBef>
            </a:pPr>
            <a:r>
              <a:rPr lang="cs-CZ" sz="2000" i="1" dirty="0" smtClean="0"/>
              <a:t>Každá </a:t>
            </a:r>
            <a:r>
              <a:rPr lang="cs-CZ" sz="2000" dirty="0" smtClean="0"/>
              <a:t>hodina věnovaná sýru by mohla být využita k výrobě vína, formálně</a:t>
            </a:r>
            <a:endParaRPr lang="en-US" sz="2000" dirty="0"/>
          </a:p>
          <a:p>
            <a:pPr>
              <a:lnSpc>
                <a:spcPct val="90000"/>
              </a:lnSpc>
              <a:spcBef>
                <a:spcPct val="60000"/>
              </a:spcBef>
              <a:buFont typeface="Times" pitchFamily="18" charset="0"/>
              <a:buNone/>
            </a:pPr>
            <a:r>
              <a:rPr lang="en-US" sz="2000" dirty="0"/>
              <a:t>	1 </a:t>
            </a:r>
            <a:r>
              <a:rPr lang="cs-CZ" sz="2000" dirty="0" smtClean="0"/>
              <a:t>hodina</a:t>
            </a:r>
            <a:r>
              <a:rPr lang="en-US" sz="2000" dirty="0" smtClean="0"/>
              <a:t>/(</a:t>
            </a:r>
            <a:r>
              <a:rPr lang="en-US" sz="2000" i="1" dirty="0" err="1"/>
              <a:t>a</a:t>
            </a:r>
            <a:r>
              <a:rPr lang="en-US" sz="2000" i="1" baseline="-25000" dirty="0" err="1"/>
              <a:t>LW</a:t>
            </a:r>
            <a:r>
              <a:rPr lang="en-US" sz="2000" i="1" baseline="-25000" dirty="0"/>
              <a:t> </a:t>
            </a:r>
            <a:r>
              <a:rPr lang="cs-CZ" sz="2000" dirty="0" smtClean="0"/>
              <a:t>hodin</a:t>
            </a:r>
            <a:r>
              <a:rPr lang="en-US" sz="2000" dirty="0" smtClean="0"/>
              <a:t>/</a:t>
            </a:r>
            <a:r>
              <a:rPr lang="cs-CZ" sz="2000" dirty="0" smtClean="0"/>
              <a:t>litr vína</a:t>
            </a:r>
            <a:r>
              <a:rPr lang="en-US" sz="2000" dirty="0" smtClean="0"/>
              <a:t>) </a:t>
            </a:r>
            <a:endParaRPr lang="en-US" sz="2000" dirty="0"/>
          </a:p>
          <a:p>
            <a:pPr>
              <a:lnSpc>
                <a:spcPct val="90000"/>
              </a:lnSpc>
              <a:spcBef>
                <a:spcPct val="60000"/>
              </a:spcBef>
              <a:buFont typeface="Times" pitchFamily="18" charset="0"/>
              <a:buNone/>
            </a:pPr>
            <a:r>
              <a:rPr lang="en-US" sz="2000" dirty="0"/>
              <a:t>	= (1/</a:t>
            </a:r>
            <a:r>
              <a:rPr lang="en-US" sz="2000" i="1" dirty="0" err="1"/>
              <a:t>a</a:t>
            </a:r>
            <a:r>
              <a:rPr lang="en-US" sz="2000" i="1" baseline="-25000" dirty="0" err="1"/>
              <a:t>LW</a:t>
            </a:r>
            <a:r>
              <a:rPr lang="en-US" sz="2000" dirty="0"/>
              <a:t>) </a:t>
            </a:r>
            <a:r>
              <a:rPr lang="cs-CZ" sz="2000" dirty="0" smtClean="0"/>
              <a:t>litrů vína</a:t>
            </a:r>
            <a:endParaRPr lang="en-US" sz="2000" dirty="0"/>
          </a:p>
          <a:p>
            <a:pPr>
              <a:lnSpc>
                <a:spcPct val="90000"/>
              </a:lnSpc>
              <a:spcBef>
                <a:spcPct val="60000"/>
              </a:spcBef>
            </a:pPr>
            <a:r>
              <a:rPr lang="cs-CZ" sz="2000" dirty="0" smtClean="0"/>
              <a:t>Například, je-li 1 hodina přesunuta na produkci sýra, tato dodatečná hodina mohla vyrobit </a:t>
            </a:r>
            <a:r>
              <a:rPr lang="en-US" sz="2000" dirty="0" smtClean="0"/>
              <a:t>1 </a:t>
            </a:r>
            <a:r>
              <a:rPr lang="cs-CZ" sz="2000" dirty="0" smtClean="0"/>
              <a:t>hodina</a:t>
            </a:r>
            <a:r>
              <a:rPr lang="en-US" sz="2000" dirty="0" smtClean="0"/>
              <a:t>/(</a:t>
            </a:r>
            <a:r>
              <a:rPr lang="en-US" sz="2000" dirty="0"/>
              <a:t>2 </a:t>
            </a:r>
            <a:r>
              <a:rPr lang="cs-CZ" sz="2000" dirty="0" smtClean="0"/>
              <a:t>hodiny</a:t>
            </a:r>
            <a:r>
              <a:rPr lang="en-US" sz="2000" dirty="0" smtClean="0"/>
              <a:t>/</a:t>
            </a:r>
            <a:r>
              <a:rPr lang="cs-CZ" sz="2000" dirty="0" smtClean="0"/>
              <a:t>litr vína</a:t>
            </a:r>
            <a:r>
              <a:rPr lang="en-US" sz="2000" dirty="0" smtClean="0"/>
              <a:t>) </a:t>
            </a:r>
            <a:r>
              <a:rPr lang="en-US" sz="2000" dirty="0"/>
              <a:t>= 1/2 </a:t>
            </a:r>
            <a:r>
              <a:rPr lang="en-US" sz="2000" dirty="0" smtClean="0"/>
              <a:t>lit</a:t>
            </a:r>
            <a:r>
              <a:rPr lang="cs-CZ" sz="2000" dirty="0" err="1" smtClean="0"/>
              <a:t>rů</a:t>
            </a:r>
            <a:r>
              <a:rPr lang="cs-CZ" sz="2000" dirty="0" smtClean="0"/>
              <a:t> vína</a:t>
            </a:r>
            <a:r>
              <a:rPr lang="en-US" sz="2000" dirty="0" smtClean="0"/>
              <a:t>.</a:t>
            </a:r>
            <a:endParaRPr lang="en-US" sz="2000" dirty="0"/>
          </a:p>
          <a:p>
            <a:pPr>
              <a:lnSpc>
                <a:spcPct val="90000"/>
              </a:lnSpc>
              <a:spcBef>
                <a:spcPct val="60000"/>
              </a:spcBef>
            </a:pPr>
            <a:r>
              <a:rPr lang="cs-CZ" sz="2000" dirty="0" smtClean="0"/>
              <a:t>Nárůste sýra vede k poklesu výroby vína v poměru</a:t>
            </a:r>
            <a:r>
              <a:rPr lang="en-US" sz="2000" dirty="0" smtClean="0"/>
              <a:t>: </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dirty="0"/>
              <a:t>.</a:t>
            </a:r>
            <a:endParaRPr lang="en-US" sz="2000" i="1" baseline="-25000" dirty="0"/>
          </a:p>
        </p:txBody>
      </p:sp>
    </p:spTree>
    <p:extLst>
      <p:ext uri="{BB962C8B-B14F-4D97-AF65-F5344CB8AC3E}">
        <p14:creationId xmlns:p14="http://schemas.microsoft.com/office/powerpoint/2010/main" val="41777026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strips(downRight)">
                                      <p:cBhvr>
                                        <p:cTn id="22" dur="500"/>
                                        <p:tgtEl>
                                          <p:spTgt spid="235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strips(downRight)">
                                      <p:cBhvr>
                                        <p:cTn id="27" dur="500"/>
                                        <p:tgtEl>
                                          <p:spTgt spid="235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3555">
                                            <p:txEl>
                                              <p:pRg st="5" end="5"/>
                                            </p:txEl>
                                          </p:spTgt>
                                        </p:tgtEl>
                                        <p:attrNameLst>
                                          <p:attrName>style.visibility</p:attrName>
                                        </p:attrNameLst>
                                      </p:cBhvr>
                                      <p:to>
                                        <p:strVal val="visible"/>
                                      </p:to>
                                    </p:set>
                                    <p:animEffect transition="in" filter="strips(downRight)">
                                      <p:cBhvr>
                                        <p:cTn id="32" dur="5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EE2B8CB-0E31-4051-998C-1CE8C3C137FE}" type="slidenum">
              <a:rPr lang="en-US"/>
              <a:pPr/>
              <a:t>43</a:t>
            </a:fld>
            <a:endParaRPr lang="en-CA"/>
          </a:p>
        </p:txBody>
      </p:sp>
      <p:sp>
        <p:nvSpPr>
          <p:cNvPr id="24578" name="Rectangle 2"/>
          <p:cNvSpPr>
            <a:spLocks noGrp="1" noChangeArrowheads="1"/>
          </p:cNvSpPr>
          <p:nvPr>
            <p:ph type="title"/>
          </p:nvPr>
        </p:nvSpPr>
        <p:spPr/>
        <p:txBody>
          <a:bodyPr>
            <a:normAutofit/>
          </a:bodyPr>
          <a:lstStyle/>
          <a:p>
            <a:r>
              <a:rPr lang="cs-CZ" dirty="0" smtClean="0"/>
              <a:t>Produkční možnosti</a:t>
            </a:r>
            <a:endParaRPr lang="en-US" dirty="0"/>
          </a:p>
        </p:txBody>
      </p:sp>
      <p:sp>
        <p:nvSpPr>
          <p:cNvPr id="24579" name="Rectangle 3"/>
          <p:cNvSpPr>
            <a:spLocks noGrp="1" noChangeArrowheads="1"/>
          </p:cNvSpPr>
          <p:nvPr>
            <p:ph type="body" idx="1"/>
          </p:nvPr>
        </p:nvSpPr>
        <p:spPr/>
        <p:txBody>
          <a:bodyPr/>
          <a:lstStyle/>
          <a:p>
            <a:pPr>
              <a:spcBef>
                <a:spcPct val="50000"/>
              </a:spcBef>
            </a:pPr>
            <a:r>
              <a:rPr lang="cs-CZ" sz="2800" dirty="0" smtClean="0"/>
              <a:t>Obecně jsou možnosti domácí ekonomiky definovány jako</a:t>
            </a:r>
            <a:r>
              <a:rPr lang="en-US" sz="2800" dirty="0"/>
              <a:t/>
            </a:r>
            <a:br>
              <a:rPr lang="en-US" sz="2800" dirty="0"/>
            </a:br>
            <a:r>
              <a:rPr lang="en-US" sz="2800" i="1" dirty="0" err="1"/>
              <a:t>a</a:t>
            </a:r>
            <a:r>
              <a:rPr lang="en-US" sz="2800" i="1" baseline="-25000" dirty="0" err="1"/>
              <a:t>LC</a:t>
            </a:r>
            <a:r>
              <a:rPr lang="en-US" sz="2800" i="1" dirty="0" err="1"/>
              <a:t>Q</a:t>
            </a:r>
            <a:r>
              <a:rPr lang="en-US" sz="2800" i="1" baseline="-25000" dirty="0" err="1"/>
              <a:t>C</a:t>
            </a:r>
            <a:r>
              <a:rPr lang="en-US" sz="2800" dirty="0"/>
              <a:t> + </a:t>
            </a:r>
            <a:r>
              <a:rPr lang="en-US" sz="2800" i="1" dirty="0" err="1"/>
              <a:t>a</a:t>
            </a:r>
            <a:r>
              <a:rPr lang="en-US" sz="2800" i="1" baseline="-25000" dirty="0" err="1"/>
              <a:t>LW</a:t>
            </a:r>
            <a:r>
              <a:rPr lang="en-US" sz="2800" i="1" dirty="0" err="1"/>
              <a:t>Q</a:t>
            </a:r>
            <a:r>
              <a:rPr lang="en-US" sz="2800" i="1" baseline="-25000" dirty="0" err="1"/>
              <a:t>W</a:t>
            </a:r>
            <a:r>
              <a:rPr lang="en-US" sz="2800" i="1" dirty="0"/>
              <a:t> ≤  L</a:t>
            </a:r>
            <a:endParaRPr lang="en-US" sz="2800" dirty="0"/>
          </a:p>
          <a:p>
            <a:pPr>
              <a:spcBef>
                <a:spcPct val="50000"/>
              </a:spcBef>
            </a:pPr>
            <a:r>
              <a:rPr lang="cs-CZ" sz="2800" dirty="0" smtClean="0"/>
              <a:t>Rovnice popisuje možnosti ekonomiky, abychom určili skutečnou produkci, musíme určit ceny</a:t>
            </a:r>
            <a:endParaRPr lang="en-US" sz="2800" dirty="0"/>
          </a:p>
        </p:txBody>
      </p:sp>
    </p:spTree>
    <p:extLst>
      <p:ext uri="{BB962C8B-B14F-4D97-AF65-F5344CB8AC3E}">
        <p14:creationId xmlns:p14="http://schemas.microsoft.com/office/powerpoint/2010/main" val="42346186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91D026F1-534C-419A-B131-CA4AAD6E9FDF}" type="slidenum">
              <a:rPr lang="en-US"/>
              <a:pPr/>
              <a:t>44</a:t>
            </a:fld>
            <a:endParaRPr lang="en-CA"/>
          </a:p>
        </p:txBody>
      </p:sp>
      <p:sp>
        <p:nvSpPr>
          <p:cNvPr id="25602" name="Rectangle 2"/>
          <p:cNvSpPr>
            <a:spLocks noGrp="1" noChangeArrowheads="1"/>
          </p:cNvSpPr>
          <p:nvPr>
            <p:ph type="title"/>
          </p:nvPr>
        </p:nvSpPr>
        <p:spPr/>
        <p:txBody>
          <a:bodyPr>
            <a:normAutofit/>
          </a:bodyPr>
          <a:lstStyle/>
          <a:p>
            <a:r>
              <a:rPr lang="cs-CZ" dirty="0" smtClean="0"/>
              <a:t>PRODUKCE, CENY, MZDY</a:t>
            </a:r>
            <a:endParaRPr lang="en-US" dirty="0"/>
          </a:p>
        </p:txBody>
      </p:sp>
      <p:sp>
        <p:nvSpPr>
          <p:cNvPr id="25603" name="Rectangle 3"/>
          <p:cNvSpPr>
            <a:spLocks noGrp="1" noChangeArrowheads="1"/>
          </p:cNvSpPr>
          <p:nvPr>
            <p:ph type="body" idx="1"/>
          </p:nvPr>
        </p:nvSpPr>
        <p:spPr/>
        <p:txBody>
          <a:bodyPr/>
          <a:lstStyle/>
          <a:p>
            <a:pPr>
              <a:lnSpc>
                <a:spcPct val="90000"/>
              </a:lnSpc>
              <a:spcBef>
                <a:spcPct val="50000"/>
              </a:spcBef>
            </a:pPr>
            <a:r>
              <a:rPr lang="en-US" sz="2400" i="1" dirty="0" smtClean="0"/>
              <a:t>P</a:t>
            </a:r>
            <a:r>
              <a:rPr lang="en-US" sz="2400" i="1" baseline="-25000" dirty="0" smtClean="0"/>
              <a:t>C</a:t>
            </a:r>
            <a:r>
              <a:rPr lang="en-US" sz="2400" i="1" dirty="0" smtClean="0"/>
              <a:t> </a:t>
            </a:r>
            <a:r>
              <a:rPr lang="en-US" sz="2400" dirty="0" smtClean="0"/>
              <a:t>b</a:t>
            </a:r>
            <a:r>
              <a:rPr lang="cs-CZ" sz="2400" dirty="0" err="1" smtClean="0"/>
              <a:t>udiž</a:t>
            </a:r>
            <a:r>
              <a:rPr lang="cs-CZ" sz="2400" dirty="0" smtClean="0"/>
              <a:t> cenou sýra, a </a:t>
            </a:r>
            <a:r>
              <a:rPr lang="en-US" sz="2400" i="1" dirty="0" smtClean="0"/>
              <a:t>P</a:t>
            </a:r>
            <a:r>
              <a:rPr lang="en-US" sz="2400" i="1" baseline="-25000" dirty="0" smtClean="0"/>
              <a:t>W</a:t>
            </a:r>
            <a:r>
              <a:rPr lang="en-US" sz="2400" dirty="0" smtClean="0"/>
              <a:t> </a:t>
            </a:r>
            <a:r>
              <a:rPr lang="cs-CZ" sz="2400" dirty="0" smtClean="0"/>
              <a:t>cenou vína</a:t>
            </a:r>
            <a:r>
              <a:rPr lang="en-US" sz="2400" dirty="0" smtClean="0"/>
              <a:t>.</a:t>
            </a:r>
            <a:endParaRPr lang="en-US" sz="2400" dirty="0"/>
          </a:p>
          <a:p>
            <a:pPr>
              <a:lnSpc>
                <a:spcPct val="90000"/>
              </a:lnSpc>
              <a:spcBef>
                <a:spcPct val="50000"/>
              </a:spcBef>
            </a:pPr>
            <a:r>
              <a:rPr lang="cs-CZ" sz="2400" dirty="0" smtClean="0"/>
              <a:t>Jsme na konkurenčních </a:t>
            </a:r>
            <a:r>
              <a:rPr lang="cs-CZ" sz="2400" dirty="0" err="1" smtClean="0"/>
              <a:t>trzích,tj</a:t>
            </a:r>
            <a:r>
              <a:rPr lang="cs-CZ" sz="2400" dirty="0" smtClean="0"/>
              <a:t>.</a:t>
            </a:r>
            <a:r>
              <a:rPr lang="en-US" sz="2400" dirty="0" smtClean="0"/>
              <a:t> </a:t>
            </a:r>
            <a:endParaRPr lang="en-US" sz="2400" dirty="0"/>
          </a:p>
          <a:p>
            <a:pPr lvl="1">
              <a:lnSpc>
                <a:spcPct val="90000"/>
              </a:lnSpc>
              <a:spcBef>
                <a:spcPct val="50000"/>
              </a:spcBef>
            </a:pPr>
            <a:r>
              <a:rPr lang="cs-CZ" sz="2000" dirty="0" smtClean="0"/>
              <a:t>Hodinová mzda výrobců sýra = tržní ceně sýra vyprodukovaného za hodinu</a:t>
            </a:r>
            <a:r>
              <a:rPr lang="en-US" sz="2000" dirty="0" smtClean="0"/>
              <a:t>: </a:t>
            </a:r>
            <a:r>
              <a:rPr lang="en-US" sz="2000" i="1" dirty="0"/>
              <a:t>P</a:t>
            </a:r>
            <a:r>
              <a:rPr lang="en-US" sz="2000" i="1" baseline="-25000" dirty="0"/>
              <a:t>C </a:t>
            </a:r>
            <a:r>
              <a:rPr lang="en-US" sz="2000" i="1" dirty="0"/>
              <a:t>/</a:t>
            </a:r>
            <a:r>
              <a:rPr lang="en-US" sz="2000" i="1" dirty="0" err="1"/>
              <a:t>a</a:t>
            </a:r>
            <a:r>
              <a:rPr lang="en-US" sz="2000" i="1" baseline="-25000" dirty="0" err="1"/>
              <a:t>LC</a:t>
            </a:r>
            <a:endParaRPr lang="en-US" sz="2000" i="1" baseline="-25000" dirty="0"/>
          </a:p>
          <a:p>
            <a:pPr lvl="1">
              <a:lnSpc>
                <a:spcPct val="90000"/>
              </a:lnSpc>
              <a:spcBef>
                <a:spcPct val="50000"/>
              </a:spcBef>
            </a:pPr>
            <a:r>
              <a:rPr lang="cs-CZ" sz="2000" dirty="0"/>
              <a:t>Hodinová mzda výrobců </a:t>
            </a:r>
            <a:r>
              <a:rPr lang="cs-CZ" sz="2000" dirty="0" smtClean="0"/>
              <a:t>vína </a:t>
            </a:r>
            <a:r>
              <a:rPr lang="cs-CZ" sz="2000" dirty="0"/>
              <a:t>= tržní </a:t>
            </a:r>
            <a:r>
              <a:rPr lang="cs-CZ" sz="2000" dirty="0" smtClean="0"/>
              <a:t>ceně vína </a:t>
            </a:r>
            <a:r>
              <a:rPr lang="cs-CZ" sz="2000" dirty="0"/>
              <a:t>vyprodukovaného za hodinu</a:t>
            </a:r>
            <a:r>
              <a:rPr lang="en-US" sz="2000" dirty="0"/>
              <a:t>: </a:t>
            </a:r>
            <a:r>
              <a:rPr lang="en-US" sz="2000" i="1" dirty="0" smtClean="0"/>
              <a:t>P</a:t>
            </a:r>
            <a:r>
              <a:rPr lang="en-US" sz="2000" i="1" baseline="-25000" dirty="0" smtClean="0"/>
              <a:t>W </a:t>
            </a:r>
            <a:r>
              <a:rPr lang="en-US" sz="2000" i="1" dirty="0"/>
              <a:t>/</a:t>
            </a:r>
            <a:r>
              <a:rPr lang="en-US" sz="2000" i="1" dirty="0" err="1"/>
              <a:t>a</a:t>
            </a:r>
            <a:r>
              <a:rPr lang="en-US" sz="2000" i="1" baseline="-25000" dirty="0" err="1"/>
              <a:t>LW</a:t>
            </a:r>
            <a:endParaRPr lang="en-US" sz="2000" i="1" dirty="0"/>
          </a:p>
          <a:p>
            <a:pPr>
              <a:lnSpc>
                <a:spcPct val="90000"/>
              </a:lnSpc>
              <a:spcBef>
                <a:spcPct val="50000"/>
              </a:spcBef>
            </a:pPr>
            <a:r>
              <a:rPr lang="cs-CZ" sz="2400" dirty="0" smtClean="0"/>
              <a:t>Pracovníci raději berou vyšší mzdy, budou tedy pracovat v odvětví, kde jsou vyšší hodinové mzdy</a:t>
            </a:r>
            <a:r>
              <a:rPr lang="en-US" sz="2400" dirty="0" smtClean="0"/>
              <a:t>.</a:t>
            </a:r>
            <a:endParaRPr lang="en-US" sz="2400" dirty="0"/>
          </a:p>
        </p:txBody>
      </p:sp>
    </p:spTree>
    <p:extLst>
      <p:ext uri="{BB962C8B-B14F-4D97-AF65-F5344CB8AC3E}">
        <p14:creationId xmlns:p14="http://schemas.microsoft.com/office/powerpoint/2010/main" val="20597417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strips(downRight)">
                                      <p:cBhvr>
                                        <p:cTn id="27"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EB763B4-7975-4EF6-B542-54BB5AF322B2}" type="slidenum">
              <a:rPr lang="en-US"/>
              <a:pPr/>
              <a:t>45</a:t>
            </a:fld>
            <a:endParaRPr lang="en-CA"/>
          </a:p>
        </p:txBody>
      </p:sp>
      <p:sp>
        <p:nvSpPr>
          <p:cNvPr id="26626" name="Rectangle 2"/>
          <p:cNvSpPr>
            <a:spLocks noGrp="1" noChangeArrowheads="1"/>
          </p:cNvSpPr>
          <p:nvPr>
            <p:ph type="title"/>
          </p:nvPr>
        </p:nvSpPr>
        <p:spPr/>
        <p:txBody>
          <a:bodyPr/>
          <a:lstStyle/>
          <a:p>
            <a:r>
              <a:rPr lang="cs-CZ" dirty="0"/>
              <a:t>PRODUKCE, CENY, MZDY</a:t>
            </a:r>
            <a:endParaRPr lang="en-US" dirty="0"/>
          </a:p>
        </p:txBody>
      </p:sp>
      <p:sp>
        <p:nvSpPr>
          <p:cNvPr id="26627" name="Rectangle 3"/>
          <p:cNvSpPr>
            <a:spLocks noGrp="1" noChangeArrowheads="1"/>
          </p:cNvSpPr>
          <p:nvPr>
            <p:ph type="body" idx="1"/>
          </p:nvPr>
        </p:nvSpPr>
        <p:spPr/>
        <p:txBody>
          <a:bodyPr>
            <a:normAutofit/>
          </a:bodyPr>
          <a:lstStyle/>
          <a:p>
            <a:pPr>
              <a:lnSpc>
                <a:spcPct val="90000"/>
              </a:lnSpc>
              <a:spcBef>
                <a:spcPct val="50000"/>
              </a:spcBef>
            </a:pPr>
            <a:r>
              <a:rPr lang="cs-CZ" sz="2400" dirty="0" smtClean="0"/>
              <a:t>pokud</a:t>
            </a:r>
            <a:r>
              <a:rPr lang="en-US" sz="2400" dirty="0" smtClean="0"/>
              <a:t> </a:t>
            </a:r>
            <a:r>
              <a:rPr lang="en-US" sz="2400" i="1" dirty="0"/>
              <a:t>P</a:t>
            </a:r>
            <a:r>
              <a:rPr lang="en-US" sz="2400" i="1" baseline="-25000" dirty="0"/>
              <a:t>C </a:t>
            </a:r>
            <a:r>
              <a:rPr lang="en-US" sz="2400" i="1" dirty="0"/>
              <a:t>/</a:t>
            </a:r>
            <a:r>
              <a:rPr lang="en-US" sz="2400" i="1" dirty="0" err="1"/>
              <a:t>a</a:t>
            </a:r>
            <a:r>
              <a:rPr lang="en-US" sz="2400" i="1" baseline="-25000" dirty="0" err="1"/>
              <a:t>LC</a:t>
            </a:r>
            <a:r>
              <a:rPr lang="en-US" sz="2400" dirty="0"/>
              <a:t> &gt; </a:t>
            </a:r>
            <a:r>
              <a:rPr lang="en-US" sz="2400" i="1" dirty="0"/>
              <a:t>P</a:t>
            </a:r>
            <a:r>
              <a:rPr lang="en-US" sz="2400" i="1" baseline="-25000" dirty="0"/>
              <a:t>W</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bude se vyrábět pouze sýr</a:t>
            </a:r>
            <a:endParaRPr lang="en-US" sz="2400" dirty="0"/>
          </a:p>
          <a:p>
            <a:pPr lvl="1">
              <a:lnSpc>
                <a:spcPct val="90000"/>
              </a:lnSpc>
              <a:spcBef>
                <a:spcPct val="50000"/>
              </a:spcBef>
            </a:pPr>
            <a:r>
              <a:rPr lang="cs-CZ" sz="2000" dirty="0" smtClean="0"/>
              <a:t>Pokud </a:t>
            </a:r>
            <a:r>
              <a:rPr lang="en-US" sz="2000" i="1" dirty="0" smtClean="0"/>
              <a:t>P</a:t>
            </a:r>
            <a:r>
              <a:rPr lang="en-US" sz="2000" i="1" baseline="-25000" dirty="0" smtClean="0"/>
              <a:t>C </a:t>
            </a:r>
            <a:r>
              <a:rPr lang="en-US" sz="2000" i="1" dirty="0"/>
              <a:t>/P</a:t>
            </a:r>
            <a:r>
              <a:rPr lang="en-US" sz="2000" i="1" baseline="-25000" dirty="0"/>
              <a:t>W  </a:t>
            </a:r>
            <a:r>
              <a:rPr lang="en-US" sz="2000" dirty="0"/>
              <a:t>&gt; </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 </a:t>
            </a:r>
            <a:r>
              <a:rPr lang="cs-CZ" sz="2000" dirty="0" smtClean="0"/>
              <a:t>bude se vyrábět pouze sýr</a:t>
            </a:r>
            <a:endParaRPr lang="en-US" sz="2000" dirty="0"/>
          </a:p>
          <a:p>
            <a:pPr lvl="1">
              <a:lnSpc>
                <a:spcPct val="90000"/>
              </a:lnSpc>
              <a:spcBef>
                <a:spcPct val="50000"/>
              </a:spcBef>
            </a:pPr>
            <a:r>
              <a:rPr lang="cs-CZ" sz="2000" dirty="0" smtClean="0"/>
              <a:t>Ekonomika se bude specializovat na výrobu sýra, pokud cena sýra relativně k ceně vína přesáhne náklady příležitosti produkce sýra</a:t>
            </a:r>
            <a:endParaRPr lang="en-US" sz="2000" dirty="0"/>
          </a:p>
          <a:p>
            <a:pPr>
              <a:lnSpc>
                <a:spcPct val="90000"/>
              </a:lnSpc>
              <a:spcBef>
                <a:spcPct val="50000"/>
              </a:spcBef>
            </a:pPr>
            <a:r>
              <a:rPr lang="cs-CZ" sz="2400" dirty="0" smtClean="0"/>
              <a:t>Pokud</a:t>
            </a:r>
            <a:r>
              <a:rPr lang="en-US" sz="2400" dirty="0" smtClean="0"/>
              <a:t> </a:t>
            </a:r>
            <a:r>
              <a:rPr lang="en-US" sz="2400" i="1" dirty="0"/>
              <a:t>P</a:t>
            </a:r>
            <a:r>
              <a:rPr lang="en-US" sz="2400" i="1" baseline="-25000" dirty="0"/>
              <a:t>C </a:t>
            </a:r>
            <a:r>
              <a:rPr lang="en-US" sz="2400" i="1" dirty="0"/>
              <a:t>/</a:t>
            </a:r>
            <a:r>
              <a:rPr lang="en-US" sz="2400" i="1" dirty="0" err="1"/>
              <a:t>a</a:t>
            </a:r>
            <a:r>
              <a:rPr lang="en-US" sz="2400" i="1" baseline="-25000" dirty="0" err="1"/>
              <a:t>LC</a:t>
            </a:r>
            <a:r>
              <a:rPr lang="en-US" sz="2400" dirty="0"/>
              <a:t> &lt; </a:t>
            </a:r>
            <a:r>
              <a:rPr lang="en-US" sz="2400" i="1" dirty="0"/>
              <a:t>P</a:t>
            </a:r>
            <a:r>
              <a:rPr lang="en-US" sz="2400" i="1" baseline="-25000" dirty="0"/>
              <a:t>W </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bude se vyrábět jen víno</a:t>
            </a:r>
            <a:r>
              <a:rPr lang="en-US" sz="2400" dirty="0" smtClean="0"/>
              <a:t>.</a:t>
            </a:r>
            <a:endParaRPr lang="en-US" sz="2400" dirty="0"/>
          </a:p>
          <a:p>
            <a:pPr lvl="1">
              <a:lnSpc>
                <a:spcPct val="90000"/>
              </a:lnSpc>
              <a:spcBef>
                <a:spcPct val="50000"/>
              </a:spcBef>
            </a:pPr>
            <a:r>
              <a:rPr lang="cs-CZ" sz="2000" dirty="0" smtClean="0"/>
              <a:t>Pokud</a:t>
            </a:r>
            <a:r>
              <a:rPr lang="en-US" sz="2000" dirty="0" smtClean="0"/>
              <a:t> </a:t>
            </a:r>
            <a:r>
              <a:rPr lang="en-US" sz="2000" i="1" dirty="0"/>
              <a:t>P</a:t>
            </a:r>
            <a:r>
              <a:rPr lang="en-US" sz="2000" i="1" baseline="-25000" dirty="0"/>
              <a:t>C </a:t>
            </a:r>
            <a:r>
              <a:rPr lang="en-US" sz="2000" i="1" dirty="0"/>
              <a:t>/P</a:t>
            </a:r>
            <a:r>
              <a:rPr lang="en-US" sz="2000" i="1" baseline="-25000" dirty="0"/>
              <a:t>W  </a:t>
            </a:r>
            <a:r>
              <a:rPr lang="en-US" sz="2000" dirty="0"/>
              <a:t>&lt; </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 </a:t>
            </a:r>
            <a:r>
              <a:rPr lang="cs-CZ" sz="2000" dirty="0" smtClean="0"/>
              <a:t>bude se vyrábět pouze víno.</a:t>
            </a:r>
            <a:endParaRPr lang="en-US" sz="2000" dirty="0"/>
          </a:p>
          <a:p>
            <a:pPr lvl="1">
              <a:lnSpc>
                <a:spcPct val="90000"/>
              </a:lnSpc>
              <a:spcBef>
                <a:spcPct val="50000"/>
              </a:spcBef>
            </a:pPr>
            <a:r>
              <a:rPr lang="cs-CZ" sz="2000" dirty="0" smtClean="0"/>
              <a:t>Pokud</a:t>
            </a:r>
            <a:r>
              <a:rPr lang="en-US" sz="2000" i="1" dirty="0" smtClean="0"/>
              <a:t> </a:t>
            </a:r>
            <a:r>
              <a:rPr lang="en-US" sz="2000" i="1" dirty="0"/>
              <a:t>P</a:t>
            </a:r>
            <a:r>
              <a:rPr lang="en-US" sz="2000" i="1" baseline="-25000" dirty="0"/>
              <a:t>W </a:t>
            </a:r>
            <a:r>
              <a:rPr lang="en-US" sz="2000" i="1" dirty="0"/>
              <a:t>/P</a:t>
            </a:r>
            <a:r>
              <a:rPr lang="en-US" sz="2000" i="1" baseline="-25000" dirty="0"/>
              <a:t>C  </a:t>
            </a:r>
            <a:r>
              <a:rPr lang="en-US" sz="2000" dirty="0"/>
              <a:t>&gt; </a:t>
            </a:r>
            <a:r>
              <a:rPr lang="en-US" sz="2000" i="1" dirty="0" err="1"/>
              <a:t>a</a:t>
            </a:r>
            <a:r>
              <a:rPr lang="en-US" sz="2000" i="1" baseline="-25000" dirty="0" err="1"/>
              <a:t>LW</a:t>
            </a:r>
            <a:r>
              <a:rPr lang="en-US" sz="2000" i="1" baseline="-25000" dirty="0"/>
              <a:t> </a:t>
            </a:r>
            <a:r>
              <a:rPr lang="en-US" sz="2000" i="1" dirty="0"/>
              <a:t>/</a:t>
            </a:r>
            <a:r>
              <a:rPr lang="en-US" sz="2000" i="1" dirty="0" err="1"/>
              <a:t>a</a:t>
            </a:r>
            <a:r>
              <a:rPr lang="en-US" sz="2000" i="1" baseline="-25000" dirty="0" err="1"/>
              <a:t>LC</a:t>
            </a:r>
            <a:r>
              <a:rPr lang="en-US" sz="2000" i="1" baseline="-25000" dirty="0"/>
              <a:t> </a:t>
            </a:r>
            <a:r>
              <a:rPr lang="en-US" sz="2000" dirty="0"/>
              <a:t> </a:t>
            </a:r>
            <a:r>
              <a:rPr lang="cs-CZ" sz="2000" dirty="0" smtClean="0"/>
              <a:t>bude se vyrábět pouze víno</a:t>
            </a:r>
            <a:r>
              <a:rPr lang="en-US" sz="2000" dirty="0" smtClean="0"/>
              <a:t>.</a:t>
            </a:r>
            <a:endParaRPr lang="en-US" sz="2000" dirty="0"/>
          </a:p>
          <a:p>
            <a:pPr lvl="1">
              <a:lnSpc>
                <a:spcPct val="90000"/>
              </a:lnSpc>
              <a:spcBef>
                <a:spcPct val="50000"/>
              </a:spcBef>
            </a:pPr>
            <a:r>
              <a:rPr lang="cs-CZ" sz="2000" dirty="0" smtClean="0"/>
              <a:t>Ekonomika se bude specializovat na produkci vína, pokud cena vína relativně k ceně sýra převýší náklady příležitosti vína</a:t>
            </a:r>
            <a:r>
              <a:rPr lang="en-US" sz="2000" dirty="0" smtClean="0"/>
              <a:t>.</a:t>
            </a:r>
            <a:endParaRPr lang="en-US" sz="2000" dirty="0"/>
          </a:p>
        </p:txBody>
      </p:sp>
    </p:spTree>
    <p:extLst>
      <p:ext uri="{BB962C8B-B14F-4D97-AF65-F5344CB8AC3E}">
        <p14:creationId xmlns:p14="http://schemas.microsoft.com/office/powerpoint/2010/main" val="18093987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strips(downRight)">
                                      <p:cBhvr>
                                        <p:cTn id="27" dur="500"/>
                                        <p:tgtEl>
                                          <p:spTgt spid="266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strips(downRight)">
                                      <p:cBhvr>
                                        <p:cTn id="32" dur="500"/>
                                        <p:tgtEl>
                                          <p:spTgt spid="266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Effect transition="in" filter="strips(downRight)">
                                      <p:cBhvr>
                                        <p:cTn id="37" dur="5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9A76B42-7CA6-4D32-A8B3-85EE89994DD6}" type="slidenum">
              <a:rPr lang="en-US"/>
              <a:pPr/>
              <a:t>46</a:t>
            </a:fld>
            <a:endParaRPr lang="en-CA"/>
          </a:p>
        </p:txBody>
      </p:sp>
      <p:sp>
        <p:nvSpPr>
          <p:cNvPr id="27650" name="Rectangle 2"/>
          <p:cNvSpPr>
            <a:spLocks noGrp="1" noChangeArrowheads="1"/>
          </p:cNvSpPr>
          <p:nvPr>
            <p:ph type="title"/>
          </p:nvPr>
        </p:nvSpPr>
        <p:spPr/>
        <p:txBody>
          <a:bodyPr/>
          <a:lstStyle/>
          <a:p>
            <a:r>
              <a:rPr lang="cs-CZ" dirty="0"/>
              <a:t>PRODUKCE, CENY, MZDY</a:t>
            </a:r>
            <a:endParaRPr lang="en-US" dirty="0"/>
          </a:p>
        </p:txBody>
      </p:sp>
      <p:sp>
        <p:nvSpPr>
          <p:cNvPr id="27651" name="Rectangle 3"/>
          <p:cNvSpPr>
            <a:spLocks noGrp="1" noChangeArrowheads="1"/>
          </p:cNvSpPr>
          <p:nvPr>
            <p:ph type="body" idx="1"/>
          </p:nvPr>
        </p:nvSpPr>
        <p:spPr/>
        <p:txBody>
          <a:bodyPr/>
          <a:lstStyle/>
          <a:p>
            <a:pPr>
              <a:lnSpc>
                <a:spcPct val="90000"/>
              </a:lnSpc>
              <a:spcBef>
                <a:spcPct val="50000"/>
              </a:spcBef>
            </a:pPr>
            <a:r>
              <a:rPr lang="cs-CZ" sz="2400" dirty="0" smtClean="0"/>
              <a:t>Pokud chce domácí země spotřebovávat jak víno tak sýr (a neexistuje obchod),musí se relativní ceny přizpůsobit tak, aby se mzdy ve výrobě sýra a vína rovnaly</a:t>
            </a:r>
            <a:r>
              <a:rPr lang="en-US" sz="2400" dirty="0" smtClean="0"/>
              <a:t> </a:t>
            </a:r>
            <a:endParaRPr lang="en-US" sz="2400" dirty="0"/>
          </a:p>
          <a:p>
            <a:pPr lvl="1">
              <a:lnSpc>
                <a:spcPct val="90000"/>
              </a:lnSpc>
              <a:spcBef>
                <a:spcPct val="50000"/>
              </a:spcBef>
            </a:pPr>
            <a:r>
              <a:rPr lang="cs-CZ" sz="2000" dirty="0" smtClean="0"/>
              <a:t>pokud</a:t>
            </a:r>
            <a:r>
              <a:rPr lang="en-US" sz="2000" i="1" dirty="0" smtClean="0"/>
              <a:t> </a:t>
            </a:r>
            <a:r>
              <a:rPr lang="en-US" sz="2000" i="1" dirty="0"/>
              <a:t>P</a:t>
            </a:r>
            <a:r>
              <a:rPr lang="en-US" sz="2000" i="1" baseline="-25000" dirty="0"/>
              <a:t>C </a:t>
            </a:r>
            <a:r>
              <a:rPr lang="en-US" sz="2000" i="1" dirty="0"/>
              <a:t>/</a:t>
            </a:r>
            <a:r>
              <a:rPr lang="en-US" sz="2000" i="1" dirty="0" err="1"/>
              <a:t>a</a:t>
            </a:r>
            <a:r>
              <a:rPr lang="en-US" sz="2000" i="1" baseline="-25000" dirty="0" err="1"/>
              <a:t>LC</a:t>
            </a:r>
            <a:r>
              <a:rPr lang="en-US" sz="2000" dirty="0"/>
              <a:t> = </a:t>
            </a:r>
            <a:r>
              <a:rPr lang="en-US" sz="2000" i="1" dirty="0"/>
              <a:t>P</a:t>
            </a:r>
            <a:r>
              <a:rPr lang="en-US" sz="2000" i="1" baseline="-25000" dirty="0"/>
              <a:t>W </a:t>
            </a:r>
            <a:r>
              <a:rPr lang="en-US" sz="2000" i="1" dirty="0"/>
              <a:t>/</a:t>
            </a:r>
            <a:r>
              <a:rPr lang="en-US" sz="2000" i="1" dirty="0" err="1"/>
              <a:t>a</a:t>
            </a:r>
            <a:r>
              <a:rPr lang="en-US" sz="2000" i="1" baseline="-25000" dirty="0" err="1"/>
              <a:t>LW</a:t>
            </a:r>
            <a:r>
              <a:rPr lang="en-US" sz="2000" i="1" baseline="-25000" dirty="0"/>
              <a:t> </a:t>
            </a:r>
            <a:r>
              <a:rPr lang="en-US" sz="2000" dirty="0"/>
              <a:t> </a:t>
            </a:r>
            <a:r>
              <a:rPr lang="cs-CZ" sz="2000" dirty="0" smtClean="0"/>
              <a:t>pracovníci nebudou mít důvod pracovat výhradně v produkci sýra nebo vína, takže se bude vyrábět obojí</a:t>
            </a:r>
            <a:r>
              <a:rPr lang="en-US" sz="2000" dirty="0" smtClean="0"/>
              <a:t>.</a:t>
            </a:r>
            <a:endParaRPr lang="en-US" sz="2000" dirty="0"/>
          </a:p>
          <a:p>
            <a:pPr lvl="1">
              <a:lnSpc>
                <a:spcPct val="90000"/>
              </a:lnSpc>
              <a:spcBef>
                <a:spcPct val="50000"/>
              </a:spcBef>
            </a:pPr>
            <a:r>
              <a:rPr lang="en-US" sz="2000" i="1" dirty="0"/>
              <a:t>P</a:t>
            </a:r>
            <a:r>
              <a:rPr lang="en-US" sz="2000" i="1" baseline="-25000" dirty="0"/>
              <a:t>C </a:t>
            </a:r>
            <a:r>
              <a:rPr lang="en-US" sz="2000" i="1" dirty="0"/>
              <a:t>/P</a:t>
            </a:r>
            <a:r>
              <a:rPr lang="en-US" sz="2000" i="1" baseline="-25000" dirty="0"/>
              <a:t>W</a:t>
            </a:r>
            <a:r>
              <a:rPr lang="en-US" sz="2000" dirty="0"/>
              <a:t> = </a:t>
            </a:r>
            <a:r>
              <a:rPr lang="en-US" sz="2000" i="1" dirty="0" err="1"/>
              <a:t>a</a:t>
            </a:r>
            <a:r>
              <a:rPr lang="en-US" sz="2000" i="1" baseline="-25000" dirty="0" err="1"/>
              <a:t>LC</a:t>
            </a:r>
            <a:r>
              <a:rPr lang="en-US" sz="2000" dirty="0"/>
              <a:t> </a:t>
            </a:r>
            <a:r>
              <a:rPr lang="en-US" sz="2000" i="1" dirty="0"/>
              <a:t>/</a:t>
            </a:r>
            <a:r>
              <a:rPr lang="en-US" sz="2000" i="1" dirty="0" err="1"/>
              <a:t>a</a:t>
            </a:r>
            <a:r>
              <a:rPr lang="en-US" sz="2000" i="1" baseline="-25000" dirty="0" err="1"/>
              <a:t>LW</a:t>
            </a:r>
            <a:r>
              <a:rPr lang="en-US" sz="2000" i="1" baseline="-25000" dirty="0"/>
              <a:t> </a:t>
            </a:r>
            <a:r>
              <a:rPr lang="en-US" sz="2000" dirty="0"/>
              <a:t> </a:t>
            </a:r>
          </a:p>
          <a:p>
            <a:pPr lvl="1">
              <a:lnSpc>
                <a:spcPct val="90000"/>
              </a:lnSpc>
              <a:spcBef>
                <a:spcPct val="50000"/>
              </a:spcBef>
            </a:pPr>
            <a:r>
              <a:rPr lang="cs-CZ" sz="2000" dirty="0" smtClean="0"/>
              <a:t>Výroba (a spotřeba) obou statků nastává v situaci když se relativní ceny rovnají nákladům </a:t>
            </a:r>
            <a:r>
              <a:rPr lang="cs-CZ" sz="2000" dirty="0" err="1" smtClean="0"/>
              <a:t>přiležitosti</a:t>
            </a:r>
            <a:r>
              <a:rPr lang="cs-CZ" sz="2000" dirty="0" smtClean="0"/>
              <a:t>.</a:t>
            </a:r>
            <a:endParaRPr lang="en-US" sz="2000" dirty="0"/>
          </a:p>
        </p:txBody>
      </p:sp>
    </p:spTree>
    <p:extLst>
      <p:ext uri="{BB962C8B-B14F-4D97-AF65-F5344CB8AC3E}">
        <p14:creationId xmlns:p14="http://schemas.microsoft.com/office/powerpoint/2010/main" val="25482220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2252A519-E4D0-4BE6-9CBD-CBF23B610100}" type="slidenum">
              <a:rPr lang="en-US"/>
              <a:pPr/>
              <a:t>47</a:t>
            </a:fld>
            <a:endParaRPr lang="en-CA"/>
          </a:p>
        </p:txBody>
      </p:sp>
      <p:sp>
        <p:nvSpPr>
          <p:cNvPr id="28674" name="Rectangle 2"/>
          <p:cNvSpPr>
            <a:spLocks noGrp="1" noChangeArrowheads="1"/>
          </p:cNvSpPr>
          <p:nvPr>
            <p:ph type="title"/>
          </p:nvPr>
        </p:nvSpPr>
        <p:spPr/>
        <p:txBody>
          <a:bodyPr>
            <a:normAutofit/>
          </a:bodyPr>
          <a:lstStyle/>
          <a:p>
            <a:r>
              <a:rPr lang="cs-CZ" dirty="0" smtClean="0"/>
              <a:t>Obchod v </a:t>
            </a:r>
            <a:r>
              <a:rPr lang="cs-CZ" dirty="0" err="1" smtClean="0"/>
              <a:t>rikardiánském</a:t>
            </a:r>
            <a:r>
              <a:rPr lang="cs-CZ" dirty="0" smtClean="0"/>
              <a:t> modelu</a:t>
            </a:r>
            <a:endParaRPr lang="en-US" dirty="0"/>
          </a:p>
        </p:txBody>
      </p:sp>
      <p:sp>
        <p:nvSpPr>
          <p:cNvPr id="28675" name="Rectangle 3"/>
          <p:cNvSpPr>
            <a:spLocks noGrp="1" noChangeArrowheads="1"/>
          </p:cNvSpPr>
          <p:nvPr>
            <p:ph type="body" idx="1"/>
          </p:nvPr>
        </p:nvSpPr>
        <p:spPr/>
        <p:txBody>
          <a:bodyPr>
            <a:normAutofit/>
          </a:bodyPr>
          <a:lstStyle/>
          <a:p>
            <a:pPr>
              <a:lnSpc>
                <a:spcPct val="90000"/>
              </a:lnSpc>
            </a:pPr>
            <a:r>
              <a:rPr lang="cs-CZ" sz="2400" dirty="0" smtClean="0"/>
              <a:t>Předpokládejme, že domácí ekonomika má komparativní výhodu v produkci sýra: její náklady příležitosti výroby sýra jsou nižší než u zahraniční ekonomiky</a:t>
            </a:r>
            <a:r>
              <a:rPr lang="en-US" sz="2400" dirty="0" smtClean="0"/>
              <a:t>.</a:t>
            </a:r>
            <a:endParaRPr lang="en-US" sz="2400" dirty="0"/>
          </a:p>
          <a:p>
            <a:pPr algn="ctr">
              <a:lnSpc>
                <a:spcPct val="90000"/>
              </a:lnSpc>
              <a:buFont typeface="Times" pitchFamily="18" charset="0"/>
              <a:buNone/>
            </a:pP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 &lt; </a:t>
            </a:r>
            <a:r>
              <a:rPr lang="en-US" sz="2400" i="1" dirty="0"/>
              <a:t>a</a:t>
            </a:r>
            <a:r>
              <a:rPr lang="en-US" sz="2400" i="1" baseline="30000" dirty="0"/>
              <a:t>*</a:t>
            </a:r>
            <a:r>
              <a:rPr lang="en-US" sz="2400" i="1" baseline="-25000" dirty="0"/>
              <a:t>LC</a:t>
            </a:r>
            <a:r>
              <a:rPr lang="en-US" sz="2400" dirty="0"/>
              <a:t> </a:t>
            </a:r>
            <a:r>
              <a:rPr lang="en-US" sz="2400" i="1" dirty="0"/>
              <a:t>/a</a:t>
            </a:r>
            <a:r>
              <a:rPr lang="en-US" sz="2400" i="1" baseline="30000" dirty="0"/>
              <a:t>*</a:t>
            </a:r>
            <a:r>
              <a:rPr lang="en-US" sz="2400" i="1" baseline="-25000" dirty="0"/>
              <a:t>LW </a:t>
            </a:r>
            <a:r>
              <a:rPr lang="en-US" sz="2400" dirty="0"/>
              <a:t> </a:t>
            </a:r>
          </a:p>
          <a:p>
            <a:pPr>
              <a:lnSpc>
                <a:spcPct val="90000"/>
              </a:lnSpc>
            </a:pPr>
            <a:endParaRPr lang="en-US" sz="2400" dirty="0"/>
          </a:p>
          <a:p>
            <a:pPr>
              <a:lnSpc>
                <a:spcPct val="90000"/>
              </a:lnSpc>
            </a:pPr>
            <a:endParaRPr lang="en-US" sz="2400" dirty="0"/>
          </a:p>
          <a:p>
            <a:pPr>
              <a:lnSpc>
                <a:spcPct val="90000"/>
              </a:lnSpc>
            </a:pPr>
            <a:endParaRPr lang="en-US" sz="2400" dirty="0"/>
          </a:p>
          <a:p>
            <a:pPr lvl="1">
              <a:lnSpc>
                <a:spcPct val="90000"/>
              </a:lnSpc>
            </a:pPr>
            <a:endParaRPr lang="en-US" sz="2000" dirty="0"/>
          </a:p>
          <a:p>
            <a:pPr lvl="1">
              <a:lnSpc>
                <a:spcPct val="90000"/>
              </a:lnSpc>
            </a:pPr>
            <a:r>
              <a:rPr lang="en-US" sz="2000" dirty="0" smtClean="0"/>
              <a:t>“*” </a:t>
            </a:r>
            <a:r>
              <a:rPr lang="cs-CZ" sz="2000" dirty="0" smtClean="0"/>
              <a:t>značí zahraniční proměnné</a:t>
            </a:r>
            <a:endParaRPr lang="en-US" sz="2000" dirty="0"/>
          </a:p>
        </p:txBody>
      </p:sp>
      <p:sp>
        <p:nvSpPr>
          <p:cNvPr id="28679" name="Text Box 7"/>
          <p:cNvSpPr txBox="1">
            <a:spLocks noChangeArrowheads="1"/>
          </p:cNvSpPr>
          <p:nvPr/>
        </p:nvSpPr>
        <p:spPr bwMode="auto">
          <a:xfrm>
            <a:off x="1282700" y="3387725"/>
            <a:ext cx="6323013"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cs-CZ" sz="1800" dirty="0" smtClean="0">
                <a:latin typeface="Arial" charset="0"/>
              </a:rPr>
              <a:t>Když domácí země zvýší produkci sýra, omezí produkci vína méně než by tomu bylo u zahraničí, protože domácí požadavky na jednotku práce produkce sýra jsou nižší než u vína (a v zahraničí právě naopak)</a:t>
            </a:r>
            <a:endParaRPr lang="en-US" dirty="0"/>
          </a:p>
        </p:txBody>
      </p:sp>
    </p:spTree>
    <p:extLst>
      <p:ext uri="{BB962C8B-B14F-4D97-AF65-F5344CB8AC3E}">
        <p14:creationId xmlns:p14="http://schemas.microsoft.com/office/powerpoint/2010/main" val="969362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animEffect transition="in" filter="strips(downRight)">
                                      <p:cBhvr>
                                        <p:cTn id="15" dur="500"/>
                                        <p:tgtEl>
                                          <p:spTgt spid="28675">
                                            <p:txEl>
                                              <p:pRg st="6" end="6"/>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8679"/>
                                        </p:tgtEl>
                                        <p:attrNameLst>
                                          <p:attrName>style.visibility</p:attrName>
                                        </p:attrNameLst>
                                      </p:cBhvr>
                                      <p:to>
                                        <p:strVal val="visible"/>
                                      </p:to>
                                    </p:set>
                                    <p:animEffect transition="in" filter="strips(downRight)">
                                      <p:cBhvr>
                                        <p:cTn id="20"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P spid="28679"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618C672-AFAC-46E9-B15F-72123AE47126}" type="slidenum">
              <a:rPr lang="en-US"/>
              <a:pPr/>
              <a:t>48</a:t>
            </a:fld>
            <a:endParaRPr lang="en-CA"/>
          </a:p>
        </p:txBody>
      </p:sp>
      <p:sp>
        <p:nvSpPr>
          <p:cNvPr id="29698" name="Rectangle 2"/>
          <p:cNvSpPr>
            <a:spLocks noGrp="1" noChangeArrowheads="1"/>
          </p:cNvSpPr>
          <p:nvPr>
            <p:ph type="title"/>
          </p:nvPr>
        </p:nvSpPr>
        <p:spPr/>
        <p:txBody>
          <a:bodyPr/>
          <a:lstStyle/>
          <a:p>
            <a:r>
              <a:rPr lang="cs-CZ" dirty="0" smtClean="0"/>
              <a:t>Obchod v </a:t>
            </a:r>
            <a:r>
              <a:rPr lang="cs-CZ" dirty="0" err="1" smtClean="0"/>
              <a:t>rikardiánském</a:t>
            </a:r>
            <a:r>
              <a:rPr lang="cs-CZ" dirty="0" smtClean="0"/>
              <a:t> modelu</a:t>
            </a:r>
            <a:endParaRPr lang="en-US" dirty="0"/>
          </a:p>
        </p:txBody>
      </p:sp>
      <p:sp>
        <p:nvSpPr>
          <p:cNvPr id="29699" name="Rectangle 3"/>
          <p:cNvSpPr>
            <a:spLocks noGrp="1" noChangeArrowheads="1"/>
          </p:cNvSpPr>
          <p:nvPr>
            <p:ph type="body" idx="1"/>
          </p:nvPr>
        </p:nvSpPr>
        <p:spPr>
          <a:xfrm>
            <a:off x="960438" y="1905000"/>
            <a:ext cx="7835900" cy="4330700"/>
          </a:xfrm>
        </p:spPr>
        <p:txBody>
          <a:bodyPr>
            <a:normAutofit fontScale="92500" lnSpcReduction="20000"/>
          </a:bodyPr>
          <a:lstStyle/>
          <a:p>
            <a:pPr>
              <a:spcBef>
                <a:spcPct val="50000"/>
              </a:spcBef>
            </a:pPr>
            <a:r>
              <a:rPr lang="cs-CZ" sz="2400" i="1" dirty="0" smtClean="0"/>
              <a:t>Absolutní výhoda: domácí země</a:t>
            </a:r>
          </a:p>
          <a:p>
            <a:pPr lvl="1">
              <a:spcBef>
                <a:spcPct val="50000"/>
              </a:spcBef>
            </a:pPr>
            <a:r>
              <a:rPr lang="en-US" sz="2000" i="1" dirty="0" err="1" smtClean="0"/>
              <a:t>a</a:t>
            </a:r>
            <a:r>
              <a:rPr lang="en-US" sz="2000" i="1" baseline="-25000" dirty="0" err="1" smtClean="0"/>
              <a:t>LC</a:t>
            </a:r>
            <a:r>
              <a:rPr lang="en-US" sz="2000" dirty="0" smtClean="0"/>
              <a:t> </a:t>
            </a:r>
            <a:r>
              <a:rPr lang="en-US" sz="2000" dirty="0"/>
              <a:t>&lt; </a:t>
            </a:r>
            <a:r>
              <a:rPr lang="en-US" sz="2000" i="1" dirty="0"/>
              <a:t>a</a:t>
            </a:r>
            <a:r>
              <a:rPr lang="en-US" sz="2000" baseline="30000" dirty="0"/>
              <a:t>*</a:t>
            </a:r>
            <a:r>
              <a:rPr lang="en-US" sz="2000" i="1" baseline="-25000" dirty="0"/>
              <a:t>LC</a:t>
            </a:r>
            <a:r>
              <a:rPr lang="en-US" sz="2000" baseline="-25000" dirty="0"/>
              <a:t> </a:t>
            </a:r>
            <a:r>
              <a:rPr lang="en-US" sz="2000" dirty="0"/>
              <a:t> </a:t>
            </a:r>
            <a:r>
              <a:rPr lang="en-US" sz="2000" i="1" dirty="0"/>
              <a:t>and</a:t>
            </a:r>
            <a:r>
              <a:rPr lang="en-US" sz="2000" dirty="0"/>
              <a:t> </a:t>
            </a:r>
            <a:r>
              <a:rPr lang="en-US" sz="2000" i="1" dirty="0" err="1"/>
              <a:t>a</a:t>
            </a:r>
            <a:r>
              <a:rPr lang="en-US" sz="2000" i="1" baseline="-25000" dirty="0" err="1"/>
              <a:t>LW</a:t>
            </a:r>
            <a:r>
              <a:rPr lang="en-US" sz="2000" dirty="0"/>
              <a:t> &lt; </a:t>
            </a:r>
            <a:r>
              <a:rPr lang="en-US" sz="2000" i="1" dirty="0"/>
              <a:t>a</a:t>
            </a:r>
            <a:r>
              <a:rPr lang="en-US" sz="2000" baseline="30000" dirty="0"/>
              <a:t>*</a:t>
            </a:r>
            <a:r>
              <a:rPr lang="en-US" sz="2000" i="1" baseline="-25000" dirty="0"/>
              <a:t>LW</a:t>
            </a:r>
          </a:p>
          <a:p>
            <a:pPr>
              <a:spcBef>
                <a:spcPct val="50000"/>
              </a:spcBef>
            </a:pPr>
            <a:r>
              <a:rPr lang="cs-CZ" sz="2400" dirty="0" smtClean="0"/>
              <a:t>Produktivita (absolutní výhoda) není determinantem obchodu – země může mít </a:t>
            </a:r>
            <a:r>
              <a:rPr lang="cs-CZ" sz="2400" dirty="0" err="1" smtClean="0"/>
              <a:t>abs</a:t>
            </a:r>
            <a:r>
              <a:rPr lang="cs-CZ" sz="2400" dirty="0" smtClean="0"/>
              <a:t>. výhodu v obou statcích, ale komparativní výhodu jen v jedné.</a:t>
            </a:r>
          </a:p>
          <a:p>
            <a:pPr>
              <a:spcBef>
                <a:spcPct val="50000"/>
              </a:spcBef>
            </a:pPr>
            <a:r>
              <a:rPr lang="cs-CZ" sz="2400" dirty="0" smtClean="0"/>
              <a:t>I při </a:t>
            </a:r>
            <a:r>
              <a:rPr lang="cs-CZ" sz="2400" dirty="0" err="1" smtClean="0"/>
              <a:t>abs</a:t>
            </a:r>
            <a:r>
              <a:rPr lang="cs-CZ" sz="2400" dirty="0" smtClean="0"/>
              <a:t>. výhodě může mít země zisk z obchodu.</a:t>
            </a:r>
          </a:p>
          <a:p>
            <a:pPr>
              <a:spcBef>
                <a:spcPct val="50000"/>
              </a:spcBef>
            </a:pPr>
            <a:r>
              <a:rPr lang="cs-CZ" sz="2400" dirty="0" smtClean="0"/>
              <a:t>Jak všechny země získávají z obchodu?</a:t>
            </a:r>
          </a:p>
          <a:p>
            <a:pPr lvl="1">
              <a:spcBef>
                <a:spcPct val="50000"/>
              </a:spcBef>
            </a:pPr>
            <a:r>
              <a:rPr lang="cs-CZ" sz="2000" dirty="0" smtClean="0"/>
              <a:t>Určeme relativní ceny při existenci obchodu</a:t>
            </a:r>
            <a:endParaRPr lang="en-US" sz="2000" dirty="0"/>
          </a:p>
          <a:p>
            <a:pPr lvl="1"/>
            <a:r>
              <a:rPr lang="cs-CZ" sz="2000" dirty="0" smtClean="0"/>
              <a:t>Bez ochodu jsou relativní ceny rovny nákladům příležitosti</a:t>
            </a:r>
            <a:r>
              <a:rPr lang="en-US" sz="2000" dirty="0" smtClean="0"/>
              <a:t>. </a:t>
            </a:r>
            <a:endParaRPr lang="en-US" sz="2000" dirty="0"/>
          </a:p>
          <a:p>
            <a:pPr>
              <a:spcBef>
                <a:spcPct val="50000"/>
              </a:spcBef>
            </a:pPr>
            <a:r>
              <a:rPr lang="cs-CZ" sz="2400" dirty="0" smtClean="0"/>
              <a:t>K výpočtu relativních cen s obchodem určeme nejprve relativní množství světové produkce</a:t>
            </a:r>
            <a:r>
              <a:rPr lang="en-US" sz="2400" dirty="0" smtClean="0"/>
              <a:t>: </a:t>
            </a:r>
            <a:endParaRPr lang="en-US" sz="2400" dirty="0"/>
          </a:p>
          <a:p>
            <a:pPr algn="ctr">
              <a:buFont typeface="Times" pitchFamily="18" charset="0"/>
              <a:buNone/>
            </a:pPr>
            <a:r>
              <a:rPr lang="en-US" sz="2400" dirty="0"/>
              <a:t>(</a:t>
            </a:r>
            <a:r>
              <a:rPr lang="en-US" sz="2400" i="1" dirty="0"/>
              <a:t>Q</a:t>
            </a:r>
            <a:r>
              <a:rPr lang="en-US" sz="2400" i="1" baseline="-25000" dirty="0"/>
              <a:t>C</a:t>
            </a:r>
            <a:r>
              <a:rPr lang="en-US" sz="2400" i="1" dirty="0"/>
              <a:t> + Q</a:t>
            </a:r>
            <a:r>
              <a:rPr lang="en-US" sz="2400" i="1" baseline="30000" dirty="0"/>
              <a:t>*</a:t>
            </a:r>
            <a:r>
              <a:rPr lang="en-US" sz="2400" i="1" baseline="-25000" dirty="0"/>
              <a:t>C</a:t>
            </a:r>
            <a:r>
              <a:rPr lang="en-US" sz="2400" i="1" dirty="0"/>
              <a:t> </a:t>
            </a:r>
            <a:r>
              <a:rPr lang="en-US" sz="2400" dirty="0"/>
              <a:t>)/(</a:t>
            </a:r>
            <a:r>
              <a:rPr lang="en-US" sz="2400" i="1" dirty="0"/>
              <a:t>Q</a:t>
            </a:r>
            <a:r>
              <a:rPr lang="en-US" sz="2400" i="1" baseline="-25000" dirty="0"/>
              <a:t>W</a:t>
            </a:r>
            <a:r>
              <a:rPr lang="en-US" sz="2400" i="1" dirty="0"/>
              <a:t> + Q</a:t>
            </a:r>
            <a:r>
              <a:rPr lang="en-US" sz="2400" i="1" baseline="30000" dirty="0"/>
              <a:t>*</a:t>
            </a:r>
            <a:r>
              <a:rPr lang="en-US" sz="2400" i="1" baseline="-25000" dirty="0"/>
              <a:t>W</a:t>
            </a:r>
            <a:r>
              <a:rPr lang="en-US" sz="2400" dirty="0"/>
              <a:t>)</a:t>
            </a:r>
          </a:p>
          <a:p>
            <a:pPr>
              <a:spcBef>
                <a:spcPct val="50000"/>
              </a:spcBef>
            </a:pPr>
            <a:endParaRPr lang="en-US" sz="2400" dirty="0"/>
          </a:p>
        </p:txBody>
      </p:sp>
    </p:spTree>
    <p:extLst>
      <p:ext uri="{BB962C8B-B14F-4D97-AF65-F5344CB8AC3E}">
        <p14:creationId xmlns:p14="http://schemas.microsoft.com/office/powerpoint/2010/main" val="37700477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0" dur="500"/>
                                        <p:tgtEl>
                                          <p:spTgt spid="296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5" dur="500"/>
                                        <p:tgtEl>
                                          <p:spTgt spid="2969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0" dur="500"/>
                                        <p:tgtEl>
                                          <p:spTgt spid="2969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29699">
                                            <p:txEl>
                                              <p:pRg st="4" end="4"/>
                                            </p:txEl>
                                          </p:spTgt>
                                        </p:tgtEl>
                                        <p:attrNameLst>
                                          <p:attrName>style.visibility</p:attrName>
                                        </p:attrNameLst>
                                      </p:cBhvr>
                                      <p:to>
                                        <p:strVal val="visible"/>
                                      </p:to>
                                    </p:set>
                                    <p:animEffect transition="in" filter="strips(downRight)">
                                      <p:cBhvr>
                                        <p:cTn id="25" dur="500"/>
                                        <p:tgtEl>
                                          <p:spTgt spid="29699">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29699">
                                            <p:txEl>
                                              <p:pRg st="5" end="5"/>
                                            </p:txEl>
                                          </p:spTgt>
                                        </p:tgtEl>
                                        <p:attrNameLst>
                                          <p:attrName>style.visibility</p:attrName>
                                        </p:attrNameLst>
                                      </p:cBhvr>
                                      <p:to>
                                        <p:strVal val="visible"/>
                                      </p:to>
                                    </p:set>
                                    <p:animEffect transition="in" filter="strips(downRight)">
                                      <p:cBhvr>
                                        <p:cTn id="28" dur="500"/>
                                        <p:tgtEl>
                                          <p:spTgt spid="29699">
                                            <p:txEl>
                                              <p:pRg st="5" end="5"/>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29699">
                                            <p:txEl>
                                              <p:pRg st="6" end="6"/>
                                            </p:txEl>
                                          </p:spTgt>
                                        </p:tgtEl>
                                        <p:attrNameLst>
                                          <p:attrName>style.visibility</p:attrName>
                                        </p:attrNameLst>
                                      </p:cBhvr>
                                      <p:to>
                                        <p:strVal val="visible"/>
                                      </p:to>
                                    </p:set>
                                    <p:animEffect transition="in" filter="strips(downRight)">
                                      <p:cBhvr>
                                        <p:cTn id="31" dur="500"/>
                                        <p:tgtEl>
                                          <p:spTgt spid="29699">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29699">
                                            <p:txEl>
                                              <p:pRg st="7" end="7"/>
                                            </p:txEl>
                                          </p:spTgt>
                                        </p:tgtEl>
                                        <p:attrNameLst>
                                          <p:attrName>style.visibility</p:attrName>
                                        </p:attrNameLst>
                                      </p:cBhvr>
                                      <p:to>
                                        <p:strVal val="visible"/>
                                      </p:to>
                                    </p:set>
                                    <p:animEffect transition="in" filter="strips(downRight)">
                                      <p:cBhvr>
                                        <p:cTn id="36" dur="500"/>
                                        <p:tgtEl>
                                          <p:spTgt spid="29699">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29699">
                                            <p:txEl>
                                              <p:pRg st="8" end="8"/>
                                            </p:txEl>
                                          </p:spTgt>
                                        </p:tgtEl>
                                        <p:attrNameLst>
                                          <p:attrName>style.visibility</p:attrName>
                                        </p:attrNameLst>
                                      </p:cBhvr>
                                      <p:to>
                                        <p:strVal val="visible"/>
                                      </p:to>
                                    </p:set>
                                    <p:animEffect transition="in" filter="strips(downRight)">
                                      <p:cBhvr>
                                        <p:cTn id="41" dur="500"/>
                                        <p:tgtEl>
                                          <p:spTgt spid="296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3136735E-BE0E-4084-B061-F266E06D31B8}" type="slidenum">
              <a:rPr lang="en-US"/>
              <a:pPr/>
              <a:t>49</a:t>
            </a:fld>
            <a:endParaRPr lang="en-CA"/>
          </a:p>
        </p:txBody>
      </p:sp>
      <p:sp>
        <p:nvSpPr>
          <p:cNvPr id="31746" name="Rectangle 2"/>
          <p:cNvSpPr>
            <a:spLocks noGrp="1" noChangeArrowheads="1"/>
          </p:cNvSpPr>
          <p:nvPr>
            <p:ph type="title"/>
          </p:nvPr>
        </p:nvSpPr>
        <p:spPr/>
        <p:txBody>
          <a:bodyPr>
            <a:normAutofit/>
          </a:bodyPr>
          <a:lstStyle/>
          <a:p>
            <a:r>
              <a:rPr lang="cs-CZ" sz="3200" dirty="0" smtClean="0"/>
              <a:t>Relativní nabídka a relativní poptávka</a:t>
            </a:r>
            <a:endParaRPr lang="en-US" sz="3200" dirty="0"/>
          </a:p>
        </p:txBody>
      </p:sp>
      <p:sp>
        <p:nvSpPr>
          <p:cNvPr id="31747" name="Rectangle 3"/>
          <p:cNvSpPr>
            <a:spLocks noGrp="1" noChangeArrowheads="1"/>
          </p:cNvSpPr>
          <p:nvPr>
            <p:ph type="body" idx="1"/>
          </p:nvPr>
        </p:nvSpPr>
        <p:spPr/>
        <p:txBody>
          <a:bodyPr/>
          <a:lstStyle/>
          <a:p>
            <a:r>
              <a:rPr lang="cs-CZ" sz="2800" b="1" dirty="0" smtClean="0"/>
              <a:t>Relativní nabídka</a:t>
            </a:r>
          </a:p>
          <a:p>
            <a:pPr lvl="1"/>
            <a:r>
              <a:rPr lang="cs-CZ" sz="2400" dirty="0" smtClean="0"/>
              <a:t>Relativní nabídka sýra: množství sýra nabízené všemi zeměmi relativně k množství vína nabízené všemi zeměmi v závislosti na relativní ceně sýra vzhledem k ceně vína (</a:t>
            </a:r>
            <a:r>
              <a:rPr lang="en-US" sz="2400" i="1" dirty="0" smtClean="0"/>
              <a:t>P</a:t>
            </a:r>
            <a:r>
              <a:rPr lang="en-US" sz="2400" i="1" baseline="-25000" dirty="0" smtClean="0"/>
              <a:t>c </a:t>
            </a:r>
            <a:r>
              <a:rPr lang="en-US" sz="2400" i="1" dirty="0"/>
              <a:t>/</a:t>
            </a:r>
            <a:r>
              <a:rPr lang="en-US" sz="2400" i="1" dirty="0" smtClean="0"/>
              <a:t>P</a:t>
            </a:r>
            <a:r>
              <a:rPr lang="en-US" sz="2400" i="1" baseline="-25000" dirty="0" smtClean="0"/>
              <a:t>W</a:t>
            </a:r>
            <a:r>
              <a:rPr lang="cs-CZ" sz="2400" dirty="0" smtClean="0"/>
              <a:t>).</a:t>
            </a:r>
            <a:endParaRPr lang="en-US" sz="2400" i="1" dirty="0"/>
          </a:p>
        </p:txBody>
      </p:sp>
    </p:spTree>
    <p:extLst>
      <p:ext uri="{BB962C8B-B14F-4D97-AF65-F5344CB8AC3E}">
        <p14:creationId xmlns:p14="http://schemas.microsoft.com/office/powerpoint/2010/main" val="16290762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0"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7"/>
          <p:cNvSpPr>
            <a:spLocks noGrp="1" noChangeArrowheads="1"/>
          </p:cNvSpPr>
          <p:nvPr>
            <p:ph type="title"/>
          </p:nvPr>
        </p:nvSpPr>
        <p:spPr/>
        <p:txBody>
          <a:bodyPr>
            <a:normAutofit fontScale="90000"/>
          </a:bodyPr>
          <a:lstStyle/>
          <a:p>
            <a:pPr eaLnBrk="1" hangingPunct="1"/>
            <a:r>
              <a:rPr lang="cs-CZ" sz="3200" smtClean="0"/>
              <a:t>Obr</a:t>
            </a:r>
            <a:r>
              <a:rPr lang="en-US" sz="3200" smtClean="0"/>
              <a:t>. 2-1: </a:t>
            </a:r>
            <a:r>
              <a:rPr lang="cs-CZ" sz="3200" smtClean="0"/>
              <a:t>Obchod USA v hlavními partnery</a:t>
            </a:r>
            <a:r>
              <a:rPr lang="en-US" sz="3200" smtClean="0"/>
              <a:t>, 2006</a:t>
            </a:r>
          </a:p>
        </p:txBody>
      </p:sp>
      <p:pic>
        <p:nvPicPr>
          <p:cNvPr id="6149"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1995488"/>
            <a:ext cx="7835900" cy="3741737"/>
          </a:xfrm>
        </p:spPr>
      </p:pic>
      <p:sp>
        <p:nvSpPr>
          <p:cNvPr id="6" name="Zástupný symbol pro číslo snímku 4"/>
          <p:cNvSpPr>
            <a:spLocks noGrp="1"/>
          </p:cNvSpPr>
          <p:nvPr>
            <p:ph type="sldNum" sz="quarter" idx="12"/>
          </p:nvPr>
        </p:nvSpPr>
        <p:spPr/>
        <p:txBody>
          <a:bodyPr/>
          <a:lstStyle/>
          <a:p>
            <a:pPr>
              <a:defRPr/>
            </a:pPr>
            <a:r>
              <a:rPr lang="en-US"/>
              <a:t>2-</a:t>
            </a:r>
            <a:fld id="{E57792F4-68FE-44B1-A136-6D0AF8FBF842}" type="slidenum">
              <a:rPr lang="en-US"/>
              <a:pPr>
                <a:defRPr/>
              </a:pPr>
              <a:t>5</a:t>
            </a:fld>
            <a:endParaRPr lang="en-CA"/>
          </a:p>
        </p:txBody>
      </p:sp>
      <p:sp>
        <p:nvSpPr>
          <p:cNvPr id="6150" name="Text Box 9"/>
          <p:cNvSpPr txBox="1">
            <a:spLocks noChangeArrowheads="1"/>
          </p:cNvSpPr>
          <p:nvPr/>
        </p:nvSpPr>
        <p:spPr bwMode="auto">
          <a:xfrm>
            <a:off x="1371600" y="6062663"/>
            <a:ext cx="72326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a:t>Zdroj</a:t>
            </a:r>
            <a:r>
              <a:rPr lang="en-US" sz="1200" b="1"/>
              <a:t>:</a:t>
            </a:r>
            <a:r>
              <a:rPr lang="en-US" sz="1200"/>
              <a:t> U.S. Department of Commerce</a:t>
            </a:r>
          </a:p>
        </p:txBody>
      </p:sp>
    </p:spTree>
  </p:cSld>
  <p:clrMapOvr>
    <a:masterClrMapping/>
  </p:clrMapOvr>
  <p:transition spd="med">
    <p:pull dir="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ástupný symbol pro zápatí 22"/>
          <p:cNvSpPr>
            <a:spLocks noGrp="1"/>
          </p:cNvSpPr>
          <p:nvPr>
            <p:ph type="ftr" sz="quarter" idx="10"/>
          </p:nvPr>
        </p:nvSpPr>
        <p:spPr/>
        <p:txBody>
          <a:bodyPr/>
          <a:lstStyle/>
          <a:p>
            <a:endParaRPr lang="en-CA" dirty="0"/>
          </a:p>
        </p:txBody>
      </p:sp>
      <p:sp>
        <p:nvSpPr>
          <p:cNvPr id="24" name="Zástupný symbol pro číslo snímku 23"/>
          <p:cNvSpPr>
            <a:spLocks noGrp="1"/>
          </p:cNvSpPr>
          <p:nvPr>
            <p:ph type="sldNum" sz="quarter" idx="11"/>
          </p:nvPr>
        </p:nvSpPr>
        <p:spPr/>
        <p:txBody>
          <a:bodyPr/>
          <a:lstStyle/>
          <a:p>
            <a:r>
              <a:rPr lang="en-US"/>
              <a:t>3-</a:t>
            </a:r>
            <a:fld id="{BB6CAEBF-FCF6-407E-A59C-084949A4998B}" type="slidenum">
              <a:rPr lang="en-US"/>
              <a:pPr/>
              <a:t>50</a:t>
            </a:fld>
            <a:endParaRPr lang="en-CA"/>
          </a:p>
        </p:txBody>
      </p:sp>
      <p:sp>
        <p:nvSpPr>
          <p:cNvPr id="118786" name="Rectangle 2"/>
          <p:cNvSpPr>
            <a:spLocks noGrp="1" noChangeArrowheads="1"/>
          </p:cNvSpPr>
          <p:nvPr>
            <p:ph type="title"/>
          </p:nvPr>
        </p:nvSpPr>
        <p:spPr/>
        <p:txBody>
          <a:bodyPr>
            <a:normAutofit/>
          </a:bodyPr>
          <a:lstStyle/>
          <a:p>
            <a:r>
              <a:rPr lang="cs-CZ" sz="3400" dirty="0" smtClean="0"/>
              <a:t>Relativní nabídka</a:t>
            </a:r>
            <a:endParaRPr lang="en-US" sz="3400" dirty="0"/>
          </a:p>
        </p:txBody>
      </p:sp>
      <p:sp>
        <p:nvSpPr>
          <p:cNvPr id="118789" name="Line 5"/>
          <p:cNvSpPr>
            <a:spLocks noChangeShapeType="1"/>
          </p:cNvSpPr>
          <p:nvPr/>
        </p:nvSpPr>
        <p:spPr bwMode="auto">
          <a:xfrm flipH="1">
            <a:off x="1905000" y="3276600"/>
            <a:ext cx="1981200" cy="0"/>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0" name="Line 6"/>
          <p:cNvSpPr>
            <a:spLocks noChangeShapeType="1"/>
          </p:cNvSpPr>
          <p:nvPr/>
        </p:nvSpPr>
        <p:spPr bwMode="auto">
          <a:xfrm>
            <a:off x="3886200" y="3276600"/>
            <a:ext cx="0" cy="137160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1" name="Line 7"/>
          <p:cNvSpPr>
            <a:spLocks noChangeShapeType="1"/>
          </p:cNvSpPr>
          <p:nvPr/>
        </p:nvSpPr>
        <p:spPr bwMode="auto">
          <a:xfrm flipH="1">
            <a:off x="1905000" y="4648200"/>
            <a:ext cx="1981200"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2" name="Text Box 8"/>
          <p:cNvSpPr txBox="1">
            <a:spLocks noChangeArrowheads="1"/>
          </p:cNvSpPr>
          <p:nvPr/>
        </p:nvSpPr>
        <p:spPr bwMode="auto">
          <a:xfrm>
            <a:off x="990600" y="44196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i="1" baseline="-25000">
                <a:latin typeface="Arial" charset="0"/>
              </a:rPr>
              <a:t>LC</a:t>
            </a:r>
            <a:r>
              <a:rPr lang="en-US" sz="1800" b="1" i="1">
                <a:latin typeface="Arial" charset="0"/>
              </a:rPr>
              <a:t>/a</a:t>
            </a:r>
            <a:r>
              <a:rPr lang="en-US" sz="1800" b="1" i="1" baseline="-25000">
                <a:latin typeface="Arial" charset="0"/>
              </a:rPr>
              <a:t>LW</a:t>
            </a:r>
            <a:endParaRPr lang="en-US" sz="1800" b="1" i="1">
              <a:latin typeface="Arial" charset="0"/>
            </a:endParaRPr>
          </a:p>
        </p:txBody>
      </p:sp>
      <p:sp>
        <p:nvSpPr>
          <p:cNvPr id="118793" name="Text Box 9"/>
          <p:cNvSpPr txBox="1">
            <a:spLocks noChangeArrowheads="1"/>
          </p:cNvSpPr>
          <p:nvPr/>
        </p:nvSpPr>
        <p:spPr bwMode="auto">
          <a:xfrm>
            <a:off x="838200" y="3062288"/>
            <a:ext cx="1219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baseline="30000">
                <a:latin typeface="Arial" charset="0"/>
              </a:rPr>
              <a:t>*</a:t>
            </a:r>
            <a:r>
              <a:rPr lang="en-US" sz="1800" b="1" i="1" baseline="-25000">
                <a:latin typeface="Arial" charset="0"/>
              </a:rPr>
              <a:t>LC</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nvGrpSpPr>
          <p:cNvPr id="118794" name="Group 10"/>
          <p:cNvGrpSpPr>
            <a:grpSpLocks/>
          </p:cNvGrpSpPr>
          <p:nvPr/>
        </p:nvGrpSpPr>
        <p:grpSpPr bwMode="auto">
          <a:xfrm>
            <a:off x="3886200" y="3084513"/>
            <a:ext cx="2466975" cy="366712"/>
            <a:chOff x="2448" y="1943"/>
            <a:chExt cx="1554" cy="231"/>
          </a:xfrm>
        </p:grpSpPr>
        <p:sp>
          <p:nvSpPr>
            <p:cNvPr id="118795" name="Line 11"/>
            <p:cNvSpPr>
              <a:spLocks noChangeShapeType="1"/>
            </p:cNvSpPr>
            <p:nvPr/>
          </p:nvSpPr>
          <p:spPr bwMode="auto">
            <a:xfrm flipH="1">
              <a:off x="2448" y="2064"/>
              <a:ext cx="1248"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6" name="Text Box 12"/>
            <p:cNvSpPr txBox="1">
              <a:spLocks noChangeArrowheads="1"/>
            </p:cNvSpPr>
            <p:nvPr/>
          </p:nvSpPr>
          <p:spPr bwMode="auto">
            <a:xfrm>
              <a:off x="3686" y="1943"/>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b="1" i="1">
                  <a:solidFill>
                    <a:srgbClr val="333399"/>
                  </a:solidFill>
                  <a:latin typeface="Arial" charset="0"/>
                </a:rPr>
                <a:t>RS</a:t>
              </a:r>
            </a:p>
          </p:txBody>
        </p:sp>
      </p:grpSp>
      <p:grpSp>
        <p:nvGrpSpPr>
          <p:cNvPr id="118797" name="Group 13"/>
          <p:cNvGrpSpPr>
            <a:grpSpLocks/>
          </p:cNvGrpSpPr>
          <p:nvPr/>
        </p:nvGrpSpPr>
        <p:grpSpPr bwMode="auto">
          <a:xfrm>
            <a:off x="1066800" y="1947863"/>
            <a:ext cx="6699258" cy="4613274"/>
            <a:chOff x="672" y="1227"/>
            <a:chExt cx="4220" cy="2906"/>
          </a:xfrm>
        </p:grpSpPr>
        <p:grpSp>
          <p:nvGrpSpPr>
            <p:cNvPr id="118798" name="Group 14"/>
            <p:cNvGrpSpPr>
              <a:grpSpLocks/>
            </p:cNvGrpSpPr>
            <p:nvPr/>
          </p:nvGrpSpPr>
          <p:grpSpPr bwMode="auto">
            <a:xfrm>
              <a:off x="672" y="1227"/>
              <a:ext cx="4220" cy="2906"/>
              <a:chOff x="672" y="1083"/>
              <a:chExt cx="4220" cy="2906"/>
            </a:xfrm>
          </p:grpSpPr>
          <p:sp>
            <p:nvSpPr>
              <p:cNvPr id="118799" name="Line 15"/>
              <p:cNvSpPr>
                <a:spLocks noChangeShapeType="1"/>
              </p:cNvSpPr>
              <p:nvPr/>
            </p:nvSpPr>
            <p:spPr bwMode="auto">
              <a:xfrm>
                <a:off x="1200" y="1488"/>
                <a:ext cx="0" cy="1872"/>
              </a:xfrm>
              <a:prstGeom prst="line">
                <a:avLst/>
              </a:prstGeom>
              <a:noFill/>
              <a:ln w="38100">
                <a:solidFill>
                  <a:schemeClr val="tx1"/>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800" name="Line 16"/>
              <p:cNvSpPr>
                <a:spLocks noChangeShapeType="1"/>
              </p:cNvSpPr>
              <p:nvPr/>
            </p:nvSpPr>
            <p:spPr bwMode="auto">
              <a:xfrm>
                <a:off x="1200" y="3360"/>
                <a:ext cx="3072" cy="0"/>
              </a:xfrm>
              <a:prstGeom prst="line">
                <a:avLst/>
              </a:prstGeom>
              <a:noFill/>
              <a:ln w="381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801" name="Text Box 17"/>
              <p:cNvSpPr txBox="1">
                <a:spLocks noChangeArrowheads="1"/>
              </p:cNvSpPr>
              <p:nvPr/>
            </p:nvSpPr>
            <p:spPr bwMode="auto">
              <a:xfrm>
                <a:off x="672" y="1083"/>
                <a:ext cx="19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cena sýra</a:t>
                </a:r>
                <a:r>
                  <a:rPr lang="en-US" sz="1800" b="1" dirty="0" smtClean="0">
                    <a:latin typeface="Arial" charset="0"/>
                  </a:rPr>
                  <a:t>, </a:t>
                </a:r>
                <a:r>
                  <a:rPr lang="en-US" sz="1800" b="1" i="1" dirty="0">
                    <a:latin typeface="Arial" charset="0"/>
                  </a:rPr>
                  <a:t>P</a:t>
                </a:r>
                <a:r>
                  <a:rPr lang="en-US" sz="1800" b="1" i="1" baseline="-25000" dirty="0">
                    <a:latin typeface="Arial" charset="0"/>
                  </a:rPr>
                  <a:t>C</a:t>
                </a:r>
                <a:r>
                  <a:rPr lang="en-US" sz="1800" b="1" i="1" dirty="0">
                    <a:latin typeface="Arial" charset="0"/>
                  </a:rPr>
                  <a:t>/P</a:t>
                </a:r>
                <a:r>
                  <a:rPr lang="en-US" sz="1800" b="1" i="1" baseline="-25000" dirty="0">
                    <a:latin typeface="Arial" charset="0"/>
                  </a:rPr>
                  <a:t>W</a:t>
                </a:r>
                <a:endParaRPr lang="en-US" sz="1800" b="1" i="1" dirty="0">
                  <a:latin typeface="Arial" charset="0"/>
                </a:endParaRPr>
              </a:p>
            </p:txBody>
          </p:sp>
          <p:sp>
            <p:nvSpPr>
              <p:cNvPr id="118802" name="Text Box 18"/>
              <p:cNvSpPr txBox="1">
                <a:spLocks noChangeArrowheads="1"/>
              </p:cNvSpPr>
              <p:nvPr/>
            </p:nvSpPr>
            <p:spPr bwMode="auto">
              <a:xfrm>
                <a:off x="3120" y="3407"/>
                <a:ext cx="1772" cy="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množství sýra</a:t>
                </a:r>
                <a:r>
                  <a:rPr lang="en-US" sz="1800" b="1" dirty="0" smtClean="0">
                    <a:latin typeface="Arial" charset="0"/>
                  </a:rPr>
                  <a:t>,</a:t>
                </a:r>
                <a:endParaRPr lang="cs-CZ" sz="1800" b="1" dirty="0" smtClean="0">
                  <a:latin typeface="Arial" charset="0"/>
                </a:endParaRPr>
              </a:p>
              <a:p>
                <a:pPr algn="l"/>
                <a:r>
                  <a:rPr lang="cs-CZ" sz="1800" b="1" i="1" dirty="0">
                    <a:latin typeface="Arial" charset="0"/>
                  </a:rPr>
                  <a:t> </a:t>
                </a:r>
                <a:r>
                  <a:rPr lang="cs-CZ" sz="1800" b="1" i="1" dirty="0" smtClean="0">
                    <a:latin typeface="Arial" charset="0"/>
                  </a:rPr>
                  <a:t>                  </a:t>
                </a:r>
                <a:r>
                  <a:rPr lang="en-US" sz="1800" b="1" i="1" dirty="0" smtClean="0">
                    <a:latin typeface="Arial" charset="0"/>
                  </a:rPr>
                  <a:t>Q</a:t>
                </a:r>
                <a:r>
                  <a:rPr lang="en-US" sz="1800" b="1" i="1" baseline="-25000" dirty="0" smtClean="0">
                    <a:latin typeface="Arial" charset="0"/>
                  </a:rPr>
                  <a:t>C</a:t>
                </a:r>
                <a:r>
                  <a:rPr lang="en-US" sz="1800" b="1" i="1" dirty="0" smtClean="0">
                    <a:latin typeface="Arial" charset="0"/>
                  </a:rPr>
                  <a:t> </a:t>
                </a:r>
                <a:r>
                  <a:rPr lang="en-US" sz="1800" b="1" i="1" dirty="0">
                    <a:latin typeface="Arial" charset="0"/>
                  </a:rPr>
                  <a:t>+ Q</a:t>
                </a:r>
                <a:r>
                  <a:rPr lang="en-US" sz="1800" b="1" baseline="30000" dirty="0">
                    <a:latin typeface="Arial" charset="0"/>
                  </a:rPr>
                  <a:t>*</a:t>
                </a:r>
                <a:r>
                  <a:rPr lang="en-US" sz="1800" b="1" i="1" baseline="-25000" dirty="0">
                    <a:latin typeface="Arial" charset="0"/>
                  </a:rPr>
                  <a:t>C</a:t>
                </a:r>
              </a:p>
              <a:p>
                <a:pPr algn="l"/>
                <a:r>
                  <a:rPr lang="en-US" sz="1800" b="1" i="1" dirty="0">
                    <a:latin typeface="Arial" charset="0"/>
                  </a:rPr>
                  <a:t>                   Q</a:t>
                </a:r>
                <a:r>
                  <a:rPr lang="en-US" sz="1800" b="1" i="1" baseline="-25000" dirty="0">
                    <a:latin typeface="Arial" charset="0"/>
                  </a:rPr>
                  <a:t>W</a:t>
                </a:r>
                <a:r>
                  <a:rPr lang="en-US" sz="1800" b="1" i="1" dirty="0">
                    <a:latin typeface="Arial" charset="0"/>
                  </a:rPr>
                  <a:t> + Q</a:t>
                </a:r>
                <a:r>
                  <a:rPr lang="en-US" sz="1800" b="1" baseline="30000" dirty="0">
                    <a:latin typeface="Arial" charset="0"/>
                  </a:rPr>
                  <a:t>*</a:t>
                </a:r>
                <a:r>
                  <a:rPr lang="en-US" sz="1800" b="1" i="1" baseline="-25000" dirty="0">
                    <a:latin typeface="Arial" charset="0"/>
                  </a:rPr>
                  <a:t>W</a:t>
                </a:r>
              </a:p>
            </p:txBody>
          </p:sp>
        </p:grpSp>
        <p:sp>
          <p:nvSpPr>
            <p:cNvPr id="118803" name="Line 19"/>
            <p:cNvSpPr>
              <a:spLocks noChangeShapeType="1"/>
            </p:cNvSpPr>
            <p:nvPr/>
          </p:nvSpPr>
          <p:spPr bwMode="auto">
            <a:xfrm>
              <a:off x="3932" y="393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118804" name="Group 20"/>
          <p:cNvGrpSpPr>
            <a:grpSpLocks/>
          </p:cNvGrpSpPr>
          <p:nvPr/>
        </p:nvGrpSpPr>
        <p:grpSpPr bwMode="auto">
          <a:xfrm>
            <a:off x="3573463" y="4648200"/>
            <a:ext cx="1090612" cy="1555750"/>
            <a:chOff x="2251" y="2928"/>
            <a:chExt cx="687" cy="980"/>
          </a:xfrm>
        </p:grpSpPr>
        <p:grpSp>
          <p:nvGrpSpPr>
            <p:cNvPr id="118805" name="Group 21"/>
            <p:cNvGrpSpPr>
              <a:grpSpLocks/>
            </p:cNvGrpSpPr>
            <p:nvPr/>
          </p:nvGrpSpPr>
          <p:grpSpPr bwMode="auto">
            <a:xfrm>
              <a:off x="2256" y="2928"/>
              <a:ext cx="682" cy="980"/>
              <a:chOff x="2256" y="2784"/>
              <a:chExt cx="682" cy="980"/>
            </a:xfrm>
          </p:grpSpPr>
          <p:sp>
            <p:nvSpPr>
              <p:cNvPr id="118806" name="Line 22"/>
              <p:cNvSpPr>
                <a:spLocks noChangeShapeType="1"/>
              </p:cNvSpPr>
              <p:nvPr/>
            </p:nvSpPr>
            <p:spPr bwMode="auto">
              <a:xfrm>
                <a:off x="2448" y="2784"/>
                <a:ext cx="0" cy="576"/>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807" name="Text Box 23"/>
              <p:cNvSpPr txBox="1">
                <a:spLocks noChangeArrowheads="1"/>
              </p:cNvSpPr>
              <p:nvPr/>
            </p:nvSpPr>
            <p:spPr bwMode="auto">
              <a:xfrm>
                <a:off x="2256" y="3360"/>
                <a:ext cx="6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L/a</a:t>
                </a:r>
                <a:r>
                  <a:rPr lang="en-US" sz="1800" b="1" i="1" baseline="-25000">
                    <a:latin typeface="Arial" charset="0"/>
                  </a:rPr>
                  <a:t>LC</a:t>
                </a:r>
              </a:p>
              <a:p>
                <a:pPr algn="l"/>
                <a:r>
                  <a:rPr lang="en-US" sz="1800" b="1" i="1">
                    <a:latin typeface="Arial" charset="0"/>
                  </a:rPr>
                  <a:t>L</a:t>
                </a:r>
                <a:r>
                  <a:rPr lang="en-US" sz="1800" b="1" baseline="30000">
                    <a:latin typeface="Arial" charset="0"/>
                  </a:rPr>
                  <a:t>*</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sp>
          <p:nvSpPr>
            <p:cNvPr id="118808" name="Line 24"/>
            <p:cNvSpPr>
              <a:spLocks noChangeShapeType="1"/>
            </p:cNvSpPr>
            <p:nvPr/>
          </p:nvSpPr>
          <p:spPr bwMode="auto">
            <a:xfrm>
              <a:off x="2251" y="3719"/>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Tree>
    <p:extLst>
      <p:ext uri="{BB962C8B-B14F-4D97-AF65-F5344CB8AC3E}">
        <p14:creationId xmlns:p14="http://schemas.microsoft.com/office/powerpoint/2010/main" val="978659330"/>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792"/>
                                        </p:tgtEl>
                                        <p:attrNameLst>
                                          <p:attrName>style.visibility</p:attrName>
                                        </p:attrNameLst>
                                      </p:cBhvr>
                                      <p:to>
                                        <p:strVal val="visible"/>
                                      </p:to>
                                    </p:set>
                                    <p:animEffect transition="in" filter="wipe(left)">
                                      <p:cBhvr>
                                        <p:cTn id="7" dur="500"/>
                                        <p:tgtEl>
                                          <p:spTgt spid="1187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793"/>
                                        </p:tgtEl>
                                        <p:attrNameLst>
                                          <p:attrName>style.visibility</p:attrName>
                                        </p:attrNameLst>
                                      </p:cBhvr>
                                      <p:to>
                                        <p:strVal val="visible"/>
                                      </p:to>
                                    </p:set>
                                    <p:animEffect transition="in" filter="wipe(left)">
                                      <p:cBhvr>
                                        <p:cTn id="12" dur="500"/>
                                        <p:tgtEl>
                                          <p:spTgt spid="118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2" grpId="0" autoUpdateAnimBg="0"/>
      <p:bldP spid="118793"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B314426-0540-45DA-86B5-9F260C45DD60}" type="slidenum">
              <a:rPr lang="en-US"/>
              <a:pPr/>
              <a:t>51</a:t>
            </a:fld>
            <a:endParaRPr lang="en-CA"/>
          </a:p>
        </p:txBody>
      </p:sp>
      <p:sp>
        <p:nvSpPr>
          <p:cNvPr id="33794" name="Rectangle 2"/>
          <p:cNvSpPr>
            <a:spLocks noGrp="1" noChangeArrowheads="1"/>
          </p:cNvSpPr>
          <p:nvPr>
            <p:ph type="title"/>
          </p:nvPr>
        </p:nvSpPr>
        <p:spPr/>
        <p:txBody>
          <a:bodyPr>
            <a:normAutofit/>
          </a:bodyPr>
          <a:lstStyle/>
          <a:p>
            <a:r>
              <a:rPr lang="cs-CZ" sz="3000" dirty="0" smtClean="0"/>
              <a:t>Relativní nabídka a relativní poptávka</a:t>
            </a:r>
            <a:endParaRPr lang="en-US" sz="3000" dirty="0"/>
          </a:p>
        </p:txBody>
      </p:sp>
      <p:sp>
        <p:nvSpPr>
          <p:cNvPr id="33795" name="Rectangle 3"/>
          <p:cNvSpPr>
            <a:spLocks noGrp="1" noChangeArrowheads="1"/>
          </p:cNvSpPr>
          <p:nvPr>
            <p:ph type="body" idx="1"/>
          </p:nvPr>
        </p:nvSpPr>
        <p:spPr/>
        <p:txBody>
          <a:bodyPr/>
          <a:lstStyle/>
          <a:p>
            <a:r>
              <a:rPr lang="cs-CZ" sz="2400" dirty="0" smtClean="0"/>
              <a:t>Relativní nabídka sýra </a:t>
            </a:r>
            <a:r>
              <a:rPr lang="cs-CZ" sz="2400" dirty="0" smtClean="0"/>
              <a:t>neexistuje</a:t>
            </a:r>
            <a:r>
              <a:rPr lang="cs-CZ" sz="2400" dirty="0" smtClean="0"/>
              <a:t>, pokud relativní cena sýra klesne pod</a:t>
            </a:r>
            <a:r>
              <a:rPr lang="en-US" sz="2400" dirty="0" smtClean="0"/>
              <a:t> </a:t>
            </a: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a:t>
            </a:r>
          </a:p>
          <a:p>
            <a:pPr lvl="1"/>
            <a:r>
              <a:rPr lang="cs-CZ" sz="2000" dirty="0" smtClean="0"/>
              <a:t>Proč?</a:t>
            </a:r>
            <a:r>
              <a:rPr lang="en-US" sz="2000" dirty="0" smtClean="0"/>
              <a:t> </a:t>
            </a:r>
            <a:r>
              <a:rPr lang="cs-CZ" sz="2000" dirty="0" smtClean="0"/>
              <a:t>Protože domácí země se bude specializovat na produkci vína, kdykoli</a:t>
            </a:r>
            <a:r>
              <a:rPr lang="en-US" sz="2000" dirty="0" smtClean="0"/>
              <a:t> </a:t>
            </a:r>
            <a:r>
              <a:rPr lang="en-US" sz="2000" i="1" dirty="0"/>
              <a:t>P</a:t>
            </a:r>
            <a:r>
              <a:rPr lang="en-US" sz="2000" i="1" baseline="-25000" dirty="0"/>
              <a:t>C </a:t>
            </a:r>
            <a:r>
              <a:rPr lang="en-US" sz="2000" i="1" dirty="0"/>
              <a:t>/P</a:t>
            </a:r>
            <a:r>
              <a:rPr lang="en-US" sz="2000" i="1" baseline="-25000" dirty="0"/>
              <a:t>W</a:t>
            </a:r>
            <a:r>
              <a:rPr lang="en-US" sz="2000" i="1" dirty="0"/>
              <a:t> &lt; </a:t>
            </a:r>
            <a:r>
              <a:rPr lang="en-US" sz="2000" i="1" dirty="0" err="1"/>
              <a:t>a</a:t>
            </a:r>
            <a:r>
              <a:rPr lang="en-US" sz="2000" i="1" baseline="-25000" dirty="0" err="1"/>
              <a:t>LC</a:t>
            </a:r>
            <a:r>
              <a:rPr lang="en-US" sz="2000" dirty="0"/>
              <a:t> </a:t>
            </a:r>
            <a:r>
              <a:rPr lang="en-US" sz="2000" i="1" dirty="0"/>
              <a:t>/</a:t>
            </a:r>
            <a:r>
              <a:rPr lang="en-US" sz="2000" i="1" dirty="0" err="1"/>
              <a:t>a</a:t>
            </a:r>
            <a:r>
              <a:rPr lang="en-US" sz="2000" i="1" baseline="-25000" dirty="0" err="1"/>
              <a:t>LW</a:t>
            </a:r>
            <a:r>
              <a:rPr lang="en-US" sz="2000" i="1" baseline="-25000" dirty="0"/>
              <a:t> </a:t>
            </a:r>
          </a:p>
          <a:p>
            <a:pPr lvl="1"/>
            <a:r>
              <a:rPr lang="cs-CZ" sz="2000" dirty="0" smtClean="0"/>
              <a:t>Předpokládali jsme, že </a:t>
            </a:r>
            <a:r>
              <a:rPr lang="en-US" sz="2000" i="1" dirty="0" err="1" smtClean="0"/>
              <a:t>a</a:t>
            </a:r>
            <a:r>
              <a:rPr lang="en-US" sz="2000" i="1" baseline="-25000" dirty="0" err="1" smtClean="0"/>
              <a:t>LC</a:t>
            </a:r>
            <a:r>
              <a:rPr lang="en-US" sz="2000" dirty="0" smtClean="0"/>
              <a:t> </a:t>
            </a:r>
            <a:r>
              <a:rPr lang="en-US" sz="2000" i="1" dirty="0"/>
              <a:t>/</a:t>
            </a:r>
            <a:r>
              <a:rPr lang="en-US" sz="2000" i="1" dirty="0" err="1"/>
              <a:t>a</a:t>
            </a:r>
            <a:r>
              <a:rPr lang="en-US" sz="2000" i="1" baseline="-25000" dirty="0" err="1"/>
              <a:t>LW</a:t>
            </a:r>
            <a:r>
              <a:rPr lang="en-US" sz="2000" i="1" baseline="-25000" dirty="0"/>
              <a:t> </a:t>
            </a:r>
            <a:r>
              <a:rPr lang="en-US" sz="2000" dirty="0"/>
              <a:t> &lt; </a:t>
            </a:r>
            <a:r>
              <a:rPr lang="en-US" sz="2000" i="1" dirty="0"/>
              <a:t>a</a:t>
            </a:r>
            <a:r>
              <a:rPr lang="en-US" sz="2000" i="1" baseline="30000" dirty="0"/>
              <a:t>*</a:t>
            </a:r>
            <a:r>
              <a:rPr lang="en-US" sz="2000" i="1" baseline="-25000" dirty="0"/>
              <a:t>LC</a:t>
            </a:r>
            <a:r>
              <a:rPr lang="en-US" sz="2000" dirty="0"/>
              <a:t> </a:t>
            </a:r>
            <a:r>
              <a:rPr lang="en-US" sz="2000" i="1" dirty="0"/>
              <a:t>/a</a:t>
            </a:r>
            <a:r>
              <a:rPr lang="en-US" sz="2000" i="1" baseline="30000" dirty="0"/>
              <a:t>*</a:t>
            </a:r>
            <a:r>
              <a:rPr lang="en-US" sz="2000" i="1" baseline="-25000" dirty="0"/>
              <a:t>LW </a:t>
            </a:r>
            <a:r>
              <a:rPr lang="en-US" sz="2000" dirty="0"/>
              <a:t> </a:t>
            </a:r>
            <a:r>
              <a:rPr lang="cs-CZ" sz="2000" dirty="0" smtClean="0"/>
              <a:t>takže zahraniční pracovníci také nebudou chtít vyrábět sýr</a:t>
            </a:r>
            <a:r>
              <a:rPr lang="en-US" sz="2000" dirty="0" smtClean="0"/>
              <a:t>.</a:t>
            </a:r>
            <a:endParaRPr lang="en-US" sz="2000" dirty="0"/>
          </a:p>
          <a:p>
            <a:pPr>
              <a:lnSpc>
                <a:spcPct val="90000"/>
              </a:lnSpc>
              <a:spcBef>
                <a:spcPct val="60000"/>
              </a:spcBef>
            </a:pPr>
            <a:r>
              <a:rPr lang="cs-CZ" sz="2400" dirty="0" smtClean="0"/>
              <a:t>Pokud</a:t>
            </a:r>
            <a:r>
              <a:rPr lang="en-US" sz="2400" dirty="0" smtClean="0"/>
              <a:t> </a:t>
            </a:r>
            <a:r>
              <a:rPr lang="en-US" sz="2400" i="1" dirty="0"/>
              <a:t>P</a:t>
            </a:r>
            <a:r>
              <a:rPr lang="en-US" sz="2400" i="1" baseline="-25000" dirty="0"/>
              <a:t>C </a:t>
            </a:r>
            <a:r>
              <a:rPr lang="en-US" sz="2400" i="1" dirty="0"/>
              <a:t>/P</a:t>
            </a:r>
            <a:r>
              <a:rPr lang="en-US" sz="2400" i="1" baseline="-25000" dirty="0"/>
              <a:t>W</a:t>
            </a:r>
            <a:r>
              <a:rPr lang="en-US" sz="2400" i="1" dirty="0"/>
              <a:t> =</a:t>
            </a:r>
            <a:r>
              <a:rPr lang="en-US" sz="2400" dirty="0"/>
              <a:t> </a:t>
            </a: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domácí pracovníci budou indiferentní k volbě mezi sýrem a vínem, ale zahraniční budou stále vyrábět jen víno</a:t>
            </a:r>
            <a:r>
              <a:rPr lang="en-US" sz="2400" dirty="0" smtClean="0"/>
              <a:t>.</a:t>
            </a:r>
            <a:endParaRPr lang="en-US" sz="2400" dirty="0"/>
          </a:p>
        </p:txBody>
      </p:sp>
    </p:spTree>
    <p:extLst>
      <p:ext uri="{BB962C8B-B14F-4D97-AF65-F5344CB8AC3E}">
        <p14:creationId xmlns:p14="http://schemas.microsoft.com/office/powerpoint/2010/main" val="24223766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7" dur="500"/>
                                        <p:tgtEl>
                                          <p:spTgt spid="33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strips(downRight)">
                                      <p:cBhvr>
                                        <p:cTn id="22" dur="5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4148034-1B20-479D-8571-5FD1E87A68B5}" type="slidenum">
              <a:rPr lang="en-US"/>
              <a:pPr/>
              <a:t>52</a:t>
            </a:fld>
            <a:endParaRPr lang="en-CA"/>
          </a:p>
        </p:txBody>
      </p:sp>
      <p:sp>
        <p:nvSpPr>
          <p:cNvPr id="34818" name="Rectangle 2"/>
          <p:cNvSpPr>
            <a:spLocks noGrp="1" noChangeArrowheads="1"/>
          </p:cNvSpPr>
          <p:nvPr>
            <p:ph type="title"/>
          </p:nvPr>
        </p:nvSpPr>
        <p:spPr/>
        <p:txBody>
          <a:bodyPr/>
          <a:lstStyle/>
          <a:p>
            <a:r>
              <a:rPr lang="cs-CZ" sz="3000" dirty="0" smtClean="0"/>
              <a:t>Relativní nabídka a relativní poptávka</a:t>
            </a:r>
            <a:endParaRPr lang="en-US" sz="3000" dirty="0"/>
          </a:p>
        </p:txBody>
      </p:sp>
      <p:sp>
        <p:nvSpPr>
          <p:cNvPr id="34819" name="Rectangle 3"/>
          <p:cNvSpPr>
            <a:spLocks noGrp="1" noChangeArrowheads="1"/>
          </p:cNvSpPr>
          <p:nvPr>
            <p:ph type="body" idx="1"/>
          </p:nvPr>
        </p:nvSpPr>
        <p:spPr>
          <a:xfrm>
            <a:off x="960438" y="1905000"/>
            <a:ext cx="7835900" cy="3886200"/>
          </a:xfrm>
        </p:spPr>
        <p:txBody>
          <a:bodyPr>
            <a:normAutofit/>
          </a:bodyPr>
          <a:lstStyle/>
          <a:p>
            <a:pPr>
              <a:spcBef>
                <a:spcPct val="60000"/>
              </a:spcBef>
            </a:pPr>
            <a:r>
              <a:rPr lang="cs-CZ" sz="2400" dirty="0" smtClean="0"/>
              <a:t>Pokud</a:t>
            </a:r>
            <a:r>
              <a:rPr lang="en-US" sz="2400" dirty="0" smtClean="0"/>
              <a:t> </a:t>
            </a:r>
            <a:r>
              <a:rPr lang="en-US" sz="2400" i="1" dirty="0"/>
              <a:t>a</a:t>
            </a:r>
            <a:r>
              <a:rPr lang="en-US" sz="2400" i="1" baseline="30000" dirty="0"/>
              <a:t>*</a:t>
            </a:r>
            <a:r>
              <a:rPr lang="en-US" sz="2400" i="1" baseline="-25000" dirty="0"/>
              <a:t>LC</a:t>
            </a:r>
            <a:r>
              <a:rPr lang="en-US" sz="2400" dirty="0"/>
              <a:t> </a:t>
            </a:r>
            <a:r>
              <a:rPr lang="en-US" sz="2400" i="1" dirty="0"/>
              <a:t>/a</a:t>
            </a:r>
            <a:r>
              <a:rPr lang="en-US" sz="2400" i="1" baseline="30000" dirty="0"/>
              <a:t>*</a:t>
            </a:r>
            <a:r>
              <a:rPr lang="en-US" sz="2400" i="1" baseline="-25000" dirty="0"/>
              <a:t>LW  </a:t>
            </a:r>
            <a:r>
              <a:rPr lang="en-US" sz="2400" dirty="0"/>
              <a:t>&gt; </a:t>
            </a:r>
            <a:r>
              <a:rPr lang="en-US" sz="2400" i="1" dirty="0"/>
              <a:t>P</a:t>
            </a:r>
            <a:r>
              <a:rPr lang="en-US" sz="2400" i="1" baseline="-25000" dirty="0"/>
              <a:t>c </a:t>
            </a:r>
            <a:r>
              <a:rPr lang="en-US" sz="2400" i="1" dirty="0"/>
              <a:t>/P</a:t>
            </a:r>
            <a:r>
              <a:rPr lang="en-US" sz="2400" i="1" baseline="-25000" dirty="0"/>
              <a:t>W</a:t>
            </a:r>
            <a:r>
              <a:rPr lang="en-US" sz="2400" i="1" dirty="0"/>
              <a:t> &gt;</a:t>
            </a:r>
            <a:r>
              <a:rPr lang="en-US" sz="2400" dirty="0"/>
              <a:t> </a:t>
            </a: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domácí pracovníci se budou specializovat na sýr, protože tam mohou vydělat více, zahraniční pracovníci budou nadále vyrábět víno</a:t>
            </a:r>
            <a:r>
              <a:rPr lang="en-US" sz="2400" dirty="0" smtClean="0"/>
              <a:t>.</a:t>
            </a:r>
            <a:endParaRPr lang="en-US" sz="2400" dirty="0"/>
          </a:p>
          <a:p>
            <a:pPr>
              <a:spcBef>
                <a:spcPct val="60000"/>
              </a:spcBef>
            </a:pPr>
            <a:r>
              <a:rPr lang="cs-CZ" sz="2400" dirty="0" smtClean="0"/>
              <a:t>Když </a:t>
            </a:r>
            <a:r>
              <a:rPr lang="en-US" sz="2400" i="1" dirty="0" smtClean="0"/>
              <a:t>a</a:t>
            </a:r>
            <a:r>
              <a:rPr lang="en-US" sz="2400" i="1" baseline="30000" dirty="0" smtClean="0"/>
              <a:t>*</a:t>
            </a:r>
            <a:r>
              <a:rPr lang="en-US" sz="2400" i="1" baseline="-25000" dirty="0" smtClean="0"/>
              <a:t>LC</a:t>
            </a:r>
            <a:r>
              <a:rPr lang="en-US" sz="2400" dirty="0" smtClean="0"/>
              <a:t> </a:t>
            </a:r>
            <a:r>
              <a:rPr lang="en-US" sz="2400" i="1" dirty="0"/>
              <a:t>/a</a:t>
            </a:r>
            <a:r>
              <a:rPr lang="en-US" sz="2400" i="1" baseline="30000" dirty="0"/>
              <a:t>*</a:t>
            </a:r>
            <a:r>
              <a:rPr lang="en-US" sz="2400" i="1" baseline="-25000" dirty="0"/>
              <a:t>LW  </a:t>
            </a:r>
            <a:r>
              <a:rPr lang="en-US" sz="2400" dirty="0"/>
              <a:t>= </a:t>
            </a:r>
            <a:r>
              <a:rPr lang="en-US" sz="2400" i="1" dirty="0"/>
              <a:t>P</a:t>
            </a:r>
            <a:r>
              <a:rPr lang="en-US" sz="2400" i="1" baseline="-25000" dirty="0"/>
              <a:t>C </a:t>
            </a:r>
            <a:r>
              <a:rPr lang="en-US" sz="2400" i="1" dirty="0"/>
              <a:t>/</a:t>
            </a:r>
            <a:r>
              <a:rPr lang="en-US" sz="2400" i="1" baseline="-25000" dirty="0"/>
              <a:t> </a:t>
            </a:r>
            <a:r>
              <a:rPr lang="en-US" sz="2400" i="1" dirty="0"/>
              <a:t>P</a:t>
            </a:r>
            <a:r>
              <a:rPr lang="en-US" sz="2400" i="1" baseline="-25000" dirty="0"/>
              <a:t>W</a:t>
            </a:r>
            <a:r>
              <a:rPr lang="en-US" sz="2400" dirty="0"/>
              <a:t>, </a:t>
            </a:r>
            <a:r>
              <a:rPr lang="cs-CZ" sz="2400" dirty="0" smtClean="0"/>
              <a:t>zahraniční pracovníci budou indiferentní mezi produkcí vína a sýra, domácí </a:t>
            </a:r>
            <a:r>
              <a:rPr lang="cs-CZ" sz="2400" dirty="0" err="1" smtClean="0"/>
              <a:t>pracovnící</a:t>
            </a:r>
            <a:r>
              <a:rPr lang="cs-CZ" sz="2400" dirty="0" smtClean="0"/>
              <a:t> vyrábí jen víno</a:t>
            </a:r>
            <a:r>
              <a:rPr lang="en-US" sz="2400" dirty="0" smtClean="0"/>
              <a:t>.</a:t>
            </a:r>
            <a:endParaRPr lang="en-US" sz="2400" dirty="0"/>
          </a:p>
          <a:p>
            <a:pPr>
              <a:spcBef>
                <a:spcPct val="60000"/>
              </a:spcBef>
            </a:pPr>
            <a:r>
              <a:rPr lang="cs-CZ" sz="2400" dirty="0" smtClean="0"/>
              <a:t>Neexistuje žádná nabídka vína, pokud relativní cena sýra vzroste nad </a:t>
            </a:r>
            <a:r>
              <a:rPr lang="en-US" sz="2400" i="1" dirty="0" smtClean="0"/>
              <a:t>a</a:t>
            </a:r>
            <a:r>
              <a:rPr lang="en-US" sz="2400" i="1" baseline="30000" dirty="0" smtClean="0"/>
              <a:t>*</a:t>
            </a:r>
            <a:r>
              <a:rPr lang="en-US" sz="2400" i="1" baseline="-25000" dirty="0" smtClean="0"/>
              <a:t>LC</a:t>
            </a:r>
            <a:r>
              <a:rPr lang="en-US" sz="2400" dirty="0" smtClean="0"/>
              <a:t> </a:t>
            </a:r>
            <a:r>
              <a:rPr lang="en-US" sz="2400" i="1" dirty="0"/>
              <a:t>/a</a:t>
            </a:r>
            <a:r>
              <a:rPr lang="en-US" sz="2400" i="1" baseline="30000" dirty="0"/>
              <a:t>*</a:t>
            </a:r>
            <a:r>
              <a:rPr lang="en-US" sz="2400" i="1" baseline="-25000" dirty="0"/>
              <a:t>LW </a:t>
            </a:r>
            <a:endParaRPr lang="en-US" sz="2400" dirty="0"/>
          </a:p>
        </p:txBody>
      </p:sp>
    </p:spTree>
    <p:extLst>
      <p:ext uri="{BB962C8B-B14F-4D97-AF65-F5344CB8AC3E}">
        <p14:creationId xmlns:p14="http://schemas.microsoft.com/office/powerpoint/2010/main" val="20455582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836F8A8-D723-4060-9386-1C83DC2AE6B3}" type="slidenum">
              <a:rPr lang="en-US"/>
              <a:pPr/>
              <a:t>53</a:t>
            </a:fld>
            <a:endParaRPr lang="en-CA"/>
          </a:p>
        </p:txBody>
      </p:sp>
      <p:sp>
        <p:nvSpPr>
          <p:cNvPr id="35842" name="Rectangle 2"/>
          <p:cNvSpPr>
            <a:spLocks noGrp="1" noChangeArrowheads="1"/>
          </p:cNvSpPr>
          <p:nvPr>
            <p:ph type="title"/>
          </p:nvPr>
        </p:nvSpPr>
        <p:spPr/>
        <p:txBody>
          <a:bodyPr/>
          <a:lstStyle/>
          <a:p>
            <a:r>
              <a:rPr lang="cs-CZ" sz="3000" dirty="0" smtClean="0"/>
              <a:t>Relativní nabídka a relativní poptávka</a:t>
            </a:r>
            <a:endParaRPr lang="en-US" sz="3000" dirty="0"/>
          </a:p>
        </p:txBody>
      </p:sp>
      <p:sp>
        <p:nvSpPr>
          <p:cNvPr id="35843" name="Rectangle 3"/>
          <p:cNvSpPr>
            <a:spLocks noGrp="1" noChangeArrowheads="1"/>
          </p:cNvSpPr>
          <p:nvPr>
            <p:ph type="body" idx="1"/>
          </p:nvPr>
        </p:nvSpPr>
        <p:spPr/>
        <p:txBody>
          <a:bodyPr/>
          <a:lstStyle/>
          <a:p>
            <a:pPr>
              <a:lnSpc>
                <a:spcPct val="80000"/>
              </a:lnSpc>
              <a:spcBef>
                <a:spcPct val="50000"/>
              </a:spcBef>
            </a:pPr>
            <a:r>
              <a:rPr lang="cs-CZ" sz="2800" dirty="0" smtClean="0"/>
              <a:t>Relativní poptávka po sýru vyjadřuje množství sýra poptávané všemi zeměmi relativně k poptávanému množství vína ve všech zemí při všech relativních cenách sýra</a:t>
            </a:r>
            <a:r>
              <a:rPr lang="en-US" sz="2800" dirty="0" smtClean="0"/>
              <a:t> </a:t>
            </a:r>
            <a:r>
              <a:rPr lang="cs-CZ" sz="2800" dirty="0" smtClean="0"/>
              <a:t>(</a:t>
            </a:r>
            <a:r>
              <a:rPr lang="en-US" sz="2800" i="1" dirty="0" smtClean="0"/>
              <a:t>P</a:t>
            </a:r>
            <a:r>
              <a:rPr lang="en-US" sz="2800" i="1" baseline="-25000" dirty="0" smtClean="0"/>
              <a:t>C </a:t>
            </a:r>
            <a:r>
              <a:rPr lang="en-US" sz="2800" i="1" dirty="0"/>
              <a:t>/</a:t>
            </a:r>
            <a:r>
              <a:rPr lang="en-US" sz="2800" i="1" dirty="0" smtClean="0"/>
              <a:t>P</a:t>
            </a:r>
            <a:r>
              <a:rPr lang="en-US" sz="2800" i="1" baseline="-25000" dirty="0" smtClean="0"/>
              <a:t>W</a:t>
            </a:r>
            <a:r>
              <a:rPr lang="cs-CZ" sz="2800" dirty="0" smtClean="0"/>
              <a:t>).</a:t>
            </a:r>
            <a:endParaRPr lang="en-US" sz="2800" dirty="0"/>
          </a:p>
          <a:p>
            <a:pPr>
              <a:lnSpc>
                <a:spcPct val="80000"/>
              </a:lnSpc>
              <a:spcBef>
                <a:spcPct val="50000"/>
              </a:spcBef>
            </a:pPr>
            <a:r>
              <a:rPr lang="cs-CZ" sz="2800" dirty="0" smtClean="0"/>
              <a:t>Při růstu ceny sýra relativně k ceně sýra, spotřebitelé ve všech zemích kupují méně sýra a více vína, takže relativní poptávané množství sýra klesá</a:t>
            </a:r>
            <a:r>
              <a:rPr lang="en-US" sz="2800" dirty="0" smtClean="0"/>
              <a:t>.</a:t>
            </a:r>
            <a:endParaRPr lang="en-US" sz="2800" dirty="0"/>
          </a:p>
        </p:txBody>
      </p:sp>
    </p:spTree>
    <p:extLst>
      <p:ext uri="{BB962C8B-B14F-4D97-AF65-F5344CB8AC3E}">
        <p14:creationId xmlns:p14="http://schemas.microsoft.com/office/powerpoint/2010/main" val="33219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Zástupný symbol pro zápatí 28"/>
          <p:cNvSpPr>
            <a:spLocks noGrp="1"/>
          </p:cNvSpPr>
          <p:nvPr>
            <p:ph type="ftr" sz="quarter" idx="10"/>
          </p:nvPr>
        </p:nvSpPr>
        <p:spPr/>
        <p:txBody>
          <a:bodyPr/>
          <a:lstStyle/>
          <a:p>
            <a:endParaRPr lang="en-CA" dirty="0"/>
          </a:p>
        </p:txBody>
      </p:sp>
      <p:sp>
        <p:nvSpPr>
          <p:cNvPr id="30" name="Zástupný symbol pro číslo snímku 29"/>
          <p:cNvSpPr>
            <a:spLocks noGrp="1"/>
          </p:cNvSpPr>
          <p:nvPr>
            <p:ph type="sldNum" sz="quarter" idx="11"/>
          </p:nvPr>
        </p:nvSpPr>
        <p:spPr/>
        <p:txBody>
          <a:bodyPr/>
          <a:lstStyle/>
          <a:p>
            <a:r>
              <a:rPr lang="en-US"/>
              <a:t>3-</a:t>
            </a:r>
            <a:fld id="{E4DD663A-48E1-4D37-B2FC-E4586034EFCA}" type="slidenum">
              <a:rPr lang="en-US"/>
              <a:pPr/>
              <a:t>54</a:t>
            </a:fld>
            <a:endParaRPr lang="en-CA"/>
          </a:p>
        </p:txBody>
      </p:sp>
      <p:sp>
        <p:nvSpPr>
          <p:cNvPr id="119810" name="Rectangle 2"/>
          <p:cNvSpPr>
            <a:spLocks noGrp="1" noChangeArrowheads="1"/>
          </p:cNvSpPr>
          <p:nvPr>
            <p:ph type="title"/>
          </p:nvPr>
        </p:nvSpPr>
        <p:spPr/>
        <p:txBody>
          <a:bodyPr>
            <a:normAutofit/>
          </a:bodyPr>
          <a:lstStyle/>
          <a:p>
            <a:r>
              <a:rPr lang="cs-CZ" sz="3400" dirty="0" smtClean="0"/>
              <a:t>Relativní nabídka a relativní poptávka</a:t>
            </a:r>
            <a:endParaRPr lang="en-US" sz="3400" dirty="0"/>
          </a:p>
        </p:txBody>
      </p:sp>
      <p:grpSp>
        <p:nvGrpSpPr>
          <p:cNvPr id="119813" name="Group 5"/>
          <p:cNvGrpSpPr>
            <a:grpSpLocks/>
          </p:cNvGrpSpPr>
          <p:nvPr/>
        </p:nvGrpSpPr>
        <p:grpSpPr bwMode="auto">
          <a:xfrm>
            <a:off x="1638300" y="1852613"/>
            <a:ext cx="6491288" cy="4613274"/>
            <a:chOff x="528" y="1227"/>
            <a:chExt cx="4089" cy="2906"/>
          </a:xfrm>
        </p:grpSpPr>
        <p:sp>
          <p:nvSpPr>
            <p:cNvPr id="119814" name="Line 6"/>
            <p:cNvSpPr>
              <a:spLocks noChangeShapeType="1"/>
            </p:cNvSpPr>
            <p:nvPr/>
          </p:nvSpPr>
          <p:spPr bwMode="auto">
            <a:xfrm flipH="1">
              <a:off x="1200" y="2064"/>
              <a:ext cx="1248" cy="0"/>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15" name="Line 7"/>
            <p:cNvSpPr>
              <a:spLocks noChangeShapeType="1"/>
            </p:cNvSpPr>
            <p:nvPr/>
          </p:nvSpPr>
          <p:spPr bwMode="auto">
            <a:xfrm>
              <a:off x="2448" y="2064"/>
              <a:ext cx="0" cy="864"/>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nvGrpSpPr>
            <p:cNvPr id="119816" name="Group 8"/>
            <p:cNvGrpSpPr>
              <a:grpSpLocks/>
            </p:cNvGrpSpPr>
            <p:nvPr/>
          </p:nvGrpSpPr>
          <p:grpSpPr bwMode="auto">
            <a:xfrm>
              <a:off x="1776" y="1824"/>
              <a:ext cx="1754" cy="1022"/>
              <a:chOff x="1776" y="1680"/>
              <a:chExt cx="1754" cy="1022"/>
            </a:xfrm>
          </p:grpSpPr>
          <p:sp>
            <p:nvSpPr>
              <p:cNvPr id="119817" name="Freeform 9"/>
              <p:cNvSpPr>
                <a:spLocks/>
              </p:cNvSpPr>
              <p:nvPr/>
            </p:nvSpPr>
            <p:spPr bwMode="auto">
              <a:xfrm>
                <a:off x="1776" y="1680"/>
                <a:ext cx="1392" cy="912"/>
              </a:xfrm>
              <a:custGeom>
                <a:avLst/>
                <a:gdLst>
                  <a:gd name="T0" fmla="*/ 0 w 1392"/>
                  <a:gd name="T1" fmla="*/ 0 h 912"/>
                  <a:gd name="T2" fmla="*/ 336 w 1392"/>
                  <a:gd name="T3" fmla="*/ 480 h 912"/>
                  <a:gd name="T4" fmla="*/ 960 w 1392"/>
                  <a:gd name="T5" fmla="*/ 816 h 912"/>
                  <a:gd name="T6" fmla="*/ 1392 w 1392"/>
                  <a:gd name="T7" fmla="*/ 912 h 912"/>
                </a:gdLst>
                <a:ahLst/>
                <a:cxnLst>
                  <a:cxn ang="0">
                    <a:pos x="T0" y="T1"/>
                  </a:cxn>
                  <a:cxn ang="0">
                    <a:pos x="T2" y="T3"/>
                  </a:cxn>
                  <a:cxn ang="0">
                    <a:pos x="T4" y="T5"/>
                  </a:cxn>
                  <a:cxn ang="0">
                    <a:pos x="T6" y="T7"/>
                  </a:cxn>
                </a:cxnLst>
                <a:rect l="0" t="0" r="r" b="b"/>
                <a:pathLst>
                  <a:path w="1392" h="912">
                    <a:moveTo>
                      <a:pt x="0" y="0"/>
                    </a:moveTo>
                    <a:cubicBezTo>
                      <a:pt x="88" y="172"/>
                      <a:pt x="176" y="344"/>
                      <a:pt x="336" y="480"/>
                    </a:cubicBezTo>
                    <a:cubicBezTo>
                      <a:pt x="496" y="616"/>
                      <a:pt x="784" y="744"/>
                      <a:pt x="960" y="816"/>
                    </a:cubicBezTo>
                    <a:cubicBezTo>
                      <a:pt x="1136" y="888"/>
                      <a:pt x="1320" y="896"/>
                      <a:pt x="1392" y="912"/>
                    </a:cubicBezTo>
                  </a:path>
                </a:pathLst>
              </a:custGeom>
              <a:noFill/>
              <a:ln w="38100" cap="flat" cmpd="sng">
                <a:solidFill>
                  <a:srgbClr val="333399"/>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18" name="Text Box 10"/>
              <p:cNvSpPr txBox="1">
                <a:spLocks noChangeArrowheads="1"/>
              </p:cNvSpPr>
              <p:nvPr/>
            </p:nvSpPr>
            <p:spPr bwMode="auto">
              <a:xfrm>
                <a:off x="3206" y="2471"/>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b="1" i="1" dirty="0">
                    <a:solidFill>
                      <a:srgbClr val="333399"/>
                    </a:solidFill>
                    <a:latin typeface="Arial" charset="0"/>
                  </a:rPr>
                  <a:t>RD</a:t>
                </a:r>
              </a:p>
            </p:txBody>
          </p:sp>
          <p:sp>
            <p:nvSpPr>
              <p:cNvPr id="119819" name="Oval 11"/>
              <p:cNvSpPr>
                <a:spLocks noChangeArrowheads="1"/>
              </p:cNvSpPr>
              <p:nvPr/>
            </p:nvSpPr>
            <p:spPr bwMode="auto">
              <a:xfrm>
                <a:off x="2418" y="2343"/>
                <a:ext cx="46" cy="46"/>
              </a:xfrm>
              <a:prstGeom prst="ellipse">
                <a:avLst/>
              </a:prstGeom>
              <a:solidFill>
                <a:srgbClr val="333399"/>
              </a:solidFill>
              <a:ln w="12700">
                <a:solidFill>
                  <a:srgbClr val="33339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119820" name="Line 12"/>
            <p:cNvSpPr>
              <a:spLocks noChangeShapeType="1"/>
            </p:cNvSpPr>
            <p:nvPr/>
          </p:nvSpPr>
          <p:spPr bwMode="auto">
            <a:xfrm flipH="1">
              <a:off x="1200" y="2928"/>
              <a:ext cx="1248"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21" name="Text Box 13"/>
            <p:cNvSpPr txBox="1">
              <a:spLocks noChangeArrowheads="1"/>
            </p:cNvSpPr>
            <p:nvPr/>
          </p:nvSpPr>
          <p:spPr bwMode="auto">
            <a:xfrm>
              <a:off x="2486" y="228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latin typeface="Times New Roman" pitchFamily="18" charset="0"/>
                </a:rPr>
                <a:t>1</a:t>
              </a:r>
            </a:p>
          </p:txBody>
        </p:sp>
        <p:sp>
          <p:nvSpPr>
            <p:cNvPr id="119822" name="Text Box 14"/>
            <p:cNvSpPr txBox="1">
              <a:spLocks noChangeArrowheads="1"/>
            </p:cNvSpPr>
            <p:nvPr/>
          </p:nvSpPr>
          <p:spPr bwMode="auto">
            <a:xfrm>
              <a:off x="624" y="2784"/>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i="1" baseline="-25000">
                  <a:latin typeface="Arial" charset="0"/>
                </a:rPr>
                <a:t>LC</a:t>
              </a:r>
              <a:r>
                <a:rPr lang="en-US" sz="1800" b="1" i="1">
                  <a:latin typeface="Arial" charset="0"/>
                </a:rPr>
                <a:t>/a</a:t>
              </a:r>
              <a:r>
                <a:rPr lang="en-US" sz="1800" b="1" i="1" baseline="-25000">
                  <a:latin typeface="Arial" charset="0"/>
                </a:rPr>
                <a:t>LW</a:t>
              </a:r>
              <a:endParaRPr lang="en-US" sz="1800" b="1" i="1">
                <a:latin typeface="Arial" charset="0"/>
              </a:endParaRPr>
            </a:p>
          </p:txBody>
        </p:sp>
        <p:sp>
          <p:nvSpPr>
            <p:cNvPr id="119823" name="Text Box 15"/>
            <p:cNvSpPr txBox="1">
              <a:spLocks noChangeArrowheads="1"/>
            </p:cNvSpPr>
            <p:nvPr/>
          </p:nvSpPr>
          <p:spPr bwMode="auto">
            <a:xfrm>
              <a:off x="528" y="1929"/>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baseline="30000">
                  <a:latin typeface="Arial" charset="0"/>
                </a:rPr>
                <a:t>*</a:t>
              </a:r>
              <a:r>
                <a:rPr lang="en-US" sz="1800" b="1" i="1" baseline="-25000">
                  <a:latin typeface="Arial" charset="0"/>
                </a:rPr>
                <a:t>LC</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nvGrpSpPr>
            <p:cNvPr id="119824" name="Group 16"/>
            <p:cNvGrpSpPr>
              <a:grpSpLocks/>
            </p:cNvGrpSpPr>
            <p:nvPr/>
          </p:nvGrpSpPr>
          <p:grpSpPr bwMode="auto">
            <a:xfrm>
              <a:off x="2448" y="1943"/>
              <a:ext cx="1554" cy="231"/>
              <a:chOff x="2448" y="1943"/>
              <a:chExt cx="1554" cy="231"/>
            </a:xfrm>
          </p:grpSpPr>
          <p:sp>
            <p:nvSpPr>
              <p:cNvPr id="119825" name="Line 17"/>
              <p:cNvSpPr>
                <a:spLocks noChangeShapeType="1"/>
              </p:cNvSpPr>
              <p:nvPr/>
            </p:nvSpPr>
            <p:spPr bwMode="auto">
              <a:xfrm flipH="1">
                <a:off x="2448" y="2064"/>
                <a:ext cx="1248"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26" name="Text Box 18"/>
              <p:cNvSpPr txBox="1">
                <a:spLocks noChangeArrowheads="1"/>
              </p:cNvSpPr>
              <p:nvPr/>
            </p:nvSpPr>
            <p:spPr bwMode="auto">
              <a:xfrm>
                <a:off x="3686" y="1943"/>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b="1" i="1">
                    <a:solidFill>
                      <a:srgbClr val="333399"/>
                    </a:solidFill>
                    <a:latin typeface="Arial" charset="0"/>
                  </a:rPr>
                  <a:t>RS</a:t>
                </a:r>
              </a:p>
            </p:txBody>
          </p:sp>
        </p:grpSp>
        <p:grpSp>
          <p:nvGrpSpPr>
            <p:cNvPr id="119827" name="Group 19"/>
            <p:cNvGrpSpPr>
              <a:grpSpLocks/>
            </p:cNvGrpSpPr>
            <p:nvPr/>
          </p:nvGrpSpPr>
          <p:grpSpPr bwMode="auto">
            <a:xfrm>
              <a:off x="672" y="1227"/>
              <a:ext cx="3945" cy="2906"/>
              <a:chOff x="672" y="1227"/>
              <a:chExt cx="3945" cy="2906"/>
            </a:xfrm>
          </p:grpSpPr>
          <p:grpSp>
            <p:nvGrpSpPr>
              <p:cNvPr id="119828" name="Group 20"/>
              <p:cNvGrpSpPr>
                <a:grpSpLocks/>
              </p:cNvGrpSpPr>
              <p:nvPr/>
            </p:nvGrpSpPr>
            <p:grpSpPr bwMode="auto">
              <a:xfrm>
                <a:off x="672" y="1227"/>
                <a:ext cx="3945" cy="2906"/>
                <a:chOff x="672" y="1083"/>
                <a:chExt cx="3945" cy="2906"/>
              </a:xfrm>
            </p:grpSpPr>
            <p:sp>
              <p:nvSpPr>
                <p:cNvPr id="119829" name="Line 21"/>
                <p:cNvSpPr>
                  <a:spLocks noChangeShapeType="1"/>
                </p:cNvSpPr>
                <p:nvPr/>
              </p:nvSpPr>
              <p:spPr bwMode="auto">
                <a:xfrm>
                  <a:off x="1200" y="1488"/>
                  <a:ext cx="0" cy="1872"/>
                </a:xfrm>
                <a:prstGeom prst="line">
                  <a:avLst/>
                </a:prstGeom>
                <a:noFill/>
                <a:ln w="38100">
                  <a:solidFill>
                    <a:schemeClr val="tx1"/>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30" name="Line 22"/>
                <p:cNvSpPr>
                  <a:spLocks noChangeShapeType="1"/>
                </p:cNvSpPr>
                <p:nvPr/>
              </p:nvSpPr>
              <p:spPr bwMode="auto">
                <a:xfrm>
                  <a:off x="1200" y="3360"/>
                  <a:ext cx="3072" cy="0"/>
                </a:xfrm>
                <a:prstGeom prst="line">
                  <a:avLst/>
                </a:prstGeom>
                <a:noFill/>
                <a:ln w="381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31" name="Text Box 23"/>
                <p:cNvSpPr txBox="1">
                  <a:spLocks noChangeArrowheads="1"/>
                </p:cNvSpPr>
                <p:nvPr/>
              </p:nvSpPr>
              <p:spPr bwMode="auto">
                <a:xfrm>
                  <a:off x="672" y="1083"/>
                  <a:ext cx="143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cena sýra</a:t>
                  </a:r>
                  <a:endParaRPr lang="en-US" sz="1800" b="1" i="1" dirty="0">
                    <a:latin typeface="Arial" charset="0"/>
                  </a:endParaRPr>
                </a:p>
              </p:txBody>
            </p:sp>
            <p:sp>
              <p:nvSpPr>
                <p:cNvPr id="119832" name="Text Box 24"/>
                <p:cNvSpPr txBox="1">
                  <a:spLocks noChangeArrowheads="1"/>
                </p:cNvSpPr>
                <p:nvPr/>
              </p:nvSpPr>
              <p:spPr bwMode="auto">
                <a:xfrm>
                  <a:off x="3120" y="3407"/>
                  <a:ext cx="1497" cy="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množství</a:t>
                  </a:r>
                  <a:endParaRPr lang="en-US" sz="1800" b="1" dirty="0">
                    <a:latin typeface="Arial" charset="0"/>
                  </a:endParaRPr>
                </a:p>
                <a:p>
                  <a:pPr algn="l"/>
                  <a:r>
                    <a:rPr lang="cs-CZ" sz="1800" b="1" dirty="0">
                      <a:latin typeface="Arial" charset="0"/>
                    </a:rPr>
                    <a:t>s</a:t>
                  </a:r>
                  <a:r>
                    <a:rPr lang="cs-CZ" sz="1800" b="1" dirty="0" smtClean="0">
                      <a:latin typeface="Arial" charset="0"/>
                    </a:rPr>
                    <a:t>ýra</a:t>
                  </a:r>
                  <a:r>
                    <a:rPr lang="en-US" sz="1800" b="1" dirty="0" smtClean="0">
                      <a:latin typeface="Arial" charset="0"/>
                    </a:rPr>
                    <a:t>,</a:t>
                  </a:r>
                  <a:r>
                    <a:rPr lang="cs-CZ" sz="1800" b="1" dirty="0" smtClean="0">
                      <a:latin typeface="Arial" charset="0"/>
                    </a:rPr>
                    <a:t>        </a:t>
                  </a:r>
                  <a:r>
                    <a:rPr lang="en-US" sz="1800" b="1" dirty="0" smtClean="0">
                      <a:latin typeface="Arial" charset="0"/>
                    </a:rPr>
                    <a:t> </a:t>
                  </a:r>
                  <a:r>
                    <a:rPr lang="en-US" sz="1800" b="1" i="1" dirty="0">
                      <a:latin typeface="Arial" charset="0"/>
                    </a:rPr>
                    <a:t>Q</a:t>
                  </a:r>
                  <a:r>
                    <a:rPr lang="en-US" sz="1800" b="1" i="1" baseline="-25000" dirty="0">
                      <a:latin typeface="Arial" charset="0"/>
                    </a:rPr>
                    <a:t>C</a:t>
                  </a:r>
                  <a:r>
                    <a:rPr lang="en-US" sz="1800" b="1" i="1" dirty="0">
                      <a:latin typeface="Arial" charset="0"/>
                    </a:rPr>
                    <a:t> + Q</a:t>
                  </a:r>
                  <a:r>
                    <a:rPr lang="en-US" sz="1800" b="1" baseline="30000" dirty="0">
                      <a:latin typeface="Arial" charset="0"/>
                    </a:rPr>
                    <a:t>*</a:t>
                  </a:r>
                  <a:r>
                    <a:rPr lang="en-US" sz="1800" b="1" i="1" baseline="-25000" dirty="0">
                      <a:latin typeface="Arial" charset="0"/>
                    </a:rPr>
                    <a:t>C</a:t>
                  </a:r>
                </a:p>
                <a:p>
                  <a:pPr algn="l"/>
                  <a:r>
                    <a:rPr lang="en-US" sz="1800" b="1" i="1" dirty="0">
                      <a:latin typeface="Arial" charset="0"/>
                    </a:rPr>
                    <a:t>                   Q</a:t>
                  </a:r>
                  <a:r>
                    <a:rPr lang="en-US" sz="1800" b="1" i="1" baseline="-25000" dirty="0">
                      <a:latin typeface="Arial" charset="0"/>
                    </a:rPr>
                    <a:t>W</a:t>
                  </a:r>
                  <a:r>
                    <a:rPr lang="en-US" sz="1800" b="1" i="1" dirty="0">
                      <a:latin typeface="Arial" charset="0"/>
                    </a:rPr>
                    <a:t> + Q</a:t>
                  </a:r>
                  <a:r>
                    <a:rPr lang="en-US" sz="1800" b="1" baseline="30000" dirty="0">
                      <a:latin typeface="Arial" charset="0"/>
                    </a:rPr>
                    <a:t>*</a:t>
                  </a:r>
                  <a:r>
                    <a:rPr lang="en-US" sz="1800" b="1" i="1" baseline="-25000" dirty="0">
                      <a:latin typeface="Arial" charset="0"/>
                    </a:rPr>
                    <a:t>W</a:t>
                  </a:r>
                </a:p>
              </p:txBody>
            </p:sp>
          </p:grpSp>
          <p:sp>
            <p:nvSpPr>
              <p:cNvPr id="119833" name="Line 25"/>
              <p:cNvSpPr>
                <a:spLocks noChangeShapeType="1"/>
              </p:cNvSpPr>
              <p:nvPr/>
            </p:nvSpPr>
            <p:spPr bwMode="auto">
              <a:xfrm>
                <a:off x="3932" y="393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119834" name="Group 26"/>
            <p:cNvGrpSpPr>
              <a:grpSpLocks/>
            </p:cNvGrpSpPr>
            <p:nvPr/>
          </p:nvGrpSpPr>
          <p:grpSpPr bwMode="auto">
            <a:xfrm>
              <a:off x="2251" y="2928"/>
              <a:ext cx="687" cy="980"/>
              <a:chOff x="2251" y="2928"/>
              <a:chExt cx="687" cy="980"/>
            </a:xfrm>
          </p:grpSpPr>
          <p:grpSp>
            <p:nvGrpSpPr>
              <p:cNvPr id="119835" name="Group 27"/>
              <p:cNvGrpSpPr>
                <a:grpSpLocks/>
              </p:cNvGrpSpPr>
              <p:nvPr/>
            </p:nvGrpSpPr>
            <p:grpSpPr bwMode="auto">
              <a:xfrm>
                <a:off x="2256" y="2928"/>
                <a:ext cx="682" cy="980"/>
                <a:chOff x="2256" y="2784"/>
                <a:chExt cx="682" cy="980"/>
              </a:xfrm>
            </p:grpSpPr>
            <p:sp>
              <p:nvSpPr>
                <p:cNvPr id="119836" name="Line 28"/>
                <p:cNvSpPr>
                  <a:spLocks noChangeShapeType="1"/>
                </p:cNvSpPr>
                <p:nvPr/>
              </p:nvSpPr>
              <p:spPr bwMode="auto">
                <a:xfrm>
                  <a:off x="2448" y="2784"/>
                  <a:ext cx="0" cy="576"/>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37" name="Text Box 29"/>
                <p:cNvSpPr txBox="1">
                  <a:spLocks noChangeArrowheads="1"/>
                </p:cNvSpPr>
                <p:nvPr/>
              </p:nvSpPr>
              <p:spPr bwMode="auto">
                <a:xfrm>
                  <a:off x="2256" y="3360"/>
                  <a:ext cx="6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L/a</a:t>
                  </a:r>
                  <a:r>
                    <a:rPr lang="en-US" sz="1800" b="1" i="1" baseline="-25000">
                      <a:latin typeface="Arial" charset="0"/>
                    </a:rPr>
                    <a:t>LC</a:t>
                  </a:r>
                </a:p>
                <a:p>
                  <a:pPr algn="l"/>
                  <a:r>
                    <a:rPr lang="en-US" sz="1800" b="1" i="1">
                      <a:latin typeface="Arial" charset="0"/>
                    </a:rPr>
                    <a:t>L</a:t>
                  </a:r>
                  <a:r>
                    <a:rPr lang="en-US" sz="1800" b="1" baseline="30000">
                      <a:latin typeface="Arial" charset="0"/>
                    </a:rPr>
                    <a:t>*</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sp>
            <p:nvSpPr>
              <p:cNvPr id="119838" name="Line 30"/>
              <p:cNvSpPr>
                <a:spLocks noChangeShapeType="1"/>
              </p:cNvSpPr>
              <p:nvPr/>
            </p:nvSpPr>
            <p:spPr bwMode="auto">
              <a:xfrm>
                <a:off x="2251" y="3719"/>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sp>
        <p:nvSpPr>
          <p:cNvPr id="31" name="Freeform 9"/>
          <p:cNvSpPr>
            <a:spLocks/>
          </p:cNvSpPr>
          <p:nvPr/>
        </p:nvSpPr>
        <p:spPr bwMode="auto">
          <a:xfrm>
            <a:off x="2895600" y="3359150"/>
            <a:ext cx="2209800" cy="1447800"/>
          </a:xfrm>
          <a:custGeom>
            <a:avLst/>
            <a:gdLst>
              <a:gd name="T0" fmla="*/ 0 w 1392"/>
              <a:gd name="T1" fmla="*/ 0 h 912"/>
              <a:gd name="T2" fmla="*/ 336 w 1392"/>
              <a:gd name="T3" fmla="*/ 480 h 912"/>
              <a:gd name="T4" fmla="*/ 960 w 1392"/>
              <a:gd name="T5" fmla="*/ 816 h 912"/>
              <a:gd name="T6" fmla="*/ 1392 w 1392"/>
              <a:gd name="T7" fmla="*/ 912 h 912"/>
            </a:gdLst>
            <a:ahLst/>
            <a:cxnLst>
              <a:cxn ang="0">
                <a:pos x="T0" y="T1"/>
              </a:cxn>
              <a:cxn ang="0">
                <a:pos x="T2" y="T3"/>
              </a:cxn>
              <a:cxn ang="0">
                <a:pos x="T4" y="T5"/>
              </a:cxn>
              <a:cxn ang="0">
                <a:pos x="T6" y="T7"/>
              </a:cxn>
            </a:cxnLst>
            <a:rect l="0" t="0" r="r" b="b"/>
            <a:pathLst>
              <a:path w="1392" h="912">
                <a:moveTo>
                  <a:pt x="0" y="0"/>
                </a:moveTo>
                <a:cubicBezTo>
                  <a:pt x="88" y="172"/>
                  <a:pt x="176" y="344"/>
                  <a:pt x="336" y="480"/>
                </a:cubicBezTo>
                <a:cubicBezTo>
                  <a:pt x="496" y="616"/>
                  <a:pt x="784" y="744"/>
                  <a:pt x="960" y="816"/>
                </a:cubicBezTo>
                <a:cubicBezTo>
                  <a:pt x="1136" y="888"/>
                  <a:pt x="1320" y="896"/>
                  <a:pt x="1392" y="912"/>
                </a:cubicBezTo>
              </a:path>
            </a:pathLst>
          </a:custGeom>
          <a:ln>
            <a:headEnd type="none" w="sm" len="sm"/>
            <a:tailEnd type="none" w="sm" len="sm"/>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sp>
        <p:nvSpPr>
          <p:cNvPr id="32" name="Text Box 10"/>
          <p:cNvSpPr txBox="1">
            <a:spLocks noChangeArrowheads="1"/>
          </p:cNvSpPr>
          <p:nvPr/>
        </p:nvSpPr>
        <p:spPr bwMode="auto">
          <a:xfrm>
            <a:off x="5026025" y="4729163"/>
            <a:ext cx="595035" cy="369332"/>
          </a:xfrm>
          <a:prstGeom prst="rect">
            <a:avLst/>
          </a:prstGeom>
          <a:ln/>
          <a:extLst/>
        </p:spPr>
        <p:style>
          <a:lnRef idx="2">
            <a:schemeClr val="dk1"/>
          </a:lnRef>
          <a:fillRef idx="1">
            <a:schemeClr val="lt1"/>
          </a:fillRef>
          <a:effectRef idx="0">
            <a:schemeClr val="dk1"/>
          </a:effectRef>
          <a:fontRef idx="minor">
            <a:schemeClr val="dk1"/>
          </a:fontRef>
        </p:style>
        <p:txBody>
          <a:bodyPr wrap="none">
            <a:spAutoFit/>
          </a:bodyPr>
          <a:lstStyle/>
          <a:p>
            <a:pPr algn="l"/>
            <a:r>
              <a:rPr lang="en-US" sz="1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rPr>
              <a:t>RD`</a:t>
            </a:r>
          </a:p>
        </p:txBody>
      </p:sp>
    </p:spTree>
    <p:extLst>
      <p:ext uri="{BB962C8B-B14F-4D97-AF65-F5344CB8AC3E}">
        <p14:creationId xmlns:p14="http://schemas.microsoft.com/office/powerpoint/2010/main" val="2281636178"/>
      </p:ext>
    </p:extLst>
  </p:cSld>
  <p:clrMapOvr>
    <a:masterClrMapping/>
  </p:clrMapOvr>
  <p:transition spd="med">
    <p:pull dir="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D60268C-B148-4080-B163-133F05D4E760}" type="slidenum">
              <a:rPr lang="en-US"/>
              <a:pPr/>
              <a:t>55</a:t>
            </a:fld>
            <a:endParaRPr lang="en-CA"/>
          </a:p>
        </p:txBody>
      </p:sp>
      <p:sp>
        <p:nvSpPr>
          <p:cNvPr id="38914" name="Rectangle 2"/>
          <p:cNvSpPr>
            <a:spLocks noGrp="1" noChangeArrowheads="1"/>
          </p:cNvSpPr>
          <p:nvPr>
            <p:ph type="title"/>
          </p:nvPr>
        </p:nvSpPr>
        <p:spPr/>
        <p:txBody>
          <a:bodyPr/>
          <a:lstStyle/>
          <a:p>
            <a:r>
              <a:rPr lang="cs-CZ" dirty="0" smtClean="0"/>
              <a:t>Přínosy z obchodu</a:t>
            </a:r>
            <a:endParaRPr lang="en-US" dirty="0"/>
          </a:p>
        </p:txBody>
      </p:sp>
      <p:sp>
        <p:nvSpPr>
          <p:cNvPr id="38915" name="Rectangle 3"/>
          <p:cNvSpPr>
            <a:spLocks noGrp="1" noChangeArrowheads="1"/>
          </p:cNvSpPr>
          <p:nvPr>
            <p:ph type="body" idx="1"/>
          </p:nvPr>
        </p:nvSpPr>
        <p:spPr/>
        <p:txBody>
          <a:bodyPr>
            <a:normAutofit/>
          </a:bodyPr>
          <a:lstStyle/>
          <a:p>
            <a:r>
              <a:rPr lang="cs-CZ" sz="2400" dirty="0" smtClean="0"/>
              <a:t>Přínosy z obchodu pramení ze specializace na typ produkce ve kterém využívají zdroje nejefektivněji a využití příjmu z této produkce k nákupu těch statků, které potřebuje</a:t>
            </a:r>
            <a:endParaRPr lang="en-US" sz="2400" dirty="0"/>
          </a:p>
          <a:p>
            <a:pPr lvl="1"/>
            <a:r>
              <a:rPr lang="cs-CZ" sz="2000" dirty="0" smtClean="0"/>
              <a:t>Využití zdrojů nejefektivněji znamená využití na produkci statku ve které má země komparativní výhodu</a:t>
            </a:r>
            <a:r>
              <a:rPr lang="en-US" sz="2000" dirty="0" smtClean="0"/>
              <a:t>.</a:t>
            </a:r>
            <a:endParaRPr lang="en-US" sz="2000" dirty="0"/>
          </a:p>
          <a:p>
            <a:pPr>
              <a:spcBef>
                <a:spcPct val="60000"/>
              </a:spcBef>
            </a:pPr>
            <a:r>
              <a:rPr lang="cs-CZ" sz="2400" dirty="0" smtClean="0"/>
              <a:t>Domácí pracovníci vydělávají více z produkce sýra protože relativní cena sýra pro ně s obchodem vzrostla</a:t>
            </a:r>
            <a:r>
              <a:rPr lang="en-US" sz="2400" dirty="0" smtClean="0"/>
              <a:t>.</a:t>
            </a:r>
            <a:endParaRPr lang="cs-CZ" sz="2400" dirty="0" smtClean="0"/>
          </a:p>
          <a:p>
            <a:pPr>
              <a:spcBef>
                <a:spcPct val="60000"/>
              </a:spcBef>
            </a:pPr>
            <a:r>
              <a:rPr lang="cs-CZ" sz="2400" dirty="0" smtClean="0">
                <a:solidFill>
                  <a:srgbClr val="FF0000"/>
                </a:solidFill>
              </a:rPr>
              <a:t>Zahraniční dělníci vydělávají více z produkce vína, protože relativní cena sýra pro ně s obchodem klesla a relativní cena vína tudíž vzrostla.</a:t>
            </a:r>
            <a:endParaRPr lang="en-US" sz="2400" dirty="0">
              <a:solidFill>
                <a:srgbClr val="FF0000"/>
              </a:solidFill>
            </a:endParaRPr>
          </a:p>
        </p:txBody>
      </p:sp>
    </p:spTree>
    <p:extLst>
      <p:ext uri="{BB962C8B-B14F-4D97-AF65-F5344CB8AC3E}">
        <p14:creationId xmlns:p14="http://schemas.microsoft.com/office/powerpoint/2010/main" val="34633581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strips(downRight)">
                                      <p:cBhvr>
                                        <p:cTn id="22"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9C1B6EDD-FC31-4244-B7BB-32651A04173F}" type="slidenum">
              <a:rPr lang="en-US"/>
              <a:pPr/>
              <a:t>56</a:t>
            </a:fld>
            <a:endParaRPr lang="en-CA"/>
          </a:p>
        </p:txBody>
      </p:sp>
      <p:sp>
        <p:nvSpPr>
          <p:cNvPr id="40962" name="Rectangle 2"/>
          <p:cNvSpPr>
            <a:spLocks noGrp="1" noChangeArrowheads="1"/>
          </p:cNvSpPr>
          <p:nvPr>
            <p:ph type="title"/>
          </p:nvPr>
        </p:nvSpPr>
        <p:spPr/>
        <p:txBody>
          <a:bodyPr>
            <a:normAutofit/>
          </a:bodyPr>
          <a:lstStyle/>
          <a:p>
            <a:r>
              <a:rPr lang="cs-CZ" dirty="0" smtClean="0"/>
              <a:t>Přínosy z obchodu</a:t>
            </a:r>
            <a:endParaRPr lang="en-US" dirty="0"/>
          </a:p>
        </p:txBody>
      </p:sp>
      <p:sp>
        <p:nvSpPr>
          <p:cNvPr id="40963" name="Rectangle 3"/>
          <p:cNvSpPr>
            <a:spLocks noGrp="1" noChangeArrowheads="1"/>
          </p:cNvSpPr>
          <p:nvPr>
            <p:ph type="body" idx="1"/>
          </p:nvPr>
        </p:nvSpPr>
        <p:spPr>
          <a:xfrm>
            <a:off x="960438" y="1905000"/>
            <a:ext cx="7835900" cy="4292600"/>
          </a:xfrm>
        </p:spPr>
        <p:txBody>
          <a:bodyPr>
            <a:normAutofit/>
          </a:bodyPr>
          <a:lstStyle/>
          <a:p>
            <a:pPr>
              <a:lnSpc>
                <a:spcPct val="90000"/>
              </a:lnSpc>
            </a:pPr>
            <a:r>
              <a:rPr lang="cs-CZ" sz="2800" dirty="0" smtClean="0"/>
              <a:t>Obchod lze chápat jako nepřímou metodu produkce nebo novou technologii, která konvertuje sýr ve víno nebo naopak</a:t>
            </a:r>
            <a:r>
              <a:rPr lang="en-US" sz="2800" dirty="0" smtClean="0"/>
              <a:t>.</a:t>
            </a:r>
            <a:endParaRPr lang="cs-CZ" sz="2800" dirty="0" smtClean="0"/>
          </a:p>
          <a:p>
            <a:pPr>
              <a:lnSpc>
                <a:spcPct val="90000"/>
              </a:lnSpc>
            </a:pPr>
            <a:r>
              <a:rPr lang="cs-CZ" sz="2800" dirty="0" smtClean="0"/>
              <a:t>Hranice spotřebních možností se v případě obchodu dostává nad úroveň PPF</a:t>
            </a:r>
            <a:endParaRPr lang="en-US" sz="2800" dirty="0"/>
          </a:p>
          <a:p>
            <a:pPr>
              <a:lnSpc>
                <a:spcPct val="90000"/>
              </a:lnSpc>
            </a:pPr>
            <a:r>
              <a:rPr lang="cs-CZ" sz="2800" dirty="0" smtClean="0"/>
              <a:t>Bez obchodu je spotřeba omezena PPF</a:t>
            </a:r>
            <a:r>
              <a:rPr lang="en-US" sz="2800" dirty="0" smtClean="0"/>
              <a:t>.</a:t>
            </a:r>
            <a:endParaRPr lang="en-US" sz="2800" dirty="0"/>
          </a:p>
          <a:p>
            <a:pPr>
              <a:lnSpc>
                <a:spcPct val="90000"/>
              </a:lnSpc>
            </a:pPr>
            <a:r>
              <a:rPr lang="cs-CZ" sz="2800" dirty="0" smtClean="0"/>
              <a:t>Obchod = specializace = větší produkce = větší spotřeba.</a:t>
            </a:r>
            <a:endParaRPr lang="en-US" sz="2800" dirty="0"/>
          </a:p>
          <a:p>
            <a:pPr>
              <a:lnSpc>
                <a:spcPct val="90000"/>
              </a:lnSpc>
            </a:pPr>
            <a:endParaRPr lang="en-US" sz="2800" dirty="0"/>
          </a:p>
        </p:txBody>
      </p:sp>
    </p:spTree>
    <p:extLst>
      <p:ext uri="{BB962C8B-B14F-4D97-AF65-F5344CB8AC3E}">
        <p14:creationId xmlns:p14="http://schemas.microsoft.com/office/powerpoint/2010/main" val="25795222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Right)">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Right)">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strips(downRight)">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strips(downRight)">
                                      <p:cBhvr>
                                        <p:cTn id="22"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Zástupný symbol pro zápatí 23"/>
          <p:cNvSpPr>
            <a:spLocks noGrp="1"/>
          </p:cNvSpPr>
          <p:nvPr>
            <p:ph type="ftr" sz="quarter" idx="10"/>
          </p:nvPr>
        </p:nvSpPr>
        <p:spPr/>
        <p:txBody>
          <a:bodyPr/>
          <a:lstStyle/>
          <a:p>
            <a:endParaRPr lang="en-CA" dirty="0"/>
          </a:p>
        </p:txBody>
      </p:sp>
      <p:sp>
        <p:nvSpPr>
          <p:cNvPr id="25" name="Zástupný symbol pro číslo snímku 24"/>
          <p:cNvSpPr>
            <a:spLocks noGrp="1"/>
          </p:cNvSpPr>
          <p:nvPr>
            <p:ph type="sldNum" sz="quarter" idx="11"/>
          </p:nvPr>
        </p:nvSpPr>
        <p:spPr/>
        <p:txBody>
          <a:bodyPr/>
          <a:lstStyle/>
          <a:p>
            <a:r>
              <a:rPr lang="en-US"/>
              <a:t>3-</a:t>
            </a:r>
            <a:fld id="{5B64D2FC-319F-4E1D-B96D-03EA89C430D9}" type="slidenum">
              <a:rPr lang="en-US"/>
              <a:pPr/>
              <a:t>57</a:t>
            </a:fld>
            <a:endParaRPr lang="en-CA"/>
          </a:p>
        </p:txBody>
      </p:sp>
      <p:sp>
        <p:nvSpPr>
          <p:cNvPr id="44034" name="Rectangle 2"/>
          <p:cNvSpPr>
            <a:spLocks noGrp="1" noChangeArrowheads="1"/>
          </p:cNvSpPr>
          <p:nvPr>
            <p:ph type="title"/>
          </p:nvPr>
        </p:nvSpPr>
        <p:spPr/>
        <p:txBody>
          <a:bodyPr/>
          <a:lstStyle/>
          <a:p>
            <a:r>
              <a:rPr lang="cs-CZ" dirty="0" smtClean="0"/>
              <a:t>Příklad</a:t>
            </a:r>
            <a:endParaRPr lang="en-US" dirty="0"/>
          </a:p>
        </p:txBody>
      </p:sp>
      <p:sp>
        <p:nvSpPr>
          <p:cNvPr id="44035" name="Rectangle 3"/>
          <p:cNvSpPr>
            <a:spLocks noGrp="1" noChangeArrowheads="1"/>
          </p:cNvSpPr>
          <p:nvPr>
            <p:ph type="body" idx="1"/>
          </p:nvPr>
        </p:nvSpPr>
        <p:spPr>
          <a:xfrm>
            <a:off x="960438" y="5092700"/>
            <a:ext cx="7835900" cy="990600"/>
          </a:xfrm>
        </p:spPr>
        <p:txBody>
          <a:bodyPr/>
          <a:lstStyle/>
          <a:p>
            <a:r>
              <a:rPr lang="en-US" i="1"/>
              <a:t>a</a:t>
            </a:r>
            <a:r>
              <a:rPr lang="en-US" i="1" baseline="-25000"/>
              <a:t>LC</a:t>
            </a:r>
            <a:r>
              <a:rPr lang="en-US"/>
              <a:t> /</a:t>
            </a:r>
            <a:r>
              <a:rPr lang="en-US" i="1"/>
              <a:t>a</a:t>
            </a:r>
            <a:r>
              <a:rPr lang="en-US" i="1" baseline="-25000"/>
              <a:t>LW</a:t>
            </a:r>
            <a:r>
              <a:rPr lang="en-US"/>
              <a:t> = 1/2 &lt; </a:t>
            </a:r>
            <a:r>
              <a:rPr lang="en-US" i="1"/>
              <a:t>a</a:t>
            </a:r>
            <a:r>
              <a:rPr lang="en-US" baseline="30000"/>
              <a:t>*</a:t>
            </a:r>
            <a:r>
              <a:rPr lang="en-US" i="1" baseline="-25000"/>
              <a:t>LC</a:t>
            </a:r>
            <a:r>
              <a:rPr lang="en-US"/>
              <a:t> /</a:t>
            </a:r>
            <a:r>
              <a:rPr lang="en-US" i="1"/>
              <a:t>a</a:t>
            </a:r>
            <a:r>
              <a:rPr lang="en-US" baseline="30000"/>
              <a:t>*</a:t>
            </a:r>
            <a:r>
              <a:rPr lang="en-US" i="1" baseline="-25000"/>
              <a:t>LW</a:t>
            </a:r>
            <a:r>
              <a:rPr lang="en-US"/>
              <a:t> = 2</a:t>
            </a:r>
          </a:p>
        </p:txBody>
      </p:sp>
      <p:graphicFrame>
        <p:nvGraphicFramePr>
          <p:cNvPr id="44064" name="Group 32"/>
          <p:cNvGraphicFramePr>
            <a:graphicFrameLocks noGrp="1"/>
          </p:cNvGraphicFramePr>
          <p:nvPr>
            <p:extLst>
              <p:ext uri="{D42A27DB-BD31-4B8C-83A1-F6EECF244321}">
                <p14:modId xmlns:p14="http://schemas.microsoft.com/office/powerpoint/2010/main" val="303120999"/>
              </p:ext>
            </p:extLst>
          </p:nvPr>
        </p:nvGraphicFramePr>
        <p:xfrm>
          <a:off x="1216025" y="1981200"/>
          <a:ext cx="7242175" cy="2697798"/>
        </p:xfrm>
        <a:graphic>
          <a:graphicData uri="http://schemas.openxmlformats.org/drawingml/2006/table">
            <a:tbl>
              <a:tblPr/>
              <a:tblGrid>
                <a:gridCol w="1993900"/>
                <a:gridCol w="2624138"/>
                <a:gridCol w="2624137"/>
              </a:tblGrid>
              <a:tr h="690563">
                <a:tc gridSpan="3">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Potřeba práce na  jednotku produkce pro domácí a zahraniční ekonomiku</a:t>
                      </a:r>
                      <a:endParaRPr kumimoji="0" lang="en-US" sz="2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r>
              <a:tr h="625475">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endParaRPr kumimoji="0" lang="cs-CZ"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Sýr</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Víno</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Doma</a:t>
                      </a:r>
                      <a:endParaRPr kumimoji="0" lang="en-US"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err="1" smtClean="0">
                          <a:ln>
                            <a:noFill/>
                          </a:ln>
                          <a:solidFill>
                            <a:schemeClr val="tx1"/>
                          </a:solidFill>
                          <a:effectLst/>
                          <a:latin typeface="Arial" charset="0"/>
                        </a:rPr>
                        <a:t>a</a:t>
                      </a:r>
                      <a:r>
                        <a:rPr kumimoji="0" lang="en-US" sz="2400" b="0" i="1" u="none" strike="noStrike" cap="none" normalizeH="0" baseline="-25000" dirty="0" err="1" smtClean="0">
                          <a:ln>
                            <a:noFill/>
                          </a:ln>
                          <a:solidFill>
                            <a:schemeClr val="tx1"/>
                          </a:solidFill>
                          <a:effectLst/>
                          <a:latin typeface="Arial" charset="0"/>
                        </a:rPr>
                        <a:t>LC</a:t>
                      </a:r>
                      <a:r>
                        <a:rPr kumimoji="0" lang="en-US" sz="2400" b="0" i="1" u="none" strike="noStrike" cap="none" normalizeH="0" baseline="-25000" dirty="0" smtClean="0">
                          <a:ln>
                            <a:noFill/>
                          </a:ln>
                          <a:solidFill>
                            <a:schemeClr val="tx1"/>
                          </a:solidFill>
                          <a:effectLst/>
                          <a:latin typeface="Arial" charset="0"/>
                        </a:rPr>
                        <a:t> </a:t>
                      </a:r>
                      <a:r>
                        <a:rPr kumimoji="0" lang="en-US" sz="2400" b="0" i="0" u="none" strike="noStrike" cap="none" normalizeH="0" baseline="0" dirty="0" smtClean="0">
                          <a:ln>
                            <a:noFill/>
                          </a:ln>
                          <a:solidFill>
                            <a:schemeClr val="tx1"/>
                          </a:solidFill>
                          <a:effectLst/>
                          <a:latin typeface="Arial" charset="0"/>
                        </a:rPr>
                        <a:t>= 1 h</a:t>
                      </a:r>
                      <a:r>
                        <a:rPr kumimoji="0" lang="cs-CZ" sz="2400" b="0" i="0" u="none" strike="noStrike" cap="none" normalizeH="0" baseline="0" dirty="0" err="1" smtClean="0">
                          <a:ln>
                            <a:noFill/>
                          </a:ln>
                          <a:solidFill>
                            <a:schemeClr val="tx1"/>
                          </a:solidFill>
                          <a:effectLst/>
                          <a:latin typeface="Arial" charset="0"/>
                        </a:rPr>
                        <a:t>odina</a:t>
                      </a:r>
                      <a:r>
                        <a:rPr kumimoji="0" lang="en-US" sz="2400" b="0" i="0" u="none" strike="noStrike" cap="none" normalizeH="0" baseline="0" dirty="0" smtClean="0">
                          <a:ln>
                            <a:noFill/>
                          </a:ln>
                          <a:solidFill>
                            <a:schemeClr val="tx1"/>
                          </a:solidFill>
                          <a:effectLst/>
                          <a:latin typeface="Arial" charset="0"/>
                        </a:rPr>
                        <a:t>/kg</a:t>
                      </a:r>
                      <a:endParaRPr kumimoji="0" lang="en-US" sz="2400" b="0" i="1"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err="1" smtClean="0">
                          <a:ln>
                            <a:noFill/>
                          </a:ln>
                          <a:solidFill>
                            <a:schemeClr val="tx1"/>
                          </a:solidFill>
                          <a:effectLst/>
                          <a:latin typeface="Arial" charset="0"/>
                        </a:rPr>
                        <a:t>a</a:t>
                      </a:r>
                      <a:r>
                        <a:rPr kumimoji="0" lang="en-US" sz="2400" b="0" i="1" u="none" strike="noStrike" cap="none" normalizeH="0" baseline="-25000" dirty="0" err="1" smtClean="0">
                          <a:ln>
                            <a:noFill/>
                          </a:ln>
                          <a:solidFill>
                            <a:schemeClr val="tx1"/>
                          </a:solidFill>
                          <a:effectLst/>
                          <a:latin typeface="Arial" charset="0"/>
                        </a:rPr>
                        <a:t>LW</a:t>
                      </a:r>
                      <a:r>
                        <a:rPr kumimoji="0" lang="en-US" sz="2400" b="0" i="1" u="none" strike="noStrike" cap="none" normalizeH="0" baseline="-25000" dirty="0" smtClean="0">
                          <a:ln>
                            <a:noFill/>
                          </a:ln>
                          <a:solidFill>
                            <a:schemeClr val="tx1"/>
                          </a:solidFill>
                          <a:effectLst/>
                          <a:latin typeface="Arial" charset="0"/>
                        </a:rPr>
                        <a:t> </a:t>
                      </a:r>
                      <a:r>
                        <a:rPr kumimoji="0" lang="en-US" sz="2400" b="0" i="0" u="none" strike="noStrike" cap="none" normalizeH="0" baseline="0" dirty="0" smtClean="0">
                          <a:ln>
                            <a:noFill/>
                          </a:ln>
                          <a:solidFill>
                            <a:schemeClr val="tx1"/>
                          </a:solidFill>
                          <a:effectLst/>
                          <a:latin typeface="Arial" charset="0"/>
                        </a:rPr>
                        <a:t>= 2 </a:t>
                      </a:r>
                      <a:r>
                        <a:rPr kumimoji="0" lang="cs-CZ" sz="2400" b="0" i="0" u="none" strike="noStrike" cap="none" normalizeH="0" baseline="0" dirty="0" smtClean="0">
                          <a:ln>
                            <a:noFill/>
                          </a:ln>
                          <a:solidFill>
                            <a:schemeClr val="tx1"/>
                          </a:solidFill>
                          <a:effectLst/>
                          <a:latin typeface="Arial" charset="0"/>
                        </a:rPr>
                        <a:t>hodin</a:t>
                      </a:r>
                      <a:r>
                        <a:rPr kumimoji="0" lang="en-US" sz="2400" b="0" i="0" u="none" strike="noStrike" cap="none" normalizeH="0" baseline="0" dirty="0" smtClean="0">
                          <a:ln>
                            <a:noFill/>
                          </a:ln>
                          <a:solidFill>
                            <a:schemeClr val="tx1"/>
                          </a:solidFill>
                          <a:effectLst/>
                          <a:latin typeface="Arial" charset="0"/>
                        </a:rPr>
                        <a: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3888">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Zahraničí</a:t>
                      </a:r>
                      <a:endParaRPr kumimoji="0" lang="en-US"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smtClean="0">
                          <a:ln>
                            <a:noFill/>
                          </a:ln>
                          <a:solidFill>
                            <a:schemeClr val="tx1"/>
                          </a:solidFill>
                          <a:effectLst/>
                          <a:latin typeface="Arial" charset="0"/>
                        </a:rPr>
                        <a:t>a</a:t>
                      </a:r>
                      <a:r>
                        <a:rPr kumimoji="0" lang="en-US" sz="2400" b="0" i="1" u="none" strike="noStrike" cap="none" normalizeH="0" baseline="30000" dirty="0" smtClean="0">
                          <a:ln>
                            <a:noFill/>
                          </a:ln>
                          <a:solidFill>
                            <a:schemeClr val="tx1"/>
                          </a:solidFill>
                          <a:effectLst/>
                          <a:latin typeface="Arial" charset="0"/>
                        </a:rPr>
                        <a:t>*</a:t>
                      </a:r>
                      <a:r>
                        <a:rPr kumimoji="0" lang="en-US" sz="2400" b="0" i="1" u="none" strike="noStrike" cap="none" normalizeH="0" baseline="-25000" dirty="0" smtClean="0">
                          <a:ln>
                            <a:noFill/>
                          </a:ln>
                          <a:solidFill>
                            <a:schemeClr val="tx1"/>
                          </a:solidFill>
                          <a:effectLst/>
                          <a:latin typeface="Arial" charset="0"/>
                        </a:rPr>
                        <a:t>LC </a:t>
                      </a:r>
                      <a:r>
                        <a:rPr kumimoji="0" lang="en-US" sz="2400" b="0" i="0" u="none" strike="noStrike" cap="none" normalizeH="0" baseline="0" dirty="0" smtClean="0">
                          <a:ln>
                            <a:noFill/>
                          </a:ln>
                          <a:solidFill>
                            <a:schemeClr val="tx1"/>
                          </a:solidFill>
                          <a:effectLst/>
                          <a:latin typeface="Arial" charset="0"/>
                        </a:rPr>
                        <a:t>= 6 h</a:t>
                      </a:r>
                      <a:r>
                        <a:rPr kumimoji="0" lang="cs-CZ" sz="2400" b="0" i="0" u="none" strike="noStrike" cap="none" normalizeH="0" baseline="0" dirty="0" err="1" smtClean="0">
                          <a:ln>
                            <a:noFill/>
                          </a:ln>
                          <a:solidFill>
                            <a:schemeClr val="tx1"/>
                          </a:solidFill>
                          <a:effectLst/>
                          <a:latin typeface="Arial" charset="0"/>
                        </a:rPr>
                        <a:t>odin</a:t>
                      </a:r>
                      <a:r>
                        <a:rPr kumimoji="0" lang="en-US" sz="2400" b="0" i="0" u="none" strike="noStrike" cap="none" normalizeH="0" baseline="0" dirty="0" smtClean="0">
                          <a:ln>
                            <a:noFill/>
                          </a:ln>
                          <a:solidFill>
                            <a:schemeClr val="tx1"/>
                          </a:solidFill>
                          <a:effectLst/>
                          <a:latin typeface="Arial" charset="0"/>
                        </a:rPr>
                        <a:t>/kg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smtClean="0">
                          <a:ln>
                            <a:noFill/>
                          </a:ln>
                          <a:solidFill>
                            <a:schemeClr val="tx1"/>
                          </a:solidFill>
                          <a:effectLst/>
                          <a:latin typeface="Arial" charset="0"/>
                        </a:rPr>
                        <a:t>a</a:t>
                      </a:r>
                      <a:r>
                        <a:rPr kumimoji="0" lang="en-US" sz="2400" b="0" i="1" u="none" strike="noStrike" cap="none" normalizeH="0" baseline="30000" dirty="0" smtClean="0">
                          <a:ln>
                            <a:noFill/>
                          </a:ln>
                          <a:solidFill>
                            <a:schemeClr val="tx1"/>
                          </a:solidFill>
                          <a:effectLst/>
                          <a:latin typeface="Arial" charset="0"/>
                        </a:rPr>
                        <a:t>*</a:t>
                      </a:r>
                      <a:r>
                        <a:rPr kumimoji="0" lang="en-US" sz="2400" b="0" i="1" u="none" strike="noStrike" cap="none" normalizeH="0" baseline="-25000" dirty="0" smtClean="0">
                          <a:ln>
                            <a:noFill/>
                          </a:ln>
                          <a:solidFill>
                            <a:schemeClr val="tx1"/>
                          </a:solidFill>
                          <a:effectLst/>
                          <a:latin typeface="Arial" charset="0"/>
                        </a:rPr>
                        <a:t>LC </a:t>
                      </a:r>
                      <a:r>
                        <a:rPr kumimoji="0" lang="en-US" sz="2400" b="0" i="0" u="none" strike="noStrike" cap="none" normalizeH="0" baseline="0" dirty="0" smtClean="0">
                          <a:ln>
                            <a:noFill/>
                          </a:ln>
                          <a:solidFill>
                            <a:schemeClr val="tx1"/>
                          </a:solidFill>
                          <a:effectLst/>
                          <a:latin typeface="Arial" charset="0"/>
                        </a:rPr>
                        <a:t>= 3 h</a:t>
                      </a:r>
                      <a:r>
                        <a:rPr kumimoji="0" lang="cs-CZ" sz="2400" b="0" i="0" u="none" strike="noStrike" cap="none" normalizeH="0" baseline="0" dirty="0" err="1" smtClean="0">
                          <a:ln>
                            <a:noFill/>
                          </a:ln>
                          <a:solidFill>
                            <a:schemeClr val="tx1"/>
                          </a:solidFill>
                          <a:effectLst/>
                          <a:latin typeface="Arial" charset="0"/>
                        </a:rPr>
                        <a:t>odiny</a:t>
                      </a:r>
                      <a:r>
                        <a:rPr kumimoji="0" lang="en-US" sz="2400" b="0" i="0" u="none" strike="noStrike" cap="none" normalizeH="0" baseline="0" dirty="0" smtClean="0">
                          <a:ln>
                            <a:noFill/>
                          </a:ln>
                          <a:solidFill>
                            <a:schemeClr val="tx1"/>
                          </a:solidFill>
                          <a:effectLst/>
                          <a:latin typeface="Arial" charset="0"/>
                        </a:rPr>
                        <a: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2642036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8AC2EC0-3926-4A72-A6F3-26BEE5219D21}" type="slidenum">
              <a:rPr lang="en-US"/>
              <a:pPr/>
              <a:t>58</a:t>
            </a:fld>
            <a:endParaRPr lang="en-CA"/>
          </a:p>
        </p:txBody>
      </p:sp>
      <p:sp>
        <p:nvSpPr>
          <p:cNvPr id="45058" name="Rectangle 2"/>
          <p:cNvSpPr>
            <a:spLocks noGrp="1" noChangeArrowheads="1"/>
          </p:cNvSpPr>
          <p:nvPr>
            <p:ph type="title"/>
          </p:nvPr>
        </p:nvSpPr>
        <p:spPr/>
        <p:txBody>
          <a:bodyPr/>
          <a:lstStyle/>
          <a:p>
            <a:r>
              <a:rPr lang="cs-CZ" dirty="0" smtClean="0"/>
              <a:t>Příklad</a:t>
            </a:r>
            <a:endParaRPr lang="en-US" dirty="0"/>
          </a:p>
        </p:txBody>
      </p:sp>
      <p:sp>
        <p:nvSpPr>
          <p:cNvPr id="45059" name="Rectangle 3"/>
          <p:cNvSpPr>
            <a:spLocks noGrp="1" noChangeArrowheads="1"/>
          </p:cNvSpPr>
          <p:nvPr>
            <p:ph type="body" idx="1"/>
          </p:nvPr>
        </p:nvSpPr>
        <p:spPr>
          <a:xfrm>
            <a:off x="960438" y="1905000"/>
            <a:ext cx="7835900" cy="4267200"/>
          </a:xfrm>
        </p:spPr>
        <p:txBody>
          <a:bodyPr>
            <a:normAutofit/>
          </a:bodyPr>
          <a:lstStyle/>
          <a:p>
            <a:pPr>
              <a:lnSpc>
                <a:spcPct val="90000"/>
              </a:lnSpc>
            </a:pPr>
            <a:r>
              <a:rPr lang="cs-CZ" sz="2800" dirty="0" smtClean="0"/>
              <a:t>Domácí ekonomika má absolutní výhodu v obou výrobcích, komparativní výhodu ve výrobě sýru.</a:t>
            </a:r>
            <a:endParaRPr lang="en-US" sz="2800" dirty="0"/>
          </a:p>
          <a:p>
            <a:pPr>
              <a:lnSpc>
                <a:spcPct val="90000"/>
              </a:lnSpc>
              <a:spcBef>
                <a:spcPct val="50000"/>
              </a:spcBef>
            </a:pPr>
            <a:r>
              <a:rPr lang="cs-CZ" sz="2800" dirty="0" smtClean="0"/>
              <a:t>Zahraničí nemá žádnou absolutní výhodu, komparativní výhodu má v produkci vína</a:t>
            </a:r>
            <a:r>
              <a:rPr lang="en-US" sz="2800" dirty="0" smtClean="0"/>
              <a:t>.</a:t>
            </a:r>
            <a:endParaRPr lang="en-US" sz="2800" dirty="0"/>
          </a:p>
          <a:p>
            <a:pPr>
              <a:lnSpc>
                <a:spcPct val="90000"/>
              </a:lnSpc>
            </a:pPr>
            <a:r>
              <a:rPr lang="cs-CZ" sz="2800" dirty="0" smtClean="0"/>
              <a:t>Jaké jsou náklady příležitosti jednotlivých zemí v produkci sýra a vína?</a:t>
            </a:r>
            <a:endParaRPr lang="en-US" sz="2800" dirty="0"/>
          </a:p>
        </p:txBody>
      </p:sp>
    </p:spTree>
    <p:extLst>
      <p:ext uri="{BB962C8B-B14F-4D97-AF65-F5344CB8AC3E}">
        <p14:creationId xmlns:p14="http://schemas.microsoft.com/office/powerpoint/2010/main" val="31546005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49ACBF6-5460-43AF-8C47-F783034D8868}" type="slidenum">
              <a:rPr lang="en-US"/>
              <a:pPr/>
              <a:t>59</a:t>
            </a:fld>
            <a:endParaRPr lang="en-CA"/>
          </a:p>
        </p:txBody>
      </p:sp>
      <p:sp>
        <p:nvSpPr>
          <p:cNvPr id="46082" name="Rectangle 2"/>
          <p:cNvSpPr>
            <a:spLocks noGrp="1" noChangeArrowheads="1"/>
          </p:cNvSpPr>
          <p:nvPr>
            <p:ph type="title"/>
          </p:nvPr>
        </p:nvSpPr>
        <p:spPr/>
        <p:txBody>
          <a:bodyPr/>
          <a:lstStyle/>
          <a:p>
            <a:r>
              <a:rPr lang="cs-CZ" dirty="0" smtClean="0"/>
              <a:t>Příklad</a:t>
            </a:r>
            <a:endParaRPr lang="en-US" dirty="0"/>
          </a:p>
        </p:txBody>
      </p:sp>
      <p:sp>
        <p:nvSpPr>
          <p:cNvPr id="46083" name="Rectangle 3"/>
          <p:cNvSpPr>
            <a:spLocks noGrp="1" noChangeArrowheads="1"/>
          </p:cNvSpPr>
          <p:nvPr>
            <p:ph type="body" idx="1"/>
          </p:nvPr>
        </p:nvSpPr>
        <p:spPr/>
        <p:txBody>
          <a:bodyPr/>
          <a:lstStyle/>
          <a:p>
            <a:r>
              <a:rPr lang="cs-CZ" sz="2800" dirty="0" smtClean="0"/>
              <a:t>S obchodem musí být rovnovážná relativní cena mezi</a:t>
            </a:r>
            <a:r>
              <a:rPr lang="en-US" sz="2800" dirty="0" smtClean="0"/>
              <a:t> </a:t>
            </a:r>
            <a:r>
              <a:rPr lang="en-US" sz="2800" i="1" dirty="0" err="1"/>
              <a:t>a</a:t>
            </a:r>
            <a:r>
              <a:rPr lang="en-US" sz="2800" i="1" baseline="-25000" dirty="0" err="1"/>
              <a:t>LC</a:t>
            </a:r>
            <a:r>
              <a:rPr lang="en-US" sz="2800" dirty="0"/>
              <a:t> /</a:t>
            </a:r>
            <a:r>
              <a:rPr lang="en-US" sz="2800" i="1" dirty="0" err="1"/>
              <a:t>a</a:t>
            </a:r>
            <a:r>
              <a:rPr lang="en-US" sz="2800" i="1" baseline="-25000" dirty="0" err="1"/>
              <a:t>LW</a:t>
            </a:r>
            <a:r>
              <a:rPr lang="en-US" sz="2800" dirty="0"/>
              <a:t> = 1/2  and </a:t>
            </a:r>
            <a:r>
              <a:rPr lang="en-US" sz="2800" i="1" dirty="0"/>
              <a:t>a</a:t>
            </a:r>
            <a:r>
              <a:rPr lang="en-US" sz="2800" baseline="30000" dirty="0"/>
              <a:t>*</a:t>
            </a:r>
            <a:r>
              <a:rPr lang="en-US" sz="2800" i="1" baseline="-25000" dirty="0"/>
              <a:t>LC </a:t>
            </a:r>
            <a:r>
              <a:rPr lang="en-US" sz="2800" dirty="0"/>
              <a:t>/</a:t>
            </a:r>
            <a:r>
              <a:rPr lang="en-US" sz="2800" i="1" dirty="0"/>
              <a:t>a</a:t>
            </a:r>
            <a:r>
              <a:rPr lang="en-US" sz="2800" baseline="30000" dirty="0"/>
              <a:t>*</a:t>
            </a:r>
            <a:r>
              <a:rPr lang="en-US" sz="2800" i="1" baseline="-25000" dirty="0"/>
              <a:t>LW</a:t>
            </a:r>
            <a:r>
              <a:rPr lang="en-US" sz="2800" dirty="0"/>
              <a:t> = 2</a:t>
            </a:r>
          </a:p>
          <a:p>
            <a:r>
              <a:rPr lang="cs-CZ" sz="2800" dirty="0" smtClean="0"/>
              <a:t>Předpokládejme, že v rovnováze </a:t>
            </a:r>
            <a:r>
              <a:rPr lang="en-US" sz="2800" dirty="0" smtClean="0"/>
              <a:t> </a:t>
            </a:r>
            <a:r>
              <a:rPr lang="en-US" sz="2800" i="1" dirty="0"/>
              <a:t>P</a:t>
            </a:r>
            <a:r>
              <a:rPr lang="en-US" sz="2800" i="1" baseline="-25000" dirty="0"/>
              <a:t>C </a:t>
            </a:r>
            <a:r>
              <a:rPr lang="en-US" sz="2800" i="1" dirty="0"/>
              <a:t>/P</a:t>
            </a:r>
            <a:r>
              <a:rPr lang="en-US" sz="2800" i="1" baseline="-25000" dirty="0"/>
              <a:t>W</a:t>
            </a:r>
            <a:r>
              <a:rPr lang="en-US" sz="2800" baseline="-25000" dirty="0"/>
              <a:t> </a:t>
            </a:r>
            <a:r>
              <a:rPr lang="en-US" sz="2800" dirty="0"/>
              <a:t>= 1 </a:t>
            </a:r>
            <a:endParaRPr lang="cs-CZ" sz="2800" dirty="0" smtClean="0"/>
          </a:p>
          <a:p>
            <a:pPr lvl="1"/>
            <a:r>
              <a:rPr lang="cs-CZ" sz="2000" dirty="0" smtClean="0"/>
              <a:t>Slovně, kilogram sýra se obchoduje ze litr vína</a:t>
            </a:r>
            <a:r>
              <a:rPr lang="en-US" sz="2000" dirty="0" smtClean="0"/>
              <a:t>.</a:t>
            </a:r>
            <a:endParaRPr lang="en-US" sz="2000" dirty="0"/>
          </a:p>
        </p:txBody>
      </p:sp>
    </p:spTree>
    <p:extLst>
      <p:ext uri="{BB962C8B-B14F-4D97-AF65-F5344CB8AC3E}">
        <p14:creationId xmlns:p14="http://schemas.microsoft.com/office/powerpoint/2010/main" val="22728004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2" dur="500"/>
                                        <p:tgtEl>
                                          <p:spTgt spid="4608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animEffect transition="in" filter="strips(downRight)">
                                      <p:cBhvr>
                                        <p:cTn id="15" dur="500"/>
                                        <p:tgtEl>
                                          <p:spTgt spid="460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cs-CZ" smtClean="0"/>
              <a:t>Na velikosti záleží: gravitační model</a:t>
            </a:r>
            <a:endParaRPr lang="en-US" smtClean="0"/>
          </a:p>
        </p:txBody>
      </p:sp>
      <p:sp>
        <p:nvSpPr>
          <p:cNvPr id="9219" name="Rectangle 3"/>
          <p:cNvSpPr>
            <a:spLocks noGrp="1" noChangeArrowheads="1"/>
          </p:cNvSpPr>
          <p:nvPr>
            <p:ph idx="1"/>
          </p:nvPr>
        </p:nvSpPr>
        <p:spPr/>
        <p:txBody>
          <a:bodyPr/>
          <a:lstStyle/>
          <a:p>
            <a:pPr eaLnBrk="1" hangingPunct="1">
              <a:spcBef>
                <a:spcPct val="50000"/>
              </a:spcBef>
            </a:pPr>
            <a:r>
              <a:rPr lang="cs-CZ" sz="2000" smtClean="0"/>
              <a:t>3 z 10 největších obchodních partnerů USA byly největší evropské ekonomiky</a:t>
            </a:r>
            <a:r>
              <a:rPr lang="en-US" sz="2000" smtClean="0"/>
              <a:t>: </a:t>
            </a:r>
            <a:r>
              <a:rPr lang="cs-CZ" sz="2000" smtClean="0"/>
              <a:t>Německo, VB a Francie</a:t>
            </a:r>
            <a:r>
              <a:rPr lang="en-US" sz="2000" smtClean="0"/>
              <a:t>. </a:t>
            </a:r>
          </a:p>
          <a:p>
            <a:pPr eaLnBrk="1" hangingPunct="1">
              <a:spcBef>
                <a:spcPct val="50000"/>
              </a:spcBef>
            </a:pPr>
            <a:r>
              <a:rPr lang="cs-CZ" sz="2000" smtClean="0"/>
              <a:t>Proč USA nejvíce obchoduje zrovna s těmito zeměmi?</a:t>
            </a:r>
          </a:p>
          <a:p>
            <a:pPr lvl="1" eaLnBrk="1" hangingPunct="1">
              <a:spcBef>
                <a:spcPct val="50000"/>
              </a:spcBef>
            </a:pPr>
            <a:r>
              <a:rPr lang="cs-CZ" sz="2000" smtClean="0"/>
              <a:t>Velikost ekonomiky je přímo spojena s objemem importu a exportu</a:t>
            </a:r>
            <a:endParaRPr lang="en-US" sz="2000" smtClean="0"/>
          </a:p>
          <a:p>
            <a:pPr lvl="1" eaLnBrk="1" hangingPunct="1">
              <a:spcBef>
                <a:spcPct val="50000"/>
              </a:spcBef>
            </a:pPr>
            <a:r>
              <a:rPr lang="cs-CZ" sz="2000" smtClean="0"/>
              <a:t>Velké ekonomiky produkují více zboží a služeb, tzn. Mohou jich také více exportovat</a:t>
            </a:r>
            <a:r>
              <a:rPr lang="en-US" sz="2000" smtClean="0"/>
              <a:t>t.</a:t>
            </a:r>
          </a:p>
          <a:p>
            <a:pPr lvl="1" eaLnBrk="1" hangingPunct="1">
              <a:spcBef>
                <a:spcPct val="50000"/>
              </a:spcBef>
            </a:pPr>
            <a:r>
              <a:rPr lang="cs-CZ" sz="2000" smtClean="0"/>
              <a:t>Velké ekonomiky mají více lidí, takže mají větší poptávku po importu.</a:t>
            </a:r>
            <a:endParaRPr lang="en-US" sz="2000" smtClean="0"/>
          </a:p>
          <a:p>
            <a:pPr eaLnBrk="1" hangingPunct="1">
              <a:spcBef>
                <a:spcPct val="50000"/>
              </a:spcBef>
            </a:pPr>
            <a:endParaRPr lang="en-US" sz="24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8DFA5D22-8CC0-4EBB-956C-F7CC46E8845E}" type="slidenum">
              <a:rPr lang="en-US"/>
              <a:pPr>
                <a:defRPr/>
              </a:pPr>
              <a:t>6</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Effect transition="in" filter="strips(downRight)">
                                      <p:cBhvr>
                                        <p:cTn id="15" dur="500"/>
                                        <p:tgtEl>
                                          <p:spTgt spid="921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9219">
                                            <p:txEl>
                                              <p:pRg st="3" end="3"/>
                                            </p:txEl>
                                          </p:spTgt>
                                        </p:tgtEl>
                                        <p:attrNameLst>
                                          <p:attrName>style.visibility</p:attrName>
                                        </p:attrNameLst>
                                      </p:cBhvr>
                                      <p:to>
                                        <p:strVal val="visible"/>
                                      </p:to>
                                    </p:set>
                                    <p:animEffect transition="in" filter="strips(downRight)">
                                      <p:cBhvr>
                                        <p:cTn id="18" dur="500"/>
                                        <p:tgtEl>
                                          <p:spTgt spid="9219">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9219">
                                            <p:txEl>
                                              <p:pRg st="4" end="4"/>
                                            </p:txEl>
                                          </p:spTgt>
                                        </p:tgtEl>
                                        <p:attrNameLst>
                                          <p:attrName>style.visibility</p:attrName>
                                        </p:attrNameLst>
                                      </p:cBhvr>
                                      <p:to>
                                        <p:strVal val="visible"/>
                                      </p:to>
                                    </p:set>
                                    <p:animEffect transition="in" filter="strips(downRight)">
                                      <p:cBhvr>
                                        <p:cTn id="21"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CE0AEBB2-0F05-460F-AFF5-7FC994FA1B2C}" type="slidenum">
              <a:rPr lang="en-US"/>
              <a:pPr/>
              <a:t>60</a:t>
            </a:fld>
            <a:endParaRPr lang="en-CA"/>
          </a:p>
        </p:txBody>
      </p:sp>
      <p:sp>
        <p:nvSpPr>
          <p:cNvPr id="47106" name="Rectangle 2"/>
          <p:cNvSpPr>
            <a:spLocks noGrp="1" noChangeArrowheads="1"/>
          </p:cNvSpPr>
          <p:nvPr>
            <p:ph type="title"/>
          </p:nvPr>
        </p:nvSpPr>
        <p:spPr/>
        <p:txBody>
          <a:bodyPr/>
          <a:lstStyle/>
          <a:p>
            <a:r>
              <a:rPr lang="en-US" dirty="0" smtClean="0"/>
              <a:t>p</a:t>
            </a:r>
            <a:r>
              <a:rPr lang="cs-CZ" dirty="0" err="1" smtClean="0"/>
              <a:t>říklad</a:t>
            </a:r>
            <a:endParaRPr lang="en-US" dirty="0"/>
          </a:p>
        </p:txBody>
      </p:sp>
      <p:sp>
        <p:nvSpPr>
          <p:cNvPr id="47107" name="Rectangle 3"/>
          <p:cNvSpPr>
            <a:spLocks noGrp="1" noChangeArrowheads="1"/>
          </p:cNvSpPr>
          <p:nvPr>
            <p:ph type="body" idx="1"/>
          </p:nvPr>
        </p:nvSpPr>
        <p:spPr/>
        <p:txBody>
          <a:bodyPr/>
          <a:lstStyle/>
          <a:p>
            <a:pPr>
              <a:spcBef>
                <a:spcPct val="60000"/>
              </a:spcBef>
            </a:pPr>
            <a:r>
              <a:rPr lang="cs-CZ" sz="2000" dirty="0" smtClean="0"/>
              <a:t>Pokud domácí ekonomiky neobchoduje, může za hodinu práce vyrobit </a:t>
            </a:r>
            <a:r>
              <a:rPr lang="en-US" sz="2000" dirty="0" smtClean="0"/>
              <a:t>1/</a:t>
            </a:r>
            <a:r>
              <a:rPr lang="en-US" sz="2000" i="1" dirty="0" err="1" smtClean="0"/>
              <a:t>a</a:t>
            </a:r>
            <a:r>
              <a:rPr lang="en-US" sz="2000" i="1" baseline="-25000" dirty="0" err="1" smtClean="0"/>
              <a:t>LW</a:t>
            </a:r>
            <a:r>
              <a:rPr lang="en-US" sz="2000" dirty="0" smtClean="0"/>
              <a:t> </a:t>
            </a:r>
            <a:r>
              <a:rPr lang="en-US" sz="2000" dirty="0"/>
              <a:t>= </a:t>
            </a:r>
            <a:r>
              <a:rPr lang="en-US" sz="2000" u="sng" dirty="0"/>
              <a:t>1/2 </a:t>
            </a:r>
            <a:r>
              <a:rPr lang="cs-CZ" sz="2000" u="sng" dirty="0" smtClean="0"/>
              <a:t>litru vína</a:t>
            </a:r>
            <a:r>
              <a:rPr lang="en-US" sz="2000" dirty="0" smtClean="0"/>
              <a:t>.</a:t>
            </a:r>
            <a:endParaRPr lang="en-US" sz="2000" dirty="0"/>
          </a:p>
          <a:p>
            <a:pPr>
              <a:spcBef>
                <a:spcPct val="60000"/>
              </a:spcBef>
            </a:pPr>
            <a:r>
              <a:rPr lang="cs-CZ" sz="2000" dirty="0" smtClean="0"/>
              <a:t>Pokud domácí ekonomika obchoduje, může </a:t>
            </a:r>
            <a:r>
              <a:rPr lang="cs-CZ" sz="2000" dirty="0" smtClean="0"/>
              <a:t>použít práci </a:t>
            </a:r>
            <a:r>
              <a:rPr lang="cs-CZ" sz="2000" dirty="0" smtClean="0"/>
              <a:t>na výrobu sýra, vyrobit </a:t>
            </a:r>
            <a:r>
              <a:rPr lang="en-US" sz="2000" dirty="0" smtClean="0"/>
              <a:t>1/</a:t>
            </a:r>
            <a:r>
              <a:rPr lang="en-US" sz="2000" i="1" dirty="0" err="1" smtClean="0"/>
              <a:t>a</a:t>
            </a:r>
            <a:r>
              <a:rPr lang="en-US" sz="2000" i="1" baseline="-25000" dirty="0" err="1" smtClean="0"/>
              <a:t>LC</a:t>
            </a:r>
            <a:r>
              <a:rPr lang="en-US" sz="2000" dirty="0" smtClean="0"/>
              <a:t> </a:t>
            </a:r>
            <a:r>
              <a:rPr lang="en-US" sz="2000" dirty="0"/>
              <a:t>= 1 kg </a:t>
            </a:r>
            <a:r>
              <a:rPr lang="cs-CZ" sz="2000" dirty="0" smtClean="0"/>
              <a:t>sýra a prodat ji do zahraničí za </a:t>
            </a:r>
            <a:r>
              <a:rPr lang="en-US" sz="2000" b="1" u="sng" dirty="0" smtClean="0"/>
              <a:t>1 </a:t>
            </a:r>
            <a:r>
              <a:rPr lang="en-US" sz="2000" b="1" u="sng" dirty="0" err="1" smtClean="0"/>
              <a:t>litr</a:t>
            </a:r>
            <a:r>
              <a:rPr lang="en-US" sz="2000" b="1" u="sng" dirty="0" smtClean="0"/>
              <a:t> </a:t>
            </a:r>
            <a:r>
              <a:rPr lang="cs-CZ" sz="2000" b="1" u="sng" dirty="0" smtClean="0"/>
              <a:t>vína</a:t>
            </a:r>
            <a:r>
              <a:rPr lang="en-US" sz="2000" dirty="0" smtClean="0"/>
              <a:t>.</a:t>
            </a:r>
            <a:endParaRPr lang="en-US" sz="2000" dirty="0"/>
          </a:p>
          <a:p>
            <a:pPr>
              <a:spcBef>
                <a:spcPct val="60000"/>
              </a:spcBef>
            </a:pPr>
            <a:r>
              <a:rPr lang="cs-CZ" sz="2000" dirty="0" smtClean="0"/>
              <a:t>Pokud zahraniční ekonomika neobchoduje, může za hodinu práce vyrobit </a:t>
            </a:r>
            <a:r>
              <a:rPr lang="en-US" sz="2000" dirty="0" smtClean="0"/>
              <a:t>1/</a:t>
            </a:r>
            <a:r>
              <a:rPr lang="en-US" sz="2000" i="1" dirty="0" smtClean="0"/>
              <a:t>a</a:t>
            </a:r>
            <a:r>
              <a:rPr lang="en-US" sz="2000" i="1" baseline="30000" dirty="0" smtClean="0"/>
              <a:t>*</a:t>
            </a:r>
            <a:r>
              <a:rPr lang="en-US" sz="2000" i="1" baseline="-25000" dirty="0" smtClean="0"/>
              <a:t>LC</a:t>
            </a:r>
            <a:r>
              <a:rPr lang="en-US" sz="2000" dirty="0" smtClean="0"/>
              <a:t> </a:t>
            </a:r>
            <a:r>
              <a:rPr lang="en-US" sz="2000" dirty="0"/>
              <a:t>= </a:t>
            </a:r>
            <a:r>
              <a:rPr lang="en-US" sz="2000" u="sng" dirty="0"/>
              <a:t>1/6 </a:t>
            </a:r>
            <a:r>
              <a:rPr lang="en-US" sz="2000" u="sng" dirty="0" smtClean="0"/>
              <a:t>kg</a:t>
            </a:r>
            <a:r>
              <a:rPr lang="cs-CZ" sz="2000" u="sng" dirty="0" smtClean="0"/>
              <a:t> sýra</a:t>
            </a:r>
            <a:r>
              <a:rPr lang="en-US" sz="2000" dirty="0" smtClean="0"/>
              <a:t>.</a:t>
            </a:r>
            <a:endParaRPr lang="en-US" sz="2000" dirty="0"/>
          </a:p>
          <a:p>
            <a:pPr>
              <a:spcBef>
                <a:spcPct val="60000"/>
              </a:spcBef>
            </a:pPr>
            <a:r>
              <a:rPr lang="cs-CZ" sz="2000" dirty="0" smtClean="0"/>
              <a:t>Pokud zahraniční ekonomika obchoduje, může hodinu práce využít k produkci </a:t>
            </a:r>
            <a:r>
              <a:rPr lang="en-US" sz="2000" dirty="0" smtClean="0"/>
              <a:t>1/</a:t>
            </a:r>
            <a:r>
              <a:rPr lang="en-US" sz="2000" i="1" dirty="0" smtClean="0"/>
              <a:t>a</a:t>
            </a:r>
            <a:r>
              <a:rPr lang="en-US" sz="2000" i="1" baseline="30000" dirty="0" smtClean="0"/>
              <a:t>*</a:t>
            </a:r>
            <a:r>
              <a:rPr lang="en-US" sz="2000" i="1" baseline="-25000" dirty="0" smtClean="0"/>
              <a:t>LW</a:t>
            </a:r>
            <a:r>
              <a:rPr lang="en-US" sz="2000" dirty="0" smtClean="0"/>
              <a:t> </a:t>
            </a:r>
            <a:r>
              <a:rPr lang="en-US" sz="2000" dirty="0"/>
              <a:t>= 1/3 </a:t>
            </a:r>
            <a:r>
              <a:rPr lang="cs-CZ" sz="2000" dirty="0" smtClean="0"/>
              <a:t>litrů vína a prodat ji domácí ekonomice za </a:t>
            </a:r>
            <a:r>
              <a:rPr lang="en-US" sz="2000" b="1" u="sng" dirty="0" smtClean="0"/>
              <a:t>1/3 </a:t>
            </a:r>
            <a:r>
              <a:rPr lang="en-US" sz="2000" b="1" u="sng" dirty="0"/>
              <a:t>kg </a:t>
            </a:r>
            <a:r>
              <a:rPr lang="cs-CZ" sz="2000" b="1" u="sng" dirty="0" smtClean="0"/>
              <a:t> </a:t>
            </a:r>
            <a:r>
              <a:rPr lang="cs-CZ" sz="2000" b="1" u="sng" dirty="0" smtClean="0"/>
              <a:t>sýra</a:t>
            </a:r>
            <a:r>
              <a:rPr lang="en-US" sz="2000" dirty="0" smtClean="0"/>
              <a:t>.</a:t>
            </a:r>
            <a:endParaRPr lang="en-US" sz="2000" dirty="0"/>
          </a:p>
        </p:txBody>
      </p:sp>
    </p:spTree>
    <p:extLst>
      <p:ext uri="{BB962C8B-B14F-4D97-AF65-F5344CB8AC3E}">
        <p14:creationId xmlns:p14="http://schemas.microsoft.com/office/powerpoint/2010/main" val="42167665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7" dur="500"/>
                                        <p:tgtEl>
                                          <p:spTgt spid="47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strips(downRight)">
                                      <p:cBhvr>
                                        <p:cTn id="22"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85F9F8A5-4CB0-489C-91AA-B1488B6B4B99}" type="slidenum">
              <a:rPr lang="en-US"/>
              <a:pPr/>
              <a:t>61</a:t>
            </a:fld>
            <a:endParaRPr lang="en-CA"/>
          </a:p>
        </p:txBody>
      </p:sp>
      <p:sp>
        <p:nvSpPr>
          <p:cNvPr id="48130" name="Rectangle 2"/>
          <p:cNvSpPr>
            <a:spLocks noGrp="1" noChangeArrowheads="1"/>
          </p:cNvSpPr>
          <p:nvPr>
            <p:ph type="title"/>
          </p:nvPr>
        </p:nvSpPr>
        <p:spPr/>
        <p:txBody>
          <a:bodyPr/>
          <a:lstStyle/>
          <a:p>
            <a:r>
              <a:rPr lang="cs-CZ" dirty="0" smtClean="0"/>
              <a:t>Relativní mzdy</a:t>
            </a:r>
            <a:endParaRPr lang="en-US" dirty="0"/>
          </a:p>
        </p:txBody>
      </p:sp>
      <p:sp>
        <p:nvSpPr>
          <p:cNvPr id="48131" name="Rectangle 3"/>
          <p:cNvSpPr>
            <a:spLocks noGrp="1" noChangeArrowheads="1"/>
          </p:cNvSpPr>
          <p:nvPr>
            <p:ph type="body" idx="1"/>
          </p:nvPr>
        </p:nvSpPr>
        <p:spPr/>
        <p:txBody>
          <a:bodyPr/>
          <a:lstStyle/>
          <a:p>
            <a:pPr>
              <a:spcBef>
                <a:spcPct val="50000"/>
              </a:spcBef>
            </a:pPr>
            <a:r>
              <a:rPr lang="cs-CZ" sz="2400" b="1" dirty="0" smtClean="0"/>
              <a:t>Relativní mzdy </a:t>
            </a:r>
            <a:r>
              <a:rPr lang="cs-CZ" sz="2400" dirty="0" smtClean="0"/>
              <a:t>je poměr domácích a zahraničních mezd</a:t>
            </a:r>
            <a:r>
              <a:rPr lang="en-US" sz="2400" dirty="0" smtClean="0"/>
              <a:t>.</a:t>
            </a:r>
            <a:endParaRPr lang="en-US" sz="2400" dirty="0"/>
          </a:p>
          <a:p>
            <a:pPr>
              <a:spcBef>
                <a:spcPct val="50000"/>
              </a:spcBef>
            </a:pPr>
            <a:r>
              <a:rPr lang="cs-CZ" sz="2400" dirty="0" smtClean="0"/>
              <a:t>Ačkoliv z </a:t>
            </a:r>
            <a:r>
              <a:rPr lang="cs-CZ" sz="2400" dirty="0" err="1" smtClean="0"/>
              <a:t>rikardiánského</a:t>
            </a:r>
            <a:r>
              <a:rPr lang="cs-CZ" sz="2400" dirty="0" smtClean="0"/>
              <a:t> modelu plyne, že se ceny </a:t>
            </a:r>
            <a:r>
              <a:rPr lang="cs-CZ" sz="2400" dirty="0" smtClean="0"/>
              <a:t>při </a:t>
            </a:r>
            <a:r>
              <a:rPr lang="cs-CZ" sz="2400" dirty="0" smtClean="0"/>
              <a:t>obchodu vyrovnají, o mzdách to neplatí</a:t>
            </a:r>
            <a:r>
              <a:rPr lang="en-US" sz="2400" dirty="0" smtClean="0"/>
              <a:t>. </a:t>
            </a:r>
            <a:endParaRPr lang="en-US" sz="2400" dirty="0"/>
          </a:p>
          <a:p>
            <a:pPr>
              <a:spcBef>
                <a:spcPct val="50000"/>
              </a:spcBef>
            </a:pPr>
            <a:r>
              <a:rPr lang="cs-CZ" sz="2400" dirty="0" smtClean="0"/>
              <a:t>Rozdíly v produktivitě (technologické) způsobují dle </a:t>
            </a:r>
            <a:r>
              <a:rPr lang="cs-CZ" sz="2400" dirty="0" err="1" smtClean="0"/>
              <a:t>ricardiánského</a:t>
            </a:r>
            <a:r>
              <a:rPr lang="cs-CZ" sz="2400" dirty="0" smtClean="0"/>
              <a:t> modelu rozdíly ve mzdách</a:t>
            </a:r>
            <a:r>
              <a:rPr lang="en-US" sz="2400" dirty="0" smtClean="0"/>
              <a:t>.</a:t>
            </a:r>
            <a:endParaRPr lang="en-US" sz="2400" dirty="0"/>
          </a:p>
          <a:p>
            <a:pPr lvl="1"/>
            <a:r>
              <a:rPr lang="cs-CZ" sz="2000" dirty="0" smtClean="0"/>
              <a:t>Země s absolutní výhodou bude dosáhne zavedením obchodu růstu mezd</a:t>
            </a:r>
            <a:r>
              <a:rPr lang="en-US" sz="2000" dirty="0" smtClean="0"/>
              <a:t>.</a:t>
            </a:r>
            <a:endParaRPr lang="en-US" sz="2000" dirty="0"/>
          </a:p>
        </p:txBody>
      </p:sp>
    </p:spTree>
    <p:extLst>
      <p:ext uri="{BB962C8B-B14F-4D97-AF65-F5344CB8AC3E}">
        <p14:creationId xmlns:p14="http://schemas.microsoft.com/office/powerpoint/2010/main" val="300311450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strips(downRight)">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DB01B4EC-0494-4FFF-9A3C-FBE6FC1FAC10}" type="slidenum">
              <a:rPr lang="en-US"/>
              <a:pPr/>
              <a:t>62</a:t>
            </a:fld>
            <a:endParaRPr lang="en-CA"/>
          </a:p>
        </p:txBody>
      </p:sp>
      <p:sp>
        <p:nvSpPr>
          <p:cNvPr id="49154" name="Rectangle 2"/>
          <p:cNvSpPr>
            <a:spLocks noGrp="1" noChangeArrowheads="1"/>
          </p:cNvSpPr>
          <p:nvPr>
            <p:ph type="title"/>
          </p:nvPr>
        </p:nvSpPr>
        <p:spPr/>
        <p:txBody>
          <a:bodyPr/>
          <a:lstStyle/>
          <a:p>
            <a:r>
              <a:rPr lang="cs-CZ" dirty="0"/>
              <a:t>Relativní mzdy</a:t>
            </a:r>
            <a:endParaRPr lang="en-US" dirty="0"/>
          </a:p>
        </p:txBody>
      </p:sp>
      <p:sp>
        <p:nvSpPr>
          <p:cNvPr id="49155" name="Rectangle 3"/>
          <p:cNvSpPr>
            <a:spLocks noGrp="1" noChangeArrowheads="1"/>
          </p:cNvSpPr>
          <p:nvPr>
            <p:ph type="body" idx="1"/>
          </p:nvPr>
        </p:nvSpPr>
        <p:spPr>
          <a:xfrm>
            <a:off x="952500" y="1981200"/>
            <a:ext cx="7835900" cy="4114800"/>
          </a:xfrm>
        </p:spPr>
        <p:txBody>
          <a:bodyPr>
            <a:normAutofit/>
          </a:bodyPr>
          <a:lstStyle/>
          <a:p>
            <a:pPr>
              <a:lnSpc>
                <a:spcPct val="90000"/>
              </a:lnSpc>
              <a:spcBef>
                <a:spcPct val="50000"/>
              </a:spcBef>
            </a:pPr>
            <a:r>
              <a:rPr lang="cs-CZ" sz="2400" dirty="0" smtClean="0"/>
              <a:t>Předpokládejme, že</a:t>
            </a:r>
            <a:r>
              <a:rPr lang="en-US" sz="2400" dirty="0" smtClean="0"/>
              <a:t> </a:t>
            </a:r>
            <a:r>
              <a:rPr lang="en-US" sz="2400" i="1" dirty="0"/>
              <a:t>P</a:t>
            </a:r>
            <a:r>
              <a:rPr lang="en-US" sz="2400" i="1" baseline="-25000" dirty="0"/>
              <a:t>C</a:t>
            </a:r>
            <a:r>
              <a:rPr lang="en-US" sz="2400" baseline="-25000" dirty="0"/>
              <a:t> </a:t>
            </a:r>
            <a:r>
              <a:rPr lang="en-US" sz="2400" dirty="0"/>
              <a:t> = $12/kg and </a:t>
            </a:r>
            <a:r>
              <a:rPr lang="en-US" sz="2400" i="1" dirty="0"/>
              <a:t>P</a:t>
            </a:r>
            <a:r>
              <a:rPr lang="en-US" sz="2400" i="1" baseline="-25000" dirty="0"/>
              <a:t>W</a:t>
            </a:r>
            <a:r>
              <a:rPr lang="en-US" sz="2400" dirty="0"/>
              <a:t> = $12/L</a:t>
            </a:r>
          </a:p>
          <a:p>
            <a:pPr>
              <a:lnSpc>
                <a:spcPct val="90000"/>
              </a:lnSpc>
              <a:spcBef>
                <a:spcPct val="50000"/>
              </a:spcBef>
            </a:pPr>
            <a:r>
              <a:rPr lang="cs-CZ" sz="2400" dirty="0" smtClean="0"/>
              <a:t>Domácí pracovníci se specializují na sýr, jejich hodinová mzda bude</a:t>
            </a:r>
            <a:endParaRPr lang="en-US" sz="2400" dirty="0"/>
          </a:p>
          <a:p>
            <a:pPr algn="ctr">
              <a:lnSpc>
                <a:spcPct val="90000"/>
              </a:lnSpc>
              <a:buFont typeface="Times" pitchFamily="18" charset="0"/>
              <a:buNone/>
            </a:pPr>
            <a:r>
              <a:rPr lang="en-US" sz="2400" dirty="0"/>
              <a:t>(1/</a:t>
            </a:r>
            <a:r>
              <a:rPr lang="en-US" sz="2400" i="1" dirty="0" err="1"/>
              <a:t>a</a:t>
            </a:r>
            <a:r>
              <a:rPr lang="en-US" sz="2400" i="1" baseline="-25000" dirty="0" err="1"/>
              <a:t>LC</a:t>
            </a:r>
            <a:r>
              <a:rPr lang="en-US" sz="2400" dirty="0"/>
              <a:t>)</a:t>
            </a:r>
            <a:r>
              <a:rPr lang="en-US" sz="2400" i="1" dirty="0"/>
              <a:t>P</a:t>
            </a:r>
            <a:r>
              <a:rPr lang="en-US" sz="2400" i="1" baseline="-25000" dirty="0"/>
              <a:t>C</a:t>
            </a:r>
            <a:r>
              <a:rPr lang="en-US" sz="2400" dirty="0"/>
              <a:t> = (1/1)$12 = $12</a:t>
            </a:r>
          </a:p>
          <a:p>
            <a:pPr>
              <a:lnSpc>
                <a:spcPct val="90000"/>
              </a:lnSpc>
              <a:spcBef>
                <a:spcPct val="50000"/>
              </a:spcBef>
            </a:pPr>
            <a:r>
              <a:rPr lang="cs-CZ" sz="2400" dirty="0" smtClean="0"/>
              <a:t>Zahraniční pracovníci se specializují na víno, jejich hodinová mzda bude</a:t>
            </a:r>
            <a:endParaRPr lang="en-US" sz="2400" dirty="0"/>
          </a:p>
          <a:p>
            <a:pPr algn="ctr">
              <a:lnSpc>
                <a:spcPct val="90000"/>
              </a:lnSpc>
              <a:buFont typeface="Times" pitchFamily="18" charset="0"/>
              <a:buNone/>
            </a:pPr>
            <a:r>
              <a:rPr lang="en-US" sz="2400" dirty="0"/>
              <a:t>(1/</a:t>
            </a:r>
            <a:r>
              <a:rPr lang="en-US" sz="2400" i="1" dirty="0"/>
              <a:t>a</a:t>
            </a:r>
            <a:r>
              <a:rPr lang="en-US" sz="2400" i="1" baseline="30000" dirty="0"/>
              <a:t>*</a:t>
            </a:r>
            <a:r>
              <a:rPr lang="en-US" sz="2400" i="1" baseline="-25000" dirty="0"/>
              <a:t>LW</a:t>
            </a:r>
            <a:r>
              <a:rPr lang="en-US" sz="2400" dirty="0"/>
              <a:t>)</a:t>
            </a:r>
            <a:r>
              <a:rPr lang="en-US" sz="2400" i="1" dirty="0"/>
              <a:t>P</a:t>
            </a:r>
            <a:r>
              <a:rPr lang="en-US" sz="2400" i="1" baseline="-25000" dirty="0"/>
              <a:t>W</a:t>
            </a:r>
            <a:r>
              <a:rPr lang="en-US" sz="2400" dirty="0"/>
              <a:t> = (1/3)$12 = $4 </a:t>
            </a:r>
          </a:p>
          <a:p>
            <a:pPr>
              <a:lnSpc>
                <a:spcPct val="90000"/>
              </a:lnSpc>
              <a:spcBef>
                <a:spcPct val="50000"/>
              </a:spcBef>
            </a:pPr>
            <a:r>
              <a:rPr lang="cs-CZ" sz="2400" dirty="0" smtClean="0"/>
              <a:t>Relativní mzda domácích pracovníku je tedy</a:t>
            </a:r>
            <a:endParaRPr lang="en-US" sz="2400" dirty="0"/>
          </a:p>
          <a:p>
            <a:pPr algn="ctr">
              <a:lnSpc>
                <a:spcPct val="90000"/>
              </a:lnSpc>
              <a:buFont typeface="Times" pitchFamily="18" charset="0"/>
              <a:buNone/>
            </a:pPr>
            <a:r>
              <a:rPr lang="en-US" sz="2400" dirty="0"/>
              <a:t>$12/$4 = 3</a:t>
            </a:r>
          </a:p>
        </p:txBody>
      </p:sp>
    </p:spTree>
    <p:extLst>
      <p:ext uri="{BB962C8B-B14F-4D97-AF65-F5344CB8AC3E}">
        <p14:creationId xmlns:p14="http://schemas.microsoft.com/office/powerpoint/2010/main" val="39089876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strips(downRight)">
                                      <p:cBhvr>
                                        <p:cTn id="32" dur="500"/>
                                        <p:tgtEl>
                                          <p:spTgt spid="491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Effect transition="in" filter="strips(downRight)">
                                      <p:cBhvr>
                                        <p:cTn id="37"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09C7C62-2CCE-4D41-BCFE-4DA5DFFA6F3F}" type="slidenum">
              <a:rPr lang="en-US"/>
              <a:pPr/>
              <a:t>63</a:t>
            </a:fld>
            <a:endParaRPr lang="en-CA"/>
          </a:p>
        </p:txBody>
      </p:sp>
      <p:sp>
        <p:nvSpPr>
          <p:cNvPr id="50178" name="Rectangle 2"/>
          <p:cNvSpPr>
            <a:spLocks noGrp="1" noChangeArrowheads="1"/>
          </p:cNvSpPr>
          <p:nvPr>
            <p:ph type="title"/>
          </p:nvPr>
        </p:nvSpPr>
        <p:spPr/>
        <p:txBody>
          <a:bodyPr/>
          <a:lstStyle/>
          <a:p>
            <a:r>
              <a:rPr lang="cs-CZ" dirty="0"/>
              <a:t>Relativní mzdy</a:t>
            </a:r>
            <a:endParaRPr lang="en-US" dirty="0"/>
          </a:p>
        </p:txBody>
      </p:sp>
      <p:sp>
        <p:nvSpPr>
          <p:cNvPr id="50179" name="Rectangle 3"/>
          <p:cNvSpPr>
            <a:spLocks noGrp="1" noChangeArrowheads="1"/>
          </p:cNvSpPr>
          <p:nvPr>
            <p:ph type="body" idx="1"/>
          </p:nvPr>
        </p:nvSpPr>
        <p:spPr/>
        <p:txBody>
          <a:bodyPr/>
          <a:lstStyle/>
          <a:p>
            <a:pPr>
              <a:lnSpc>
                <a:spcPct val="90000"/>
              </a:lnSpc>
            </a:pPr>
            <a:r>
              <a:rPr lang="cs-CZ" sz="2400" dirty="0" smtClean="0"/>
              <a:t>Relativní mzda leží mezi podílem produktivity zemí</a:t>
            </a:r>
            <a:r>
              <a:rPr lang="en-US" sz="2400" dirty="0" smtClean="0"/>
              <a:t>.</a:t>
            </a:r>
            <a:endParaRPr lang="en-US" sz="2400" dirty="0"/>
          </a:p>
          <a:p>
            <a:pPr lvl="1">
              <a:lnSpc>
                <a:spcPct val="90000"/>
              </a:lnSpc>
            </a:pPr>
            <a:r>
              <a:rPr lang="cs-CZ" sz="2000" dirty="0" smtClean="0"/>
              <a:t>Domácí země je </a:t>
            </a:r>
            <a:r>
              <a:rPr lang="en-US" sz="2000" dirty="0" smtClean="0"/>
              <a:t>6/1 </a:t>
            </a:r>
            <a:r>
              <a:rPr lang="en-US" sz="2000" dirty="0"/>
              <a:t>= 6 </a:t>
            </a:r>
            <a:r>
              <a:rPr lang="cs-CZ" sz="2000" dirty="0" smtClean="0"/>
              <a:t>krát produktivnější v produkci sýra, ale jen </a:t>
            </a:r>
            <a:r>
              <a:rPr lang="en-US" sz="2000" dirty="0" smtClean="0"/>
              <a:t>3/2 </a:t>
            </a:r>
            <a:r>
              <a:rPr lang="en-US" sz="2000" dirty="0"/>
              <a:t>= 1.5 </a:t>
            </a:r>
            <a:r>
              <a:rPr lang="cs-CZ" sz="2000" dirty="0" smtClean="0"/>
              <a:t>krát produktivnější v produkci vína</a:t>
            </a:r>
            <a:r>
              <a:rPr lang="en-US" sz="2000" dirty="0" smtClean="0"/>
              <a:t>.</a:t>
            </a:r>
            <a:endParaRPr lang="en-US" sz="2000" dirty="0"/>
          </a:p>
          <a:p>
            <a:pPr lvl="1">
              <a:lnSpc>
                <a:spcPct val="90000"/>
              </a:lnSpc>
            </a:pPr>
            <a:r>
              <a:rPr lang="cs-CZ" sz="2000" dirty="0" smtClean="0"/>
              <a:t>Domácí země má mzdy 3 krát vyšší než zahraničí</a:t>
            </a:r>
            <a:r>
              <a:rPr lang="en-US" sz="2000" dirty="0" smtClean="0"/>
              <a:t>.</a:t>
            </a:r>
            <a:endParaRPr lang="en-US" sz="2000" dirty="0"/>
          </a:p>
          <a:p>
            <a:pPr>
              <a:lnSpc>
                <a:spcPct val="90000"/>
              </a:lnSpc>
              <a:spcBef>
                <a:spcPct val="50000"/>
              </a:spcBef>
            </a:pPr>
            <a:r>
              <a:rPr lang="cs-CZ" sz="2400" dirty="0" smtClean="0"/>
              <a:t>Z tohoto vztahu vyplývá, že obě země mají </a:t>
            </a:r>
            <a:r>
              <a:rPr lang="cs-CZ" sz="2400" i="1" dirty="0" smtClean="0"/>
              <a:t>nákladovou výhodu (</a:t>
            </a:r>
            <a:r>
              <a:rPr lang="cs-CZ" sz="2400" i="1" dirty="0" err="1" smtClean="0"/>
              <a:t>cost</a:t>
            </a:r>
            <a:r>
              <a:rPr lang="cs-CZ" sz="2400" i="1" dirty="0" smtClean="0"/>
              <a:t> </a:t>
            </a:r>
            <a:r>
              <a:rPr lang="cs-CZ" sz="2400" i="1" dirty="0" err="1" smtClean="0"/>
              <a:t>advantage</a:t>
            </a:r>
            <a:r>
              <a:rPr lang="cs-CZ" sz="2400" i="1" dirty="0" smtClean="0"/>
              <a:t>)</a:t>
            </a:r>
            <a:r>
              <a:rPr lang="en-US" sz="2400" dirty="0" smtClean="0"/>
              <a:t>.</a:t>
            </a:r>
            <a:endParaRPr lang="en-US" sz="2400" dirty="0"/>
          </a:p>
          <a:p>
            <a:pPr lvl="1">
              <a:lnSpc>
                <a:spcPct val="90000"/>
              </a:lnSpc>
            </a:pPr>
            <a:r>
              <a:rPr lang="cs-CZ" sz="2000" dirty="0" smtClean="0"/>
              <a:t>Náklad vyšších mezd může být kompenzován vyšší produktivitou</a:t>
            </a:r>
            <a:r>
              <a:rPr lang="en-US" sz="2000" dirty="0" smtClean="0"/>
              <a:t>.</a:t>
            </a:r>
            <a:endParaRPr lang="en-US" sz="2000" dirty="0"/>
          </a:p>
          <a:p>
            <a:pPr lvl="1">
              <a:lnSpc>
                <a:spcPct val="90000"/>
              </a:lnSpc>
            </a:pPr>
            <a:r>
              <a:rPr lang="cs-CZ" sz="2000" dirty="0" smtClean="0"/>
              <a:t>Náklad nižší produktivity může být kompenzován nízkými mzdami</a:t>
            </a:r>
            <a:r>
              <a:rPr lang="en-US" sz="2000" dirty="0" smtClean="0"/>
              <a:t>.</a:t>
            </a:r>
            <a:endParaRPr lang="en-US" sz="2000" dirty="0"/>
          </a:p>
        </p:txBody>
      </p:sp>
    </p:spTree>
    <p:extLst>
      <p:ext uri="{BB962C8B-B14F-4D97-AF65-F5344CB8AC3E}">
        <p14:creationId xmlns:p14="http://schemas.microsoft.com/office/powerpoint/2010/main" val="29551501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4C7D5B3C-9F13-40C4-A554-065A1F406C5E}" type="slidenum">
              <a:rPr lang="en-US"/>
              <a:pPr/>
              <a:t>64</a:t>
            </a:fld>
            <a:endParaRPr lang="en-CA"/>
          </a:p>
        </p:txBody>
      </p:sp>
      <p:sp>
        <p:nvSpPr>
          <p:cNvPr id="51202" name="Rectangle 2"/>
          <p:cNvSpPr>
            <a:spLocks noGrp="1" noChangeArrowheads="1"/>
          </p:cNvSpPr>
          <p:nvPr>
            <p:ph type="title"/>
          </p:nvPr>
        </p:nvSpPr>
        <p:spPr/>
        <p:txBody>
          <a:bodyPr/>
          <a:lstStyle/>
          <a:p>
            <a:r>
              <a:rPr lang="cs-CZ" dirty="0" smtClean="0"/>
              <a:t>Relativní mzdy</a:t>
            </a:r>
            <a:endParaRPr lang="en-US" dirty="0"/>
          </a:p>
        </p:txBody>
      </p:sp>
      <p:sp>
        <p:nvSpPr>
          <p:cNvPr id="51203" name="Rectangle 3"/>
          <p:cNvSpPr>
            <a:spLocks noGrp="1" noChangeArrowheads="1"/>
          </p:cNvSpPr>
          <p:nvPr>
            <p:ph type="body" idx="1"/>
          </p:nvPr>
        </p:nvSpPr>
        <p:spPr/>
        <p:txBody>
          <a:bodyPr>
            <a:normAutofit/>
          </a:bodyPr>
          <a:lstStyle/>
          <a:p>
            <a:pPr>
              <a:lnSpc>
                <a:spcPct val="90000"/>
              </a:lnSpc>
              <a:spcBef>
                <a:spcPct val="60000"/>
              </a:spcBef>
            </a:pPr>
            <a:r>
              <a:rPr lang="cs-CZ" sz="2800" dirty="0" smtClean="0"/>
              <a:t>Protože zahraniční pracovníci mají mzdy pouze ve výši 1/3 domácích pracovníků, mohou mít nákladovou výhodu (v produkci vína) navzdory nízké produktivitě.</a:t>
            </a:r>
            <a:endParaRPr lang="en-US" sz="2800" dirty="0"/>
          </a:p>
          <a:p>
            <a:pPr>
              <a:lnSpc>
                <a:spcPct val="90000"/>
              </a:lnSpc>
              <a:spcBef>
                <a:spcPct val="60000"/>
              </a:spcBef>
            </a:pPr>
            <a:r>
              <a:rPr lang="cs-CZ" sz="2800" dirty="0" smtClean="0"/>
              <a:t>Protože domácí pracovníci mají produktivitu 6 krát vyšší než zahraniční (v produkci sýra), mohou mít nákladovou výhodu navzdory vyšším mzdám.</a:t>
            </a:r>
            <a:r>
              <a:rPr lang="en-US" sz="2800" dirty="0" smtClean="0"/>
              <a:t>.</a:t>
            </a:r>
            <a:endParaRPr lang="en-US" sz="2800" dirty="0"/>
          </a:p>
        </p:txBody>
      </p:sp>
    </p:spTree>
    <p:extLst>
      <p:ext uri="{BB962C8B-B14F-4D97-AF65-F5344CB8AC3E}">
        <p14:creationId xmlns:p14="http://schemas.microsoft.com/office/powerpoint/2010/main" val="34127859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16926AD5-A437-49AD-8593-575F8B3A8204}" type="slidenum">
              <a:rPr lang="en-US"/>
              <a:pPr/>
              <a:t>65</a:t>
            </a:fld>
            <a:endParaRPr lang="en-CA"/>
          </a:p>
        </p:txBody>
      </p:sp>
      <p:sp>
        <p:nvSpPr>
          <p:cNvPr id="52226" name="Rectangle 2"/>
          <p:cNvSpPr>
            <a:spLocks noGrp="1" noChangeArrowheads="1"/>
          </p:cNvSpPr>
          <p:nvPr>
            <p:ph type="title"/>
          </p:nvPr>
        </p:nvSpPr>
        <p:spPr/>
        <p:txBody>
          <a:bodyPr>
            <a:normAutofit/>
          </a:bodyPr>
          <a:lstStyle/>
          <a:p>
            <a:r>
              <a:rPr lang="cs-CZ" dirty="0" smtClean="0"/>
              <a:t>Odrážejí mzdy produktivitu</a:t>
            </a:r>
            <a:r>
              <a:rPr lang="en-US" dirty="0" smtClean="0"/>
              <a:t>?</a:t>
            </a:r>
            <a:endParaRPr lang="en-US" dirty="0"/>
          </a:p>
        </p:txBody>
      </p:sp>
      <p:sp>
        <p:nvSpPr>
          <p:cNvPr id="52227" name="Rectangle 3"/>
          <p:cNvSpPr>
            <a:spLocks noGrp="1" noChangeArrowheads="1"/>
          </p:cNvSpPr>
          <p:nvPr>
            <p:ph type="body" idx="1"/>
          </p:nvPr>
        </p:nvSpPr>
        <p:spPr>
          <a:xfrm>
            <a:off x="960438" y="1905000"/>
            <a:ext cx="7835900" cy="4305300"/>
          </a:xfrm>
        </p:spPr>
        <p:txBody>
          <a:bodyPr>
            <a:normAutofit lnSpcReduction="10000"/>
          </a:bodyPr>
          <a:lstStyle/>
          <a:p>
            <a:pPr>
              <a:lnSpc>
                <a:spcPct val="90000"/>
              </a:lnSpc>
              <a:spcBef>
                <a:spcPct val="60000"/>
              </a:spcBef>
            </a:pPr>
            <a:r>
              <a:rPr lang="cs-CZ" sz="2800" dirty="0" smtClean="0"/>
              <a:t>V </a:t>
            </a:r>
            <a:r>
              <a:rPr lang="cs-CZ" sz="2800" dirty="0" err="1" smtClean="0"/>
              <a:t>ricardiánském</a:t>
            </a:r>
            <a:r>
              <a:rPr lang="cs-CZ" sz="2800" dirty="0" smtClean="0"/>
              <a:t> modelu odrážejí mzdy </a:t>
            </a:r>
            <a:r>
              <a:rPr lang="cs-CZ" sz="2800" dirty="0" err="1" smtClean="0"/>
              <a:t>reletivní</a:t>
            </a:r>
            <a:r>
              <a:rPr lang="cs-CZ" sz="2800" dirty="0" smtClean="0"/>
              <a:t> produktivitu dvou zemí</a:t>
            </a:r>
            <a:r>
              <a:rPr lang="en-US" sz="2800" dirty="0" smtClean="0"/>
              <a:t>.</a:t>
            </a:r>
            <a:endParaRPr lang="en-US" sz="2800" dirty="0"/>
          </a:p>
          <a:p>
            <a:pPr>
              <a:lnSpc>
                <a:spcPct val="90000"/>
              </a:lnSpc>
              <a:spcBef>
                <a:spcPct val="60000"/>
              </a:spcBef>
            </a:pPr>
            <a:r>
              <a:rPr lang="cs-CZ" sz="2800" dirty="0" smtClean="0"/>
              <a:t>Je to správný předpoklad</a:t>
            </a:r>
            <a:r>
              <a:rPr lang="en-US" sz="2800" dirty="0" smtClean="0"/>
              <a:t>?  </a:t>
            </a:r>
            <a:endParaRPr lang="en-US" sz="2800" dirty="0"/>
          </a:p>
          <a:p>
            <a:pPr>
              <a:lnSpc>
                <a:spcPct val="90000"/>
              </a:lnSpc>
              <a:spcBef>
                <a:spcPct val="60000"/>
              </a:spcBef>
            </a:pPr>
            <a:r>
              <a:rPr lang="cs-CZ" sz="2800" dirty="0" smtClean="0"/>
              <a:t>Existují argumenty, že země s nízkými mzdami platí nízké mzdy i když produktivita roste, tím se země s vysokými mzdami dostávají do nákladové nevýhody</a:t>
            </a:r>
            <a:endParaRPr lang="en-US" sz="2800" dirty="0"/>
          </a:p>
          <a:p>
            <a:pPr>
              <a:lnSpc>
                <a:spcPct val="90000"/>
              </a:lnSpc>
              <a:spcBef>
                <a:spcPct val="60000"/>
              </a:spcBef>
            </a:pPr>
            <a:r>
              <a:rPr lang="cs-CZ" sz="2800" dirty="0" smtClean="0"/>
              <a:t>Z dat vyplývá, že nízké mzdy jsou spojeny s nízkou produktivitou</a:t>
            </a:r>
            <a:r>
              <a:rPr lang="en-US" sz="2800" dirty="0" smtClean="0"/>
              <a:t>.</a:t>
            </a:r>
            <a:endParaRPr lang="en-US" sz="2800" dirty="0"/>
          </a:p>
        </p:txBody>
      </p:sp>
    </p:spTree>
    <p:extLst>
      <p:ext uri="{BB962C8B-B14F-4D97-AF65-F5344CB8AC3E}">
        <p14:creationId xmlns:p14="http://schemas.microsoft.com/office/powerpoint/2010/main" val="11280248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2" dur="500"/>
                                        <p:tgtEl>
                                          <p:spTgt spid="522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7" dur="500"/>
                                        <p:tgtEl>
                                          <p:spTgt spid="522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strips(downRight)">
                                      <p:cBhvr>
                                        <p:cTn id="22"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68DA2381-8A4E-40EF-92CA-2CB2726A76C6}" type="slidenum">
              <a:rPr lang="en-US"/>
              <a:pPr/>
              <a:t>66</a:t>
            </a:fld>
            <a:endParaRPr lang="en-CA"/>
          </a:p>
        </p:txBody>
      </p:sp>
      <p:sp>
        <p:nvSpPr>
          <p:cNvPr id="122882" name="Rectangle 2"/>
          <p:cNvSpPr>
            <a:spLocks noGrp="1" noChangeArrowheads="1"/>
          </p:cNvSpPr>
          <p:nvPr>
            <p:ph type="title"/>
          </p:nvPr>
        </p:nvSpPr>
        <p:spPr/>
        <p:txBody>
          <a:bodyPr/>
          <a:lstStyle/>
          <a:p>
            <a:r>
              <a:rPr lang="cs-CZ" dirty="0" smtClean="0"/>
              <a:t>Produktivita a mzdy</a:t>
            </a:r>
            <a:endParaRPr lang="en-US" dirty="0"/>
          </a:p>
        </p:txBody>
      </p:sp>
      <p:pic>
        <p:nvPicPr>
          <p:cNvPr id="122887" name="Picture 7" descr="LostUnnumberedFigs_Page_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024188" y="1760538"/>
            <a:ext cx="370681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888" name="Text Box 8"/>
          <p:cNvSpPr txBox="1">
            <a:spLocks noChangeArrowheads="1"/>
          </p:cNvSpPr>
          <p:nvPr/>
        </p:nvSpPr>
        <p:spPr bwMode="auto">
          <a:xfrm>
            <a:off x="1143000" y="6000750"/>
            <a:ext cx="748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cs-CZ" sz="1200" b="1" dirty="0" smtClean="0"/>
              <a:t>Zdroj</a:t>
            </a:r>
            <a:r>
              <a:rPr lang="en-US" sz="1200" b="1" dirty="0" smtClean="0"/>
              <a:t>: </a:t>
            </a:r>
            <a:r>
              <a:rPr lang="en-US" sz="1200" dirty="0"/>
              <a:t>International Labor Organization, World Bank, Bureau of Labor Statistics, and </a:t>
            </a:r>
            <a:r>
              <a:rPr lang="en-US" sz="1200" dirty="0" err="1"/>
              <a:t>Orley</a:t>
            </a:r>
            <a:r>
              <a:rPr lang="en-US" sz="1200" dirty="0"/>
              <a:t> </a:t>
            </a:r>
            <a:r>
              <a:rPr lang="en-US" sz="1200" dirty="0" err="1"/>
              <a:t>Ashenfelter</a:t>
            </a:r>
            <a:r>
              <a:rPr lang="en-US" sz="1200" dirty="0"/>
              <a:t> and </a:t>
            </a:r>
            <a:r>
              <a:rPr lang="en-US" sz="1200" dirty="0" err="1"/>
              <a:t>Stepan</a:t>
            </a:r>
            <a:r>
              <a:rPr lang="en-US" sz="1200" dirty="0"/>
              <a:t> </a:t>
            </a:r>
            <a:r>
              <a:rPr lang="en-US" sz="1200" dirty="0" err="1"/>
              <a:t>Jurajda</a:t>
            </a:r>
            <a:r>
              <a:rPr lang="en-US" sz="1200" dirty="0"/>
              <a:t>, “Cross-country Comparisons of Wage Rates,” working paper, Princeton University</a:t>
            </a:r>
            <a:endParaRPr lang="en-US" sz="1200" b="1" dirty="0"/>
          </a:p>
        </p:txBody>
      </p:sp>
    </p:spTree>
    <p:extLst>
      <p:ext uri="{BB962C8B-B14F-4D97-AF65-F5344CB8AC3E}">
        <p14:creationId xmlns:p14="http://schemas.microsoft.com/office/powerpoint/2010/main" val="3248192252"/>
      </p:ext>
    </p:extLst>
  </p:cSld>
  <p:clrMapOvr>
    <a:masterClrMapping/>
  </p:clrMapOvr>
  <p:transition spd="med">
    <p:pull dir="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D4169B24-E085-4216-85FA-0E6619C1AA9B}" type="slidenum">
              <a:rPr lang="en-US"/>
              <a:pPr/>
              <a:t>67</a:t>
            </a:fld>
            <a:endParaRPr lang="en-CA"/>
          </a:p>
        </p:txBody>
      </p:sp>
      <p:sp>
        <p:nvSpPr>
          <p:cNvPr id="54274" name="Rectangle 2"/>
          <p:cNvSpPr>
            <a:spLocks noGrp="1" noChangeArrowheads="1"/>
          </p:cNvSpPr>
          <p:nvPr>
            <p:ph type="title"/>
          </p:nvPr>
        </p:nvSpPr>
        <p:spPr/>
        <p:txBody>
          <a:bodyPr/>
          <a:lstStyle/>
          <a:p>
            <a:r>
              <a:rPr lang="cs-CZ" sz="3200" dirty="0" smtClean="0"/>
              <a:t>Odrážejí mzdy produktivitu</a:t>
            </a:r>
            <a:endParaRPr lang="en-US" sz="3200" dirty="0"/>
          </a:p>
        </p:txBody>
      </p:sp>
      <p:sp>
        <p:nvSpPr>
          <p:cNvPr id="54275" name="Rectangle 3"/>
          <p:cNvSpPr>
            <a:spLocks noGrp="1" noChangeArrowheads="1"/>
          </p:cNvSpPr>
          <p:nvPr>
            <p:ph type="body" idx="1"/>
          </p:nvPr>
        </p:nvSpPr>
        <p:spPr>
          <a:xfrm>
            <a:off x="960438" y="1905000"/>
            <a:ext cx="7835900" cy="4381500"/>
          </a:xfrm>
        </p:spPr>
        <p:txBody>
          <a:bodyPr>
            <a:normAutofit/>
          </a:bodyPr>
          <a:lstStyle/>
          <a:p>
            <a:pPr>
              <a:lnSpc>
                <a:spcPct val="90000"/>
              </a:lnSpc>
              <a:spcBef>
                <a:spcPct val="50000"/>
              </a:spcBef>
            </a:pPr>
            <a:r>
              <a:rPr lang="cs-CZ" sz="2800" dirty="0" smtClean="0"/>
              <a:t>Data také ukazují, že s růstem produktivity rostou mzdy</a:t>
            </a:r>
            <a:r>
              <a:rPr lang="en-US" sz="2800" dirty="0" smtClean="0"/>
              <a:t>.</a:t>
            </a:r>
            <a:endParaRPr lang="en-US" sz="2800" dirty="0"/>
          </a:p>
          <a:p>
            <a:pPr lvl="1">
              <a:lnSpc>
                <a:spcPct val="90000"/>
              </a:lnSpc>
              <a:spcBef>
                <a:spcPct val="50000"/>
              </a:spcBef>
            </a:pPr>
            <a:r>
              <a:rPr lang="cs-CZ" sz="2400" dirty="0" smtClean="0"/>
              <a:t>V roce</a:t>
            </a:r>
            <a:r>
              <a:rPr lang="en-US" sz="2400" dirty="0" smtClean="0"/>
              <a:t> 2000</a:t>
            </a:r>
            <a:r>
              <a:rPr lang="cs-CZ" sz="2400" dirty="0" smtClean="0"/>
              <a:t> byla produktivita práce v Jižní </a:t>
            </a:r>
            <a:r>
              <a:rPr lang="cs-CZ" sz="2400" dirty="0" err="1" smtClean="0"/>
              <a:t>Korei</a:t>
            </a:r>
            <a:r>
              <a:rPr lang="cs-CZ" sz="2400" dirty="0" smtClean="0"/>
              <a:t> cca na 35% úrovní USA, a mzdy byly na 38% úrovni</a:t>
            </a:r>
            <a:r>
              <a:rPr lang="en-US" sz="2400" dirty="0" smtClean="0"/>
              <a:t>.</a:t>
            </a:r>
            <a:endParaRPr lang="en-US" sz="2400" dirty="0"/>
          </a:p>
          <a:p>
            <a:pPr lvl="1">
              <a:lnSpc>
                <a:spcPct val="90000"/>
              </a:lnSpc>
              <a:spcBef>
                <a:spcPct val="50000"/>
              </a:spcBef>
            </a:pPr>
            <a:r>
              <a:rPr lang="cs-CZ" sz="2400" dirty="0" smtClean="0"/>
              <a:t>Po válce v Koreji byla J. Korea jednou z nejchudších zemí světa s velmi nízkou produktivitou práce a její mzdy byly jen na 5% úrovni USA</a:t>
            </a:r>
            <a:r>
              <a:rPr lang="en-US" sz="2400" dirty="0" smtClean="0"/>
              <a:t>.</a:t>
            </a:r>
            <a:endParaRPr lang="en-US" sz="2400" dirty="0"/>
          </a:p>
        </p:txBody>
      </p:sp>
    </p:spTree>
    <p:extLst>
      <p:ext uri="{BB962C8B-B14F-4D97-AF65-F5344CB8AC3E}">
        <p14:creationId xmlns:p14="http://schemas.microsoft.com/office/powerpoint/2010/main" val="23243022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BC40D06F-0C84-4DAA-B4FD-56FAA6E271DC}" type="slidenum">
              <a:rPr lang="en-US"/>
              <a:pPr/>
              <a:t>68</a:t>
            </a:fld>
            <a:endParaRPr lang="en-CA"/>
          </a:p>
        </p:txBody>
      </p:sp>
      <p:sp>
        <p:nvSpPr>
          <p:cNvPr id="55298" name="Rectangle 2"/>
          <p:cNvSpPr>
            <a:spLocks noGrp="1" noChangeArrowheads="1"/>
          </p:cNvSpPr>
          <p:nvPr>
            <p:ph type="title"/>
          </p:nvPr>
        </p:nvSpPr>
        <p:spPr/>
        <p:txBody>
          <a:bodyPr>
            <a:normAutofit/>
          </a:bodyPr>
          <a:lstStyle/>
          <a:p>
            <a:r>
              <a:rPr lang="cs-CZ" sz="3200" dirty="0" smtClean="0"/>
              <a:t>Omyly v chápání komp. výhod</a:t>
            </a:r>
            <a:endParaRPr lang="en-US" sz="3200" dirty="0"/>
          </a:p>
        </p:txBody>
      </p:sp>
      <p:sp>
        <p:nvSpPr>
          <p:cNvPr id="55299" name="Rectangle 3"/>
          <p:cNvSpPr>
            <a:spLocks noGrp="1" noChangeArrowheads="1"/>
          </p:cNvSpPr>
          <p:nvPr>
            <p:ph type="body" idx="1"/>
          </p:nvPr>
        </p:nvSpPr>
        <p:spPr>
          <a:xfrm>
            <a:off x="960438" y="1905000"/>
            <a:ext cx="7878762" cy="4114800"/>
          </a:xfrm>
        </p:spPr>
        <p:txBody>
          <a:bodyPr>
            <a:normAutofit fontScale="92500"/>
          </a:bodyPr>
          <a:lstStyle/>
          <a:p>
            <a:pPr marL="533400" indent="-533400">
              <a:lnSpc>
                <a:spcPct val="90000"/>
              </a:lnSpc>
              <a:spcBef>
                <a:spcPct val="60000"/>
              </a:spcBef>
              <a:buFont typeface="Times" pitchFamily="18" charset="0"/>
              <a:buAutoNum type="arabicPeriod"/>
            </a:pPr>
            <a:r>
              <a:rPr lang="cs-CZ" sz="2400" dirty="0" smtClean="0"/>
              <a:t>Země může těžit z obchodu, jen když je v něčem produktivnější než ostatní</a:t>
            </a:r>
          </a:p>
          <a:p>
            <a:pPr marL="533400" indent="-533400">
              <a:lnSpc>
                <a:spcPct val="90000"/>
              </a:lnSpc>
              <a:spcBef>
                <a:spcPct val="60000"/>
              </a:spcBef>
              <a:buFont typeface="Times" pitchFamily="18" charset="0"/>
              <a:buAutoNum type="arabicPeriod" startAt="2"/>
            </a:pPr>
            <a:r>
              <a:rPr lang="cs-CZ" sz="2400" dirty="0" smtClean="0"/>
              <a:t>Země s nízkými mzdami škodí zemím s vysokými mzdami</a:t>
            </a:r>
            <a:r>
              <a:rPr lang="en-US" sz="2400" dirty="0" smtClean="0"/>
              <a:t>.</a:t>
            </a:r>
            <a:endParaRPr lang="en-US" sz="2400" dirty="0"/>
          </a:p>
          <a:p>
            <a:pPr marL="914400" lvl="1" indent="-457200">
              <a:lnSpc>
                <a:spcPct val="90000"/>
              </a:lnSpc>
              <a:spcBef>
                <a:spcPct val="60000"/>
              </a:spcBef>
            </a:pPr>
            <a:r>
              <a:rPr lang="cs-CZ" sz="2000" dirty="0" smtClean="0"/>
              <a:t>Obchod může snížit mzdy v některých odvětvích a vést k redistribuci bohatství, ale zisky spotřebitelů a ostatních výrobců jsou vyšší než případné ztráty</a:t>
            </a:r>
            <a:r>
              <a:rPr lang="en-US" sz="2000" dirty="0" smtClean="0"/>
              <a:t>.</a:t>
            </a:r>
            <a:endParaRPr lang="cs-CZ" sz="2000" dirty="0" smtClean="0"/>
          </a:p>
          <a:p>
            <a:pPr marL="533400" indent="-533400">
              <a:spcBef>
                <a:spcPct val="50000"/>
              </a:spcBef>
              <a:buFont typeface="Times" pitchFamily="18" charset="0"/>
              <a:buAutoNum type="arabicPeriod" startAt="3"/>
            </a:pPr>
            <a:r>
              <a:rPr lang="cs-CZ" sz="2400" dirty="0" smtClean="0"/>
              <a:t>Volný obchod vede k drancování chudých zemí</a:t>
            </a:r>
            <a:r>
              <a:rPr lang="en-US" sz="2400" dirty="0" smtClean="0"/>
              <a:t>.</a:t>
            </a:r>
            <a:endParaRPr lang="en-US" sz="2400" dirty="0"/>
          </a:p>
          <a:p>
            <a:pPr marL="914400" lvl="1" indent="-457200">
              <a:spcBef>
                <a:spcPct val="50000"/>
              </a:spcBef>
            </a:pPr>
            <a:r>
              <a:rPr lang="cs-CZ" sz="2000" dirty="0" smtClean="0"/>
              <a:t>Pracovní podmínky v některých zemích jsou horší než je západní standard, ale takové by byly i bez obchodu</a:t>
            </a:r>
            <a:r>
              <a:rPr lang="en-US" sz="2000" dirty="0" smtClean="0"/>
              <a:t>.</a:t>
            </a:r>
            <a:endParaRPr lang="en-US" sz="2000" dirty="0"/>
          </a:p>
          <a:p>
            <a:pPr marL="914400" lvl="1" indent="-457200">
              <a:spcBef>
                <a:spcPct val="50000"/>
              </a:spcBef>
            </a:pPr>
            <a:r>
              <a:rPr lang="cs-CZ" sz="2000" dirty="0" smtClean="0"/>
              <a:t>Jsou vysoké mzdy alternativou k obchodu? </a:t>
            </a:r>
            <a:r>
              <a:rPr lang="cs-CZ" sz="2000" dirty="0" err="1" smtClean="0"/>
              <a:t>Důsledkemmůže</a:t>
            </a:r>
            <a:r>
              <a:rPr lang="cs-CZ" sz="2000" dirty="0" smtClean="0"/>
              <a:t> být větší chudoba a negativní sociální dopady (prostituce, gangy)</a:t>
            </a:r>
            <a:r>
              <a:rPr lang="en-US" sz="2000" dirty="0" smtClean="0"/>
              <a:t>.</a:t>
            </a:r>
            <a:endParaRPr lang="en-US" sz="2000" dirty="0"/>
          </a:p>
          <a:p>
            <a:pPr marL="914400" lvl="1" indent="-457200">
              <a:lnSpc>
                <a:spcPct val="90000"/>
              </a:lnSpc>
              <a:spcBef>
                <a:spcPct val="60000"/>
              </a:spcBef>
            </a:pPr>
            <a:endParaRPr lang="en-US" sz="2000" dirty="0"/>
          </a:p>
        </p:txBody>
      </p:sp>
    </p:spTree>
    <p:extLst>
      <p:ext uri="{BB962C8B-B14F-4D97-AF65-F5344CB8AC3E}">
        <p14:creationId xmlns:p14="http://schemas.microsoft.com/office/powerpoint/2010/main" val="11648797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5" dur="500"/>
                                        <p:tgtEl>
                                          <p:spTgt spid="5529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55299">
                                            <p:txEl>
                                              <p:pRg st="3" end="3"/>
                                            </p:txEl>
                                          </p:spTgt>
                                        </p:tgtEl>
                                        <p:attrNameLst>
                                          <p:attrName>style.visibility</p:attrName>
                                        </p:attrNameLst>
                                      </p:cBhvr>
                                      <p:to>
                                        <p:strVal val="visible"/>
                                      </p:to>
                                    </p:set>
                                    <p:animEffect transition="in" filter="strips(downRight)">
                                      <p:cBhvr>
                                        <p:cTn id="20" dur="500"/>
                                        <p:tgtEl>
                                          <p:spTgt spid="55299">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Effect transition="in" filter="strips(downRight)">
                                      <p:cBhvr>
                                        <p:cTn id="23" dur="500"/>
                                        <p:tgtEl>
                                          <p:spTgt spid="55299">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55299">
                                            <p:txEl>
                                              <p:pRg st="5" end="5"/>
                                            </p:txEl>
                                          </p:spTgt>
                                        </p:tgtEl>
                                        <p:attrNameLst>
                                          <p:attrName>style.visibility</p:attrName>
                                        </p:attrNameLst>
                                      </p:cBhvr>
                                      <p:to>
                                        <p:strVal val="visible"/>
                                      </p:to>
                                    </p:set>
                                    <p:animEffect transition="in" filter="strips(downRight)">
                                      <p:cBhvr>
                                        <p:cTn id="26"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46C7375B-AE3D-4582-B5E3-BD70693716DA}" type="slidenum">
              <a:rPr lang="en-US"/>
              <a:pPr/>
              <a:t>69</a:t>
            </a:fld>
            <a:endParaRPr lang="en-CA"/>
          </a:p>
        </p:txBody>
      </p:sp>
      <p:sp>
        <p:nvSpPr>
          <p:cNvPr id="58370" name="Rectangle 2"/>
          <p:cNvSpPr>
            <a:spLocks noGrp="1" noChangeArrowheads="1"/>
          </p:cNvSpPr>
          <p:nvPr>
            <p:ph type="title"/>
          </p:nvPr>
        </p:nvSpPr>
        <p:spPr/>
        <p:txBody>
          <a:bodyPr>
            <a:normAutofit/>
          </a:bodyPr>
          <a:lstStyle/>
          <a:p>
            <a:r>
              <a:rPr lang="cs-CZ" sz="3200" dirty="0" smtClean="0"/>
              <a:t>Komparativní výhoda s více statky</a:t>
            </a:r>
            <a:endParaRPr lang="en-US" sz="3200" dirty="0"/>
          </a:p>
        </p:txBody>
      </p:sp>
      <p:sp>
        <p:nvSpPr>
          <p:cNvPr id="58371" name="Rectangle 3"/>
          <p:cNvSpPr>
            <a:spLocks noGrp="1" noChangeArrowheads="1"/>
          </p:cNvSpPr>
          <p:nvPr>
            <p:ph type="body" idx="1"/>
          </p:nvPr>
        </p:nvSpPr>
        <p:spPr/>
        <p:txBody>
          <a:bodyPr>
            <a:normAutofit fontScale="92500" lnSpcReduction="10000"/>
          </a:bodyPr>
          <a:lstStyle/>
          <a:p>
            <a:pPr>
              <a:spcBef>
                <a:spcPct val="60000"/>
              </a:spcBef>
            </a:pPr>
            <a:r>
              <a:rPr lang="cs-CZ" sz="2800" dirty="0" err="1" smtClean="0"/>
              <a:t>Předpokládejm</a:t>
            </a:r>
            <a:r>
              <a:rPr lang="cs-CZ" sz="2800" dirty="0" smtClean="0"/>
              <a:t>, že vyrábíme </a:t>
            </a:r>
            <a:r>
              <a:rPr lang="en-US" sz="2800" i="1" dirty="0" smtClean="0"/>
              <a:t>N</a:t>
            </a:r>
            <a:r>
              <a:rPr lang="en-US" sz="2800" dirty="0" smtClean="0"/>
              <a:t> </a:t>
            </a:r>
            <a:r>
              <a:rPr lang="cs-CZ" sz="2800" dirty="0" smtClean="0"/>
              <a:t>druhů statků</a:t>
            </a:r>
            <a:r>
              <a:rPr lang="en-US" sz="2800" dirty="0" smtClean="0"/>
              <a:t>, index </a:t>
            </a:r>
            <a:r>
              <a:rPr lang="en-US" sz="2800" i="1" dirty="0" err="1"/>
              <a:t>i</a:t>
            </a:r>
            <a:r>
              <a:rPr lang="en-US" sz="2800" i="1" dirty="0"/>
              <a:t> = </a:t>
            </a:r>
            <a:r>
              <a:rPr lang="en-US" sz="2800" dirty="0"/>
              <a:t>1,2</a:t>
            </a:r>
            <a:r>
              <a:rPr lang="en-US" sz="2800" i="1" dirty="0"/>
              <a:t>,…N.</a:t>
            </a:r>
          </a:p>
          <a:p>
            <a:pPr>
              <a:spcBef>
                <a:spcPct val="60000"/>
              </a:spcBef>
            </a:pPr>
            <a:r>
              <a:rPr lang="cs-CZ" sz="2800" dirty="0" smtClean="0"/>
              <a:t>Požadované množství práce na jednotku produkce pro zboží </a:t>
            </a:r>
            <a:r>
              <a:rPr lang="cs-CZ" sz="2800" i="1" dirty="0" smtClean="0"/>
              <a:t>i</a:t>
            </a:r>
            <a:r>
              <a:rPr lang="en-US" sz="2800" dirty="0" smtClean="0"/>
              <a:t> </a:t>
            </a:r>
            <a:r>
              <a:rPr lang="cs-CZ" sz="2800" dirty="0" smtClean="0"/>
              <a:t>je</a:t>
            </a:r>
            <a:r>
              <a:rPr lang="en-US" sz="2800" dirty="0" smtClean="0"/>
              <a:t> </a:t>
            </a:r>
            <a:r>
              <a:rPr lang="cs-CZ" sz="2800" dirty="0" smtClean="0"/>
              <a:t>doma </a:t>
            </a:r>
            <a:r>
              <a:rPr lang="en-US" sz="2800" i="1" dirty="0" err="1" smtClean="0"/>
              <a:t>a</a:t>
            </a:r>
            <a:r>
              <a:rPr lang="en-US" sz="2800" i="1" baseline="-25000" dirty="0" err="1" smtClean="0"/>
              <a:t>Li</a:t>
            </a:r>
            <a:r>
              <a:rPr lang="en-US" sz="2800" dirty="0"/>
              <a:t>, </a:t>
            </a:r>
            <a:r>
              <a:rPr lang="cs-CZ" sz="2800" dirty="0" smtClean="0"/>
              <a:t>a v zahraničí </a:t>
            </a:r>
            <a:r>
              <a:rPr lang="en-US" sz="2800" i="1" dirty="0" smtClean="0"/>
              <a:t>a</a:t>
            </a:r>
            <a:r>
              <a:rPr lang="en-US" sz="2800" i="1" baseline="30000" dirty="0" smtClean="0"/>
              <a:t>*</a:t>
            </a:r>
            <a:r>
              <a:rPr lang="en-US" sz="2800" i="1" baseline="-25000" dirty="0" smtClean="0"/>
              <a:t>Li</a:t>
            </a:r>
            <a:r>
              <a:rPr lang="en-US" sz="2800" i="1" dirty="0" smtClean="0"/>
              <a:t> </a:t>
            </a:r>
            <a:endParaRPr lang="cs-CZ" sz="2800" i="1" dirty="0" smtClean="0"/>
          </a:p>
          <a:p>
            <a:pPr>
              <a:spcBef>
                <a:spcPct val="50000"/>
              </a:spcBef>
            </a:pPr>
            <a:r>
              <a:rPr lang="cs-CZ" sz="2400" dirty="0" smtClean="0"/>
              <a:t>Zboží bude </a:t>
            </a:r>
            <a:r>
              <a:rPr lang="cs-CZ" sz="2400" dirty="0" err="1" smtClean="0"/>
              <a:t>výraběno</a:t>
            </a:r>
            <a:r>
              <a:rPr lang="cs-CZ" sz="2400" dirty="0"/>
              <a:t> </a:t>
            </a:r>
            <a:r>
              <a:rPr lang="cs-CZ" sz="2400" dirty="0" smtClean="0"/>
              <a:t>tam, kde je levnější jej vyrobit</a:t>
            </a:r>
            <a:r>
              <a:rPr lang="en-US" sz="2400" dirty="0" smtClean="0"/>
              <a:t>.</a:t>
            </a:r>
            <a:endParaRPr lang="en-US" sz="2400" dirty="0"/>
          </a:p>
          <a:p>
            <a:pPr>
              <a:spcBef>
                <a:spcPct val="50000"/>
              </a:spcBef>
            </a:pPr>
            <a:r>
              <a:rPr lang="en-US" sz="2400" i="1" dirty="0" smtClean="0"/>
              <a:t>w</a:t>
            </a:r>
            <a:r>
              <a:rPr lang="en-US" sz="2400" dirty="0" smtClean="0"/>
              <a:t> </a:t>
            </a:r>
            <a:r>
              <a:rPr lang="cs-CZ" sz="2400" dirty="0" smtClean="0"/>
              <a:t>je úroveň mezd v domácí ekonomice a </a:t>
            </a:r>
            <a:r>
              <a:rPr lang="en-US" sz="2400" i="1" dirty="0" smtClean="0"/>
              <a:t>w</a:t>
            </a:r>
            <a:r>
              <a:rPr lang="en-US" sz="2400" i="1" baseline="30000" dirty="0"/>
              <a:t>*</a:t>
            </a:r>
            <a:r>
              <a:rPr lang="en-US" sz="2400" dirty="0"/>
              <a:t> </a:t>
            </a:r>
            <a:r>
              <a:rPr lang="cs-CZ" sz="2400" dirty="0" smtClean="0"/>
              <a:t>je úroveň mezd v zahraničí</a:t>
            </a:r>
            <a:r>
              <a:rPr lang="en-US" sz="2400" dirty="0" smtClean="0"/>
              <a:t>.</a:t>
            </a:r>
            <a:endParaRPr lang="en-US" sz="2400" dirty="0"/>
          </a:p>
          <a:p>
            <a:pPr lvl="1"/>
            <a:r>
              <a:rPr lang="cs-CZ" sz="2000" dirty="0" smtClean="0"/>
              <a:t>Pokud</a:t>
            </a:r>
            <a:r>
              <a:rPr lang="en-US" sz="2000" dirty="0" smtClean="0"/>
              <a:t> </a:t>
            </a:r>
            <a:r>
              <a:rPr lang="en-US" sz="2000" i="1" dirty="0" smtClean="0"/>
              <a:t>wa</a:t>
            </a:r>
            <a:r>
              <a:rPr lang="en-US" sz="2000" i="1" baseline="-25000" dirty="0" smtClean="0"/>
              <a:t>L1</a:t>
            </a:r>
            <a:r>
              <a:rPr lang="en-US" sz="2000" dirty="0" smtClean="0"/>
              <a:t> </a:t>
            </a:r>
            <a:r>
              <a:rPr lang="en-US" sz="2000" dirty="0"/>
              <a:t>&lt; </a:t>
            </a:r>
            <a:r>
              <a:rPr lang="en-US" sz="2000" i="1" dirty="0" smtClean="0"/>
              <a:t>w</a:t>
            </a:r>
            <a:r>
              <a:rPr lang="en-US" sz="2000" i="1" baseline="30000" dirty="0" smtClean="0"/>
              <a:t>*</a:t>
            </a:r>
            <a:r>
              <a:rPr lang="en-US" sz="2000" i="1" dirty="0" smtClean="0"/>
              <a:t>a</a:t>
            </a:r>
            <a:r>
              <a:rPr lang="en-US" sz="2000" i="1" baseline="30000" dirty="0" smtClean="0"/>
              <a:t>*</a:t>
            </a:r>
            <a:r>
              <a:rPr lang="en-US" sz="2000" i="1" baseline="-25000" dirty="0" smtClean="0"/>
              <a:t>L1</a:t>
            </a:r>
            <a:r>
              <a:rPr lang="en-US" sz="2000" i="1" dirty="0" smtClean="0"/>
              <a:t> </a:t>
            </a:r>
            <a:r>
              <a:rPr lang="cs-CZ" sz="2000" dirty="0" smtClean="0"/>
              <a:t>pak se bude zboží 1 vyrábět pouze doma, protože celkové mzdové náklady jsou tam nižší</a:t>
            </a:r>
            <a:r>
              <a:rPr lang="en-US" sz="2000" dirty="0" smtClean="0"/>
              <a:t>.</a:t>
            </a:r>
            <a:endParaRPr lang="en-US" sz="2000" dirty="0"/>
          </a:p>
          <a:p>
            <a:pPr lvl="1"/>
            <a:r>
              <a:rPr lang="cs-CZ" sz="2000" dirty="0" smtClean="0"/>
              <a:t>Stejně tak pokud </a:t>
            </a:r>
            <a:r>
              <a:rPr lang="en-US" sz="2000" i="1" dirty="0" smtClean="0"/>
              <a:t>a</a:t>
            </a:r>
            <a:r>
              <a:rPr lang="en-US" sz="2000" i="1" baseline="30000" dirty="0" smtClean="0"/>
              <a:t>*</a:t>
            </a:r>
            <a:r>
              <a:rPr lang="en-US" sz="2000" i="1" baseline="-25000" dirty="0" smtClean="0"/>
              <a:t>L1</a:t>
            </a:r>
            <a:r>
              <a:rPr lang="en-US" sz="2000" i="1" dirty="0" smtClean="0"/>
              <a:t> </a:t>
            </a:r>
            <a:r>
              <a:rPr lang="en-US" sz="2000" i="1" dirty="0"/>
              <a:t>/a</a:t>
            </a:r>
            <a:r>
              <a:rPr lang="en-US" sz="2000" i="1" baseline="-25000" dirty="0"/>
              <a:t>L1</a:t>
            </a:r>
            <a:r>
              <a:rPr lang="en-US" sz="2000" dirty="0"/>
              <a:t> &gt; </a:t>
            </a:r>
            <a:r>
              <a:rPr lang="en-US" sz="2000" i="1" dirty="0"/>
              <a:t>w/w</a:t>
            </a:r>
            <a:r>
              <a:rPr lang="en-US" sz="2000" i="1" baseline="30000" dirty="0"/>
              <a:t>*</a:t>
            </a:r>
            <a:endParaRPr lang="en-US" sz="2000" i="1" dirty="0"/>
          </a:p>
          <a:p>
            <a:pPr lvl="1"/>
            <a:r>
              <a:rPr lang="cs-CZ" sz="2000" dirty="0" smtClean="0"/>
              <a:t>Pokud je relativní produktivita země v produkci daného statku vyšší než relativní mzda, pak tato země bude vyrábět tento statek</a:t>
            </a:r>
            <a:r>
              <a:rPr lang="en-US" sz="2000" dirty="0" smtClean="0"/>
              <a:t>. </a:t>
            </a:r>
            <a:endParaRPr lang="en-US" sz="2000" i="1" dirty="0"/>
          </a:p>
          <a:p>
            <a:pPr>
              <a:spcBef>
                <a:spcPct val="60000"/>
              </a:spcBef>
            </a:pPr>
            <a:endParaRPr lang="en-US" sz="2800" dirty="0"/>
          </a:p>
        </p:txBody>
      </p:sp>
    </p:spTree>
    <p:extLst>
      <p:ext uri="{BB962C8B-B14F-4D97-AF65-F5344CB8AC3E}">
        <p14:creationId xmlns:p14="http://schemas.microsoft.com/office/powerpoint/2010/main" val="36650905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trips(downRight)">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strips(downRight)">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strips(downRight)">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strips(downRight)">
                                      <p:cBhvr>
                                        <p:cTn id="22" dur="500"/>
                                        <p:tgtEl>
                                          <p:spTgt spid="58371">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Effect transition="in" filter="strips(downRight)">
                                      <p:cBhvr>
                                        <p:cTn id="25" dur="500"/>
                                        <p:tgtEl>
                                          <p:spTgt spid="58371">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58371">
                                            <p:txEl>
                                              <p:pRg st="5" end="5"/>
                                            </p:txEl>
                                          </p:spTgt>
                                        </p:tgtEl>
                                        <p:attrNameLst>
                                          <p:attrName>style.visibility</p:attrName>
                                        </p:attrNameLst>
                                      </p:cBhvr>
                                      <p:to>
                                        <p:strVal val="visible"/>
                                      </p:to>
                                    </p:set>
                                    <p:animEffect transition="in" filter="strips(downRight)">
                                      <p:cBhvr>
                                        <p:cTn id="28" dur="500"/>
                                        <p:tgtEl>
                                          <p:spTgt spid="58371">
                                            <p:txEl>
                                              <p:pRg st="5" end="5"/>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58371">
                                            <p:txEl>
                                              <p:pRg st="6" end="6"/>
                                            </p:txEl>
                                          </p:spTgt>
                                        </p:tgtEl>
                                        <p:attrNameLst>
                                          <p:attrName>style.visibility</p:attrName>
                                        </p:attrNameLst>
                                      </p:cBhvr>
                                      <p:to>
                                        <p:strVal val="visible"/>
                                      </p:to>
                                    </p:set>
                                    <p:animEffect transition="in" filter="strips(downRight)">
                                      <p:cBhvr>
                                        <p:cTn id="31" dur="500"/>
                                        <p:tgtEl>
                                          <p:spTgt spid="583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7"/>
          <p:cNvSpPr>
            <a:spLocks noGrp="1" noChangeArrowheads="1"/>
          </p:cNvSpPr>
          <p:nvPr>
            <p:ph type="title"/>
          </p:nvPr>
        </p:nvSpPr>
        <p:spPr/>
        <p:txBody>
          <a:bodyPr>
            <a:normAutofit fontScale="90000"/>
          </a:bodyPr>
          <a:lstStyle/>
          <a:p>
            <a:pPr eaLnBrk="1" hangingPunct="1"/>
            <a:r>
              <a:rPr lang="en-US" sz="2800" smtClean="0"/>
              <a:t>Fig. 2-2:  </a:t>
            </a:r>
            <a:r>
              <a:rPr lang="cs-CZ" sz="2800" smtClean="0"/>
              <a:t>Velikost vybraných evropských ekonomik a hodnota jejich obchodu s USA</a:t>
            </a:r>
            <a:endParaRPr lang="en-US" sz="2800" smtClean="0"/>
          </a:p>
        </p:txBody>
      </p:sp>
      <p:pic>
        <p:nvPicPr>
          <p:cNvPr id="8197"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0" y="1838325"/>
            <a:ext cx="3660775" cy="4114800"/>
          </a:xfrm>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74A5DFD7-6498-4E02-A224-FFFFC42FCAE8}" type="slidenum">
              <a:rPr lang="en-US"/>
              <a:pPr>
                <a:defRPr/>
              </a:pPr>
              <a:t>7</a:t>
            </a:fld>
            <a:endParaRPr lang="en-CA"/>
          </a:p>
        </p:txBody>
      </p:sp>
      <p:sp>
        <p:nvSpPr>
          <p:cNvPr id="8198" name="Text Box 9"/>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en-US" sz="1200" b="1"/>
              <a:t>Source: </a:t>
            </a:r>
            <a:r>
              <a:rPr lang="en-US" sz="1200"/>
              <a:t>U.S. Department of Commerce, European Commission</a:t>
            </a:r>
            <a:endParaRPr lang="en-US" sz="1200" b="1"/>
          </a:p>
        </p:txBody>
      </p:sp>
    </p:spTree>
  </p:cSld>
  <p:clrMapOvr>
    <a:masterClrMapping/>
  </p:clrMapOvr>
  <p:transition spd="med">
    <p:pull dir="rd"/>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0E0011F6-0C03-4BD6-8C51-60C95A218B9A}" type="slidenum">
              <a:rPr lang="en-US"/>
              <a:pPr/>
              <a:t>70</a:t>
            </a:fld>
            <a:endParaRPr lang="en-CA"/>
          </a:p>
        </p:txBody>
      </p:sp>
      <p:sp>
        <p:nvSpPr>
          <p:cNvPr id="60418"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0419" name="Rectangle 3"/>
          <p:cNvSpPr>
            <a:spLocks noGrp="1" noChangeArrowheads="1"/>
          </p:cNvSpPr>
          <p:nvPr>
            <p:ph type="body" idx="4294967295"/>
          </p:nvPr>
        </p:nvSpPr>
        <p:spPr>
          <a:xfrm>
            <a:off x="1308100" y="1905000"/>
            <a:ext cx="7835900" cy="1447800"/>
          </a:xfrm>
        </p:spPr>
        <p:txBody>
          <a:bodyPr/>
          <a:lstStyle/>
          <a:p>
            <a:r>
              <a:rPr lang="cs-CZ" sz="2800" dirty="0" err="1" smtClean="0"/>
              <a:t>Předpokládejmě</a:t>
            </a:r>
            <a:r>
              <a:rPr lang="cs-CZ" sz="2800" dirty="0" smtClean="0"/>
              <a:t>, že na světě o dvou státech je produkováno jen pět statků</a:t>
            </a:r>
            <a:r>
              <a:rPr lang="en-US" sz="2800" dirty="0" smtClean="0"/>
              <a:t>:</a:t>
            </a:r>
            <a:endParaRPr lang="en-US" sz="2800" dirty="0"/>
          </a:p>
        </p:txBody>
      </p:sp>
      <p:pic>
        <p:nvPicPr>
          <p:cNvPr id="60428" name="Picture 12" descr="tab03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2867025"/>
            <a:ext cx="7835900" cy="2190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ovéPole 1"/>
          <p:cNvSpPr txBox="1"/>
          <p:nvPr/>
        </p:nvSpPr>
        <p:spPr>
          <a:xfrm>
            <a:off x="1003300" y="3635464"/>
            <a:ext cx="1803400" cy="1323439"/>
          </a:xfrm>
          <a:prstGeom prst="rect">
            <a:avLst/>
          </a:prstGeom>
          <a:solidFill>
            <a:schemeClr val="bg1"/>
          </a:solidFill>
        </p:spPr>
        <p:txBody>
          <a:bodyPr wrap="square" rtlCol="0">
            <a:spAutoFit/>
          </a:bodyPr>
          <a:lstStyle/>
          <a:p>
            <a:pPr algn="l"/>
            <a:r>
              <a:rPr lang="cs-CZ" sz="1600" dirty="0" smtClean="0"/>
              <a:t>Jablka</a:t>
            </a:r>
          </a:p>
          <a:p>
            <a:pPr algn="l"/>
            <a:r>
              <a:rPr lang="cs-CZ" sz="1600" dirty="0" smtClean="0"/>
              <a:t>Banány</a:t>
            </a:r>
          </a:p>
          <a:p>
            <a:pPr algn="l"/>
            <a:r>
              <a:rPr lang="cs-CZ" sz="1600" dirty="0" smtClean="0"/>
              <a:t>Kaviár</a:t>
            </a:r>
          </a:p>
          <a:p>
            <a:pPr algn="l"/>
            <a:r>
              <a:rPr lang="cs-CZ" sz="1600" dirty="0" smtClean="0"/>
              <a:t>Datle</a:t>
            </a:r>
          </a:p>
          <a:p>
            <a:pPr algn="l"/>
            <a:r>
              <a:rPr lang="cs-CZ" sz="1600" dirty="0" smtClean="0"/>
              <a:t>Kukuřičné placky</a:t>
            </a:r>
            <a:endParaRPr lang="cs-CZ" sz="1600" dirty="0"/>
          </a:p>
        </p:txBody>
      </p:sp>
      <p:sp>
        <p:nvSpPr>
          <p:cNvPr id="3" name="TextovéPole 2"/>
          <p:cNvSpPr txBox="1"/>
          <p:nvPr/>
        </p:nvSpPr>
        <p:spPr>
          <a:xfrm>
            <a:off x="1003300" y="2972375"/>
            <a:ext cx="7721600" cy="584775"/>
          </a:xfrm>
          <a:prstGeom prst="rect">
            <a:avLst/>
          </a:prstGeom>
          <a:solidFill>
            <a:schemeClr val="bg1"/>
          </a:solidFill>
        </p:spPr>
        <p:txBody>
          <a:bodyPr wrap="square" rtlCol="0">
            <a:spAutoFit/>
          </a:bodyPr>
          <a:lstStyle/>
          <a:p>
            <a:pPr algn="l"/>
            <a:r>
              <a:rPr lang="cs-CZ" sz="1600" dirty="0" smtClean="0"/>
              <a:t>Statek                    Domácí potřeba              Zahraniční potřeba         Relativní </a:t>
            </a:r>
            <a:r>
              <a:rPr lang="cs-CZ" sz="1600" dirty="0" err="1" smtClean="0"/>
              <a:t>omácí</a:t>
            </a:r>
            <a:r>
              <a:rPr lang="cs-CZ" sz="1600" dirty="0" smtClean="0"/>
              <a:t> výhoda </a:t>
            </a:r>
          </a:p>
          <a:p>
            <a:pPr algn="l"/>
            <a:r>
              <a:rPr lang="cs-CZ" sz="1600" dirty="0" smtClean="0"/>
              <a:t>                          práce na jednotku (</a:t>
            </a:r>
            <a:r>
              <a:rPr lang="cs-CZ" sz="1600" dirty="0" err="1" smtClean="0"/>
              <a:t>a</a:t>
            </a:r>
            <a:r>
              <a:rPr lang="cs-CZ" sz="1600" baseline="-25000" dirty="0" err="1" smtClean="0"/>
              <a:t>Li</a:t>
            </a:r>
            <a:r>
              <a:rPr lang="cs-CZ" sz="1600" dirty="0" smtClean="0"/>
              <a:t> )</a:t>
            </a:r>
            <a:r>
              <a:rPr lang="cs-CZ" sz="1600" baseline="-25000" dirty="0" smtClean="0"/>
              <a:t>       </a:t>
            </a:r>
            <a:r>
              <a:rPr lang="cs-CZ" sz="1600" dirty="0" smtClean="0"/>
              <a:t>práce na jednotu (a*</a:t>
            </a:r>
            <a:r>
              <a:rPr lang="cs-CZ" sz="1600" baseline="-25000" dirty="0" err="1" smtClean="0"/>
              <a:t>Li</a:t>
            </a:r>
            <a:r>
              <a:rPr lang="cs-CZ" sz="1600" dirty="0" smtClean="0"/>
              <a:t>)     v produktivitě (a*</a:t>
            </a:r>
            <a:r>
              <a:rPr lang="cs-CZ" sz="1600" baseline="-25000" dirty="0" err="1" smtClean="0"/>
              <a:t>Li</a:t>
            </a:r>
            <a:r>
              <a:rPr lang="cs-CZ" sz="1600" dirty="0" smtClean="0"/>
              <a:t>/</a:t>
            </a:r>
            <a:r>
              <a:rPr lang="cs-CZ" sz="1600" dirty="0" err="1" smtClean="0"/>
              <a:t>a</a:t>
            </a:r>
            <a:r>
              <a:rPr lang="cs-CZ" sz="1600" baseline="-25000" dirty="0" err="1" smtClean="0"/>
              <a:t>Li</a:t>
            </a:r>
            <a:r>
              <a:rPr lang="cs-CZ" sz="1600" dirty="0" smtClean="0"/>
              <a:t>)</a:t>
            </a:r>
            <a:endParaRPr lang="cs-CZ" sz="1600" baseline="-25000" dirty="0"/>
          </a:p>
        </p:txBody>
      </p:sp>
    </p:spTree>
    <p:extLst>
      <p:ext uri="{BB962C8B-B14F-4D97-AF65-F5344CB8AC3E}">
        <p14:creationId xmlns:p14="http://schemas.microsoft.com/office/powerpoint/2010/main" val="40368629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1D370D2E-1279-402F-B4E7-52824979FD04}" type="slidenum">
              <a:rPr lang="en-US"/>
              <a:pPr/>
              <a:t>71</a:t>
            </a:fld>
            <a:endParaRPr lang="en-CA"/>
          </a:p>
        </p:txBody>
      </p:sp>
      <p:sp>
        <p:nvSpPr>
          <p:cNvPr id="61442"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1443" name="Rectangle 3"/>
          <p:cNvSpPr>
            <a:spLocks noGrp="1" noChangeArrowheads="1"/>
          </p:cNvSpPr>
          <p:nvPr>
            <p:ph type="body" idx="1"/>
          </p:nvPr>
        </p:nvSpPr>
        <p:spPr/>
        <p:txBody>
          <a:bodyPr/>
          <a:lstStyle/>
          <a:p>
            <a:r>
              <a:rPr lang="cs-CZ" sz="2800" dirty="0" smtClean="0"/>
              <a:t>Pokud</a:t>
            </a:r>
            <a:r>
              <a:rPr lang="en-US" sz="2800" dirty="0" smtClean="0"/>
              <a:t> </a:t>
            </a:r>
            <a:r>
              <a:rPr lang="en-US" sz="2800" i="1" dirty="0"/>
              <a:t>w/w</a:t>
            </a:r>
            <a:r>
              <a:rPr lang="en-US" sz="2800" i="1" baseline="30000" dirty="0"/>
              <a:t>*</a:t>
            </a:r>
            <a:r>
              <a:rPr lang="en-US" sz="2800" dirty="0"/>
              <a:t> = 3, </a:t>
            </a:r>
            <a:r>
              <a:rPr lang="cs-CZ" sz="2800" dirty="0" smtClean="0"/>
              <a:t>domácí země bude vyrábět jablka, banány a kaviár, zatímco domácí země datle a kukuřičné placky</a:t>
            </a:r>
            <a:r>
              <a:rPr lang="en-US" sz="2800" dirty="0" smtClean="0"/>
              <a:t>.</a:t>
            </a:r>
            <a:endParaRPr lang="en-US" sz="2800" dirty="0"/>
          </a:p>
          <a:p>
            <a:pPr lvl="1">
              <a:spcBef>
                <a:spcPct val="50000"/>
              </a:spcBef>
            </a:pPr>
            <a:r>
              <a:rPr lang="cs-CZ" sz="2400" dirty="0" smtClean="0"/>
              <a:t>Relativní produktivita domácí země v produkci jablek, banánů a kaviáru je vyšší než relativní mzdy</a:t>
            </a:r>
            <a:r>
              <a:rPr lang="en-US" sz="2400" dirty="0" smtClean="0"/>
              <a:t>.</a:t>
            </a:r>
            <a:endParaRPr lang="en-US" sz="2400" dirty="0"/>
          </a:p>
        </p:txBody>
      </p:sp>
    </p:spTree>
    <p:extLst>
      <p:ext uri="{BB962C8B-B14F-4D97-AF65-F5344CB8AC3E}">
        <p14:creationId xmlns:p14="http://schemas.microsoft.com/office/powerpoint/2010/main" val="37061801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strips(downRigh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strips(downRight)">
                                      <p:cBhvr>
                                        <p:cTn id="12" dur="500"/>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B2CE20D8-00DF-462E-8DE5-7B66471B51D7}" type="slidenum">
              <a:rPr lang="en-US"/>
              <a:pPr/>
              <a:t>72</a:t>
            </a:fld>
            <a:endParaRPr lang="en-CA"/>
          </a:p>
        </p:txBody>
      </p:sp>
      <p:sp>
        <p:nvSpPr>
          <p:cNvPr id="62466"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2467" name="Rectangle 3"/>
          <p:cNvSpPr>
            <a:spLocks noGrp="1" noChangeArrowheads="1"/>
          </p:cNvSpPr>
          <p:nvPr>
            <p:ph type="body" idx="1"/>
          </p:nvPr>
        </p:nvSpPr>
        <p:spPr/>
        <p:txBody>
          <a:bodyPr/>
          <a:lstStyle/>
          <a:p>
            <a:pPr>
              <a:lnSpc>
                <a:spcPct val="80000"/>
              </a:lnSpc>
            </a:pPr>
            <a:r>
              <a:rPr lang="cs-CZ" sz="2400" dirty="0" smtClean="0"/>
              <a:t>Pokud se každá země specializuje na produkci ve kterém užívá zdroje produktivněji a s těmito produkty obchoduje, obě země získávají</a:t>
            </a:r>
            <a:r>
              <a:rPr lang="en-US" sz="2400" dirty="0" smtClean="0"/>
              <a:t>.</a:t>
            </a:r>
            <a:endParaRPr lang="en-US" sz="2400" dirty="0"/>
          </a:p>
          <a:p>
            <a:pPr lvl="1">
              <a:lnSpc>
                <a:spcPct val="80000"/>
              </a:lnSpc>
            </a:pPr>
            <a:r>
              <a:rPr lang="cs-CZ" sz="2000" dirty="0" smtClean="0"/>
              <a:t>Pokud se země snaží vyprodukovat si vše sama, dochází k plýtvání zdroji</a:t>
            </a:r>
            <a:r>
              <a:rPr lang="en-US" sz="2000" dirty="0" smtClean="0"/>
              <a:t>. </a:t>
            </a:r>
            <a:endParaRPr lang="en-US" sz="2000" dirty="0"/>
          </a:p>
          <a:p>
            <a:pPr>
              <a:lnSpc>
                <a:spcPct val="80000"/>
              </a:lnSpc>
              <a:spcBef>
                <a:spcPct val="50000"/>
              </a:spcBef>
            </a:pPr>
            <a:r>
              <a:rPr lang="cs-CZ" sz="2400" dirty="0" smtClean="0"/>
              <a:t>Domácí země má vysokou produktivitu a v jablkách, banánech a kaviáru má díky tomu nákladovou výhodu navzdory vyšším mzdám</a:t>
            </a:r>
            <a:r>
              <a:rPr lang="en-US" sz="2400" dirty="0" smtClean="0"/>
              <a:t>.</a:t>
            </a:r>
            <a:endParaRPr lang="en-US" sz="2400" dirty="0"/>
          </a:p>
          <a:p>
            <a:pPr>
              <a:lnSpc>
                <a:spcPct val="80000"/>
              </a:lnSpc>
              <a:spcBef>
                <a:spcPct val="50000"/>
              </a:spcBef>
            </a:pPr>
            <a:r>
              <a:rPr lang="cs-CZ" sz="2400" dirty="0" smtClean="0"/>
              <a:t>Zahraniční ekonomika má nízké mzdy a tak má nákladovou výhodu navzdory nízké produktivitě v datlích a kukuřičných plackách</a:t>
            </a:r>
            <a:r>
              <a:rPr lang="en-US" sz="2400" dirty="0" smtClean="0"/>
              <a:t>.</a:t>
            </a:r>
            <a:endParaRPr lang="en-US" sz="2400" dirty="0"/>
          </a:p>
        </p:txBody>
      </p:sp>
    </p:spTree>
    <p:extLst>
      <p:ext uri="{BB962C8B-B14F-4D97-AF65-F5344CB8AC3E}">
        <p14:creationId xmlns:p14="http://schemas.microsoft.com/office/powerpoint/2010/main" val="4375831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strips(downRight)">
                                      <p:cBhvr>
                                        <p:cTn id="7" dur="500"/>
                                        <p:tgtEl>
                                          <p:spTgt spid="62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strips(downRight)">
                                      <p:cBhvr>
                                        <p:cTn id="12" dur="500"/>
                                        <p:tgtEl>
                                          <p:spTgt spid="62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strips(downRight)">
                                      <p:cBhvr>
                                        <p:cTn id="17" dur="500"/>
                                        <p:tgtEl>
                                          <p:spTgt spid="62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2467">
                                            <p:txEl>
                                              <p:pRg st="3" end="3"/>
                                            </p:txEl>
                                          </p:spTgt>
                                        </p:tgtEl>
                                        <p:attrNameLst>
                                          <p:attrName>style.visibility</p:attrName>
                                        </p:attrNameLst>
                                      </p:cBhvr>
                                      <p:to>
                                        <p:strVal val="visible"/>
                                      </p:to>
                                    </p:set>
                                    <p:animEffect transition="in" filter="strips(downRight)">
                                      <p:cBhvr>
                                        <p:cTn id="22" dur="500"/>
                                        <p:tgtEl>
                                          <p:spTgt spid="62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0E0011F6-0C03-4BD6-8C51-60C95A218B9A}" type="slidenum">
              <a:rPr lang="en-US"/>
              <a:pPr/>
              <a:t>73</a:t>
            </a:fld>
            <a:endParaRPr lang="en-CA"/>
          </a:p>
        </p:txBody>
      </p:sp>
      <p:sp>
        <p:nvSpPr>
          <p:cNvPr id="60418"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0419" name="Rectangle 3"/>
          <p:cNvSpPr>
            <a:spLocks noGrp="1" noChangeArrowheads="1"/>
          </p:cNvSpPr>
          <p:nvPr>
            <p:ph type="body" idx="4294967295"/>
          </p:nvPr>
        </p:nvSpPr>
        <p:spPr>
          <a:xfrm>
            <a:off x="1308100" y="1905000"/>
            <a:ext cx="7835900" cy="1447800"/>
          </a:xfrm>
        </p:spPr>
        <p:txBody>
          <a:bodyPr/>
          <a:lstStyle/>
          <a:p>
            <a:endParaRPr lang="en-US" sz="2800" dirty="0"/>
          </a:p>
        </p:txBody>
      </p:sp>
      <p:pic>
        <p:nvPicPr>
          <p:cNvPr id="60428" name="Picture 12" descr="tab03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2867025"/>
            <a:ext cx="7835900" cy="2190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ovéPole 1"/>
          <p:cNvSpPr txBox="1"/>
          <p:nvPr/>
        </p:nvSpPr>
        <p:spPr>
          <a:xfrm>
            <a:off x="1003300" y="3635464"/>
            <a:ext cx="1803400" cy="1323439"/>
          </a:xfrm>
          <a:prstGeom prst="rect">
            <a:avLst/>
          </a:prstGeom>
          <a:solidFill>
            <a:schemeClr val="bg1"/>
          </a:solidFill>
        </p:spPr>
        <p:txBody>
          <a:bodyPr wrap="square" rtlCol="0">
            <a:spAutoFit/>
          </a:bodyPr>
          <a:lstStyle/>
          <a:p>
            <a:pPr algn="l"/>
            <a:r>
              <a:rPr lang="cs-CZ" sz="1600" dirty="0" smtClean="0"/>
              <a:t>Jablka</a:t>
            </a:r>
          </a:p>
          <a:p>
            <a:pPr algn="l"/>
            <a:r>
              <a:rPr lang="cs-CZ" sz="1600" dirty="0" smtClean="0"/>
              <a:t>Banány</a:t>
            </a:r>
          </a:p>
          <a:p>
            <a:pPr algn="l"/>
            <a:r>
              <a:rPr lang="cs-CZ" sz="1600" dirty="0" smtClean="0"/>
              <a:t>Kaviár</a:t>
            </a:r>
          </a:p>
          <a:p>
            <a:pPr algn="l"/>
            <a:r>
              <a:rPr lang="cs-CZ" sz="1600" dirty="0" smtClean="0"/>
              <a:t>Datle</a:t>
            </a:r>
          </a:p>
          <a:p>
            <a:pPr algn="l"/>
            <a:r>
              <a:rPr lang="cs-CZ" sz="1600" dirty="0" smtClean="0"/>
              <a:t>Kukuřičné placky</a:t>
            </a:r>
            <a:endParaRPr lang="cs-CZ" sz="1600" dirty="0"/>
          </a:p>
        </p:txBody>
      </p:sp>
      <p:sp>
        <p:nvSpPr>
          <p:cNvPr id="3" name="TextovéPole 2"/>
          <p:cNvSpPr txBox="1"/>
          <p:nvPr/>
        </p:nvSpPr>
        <p:spPr>
          <a:xfrm>
            <a:off x="1003300" y="2972375"/>
            <a:ext cx="7721600" cy="584775"/>
          </a:xfrm>
          <a:prstGeom prst="rect">
            <a:avLst/>
          </a:prstGeom>
          <a:solidFill>
            <a:schemeClr val="bg1"/>
          </a:solidFill>
        </p:spPr>
        <p:txBody>
          <a:bodyPr wrap="square" rtlCol="0">
            <a:spAutoFit/>
          </a:bodyPr>
          <a:lstStyle/>
          <a:p>
            <a:pPr algn="l"/>
            <a:r>
              <a:rPr lang="cs-CZ" sz="1600" dirty="0" smtClean="0"/>
              <a:t>Statek                    Domácí potřeba              Zahraniční potřeba         Relativní </a:t>
            </a:r>
            <a:r>
              <a:rPr lang="cs-CZ" sz="1600" dirty="0" err="1" smtClean="0"/>
              <a:t>omácí</a:t>
            </a:r>
            <a:r>
              <a:rPr lang="cs-CZ" sz="1600" dirty="0" smtClean="0"/>
              <a:t> výhoda </a:t>
            </a:r>
          </a:p>
          <a:p>
            <a:pPr algn="l"/>
            <a:r>
              <a:rPr lang="cs-CZ" sz="1600" dirty="0" smtClean="0"/>
              <a:t>                          jednotek práce (</a:t>
            </a:r>
            <a:r>
              <a:rPr lang="cs-CZ" sz="1600" dirty="0" err="1" smtClean="0"/>
              <a:t>a</a:t>
            </a:r>
            <a:r>
              <a:rPr lang="cs-CZ" sz="1600" baseline="-25000" dirty="0" err="1" smtClean="0"/>
              <a:t>Li</a:t>
            </a:r>
            <a:r>
              <a:rPr lang="cs-CZ" sz="1600" dirty="0" smtClean="0"/>
              <a:t> )</a:t>
            </a:r>
            <a:r>
              <a:rPr lang="cs-CZ" sz="1600" baseline="-25000" dirty="0" smtClean="0"/>
              <a:t>               </a:t>
            </a:r>
            <a:r>
              <a:rPr lang="cs-CZ" sz="1600" dirty="0" smtClean="0"/>
              <a:t>jednotek práce (a*</a:t>
            </a:r>
            <a:r>
              <a:rPr lang="cs-CZ" sz="1600" baseline="-25000" dirty="0" err="1" smtClean="0"/>
              <a:t>Li</a:t>
            </a:r>
            <a:r>
              <a:rPr lang="cs-CZ" sz="1600" dirty="0" smtClean="0"/>
              <a:t>)         v produktivitě (a*</a:t>
            </a:r>
            <a:r>
              <a:rPr lang="cs-CZ" sz="1600" baseline="-25000" dirty="0" err="1" smtClean="0"/>
              <a:t>Li</a:t>
            </a:r>
            <a:r>
              <a:rPr lang="cs-CZ" sz="1600" dirty="0" smtClean="0"/>
              <a:t>/</a:t>
            </a:r>
            <a:r>
              <a:rPr lang="cs-CZ" sz="1600" dirty="0" err="1" smtClean="0"/>
              <a:t>a</a:t>
            </a:r>
            <a:r>
              <a:rPr lang="cs-CZ" sz="1600" baseline="-25000" dirty="0" err="1" smtClean="0"/>
              <a:t>Li</a:t>
            </a:r>
            <a:r>
              <a:rPr lang="cs-CZ" sz="1600" dirty="0" smtClean="0"/>
              <a:t>)</a:t>
            </a:r>
            <a:endParaRPr lang="cs-CZ" sz="1600" baseline="-25000" dirty="0"/>
          </a:p>
        </p:txBody>
      </p:sp>
    </p:spTree>
    <p:extLst>
      <p:ext uri="{BB962C8B-B14F-4D97-AF65-F5344CB8AC3E}">
        <p14:creationId xmlns:p14="http://schemas.microsoft.com/office/powerpoint/2010/main" val="35680638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nodePh="1">
                                  <p:stCondLst>
                                    <p:cond delay="0"/>
                                  </p:stCondLst>
                                  <p:endCondLst>
                                    <p:cond evt="begin" delay="0">
                                      <p:tn val="5"/>
                                    </p:cond>
                                  </p:end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04CCFB87-B7E7-41E0-A0A0-2CC0E8996F70}" type="slidenum">
              <a:rPr lang="en-US"/>
              <a:pPr/>
              <a:t>74</a:t>
            </a:fld>
            <a:endParaRPr lang="en-CA"/>
          </a:p>
        </p:txBody>
      </p:sp>
      <p:sp>
        <p:nvSpPr>
          <p:cNvPr id="63490"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3491" name="Rectangle 3"/>
          <p:cNvSpPr>
            <a:spLocks noGrp="1" noChangeArrowheads="1"/>
          </p:cNvSpPr>
          <p:nvPr>
            <p:ph type="body" idx="1"/>
          </p:nvPr>
        </p:nvSpPr>
        <p:spPr>
          <a:xfrm>
            <a:off x="960438" y="1905000"/>
            <a:ext cx="7835900" cy="4229100"/>
          </a:xfrm>
        </p:spPr>
        <p:txBody>
          <a:bodyPr>
            <a:normAutofit/>
          </a:bodyPr>
          <a:lstStyle/>
          <a:p>
            <a:pPr>
              <a:lnSpc>
                <a:spcPct val="80000"/>
              </a:lnSpc>
              <a:spcBef>
                <a:spcPct val="50000"/>
              </a:spcBef>
            </a:pPr>
            <a:r>
              <a:rPr lang="cs-CZ" sz="2800" dirty="0" smtClean="0"/>
              <a:t>Jak jsou určeny relativní mzdy</a:t>
            </a:r>
            <a:r>
              <a:rPr lang="en-US" sz="2800" dirty="0" smtClean="0"/>
              <a:t>?</a:t>
            </a:r>
            <a:endParaRPr lang="en-US" sz="2800" dirty="0"/>
          </a:p>
          <a:p>
            <a:pPr lvl="1">
              <a:lnSpc>
                <a:spcPct val="80000"/>
              </a:lnSpc>
              <a:spcBef>
                <a:spcPct val="50000"/>
              </a:spcBef>
            </a:pPr>
            <a:r>
              <a:rPr lang="cs-CZ" sz="2400" dirty="0" smtClean="0"/>
              <a:t>Relativní nabídkou a relativní (odvozenou) poptávkou po pracovnících</a:t>
            </a:r>
            <a:r>
              <a:rPr lang="en-US" sz="2400" dirty="0" smtClean="0"/>
              <a:t>.</a:t>
            </a:r>
            <a:endParaRPr lang="en-US" sz="2400" dirty="0"/>
          </a:p>
          <a:p>
            <a:pPr>
              <a:lnSpc>
                <a:spcPct val="80000"/>
              </a:lnSpc>
              <a:spcBef>
                <a:spcPct val="50000"/>
              </a:spcBef>
            </a:pPr>
            <a:r>
              <a:rPr lang="cs-CZ" sz="2800" dirty="0" smtClean="0"/>
              <a:t>Domácí relativní (odvozená) poptávka po práci klesá když relativní mzdy </a:t>
            </a:r>
            <a:r>
              <a:rPr lang="en-US" sz="2800" i="1" dirty="0" smtClean="0"/>
              <a:t>w/w</a:t>
            </a:r>
            <a:r>
              <a:rPr lang="en-US" sz="2800" i="1" baseline="30000" dirty="0"/>
              <a:t>* </a:t>
            </a:r>
            <a:r>
              <a:rPr lang="en-US" sz="2800" dirty="0" smtClean="0"/>
              <a:t>r</a:t>
            </a:r>
            <a:r>
              <a:rPr lang="cs-CZ" sz="2800" dirty="0" err="1" smtClean="0"/>
              <a:t>ostou</a:t>
            </a:r>
            <a:r>
              <a:rPr lang="cs-CZ" sz="2800" dirty="0" smtClean="0"/>
              <a:t>, tj. když se domácí práce </a:t>
            </a:r>
            <a:r>
              <a:rPr lang="cs-CZ" sz="2800" dirty="0" err="1" smtClean="0"/>
              <a:t>stáva</a:t>
            </a:r>
            <a:r>
              <a:rPr lang="cs-CZ" sz="2800" dirty="0" smtClean="0"/>
              <a:t> dražší relativně k zahraniční práci</a:t>
            </a:r>
            <a:r>
              <a:rPr lang="en-US" sz="2800" dirty="0" smtClean="0"/>
              <a:t>,</a:t>
            </a:r>
            <a:endParaRPr lang="en-US" sz="2800" dirty="0"/>
          </a:p>
          <a:p>
            <a:pPr lvl="1">
              <a:lnSpc>
                <a:spcPct val="80000"/>
              </a:lnSpc>
            </a:pPr>
            <a:r>
              <a:rPr lang="cs-CZ" sz="2400" dirty="0" smtClean="0"/>
              <a:t>Statky vyrobené doma se stanou dražšími, klesne jejich poptávané množství a tím i poptávka po práci</a:t>
            </a:r>
            <a:r>
              <a:rPr lang="en-US" sz="2400" dirty="0" smtClean="0"/>
              <a:t>.</a:t>
            </a:r>
            <a:endParaRPr lang="cs-CZ" sz="2400" dirty="0" smtClean="0"/>
          </a:p>
          <a:p>
            <a:pPr lvl="1">
              <a:lnSpc>
                <a:spcPct val="80000"/>
              </a:lnSpc>
            </a:pPr>
            <a:endParaRPr lang="en-US" sz="2400" dirty="0"/>
          </a:p>
        </p:txBody>
      </p:sp>
    </p:spTree>
    <p:extLst>
      <p:ext uri="{BB962C8B-B14F-4D97-AF65-F5344CB8AC3E}">
        <p14:creationId xmlns:p14="http://schemas.microsoft.com/office/powerpoint/2010/main" val="22889917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strips(downRight)">
                                      <p:cBhvr>
                                        <p:cTn id="7" dur="500"/>
                                        <p:tgtEl>
                                          <p:spTgt spid="6349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63491">
                                            <p:txEl>
                                              <p:pRg st="1" end="1"/>
                                            </p:txEl>
                                          </p:spTgt>
                                        </p:tgtEl>
                                        <p:attrNameLst>
                                          <p:attrName>style.visibility</p:attrName>
                                        </p:attrNameLst>
                                      </p:cBhvr>
                                      <p:to>
                                        <p:strVal val="visible"/>
                                      </p:to>
                                    </p:set>
                                    <p:animEffect transition="in" filter="strips(downRight)">
                                      <p:cBhvr>
                                        <p:cTn id="10" dur="500"/>
                                        <p:tgtEl>
                                          <p:spTgt spid="6349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animEffect transition="in" filter="strips(downRight)">
                                      <p:cBhvr>
                                        <p:cTn id="15" dur="500"/>
                                        <p:tgtEl>
                                          <p:spTgt spid="6349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63491">
                                            <p:txEl>
                                              <p:pRg st="3" end="3"/>
                                            </p:txEl>
                                          </p:spTgt>
                                        </p:tgtEl>
                                        <p:attrNameLst>
                                          <p:attrName>style.visibility</p:attrName>
                                        </p:attrNameLst>
                                      </p:cBhvr>
                                      <p:to>
                                        <p:strVal val="visible"/>
                                      </p:to>
                                    </p:set>
                                    <p:animEffect transition="in" filter="strips(downRight)">
                                      <p:cBhvr>
                                        <p:cTn id="20" dur="500"/>
                                        <p:tgtEl>
                                          <p:spTgt spid="634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09B06202-2D13-4D73-B4D4-BB8083EE9156}" type="slidenum">
              <a:rPr lang="en-US"/>
              <a:pPr/>
              <a:t>75</a:t>
            </a:fld>
            <a:endParaRPr lang="en-CA"/>
          </a:p>
        </p:txBody>
      </p:sp>
      <p:sp>
        <p:nvSpPr>
          <p:cNvPr id="65538" name="Rectangle 2"/>
          <p:cNvSpPr>
            <a:spLocks noGrp="1" noChangeArrowheads="1"/>
          </p:cNvSpPr>
          <p:nvPr>
            <p:ph type="title"/>
          </p:nvPr>
        </p:nvSpPr>
        <p:spPr/>
        <p:txBody>
          <a:bodyPr>
            <a:normAutofit/>
          </a:bodyPr>
          <a:lstStyle/>
          <a:p>
            <a:r>
              <a:rPr lang="cs-CZ" sz="3200" dirty="0" smtClean="0"/>
              <a:t>Komparativní výhoda s více statky</a:t>
            </a:r>
            <a:endParaRPr lang="en-US" sz="3200" dirty="0"/>
          </a:p>
        </p:txBody>
      </p:sp>
      <p:sp>
        <p:nvSpPr>
          <p:cNvPr id="65539" name="Rectangle 3"/>
          <p:cNvSpPr>
            <a:spLocks noGrp="1" noChangeArrowheads="1"/>
          </p:cNvSpPr>
          <p:nvPr>
            <p:ph type="body" idx="1"/>
          </p:nvPr>
        </p:nvSpPr>
        <p:spPr/>
        <p:txBody>
          <a:bodyPr/>
          <a:lstStyle/>
          <a:p>
            <a:r>
              <a:rPr lang="cs-CZ" sz="2400" dirty="0" smtClean="0"/>
              <a:t>Předpokládejme, že </a:t>
            </a:r>
            <a:r>
              <a:rPr lang="en-US" sz="2400" i="1" dirty="0" smtClean="0"/>
              <a:t>w/w</a:t>
            </a:r>
            <a:r>
              <a:rPr lang="en-US" sz="2400" i="1" baseline="30000" dirty="0"/>
              <a:t>* </a:t>
            </a:r>
            <a:r>
              <a:rPr lang="cs-CZ" sz="2400" dirty="0" smtClean="0"/>
              <a:t>vzroste ze</a:t>
            </a:r>
            <a:r>
              <a:rPr lang="en-US" sz="2400" dirty="0" smtClean="0"/>
              <a:t> </a:t>
            </a:r>
            <a:r>
              <a:rPr lang="en-US" sz="2400" dirty="0"/>
              <a:t>3 </a:t>
            </a:r>
            <a:r>
              <a:rPr lang="cs-CZ" sz="2400" dirty="0" smtClean="0"/>
              <a:t>na</a:t>
            </a:r>
            <a:r>
              <a:rPr lang="en-US" sz="2400" dirty="0" smtClean="0"/>
              <a:t> </a:t>
            </a:r>
            <a:r>
              <a:rPr lang="en-US" sz="2400" dirty="0"/>
              <a:t>3.99:</a:t>
            </a:r>
          </a:p>
          <a:p>
            <a:pPr lvl="1"/>
            <a:r>
              <a:rPr lang="cs-CZ" sz="2000" dirty="0" smtClean="0"/>
              <a:t>Domácí země by vyráběla jak stále vyráběla jablka, banány a </a:t>
            </a:r>
            <a:r>
              <a:rPr lang="cs-CZ" sz="2000" dirty="0" err="1" smtClean="0"/>
              <a:t>kaviár,ale</a:t>
            </a:r>
            <a:r>
              <a:rPr lang="cs-CZ" sz="2000" dirty="0" smtClean="0"/>
              <a:t> poptávka po nich a po pracovních je vyrábějících by s růstem relativní mzdy klesala</a:t>
            </a:r>
            <a:r>
              <a:rPr lang="en-US" sz="2000" dirty="0" smtClean="0"/>
              <a:t>.</a:t>
            </a:r>
            <a:endParaRPr lang="en-US" sz="2000" dirty="0"/>
          </a:p>
          <a:p>
            <a:pPr>
              <a:lnSpc>
                <a:spcPct val="90000"/>
              </a:lnSpc>
              <a:spcBef>
                <a:spcPct val="50000"/>
              </a:spcBef>
            </a:pPr>
            <a:r>
              <a:rPr lang="cs-CZ" sz="2400" dirty="0"/>
              <a:t>Předpokládejme, že </a:t>
            </a:r>
            <a:r>
              <a:rPr lang="en-US" sz="2400" i="1" dirty="0"/>
              <a:t>w/w</a:t>
            </a:r>
            <a:r>
              <a:rPr lang="en-US" sz="2400" i="1" baseline="30000" dirty="0"/>
              <a:t>* </a:t>
            </a:r>
            <a:r>
              <a:rPr lang="cs-CZ" sz="2400" dirty="0"/>
              <a:t>vzroste ze</a:t>
            </a:r>
            <a:r>
              <a:rPr lang="en-US" sz="2400" dirty="0"/>
              <a:t> </a:t>
            </a:r>
            <a:r>
              <a:rPr lang="en-US" sz="2400" dirty="0" smtClean="0"/>
              <a:t>3.99 </a:t>
            </a:r>
            <a:r>
              <a:rPr lang="en-US" sz="2400" dirty="0"/>
              <a:t>to 4.01:</a:t>
            </a:r>
          </a:p>
          <a:p>
            <a:pPr lvl="1"/>
            <a:r>
              <a:rPr lang="cs-CZ" sz="2000" dirty="0" smtClean="0"/>
              <a:t>Kaviár je nyní příliš drahý na to aby byl vyráběn doma, kaviárový průmysl se přesune do zahraničí a způsobí jednorázový propad poptávky po domácích pracovnících</a:t>
            </a:r>
            <a:r>
              <a:rPr lang="en-US" sz="2000" dirty="0" smtClean="0"/>
              <a:t>.</a:t>
            </a:r>
            <a:endParaRPr lang="en-US" sz="2000" dirty="0"/>
          </a:p>
          <a:p>
            <a:pPr>
              <a:spcBef>
                <a:spcPct val="50000"/>
              </a:spcBef>
            </a:pPr>
            <a:r>
              <a:rPr lang="cs-CZ" sz="2400" dirty="0" smtClean="0"/>
              <a:t>Co by se stalo, kdyby w</a:t>
            </a:r>
            <a:r>
              <a:rPr lang="en-US" sz="2400" i="1" dirty="0" smtClean="0"/>
              <a:t>/w</a:t>
            </a:r>
            <a:r>
              <a:rPr lang="en-US" sz="2400" i="1" baseline="30000" dirty="0"/>
              <a:t>* </a:t>
            </a:r>
            <a:r>
              <a:rPr lang="cs-CZ" sz="2400" dirty="0" smtClean="0"/>
              <a:t>vzrostlo z </a:t>
            </a:r>
            <a:r>
              <a:rPr lang="en-US" sz="2400" dirty="0" smtClean="0"/>
              <a:t>0.75</a:t>
            </a:r>
            <a:r>
              <a:rPr lang="en-US" sz="2400" i="1" dirty="0" smtClean="0"/>
              <a:t> </a:t>
            </a:r>
            <a:r>
              <a:rPr lang="cs-CZ" sz="2400" i="1" dirty="0" smtClean="0"/>
              <a:t>na</a:t>
            </a:r>
            <a:r>
              <a:rPr lang="en-US" sz="2400" dirty="0" smtClean="0"/>
              <a:t> 10</a:t>
            </a:r>
            <a:r>
              <a:rPr lang="cs-CZ" sz="2400" dirty="0" smtClean="0"/>
              <a:t>?</a:t>
            </a:r>
            <a:r>
              <a:rPr lang="en-US" sz="2400" dirty="0" smtClean="0"/>
              <a:t> </a:t>
            </a:r>
            <a:endParaRPr lang="en-US" sz="2400" dirty="0"/>
          </a:p>
        </p:txBody>
      </p:sp>
    </p:spTree>
    <p:extLst>
      <p:ext uri="{BB962C8B-B14F-4D97-AF65-F5344CB8AC3E}">
        <p14:creationId xmlns:p14="http://schemas.microsoft.com/office/powerpoint/2010/main" val="36011418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strips(downRight)">
                                      <p:cBhvr>
                                        <p:cTn id="7" dur="500"/>
                                        <p:tgtEl>
                                          <p:spTgt spid="6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strips(downRight)">
                                      <p:cBhvr>
                                        <p:cTn id="12" dur="500"/>
                                        <p:tgtEl>
                                          <p:spTgt spid="65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strips(downRight)">
                                      <p:cBhvr>
                                        <p:cTn id="17" dur="500"/>
                                        <p:tgtEl>
                                          <p:spTgt spid="655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strips(downRight)">
                                      <p:cBhvr>
                                        <p:cTn id="22" dur="500"/>
                                        <p:tgtEl>
                                          <p:spTgt spid="655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strips(downRight)">
                                      <p:cBhvr>
                                        <p:cTn id="27" dur="500"/>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303481B-4846-4518-BD5B-9482A7FD74BF}" type="slidenum">
              <a:rPr lang="en-US"/>
              <a:pPr/>
              <a:t>76</a:t>
            </a:fld>
            <a:endParaRPr lang="en-CA"/>
          </a:p>
        </p:txBody>
      </p:sp>
      <p:sp>
        <p:nvSpPr>
          <p:cNvPr id="124930" name="Rectangle 2"/>
          <p:cNvSpPr>
            <a:spLocks noGrp="1" noChangeArrowheads="1"/>
          </p:cNvSpPr>
          <p:nvPr>
            <p:ph type="title"/>
          </p:nvPr>
        </p:nvSpPr>
        <p:spPr/>
        <p:txBody>
          <a:bodyPr/>
          <a:lstStyle/>
          <a:p>
            <a:r>
              <a:rPr lang="cs-CZ" sz="3200" dirty="0" smtClean="0"/>
              <a:t>Určení relativních mezd</a:t>
            </a:r>
            <a:endParaRPr lang="en-US" sz="3200" dirty="0"/>
          </a:p>
        </p:txBody>
      </p:sp>
      <p:pic>
        <p:nvPicPr>
          <p:cNvPr id="124934" name="Picture 6" descr="fig030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44763" y="1504950"/>
            <a:ext cx="4718050" cy="4994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78391677"/>
      </p:ext>
    </p:extLst>
  </p:cSld>
  <p:clrMapOvr>
    <a:masterClrMapping/>
  </p:clrMapOvr>
  <p:transition spd="med">
    <p:pull dir="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64CDD0FB-1BAE-4D9F-B6AD-6B491CAD6125}" type="slidenum">
              <a:rPr lang="en-US"/>
              <a:pPr/>
              <a:t>77</a:t>
            </a:fld>
            <a:endParaRPr lang="en-CA"/>
          </a:p>
        </p:txBody>
      </p:sp>
      <p:sp>
        <p:nvSpPr>
          <p:cNvPr id="66562"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6563" name="Rectangle 3"/>
          <p:cNvSpPr>
            <a:spLocks noGrp="1" noChangeArrowheads="1"/>
          </p:cNvSpPr>
          <p:nvPr>
            <p:ph type="body" idx="1"/>
          </p:nvPr>
        </p:nvSpPr>
        <p:spPr/>
        <p:txBody>
          <a:bodyPr/>
          <a:lstStyle/>
          <a:p>
            <a:r>
              <a:rPr lang="cs-CZ" sz="2800" dirty="0" smtClean="0"/>
              <a:t>Předpokládáme, že relativní nabídka práce je nezávislá na </a:t>
            </a:r>
            <a:r>
              <a:rPr lang="en-US" sz="2800" i="1" dirty="0" smtClean="0"/>
              <a:t>w/w</a:t>
            </a:r>
            <a:r>
              <a:rPr lang="en-US" sz="2800" i="1" baseline="30000" dirty="0"/>
              <a:t>* </a:t>
            </a:r>
            <a:r>
              <a:rPr lang="cs-CZ" sz="2800" dirty="0" smtClean="0"/>
              <a:t>a fixní na úrovni determinované velikostí populace obou zemí</a:t>
            </a:r>
            <a:r>
              <a:rPr lang="en-US" sz="2800" dirty="0" smtClean="0"/>
              <a:t>.</a:t>
            </a:r>
            <a:endParaRPr lang="en-US" sz="2800" dirty="0"/>
          </a:p>
        </p:txBody>
      </p:sp>
    </p:spTree>
    <p:extLst>
      <p:ext uri="{BB962C8B-B14F-4D97-AF65-F5344CB8AC3E}">
        <p14:creationId xmlns:p14="http://schemas.microsoft.com/office/powerpoint/2010/main" val="12441837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strips(downRight)">
                                      <p:cBhvr>
                                        <p:cTn id="7"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8F31D62D-1741-48AE-B003-9D589A025E24}" type="slidenum">
              <a:rPr lang="en-US"/>
              <a:pPr/>
              <a:t>78</a:t>
            </a:fld>
            <a:endParaRPr lang="en-CA"/>
          </a:p>
        </p:txBody>
      </p:sp>
      <p:sp>
        <p:nvSpPr>
          <p:cNvPr id="68610" name="Rectangle 2"/>
          <p:cNvSpPr>
            <a:spLocks noGrp="1" noChangeArrowheads="1"/>
          </p:cNvSpPr>
          <p:nvPr>
            <p:ph type="title"/>
          </p:nvPr>
        </p:nvSpPr>
        <p:spPr/>
        <p:txBody>
          <a:bodyPr>
            <a:normAutofit fontScale="90000"/>
          </a:bodyPr>
          <a:lstStyle/>
          <a:p>
            <a:r>
              <a:rPr lang="cs-CZ" sz="3200" dirty="0" smtClean="0"/>
              <a:t>Dopravní náklady a neobchodovatelné zboží</a:t>
            </a:r>
            <a:endParaRPr lang="en-US" sz="3200" dirty="0"/>
          </a:p>
        </p:txBody>
      </p:sp>
      <p:sp>
        <p:nvSpPr>
          <p:cNvPr id="68611" name="Rectangle 3"/>
          <p:cNvSpPr>
            <a:spLocks noGrp="1" noChangeArrowheads="1"/>
          </p:cNvSpPr>
          <p:nvPr>
            <p:ph type="body" idx="1"/>
          </p:nvPr>
        </p:nvSpPr>
        <p:spPr>
          <a:xfrm>
            <a:off x="960438" y="1905000"/>
            <a:ext cx="7835900" cy="4394200"/>
          </a:xfrm>
        </p:spPr>
        <p:txBody>
          <a:bodyPr>
            <a:normAutofit/>
          </a:bodyPr>
          <a:lstStyle/>
          <a:p>
            <a:pPr marL="533400" indent="-533400">
              <a:lnSpc>
                <a:spcPct val="90000"/>
              </a:lnSpc>
              <a:spcBef>
                <a:spcPct val="50000"/>
              </a:spcBef>
            </a:pPr>
            <a:r>
              <a:rPr lang="cs-CZ" sz="2800" dirty="0" smtClean="0"/>
              <a:t>Z </a:t>
            </a:r>
            <a:r>
              <a:rPr lang="cs-CZ" sz="2800" dirty="0" err="1" smtClean="0"/>
              <a:t>rikardiánského</a:t>
            </a:r>
            <a:r>
              <a:rPr lang="cs-CZ" sz="2800" dirty="0" smtClean="0"/>
              <a:t> modelu plyne plná specializace zemí</a:t>
            </a:r>
            <a:r>
              <a:rPr lang="en-US" sz="2800" dirty="0" smtClean="0"/>
              <a:t>.</a:t>
            </a:r>
            <a:endParaRPr lang="en-US" sz="2800" dirty="0"/>
          </a:p>
          <a:p>
            <a:pPr marL="533400" indent="-533400">
              <a:lnSpc>
                <a:spcPct val="90000"/>
              </a:lnSpc>
              <a:spcBef>
                <a:spcPct val="50000"/>
              </a:spcBef>
            </a:pPr>
            <a:r>
              <a:rPr lang="cs-CZ" sz="2800" dirty="0" smtClean="0"/>
              <a:t>V reálném světě se to stává velmi zřídka z důvodu</a:t>
            </a:r>
            <a:r>
              <a:rPr lang="en-US" sz="2800" dirty="0" smtClean="0"/>
              <a:t>:</a:t>
            </a:r>
            <a:endParaRPr lang="en-US" sz="2800" dirty="0"/>
          </a:p>
          <a:p>
            <a:pPr marL="914400" lvl="1" indent="-457200">
              <a:lnSpc>
                <a:spcPct val="90000"/>
              </a:lnSpc>
              <a:buFont typeface="Times" pitchFamily="18" charset="0"/>
              <a:buAutoNum type="arabicPeriod"/>
            </a:pPr>
            <a:r>
              <a:rPr lang="cs-CZ" sz="2400" dirty="0" smtClean="0"/>
              <a:t>Při existenci více výrobních faktorů klesá tendence ke specializaci</a:t>
            </a:r>
            <a:r>
              <a:rPr lang="en-US" sz="2400" dirty="0" smtClean="0"/>
              <a:t> (</a:t>
            </a:r>
            <a:r>
              <a:rPr lang="cs-CZ" sz="2400" dirty="0" smtClean="0"/>
              <a:t>viz příště, kap.</a:t>
            </a:r>
            <a:r>
              <a:rPr lang="en-US" sz="2400" dirty="0" smtClean="0"/>
              <a:t> </a:t>
            </a:r>
            <a:r>
              <a:rPr lang="en-US" sz="2400" dirty="0"/>
              <a:t>4)</a:t>
            </a:r>
          </a:p>
          <a:p>
            <a:pPr marL="914400" lvl="1" indent="-457200">
              <a:lnSpc>
                <a:spcPct val="90000"/>
              </a:lnSpc>
              <a:buFont typeface="Times" pitchFamily="18" charset="0"/>
              <a:buAutoNum type="arabicPeriod"/>
            </a:pPr>
            <a:r>
              <a:rPr lang="cs-CZ" sz="2400" dirty="0" smtClean="0"/>
              <a:t>Obchodní politika</a:t>
            </a:r>
            <a:r>
              <a:rPr lang="en-US" sz="2400" dirty="0" smtClean="0"/>
              <a:t> (</a:t>
            </a:r>
            <a:r>
              <a:rPr lang="cs-CZ" sz="2400" dirty="0" smtClean="0"/>
              <a:t>přes příště nebo za 3 týdny</a:t>
            </a:r>
            <a:r>
              <a:rPr lang="en-US" sz="2400" dirty="0" smtClean="0"/>
              <a:t>)</a:t>
            </a:r>
            <a:endParaRPr lang="en-US" sz="2400" dirty="0"/>
          </a:p>
          <a:p>
            <a:pPr marL="914400" lvl="1" indent="-457200">
              <a:lnSpc>
                <a:spcPct val="90000"/>
              </a:lnSpc>
              <a:buFont typeface="Times" pitchFamily="18" charset="0"/>
              <a:buAutoNum type="arabicPeriod"/>
            </a:pPr>
            <a:r>
              <a:rPr lang="cs-CZ" sz="2400" dirty="0" smtClean="0"/>
              <a:t>Dopravní náklady omezují nebo zcela odstraňují obchod.</a:t>
            </a:r>
            <a:endParaRPr lang="en-US" sz="2400" dirty="0"/>
          </a:p>
        </p:txBody>
      </p:sp>
    </p:spTree>
    <p:extLst>
      <p:ext uri="{BB962C8B-B14F-4D97-AF65-F5344CB8AC3E}">
        <p14:creationId xmlns:p14="http://schemas.microsoft.com/office/powerpoint/2010/main" val="162984052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strips(downRight)">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strips(downRight)">
                                      <p:cBhvr>
                                        <p:cTn id="12" dur="5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strips(downRight)">
                                      <p:cBhvr>
                                        <p:cTn id="17" dur="5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strips(downRight)">
                                      <p:cBhvr>
                                        <p:cTn id="22" dur="500"/>
                                        <p:tgtEl>
                                          <p:spTgt spid="686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8611">
                                            <p:txEl>
                                              <p:pRg st="4" end="4"/>
                                            </p:txEl>
                                          </p:spTgt>
                                        </p:tgtEl>
                                        <p:attrNameLst>
                                          <p:attrName>style.visibility</p:attrName>
                                        </p:attrNameLst>
                                      </p:cBhvr>
                                      <p:to>
                                        <p:strVal val="visible"/>
                                      </p:to>
                                    </p:set>
                                    <p:animEffect transition="in" filter="strips(downRight)">
                                      <p:cBhvr>
                                        <p:cTn id="27" dur="500"/>
                                        <p:tgtEl>
                                          <p:spTgt spid="686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3F7BF5A-F92F-45B6-BCEB-83C1C7D89AFD}" type="slidenum">
              <a:rPr lang="en-US"/>
              <a:pPr/>
              <a:t>79</a:t>
            </a:fld>
            <a:endParaRPr lang="en-CA"/>
          </a:p>
        </p:txBody>
      </p:sp>
      <p:sp>
        <p:nvSpPr>
          <p:cNvPr id="69634" name="Rectangle 2"/>
          <p:cNvSpPr>
            <a:spLocks noGrp="1" noChangeArrowheads="1"/>
          </p:cNvSpPr>
          <p:nvPr>
            <p:ph type="title"/>
          </p:nvPr>
        </p:nvSpPr>
        <p:spPr/>
        <p:txBody>
          <a:bodyPr>
            <a:normAutofit fontScale="90000"/>
          </a:bodyPr>
          <a:lstStyle/>
          <a:p>
            <a:r>
              <a:rPr lang="cs-CZ" sz="3200" dirty="0"/>
              <a:t>Dopravní náklady a neobchodovatelné zboží</a:t>
            </a:r>
            <a:endParaRPr lang="en-US" sz="3200" dirty="0"/>
          </a:p>
        </p:txBody>
      </p:sp>
      <p:sp>
        <p:nvSpPr>
          <p:cNvPr id="69635" name="Rectangle 3"/>
          <p:cNvSpPr>
            <a:spLocks noGrp="1" noChangeArrowheads="1"/>
          </p:cNvSpPr>
          <p:nvPr>
            <p:ph type="body" idx="1"/>
          </p:nvPr>
        </p:nvSpPr>
        <p:spPr/>
        <p:txBody>
          <a:bodyPr/>
          <a:lstStyle/>
          <a:p>
            <a:pPr>
              <a:spcBef>
                <a:spcPct val="60000"/>
              </a:spcBef>
            </a:pPr>
            <a:r>
              <a:rPr lang="cs-CZ" sz="2800" dirty="0" smtClean="0"/>
              <a:t>Neobchodovatelné zboží a služby (holičství, opravna aut) existují z důvodů vysokých přepravních nákladů</a:t>
            </a:r>
            <a:r>
              <a:rPr lang="en-US" sz="2800" dirty="0" smtClean="0"/>
              <a:t>.</a:t>
            </a:r>
            <a:endParaRPr lang="en-US" sz="2800" dirty="0"/>
          </a:p>
          <a:p>
            <a:pPr lvl="1">
              <a:spcBef>
                <a:spcPct val="60000"/>
              </a:spcBef>
            </a:pPr>
            <a:r>
              <a:rPr lang="cs-CZ" sz="2400" dirty="0" smtClean="0"/>
              <a:t>Země utrácejí velký díl HDP na neobchodovatelné zboží a služby</a:t>
            </a:r>
            <a:r>
              <a:rPr lang="en-US" sz="2400" dirty="0" smtClean="0"/>
              <a:t>.</a:t>
            </a:r>
            <a:endParaRPr lang="en-US" sz="2400" dirty="0"/>
          </a:p>
        </p:txBody>
      </p:sp>
    </p:spTree>
    <p:extLst>
      <p:ext uri="{BB962C8B-B14F-4D97-AF65-F5344CB8AC3E}">
        <p14:creationId xmlns:p14="http://schemas.microsoft.com/office/powerpoint/2010/main" val="29919799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strips(downRigh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strips(downRight)">
                                      <p:cBhvr>
                                        <p:cTn id="12" dur="500"/>
                                        <p:tgtEl>
                                          <p:spTgt spid="69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6"/>
          <p:cNvSpPr>
            <a:spLocks noGrp="1" noChangeArrowheads="1"/>
          </p:cNvSpPr>
          <p:nvPr>
            <p:ph type="title"/>
          </p:nvPr>
        </p:nvSpPr>
        <p:spPr/>
        <p:txBody>
          <a:bodyPr/>
          <a:lstStyle/>
          <a:p>
            <a:pPr eaLnBrk="1" hangingPunct="1"/>
            <a:r>
              <a:rPr lang="cs-CZ" smtClean="0"/>
              <a:t>Gravitační model</a:t>
            </a:r>
            <a:endParaRPr lang="en-US" smtClean="0"/>
          </a:p>
        </p:txBody>
      </p:sp>
      <p:sp>
        <p:nvSpPr>
          <p:cNvPr id="12295" name="Rectangle 7"/>
          <p:cNvSpPr>
            <a:spLocks noGrp="1" noChangeArrowheads="1"/>
          </p:cNvSpPr>
          <p:nvPr>
            <p:ph idx="1"/>
          </p:nvPr>
        </p:nvSpPr>
        <p:spPr/>
        <p:txBody>
          <a:bodyPr/>
          <a:lstStyle/>
          <a:p>
            <a:pPr marL="533400" indent="-533400" eaLnBrk="1" hangingPunct="1">
              <a:lnSpc>
                <a:spcPct val="90000"/>
              </a:lnSpc>
              <a:spcBef>
                <a:spcPct val="50000"/>
              </a:spcBef>
              <a:buFont typeface="Times" pitchFamily="18" charset="0"/>
              <a:buNone/>
            </a:pPr>
            <a:r>
              <a:rPr lang="cs-CZ" sz="2400" smtClean="0"/>
              <a:t>Mimo velikost hrají roli i další faktory</a:t>
            </a:r>
            <a:r>
              <a:rPr lang="en-US" sz="2400" smtClean="0"/>
              <a:t>: </a:t>
            </a:r>
          </a:p>
          <a:p>
            <a:pPr marL="533400" indent="-533400" eaLnBrk="1" hangingPunct="1">
              <a:lnSpc>
                <a:spcPct val="90000"/>
              </a:lnSpc>
              <a:spcBef>
                <a:spcPct val="50000"/>
              </a:spcBef>
              <a:buFont typeface="Times" pitchFamily="18" charset="0"/>
              <a:buAutoNum type="arabicPeriod"/>
            </a:pPr>
            <a:r>
              <a:rPr lang="cs-CZ" sz="2400" i="1" smtClean="0"/>
              <a:t>Vzdálenost – ovlivňuje dopravní náklady a tudíž cenu</a:t>
            </a:r>
            <a:r>
              <a:rPr lang="en-US" sz="2400" smtClean="0"/>
              <a:t>.</a:t>
            </a:r>
          </a:p>
          <a:p>
            <a:pPr marL="914400" lvl="1" indent="-457200" eaLnBrk="1" hangingPunct="1">
              <a:lnSpc>
                <a:spcPct val="90000"/>
              </a:lnSpc>
            </a:pPr>
            <a:r>
              <a:rPr lang="cs-CZ" sz="2000" smtClean="0"/>
              <a:t>Ovlivňuje také osobní kontakt a komunikaci, což může ovlivnit obchod</a:t>
            </a:r>
            <a:r>
              <a:rPr lang="en-US" sz="2000" smtClean="0"/>
              <a:t> </a:t>
            </a:r>
          </a:p>
          <a:p>
            <a:pPr marL="533400" indent="-533400" eaLnBrk="1" hangingPunct="1">
              <a:lnSpc>
                <a:spcPct val="90000"/>
              </a:lnSpc>
              <a:spcBef>
                <a:spcPct val="50000"/>
              </a:spcBef>
              <a:buFont typeface="Times" pitchFamily="18" charset="0"/>
              <a:buAutoNum type="arabicPeriod" startAt="2"/>
            </a:pPr>
            <a:r>
              <a:rPr lang="cs-CZ" sz="2400" i="1" smtClean="0"/>
              <a:t>Kulturní blízkost</a:t>
            </a:r>
            <a:r>
              <a:rPr lang="en-US" sz="2400" smtClean="0"/>
              <a:t>: </a:t>
            </a:r>
            <a:r>
              <a:rPr lang="cs-CZ" sz="2400" smtClean="0"/>
              <a:t>blízké kulturní vazby obvykle znamenají silné ekonomické vazby</a:t>
            </a:r>
            <a:r>
              <a:rPr lang="en-US" sz="2400" smtClean="0"/>
              <a:t>.</a:t>
            </a:r>
          </a:p>
          <a:p>
            <a:pPr marL="533400" indent="-533400" eaLnBrk="1" hangingPunct="1">
              <a:lnSpc>
                <a:spcPct val="90000"/>
              </a:lnSpc>
              <a:spcBef>
                <a:spcPct val="50000"/>
              </a:spcBef>
              <a:buFont typeface="Times" pitchFamily="18" charset="0"/>
              <a:buAutoNum type="arabicPeriod" startAt="2"/>
            </a:pPr>
            <a:r>
              <a:rPr lang="cs-CZ" sz="2400" i="1" smtClean="0"/>
              <a:t>Geografie</a:t>
            </a:r>
            <a:r>
              <a:rPr lang="en-US" sz="2400" smtClean="0"/>
              <a:t>: </a:t>
            </a:r>
            <a:r>
              <a:rPr lang="cs-CZ" sz="2400" smtClean="0"/>
              <a:t>přístavy, neexistence horských překážek činí dopravu snadnější</a:t>
            </a:r>
            <a:r>
              <a:rPr lang="en-US" sz="240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71F4BC3A-F6DB-4FDA-AD91-8D9F9FD1A72C}" type="slidenum">
              <a:rPr lang="en-US"/>
              <a:pPr>
                <a:defRPr/>
              </a:pPr>
              <a:t>8</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5">
                                            <p:txEl>
                                              <p:pRg st="0" end="0"/>
                                            </p:txEl>
                                          </p:spTgt>
                                        </p:tgtEl>
                                        <p:attrNameLst>
                                          <p:attrName>style.visibility</p:attrName>
                                        </p:attrNameLst>
                                      </p:cBhvr>
                                      <p:to>
                                        <p:strVal val="visible"/>
                                      </p:to>
                                    </p:set>
                                    <p:animEffect transition="in" filter="strips(downRight)">
                                      <p:cBhvr>
                                        <p:cTn id="7" dur="500"/>
                                        <p:tgtEl>
                                          <p:spTgt spid="122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5">
                                            <p:txEl>
                                              <p:pRg st="1" end="1"/>
                                            </p:txEl>
                                          </p:spTgt>
                                        </p:tgtEl>
                                        <p:attrNameLst>
                                          <p:attrName>style.visibility</p:attrName>
                                        </p:attrNameLst>
                                      </p:cBhvr>
                                      <p:to>
                                        <p:strVal val="visible"/>
                                      </p:to>
                                    </p:set>
                                    <p:animEffect transition="in" filter="strips(downRight)">
                                      <p:cBhvr>
                                        <p:cTn id="12" dur="500"/>
                                        <p:tgtEl>
                                          <p:spTgt spid="122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5">
                                            <p:txEl>
                                              <p:pRg st="2" end="2"/>
                                            </p:txEl>
                                          </p:spTgt>
                                        </p:tgtEl>
                                        <p:attrNameLst>
                                          <p:attrName>style.visibility</p:attrName>
                                        </p:attrNameLst>
                                      </p:cBhvr>
                                      <p:to>
                                        <p:strVal val="visible"/>
                                      </p:to>
                                    </p:set>
                                    <p:animEffect transition="in" filter="strips(downRight)">
                                      <p:cBhvr>
                                        <p:cTn id="17" dur="500"/>
                                        <p:tgtEl>
                                          <p:spTgt spid="122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5">
                                            <p:txEl>
                                              <p:pRg st="3" end="3"/>
                                            </p:txEl>
                                          </p:spTgt>
                                        </p:tgtEl>
                                        <p:attrNameLst>
                                          <p:attrName>style.visibility</p:attrName>
                                        </p:attrNameLst>
                                      </p:cBhvr>
                                      <p:to>
                                        <p:strVal val="visible"/>
                                      </p:to>
                                    </p:set>
                                    <p:animEffect transition="in" filter="strips(downRight)">
                                      <p:cBhvr>
                                        <p:cTn id="22" dur="500"/>
                                        <p:tgtEl>
                                          <p:spTgt spid="122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295">
                                            <p:txEl>
                                              <p:pRg st="4" end="4"/>
                                            </p:txEl>
                                          </p:spTgt>
                                        </p:tgtEl>
                                        <p:attrNameLst>
                                          <p:attrName>style.visibility</p:attrName>
                                        </p:attrNameLst>
                                      </p:cBhvr>
                                      <p:to>
                                        <p:strVal val="visible"/>
                                      </p:to>
                                    </p:set>
                                    <p:animEffect transition="in" filter="strips(downRight)">
                                      <p:cBhvr>
                                        <p:cTn id="27" dur="500"/>
                                        <p:tgtEl>
                                          <p:spTgt spid="122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A40120D7-2116-42C0-9D80-D520C9282CBA}" type="slidenum">
              <a:rPr lang="en-US"/>
              <a:pPr/>
              <a:t>80</a:t>
            </a:fld>
            <a:endParaRPr lang="en-CA"/>
          </a:p>
        </p:txBody>
      </p:sp>
      <p:sp>
        <p:nvSpPr>
          <p:cNvPr id="70658" name="Rectangle 2"/>
          <p:cNvSpPr>
            <a:spLocks noGrp="1" noChangeArrowheads="1"/>
          </p:cNvSpPr>
          <p:nvPr>
            <p:ph type="title"/>
          </p:nvPr>
        </p:nvSpPr>
        <p:spPr/>
        <p:txBody>
          <a:bodyPr/>
          <a:lstStyle/>
          <a:p>
            <a:r>
              <a:rPr lang="cs-CZ" dirty="0" smtClean="0"/>
              <a:t>Teorie a Praxe</a:t>
            </a:r>
            <a:endParaRPr lang="en-US" dirty="0"/>
          </a:p>
        </p:txBody>
      </p:sp>
      <p:sp>
        <p:nvSpPr>
          <p:cNvPr id="70659" name="Rectangle 3"/>
          <p:cNvSpPr>
            <a:spLocks noGrp="1" noChangeArrowheads="1"/>
          </p:cNvSpPr>
          <p:nvPr>
            <p:ph type="body" idx="1"/>
          </p:nvPr>
        </p:nvSpPr>
        <p:spPr>
          <a:xfrm>
            <a:off x="960438" y="1905000"/>
            <a:ext cx="7835900" cy="4356100"/>
          </a:xfrm>
        </p:spPr>
        <p:txBody>
          <a:bodyPr>
            <a:normAutofit/>
          </a:bodyPr>
          <a:lstStyle/>
          <a:p>
            <a:pPr>
              <a:lnSpc>
                <a:spcPct val="90000"/>
              </a:lnSpc>
            </a:pPr>
            <a:r>
              <a:rPr lang="cs-CZ" sz="2800" dirty="0" smtClean="0"/>
              <a:t>Exportují země ty statky ve kterých mají relativně vysokou produktivitu</a:t>
            </a:r>
            <a:r>
              <a:rPr lang="en-US" sz="2800" dirty="0" smtClean="0"/>
              <a:t>?</a:t>
            </a:r>
            <a:endParaRPr lang="en-US" sz="2800" dirty="0"/>
          </a:p>
          <a:p>
            <a:pPr>
              <a:lnSpc>
                <a:spcPct val="90000"/>
              </a:lnSpc>
            </a:pPr>
            <a:r>
              <a:rPr lang="cs-CZ" sz="2800" dirty="0" smtClean="0"/>
              <a:t>V roce 1951 naznačovala studie zkoumající podíl exportu USA/UK z 26 odvětví a produktivity v těchto odvětvích, že tomu tak je</a:t>
            </a:r>
            <a:r>
              <a:rPr lang="en-US" sz="2800" dirty="0" smtClean="0"/>
              <a:t>.</a:t>
            </a:r>
            <a:endParaRPr lang="en-US" sz="2800" dirty="0"/>
          </a:p>
          <a:p>
            <a:pPr>
              <a:lnSpc>
                <a:spcPct val="90000"/>
              </a:lnSpc>
            </a:pPr>
            <a:r>
              <a:rPr lang="cs-CZ" sz="2800" dirty="0" smtClean="0"/>
              <a:t>V té době měly USA absolutní výhodu ve všech 26 odvětvích, podíl exportu byl tím nižší, čím byla produktivita v USA nižší</a:t>
            </a:r>
            <a:endParaRPr lang="en-US" sz="2800" dirty="0"/>
          </a:p>
        </p:txBody>
      </p:sp>
    </p:spTree>
    <p:extLst>
      <p:ext uri="{BB962C8B-B14F-4D97-AF65-F5344CB8AC3E}">
        <p14:creationId xmlns:p14="http://schemas.microsoft.com/office/powerpoint/2010/main" val="11601955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strips(downRight)">
                                      <p:cBhvr>
                                        <p:cTn id="7" dur="5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strips(downRight)">
                                      <p:cBhvr>
                                        <p:cTn id="12" dur="500"/>
                                        <p:tgtEl>
                                          <p:spTgt spid="70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strips(downRight)">
                                      <p:cBhvr>
                                        <p:cTn id="17" dur="500"/>
                                        <p:tgtEl>
                                          <p:spTgt spid="70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E03501F-37B1-4D90-8AE8-4910E6F6418C}" type="slidenum">
              <a:rPr lang="en-US"/>
              <a:pPr/>
              <a:t>81</a:t>
            </a:fld>
            <a:endParaRPr lang="en-CA"/>
          </a:p>
        </p:txBody>
      </p:sp>
      <p:sp>
        <p:nvSpPr>
          <p:cNvPr id="129026" name="Rectangle 2"/>
          <p:cNvSpPr>
            <a:spLocks noGrp="1" noChangeArrowheads="1"/>
          </p:cNvSpPr>
          <p:nvPr>
            <p:ph type="title"/>
          </p:nvPr>
        </p:nvSpPr>
        <p:spPr/>
        <p:txBody>
          <a:bodyPr/>
          <a:lstStyle/>
          <a:p>
            <a:r>
              <a:rPr lang="en-US"/>
              <a:t>Fig. 3-6: Productivity and Exports</a:t>
            </a:r>
          </a:p>
        </p:txBody>
      </p:sp>
      <p:pic>
        <p:nvPicPr>
          <p:cNvPr id="129030" name="Picture 6" descr="fig03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89163" y="1179513"/>
            <a:ext cx="5173662" cy="5341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13696958"/>
      </p:ext>
    </p:extLst>
  </p:cSld>
  <p:clrMapOvr>
    <a:masterClrMapping/>
  </p:clrMapOvr>
  <p:transition spd="med">
    <p:pull dir="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EA890EA-DAAB-4655-9786-FD95D873DC22}" type="slidenum">
              <a:rPr lang="en-US"/>
              <a:pPr/>
              <a:t>82</a:t>
            </a:fld>
            <a:endParaRPr lang="en-CA"/>
          </a:p>
        </p:txBody>
      </p:sp>
      <p:sp>
        <p:nvSpPr>
          <p:cNvPr id="162818" name="Rectangle 2"/>
          <p:cNvSpPr>
            <a:spLocks noGrp="1" noChangeArrowheads="1"/>
          </p:cNvSpPr>
          <p:nvPr>
            <p:ph type="title"/>
          </p:nvPr>
        </p:nvSpPr>
        <p:spPr/>
        <p:txBody>
          <a:bodyPr>
            <a:normAutofit/>
          </a:bodyPr>
          <a:lstStyle/>
          <a:p>
            <a:r>
              <a:rPr lang="cs-CZ" sz="3200" dirty="0" smtClean="0"/>
              <a:t>Čína versus </a:t>
            </a:r>
            <a:r>
              <a:rPr lang="cs-CZ" sz="3200" dirty="0" err="1" smtClean="0"/>
              <a:t>německo</a:t>
            </a:r>
            <a:r>
              <a:rPr lang="cs-CZ" sz="3200" dirty="0" smtClean="0"/>
              <a:t>, </a:t>
            </a:r>
            <a:r>
              <a:rPr lang="en-US" sz="3200" dirty="0" smtClean="0"/>
              <a:t>1995</a:t>
            </a:r>
            <a:endParaRPr lang="en-US" sz="3200" dirty="0"/>
          </a:p>
        </p:txBody>
      </p:sp>
      <p:pic>
        <p:nvPicPr>
          <p:cNvPr id="162821" name="Picture 5" descr="tab030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3117850"/>
            <a:ext cx="7835900" cy="1687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11913694"/>
      </p:ext>
    </p:extLst>
  </p:cSld>
  <p:clrMapOvr>
    <a:masterClrMapping/>
  </p:clrMapOvr>
  <p:transition spd="med">
    <p:pull dir="rd"/>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en-US" dirty="0" smtClean="0"/>
              <a:t>S</a:t>
            </a:r>
            <a:r>
              <a:rPr lang="cs-CZ" dirty="0" smtClean="0"/>
              <a:t>hrnutí</a:t>
            </a:r>
            <a:endParaRPr lang="en-US" dirty="0" smtClean="0"/>
          </a:p>
        </p:txBody>
      </p:sp>
      <p:sp>
        <p:nvSpPr>
          <p:cNvPr id="35843" name="Rectangle 3"/>
          <p:cNvSpPr>
            <a:spLocks noGrp="1" noChangeArrowheads="1"/>
          </p:cNvSpPr>
          <p:nvPr>
            <p:ph idx="1"/>
          </p:nvPr>
        </p:nvSpPr>
        <p:spPr/>
        <p:txBody>
          <a:bodyPr>
            <a:normAutofit fontScale="92500" lnSpcReduction="10000"/>
          </a:bodyPr>
          <a:lstStyle/>
          <a:p>
            <a:pPr marL="533400" indent="-533400" eaLnBrk="1" hangingPunct="1">
              <a:lnSpc>
                <a:spcPct val="80000"/>
              </a:lnSpc>
              <a:spcBef>
                <a:spcPct val="50000"/>
              </a:spcBef>
              <a:buFont typeface="Times" pitchFamily="18" charset="0"/>
              <a:buAutoNum type="arabicPeriod"/>
            </a:pPr>
            <a:r>
              <a:rPr lang="cs-CZ" sz="2800" dirty="0" smtClean="0"/>
              <a:t>Největší obchodní partneři USA jsou Kanada, Čína, Mexiko, Japonsko, Německo</a:t>
            </a:r>
            <a:r>
              <a:rPr lang="en-US" sz="2800" dirty="0" smtClean="0"/>
              <a:t>.</a:t>
            </a:r>
          </a:p>
          <a:p>
            <a:pPr marL="533400" indent="-533400" eaLnBrk="1" hangingPunct="1">
              <a:lnSpc>
                <a:spcPct val="80000"/>
              </a:lnSpc>
              <a:spcBef>
                <a:spcPct val="50000"/>
              </a:spcBef>
              <a:buFont typeface="Times" pitchFamily="18" charset="0"/>
              <a:buAutoNum type="arabicPeriod"/>
            </a:pPr>
            <a:r>
              <a:rPr lang="cs-CZ" sz="2800" dirty="0" smtClean="0"/>
              <a:t>Gravitační model předpovídá, že obchod je přímo úměrný velikosti ekonomik (HDP) a nepřímo úměrný vzdálenosti</a:t>
            </a:r>
            <a:r>
              <a:rPr lang="en-US" sz="2800" dirty="0" smtClean="0"/>
              <a:t>.</a:t>
            </a:r>
            <a:endParaRPr lang="cs-CZ" sz="2800" dirty="0" smtClean="0"/>
          </a:p>
          <a:p>
            <a:pPr marL="609600" indent="-609600">
              <a:spcBef>
                <a:spcPct val="50000"/>
              </a:spcBef>
              <a:buFont typeface="Times" pitchFamily="18" charset="0"/>
              <a:buAutoNum type="arabicPeriod" startAt="4"/>
            </a:pPr>
            <a:r>
              <a:rPr lang="cs-CZ" sz="2800" dirty="0" smtClean="0"/>
              <a:t>Vedle velikosti a vzdálenosti hrají roli: kultura, geografie, korporace, hranice</a:t>
            </a:r>
            <a:r>
              <a:rPr lang="en-US" sz="2800" dirty="0" smtClean="0"/>
              <a:t>.</a:t>
            </a:r>
            <a:endParaRPr lang="en-US" sz="2800" dirty="0"/>
          </a:p>
          <a:p>
            <a:pPr marL="609600" indent="-609600">
              <a:spcBef>
                <a:spcPct val="50000"/>
              </a:spcBef>
              <a:buFont typeface="Times" pitchFamily="18" charset="0"/>
              <a:buAutoNum type="arabicPeriod" startAt="4"/>
            </a:pPr>
            <a:r>
              <a:rPr lang="cs-CZ" sz="2800" dirty="0" smtClean="0"/>
              <a:t>Moderní způsoby dopravy a komunikace zvýšily obchod, historicky měla větší vliv politika</a:t>
            </a:r>
            <a:r>
              <a:rPr lang="en-US" sz="2800" dirty="0" smtClean="0"/>
              <a:t>.</a:t>
            </a:r>
            <a:endParaRPr lang="en-US" sz="2800" dirty="0"/>
          </a:p>
          <a:p>
            <a:pPr marL="609600" indent="-609600">
              <a:spcBef>
                <a:spcPct val="50000"/>
              </a:spcBef>
              <a:buFont typeface="Times" pitchFamily="18" charset="0"/>
              <a:buAutoNum type="arabicPeriod" startAt="4"/>
            </a:pPr>
            <a:r>
              <a:rPr lang="cs-CZ" sz="2800" dirty="0" smtClean="0"/>
              <a:t>Dnes tvoří většinu obchodu zboží </a:t>
            </a:r>
            <a:r>
              <a:rPr lang="cs-CZ" sz="2800" dirty="0" err="1" smtClean="0"/>
              <a:t>zpracovatlského</a:t>
            </a:r>
            <a:r>
              <a:rPr lang="cs-CZ" sz="2800" dirty="0" smtClean="0"/>
              <a:t> průmyslu, dříve to byly zemědělské produkty a suroviny</a:t>
            </a:r>
            <a:r>
              <a:rPr lang="en-US" sz="2800" dirty="0" smtClean="0"/>
              <a:t>.</a:t>
            </a:r>
            <a:endParaRPr lang="en-US" sz="2800" dirty="0"/>
          </a:p>
          <a:p>
            <a:pPr marL="533400" indent="-533400" eaLnBrk="1" hangingPunct="1">
              <a:lnSpc>
                <a:spcPct val="80000"/>
              </a:lnSpc>
              <a:spcBef>
                <a:spcPct val="50000"/>
              </a:spcBef>
              <a:buFont typeface="Times" pitchFamily="18" charset="0"/>
              <a:buAutoNum type="arabicPeriod"/>
            </a:pPr>
            <a:endParaRPr lang="en-US" sz="2800" dirty="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DF6FBC99-7950-4537-9188-6D3731F4BB17}" type="slidenum">
              <a:rPr lang="en-US"/>
              <a:pPr>
                <a:defRPr/>
              </a:pPr>
              <a:t>83</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strips(downRight)">
                                      <p:cBhvr>
                                        <p:cTn id="17" dur="5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strips(downRight)">
                                      <p:cBhvr>
                                        <p:cTn id="22" dur="500"/>
                                        <p:tgtEl>
                                          <p:spTgt spid="35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strips(downRight)">
                                      <p:cBhvr>
                                        <p:cTn id="27" dur="5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378DA0E4-682A-4DA6-86A4-269EAB0F5B29}" type="slidenum">
              <a:rPr lang="en-US"/>
              <a:pPr/>
              <a:t>84</a:t>
            </a:fld>
            <a:endParaRPr lang="en-CA"/>
          </a:p>
        </p:txBody>
      </p:sp>
      <p:sp>
        <p:nvSpPr>
          <p:cNvPr id="72706" name="Rectangle 2"/>
          <p:cNvSpPr>
            <a:spLocks noGrp="1" noChangeArrowheads="1"/>
          </p:cNvSpPr>
          <p:nvPr>
            <p:ph type="title"/>
          </p:nvPr>
        </p:nvSpPr>
        <p:spPr/>
        <p:txBody>
          <a:bodyPr/>
          <a:lstStyle/>
          <a:p>
            <a:r>
              <a:rPr lang="en-US" dirty="0" smtClean="0"/>
              <a:t>S</a:t>
            </a:r>
            <a:r>
              <a:rPr lang="cs-CZ" dirty="0" smtClean="0"/>
              <a:t>hrnutí</a:t>
            </a:r>
            <a:endParaRPr lang="en-US" dirty="0"/>
          </a:p>
        </p:txBody>
      </p:sp>
      <p:sp>
        <p:nvSpPr>
          <p:cNvPr id="72707" name="Rectangle 3"/>
          <p:cNvSpPr>
            <a:spLocks noGrp="1" noChangeArrowheads="1"/>
          </p:cNvSpPr>
          <p:nvPr>
            <p:ph type="body" idx="1"/>
          </p:nvPr>
        </p:nvSpPr>
        <p:spPr/>
        <p:txBody>
          <a:bodyPr>
            <a:normAutofit fontScale="85000" lnSpcReduction="20000"/>
          </a:bodyPr>
          <a:lstStyle/>
          <a:p>
            <a:pPr marL="533400" indent="-533400">
              <a:buFont typeface="Times" pitchFamily="18" charset="0"/>
              <a:buAutoNum type="arabicPeriod"/>
            </a:pPr>
            <a:r>
              <a:rPr lang="cs-CZ" sz="2400" dirty="0" smtClean="0"/>
              <a:t>Země má komparativní výhodu v produkci statku, pokud jsou její </a:t>
            </a:r>
            <a:r>
              <a:rPr lang="cs-CZ" sz="2400" dirty="0" err="1" smtClean="0"/>
              <a:t>nákladypříležitosti</a:t>
            </a:r>
            <a:r>
              <a:rPr lang="cs-CZ" sz="2400" dirty="0" smtClean="0"/>
              <a:t> nižší</a:t>
            </a:r>
            <a:r>
              <a:rPr lang="en-US" sz="2400" dirty="0" smtClean="0"/>
              <a:t>.  </a:t>
            </a:r>
            <a:endParaRPr lang="en-US" sz="2400" dirty="0"/>
          </a:p>
          <a:p>
            <a:pPr marL="914400" lvl="1" indent="-457200"/>
            <a:r>
              <a:rPr lang="cs-CZ" sz="2000" dirty="0" smtClean="0"/>
              <a:t>Země s komparativní výhodou využívá své zdroje efektivněji, pokud vyrábí statek ve kterém má komparativní výhodu</a:t>
            </a:r>
            <a:r>
              <a:rPr lang="en-US" sz="2000" dirty="0" smtClean="0"/>
              <a:t>.</a:t>
            </a:r>
            <a:endParaRPr lang="en-US" sz="2000" dirty="0"/>
          </a:p>
          <a:p>
            <a:pPr marL="533400" indent="-533400">
              <a:lnSpc>
                <a:spcPct val="90000"/>
              </a:lnSpc>
              <a:spcBef>
                <a:spcPct val="60000"/>
              </a:spcBef>
              <a:buFont typeface="Times" pitchFamily="18" charset="0"/>
              <a:buAutoNum type="arabicPeriod" startAt="2"/>
            </a:pPr>
            <a:r>
              <a:rPr lang="cs-CZ" sz="2400" dirty="0" err="1" smtClean="0"/>
              <a:t>Rikardiánský</a:t>
            </a:r>
            <a:r>
              <a:rPr lang="cs-CZ" sz="2400" dirty="0" smtClean="0"/>
              <a:t> model se zaměřuje pouze na rozdíly v produktivitě zemí a vysvětluje obchod pomocí komparativních výhod</a:t>
            </a:r>
            <a:r>
              <a:rPr lang="en-US" sz="2400" dirty="0" smtClean="0"/>
              <a:t>.</a:t>
            </a:r>
            <a:endParaRPr lang="cs-CZ" sz="2400" dirty="0" smtClean="0"/>
          </a:p>
          <a:p>
            <a:pPr marL="609600" indent="-609600">
              <a:lnSpc>
                <a:spcPct val="90000"/>
              </a:lnSpc>
              <a:spcBef>
                <a:spcPct val="60000"/>
              </a:spcBef>
              <a:buFont typeface="Times" pitchFamily="18" charset="0"/>
              <a:buAutoNum type="arabicPeriod" startAt="3"/>
            </a:pPr>
            <a:r>
              <a:rPr lang="cs-CZ" sz="2400" dirty="0"/>
              <a:t>Když se země specializuje a obchoduje podle </a:t>
            </a:r>
            <a:r>
              <a:rPr lang="cs-CZ" sz="2400" dirty="0" err="1"/>
              <a:t>rikardiánského</a:t>
            </a:r>
            <a:r>
              <a:rPr lang="cs-CZ" sz="2400" dirty="0"/>
              <a:t>  modelu, relativní ceny produktu rostou, příjmy dělníků kteří vyrábějí rostou a dovážené zboží je pro zákazníky levnější</a:t>
            </a:r>
            <a:r>
              <a:rPr lang="en-US" sz="2400" dirty="0"/>
              <a:t>.</a:t>
            </a:r>
          </a:p>
          <a:p>
            <a:pPr marL="609600" indent="-609600">
              <a:lnSpc>
                <a:spcPct val="90000"/>
              </a:lnSpc>
              <a:spcBef>
                <a:spcPct val="60000"/>
              </a:spcBef>
              <a:buFont typeface="Times" pitchFamily="18" charset="0"/>
              <a:buAutoNum type="arabicPeriod" startAt="3"/>
            </a:pPr>
            <a:r>
              <a:rPr lang="cs-CZ" sz="2400" dirty="0"/>
              <a:t>Na obchodu získají jak vysoce produktivní, tak nízko produktivní země, ačkoliv obchod může redistribuovat příjmy v rámci země.</a:t>
            </a:r>
            <a:endParaRPr lang="en-US" sz="2400" dirty="0"/>
          </a:p>
          <a:p>
            <a:pPr marL="609600" indent="-609600">
              <a:lnSpc>
                <a:spcPct val="90000"/>
              </a:lnSpc>
              <a:spcBef>
                <a:spcPct val="60000"/>
              </a:spcBef>
              <a:buFont typeface="Times" pitchFamily="18" charset="0"/>
              <a:buAutoNum type="arabicPeriod" startAt="3"/>
            </a:pPr>
            <a:r>
              <a:rPr lang="cs-CZ" sz="2400" dirty="0"/>
              <a:t>Země s vysokou produktivitou nebo s nízkými mzdami mají nákladovou výhodu která jim umožňuje vyrábět efektivně.</a:t>
            </a:r>
          </a:p>
          <a:p>
            <a:pPr marL="609600" indent="-609600">
              <a:lnSpc>
                <a:spcPct val="90000"/>
              </a:lnSpc>
              <a:spcBef>
                <a:spcPct val="60000"/>
              </a:spcBef>
              <a:buFont typeface="Times" pitchFamily="18" charset="0"/>
              <a:buAutoNum type="arabicPeriod" startAt="3"/>
            </a:pPr>
            <a:r>
              <a:rPr lang="cs-CZ" sz="2400" dirty="0"/>
              <a:t>Empirická data potvrzují vliv komparativních výhod na obchod, existují překážky, které brání úplné specializaci</a:t>
            </a:r>
            <a:r>
              <a:rPr lang="en-US" sz="2400" dirty="0"/>
              <a:t>.</a:t>
            </a:r>
          </a:p>
          <a:p>
            <a:pPr marL="533400" indent="-533400">
              <a:lnSpc>
                <a:spcPct val="90000"/>
              </a:lnSpc>
              <a:spcBef>
                <a:spcPct val="60000"/>
              </a:spcBef>
              <a:buFont typeface="Times" pitchFamily="18" charset="0"/>
              <a:buAutoNum type="arabicPeriod" startAt="2"/>
            </a:pPr>
            <a:endParaRPr lang="en-US" sz="2400" dirty="0"/>
          </a:p>
        </p:txBody>
      </p:sp>
    </p:spTree>
    <p:extLst>
      <p:ext uri="{BB962C8B-B14F-4D97-AF65-F5344CB8AC3E}">
        <p14:creationId xmlns:p14="http://schemas.microsoft.com/office/powerpoint/2010/main" val="31202100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strips(downRight)">
                                      <p:cBhvr>
                                        <p:cTn id="7" dur="500"/>
                                        <p:tgtEl>
                                          <p:spTgt spid="72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strips(downRight)">
                                      <p:cBhvr>
                                        <p:cTn id="12" dur="500"/>
                                        <p:tgtEl>
                                          <p:spTgt spid="727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strips(downRight)">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strips(downRight)">
                                      <p:cBhvr>
                                        <p:cTn id="22" dur="500"/>
                                        <p:tgtEl>
                                          <p:spTgt spid="72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2707">
                                            <p:txEl>
                                              <p:pRg st="4" end="4"/>
                                            </p:txEl>
                                          </p:spTgt>
                                        </p:tgtEl>
                                        <p:attrNameLst>
                                          <p:attrName>style.visibility</p:attrName>
                                        </p:attrNameLst>
                                      </p:cBhvr>
                                      <p:to>
                                        <p:strVal val="visible"/>
                                      </p:to>
                                    </p:set>
                                    <p:animEffect transition="in" filter="strips(downRight)">
                                      <p:cBhvr>
                                        <p:cTn id="27" dur="500"/>
                                        <p:tgtEl>
                                          <p:spTgt spid="72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72707">
                                            <p:txEl>
                                              <p:pRg st="5" end="5"/>
                                            </p:txEl>
                                          </p:spTgt>
                                        </p:tgtEl>
                                        <p:attrNameLst>
                                          <p:attrName>style.visibility</p:attrName>
                                        </p:attrNameLst>
                                      </p:cBhvr>
                                      <p:to>
                                        <p:strVal val="visible"/>
                                      </p:to>
                                    </p:set>
                                    <p:animEffect transition="in" filter="strips(downRight)">
                                      <p:cBhvr>
                                        <p:cTn id="32" dur="500"/>
                                        <p:tgtEl>
                                          <p:spTgt spid="72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72707">
                                            <p:txEl>
                                              <p:pRg st="6" end="6"/>
                                            </p:txEl>
                                          </p:spTgt>
                                        </p:tgtEl>
                                        <p:attrNameLst>
                                          <p:attrName>style.visibility</p:attrName>
                                        </p:attrNameLst>
                                      </p:cBhvr>
                                      <p:to>
                                        <p:strVal val="visible"/>
                                      </p:to>
                                    </p:set>
                                    <p:animEffect transition="in" filter="strips(downRight)">
                                      <p:cBhvr>
                                        <p:cTn id="37" dur="500"/>
                                        <p:tgtEl>
                                          <p:spTgt spid="72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A41493E4-BD82-454C-B7EA-8FE63668C8C2}" type="slidenum">
              <a:rPr lang="en-US"/>
              <a:pPr/>
              <a:t>85</a:t>
            </a:fld>
            <a:endParaRPr lang="en-CA"/>
          </a:p>
        </p:txBody>
      </p:sp>
      <p:sp>
        <p:nvSpPr>
          <p:cNvPr id="73730" name="Rectangle 2"/>
          <p:cNvSpPr>
            <a:spLocks noGrp="1" noChangeArrowheads="1"/>
          </p:cNvSpPr>
          <p:nvPr>
            <p:ph type="title"/>
          </p:nvPr>
        </p:nvSpPr>
        <p:spPr/>
        <p:txBody>
          <a:bodyPr/>
          <a:lstStyle/>
          <a:p>
            <a:r>
              <a:rPr lang="cs-CZ" dirty="0" smtClean="0"/>
              <a:t>Shrnutí</a:t>
            </a:r>
            <a:endParaRPr lang="en-US" dirty="0"/>
          </a:p>
        </p:txBody>
      </p:sp>
      <p:sp>
        <p:nvSpPr>
          <p:cNvPr id="73731" name="Rectangle 3"/>
          <p:cNvSpPr>
            <a:spLocks noGrp="1" noChangeArrowheads="1"/>
          </p:cNvSpPr>
          <p:nvPr>
            <p:ph type="body" idx="1"/>
          </p:nvPr>
        </p:nvSpPr>
        <p:spPr/>
        <p:txBody>
          <a:bodyPr>
            <a:normAutofit/>
          </a:bodyPr>
          <a:lstStyle/>
          <a:p>
            <a:pPr marL="609600" indent="-609600">
              <a:lnSpc>
                <a:spcPct val="90000"/>
              </a:lnSpc>
              <a:spcBef>
                <a:spcPct val="60000"/>
              </a:spcBef>
              <a:buFont typeface="Times" pitchFamily="18" charset="0"/>
              <a:buAutoNum type="arabicPeriod" startAt="3"/>
            </a:pPr>
            <a:r>
              <a:rPr lang="cs-CZ" sz="2400" dirty="0" smtClean="0"/>
              <a:t>Když se země specializuje a obchoduje podle </a:t>
            </a:r>
            <a:r>
              <a:rPr lang="cs-CZ" sz="2400" dirty="0" err="1" smtClean="0"/>
              <a:t>rikardiánského</a:t>
            </a:r>
            <a:r>
              <a:rPr lang="cs-CZ" sz="2400" dirty="0" smtClean="0"/>
              <a:t>  modelu, relativní ceny produktu rostou, příjmy dělníků kteří vyrábějí rostou a dovážené zboží je pro zákazníky levnější</a:t>
            </a:r>
            <a:r>
              <a:rPr lang="en-US" sz="2400" dirty="0" smtClean="0"/>
              <a:t>.</a:t>
            </a:r>
            <a:endParaRPr lang="en-US" sz="2400" dirty="0"/>
          </a:p>
          <a:p>
            <a:pPr marL="609600" indent="-609600">
              <a:lnSpc>
                <a:spcPct val="90000"/>
              </a:lnSpc>
              <a:spcBef>
                <a:spcPct val="60000"/>
              </a:spcBef>
              <a:buFont typeface="Times" pitchFamily="18" charset="0"/>
              <a:buAutoNum type="arabicPeriod" startAt="3"/>
            </a:pPr>
            <a:r>
              <a:rPr lang="cs-CZ" sz="2400" dirty="0" smtClean="0"/>
              <a:t>Na obchodu získají jak vysoce produktivní, tak nízko produktivní země, ačkoliv obchod může redistribuovat příjmy v rámci země.</a:t>
            </a:r>
            <a:endParaRPr lang="en-US" sz="2400" dirty="0" smtClean="0"/>
          </a:p>
          <a:p>
            <a:pPr marL="609600" indent="-609600">
              <a:lnSpc>
                <a:spcPct val="90000"/>
              </a:lnSpc>
              <a:spcBef>
                <a:spcPct val="60000"/>
              </a:spcBef>
              <a:buFont typeface="Times" pitchFamily="18" charset="0"/>
              <a:buAutoNum type="arabicPeriod" startAt="3"/>
            </a:pPr>
            <a:r>
              <a:rPr lang="cs-CZ" sz="2400" dirty="0" smtClean="0"/>
              <a:t>Země s vysokou produktivitou nebo s nízkými mzdami mají nákladovou výhodu která jim umožňuje vyrábět efektivně.</a:t>
            </a:r>
          </a:p>
          <a:p>
            <a:pPr marL="609600" indent="-609600">
              <a:lnSpc>
                <a:spcPct val="90000"/>
              </a:lnSpc>
              <a:spcBef>
                <a:spcPct val="60000"/>
              </a:spcBef>
              <a:buFont typeface="Times" pitchFamily="18" charset="0"/>
              <a:buAutoNum type="arabicPeriod" startAt="3"/>
            </a:pPr>
            <a:r>
              <a:rPr lang="cs-CZ" sz="2400" dirty="0" smtClean="0"/>
              <a:t>Empirická data potvrzují vliv komparativních výhod na obchod, existují překážky, které brání úplné specializaci</a:t>
            </a:r>
            <a:r>
              <a:rPr lang="en-US" sz="2400" dirty="0" smtClean="0"/>
              <a:t>.</a:t>
            </a:r>
            <a:endParaRPr lang="en-US" sz="2400" dirty="0"/>
          </a:p>
          <a:p>
            <a:pPr marL="609600" indent="-609600">
              <a:lnSpc>
                <a:spcPct val="90000"/>
              </a:lnSpc>
              <a:spcBef>
                <a:spcPct val="60000"/>
              </a:spcBef>
              <a:buFont typeface="Times" pitchFamily="18" charset="0"/>
              <a:buAutoNum type="arabicPeriod" startAt="3"/>
            </a:pPr>
            <a:endParaRPr lang="en-US" sz="2400" dirty="0"/>
          </a:p>
        </p:txBody>
      </p:sp>
    </p:spTree>
    <p:extLst>
      <p:ext uri="{BB962C8B-B14F-4D97-AF65-F5344CB8AC3E}">
        <p14:creationId xmlns:p14="http://schemas.microsoft.com/office/powerpoint/2010/main" val="22309052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strips(downRight)">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strips(downRight)">
                                      <p:cBhvr>
                                        <p:cTn id="12" dur="500"/>
                                        <p:tgtEl>
                                          <p:spTgt spid="737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strips(downRight)">
                                      <p:cBhvr>
                                        <p:cTn id="17" dur="500"/>
                                        <p:tgtEl>
                                          <p:spTgt spid="73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strips(downRight)">
                                      <p:cBhvr>
                                        <p:cTn id="22" dur="500"/>
                                        <p:tgtEl>
                                          <p:spTgt spid="73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pPr eaLnBrk="1" hangingPunct="1"/>
            <a:r>
              <a:rPr lang="cs-CZ" smtClean="0"/>
              <a:t>Gravitační model</a:t>
            </a:r>
            <a:endParaRPr lang="en-US" smtClean="0"/>
          </a:p>
        </p:txBody>
      </p:sp>
      <p:sp>
        <p:nvSpPr>
          <p:cNvPr id="13317" name="Rectangle 5"/>
          <p:cNvSpPr>
            <a:spLocks noGrp="1" noChangeArrowheads="1"/>
          </p:cNvSpPr>
          <p:nvPr>
            <p:ph idx="1"/>
          </p:nvPr>
        </p:nvSpPr>
        <p:spPr/>
        <p:txBody>
          <a:bodyPr/>
          <a:lstStyle/>
          <a:p>
            <a:pPr marL="533400" indent="-533400" eaLnBrk="1" hangingPunct="1">
              <a:spcBef>
                <a:spcPct val="50000"/>
              </a:spcBef>
              <a:buFont typeface="Times" pitchFamily="18" charset="0"/>
              <a:buAutoNum type="arabicPeriod" startAt="4"/>
            </a:pPr>
            <a:r>
              <a:rPr lang="cs-CZ" sz="2400" i="1" smtClean="0"/>
              <a:t>Nadnárodní společnosti</a:t>
            </a:r>
            <a:r>
              <a:rPr lang="en-US" sz="2400" smtClean="0"/>
              <a:t>: </a:t>
            </a:r>
            <a:r>
              <a:rPr lang="cs-CZ" sz="2400" smtClean="0"/>
              <a:t>korporace intenzivně obchodují mezi svými pobočkami = nárůst obchodu</a:t>
            </a:r>
            <a:r>
              <a:rPr lang="en-US" sz="2400" smtClean="0"/>
              <a:t>.</a:t>
            </a:r>
          </a:p>
          <a:p>
            <a:pPr marL="533400" indent="-533400" eaLnBrk="1" hangingPunct="1">
              <a:spcBef>
                <a:spcPct val="50000"/>
              </a:spcBef>
              <a:buFont typeface="Times" pitchFamily="18" charset="0"/>
              <a:buAutoNum type="arabicPeriod" startAt="4"/>
            </a:pPr>
            <a:r>
              <a:rPr lang="cs-CZ" sz="2400" i="1" smtClean="0"/>
              <a:t>Hranice</a:t>
            </a:r>
            <a:r>
              <a:rPr lang="en-US" sz="2400" smtClean="0"/>
              <a:t>: </a:t>
            </a:r>
            <a:r>
              <a:rPr lang="cs-CZ" sz="2400" smtClean="0"/>
              <a:t>překračování hranice znamená formality, ztrátu času a často také peněžní náklady (clo)</a:t>
            </a:r>
            <a:r>
              <a:rPr lang="en-US" sz="2400" smtClean="0"/>
              <a:t>. </a:t>
            </a:r>
          </a:p>
          <a:p>
            <a:pPr marL="914400" lvl="1" indent="-457200" eaLnBrk="1" hangingPunct="1"/>
            <a:r>
              <a:rPr lang="en-US" sz="2000" smtClean="0"/>
              <a:t>T</a:t>
            </a:r>
            <a:r>
              <a:rPr lang="cs-CZ" sz="2000" smtClean="0"/>
              <a:t>yto implicitní a explicitní náklady omezují obchod</a:t>
            </a:r>
            <a:r>
              <a:rPr lang="en-US" sz="2000" smtClean="0"/>
              <a:t>. </a:t>
            </a:r>
          </a:p>
          <a:p>
            <a:pPr marL="914400" lvl="1" indent="-457200" eaLnBrk="1" hangingPunct="1"/>
            <a:r>
              <a:rPr lang="cs-CZ" sz="2000" smtClean="0"/>
              <a:t>Existence hranic = často odlišný jazyk a/nebo měnu</a:t>
            </a:r>
          </a:p>
          <a:p>
            <a:pPr marL="1314450" lvl="2" indent="-457200" eaLnBrk="1" hangingPunct="1"/>
            <a:r>
              <a:rPr lang="cs-CZ" sz="1600" smtClean="0"/>
              <a:t>Další omezení obchodu</a:t>
            </a:r>
            <a:r>
              <a:rPr lang="en-US" sz="160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85441114-9253-4786-AF50-F59F0E1D497D}" type="slidenum">
              <a:rPr lang="en-US"/>
              <a:pPr>
                <a:defRPr/>
              </a:pPr>
              <a:t>9</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strips(downRight)">
                                      <p:cBhvr>
                                        <p:cTn id="7" dur="500"/>
                                        <p:tgtEl>
                                          <p:spTgt spid="133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strips(downRight)">
                                      <p:cBhvr>
                                        <p:cTn id="12" dur="500"/>
                                        <p:tgtEl>
                                          <p:spTgt spid="133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strips(downRight)">
                                      <p:cBhvr>
                                        <p:cTn id="17" dur="500"/>
                                        <p:tgtEl>
                                          <p:spTgt spid="133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strips(downRight)">
                                      <p:cBhvr>
                                        <p:cTn id="22" dur="500"/>
                                        <p:tgtEl>
                                          <p:spTgt spid="13317">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13317">
                                            <p:txEl>
                                              <p:pRg st="4" end="4"/>
                                            </p:txEl>
                                          </p:spTgt>
                                        </p:tgtEl>
                                        <p:attrNameLst>
                                          <p:attrName>style.visibility</p:attrName>
                                        </p:attrNameLst>
                                      </p:cBhvr>
                                      <p:to>
                                        <p:strVal val="visible"/>
                                      </p:to>
                                    </p:set>
                                    <p:animEffect transition="in" filter="strips(downRight)">
                                      <p:cBhvr>
                                        <p:cTn id="25" dur="500"/>
                                        <p:tgtEl>
                                          <p:spTgt spid="133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1823</TotalTime>
  <Words>4904</Words>
  <Application>Microsoft Office PowerPoint</Application>
  <PresentationFormat>Předvádění na obrazovce (4:3)</PresentationFormat>
  <Paragraphs>533</Paragraphs>
  <Slides>85</Slides>
  <Notes>1</Notes>
  <HiddenSlides>0</HiddenSlides>
  <MMClips>0</MMClips>
  <ScaleCrop>false</ScaleCrop>
  <HeadingPairs>
    <vt:vector size="4" baseType="variant">
      <vt:variant>
        <vt:lpstr>Motiv</vt:lpstr>
      </vt:variant>
      <vt:variant>
        <vt:i4>1</vt:i4>
      </vt:variant>
      <vt:variant>
        <vt:lpstr>Nadpisy snímků</vt:lpstr>
      </vt:variant>
      <vt:variant>
        <vt:i4>85</vt:i4>
      </vt:variant>
    </vt:vector>
  </HeadingPairs>
  <TitlesOfParts>
    <vt:vector size="86" baseType="lpstr">
      <vt:lpstr>Cesta</vt:lpstr>
      <vt:lpstr>Kapitola 1</vt:lpstr>
      <vt:lpstr>MOST WANTED INFO</vt:lpstr>
      <vt:lpstr>Část 1 - OBCHOD</vt:lpstr>
      <vt:lpstr>Obchod: kdo s kým a za kolik?</vt:lpstr>
      <vt:lpstr>Obr. 2-1: Obchod USA v hlavními partnery, 2006</vt:lpstr>
      <vt:lpstr>Na velikosti záleží: gravitační model</vt:lpstr>
      <vt:lpstr>Fig. 2-2:  Velikost vybraných evropských ekonomik a hodnota jejich obchodu s USA</vt:lpstr>
      <vt:lpstr>Gravitační model</vt:lpstr>
      <vt:lpstr>Gravitační model</vt:lpstr>
      <vt:lpstr>Gravitační model</vt:lpstr>
      <vt:lpstr>Gravitační model</vt:lpstr>
      <vt:lpstr>Vzdálenost a hranice</vt:lpstr>
      <vt:lpstr>Fig. 2-3:  Velikost ekonomiky a obchod s USA</vt:lpstr>
      <vt:lpstr>Fig. 2-4: Kanadské provincie a státy USA, které obchodují s Britskou Kolumbií</vt:lpstr>
      <vt:lpstr>Tabulka 2-3: Obchod s Britskou Kolumbií, % HDP, 1996</vt:lpstr>
      <vt:lpstr>Zmenšil se svět?</vt:lpstr>
      <vt:lpstr>Zmenšil se svět?</vt:lpstr>
      <vt:lpstr>Zmenšil se svět?</vt:lpstr>
      <vt:lpstr>Fig. 2-5: Vzestupy a pády mezinárodního obchodu, od roku 1830</vt:lpstr>
      <vt:lpstr>Změny struktury obchodu</vt:lpstr>
      <vt:lpstr>Fig. 2-6: Struktura obchodu, rok 2005</vt:lpstr>
      <vt:lpstr>Změny struktury obchodu</vt:lpstr>
      <vt:lpstr>Table 2-4: Průmyslové výrobky a jejich podíl na celkovém obchodu</vt:lpstr>
      <vt:lpstr>Změny struktury obchodu</vt:lpstr>
      <vt:lpstr>Fig. 2-7:  Změna struktury obchodu rozvojových zemí</vt:lpstr>
      <vt:lpstr>Outsourcing služeb</vt:lpstr>
      <vt:lpstr>Outsourcing služeb</vt:lpstr>
      <vt:lpstr>Fig. 2-8:  Obchodovatelná odvětví, podíl na zaměstnanosti</vt:lpstr>
      <vt:lpstr>Část 2 – komparativní výhody</vt:lpstr>
      <vt:lpstr>Úvod</vt:lpstr>
      <vt:lpstr>Komparativní výhody a náklady příležitosti</vt:lpstr>
      <vt:lpstr>Komparativní výhody a náklady příležitosti</vt:lpstr>
      <vt:lpstr>Komparativní výhody a náklady příležitosti</vt:lpstr>
      <vt:lpstr>Komparativní výhody a náklady příležitosti</vt:lpstr>
      <vt:lpstr>Komparativní výhody a náklady příležitosti</vt:lpstr>
      <vt:lpstr>Komparativní výhody a náklady příležitosti</vt:lpstr>
      <vt:lpstr>Jednofaktorový rikardiánský model</vt:lpstr>
      <vt:lpstr>Jednofaktorový rikardiánský model</vt:lpstr>
      <vt:lpstr>Produkční možnosti</vt:lpstr>
      <vt:lpstr>Domácí PPF</vt:lpstr>
      <vt:lpstr>Produkční možnosti</vt:lpstr>
      <vt:lpstr>Produkční možnosti</vt:lpstr>
      <vt:lpstr>Produkční možnosti</vt:lpstr>
      <vt:lpstr>PRODUKCE, CENY, MZDY</vt:lpstr>
      <vt:lpstr>PRODUKCE, CENY, MZDY</vt:lpstr>
      <vt:lpstr>PRODUKCE, CENY, MZDY</vt:lpstr>
      <vt:lpstr>Obchod v rikardiánském modelu</vt:lpstr>
      <vt:lpstr>Obchod v rikardiánském modelu</vt:lpstr>
      <vt:lpstr>Relativní nabídka a relativní poptávka</vt:lpstr>
      <vt:lpstr>Relativní nabídka</vt:lpstr>
      <vt:lpstr>Relativní nabídka a relativní poptávka</vt:lpstr>
      <vt:lpstr>Relativní nabídka a relativní poptávka</vt:lpstr>
      <vt:lpstr>Relativní nabídka a relativní poptávka</vt:lpstr>
      <vt:lpstr>Relativní nabídka a relativní poptávka</vt:lpstr>
      <vt:lpstr>Přínosy z obchodu</vt:lpstr>
      <vt:lpstr>Přínosy z obchodu</vt:lpstr>
      <vt:lpstr>Příklad</vt:lpstr>
      <vt:lpstr>Příklad</vt:lpstr>
      <vt:lpstr>Příklad</vt:lpstr>
      <vt:lpstr>příklad</vt:lpstr>
      <vt:lpstr>Relativní mzdy</vt:lpstr>
      <vt:lpstr>Relativní mzdy</vt:lpstr>
      <vt:lpstr>Relativní mzdy</vt:lpstr>
      <vt:lpstr>Relativní mzdy</vt:lpstr>
      <vt:lpstr>Odrážejí mzdy produktivitu?</vt:lpstr>
      <vt:lpstr>Produktivita a mzdy</vt:lpstr>
      <vt:lpstr>Odrážejí mzdy produktivitu</vt:lpstr>
      <vt:lpstr>Omyly v chápání komp. výhod</vt:lpstr>
      <vt:lpstr>Komparativní výhoda s více statky</vt:lpstr>
      <vt:lpstr>Komparativní výhoda s více statky</vt:lpstr>
      <vt:lpstr>Komparativní výhoda s více statky</vt:lpstr>
      <vt:lpstr>Komparativní výhoda s více statky</vt:lpstr>
      <vt:lpstr>Komparativní výhoda s více statky</vt:lpstr>
      <vt:lpstr>Komparativní výhoda s více statky</vt:lpstr>
      <vt:lpstr>Komparativní výhoda s více statky</vt:lpstr>
      <vt:lpstr>Určení relativních mezd</vt:lpstr>
      <vt:lpstr>Komparativní výhoda s více statky</vt:lpstr>
      <vt:lpstr>Dopravní náklady a neobchodovatelné zboží</vt:lpstr>
      <vt:lpstr>Dopravní náklady a neobchodovatelné zboží</vt:lpstr>
      <vt:lpstr>Teorie a Praxe</vt:lpstr>
      <vt:lpstr>Fig. 3-6: Productivity and Exports</vt:lpstr>
      <vt:lpstr>Čína versus německo, 1995</vt:lpstr>
      <vt:lpstr>Shrnutí</vt:lpstr>
      <vt:lpstr>Shrnutí</vt:lpstr>
      <vt:lpstr>Shrnutí</vt:lpstr>
    </vt:vector>
  </TitlesOfParts>
  <Company>© 2009 Pearson Addison-Wesley. All rights reserved.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subject>World Trade: An Overview</dc:subject>
  <dc:creator>Paul R. Krugman</dc:creator>
  <cp:lastModifiedBy>TP</cp:lastModifiedBy>
  <cp:revision>112</cp:revision>
  <dcterms:created xsi:type="dcterms:W3CDTF">2005-08-05T21:57:31Z</dcterms:created>
  <dcterms:modified xsi:type="dcterms:W3CDTF">2012-02-28T11:15:44Z</dcterms:modified>
</cp:coreProperties>
</file>