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35E8-AC55-45B5-ADDD-1D6AAE1A864F}" type="datetimeFigureOut">
              <a:rPr lang="en-GB" smtClean="0"/>
              <a:t>11/03/2012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2C21-78C5-4A7E-8D87-EDB2A71D6B7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35E8-AC55-45B5-ADDD-1D6AAE1A864F}" type="datetimeFigureOut">
              <a:rPr lang="en-GB" smtClean="0"/>
              <a:t>11/03/2012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2C21-78C5-4A7E-8D87-EDB2A71D6B7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35E8-AC55-45B5-ADDD-1D6AAE1A864F}" type="datetimeFigureOut">
              <a:rPr lang="en-GB" smtClean="0"/>
              <a:t>11/03/2012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2C21-78C5-4A7E-8D87-EDB2A71D6B7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35E8-AC55-45B5-ADDD-1D6AAE1A864F}" type="datetimeFigureOut">
              <a:rPr lang="en-GB" smtClean="0"/>
              <a:t>11/03/2012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2C21-78C5-4A7E-8D87-EDB2A71D6B7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35E8-AC55-45B5-ADDD-1D6AAE1A864F}" type="datetimeFigureOut">
              <a:rPr lang="en-GB" smtClean="0"/>
              <a:t>11/03/2012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2C21-78C5-4A7E-8D87-EDB2A71D6B7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35E8-AC55-45B5-ADDD-1D6AAE1A864F}" type="datetimeFigureOut">
              <a:rPr lang="en-GB" smtClean="0"/>
              <a:t>11/03/2012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2C21-78C5-4A7E-8D87-EDB2A71D6B7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35E8-AC55-45B5-ADDD-1D6AAE1A864F}" type="datetimeFigureOut">
              <a:rPr lang="en-GB" smtClean="0"/>
              <a:t>11/03/2012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2C21-78C5-4A7E-8D87-EDB2A71D6B7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35E8-AC55-45B5-ADDD-1D6AAE1A864F}" type="datetimeFigureOut">
              <a:rPr lang="en-GB" smtClean="0"/>
              <a:t>11/03/2012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2C21-78C5-4A7E-8D87-EDB2A71D6B7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35E8-AC55-45B5-ADDD-1D6AAE1A864F}" type="datetimeFigureOut">
              <a:rPr lang="en-GB" smtClean="0"/>
              <a:t>11/03/2012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2C21-78C5-4A7E-8D87-EDB2A71D6B7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35E8-AC55-45B5-ADDD-1D6AAE1A864F}" type="datetimeFigureOut">
              <a:rPr lang="en-GB" smtClean="0"/>
              <a:t>11/03/2012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2C21-78C5-4A7E-8D87-EDB2A71D6B7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135E8-AC55-45B5-ADDD-1D6AAE1A864F}" type="datetimeFigureOut">
              <a:rPr lang="en-GB" smtClean="0"/>
              <a:t>11/03/2012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22C21-78C5-4A7E-8D87-EDB2A71D6B7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135E8-AC55-45B5-ADDD-1D6AAE1A864F}" type="datetimeFigureOut">
              <a:rPr lang="en-GB" smtClean="0"/>
              <a:t>11/03/2012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22C21-78C5-4A7E-8D87-EDB2A71D6B71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Prospect</a:t>
            </a:r>
            <a:r>
              <a:rPr lang="cs-CZ" dirty="0" smtClean="0"/>
              <a:t> </a:t>
            </a:r>
            <a:r>
              <a:rPr lang="cs-CZ" dirty="0" err="1" smtClean="0"/>
              <a:t>Theory</a:t>
            </a:r>
            <a:r>
              <a:rPr lang="cs-CZ" dirty="0" smtClean="0"/>
              <a:t> - </a:t>
            </a:r>
            <a:r>
              <a:rPr lang="cs-CZ" dirty="0" err="1" smtClean="0"/>
              <a:t>complement</a:t>
            </a:r>
            <a:endParaRPr lang="en-GB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J.Skorkovský</a:t>
            </a:r>
            <a:endParaRPr lang="cs-CZ" dirty="0" smtClean="0"/>
          </a:p>
          <a:p>
            <a:r>
              <a:rPr lang="cs-CZ" dirty="0" smtClean="0"/>
              <a:t>ESF-KPH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Prospect versus Utility Theory</a:t>
            </a:r>
            <a:endParaRPr lang="en-US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Marketers are implicitly interested  in </a:t>
            </a:r>
            <a:r>
              <a:rPr lang="en-US" sz="2400" dirty="0" smtClean="0">
                <a:solidFill>
                  <a:srgbClr val="FF0000"/>
                </a:solidFill>
              </a:rPr>
              <a:t>how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FF0000"/>
                </a:solidFill>
              </a:rPr>
              <a:t>why</a:t>
            </a:r>
            <a:r>
              <a:rPr lang="en-US" sz="2400" dirty="0" smtClean="0"/>
              <a:t> people make decision </a:t>
            </a:r>
          </a:p>
          <a:p>
            <a:r>
              <a:rPr lang="en-US" sz="2400" dirty="0" smtClean="0"/>
              <a:t>Having in mind the fact, that we are rational beings :</a:t>
            </a:r>
          </a:p>
          <a:p>
            <a:pPr lvl="1"/>
            <a:r>
              <a:rPr lang="en-US" sz="2000" dirty="0" smtClean="0"/>
              <a:t>we have to weigh up the odds </a:t>
            </a:r>
          </a:p>
          <a:p>
            <a:pPr lvl="1"/>
            <a:r>
              <a:rPr lang="en-US" sz="2000" dirty="0" smtClean="0"/>
              <a:t>apply laws of probability</a:t>
            </a:r>
          </a:p>
          <a:p>
            <a:pPr lvl="1"/>
            <a:r>
              <a:rPr lang="en-US" sz="2000" dirty="0" smtClean="0"/>
              <a:t>make decision</a:t>
            </a:r>
          </a:p>
          <a:p>
            <a:r>
              <a:rPr lang="en-US" sz="2400" dirty="0" smtClean="0"/>
              <a:t>That is a easy world and marketing would be a simple science</a:t>
            </a:r>
          </a:p>
          <a:p>
            <a:pPr>
              <a:buNone/>
            </a:pPr>
            <a:r>
              <a:rPr lang="en-US" sz="1200" dirty="0" smtClean="0"/>
              <a:t>				</a:t>
            </a:r>
          </a:p>
          <a:p>
            <a:pPr>
              <a:buNone/>
            </a:pPr>
            <a:r>
              <a:rPr lang="en-US" sz="1200" dirty="0" smtClean="0"/>
              <a:t>					</a:t>
            </a: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</a:rPr>
              <a:t>BUT</a:t>
            </a:r>
          </a:p>
          <a:p>
            <a:r>
              <a:rPr lang="en-US" sz="2400" dirty="0" smtClean="0"/>
              <a:t>We have to know </a:t>
            </a:r>
            <a:r>
              <a:rPr lang="en-US" sz="2400" dirty="0" smtClean="0">
                <a:solidFill>
                  <a:srgbClr val="FF0000"/>
                </a:solidFill>
              </a:rPr>
              <a:t>how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rgbClr val="FF0000"/>
                </a:solidFill>
              </a:rPr>
              <a:t>why</a:t>
            </a:r>
            <a:r>
              <a:rPr lang="en-US" sz="2400" dirty="0" smtClean="0"/>
              <a:t> our </a:t>
            </a:r>
            <a:r>
              <a:rPr lang="en-AU" sz="2400" dirty="0" smtClean="0"/>
              <a:t>behaviour</a:t>
            </a:r>
            <a:r>
              <a:rPr lang="en-US" sz="2400" dirty="0" smtClean="0"/>
              <a:t> deviates from rational decision models 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Prospect versus Utility Theory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Utility Theory 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Two prospects with the same expected utility will be given the same preference by rational decision makers </a:t>
            </a:r>
          </a:p>
          <a:p>
            <a:r>
              <a:rPr lang="en-US" b="1" dirty="0" smtClean="0"/>
              <a:t>Prospect Theory 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Outcome of decision-making under condition of gains and loses is not symmetrical  </a:t>
            </a:r>
          </a:p>
          <a:p>
            <a:pPr lvl="1"/>
            <a:r>
              <a:rPr lang="en-US" dirty="0" smtClean="0"/>
              <a:t>Decision appears to be irrational </a:t>
            </a:r>
          </a:p>
          <a:p>
            <a:pPr lvl="1"/>
            <a:r>
              <a:rPr lang="en-US" dirty="0" smtClean="0"/>
              <a:t>When we are in positive domain – </a:t>
            </a:r>
            <a:r>
              <a:rPr lang="en-US" b="1" dirty="0" smtClean="0"/>
              <a:t>risk averse</a:t>
            </a:r>
          </a:p>
          <a:p>
            <a:pPr lvl="1"/>
            <a:r>
              <a:rPr lang="en-US" dirty="0" smtClean="0"/>
              <a:t>When we are in </a:t>
            </a:r>
            <a:r>
              <a:rPr lang="en-US" dirty="0" err="1" smtClean="0"/>
              <a:t>negat</a:t>
            </a:r>
            <a:r>
              <a:rPr lang="cs-CZ" dirty="0" smtClean="0"/>
              <a:t>i</a:t>
            </a:r>
            <a:r>
              <a:rPr lang="en-US" dirty="0" err="1" smtClean="0"/>
              <a:t>ve</a:t>
            </a:r>
            <a:r>
              <a:rPr lang="en-US" dirty="0" smtClean="0"/>
              <a:t> domain – </a:t>
            </a:r>
            <a:r>
              <a:rPr lang="en-US" b="1" dirty="0" smtClean="0"/>
              <a:t>risk seekers </a:t>
            </a:r>
            <a:endParaRPr 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Prospect theory and marketing implication </a:t>
            </a:r>
            <a:endParaRPr lang="en-US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How and advertising message is framed</a:t>
            </a:r>
            <a:endParaRPr lang="cs-CZ" sz="2400" dirty="0" smtClean="0">
              <a:solidFill>
                <a:srgbClr val="FF0000"/>
              </a:solidFill>
            </a:endParaRP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How a new product is positioned</a:t>
            </a:r>
            <a:endParaRPr lang="cs-CZ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chemeClr val="accent3">
                    <a:lumMod val="75000"/>
                  </a:schemeClr>
                </a:solidFill>
              </a:rPr>
              <a:t>How a new product is priced relative to the competitors and consumers expectations </a:t>
            </a:r>
            <a:endParaRPr lang="cs-CZ" sz="24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How a product is priced and the premium  a consumer is willing to pay</a:t>
            </a:r>
            <a:endParaRPr lang="cs-CZ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What markets will respond to what types of offer 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/>
              <a:t>Reference point  (</a:t>
            </a:r>
            <a:r>
              <a:rPr lang="en-US" sz="2800" b="1" dirty="0" smtClean="0"/>
              <a:t>area of acceptance</a:t>
            </a:r>
            <a:r>
              <a:rPr lang="cs-CZ" sz="2800" b="1" dirty="0" smtClean="0"/>
              <a:t>)</a:t>
            </a:r>
            <a:endParaRPr lang="cs-CZ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060848"/>
            <a:ext cx="3683384" cy="4073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ovéPole 4"/>
          <p:cNvSpPr txBox="1"/>
          <p:nvPr/>
        </p:nvSpPr>
        <p:spPr>
          <a:xfrm>
            <a:off x="323528" y="1412776"/>
            <a:ext cx="431919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Gains and losses are valued from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subjective reference point </a:t>
            </a:r>
          </a:p>
          <a:p>
            <a:endParaRPr lang="en-US" dirty="0" smtClean="0"/>
          </a:p>
          <a:p>
            <a:r>
              <a:rPr lang="en-US" dirty="0" smtClean="0"/>
              <a:t>Displeasure associated with loss is </a:t>
            </a:r>
            <a:r>
              <a:rPr lang="en-US" dirty="0" smtClean="0">
                <a:solidFill>
                  <a:srgbClr val="FF0000"/>
                </a:solidFill>
              </a:rPr>
              <a:t>greater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than the pleasure  associated with the same</a:t>
            </a:r>
          </a:p>
          <a:p>
            <a:r>
              <a:rPr lang="en-US" dirty="0" smtClean="0"/>
              <a:t>amount of gains </a:t>
            </a:r>
            <a:endParaRPr lang="cs-CZ" dirty="0" smtClean="0"/>
          </a:p>
          <a:p>
            <a:endParaRPr lang="cs-CZ" dirty="0"/>
          </a:p>
          <a:p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Pleasure = value </a:t>
            </a:r>
            <a:r>
              <a:rPr lang="cs-CZ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in our case </a:t>
            </a:r>
            <a:r>
              <a:rPr lang="cs-CZ" i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endParaRPr lang="en-US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7" name="Přímá spojovací čára 6"/>
          <p:cNvCxnSpPr/>
          <p:nvPr/>
        </p:nvCxnSpPr>
        <p:spPr>
          <a:xfrm rot="5400000">
            <a:off x="4752020" y="4545124"/>
            <a:ext cx="720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5400000">
            <a:off x="4499992" y="5085184"/>
            <a:ext cx="57606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 rot="5400000">
            <a:off x="4535996" y="4689140"/>
            <a:ext cx="1512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šipka 12"/>
          <p:cNvCxnSpPr/>
          <p:nvPr/>
        </p:nvCxnSpPr>
        <p:spPr>
          <a:xfrm>
            <a:off x="4788024" y="5229200"/>
            <a:ext cx="504056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4283968" y="6093296"/>
            <a:ext cx="1579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area of acceptance</a:t>
            </a:r>
            <a:endParaRPr lang="en-GB" sz="1400" dirty="0"/>
          </a:p>
        </p:txBody>
      </p:sp>
      <p:cxnSp>
        <p:nvCxnSpPr>
          <p:cNvPr id="16" name="Přímá spojovací šipka 15"/>
          <p:cNvCxnSpPr/>
          <p:nvPr/>
        </p:nvCxnSpPr>
        <p:spPr>
          <a:xfrm rot="5400000" flipH="1" flipV="1">
            <a:off x="4535996" y="5697252"/>
            <a:ext cx="7920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6084168" y="4725144"/>
            <a:ext cx="252857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 smtClean="0">
                <a:solidFill>
                  <a:srgbClr val="7030A0"/>
                </a:solidFill>
              </a:rPr>
              <a:t>Say story about </a:t>
            </a:r>
          </a:p>
          <a:p>
            <a:r>
              <a:rPr lang="en-AU" sz="1600" dirty="0" smtClean="0">
                <a:solidFill>
                  <a:srgbClr val="7030A0"/>
                </a:solidFill>
              </a:rPr>
              <a:t>missing ticket 40 and buying</a:t>
            </a:r>
          </a:p>
          <a:p>
            <a:r>
              <a:rPr lang="en-AU" sz="1600" dirty="0" smtClean="0">
                <a:solidFill>
                  <a:srgbClr val="7030A0"/>
                </a:solidFill>
              </a:rPr>
              <a:t> another one and lost</a:t>
            </a:r>
          </a:p>
          <a:p>
            <a:r>
              <a:rPr lang="en-AU" sz="1600" dirty="0" smtClean="0">
                <a:solidFill>
                  <a:srgbClr val="7030A0"/>
                </a:solidFill>
              </a:rPr>
              <a:t> of two 20 USD bills</a:t>
            </a:r>
            <a:r>
              <a:rPr lang="cs-CZ" sz="1600" dirty="0" smtClean="0">
                <a:solidFill>
                  <a:srgbClr val="7030A0"/>
                </a:solidFill>
              </a:rPr>
              <a:t>…</a:t>
            </a:r>
            <a:r>
              <a:rPr lang="en-US" sz="1600" dirty="0" smtClean="0">
                <a:solidFill>
                  <a:srgbClr val="7030A0"/>
                </a:solidFill>
              </a:rPr>
              <a:t> </a:t>
            </a:r>
            <a:endParaRPr lang="en-US" sz="1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238</Words>
  <Application>Microsoft Office PowerPoint</Application>
  <PresentationFormat>Předvádění na obrazovce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Prospect Theory - complement</vt:lpstr>
      <vt:lpstr>Prospect versus Utility Theory</vt:lpstr>
      <vt:lpstr>Prospect versus Utility Theory</vt:lpstr>
      <vt:lpstr>Prospect theory and marketing implication </vt:lpstr>
      <vt:lpstr>Reference point  (area of acceptance)</vt:lpstr>
    </vt:vector>
  </TitlesOfParts>
  <Company>FUTURE Engineering,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Prospect Theory - complement</dc:title>
  <dc:creator>jskorkovsky</dc:creator>
  <cp:lastModifiedBy>Skorkovsky Jaromir</cp:lastModifiedBy>
  <cp:revision>7</cp:revision>
  <dcterms:created xsi:type="dcterms:W3CDTF">2011-02-10T10:51:52Z</dcterms:created>
  <dcterms:modified xsi:type="dcterms:W3CDTF">2012-03-11T07:22:50Z</dcterms:modified>
</cp:coreProperties>
</file>