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39D00-18A9-45D3-849F-A3DC0CEB882D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A93AF-5D6C-48B6-946D-47E88FFF79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81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2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fld id="{2FA0E544-D0B6-433A-B56E-5A8B29F66ABC}" type="slidenum">
              <a:rPr lang="cs-CZ" sz="1200" smtClean="0">
                <a:solidFill>
                  <a:schemeClr val="tx1"/>
                </a:solidFill>
                <a:latin typeface="Tahoma" pitchFamily="34" charset="0"/>
              </a:rPr>
              <a:pPr/>
              <a:t>1</a:t>
            </a:fld>
            <a:endParaRPr lang="cs-CZ" sz="1200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921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2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fld id="{6220B52B-8496-43D9-A7A9-C7C2B8F8A3D5}" type="slidenum">
              <a:rPr lang="cs-CZ" sz="1200" smtClean="0">
                <a:solidFill>
                  <a:schemeClr val="tx1"/>
                </a:solidFill>
                <a:latin typeface="Tahoma" pitchFamily="34" charset="0"/>
              </a:rPr>
              <a:pPr/>
              <a:t>4</a:t>
            </a:fld>
            <a:endParaRPr lang="cs-CZ" sz="1200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126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92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20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0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04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569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83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93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6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07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16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6BB78-7A97-40E6-9B4E-1BE82B1D9B06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5F793-4630-48FE-A633-7B32F5DA7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//upload.wikimedia.org/wikipedia/commons/9/9d/ThroughputStructure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F219E-67B9-4FB8-9FBA-A3179BFC04EC}" type="slidenum">
              <a:rPr lang="cs-CZ"/>
              <a:pPr>
                <a:defRPr/>
              </a:pPr>
              <a:t>1</a:t>
            </a:fld>
            <a:endParaRPr lang="cs-CZ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 </a:t>
            </a:r>
            <a:r>
              <a:rPr lang="en-US" smtClean="0">
                <a:latin typeface="Calibri" pitchFamily="34" charset="0"/>
              </a:rPr>
              <a:t>Introduction to the Theory of Constraints</a:t>
            </a: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1547813" y="5445125"/>
            <a:ext cx="5903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2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2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800" b="1">
                <a:solidFill>
                  <a:schemeClr val="tx1"/>
                </a:solidFill>
                <a:effectLst/>
                <a:latin typeface="Tahoma" pitchFamily="34" charset="0"/>
              </a:rPr>
              <a:t> </a:t>
            </a:r>
          </a:p>
        </p:txBody>
      </p:sp>
      <p:sp>
        <p:nvSpPr>
          <p:cNvPr id="11367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80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J.Skorkovský, PhD.; KPH ESF MU</a:t>
            </a:r>
            <a:endParaRPr lang="en-GB" sz="1800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4527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FA703E-72AD-431B-89E8-1E7FD92223C6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>
                <a:latin typeface="Calibri" pitchFamily="34" charset="0"/>
              </a:rPr>
              <a:t>Measuring the goal</a:t>
            </a:r>
            <a:r>
              <a:rPr lang="cs-CZ" sz="4000" smtClean="0">
                <a:latin typeface="Calibri" pitchFamily="34" charset="0"/>
              </a:rPr>
              <a:t> </a:t>
            </a:r>
            <a:r>
              <a:rPr lang="en-GB" sz="24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(TOC metric)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latin typeface="Calibri" pitchFamily="34" charset="0"/>
              </a:rPr>
              <a:t>Net profit</a:t>
            </a:r>
            <a:r>
              <a:rPr lang="cs-CZ" smtClean="0">
                <a:latin typeface="Calibri" pitchFamily="34" charset="0"/>
              </a:rPr>
              <a:t> (NP=T-OE) :</a:t>
            </a:r>
            <a:r>
              <a:rPr lang="cs-CZ" smtClean="0"/>
              <a:t>  </a:t>
            </a:r>
            <a:r>
              <a:rPr lang="cs-CZ" sz="200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( T</a:t>
            </a:r>
            <a:r>
              <a:rPr lang="en-GB" sz="200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, I and OE will be explained later in this course) </a:t>
            </a:r>
            <a:r>
              <a:rPr lang="cs-CZ" sz="200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-&gt; </a:t>
            </a:r>
            <a:r>
              <a:rPr lang="en-US" sz="200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T=Net Sales</a:t>
            </a:r>
            <a:r>
              <a:rPr lang="cs-CZ" sz="200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– TVC =S-TVC</a:t>
            </a:r>
            <a:endParaRPr lang="en-GB" sz="200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latin typeface="Calibri" pitchFamily="34" charset="0"/>
              </a:rPr>
              <a:t>Cash</a:t>
            </a:r>
            <a:r>
              <a:rPr lang="cs-CZ" smtClean="0">
                <a:latin typeface="Calibri" pitchFamily="34" charset="0"/>
              </a:rPr>
              <a:t> </a:t>
            </a:r>
            <a:endParaRPr lang="en-US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latin typeface="Calibri" pitchFamily="34" charset="0"/>
              </a:rPr>
              <a:t>Return on Investment (ROI</a:t>
            </a:r>
            <a:r>
              <a:rPr lang="cs-CZ" smtClean="0">
                <a:latin typeface="Calibri" pitchFamily="34" charset="0"/>
              </a:rPr>
              <a:t>=NP/I) </a:t>
            </a:r>
            <a:endParaRPr lang="en-US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200" b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For a manufacturing enterprise, the goal can also be measured by</a:t>
            </a:r>
            <a:r>
              <a:rPr lang="cs-CZ" sz="2200" b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200" b="1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smtClean="0">
                <a:latin typeface="Calibri" pitchFamily="34" charset="0"/>
              </a:rPr>
              <a:t>Throughput</a:t>
            </a:r>
            <a:r>
              <a:rPr lang="cs-CZ" smtClean="0">
                <a:latin typeface="Calibri" pitchFamily="34" charset="0"/>
              </a:rPr>
              <a:t> =T</a:t>
            </a:r>
            <a:endParaRPr lang="en-GB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smtClean="0">
                <a:latin typeface="Calibri" pitchFamily="34" charset="0"/>
              </a:rPr>
              <a:t>Inventory</a:t>
            </a:r>
            <a:r>
              <a:rPr lang="cs-CZ" smtClean="0">
                <a:latin typeface="Calibri" pitchFamily="34" charset="0"/>
              </a:rPr>
              <a:t> = </a:t>
            </a:r>
            <a:r>
              <a:rPr lang="en-US" smtClean="0">
                <a:latin typeface="Calibri" pitchFamily="34" charset="0"/>
              </a:rPr>
              <a:t>Investment</a:t>
            </a:r>
            <a:r>
              <a:rPr lang="cs-CZ" smtClean="0">
                <a:latin typeface="Calibri" pitchFamily="34" charset="0"/>
              </a:rPr>
              <a:t> =I </a:t>
            </a:r>
            <a:endParaRPr lang="en-GB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smtClean="0">
                <a:latin typeface="Calibri" pitchFamily="34" charset="0"/>
              </a:rPr>
              <a:t>Operating Expenses</a:t>
            </a:r>
            <a:r>
              <a:rPr lang="cs-CZ" smtClean="0">
                <a:latin typeface="Calibri" pitchFamily="34" charset="0"/>
              </a:rPr>
              <a:t> =OE</a:t>
            </a:r>
            <a:endParaRPr lang="en-GB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200" b="1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2200" b="1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74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88682-25CC-41D5-91A3-98CFCB463577}" type="slidenum">
              <a:rPr lang="cs-CZ"/>
              <a:pPr>
                <a:defRPr/>
              </a:pPr>
              <a:t>3</a:t>
            </a:fld>
            <a:endParaRPr lang="cs-CZ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Metrics and their relationships</a:t>
            </a:r>
          </a:p>
        </p:txBody>
      </p:sp>
      <p:pic>
        <p:nvPicPr>
          <p:cNvPr id="38916" name="Picture 3" descr="File:ThroughputStructure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341438"/>
            <a:ext cx="5784850" cy="509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9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B772D-8D2E-406B-A6EC-72848159F526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305161" name="AutoShape 9"/>
          <p:cNvSpPr>
            <a:spLocks noChangeArrowheads="1"/>
          </p:cNvSpPr>
          <p:nvPr/>
        </p:nvSpPr>
        <p:spPr bwMode="auto">
          <a:xfrm>
            <a:off x="6372225" y="2349500"/>
            <a:ext cx="1871663" cy="3313113"/>
          </a:xfrm>
          <a:prstGeom prst="upArrow">
            <a:avLst>
              <a:gd name="adj1" fmla="val 50000"/>
              <a:gd name="adj2" fmla="val 44254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5160" name="AutoShape 8"/>
          <p:cNvSpPr>
            <a:spLocks noChangeArrowheads="1"/>
          </p:cNvSpPr>
          <p:nvPr/>
        </p:nvSpPr>
        <p:spPr bwMode="auto">
          <a:xfrm>
            <a:off x="3924300" y="2492375"/>
            <a:ext cx="1943100" cy="3384550"/>
          </a:xfrm>
          <a:prstGeom prst="downArrow">
            <a:avLst>
              <a:gd name="adj1" fmla="val 50000"/>
              <a:gd name="adj2" fmla="val 43546"/>
            </a:avLst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>
                <a:latin typeface="Calibri" pitchFamily="34" charset="0"/>
              </a:rPr>
              <a:t>TOC</a:t>
            </a:r>
            <a:r>
              <a:rPr lang="en-GB" sz="4000" smtClean="0"/>
              <a:t> –required trends</a:t>
            </a:r>
          </a:p>
        </p:txBody>
      </p:sp>
      <p:sp>
        <p:nvSpPr>
          <p:cNvPr id="305154" name="AutoShape 2"/>
          <p:cNvSpPr>
            <a:spLocks noChangeArrowheads="1"/>
          </p:cNvSpPr>
          <p:nvPr/>
        </p:nvSpPr>
        <p:spPr bwMode="auto">
          <a:xfrm>
            <a:off x="1258888" y="2565400"/>
            <a:ext cx="1943100" cy="3384550"/>
          </a:xfrm>
          <a:prstGeom prst="downArrow">
            <a:avLst>
              <a:gd name="adj1" fmla="val 50000"/>
              <a:gd name="adj2" fmla="val 43546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5157" name="Text Box 5"/>
          <p:cNvSpPr txBox="1">
            <a:spLocks noChangeArrowheads="1"/>
          </p:cNvSpPr>
          <p:nvPr/>
        </p:nvSpPr>
        <p:spPr bwMode="auto">
          <a:xfrm rot="5400000">
            <a:off x="1451769" y="3452019"/>
            <a:ext cx="1574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Inventory</a:t>
            </a:r>
          </a:p>
        </p:txBody>
      </p:sp>
      <p:sp>
        <p:nvSpPr>
          <p:cNvPr id="305158" name="Text Box 6"/>
          <p:cNvSpPr txBox="1">
            <a:spLocks noChangeArrowheads="1"/>
          </p:cNvSpPr>
          <p:nvPr/>
        </p:nvSpPr>
        <p:spPr bwMode="auto">
          <a:xfrm rot="5400000">
            <a:off x="6334125" y="3898900"/>
            <a:ext cx="1890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Throughput</a:t>
            </a:r>
          </a:p>
        </p:txBody>
      </p:sp>
      <p:sp>
        <p:nvSpPr>
          <p:cNvPr id="305159" name="Text Box 7"/>
          <p:cNvSpPr txBox="1">
            <a:spLocks noChangeArrowheads="1"/>
          </p:cNvSpPr>
          <p:nvPr/>
        </p:nvSpPr>
        <p:spPr bwMode="auto">
          <a:xfrm rot="5400000">
            <a:off x="3568700" y="3713163"/>
            <a:ext cx="2752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Operational Expense</a:t>
            </a:r>
          </a:p>
        </p:txBody>
      </p:sp>
    </p:spTree>
    <p:extLst>
      <p:ext uri="{BB962C8B-B14F-4D97-AF65-F5344CB8AC3E}">
        <p14:creationId xmlns:p14="http://schemas.microsoft.com/office/powerpoint/2010/main" val="363163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0994BA-6A2C-4FF6-A201-95D3112555FA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alibri" pitchFamily="34" charset="0"/>
              </a:rPr>
              <a:t>T,I,OE,NP and ROI example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NP=T-OE = (S-TVC) - </a:t>
            </a:r>
            <a:r>
              <a:rPr lang="cs-CZ" dirty="0" smtClean="0">
                <a:solidFill>
                  <a:srgbClr val="FF0000"/>
                </a:solidFill>
              </a:rPr>
              <a:t>OE</a:t>
            </a:r>
          </a:p>
          <a:p>
            <a:pPr eaLnBrk="1" hangingPunct="1">
              <a:defRPr/>
            </a:pPr>
            <a:r>
              <a:rPr lang="cs-CZ" dirty="0" smtClean="0"/>
              <a:t>ROI=(T-OE)/I=NP/I</a:t>
            </a:r>
          </a:p>
          <a:p>
            <a:pPr eaLnBrk="1" hangingPunct="1">
              <a:defRPr/>
            </a:pPr>
            <a:r>
              <a:rPr lang="en-US" dirty="0" smtClean="0"/>
              <a:t>where T=total throughput</a:t>
            </a:r>
          </a:p>
        </p:txBody>
      </p:sp>
      <p:sp>
        <p:nvSpPr>
          <p:cNvPr id="367620" name="Rectangle 4"/>
          <p:cNvSpPr>
            <a:spLocks noChangeArrowheads="1"/>
          </p:cNvSpPr>
          <p:nvPr/>
        </p:nvSpPr>
        <p:spPr bwMode="auto">
          <a:xfrm>
            <a:off x="468313" y="4221163"/>
            <a:ext cx="1079500" cy="4318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21" name="Rectangle 5"/>
          <p:cNvSpPr>
            <a:spLocks noChangeArrowheads="1"/>
          </p:cNvSpPr>
          <p:nvPr/>
        </p:nvSpPr>
        <p:spPr bwMode="auto">
          <a:xfrm>
            <a:off x="1979613" y="4221163"/>
            <a:ext cx="1079500" cy="431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13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22" name="Rectangle 6"/>
          <p:cNvSpPr>
            <a:spLocks noChangeArrowheads="1"/>
          </p:cNvSpPr>
          <p:nvPr/>
        </p:nvSpPr>
        <p:spPr bwMode="auto">
          <a:xfrm>
            <a:off x="3492500" y="4221163"/>
            <a:ext cx="10795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23" name="Rectangle 7"/>
          <p:cNvSpPr>
            <a:spLocks noChangeArrowheads="1"/>
          </p:cNvSpPr>
          <p:nvPr/>
        </p:nvSpPr>
        <p:spPr bwMode="auto">
          <a:xfrm>
            <a:off x="5003800" y="4221163"/>
            <a:ext cx="1079500" cy="431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6516688" y="4221163"/>
            <a:ext cx="1079500" cy="43180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endParaRPr lang="en-GB" sz="18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7625" name="Line 9"/>
          <p:cNvSpPr>
            <a:spLocks noChangeShapeType="1"/>
          </p:cNvSpPr>
          <p:nvPr/>
        </p:nvSpPr>
        <p:spPr bwMode="auto">
          <a:xfrm>
            <a:off x="1547813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26" name="Line 10"/>
          <p:cNvSpPr>
            <a:spLocks noChangeShapeType="1"/>
          </p:cNvSpPr>
          <p:nvPr/>
        </p:nvSpPr>
        <p:spPr bwMode="auto">
          <a:xfrm>
            <a:off x="3059113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27" name="Line 11"/>
          <p:cNvSpPr>
            <a:spLocks noChangeShapeType="1"/>
          </p:cNvSpPr>
          <p:nvPr/>
        </p:nvSpPr>
        <p:spPr bwMode="auto">
          <a:xfrm>
            <a:off x="4572000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28" name="Line 12"/>
          <p:cNvSpPr>
            <a:spLocks noChangeShapeType="1"/>
          </p:cNvSpPr>
          <p:nvPr/>
        </p:nvSpPr>
        <p:spPr bwMode="auto">
          <a:xfrm>
            <a:off x="6084888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29" name="Text Box 13"/>
          <p:cNvSpPr txBox="1">
            <a:spLocks noChangeArrowheads="1"/>
          </p:cNvSpPr>
          <p:nvPr/>
        </p:nvSpPr>
        <p:spPr bwMode="auto">
          <a:xfrm>
            <a:off x="735013" y="36036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30" name="Text Box 14"/>
          <p:cNvSpPr txBox="1">
            <a:spLocks noChangeArrowheads="1"/>
          </p:cNvSpPr>
          <p:nvPr/>
        </p:nvSpPr>
        <p:spPr bwMode="auto">
          <a:xfrm>
            <a:off x="2555875" y="3716338"/>
            <a:ext cx="34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31" name="Text Box 15"/>
          <p:cNvSpPr txBox="1">
            <a:spLocks noChangeArrowheads="1"/>
          </p:cNvSpPr>
          <p:nvPr/>
        </p:nvSpPr>
        <p:spPr bwMode="auto">
          <a:xfrm>
            <a:off x="3851275" y="3644900"/>
            <a:ext cx="34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32" name="Text Box 16"/>
          <p:cNvSpPr txBox="1">
            <a:spLocks noChangeArrowheads="1"/>
          </p:cNvSpPr>
          <p:nvPr/>
        </p:nvSpPr>
        <p:spPr bwMode="auto">
          <a:xfrm>
            <a:off x="5364163" y="3644900"/>
            <a:ext cx="37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33" name="Text Box 17"/>
          <p:cNvSpPr txBox="1">
            <a:spLocks noChangeArrowheads="1"/>
          </p:cNvSpPr>
          <p:nvPr/>
        </p:nvSpPr>
        <p:spPr bwMode="auto">
          <a:xfrm>
            <a:off x="6877050" y="3644900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34" name="Text Box 18"/>
          <p:cNvSpPr txBox="1">
            <a:spLocks noChangeArrowheads="1"/>
          </p:cNvSpPr>
          <p:nvPr/>
        </p:nvSpPr>
        <p:spPr bwMode="auto">
          <a:xfrm>
            <a:off x="447675" y="4992688"/>
            <a:ext cx="4251325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Tx/>
              <a:buAutoNum type="arabicPeriod"/>
              <a:defRPr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Only one product</a:t>
            </a:r>
          </a:p>
          <a:p>
            <a:pPr>
              <a:buFontTx/>
              <a:buAutoNum type="arabicPeriod"/>
              <a:defRPr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Unit Price (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S</a:t>
            </a:r>
            <a:r>
              <a:rPr lang="en-US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elling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price) = </a:t>
            </a:r>
            <a:r>
              <a:rPr lang="en-US" sz="1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100 USD</a:t>
            </a:r>
          </a:p>
          <a:p>
            <a:pPr>
              <a:buFontTx/>
              <a:buAutoNum type="arabicPeriod"/>
              <a:defRPr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Raw material /one product =</a:t>
            </a:r>
            <a:r>
              <a:rPr lang="en-US" sz="1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35 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USD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=</a:t>
            </a:r>
            <a:r>
              <a:rPr lang="cs-CZ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OE</a:t>
            </a:r>
            <a:endParaRPr lang="en-US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  <a:p>
            <a:pPr>
              <a:buFontTx/>
              <a:buAutoNum type="arabicPeriod"/>
              <a:defRPr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T/product=</a:t>
            </a:r>
            <a:r>
              <a:rPr lang="en-US" sz="1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100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-</a:t>
            </a:r>
            <a:r>
              <a:rPr lang="en-US" sz="1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35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=</a:t>
            </a:r>
            <a:r>
              <a:rPr lang="en-US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65</a:t>
            </a:r>
            <a:r>
              <a:rPr lang="cs-CZ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(S-TVC)</a:t>
            </a:r>
            <a:endParaRPr lang="en-US" sz="160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  <a:p>
            <a:pPr>
              <a:buFontTx/>
              <a:buAutoNum type="arabicPeriod"/>
              <a:defRPr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176 hours/month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(</a:t>
            </a:r>
            <a:r>
              <a:rPr lang="cs-CZ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contraint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r>
              <a:rPr lang="cs-CZ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of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r>
              <a:rPr lang="cs-CZ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the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r>
              <a:rPr lang="cs-CZ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company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)</a:t>
            </a:r>
          </a:p>
          <a:p>
            <a:pPr>
              <a:buFontTx/>
              <a:buAutoNum type="arabicPeriod"/>
              <a:defRPr/>
            </a:pP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T=176   *    7    =  </a:t>
            </a:r>
            <a:r>
              <a:rPr lang="cs-CZ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1232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parts/month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endParaRPr lang="en-US" sz="160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  <a:p>
            <a:pPr>
              <a:buFontTx/>
              <a:buAutoNum type="arabicPeriod"/>
              <a:defRPr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Monthly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T =</a:t>
            </a:r>
            <a:r>
              <a:rPr lang="cs-CZ" sz="1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1232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* </a:t>
            </a:r>
            <a:r>
              <a:rPr lang="cs-CZ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65</a:t>
            </a:r>
            <a:r>
              <a:rPr lang="cs-CZ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USD = 8 080 USD</a:t>
            </a:r>
            <a:endParaRPr lang="en-US" sz="160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</p:txBody>
      </p:sp>
      <p:sp>
        <p:nvSpPr>
          <p:cNvPr id="367635" name="Line 19"/>
          <p:cNvSpPr>
            <a:spLocks noChangeShapeType="1"/>
          </p:cNvSpPr>
          <p:nvPr/>
        </p:nvSpPr>
        <p:spPr bwMode="auto">
          <a:xfrm flipH="1" flipV="1">
            <a:off x="4356100" y="4797425"/>
            <a:ext cx="10795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36" name="Text Box 20"/>
          <p:cNvSpPr txBox="1">
            <a:spLocks noChangeArrowheads="1"/>
          </p:cNvSpPr>
          <p:nvPr/>
        </p:nvSpPr>
        <p:spPr bwMode="auto">
          <a:xfrm>
            <a:off x="5487988" y="5545138"/>
            <a:ext cx="272256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CCR</a:t>
            </a: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=Capacity</a:t>
            </a:r>
          </a:p>
          <a:p>
            <a:pPr>
              <a:defRPr/>
            </a:pP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Constraint Resource=</a:t>
            </a:r>
          </a:p>
          <a:p>
            <a:pPr>
              <a:defRPr/>
            </a:pP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=weakest link of the chain</a:t>
            </a: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=</a:t>
            </a:r>
          </a:p>
          <a:p>
            <a:pPr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bottleneck</a:t>
            </a:r>
            <a:endParaRPr lang="en-US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7637" name="Oval 21"/>
          <p:cNvSpPr>
            <a:spLocks noChangeArrowheads="1"/>
          </p:cNvSpPr>
          <p:nvPr/>
        </p:nvSpPr>
        <p:spPr bwMode="auto">
          <a:xfrm>
            <a:off x="1692275" y="6237288"/>
            <a:ext cx="358775" cy="2873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67638" name="Oval 22"/>
          <p:cNvSpPr>
            <a:spLocks noChangeArrowheads="1"/>
          </p:cNvSpPr>
          <p:nvPr/>
        </p:nvSpPr>
        <p:spPr bwMode="auto">
          <a:xfrm>
            <a:off x="3851275" y="4292600"/>
            <a:ext cx="433388" cy="2889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67639" name="Line 23"/>
          <p:cNvSpPr>
            <a:spLocks noChangeShapeType="1"/>
          </p:cNvSpPr>
          <p:nvPr/>
        </p:nvSpPr>
        <p:spPr bwMode="auto">
          <a:xfrm flipH="1">
            <a:off x="2051050" y="6237288"/>
            <a:ext cx="720725" cy="714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40" name="Line 24"/>
          <p:cNvSpPr>
            <a:spLocks noChangeShapeType="1"/>
          </p:cNvSpPr>
          <p:nvPr/>
        </p:nvSpPr>
        <p:spPr bwMode="auto">
          <a:xfrm flipH="1" flipV="1">
            <a:off x="2771775" y="6237288"/>
            <a:ext cx="2016125" cy="714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41" name="Line 25"/>
          <p:cNvSpPr>
            <a:spLocks noChangeShapeType="1"/>
          </p:cNvSpPr>
          <p:nvPr/>
        </p:nvSpPr>
        <p:spPr bwMode="auto">
          <a:xfrm flipH="1" flipV="1">
            <a:off x="4067175" y="4581525"/>
            <a:ext cx="720725" cy="1727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42" name="Line 26"/>
          <p:cNvSpPr>
            <a:spLocks noChangeShapeType="1"/>
          </p:cNvSpPr>
          <p:nvPr/>
        </p:nvSpPr>
        <p:spPr bwMode="auto">
          <a:xfrm flipH="1">
            <a:off x="2627313" y="3284538"/>
            <a:ext cx="1296987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43" name="Line 27"/>
          <p:cNvSpPr>
            <a:spLocks noChangeShapeType="1"/>
          </p:cNvSpPr>
          <p:nvPr/>
        </p:nvSpPr>
        <p:spPr bwMode="auto">
          <a:xfrm>
            <a:off x="4572000" y="3284538"/>
            <a:ext cx="792163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44" name="Line 28"/>
          <p:cNvSpPr>
            <a:spLocks noChangeShapeType="1"/>
          </p:cNvSpPr>
          <p:nvPr/>
        </p:nvSpPr>
        <p:spPr bwMode="auto">
          <a:xfrm flipH="1">
            <a:off x="1187450" y="3284538"/>
            <a:ext cx="252095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7645" name="Line 29"/>
          <p:cNvSpPr>
            <a:spLocks noChangeShapeType="1"/>
          </p:cNvSpPr>
          <p:nvPr/>
        </p:nvSpPr>
        <p:spPr bwMode="auto">
          <a:xfrm>
            <a:off x="5076825" y="3284538"/>
            <a:ext cx="172720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4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359AC-9F00-46E8-A385-837345BA17E5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alibri" pitchFamily="34" charset="0"/>
              </a:rPr>
              <a:t>T,I,OE,NP and ROI example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Calibri" pitchFamily="34" charset="0"/>
              </a:rPr>
              <a:t>1st suggestion is to optimize B from 13-&gt;14 parts per hour</a:t>
            </a:r>
          </a:p>
          <a:p>
            <a:pPr eaLnBrk="1" hangingPunct="1">
              <a:defRPr/>
            </a:pPr>
            <a:r>
              <a:rPr lang="en-US" sz="2400" dirty="0" smtClean="0">
                <a:latin typeface="Calibri" pitchFamily="34" charset="0"/>
              </a:rPr>
              <a:t>T will not  increase -&gt;</a:t>
            </a:r>
            <a:r>
              <a:rPr 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You cannot produce more than 7</a:t>
            </a:r>
            <a:r>
              <a:rPr lang="cs-CZ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!!!!</a:t>
            </a:r>
            <a:endParaRPr lang="en-US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alibri" pitchFamily="34" charset="0"/>
              </a:rPr>
              <a:t>Investment to optimize B=5000 USD with depreciation 10 %</a:t>
            </a:r>
          </a:p>
          <a:p>
            <a:pPr eaLnBrk="1" hangingPunct="1">
              <a:defRPr/>
            </a:pPr>
            <a:r>
              <a:rPr lang="en-US" sz="2400" dirty="0" smtClean="0">
                <a:latin typeface="Calibri" pitchFamily="34" charset="0"/>
              </a:rPr>
              <a:t>OE</a:t>
            </a:r>
            <a:r>
              <a:rPr lang="cs-CZ" sz="2400" dirty="0" smtClean="0">
                <a:latin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</a:rPr>
              <a:t>month</a:t>
            </a:r>
            <a:r>
              <a:rPr lang="cs-CZ" sz="2400" dirty="0" smtClean="0">
                <a:latin typeface="Calibri" pitchFamily="34" charset="0"/>
              </a:rPr>
              <a:t>)</a:t>
            </a:r>
            <a:r>
              <a:rPr lang="en-US" sz="2400" dirty="0" smtClean="0">
                <a:latin typeface="Calibri" pitchFamily="34" charset="0"/>
              </a:rPr>
              <a:t> =(5000 </a:t>
            </a:r>
            <a:r>
              <a:rPr lang="cs-CZ" sz="2400" dirty="0" smtClean="0">
                <a:latin typeface="Calibri" pitchFamily="34" charset="0"/>
              </a:rPr>
              <a:t>USD </a:t>
            </a:r>
            <a:r>
              <a:rPr lang="en-US" sz="2400" dirty="0" smtClean="0">
                <a:latin typeface="Calibri" pitchFamily="34" charset="0"/>
              </a:rPr>
              <a:t>* 0,1)/12= 41,67 -&gt; 42 USD</a:t>
            </a:r>
            <a:r>
              <a:rPr lang="cs-CZ" sz="2400" dirty="0" smtClean="0">
                <a:latin typeface="Calibri" pitchFamily="34" charset="0"/>
              </a:rPr>
              <a:t> </a:t>
            </a:r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365572" name="Rectangle 4"/>
          <p:cNvSpPr>
            <a:spLocks noChangeArrowheads="1"/>
          </p:cNvSpPr>
          <p:nvPr/>
        </p:nvSpPr>
        <p:spPr bwMode="auto">
          <a:xfrm>
            <a:off x="468313" y="4221163"/>
            <a:ext cx="1079500" cy="4318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74" name="Rectangle 6"/>
          <p:cNvSpPr>
            <a:spLocks noChangeArrowheads="1"/>
          </p:cNvSpPr>
          <p:nvPr/>
        </p:nvSpPr>
        <p:spPr bwMode="auto">
          <a:xfrm>
            <a:off x="1979613" y="4221163"/>
            <a:ext cx="1079500" cy="431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13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3492500" y="4221163"/>
            <a:ext cx="10795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003800" y="4221163"/>
            <a:ext cx="1079500" cy="431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77" name="Rectangle 9"/>
          <p:cNvSpPr>
            <a:spLocks noChangeArrowheads="1"/>
          </p:cNvSpPr>
          <p:nvPr/>
        </p:nvSpPr>
        <p:spPr bwMode="auto">
          <a:xfrm>
            <a:off x="6516688" y="4221163"/>
            <a:ext cx="1079500" cy="43180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79" name="Line 11"/>
          <p:cNvSpPr>
            <a:spLocks noChangeShapeType="1"/>
          </p:cNvSpPr>
          <p:nvPr/>
        </p:nvSpPr>
        <p:spPr bwMode="auto">
          <a:xfrm>
            <a:off x="1547813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5580" name="Line 12"/>
          <p:cNvSpPr>
            <a:spLocks noChangeShapeType="1"/>
          </p:cNvSpPr>
          <p:nvPr/>
        </p:nvSpPr>
        <p:spPr bwMode="auto">
          <a:xfrm>
            <a:off x="3059113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5581" name="Line 13"/>
          <p:cNvSpPr>
            <a:spLocks noChangeShapeType="1"/>
          </p:cNvSpPr>
          <p:nvPr/>
        </p:nvSpPr>
        <p:spPr bwMode="auto">
          <a:xfrm>
            <a:off x="4572000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5582" name="Line 14"/>
          <p:cNvSpPr>
            <a:spLocks noChangeShapeType="1"/>
          </p:cNvSpPr>
          <p:nvPr/>
        </p:nvSpPr>
        <p:spPr bwMode="auto">
          <a:xfrm>
            <a:off x="6084888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5583" name="Text Box 15"/>
          <p:cNvSpPr txBox="1">
            <a:spLocks noChangeArrowheads="1"/>
          </p:cNvSpPr>
          <p:nvPr/>
        </p:nvSpPr>
        <p:spPr bwMode="auto">
          <a:xfrm>
            <a:off x="735013" y="36036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84" name="Text Box 16"/>
          <p:cNvSpPr txBox="1">
            <a:spLocks noChangeArrowheads="1"/>
          </p:cNvSpPr>
          <p:nvPr/>
        </p:nvSpPr>
        <p:spPr bwMode="auto">
          <a:xfrm>
            <a:off x="2339975" y="3644900"/>
            <a:ext cx="34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85" name="Text Box 17"/>
          <p:cNvSpPr txBox="1">
            <a:spLocks noChangeArrowheads="1"/>
          </p:cNvSpPr>
          <p:nvPr/>
        </p:nvSpPr>
        <p:spPr bwMode="auto">
          <a:xfrm>
            <a:off x="3851275" y="3644900"/>
            <a:ext cx="34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86" name="Text Box 18"/>
          <p:cNvSpPr txBox="1">
            <a:spLocks noChangeArrowheads="1"/>
          </p:cNvSpPr>
          <p:nvPr/>
        </p:nvSpPr>
        <p:spPr bwMode="auto">
          <a:xfrm>
            <a:off x="5364163" y="3644900"/>
            <a:ext cx="37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87" name="Text Box 19"/>
          <p:cNvSpPr txBox="1">
            <a:spLocks noChangeArrowheads="1"/>
          </p:cNvSpPr>
          <p:nvPr/>
        </p:nvSpPr>
        <p:spPr bwMode="auto">
          <a:xfrm>
            <a:off x="6877050" y="3644900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5589" name="Line 21"/>
          <p:cNvSpPr>
            <a:spLocks noChangeShapeType="1"/>
          </p:cNvSpPr>
          <p:nvPr/>
        </p:nvSpPr>
        <p:spPr bwMode="auto">
          <a:xfrm flipH="1" flipV="1">
            <a:off x="4356100" y="4797425"/>
            <a:ext cx="10795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5590" name="Text Box 22"/>
          <p:cNvSpPr txBox="1">
            <a:spLocks noChangeArrowheads="1"/>
          </p:cNvSpPr>
          <p:nvPr/>
        </p:nvSpPr>
        <p:spPr bwMode="auto">
          <a:xfrm>
            <a:off x="5487988" y="5545138"/>
            <a:ext cx="217646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CCR</a:t>
            </a: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=Capacity</a:t>
            </a:r>
          </a:p>
          <a:p>
            <a:pPr>
              <a:defRPr/>
            </a:pP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Constraint Resource=</a:t>
            </a:r>
          </a:p>
          <a:p>
            <a:pPr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=</a:t>
            </a: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weakest link</a:t>
            </a:r>
          </a:p>
        </p:txBody>
      </p:sp>
      <p:sp>
        <p:nvSpPr>
          <p:cNvPr id="365592" name="Oval 24"/>
          <p:cNvSpPr>
            <a:spLocks noChangeArrowheads="1"/>
          </p:cNvSpPr>
          <p:nvPr/>
        </p:nvSpPr>
        <p:spPr bwMode="auto">
          <a:xfrm>
            <a:off x="3851275" y="4292600"/>
            <a:ext cx="433388" cy="2889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96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9AE3F6-236E-4C13-8D88-60067608D61F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alibri" pitchFamily="34" charset="0"/>
              </a:rPr>
              <a:t>T,I,OE,NP and ROI example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T </a:t>
            </a:r>
            <a:r>
              <a:rPr lang="cs-CZ" sz="2400" smtClean="0">
                <a:latin typeface="Calibri" pitchFamily="34" charset="0"/>
              </a:rPr>
              <a:t>= </a:t>
            </a:r>
            <a:r>
              <a:rPr lang="en-US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throughput</a:t>
            </a:r>
            <a:r>
              <a:rPr lang="cs-CZ" sz="2400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will not increase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NP</a:t>
            </a:r>
            <a:r>
              <a:rPr lang="cs-CZ" sz="2400" smtClean="0">
                <a:latin typeface="Calibri" pitchFamily="34" charset="0"/>
              </a:rPr>
              <a:t> </a:t>
            </a:r>
            <a:r>
              <a:rPr lang="cs-CZ" sz="1800" smtClean="0">
                <a:latin typeface="Calibri" pitchFamily="34" charset="0"/>
              </a:rPr>
              <a:t>(N</a:t>
            </a:r>
            <a:r>
              <a:rPr lang="en-US" sz="1800" smtClean="0">
                <a:latin typeface="Calibri" pitchFamily="34" charset="0"/>
              </a:rPr>
              <a:t>et</a:t>
            </a:r>
            <a:r>
              <a:rPr lang="cs-CZ" sz="1800" smtClean="0">
                <a:latin typeface="Calibri" pitchFamily="34" charset="0"/>
              </a:rPr>
              <a:t> Profit)</a:t>
            </a:r>
            <a:r>
              <a:rPr lang="en-US" sz="2400" smtClean="0">
                <a:latin typeface="Calibri" pitchFamily="34" charset="0"/>
              </a:rPr>
              <a:t> will decrease based on increased OE </a:t>
            </a:r>
            <a:r>
              <a:rPr lang="en-US" sz="1400" smtClean="0">
                <a:latin typeface="Calibri" pitchFamily="34" charset="0"/>
              </a:rPr>
              <a:t>(</a:t>
            </a:r>
            <a:r>
              <a:rPr lang="en-US" sz="1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41,67</a:t>
            </a:r>
            <a:r>
              <a:rPr lang="cs-CZ" sz="1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USD </a:t>
            </a:r>
            <a:r>
              <a:rPr lang="en-US" sz="1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/month</a:t>
            </a:r>
            <a:r>
              <a:rPr lang="en-US" sz="1400" smtClean="0">
                <a:latin typeface="Calibri" pitchFamily="34" charset="0"/>
              </a:rPr>
              <a:t>) 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Based on NP decrease ROI is negative  </a:t>
            </a:r>
            <a:endParaRPr lang="cs-CZ" sz="240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8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Bad suggestion</a:t>
            </a:r>
            <a:r>
              <a:rPr lang="cs-CZ" sz="28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 !!!!!!</a:t>
            </a:r>
            <a:endParaRPr lang="en-US" sz="28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eaLnBrk="1" hangingPunct="1">
              <a:defRPr/>
            </a:pPr>
            <a:endParaRPr lang="en-US" sz="28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368644" name="Rectangle 4"/>
          <p:cNvSpPr>
            <a:spLocks noChangeArrowheads="1"/>
          </p:cNvSpPr>
          <p:nvPr/>
        </p:nvSpPr>
        <p:spPr bwMode="auto">
          <a:xfrm>
            <a:off x="468313" y="4221163"/>
            <a:ext cx="1079500" cy="4318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45" name="Rectangle 5"/>
          <p:cNvSpPr>
            <a:spLocks noChangeArrowheads="1"/>
          </p:cNvSpPr>
          <p:nvPr/>
        </p:nvSpPr>
        <p:spPr bwMode="auto">
          <a:xfrm>
            <a:off x="1979613" y="4221163"/>
            <a:ext cx="1079500" cy="431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13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46" name="Rectangle 6"/>
          <p:cNvSpPr>
            <a:spLocks noChangeArrowheads="1"/>
          </p:cNvSpPr>
          <p:nvPr/>
        </p:nvSpPr>
        <p:spPr bwMode="auto">
          <a:xfrm>
            <a:off x="3492500" y="4221163"/>
            <a:ext cx="10795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47" name="Rectangle 7"/>
          <p:cNvSpPr>
            <a:spLocks noChangeArrowheads="1"/>
          </p:cNvSpPr>
          <p:nvPr/>
        </p:nvSpPr>
        <p:spPr bwMode="auto">
          <a:xfrm>
            <a:off x="5003800" y="4221163"/>
            <a:ext cx="1079500" cy="431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48" name="Rectangle 8"/>
          <p:cNvSpPr>
            <a:spLocks noChangeArrowheads="1"/>
          </p:cNvSpPr>
          <p:nvPr/>
        </p:nvSpPr>
        <p:spPr bwMode="auto">
          <a:xfrm>
            <a:off x="6516688" y="4221163"/>
            <a:ext cx="1079500" cy="43180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49" name="Line 9"/>
          <p:cNvSpPr>
            <a:spLocks noChangeShapeType="1"/>
          </p:cNvSpPr>
          <p:nvPr/>
        </p:nvSpPr>
        <p:spPr bwMode="auto">
          <a:xfrm>
            <a:off x="1547813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8650" name="Line 10"/>
          <p:cNvSpPr>
            <a:spLocks noChangeShapeType="1"/>
          </p:cNvSpPr>
          <p:nvPr/>
        </p:nvSpPr>
        <p:spPr bwMode="auto">
          <a:xfrm>
            <a:off x="3059113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8651" name="Line 11"/>
          <p:cNvSpPr>
            <a:spLocks noChangeShapeType="1"/>
          </p:cNvSpPr>
          <p:nvPr/>
        </p:nvSpPr>
        <p:spPr bwMode="auto">
          <a:xfrm>
            <a:off x="4572000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8652" name="Line 12"/>
          <p:cNvSpPr>
            <a:spLocks noChangeShapeType="1"/>
          </p:cNvSpPr>
          <p:nvPr/>
        </p:nvSpPr>
        <p:spPr bwMode="auto">
          <a:xfrm>
            <a:off x="6084888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8653" name="Text Box 13"/>
          <p:cNvSpPr txBox="1">
            <a:spLocks noChangeArrowheads="1"/>
          </p:cNvSpPr>
          <p:nvPr/>
        </p:nvSpPr>
        <p:spPr bwMode="auto">
          <a:xfrm>
            <a:off x="735013" y="36036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54" name="Text Box 14"/>
          <p:cNvSpPr txBox="1">
            <a:spLocks noChangeArrowheads="1"/>
          </p:cNvSpPr>
          <p:nvPr/>
        </p:nvSpPr>
        <p:spPr bwMode="auto">
          <a:xfrm>
            <a:off x="2339975" y="3644900"/>
            <a:ext cx="34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55" name="Text Box 15"/>
          <p:cNvSpPr txBox="1">
            <a:spLocks noChangeArrowheads="1"/>
          </p:cNvSpPr>
          <p:nvPr/>
        </p:nvSpPr>
        <p:spPr bwMode="auto">
          <a:xfrm>
            <a:off x="3851275" y="3644900"/>
            <a:ext cx="34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56" name="Text Box 16"/>
          <p:cNvSpPr txBox="1">
            <a:spLocks noChangeArrowheads="1"/>
          </p:cNvSpPr>
          <p:nvPr/>
        </p:nvSpPr>
        <p:spPr bwMode="auto">
          <a:xfrm>
            <a:off x="5364163" y="3644900"/>
            <a:ext cx="37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57" name="Text Box 17"/>
          <p:cNvSpPr txBox="1">
            <a:spLocks noChangeArrowheads="1"/>
          </p:cNvSpPr>
          <p:nvPr/>
        </p:nvSpPr>
        <p:spPr bwMode="auto">
          <a:xfrm>
            <a:off x="6877050" y="3644900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58" name="Line 18"/>
          <p:cNvSpPr>
            <a:spLocks noChangeShapeType="1"/>
          </p:cNvSpPr>
          <p:nvPr/>
        </p:nvSpPr>
        <p:spPr bwMode="auto">
          <a:xfrm flipH="1" flipV="1">
            <a:off x="4356100" y="4797425"/>
            <a:ext cx="10795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8659" name="Text Box 19"/>
          <p:cNvSpPr txBox="1">
            <a:spLocks noChangeArrowheads="1"/>
          </p:cNvSpPr>
          <p:nvPr/>
        </p:nvSpPr>
        <p:spPr bwMode="auto">
          <a:xfrm>
            <a:off x="5487988" y="5545138"/>
            <a:ext cx="217646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CCR</a:t>
            </a: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=Capacity</a:t>
            </a:r>
          </a:p>
          <a:p>
            <a:pPr>
              <a:defRPr/>
            </a:pP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Constraint Resource=</a:t>
            </a:r>
          </a:p>
          <a:p>
            <a:pPr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=</a:t>
            </a:r>
            <a:r>
              <a:rPr lang="en-U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weakest link</a:t>
            </a:r>
          </a:p>
        </p:txBody>
      </p:sp>
      <p:sp>
        <p:nvSpPr>
          <p:cNvPr id="368660" name="Oval 20"/>
          <p:cNvSpPr>
            <a:spLocks noChangeArrowheads="1"/>
          </p:cNvSpPr>
          <p:nvPr/>
        </p:nvSpPr>
        <p:spPr bwMode="auto">
          <a:xfrm>
            <a:off x="3851275" y="4292600"/>
            <a:ext cx="433388" cy="288925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27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6DFD5-1BE4-425E-B9CA-1DF898FE4659}" type="slidenum">
              <a:rPr lang="cs-CZ"/>
              <a:pPr>
                <a:defRPr/>
              </a:pPr>
              <a:t>8</a:t>
            </a:fld>
            <a:endParaRPr lang="cs-CZ"/>
          </a:p>
        </p:txBody>
      </p:sp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alibri" pitchFamily="34" charset="0"/>
              </a:rPr>
              <a:t>T,I,OE,NP and ROI example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2nd suggestion is to optimize C from 7-&gt;7,1 parts/hour 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part of the 2nd suggestion is an extra load of E  so it goes from 11-&gt;10 </a:t>
            </a:r>
            <a:endParaRPr lang="en-US" sz="28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Necessary investment is 5000 USD</a:t>
            </a:r>
            <a:r>
              <a:rPr lang="cs-CZ" sz="2400" smtClean="0">
                <a:latin typeface="Calibri" pitchFamily="34" charset="0"/>
              </a:rPr>
              <a:t> </a:t>
            </a:r>
            <a:r>
              <a:rPr lang="en-US" sz="24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(remains the same)</a:t>
            </a:r>
            <a:r>
              <a:rPr lang="cs-CZ" sz="2400" smtClean="0">
                <a:latin typeface="Calibri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Increase of the production/month = 0,1*176=17,6 parts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Increase of the company T= 17,6*65 USD= 1 1</a:t>
            </a:r>
            <a:r>
              <a:rPr lang="cs-CZ" sz="2400" smtClean="0">
                <a:latin typeface="Calibri" pitchFamily="34" charset="0"/>
              </a:rPr>
              <a:t>4</a:t>
            </a:r>
            <a:r>
              <a:rPr lang="en-US" sz="2400" smtClean="0">
                <a:latin typeface="Calibri" pitchFamily="34" charset="0"/>
              </a:rPr>
              <a:t>4 USD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 </a:t>
            </a:r>
          </a:p>
          <a:p>
            <a:pPr eaLnBrk="1" hangingPunct="1">
              <a:defRPr/>
            </a:pPr>
            <a:endParaRPr lang="en-US" sz="2400" smtClean="0">
              <a:latin typeface="Calibri" pitchFamily="34" charset="0"/>
            </a:endParaRPr>
          </a:p>
        </p:txBody>
      </p:sp>
      <p:sp>
        <p:nvSpPr>
          <p:cNvPr id="369668" name="Rectangle 4"/>
          <p:cNvSpPr>
            <a:spLocks noChangeArrowheads="1"/>
          </p:cNvSpPr>
          <p:nvPr/>
        </p:nvSpPr>
        <p:spPr bwMode="auto">
          <a:xfrm>
            <a:off x="468313" y="4868863"/>
            <a:ext cx="1079500" cy="4318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69" name="Rectangle 5"/>
          <p:cNvSpPr>
            <a:spLocks noChangeArrowheads="1"/>
          </p:cNvSpPr>
          <p:nvPr/>
        </p:nvSpPr>
        <p:spPr bwMode="auto">
          <a:xfrm>
            <a:off x="1979613" y="4868863"/>
            <a:ext cx="1079500" cy="431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13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70" name="Rectangle 6"/>
          <p:cNvSpPr>
            <a:spLocks noChangeArrowheads="1"/>
          </p:cNvSpPr>
          <p:nvPr/>
        </p:nvSpPr>
        <p:spPr bwMode="auto">
          <a:xfrm>
            <a:off x="3492500" y="4868863"/>
            <a:ext cx="10795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7-&gt;7,1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71" name="Rectangle 7"/>
          <p:cNvSpPr>
            <a:spLocks noChangeArrowheads="1"/>
          </p:cNvSpPr>
          <p:nvPr/>
        </p:nvSpPr>
        <p:spPr bwMode="auto">
          <a:xfrm>
            <a:off x="5003800" y="4868863"/>
            <a:ext cx="1079500" cy="431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72" name="Rectangle 8"/>
          <p:cNvSpPr>
            <a:spLocks noChangeArrowheads="1"/>
          </p:cNvSpPr>
          <p:nvPr/>
        </p:nvSpPr>
        <p:spPr bwMode="auto">
          <a:xfrm>
            <a:off x="6516688" y="4868863"/>
            <a:ext cx="1079500" cy="43180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11-&gt;10</a:t>
            </a:r>
            <a:endParaRPr lang="en-GB" sz="1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9673" name="Line 9"/>
          <p:cNvSpPr>
            <a:spLocks noChangeShapeType="1"/>
          </p:cNvSpPr>
          <p:nvPr/>
        </p:nvSpPr>
        <p:spPr bwMode="auto">
          <a:xfrm>
            <a:off x="1547813" y="50847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9674" name="Line 10"/>
          <p:cNvSpPr>
            <a:spLocks noChangeShapeType="1"/>
          </p:cNvSpPr>
          <p:nvPr/>
        </p:nvSpPr>
        <p:spPr bwMode="auto">
          <a:xfrm>
            <a:off x="3059113" y="50847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9675" name="Line 11"/>
          <p:cNvSpPr>
            <a:spLocks noChangeShapeType="1"/>
          </p:cNvSpPr>
          <p:nvPr/>
        </p:nvSpPr>
        <p:spPr bwMode="auto">
          <a:xfrm>
            <a:off x="4572000" y="50847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9676" name="Line 12"/>
          <p:cNvSpPr>
            <a:spLocks noChangeShapeType="1"/>
          </p:cNvSpPr>
          <p:nvPr/>
        </p:nvSpPr>
        <p:spPr bwMode="auto">
          <a:xfrm>
            <a:off x="6084888" y="50847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9677" name="Text Box 13"/>
          <p:cNvSpPr txBox="1">
            <a:spLocks noChangeArrowheads="1"/>
          </p:cNvSpPr>
          <p:nvPr/>
        </p:nvSpPr>
        <p:spPr bwMode="auto">
          <a:xfrm>
            <a:off x="735013" y="42513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78" name="Text Box 14"/>
          <p:cNvSpPr txBox="1">
            <a:spLocks noChangeArrowheads="1"/>
          </p:cNvSpPr>
          <p:nvPr/>
        </p:nvSpPr>
        <p:spPr bwMode="auto">
          <a:xfrm>
            <a:off x="2339975" y="4292600"/>
            <a:ext cx="34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79" name="Text Box 15"/>
          <p:cNvSpPr txBox="1">
            <a:spLocks noChangeArrowheads="1"/>
          </p:cNvSpPr>
          <p:nvPr/>
        </p:nvSpPr>
        <p:spPr bwMode="auto">
          <a:xfrm>
            <a:off x="3851275" y="4292600"/>
            <a:ext cx="34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80" name="Text Box 16"/>
          <p:cNvSpPr txBox="1">
            <a:spLocks noChangeArrowheads="1"/>
          </p:cNvSpPr>
          <p:nvPr/>
        </p:nvSpPr>
        <p:spPr bwMode="auto">
          <a:xfrm>
            <a:off x="5364163" y="4292600"/>
            <a:ext cx="37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9681" name="Text Box 17"/>
          <p:cNvSpPr txBox="1">
            <a:spLocks noChangeArrowheads="1"/>
          </p:cNvSpPr>
          <p:nvPr/>
        </p:nvSpPr>
        <p:spPr bwMode="auto">
          <a:xfrm>
            <a:off x="6877050" y="4292600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174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71F53-A022-4316-8C49-58DC90690254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alibri" pitchFamily="34" charset="0"/>
              </a:rPr>
              <a:t>T,I,OE,NP and ROI example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Necessary investment is</a:t>
            </a:r>
            <a:r>
              <a:rPr lang="en-US" sz="2400" b="1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5000</a:t>
            </a:r>
            <a:r>
              <a:rPr lang="en-US" sz="2400" smtClean="0">
                <a:latin typeface="Calibri" pitchFamily="34" charset="0"/>
              </a:rPr>
              <a:t> USD</a:t>
            </a:r>
            <a:r>
              <a:rPr lang="cs-CZ" sz="2400" smtClean="0">
                <a:latin typeface="Calibri" pitchFamily="34" charset="0"/>
              </a:rPr>
              <a:t> = I =</a:t>
            </a:r>
            <a:r>
              <a:rPr lang="en-US" sz="2400" smtClean="0">
                <a:latin typeface="Calibri" pitchFamily="34" charset="0"/>
              </a:rPr>
              <a:t>Inventory= Investment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Increase of the production/month = 0,1*176=17,6 parts</a:t>
            </a:r>
          </a:p>
          <a:p>
            <a:pPr eaLnBrk="1" hangingPunct="1">
              <a:defRPr/>
            </a:pPr>
            <a:r>
              <a:rPr lang="en-US" sz="2400" smtClean="0">
                <a:latin typeface="Calibri" pitchFamily="34" charset="0"/>
              </a:rPr>
              <a:t>Increase of the company T= 17,6*65 USD= </a:t>
            </a:r>
            <a:r>
              <a:rPr lang="en-US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1 1</a:t>
            </a:r>
            <a:r>
              <a:rPr lang="cs-CZ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4</a:t>
            </a:r>
            <a:r>
              <a:rPr lang="en-US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4</a:t>
            </a:r>
            <a:r>
              <a:rPr lang="en-US" sz="2400" smtClean="0">
                <a:latin typeface="Calibri" pitchFamily="34" charset="0"/>
              </a:rPr>
              <a:t> USD</a:t>
            </a:r>
            <a:endParaRPr lang="cs-CZ" sz="240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4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OE</a:t>
            </a:r>
            <a:r>
              <a:rPr lang="en-US" sz="2400" smtClean="0">
                <a:latin typeface="Calibri" pitchFamily="34" charset="0"/>
              </a:rPr>
              <a:t>/month =(5000 * 0,1)/12= 41,67 -&gt; </a:t>
            </a:r>
            <a:r>
              <a:rPr lang="en-US" sz="2400" b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42</a:t>
            </a:r>
            <a:r>
              <a:rPr lang="en-US" sz="2400" smtClean="0">
                <a:latin typeface="Calibri" pitchFamily="34" charset="0"/>
              </a:rPr>
              <a:t>  </a:t>
            </a:r>
            <a:r>
              <a:rPr lang="cs-CZ" sz="2400" smtClean="0">
                <a:latin typeface="Calibri" pitchFamily="34" charset="0"/>
              </a:rPr>
              <a:t>USD</a:t>
            </a:r>
            <a:endParaRPr lang="en-US" sz="240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4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OE</a:t>
            </a:r>
            <a:r>
              <a:rPr lang="en-US" sz="2400" smtClean="0">
                <a:latin typeface="Calibri" pitchFamily="34" charset="0"/>
              </a:rPr>
              <a:t> will be increased by 41,67 USD/month</a:t>
            </a:r>
            <a:r>
              <a:rPr lang="cs-CZ" sz="2400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 </a:t>
            </a:r>
            <a:endParaRPr lang="cs-CZ" sz="240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000" smtClean="0">
                <a:latin typeface="Calibri" pitchFamily="34" charset="0"/>
              </a:rPr>
              <a:t>Annual increase of the</a:t>
            </a:r>
            <a:r>
              <a:rPr lang="cs-CZ" sz="2400" smtClean="0">
                <a:latin typeface="Calibri" pitchFamily="34" charset="0"/>
              </a:rPr>
              <a:t> NP = (T-</a:t>
            </a:r>
            <a:r>
              <a:rPr lang="cs-CZ" sz="24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OE</a:t>
            </a:r>
            <a:r>
              <a:rPr lang="cs-CZ" sz="2400" smtClean="0">
                <a:latin typeface="Calibri" pitchFamily="34" charset="0"/>
              </a:rPr>
              <a:t>)*12=(</a:t>
            </a:r>
            <a:r>
              <a:rPr lang="cs-CZ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1144</a:t>
            </a:r>
            <a:r>
              <a:rPr lang="cs-CZ" sz="2400" smtClean="0">
                <a:latin typeface="Calibri" pitchFamily="34" charset="0"/>
              </a:rPr>
              <a:t>-</a:t>
            </a:r>
            <a:r>
              <a:rPr lang="cs-CZ" sz="2400" b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42)*12 </a:t>
            </a:r>
            <a:r>
              <a:rPr lang="cs-CZ" sz="2400" smtClean="0">
                <a:latin typeface="Calibri" pitchFamily="34" charset="0"/>
              </a:rPr>
              <a:t>=</a:t>
            </a:r>
            <a:r>
              <a:rPr lang="cs-CZ" sz="240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13 244</a:t>
            </a:r>
            <a:r>
              <a:rPr lang="cs-CZ" sz="2400" smtClean="0">
                <a:latin typeface="Calibri" pitchFamily="34" charset="0"/>
              </a:rPr>
              <a:t> USD </a:t>
            </a:r>
          </a:p>
          <a:p>
            <a:pPr eaLnBrk="1" hangingPunct="1">
              <a:defRPr/>
            </a:pPr>
            <a:r>
              <a:rPr lang="cs-CZ" sz="2400" smtClean="0">
                <a:latin typeface="Calibri" pitchFamily="34" charset="0"/>
              </a:rPr>
              <a:t>ROI=NP/I = </a:t>
            </a:r>
            <a:r>
              <a:rPr lang="cs-CZ" sz="240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13</a:t>
            </a:r>
            <a:r>
              <a:rPr lang="cs-CZ" sz="2400" smtClean="0">
                <a:latin typeface="Calibri" pitchFamily="34" charset="0"/>
              </a:rPr>
              <a:t> </a:t>
            </a:r>
            <a:r>
              <a:rPr lang="cs-CZ" sz="240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244</a:t>
            </a:r>
            <a:r>
              <a:rPr lang="cs-CZ" sz="2400" smtClean="0">
                <a:latin typeface="Calibri" pitchFamily="34" charset="0"/>
              </a:rPr>
              <a:t>/</a:t>
            </a:r>
            <a:r>
              <a:rPr lang="cs-CZ" sz="2400" b="1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5000</a:t>
            </a:r>
            <a:r>
              <a:rPr lang="cs-CZ" sz="2400" smtClean="0">
                <a:latin typeface="Calibri" pitchFamily="34" charset="0"/>
              </a:rPr>
              <a:t> = 265 % !!!</a:t>
            </a:r>
          </a:p>
          <a:p>
            <a:pPr eaLnBrk="1" hangingPunct="1">
              <a:defRPr/>
            </a:pPr>
            <a:r>
              <a:rPr lang="cs-CZ" sz="2400" b="1" smtClean="0">
                <a:latin typeface="Calibri" pitchFamily="34" charset="0"/>
              </a:rPr>
              <a:t>T </a:t>
            </a:r>
            <a:r>
              <a:rPr lang="en-US" sz="2000" smtClean="0">
                <a:latin typeface="Calibri" pitchFamily="34" charset="0"/>
              </a:rPr>
              <a:t>does not measure local efficiencies, except at the constraint</a:t>
            </a:r>
            <a:r>
              <a:rPr lang="cs-CZ" sz="2400" smtClean="0">
                <a:latin typeface="Calibri" pitchFamily="34" charset="0"/>
              </a:rPr>
              <a:t>  </a:t>
            </a:r>
            <a:endParaRPr lang="en-US" sz="2400" smtClean="0">
              <a:latin typeface="Calibri" pitchFamily="34" charset="0"/>
            </a:endParaRPr>
          </a:p>
          <a:p>
            <a:pPr eaLnBrk="1" hangingPunct="1">
              <a:defRPr/>
            </a:pPr>
            <a:endParaRPr lang="en-US" sz="2400" smtClean="0">
              <a:latin typeface="Calibri" pitchFamily="34" charset="0"/>
            </a:endParaRPr>
          </a:p>
        </p:txBody>
      </p:sp>
      <p:sp>
        <p:nvSpPr>
          <p:cNvPr id="371716" name="Rectangle 4"/>
          <p:cNvSpPr>
            <a:spLocks noChangeArrowheads="1"/>
          </p:cNvSpPr>
          <p:nvPr/>
        </p:nvSpPr>
        <p:spPr bwMode="auto">
          <a:xfrm>
            <a:off x="612775" y="5949950"/>
            <a:ext cx="1079500" cy="4318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17" name="Rectangle 5"/>
          <p:cNvSpPr>
            <a:spLocks noChangeArrowheads="1"/>
          </p:cNvSpPr>
          <p:nvPr/>
        </p:nvSpPr>
        <p:spPr bwMode="auto">
          <a:xfrm>
            <a:off x="2124075" y="5949950"/>
            <a:ext cx="1079500" cy="431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13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18" name="Rectangle 6"/>
          <p:cNvSpPr>
            <a:spLocks noChangeArrowheads="1"/>
          </p:cNvSpPr>
          <p:nvPr/>
        </p:nvSpPr>
        <p:spPr bwMode="auto">
          <a:xfrm>
            <a:off x="3636963" y="5949950"/>
            <a:ext cx="10795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7-&gt;7,1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19" name="Rectangle 7"/>
          <p:cNvSpPr>
            <a:spLocks noChangeArrowheads="1"/>
          </p:cNvSpPr>
          <p:nvPr/>
        </p:nvSpPr>
        <p:spPr bwMode="auto">
          <a:xfrm>
            <a:off x="5148263" y="5949950"/>
            <a:ext cx="1079500" cy="431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  <a:endParaRPr lang="en-GB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20" name="Rectangle 8"/>
          <p:cNvSpPr>
            <a:spLocks noChangeArrowheads="1"/>
          </p:cNvSpPr>
          <p:nvPr/>
        </p:nvSpPr>
        <p:spPr bwMode="auto">
          <a:xfrm>
            <a:off x="6661150" y="5949950"/>
            <a:ext cx="1079500" cy="43180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cs-CZ" sz="1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11-&gt;10</a:t>
            </a:r>
            <a:endParaRPr lang="en-GB" sz="1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1721" name="Line 9"/>
          <p:cNvSpPr>
            <a:spLocks noChangeShapeType="1"/>
          </p:cNvSpPr>
          <p:nvPr/>
        </p:nvSpPr>
        <p:spPr bwMode="auto">
          <a:xfrm>
            <a:off x="1692275" y="61658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71722" name="Line 10"/>
          <p:cNvSpPr>
            <a:spLocks noChangeShapeType="1"/>
          </p:cNvSpPr>
          <p:nvPr/>
        </p:nvSpPr>
        <p:spPr bwMode="auto">
          <a:xfrm>
            <a:off x="3203575" y="61658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71723" name="Line 11"/>
          <p:cNvSpPr>
            <a:spLocks noChangeShapeType="1"/>
          </p:cNvSpPr>
          <p:nvPr/>
        </p:nvSpPr>
        <p:spPr bwMode="auto">
          <a:xfrm>
            <a:off x="4716463" y="61658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71724" name="Line 12"/>
          <p:cNvSpPr>
            <a:spLocks noChangeShapeType="1"/>
          </p:cNvSpPr>
          <p:nvPr/>
        </p:nvSpPr>
        <p:spPr bwMode="auto">
          <a:xfrm>
            <a:off x="6229350" y="61658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71725" name="Text Box 13"/>
          <p:cNvSpPr txBox="1">
            <a:spLocks noChangeArrowheads="1"/>
          </p:cNvSpPr>
          <p:nvPr/>
        </p:nvSpPr>
        <p:spPr bwMode="auto">
          <a:xfrm>
            <a:off x="879475" y="533241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26" name="Text Box 14"/>
          <p:cNvSpPr txBox="1">
            <a:spLocks noChangeArrowheads="1"/>
          </p:cNvSpPr>
          <p:nvPr/>
        </p:nvSpPr>
        <p:spPr bwMode="auto">
          <a:xfrm>
            <a:off x="2484438" y="5373688"/>
            <a:ext cx="34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27" name="Text Box 15"/>
          <p:cNvSpPr txBox="1">
            <a:spLocks noChangeArrowheads="1"/>
          </p:cNvSpPr>
          <p:nvPr/>
        </p:nvSpPr>
        <p:spPr bwMode="auto">
          <a:xfrm>
            <a:off x="3995738" y="5373688"/>
            <a:ext cx="34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28" name="Text Box 16"/>
          <p:cNvSpPr txBox="1">
            <a:spLocks noChangeArrowheads="1"/>
          </p:cNvSpPr>
          <p:nvPr/>
        </p:nvSpPr>
        <p:spPr bwMode="auto">
          <a:xfrm>
            <a:off x="5508625" y="5373688"/>
            <a:ext cx="37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1729" name="Text Box 17"/>
          <p:cNvSpPr txBox="1">
            <a:spLocks noChangeArrowheads="1"/>
          </p:cNvSpPr>
          <p:nvPr/>
        </p:nvSpPr>
        <p:spPr bwMode="auto">
          <a:xfrm>
            <a:off x="7021513" y="5373688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804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509</Words>
  <Application>Microsoft Office PowerPoint</Application>
  <PresentationFormat>Předvádění na obrazovce (4:3)</PresentationFormat>
  <Paragraphs>125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 Introduction to the Theory of Constraints</vt:lpstr>
      <vt:lpstr>Measuring the goal (TOC metric)</vt:lpstr>
      <vt:lpstr>Metrics and their relationships</vt:lpstr>
      <vt:lpstr>TOC –required trends</vt:lpstr>
      <vt:lpstr>T,I,OE,NP and ROI example</vt:lpstr>
      <vt:lpstr>T,I,OE,NP and ROI example</vt:lpstr>
      <vt:lpstr>T,I,OE,NP and ROI example</vt:lpstr>
      <vt:lpstr>T,I,OE,NP and ROI example</vt:lpstr>
      <vt:lpstr>T,I,OE,NP and ROI 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Skorkovsky Jaromir</dc:creator>
  <cp:lastModifiedBy>Skorkovsky Jaromir</cp:lastModifiedBy>
  <cp:revision>2</cp:revision>
  <dcterms:created xsi:type="dcterms:W3CDTF">2013-03-11T08:29:58Z</dcterms:created>
  <dcterms:modified xsi:type="dcterms:W3CDTF">2013-03-11T08:32:01Z</dcterms:modified>
</cp:coreProperties>
</file>