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6" r:id="rId9"/>
    <p:sldId id="267" r:id="rId10"/>
    <p:sldId id="268" r:id="rId11"/>
    <p:sldId id="270" r:id="rId12"/>
    <p:sldId id="265" r:id="rId13"/>
    <p:sldId id="271" r:id="rId14"/>
    <p:sldId id="274" r:id="rId15"/>
    <p:sldId id="272" r:id="rId16"/>
    <p:sldId id="273" r:id="rId17"/>
    <p:sldId id="275" r:id="rId18"/>
    <p:sldId id="276" r:id="rId19"/>
    <p:sldId id="281" r:id="rId20"/>
    <p:sldId id="282" r:id="rId21"/>
    <p:sldId id="283" r:id="rId22"/>
    <p:sldId id="284" r:id="rId23"/>
    <p:sldId id="286" r:id="rId24"/>
    <p:sldId id="285" r:id="rId25"/>
    <p:sldId id="277" r:id="rId26"/>
    <p:sldId id="288" r:id="rId27"/>
    <p:sldId id="287" r:id="rId28"/>
    <p:sldId id="278" r:id="rId29"/>
    <p:sldId id="279" r:id="rId30"/>
    <p:sldId id="280" r:id="rId31"/>
    <p:sldId id="26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2" autoAdjust="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feature=player_detailpage&amp;v=QbyJY9KlrtM#t=873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kelasti.files.wordpress.com/2009/05/bsp2b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t&amp;rct=j&amp;q=&amp;esrc=s&amp;source=web&amp;cd=1&amp;cad=rja&amp;ved=0CDEQFjAA&amp;url=http://broucek.chytrak.cz/download/fsi/PIS/PIS2.PPT?PHPSESSID=2182f43a8b016863913cf520d51fa8c1&amp;ei=p7NhUeqnH8eqtAb6lIDIAQ&amp;usg=AFQjCNEamE8yTU8GW6Rf-67gRrztmUw_PA&amp;sig2=Rvj_ew3cSl7J7VizHp81Gg&amp;bvm=bv.44770516,d.Yms" TargetMode="External"/><Relationship Id="rId2" Type="http://schemas.openxmlformats.org/officeDocument/2006/relationships/hyperlink" Target="http://vzdelavani.esf-fp.cz/results/results_02/edumat_rep/MIS/MIS_P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annica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a projektování informačního systému organizace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MPH_SYRP</a:t>
            </a:r>
          </a:p>
          <a:p>
            <a:r>
              <a:rPr lang="cs-CZ" dirty="0" smtClean="0"/>
              <a:t>Michal Krčál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1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informační strategii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smtClean="0">
                <a:hlinkClick r:id="rId2"/>
              </a:rPr>
              <a:t>Video</a:t>
            </a:r>
            <a:endParaRPr lang="cs-CZ" dirty="0" smtClean="0"/>
          </a:p>
          <a:p>
            <a:r>
              <a:rPr lang="cs-CZ" dirty="0" smtClean="0"/>
              <a:t>Ačkoli je část věnovaná architektuře kritizována, budeme se v dalším výkladu soustředit na ni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6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Východiska pro tvorbu informační strategie</a:t>
            </a:r>
          </a:p>
        </p:txBody>
      </p:sp>
      <p:sp>
        <p:nvSpPr>
          <p:cNvPr id="27655" name="Rectangle 205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"/>
            </a:pPr>
            <a:r>
              <a:rPr lang="cs-CZ" dirty="0"/>
              <a:t>Jaká je naše současná situace v aplikaci IS/IT  (</a:t>
            </a:r>
            <a:r>
              <a:rPr lang="cs-CZ" b="1" dirty="0"/>
              <a:t>Kde jsme?)</a:t>
            </a:r>
            <a:endParaRPr lang="cs-CZ" dirty="0"/>
          </a:p>
          <a:p>
            <a:pPr>
              <a:lnSpc>
                <a:spcPct val="120000"/>
              </a:lnSpc>
              <a:buFont typeface="Wingdings" pitchFamily="2" charset="2"/>
              <a:buChar char=""/>
            </a:pPr>
            <a:r>
              <a:rPr lang="cs-CZ" dirty="0"/>
              <a:t>Jaké příležitosti nám nabízí IS/IT (</a:t>
            </a:r>
            <a:r>
              <a:rPr lang="cs-CZ" b="1" dirty="0"/>
              <a:t>Kde bychom mohli být</a:t>
            </a:r>
            <a:r>
              <a:rPr lang="cs-CZ" b="1" dirty="0" smtClean="0"/>
              <a:t>?)</a:t>
            </a:r>
          </a:p>
          <a:p>
            <a:pPr>
              <a:lnSpc>
                <a:spcPct val="120000"/>
              </a:lnSpc>
              <a:buFont typeface="Wingdings" pitchFamily="2" charset="2"/>
              <a:buChar char=""/>
            </a:pPr>
            <a:r>
              <a:rPr lang="cs-CZ" dirty="0" smtClean="0"/>
              <a:t>Jaké </a:t>
            </a:r>
            <a:r>
              <a:rPr lang="cs-CZ" dirty="0"/>
              <a:t>jsou naše nezbytné potřeby v oblasti IS/IT nutné k rozvoji naší podnikatelské činnosti (</a:t>
            </a:r>
            <a:r>
              <a:rPr lang="cs-CZ" b="1" dirty="0"/>
              <a:t>Kde chceme být</a:t>
            </a:r>
            <a:r>
              <a:rPr lang="cs-CZ" b="1" dirty="0" smtClean="0"/>
              <a:t>?)</a:t>
            </a:r>
            <a:r>
              <a:rPr lang="cs-CZ" b="1" dirty="0"/>
              <a:t> </a:t>
            </a:r>
            <a:endParaRPr lang="cs-CZ" b="1" dirty="0" smtClean="0"/>
          </a:p>
          <a:p>
            <a:pPr>
              <a:lnSpc>
                <a:spcPct val="120000"/>
              </a:lnSpc>
              <a:buFont typeface="Wingdings" pitchFamily="2" charset="2"/>
              <a:buChar char=""/>
            </a:pPr>
            <a:r>
              <a:rPr lang="cs-CZ" dirty="0" smtClean="0"/>
              <a:t>Zdroj: Molnár.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1824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na plán rozvoje informačního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Zjistit současný </a:t>
            </a:r>
            <a:r>
              <a:rPr lang="cs-CZ" dirty="0" smtClean="0"/>
              <a:t>stavu (kde jsme?) a na základě jeho analýzy navrhnout kýžený stav (kde chceme být?).</a:t>
            </a:r>
          </a:p>
          <a:p>
            <a:r>
              <a:rPr lang="cs-CZ" dirty="0" smtClean="0"/>
              <a:t>Co definuje současný stav s ohledem na projektování IS?</a:t>
            </a:r>
          </a:p>
          <a:p>
            <a:pPr lvl="1"/>
            <a:r>
              <a:rPr lang="cs-CZ" dirty="0" smtClean="0"/>
              <a:t>Strategie</a:t>
            </a:r>
          </a:p>
          <a:p>
            <a:pPr lvl="1"/>
            <a:r>
              <a:rPr lang="cs-CZ" dirty="0" smtClean="0"/>
              <a:t>Procesy</a:t>
            </a:r>
          </a:p>
          <a:p>
            <a:pPr lvl="1"/>
            <a:r>
              <a:rPr lang="cs-CZ" dirty="0" smtClean="0"/>
              <a:t>Lidské zdroje</a:t>
            </a:r>
          </a:p>
          <a:p>
            <a:pPr lvl="1"/>
            <a:r>
              <a:rPr lang="cs-CZ" dirty="0" smtClean="0"/>
              <a:t>Informační zdroje</a:t>
            </a:r>
          </a:p>
          <a:p>
            <a:pPr lvl="1"/>
            <a:r>
              <a:rPr lang="cs-CZ" dirty="0" smtClean="0"/>
              <a:t>Jejich vzájemné vazby</a:t>
            </a:r>
          </a:p>
          <a:p>
            <a:r>
              <a:rPr lang="cs-CZ" dirty="0" smtClean="0"/>
              <a:t>Metoda BSP umožňuje prozkoumat zejména poslední prvek.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2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/>
              <a:t>Vznik již v roce </a:t>
            </a:r>
            <a:r>
              <a:rPr lang="cs-CZ" dirty="0" smtClean="0"/>
              <a:t>1981 </a:t>
            </a:r>
            <a:r>
              <a:rPr lang="cs-CZ" dirty="0" smtClean="0"/>
              <a:t>v IBM</a:t>
            </a:r>
          </a:p>
          <a:p>
            <a:r>
              <a:rPr lang="cs-CZ" dirty="0" smtClean="0"/>
              <a:t>Pro návrh informační architektury organizace</a:t>
            </a:r>
          </a:p>
          <a:p>
            <a:r>
              <a:rPr lang="cs-CZ" dirty="0" smtClean="0"/>
              <a:t>Posloupnost následujících kroků: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Získání zadání od vrcholového vedení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Příprava studie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Zahájení studie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B050"/>
                </a:solidFill>
              </a:rPr>
              <a:t>Definování podnikových strategií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B050"/>
                </a:solidFill>
              </a:rPr>
              <a:t>Definování podnikových procesů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B050"/>
                </a:solidFill>
              </a:rPr>
              <a:t>Definice tříd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B050"/>
                </a:solidFill>
              </a:rPr>
              <a:t>Analýza současné informační podpory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Projednání výsledků analýzy s vedením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Formulace závěrů analýzy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Definice informační architektury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Určení priorit pro vývoj informačního systému v rámci informační architektury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Ověření dopadů studie a navrhovaného postupu z hlediska řízení informačních systémů v podniku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Návrh doporučení a plánu postupu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Prezentace výsledků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Nástin následujících činností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C-</a:t>
            </a:r>
            <a:r>
              <a:rPr lang="cs-CZ" dirty="0" err="1" smtClean="0">
                <a:solidFill>
                  <a:schemeClr val="accent2"/>
                </a:solidFill>
              </a:rPr>
              <a:t>level</a:t>
            </a:r>
            <a:r>
              <a:rPr lang="cs-CZ" dirty="0" smtClean="0">
                <a:solidFill>
                  <a:schemeClr val="accent2"/>
                </a:solidFill>
              </a:rPr>
              <a:t> management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Management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CIO</a:t>
            </a:r>
          </a:p>
          <a:p>
            <a:endParaRPr lang="cs-CZ" dirty="0" smtClean="0"/>
          </a:p>
          <a:p>
            <a:r>
              <a:rPr lang="cs-CZ" dirty="0" err="1" smtClean="0"/>
              <a:t>Detalní</a:t>
            </a:r>
            <a:r>
              <a:rPr lang="cs-CZ" dirty="0" smtClean="0"/>
              <a:t> popis činnosti v rámci jednotlivých kroků viz Řepa (1999, str. 266-277).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34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BSP a její hlavní myšlenky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</a:t>
            </a:r>
            <a:r>
              <a:rPr lang="cs-CZ" dirty="0"/>
              <a:t>principy vývoje informačních </a:t>
            </a:r>
            <a:r>
              <a:rPr lang="cs-CZ" dirty="0" smtClean="0"/>
              <a:t>systémů (Řepa, 1999):</a:t>
            </a:r>
            <a:endParaRPr lang="cs-CZ" dirty="0"/>
          </a:p>
          <a:p>
            <a:pPr lvl="1"/>
            <a:r>
              <a:rPr lang="cs-CZ" dirty="0"/>
              <a:t>Dvě základní složky informačního systému jsou procesy a data.</a:t>
            </a:r>
          </a:p>
          <a:p>
            <a:pPr lvl="1"/>
            <a:r>
              <a:rPr lang="cs-CZ" dirty="0"/>
              <a:t>Analýza je postavená na modelování reality.</a:t>
            </a:r>
          </a:p>
          <a:p>
            <a:pPr lvl="1"/>
            <a:r>
              <a:rPr lang="cs-CZ" dirty="0"/>
              <a:t>Architekturu analýzy a návrhu lze rozdělit na tři úrovně: </a:t>
            </a:r>
            <a:r>
              <a:rPr lang="cs-CZ" b="1" dirty="0" smtClean="0"/>
              <a:t>konceptuální (obsah systému)</a:t>
            </a:r>
            <a:r>
              <a:rPr lang="cs-CZ" dirty="0" smtClean="0"/>
              <a:t>, </a:t>
            </a:r>
            <a:r>
              <a:rPr lang="cs-CZ" dirty="0"/>
              <a:t>technologická </a:t>
            </a:r>
            <a:r>
              <a:rPr lang="cs-CZ" dirty="0" smtClean="0"/>
              <a:t>(způsob realizace systému) a implementační (konkrétní realizace </a:t>
            </a:r>
            <a:r>
              <a:rPr lang="cs-CZ" dirty="0" err="1" smtClean="0"/>
              <a:t>tech</a:t>
            </a:r>
            <a:r>
              <a:rPr lang="cs-CZ" dirty="0" smtClean="0"/>
              <a:t>. řešení).</a:t>
            </a:r>
          </a:p>
          <a:p>
            <a:r>
              <a:rPr lang="cs-CZ" dirty="0" smtClean="0"/>
              <a:t>Jaký IS se jeví stabilnější? IS založený na datech, anebo IS založený na procesech?</a:t>
            </a:r>
          </a:p>
          <a:p>
            <a:r>
              <a:rPr lang="cs-CZ" dirty="0" smtClean="0"/>
              <a:t>Jaké jsou výhody, resp. na co má vliv zjištění vzájemných vazeb prvků definujících současný stav IS?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2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Definování podnikových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Obvykle jednoduchý krok, stačí převzít údaje z hotového strategického dokumentu.</a:t>
            </a:r>
          </a:p>
          <a:p>
            <a:r>
              <a:rPr lang="cs-CZ" dirty="0" smtClean="0"/>
              <a:t>Pokud podnik strategii nemá, anebo se podle ní neřídí, nemá smysl tvořit informační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8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Definování podnikových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Zdrojem informací o podnikových procesech je zpravidla procesní analýza (viz 12. týden)</a:t>
            </a:r>
          </a:p>
          <a:p>
            <a:r>
              <a:rPr lang="cs-CZ" dirty="0" smtClean="0"/>
              <a:t>Poměrně drahý a časově náročný proces.</a:t>
            </a:r>
          </a:p>
        </p:txBody>
      </p:sp>
    </p:spTree>
    <p:extLst>
      <p:ext uri="{BB962C8B-B14F-4D97-AF65-F5344CB8AC3E}">
        <p14:creationId xmlns:p14="http://schemas.microsoft.com/office/powerpoint/2010/main" val="32152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Definice tříd dat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Třída dat = logický celek dat</a:t>
            </a:r>
          </a:p>
          <a:p>
            <a:pPr lvl="1"/>
            <a:r>
              <a:rPr lang="cs-CZ" dirty="0" smtClean="0"/>
              <a:t>Skupina informací o čemkoliv, pro co je třeba v podniku sledovat nějaké údaje (zákazníci, dodavatelé, součástky, stroje, zakázky, objednávky atd.)</a:t>
            </a:r>
          </a:p>
          <a:p>
            <a:pPr lvl="1"/>
            <a:r>
              <a:rPr lang="cs-CZ" dirty="0" smtClean="0"/>
              <a:t>Kritérium rozdělení dat je jejich příslušnost k procesům.</a:t>
            </a:r>
          </a:p>
          <a:p>
            <a:r>
              <a:rPr lang="cs-CZ" dirty="0" smtClean="0"/>
              <a:t>Získávají se často z konceptuálního datového modelu organizace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74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Vizualizace analytických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Souvislosti mezi jednotlivými kategoriemi dat (strategie, lidské zdroje, procesy, data) se zobrazují pomocí matic (obrázky </a:t>
            </a:r>
            <a:r>
              <a:rPr lang="cs-CZ" dirty="0"/>
              <a:t>v</a:t>
            </a:r>
            <a:r>
              <a:rPr lang="cs-CZ" dirty="0" smtClean="0"/>
              <a:t> následujících slajdech převzaty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X = mezi položkou v řádku a sloupci je silný vztah</a:t>
            </a:r>
          </a:p>
          <a:p>
            <a:r>
              <a:rPr lang="cs-CZ" dirty="0" smtClean="0"/>
              <a:t>/ = mezi položkou v řádku a sloupci je nějaký vztah</a:t>
            </a:r>
          </a:p>
          <a:p>
            <a:r>
              <a:rPr lang="cs-CZ" dirty="0"/>
              <a:t> </a:t>
            </a:r>
            <a:r>
              <a:rPr lang="cs-CZ" dirty="0" smtClean="0"/>
              <a:t>  = mezi položkami není žádný vztah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30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strategie/</a:t>
            </a:r>
            <a:r>
              <a:rPr lang="cs-CZ" dirty="0" err="1" smtClean="0"/>
              <a:t>org</a:t>
            </a:r>
            <a:r>
              <a:rPr lang="cs-CZ" dirty="0" smtClean="0"/>
              <a:t>.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Zobrazení vztahu mezi jednotlivými strategiemi a organizačními jednotkami.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6793776" cy="406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0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– definice (opakování?)</a:t>
            </a:r>
          </a:p>
          <a:p>
            <a:r>
              <a:rPr lang="cs-CZ" dirty="0"/>
              <a:t>Informační strategie</a:t>
            </a:r>
          </a:p>
          <a:p>
            <a:r>
              <a:rPr lang="cs-CZ" dirty="0" smtClean="0"/>
              <a:t>Analýza </a:t>
            </a:r>
            <a:r>
              <a:rPr lang="cs-CZ" dirty="0" smtClean="0"/>
              <a:t>současného stavu IS</a:t>
            </a:r>
          </a:p>
          <a:p>
            <a:r>
              <a:rPr lang="cs-CZ" dirty="0" smtClean="0"/>
              <a:t>Business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0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</a:t>
            </a:r>
            <a:r>
              <a:rPr lang="cs-CZ" dirty="0" smtClean="0"/>
              <a:t>procesy/</a:t>
            </a:r>
            <a:r>
              <a:rPr lang="cs-CZ" dirty="0" err="1" smtClean="0"/>
              <a:t>org</a:t>
            </a:r>
            <a:r>
              <a:rPr lang="cs-CZ" dirty="0"/>
              <a:t>. </a:t>
            </a:r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Příslušnost procesů k organizačním jednotkám.</a:t>
            </a:r>
          </a:p>
          <a:p>
            <a:r>
              <a:rPr lang="cs-CZ" sz="2000" dirty="0" smtClean="0"/>
              <a:t>Matice slouží jako vstup pro zjišťování informačních potřeb pro jednotlivé procesy.</a:t>
            </a:r>
          </a:p>
          <a:p>
            <a:r>
              <a:rPr lang="cs-CZ" sz="2000" dirty="0" smtClean="0"/>
              <a:t>Z matice lze zjistit zátěž jednotlivých organizačních jednotek (snaha o snížení zátěže automatizací) a důležitost procesů (důraz na integraci).</a:t>
            </a:r>
            <a:endParaRPr lang="cs-CZ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84984"/>
            <a:ext cx="6864585" cy="345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96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</a:t>
            </a:r>
            <a:r>
              <a:rPr lang="cs-CZ" dirty="0" smtClean="0"/>
              <a:t>procesy/strategie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 určení priorit.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2348880"/>
            <a:ext cx="6740391" cy="390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0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procesy/třídy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Znázornění sdílení dat mezi procesy, odráží celopodnikové potřeby dat, pomáhá při určení rozsahu aplikací.</a:t>
            </a:r>
          </a:p>
          <a:p>
            <a:r>
              <a:rPr lang="cs-CZ" sz="2000" dirty="0" smtClean="0"/>
              <a:t>Analýza nekonzistencí – třídu dat musí někdo vytvořit (X) a používat (/), každá třída by měla být vytvořena pouze jednou.</a:t>
            </a:r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5959227" cy="338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3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</a:t>
            </a:r>
            <a:r>
              <a:rPr lang="cs-CZ" dirty="0" smtClean="0"/>
              <a:t>strategie/třídy </a:t>
            </a:r>
            <a:r>
              <a:rPr lang="cs-CZ" dirty="0"/>
              <a:t>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Určuje relativní důležitost datové třídy pro podnikovou strategii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6697482" cy="377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2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třídy </a:t>
            </a:r>
            <a:r>
              <a:rPr lang="cs-CZ" dirty="0" smtClean="0"/>
              <a:t>dat/</a:t>
            </a:r>
            <a:r>
              <a:rPr lang="cs-CZ" dirty="0" err="1" smtClean="0"/>
              <a:t>org</a:t>
            </a:r>
            <a:r>
              <a:rPr lang="cs-CZ" dirty="0" smtClean="0"/>
              <a:t>.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Určuje odpovědnost za data (X) a jejich využívání/úpravu (/), využitelné při rozhovorech návrhářů s uživateli, určuje možnost sdílení dat.</a:t>
            </a:r>
            <a:endParaRPr lang="cs-CZ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64904"/>
            <a:ext cx="6551290" cy="378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58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kříž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matice – procesy/</a:t>
            </a:r>
            <a:r>
              <a:rPr lang="cs-CZ" dirty="0" err="1" smtClean="0"/>
              <a:t>org</a:t>
            </a:r>
            <a:r>
              <a:rPr lang="cs-CZ" dirty="0" smtClean="0"/>
              <a:t>. jednotky, třídy dat/</a:t>
            </a:r>
            <a:r>
              <a:rPr lang="cs-CZ" dirty="0" err="1" smtClean="0"/>
              <a:t>org</a:t>
            </a:r>
            <a:r>
              <a:rPr lang="cs-CZ" dirty="0" smtClean="0"/>
              <a:t>. jednotky.</a:t>
            </a:r>
          </a:p>
          <a:p>
            <a:r>
              <a:rPr lang="cs-CZ" dirty="0" smtClean="0"/>
              <a:t>Seznam všech informačních systémů a subsystémů.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8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</a:t>
            </a:r>
            <a:r>
              <a:rPr lang="cs-CZ" dirty="0"/>
              <a:t>kříž </a:t>
            </a:r>
            <a:r>
              <a:rPr lang="cs-CZ" dirty="0" smtClean="0"/>
              <a:t>2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30716"/>
            <a:ext cx="6146279" cy="497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1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výstupů metody BSP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Každý proces musí mít výstup (externí, anebo interní).</a:t>
            </a:r>
          </a:p>
          <a:p>
            <a:r>
              <a:rPr lang="cs-CZ" dirty="0" smtClean="0"/>
              <a:t>Za proces musí být zodpovědná právě jedna organizační jednotka.</a:t>
            </a:r>
          </a:p>
          <a:p>
            <a:r>
              <a:rPr lang="cs-CZ" dirty="0" smtClean="0"/>
              <a:t>Za třídu dat musí být zodpovědná právě jedna organizační jednotka.</a:t>
            </a:r>
          </a:p>
          <a:p>
            <a:r>
              <a:rPr lang="cs-CZ" dirty="0" smtClean="0"/>
              <a:t>Každá třída dat musí vzniknout (X) právě v jednom informačním (sub)systému, </a:t>
            </a:r>
            <a:r>
              <a:rPr lang="cs-CZ" dirty="0"/>
              <a:t>u</a:t>
            </a:r>
            <a:r>
              <a:rPr lang="cs-CZ" dirty="0" smtClean="0"/>
              <a:t>pravována (/) může být v jejich libovolném množství.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5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BSP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Umožňuje „integrační“ pohled na organizaci.</a:t>
            </a:r>
          </a:p>
          <a:p>
            <a:r>
              <a:rPr lang="cs-CZ" dirty="0" smtClean="0"/>
              <a:t>Vytváří komplexní pohled na organizaci (data + procesy).</a:t>
            </a:r>
          </a:p>
          <a:p>
            <a:r>
              <a:rPr lang="cs-CZ" dirty="0" smtClean="0"/>
              <a:t>Na jejích principech byly odvozeny další metody a zásady.</a:t>
            </a:r>
          </a:p>
          <a:p>
            <a:r>
              <a:rPr lang="cs-CZ" dirty="0" smtClean="0"/>
              <a:t>Relativně nenáročná k pochopení =&gt; pedagogický význam.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4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BSP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je stará -&gt; nereflektuje některé zásadní změny v IS/ICT oblasti.</a:t>
            </a:r>
          </a:p>
          <a:p>
            <a:r>
              <a:rPr lang="cs-CZ" dirty="0" smtClean="0"/>
              <a:t>Neumožňuje potřebný detail (např. kvalitu podpory IS).</a:t>
            </a:r>
          </a:p>
          <a:p>
            <a:r>
              <a:rPr lang="cs-CZ" dirty="0" smtClean="0"/>
              <a:t>V případě velké společnosti se složitým IS a řadou procesů bude vizuální analýza nemožná.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6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Soubor </a:t>
            </a:r>
            <a:r>
              <a:rPr lang="cs-CZ" i="1" dirty="0"/>
              <a:t>lidí, metod a technických </a:t>
            </a:r>
            <a:r>
              <a:rPr lang="cs-CZ" i="1" dirty="0" smtClean="0"/>
              <a:t>prostředků</a:t>
            </a:r>
            <a:r>
              <a:rPr lang="cs-CZ" i="1" dirty="0"/>
              <a:t> </a:t>
            </a:r>
            <a:r>
              <a:rPr lang="cs-CZ" i="1" dirty="0" smtClean="0"/>
              <a:t>zajišťujících sběr</a:t>
            </a:r>
            <a:r>
              <a:rPr lang="cs-CZ" i="1" dirty="0"/>
              <a:t>, </a:t>
            </a:r>
            <a:r>
              <a:rPr lang="cs-CZ" i="1" dirty="0" smtClean="0"/>
              <a:t>přenos</a:t>
            </a:r>
            <a:r>
              <a:rPr lang="cs-CZ" i="1" dirty="0"/>
              <a:t>, uchování, zpracování a prezentaci dat s cílem tvorby a </a:t>
            </a:r>
            <a:r>
              <a:rPr lang="cs-CZ" i="1" dirty="0" smtClean="0"/>
              <a:t>poskytování informací </a:t>
            </a:r>
            <a:r>
              <a:rPr lang="cs-CZ" i="1" dirty="0"/>
              <a:t>dle </a:t>
            </a:r>
            <a:r>
              <a:rPr lang="cs-CZ" i="1" dirty="0" smtClean="0"/>
              <a:t>potřeb příjemců </a:t>
            </a:r>
            <a:r>
              <a:rPr lang="cs-CZ" i="1" dirty="0"/>
              <a:t>informací </a:t>
            </a:r>
            <a:r>
              <a:rPr lang="cs-CZ" i="1" dirty="0" smtClean="0"/>
              <a:t>činných </a:t>
            </a:r>
            <a:r>
              <a:rPr lang="cs-CZ" i="1" dirty="0"/>
              <a:t>v systémech </a:t>
            </a:r>
            <a:r>
              <a:rPr lang="cs-CZ" i="1" dirty="0" smtClean="0"/>
              <a:t>řízení. (Tvrdíková, 2000, str. 18)</a:t>
            </a:r>
          </a:p>
          <a:p>
            <a:r>
              <a:rPr lang="cs-CZ" b="1" dirty="0" smtClean="0"/>
              <a:t>I</a:t>
            </a:r>
            <a:r>
              <a:rPr lang="en-US" b="1" dirty="0" err="1" smtClean="0"/>
              <a:t>nformation</a:t>
            </a:r>
            <a:r>
              <a:rPr lang="en-US" b="1" dirty="0" smtClean="0"/>
              <a:t> system</a:t>
            </a:r>
            <a:r>
              <a:rPr lang="cs-CZ" b="1" dirty="0" smtClean="0"/>
              <a:t> </a:t>
            </a:r>
            <a:r>
              <a:rPr lang="cs-CZ" dirty="0" err="1" smtClean="0"/>
              <a:t>is</a:t>
            </a:r>
            <a:r>
              <a:rPr lang="en-US" dirty="0"/>
              <a:t> an integrated set of components for collecting, storing, and processing data and for </a:t>
            </a:r>
            <a:r>
              <a:rPr lang="en-US" dirty="0" smtClean="0"/>
              <a:t>delivering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en-US" dirty="0" smtClean="0"/>
              <a:t>, </a:t>
            </a:r>
            <a:r>
              <a:rPr lang="en-US" dirty="0"/>
              <a:t>knowledge, and digital products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The main components of information systems are computer hardware and software, telecommunications, databases and data warehouses, human resources, and procedures. The hardware, software, and telecommunications constitute information technology (IT</a:t>
            </a:r>
            <a:r>
              <a:rPr lang="en-US" dirty="0" smtClean="0"/>
              <a:t>).</a:t>
            </a:r>
            <a:r>
              <a:rPr lang="cs-CZ" dirty="0" smtClean="0"/>
              <a:t> (www.britannica.com)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02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Otázky a </a:t>
            </a:r>
            <a:r>
              <a:rPr lang="cs-CZ" dirty="0" err="1" smtClean="0"/>
              <a:t>přípomínky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2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KOCH, M. Informační strategie. </a:t>
            </a:r>
            <a:r>
              <a:rPr lang="cs-CZ" dirty="0"/>
              <a:t>Prezentace. </a:t>
            </a:r>
            <a:r>
              <a:rPr lang="cs-CZ" dirty="0" smtClean="0"/>
              <a:t>Dostupné na </a:t>
            </a:r>
            <a:r>
              <a:rPr lang="cs-CZ" dirty="0" smtClean="0">
                <a:hlinkClick r:id="rId2"/>
              </a:rPr>
              <a:t>www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Molnár, Z. Podnikové informační systémy, Informační strategie podniku, Efektivnost PIS. Prezentace. Dostupné z </a:t>
            </a:r>
            <a:r>
              <a:rPr lang="cs-CZ" dirty="0" smtClean="0">
                <a:hlinkClick r:id="rId3"/>
              </a:rPr>
              <a:t>www</a:t>
            </a:r>
            <a:r>
              <a:rPr lang="cs-CZ" dirty="0" smtClean="0"/>
              <a:t>.</a:t>
            </a:r>
          </a:p>
          <a:p>
            <a:r>
              <a:rPr lang="cs-CZ" dirty="0"/>
              <a:t>ŘEPA,V. Analýza a návrh informačních systémů. Praha: </a:t>
            </a:r>
            <a:r>
              <a:rPr lang="cs-CZ" dirty="0" err="1"/>
              <a:t>Ekopress</a:t>
            </a:r>
            <a:r>
              <a:rPr lang="cs-CZ" dirty="0"/>
              <a:t>, 1999. 403 s. ISBN </a:t>
            </a:r>
            <a:r>
              <a:rPr lang="cs-CZ" dirty="0" smtClean="0"/>
              <a:t>80-86119-13-0.</a:t>
            </a:r>
            <a:endParaRPr lang="cs-CZ" dirty="0"/>
          </a:p>
          <a:p>
            <a:r>
              <a:rPr lang="cs-CZ" dirty="0" smtClean="0"/>
              <a:t>TVRDÍKOVÁ</a:t>
            </a:r>
            <a:r>
              <a:rPr lang="cs-CZ" dirty="0"/>
              <a:t>, M. </a:t>
            </a:r>
            <a:r>
              <a:rPr lang="cs-CZ" i="1" dirty="0" smtClean="0"/>
              <a:t>Zavádění </a:t>
            </a:r>
            <a:r>
              <a:rPr lang="cs-CZ" i="1" dirty="0"/>
              <a:t>a inovace </a:t>
            </a:r>
            <a:r>
              <a:rPr lang="cs-CZ" i="1" dirty="0" smtClean="0"/>
              <a:t>informačních systémů </a:t>
            </a:r>
            <a:r>
              <a:rPr lang="cs-CZ" i="1" dirty="0"/>
              <a:t>ve firmách</a:t>
            </a:r>
            <a:r>
              <a:rPr lang="cs-CZ" dirty="0"/>
              <a:t>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2000</a:t>
            </a:r>
            <a:r>
              <a:rPr lang="cs-CZ" dirty="0"/>
              <a:t>. ISBN 80-7169-703-6.</a:t>
            </a:r>
            <a:endParaRPr lang="cs-CZ" dirty="0" smtClean="0"/>
          </a:p>
          <a:p>
            <a:r>
              <a:rPr lang="cs-CZ" smtClean="0"/>
              <a:t>www.britannica.com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5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systém podniku anebo podnikový informační systém?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Terminologický problém v česky psané literatuře (obdobně např. řízení znalostí vs. znalostní management).</a:t>
            </a:r>
          </a:p>
          <a:p>
            <a:r>
              <a:rPr lang="en-US" dirty="0" smtClean="0"/>
              <a:t>Business </a:t>
            </a:r>
            <a:r>
              <a:rPr lang="en-US" dirty="0"/>
              <a:t>firms and other organizations </a:t>
            </a:r>
            <a:r>
              <a:rPr lang="en-US" dirty="0">
                <a:solidFill>
                  <a:srgbClr val="FF0000"/>
                </a:solidFill>
              </a:rPr>
              <a:t>rely</a:t>
            </a:r>
            <a:r>
              <a:rPr lang="en-US" dirty="0"/>
              <a:t> on information systems to carry out and manage their operations, interact with their customers and suppliers, and compete in the marketplace</a:t>
            </a:r>
            <a:r>
              <a:rPr lang="en-U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www.britannica.com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versus</a:t>
            </a:r>
          </a:p>
          <a:p>
            <a:r>
              <a:rPr lang="cs-CZ" dirty="0"/>
              <a:t>A</a:t>
            </a:r>
            <a:r>
              <a:rPr lang="cs-CZ" dirty="0" smtClean="0"/>
              <a:t>plikace</a:t>
            </a:r>
            <a:r>
              <a:rPr lang="cs-CZ" dirty="0"/>
              <a:t>, které </a:t>
            </a:r>
            <a:r>
              <a:rPr lang="cs-CZ" dirty="0" smtClean="0">
                <a:solidFill>
                  <a:srgbClr val="FF0000"/>
                </a:solidFill>
              </a:rPr>
              <a:t>představují</a:t>
            </a:r>
            <a:r>
              <a:rPr lang="cs-CZ" dirty="0" smtClean="0"/>
              <a:t> </a:t>
            </a:r>
            <a:r>
              <a:rPr lang="cs-CZ" dirty="0"/>
              <a:t>softwarová </a:t>
            </a:r>
            <a:r>
              <a:rPr lang="cs-CZ" dirty="0" smtClean="0"/>
              <a:t>řešení </a:t>
            </a:r>
            <a:r>
              <a:rPr lang="cs-CZ" dirty="0"/>
              <a:t>užívaná k </a:t>
            </a:r>
            <a:r>
              <a:rPr lang="cs-CZ" dirty="0" smtClean="0"/>
              <a:t>řízení podnikových dat </a:t>
            </a:r>
            <a:r>
              <a:rPr lang="cs-CZ" dirty="0"/>
              <a:t>a pomáhající plánovat celý logistický </a:t>
            </a:r>
            <a:r>
              <a:rPr lang="cs-CZ" dirty="0" smtClean="0"/>
              <a:t>řetězec </a:t>
            </a:r>
            <a:r>
              <a:rPr lang="cs-CZ" dirty="0"/>
              <a:t>od nákupu </a:t>
            </a:r>
            <a:r>
              <a:rPr lang="cs-CZ" dirty="0" smtClean="0"/>
              <a:t>přes </a:t>
            </a:r>
            <a:r>
              <a:rPr lang="cs-CZ" dirty="0"/>
              <a:t>sklady po </a:t>
            </a:r>
            <a:r>
              <a:rPr lang="cs-CZ" dirty="0" smtClean="0"/>
              <a:t>výdej materiálu</a:t>
            </a:r>
            <a:r>
              <a:rPr lang="cs-CZ" dirty="0"/>
              <a:t>, </a:t>
            </a:r>
            <a:r>
              <a:rPr lang="cs-CZ" dirty="0" smtClean="0"/>
              <a:t>řízení </a:t>
            </a:r>
            <a:r>
              <a:rPr lang="cs-CZ" dirty="0"/>
              <a:t>obchodních zakázek od jejich </a:t>
            </a:r>
            <a:r>
              <a:rPr lang="cs-CZ" dirty="0" smtClean="0"/>
              <a:t>přijetí </a:t>
            </a:r>
            <a:r>
              <a:rPr lang="cs-CZ" dirty="0"/>
              <a:t>až po expedici, </a:t>
            </a:r>
            <a:r>
              <a:rPr lang="cs-CZ" dirty="0" smtClean="0"/>
              <a:t>včetně plánování vlastní </a:t>
            </a:r>
            <a:r>
              <a:rPr lang="cs-CZ" dirty="0"/>
              <a:t>výroby a s tím spojené </a:t>
            </a:r>
            <a:r>
              <a:rPr lang="cs-CZ" dirty="0" smtClean="0"/>
              <a:t>finanční </a:t>
            </a:r>
            <a:r>
              <a:rPr lang="cs-CZ" dirty="0"/>
              <a:t>a nákladové </a:t>
            </a:r>
            <a:r>
              <a:rPr lang="cs-CZ" dirty="0" smtClean="0"/>
              <a:t>účetnictví </a:t>
            </a:r>
            <a:r>
              <a:rPr lang="cs-CZ" dirty="0"/>
              <a:t>i </a:t>
            </a:r>
            <a:r>
              <a:rPr lang="cs-CZ" dirty="0" smtClean="0"/>
              <a:t>řízení </a:t>
            </a:r>
            <a:r>
              <a:rPr lang="cs-CZ" dirty="0"/>
              <a:t>lidských </a:t>
            </a:r>
            <a:r>
              <a:rPr lang="cs-CZ" dirty="0" smtClean="0"/>
              <a:t>zdrojů. (Basl a Blažíček, 2008, str. 66)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Informační systém podniku anebo podnikový informační systém?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Podnikový informační systém = ERP -&gt; Basl a Blažíček</a:t>
            </a:r>
          </a:p>
          <a:p>
            <a:r>
              <a:rPr lang="cs-CZ" dirty="0" smtClean="0"/>
              <a:t>Informační systém podniku -&gt; Tvrdíková</a:t>
            </a:r>
          </a:p>
          <a:p>
            <a:endParaRPr lang="cs-CZ" dirty="0"/>
          </a:p>
          <a:p>
            <a:r>
              <a:rPr lang="cs-CZ" dirty="0" smtClean="0"/>
              <a:t>Budeme se bavit </a:t>
            </a:r>
            <a:r>
              <a:rPr lang="cs-CZ" dirty="0" smtClean="0"/>
              <a:t>obecně o </a:t>
            </a:r>
            <a:r>
              <a:rPr lang="cs-CZ" dirty="0" smtClean="0"/>
              <a:t>informačním systému podniku, ne </a:t>
            </a:r>
            <a:r>
              <a:rPr lang="cs-CZ" dirty="0" smtClean="0"/>
              <a:t>o specifickém případě technického prostředku, </a:t>
            </a:r>
            <a:r>
              <a:rPr lang="cs-CZ" dirty="0" smtClean="0"/>
              <a:t>kterým může být ERP.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8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 projektování IS –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Brainstorming…</a:t>
            </a:r>
          </a:p>
          <a:p>
            <a:r>
              <a:rPr lang="cs-CZ" dirty="0" smtClean="0"/>
              <a:t>Analogie s vývojem </a:t>
            </a:r>
            <a:r>
              <a:rPr lang="cs-CZ" dirty="0" smtClean="0"/>
              <a:t>výrobku, anebo plánu stavby</a:t>
            </a:r>
            <a:endParaRPr lang="cs-CZ" dirty="0" smtClean="0"/>
          </a:p>
          <a:p>
            <a:pPr lvl="1"/>
            <a:r>
              <a:rPr lang="cs-CZ" dirty="0" smtClean="0"/>
              <a:t>Poptávka</a:t>
            </a:r>
            <a:endParaRPr lang="cs-CZ" dirty="0" smtClean="0"/>
          </a:p>
          <a:p>
            <a:pPr lvl="1"/>
            <a:r>
              <a:rPr lang="cs-CZ" dirty="0" smtClean="0"/>
              <a:t>Analýza poptávky (potřeb)</a:t>
            </a:r>
          </a:p>
          <a:p>
            <a:pPr lvl="1"/>
            <a:r>
              <a:rPr lang="cs-CZ" dirty="0" smtClean="0"/>
              <a:t>Návrh (případně také </a:t>
            </a:r>
            <a:r>
              <a:rPr lang="cs-CZ" dirty="0" err="1" smtClean="0"/>
              <a:t>prototypování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Výsledek</a:t>
            </a:r>
          </a:p>
        </p:txBody>
      </p:sp>
    </p:spTree>
    <p:extLst>
      <p:ext uri="{BB962C8B-B14F-4D97-AF65-F5344CB8AC3E}">
        <p14:creationId xmlns:p14="http://schemas.microsoft.com/office/powerpoint/2010/main" val="187542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projektování IS – </a:t>
            </a:r>
            <a:r>
              <a:rPr lang="cs-CZ" dirty="0" smtClean="0"/>
              <a:t>jak?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„Poptávka“ po IS </a:t>
            </a:r>
            <a:r>
              <a:rPr lang="cs-CZ" dirty="0"/>
              <a:t>obvykle plyne </a:t>
            </a:r>
            <a:r>
              <a:rPr lang="cs-CZ" dirty="0" smtClean="0"/>
              <a:t>(měla by plynout vždy) z </a:t>
            </a:r>
            <a:r>
              <a:rPr lang="cs-CZ" dirty="0" smtClean="0"/>
              <a:t>informační </a:t>
            </a:r>
            <a:r>
              <a:rPr lang="cs-CZ" dirty="0" smtClean="0"/>
              <a:t>strategie.</a:t>
            </a:r>
            <a:endParaRPr lang="cs-CZ" dirty="0" smtClean="0"/>
          </a:p>
          <a:p>
            <a:r>
              <a:rPr lang="cs-CZ" dirty="0" smtClean="0"/>
              <a:t>Analýza požadavků </a:t>
            </a:r>
            <a:r>
              <a:rPr lang="cs-CZ" dirty="0" smtClean="0"/>
              <a:t>budoucích uživatelů je </a:t>
            </a:r>
            <a:r>
              <a:rPr lang="cs-CZ" dirty="0" smtClean="0"/>
              <a:t>výstupem metod/přístupů k analýze </a:t>
            </a:r>
            <a:r>
              <a:rPr lang="cs-CZ" dirty="0" smtClean="0"/>
              <a:t>IS</a:t>
            </a:r>
          </a:p>
          <a:p>
            <a:pPr lvl="1"/>
            <a:r>
              <a:rPr lang="cs-CZ" dirty="0" smtClean="0"/>
              <a:t>Funkční požadavky</a:t>
            </a:r>
          </a:p>
          <a:p>
            <a:pPr lvl="1"/>
            <a:r>
              <a:rPr lang="cs-CZ" dirty="0" smtClean="0"/>
              <a:t>Nefunkční požadavky</a:t>
            </a:r>
            <a:endParaRPr lang="cs-CZ" dirty="0" smtClean="0"/>
          </a:p>
          <a:p>
            <a:r>
              <a:rPr lang="cs-CZ" dirty="0" smtClean="0"/>
              <a:t>Návrh je úkolem (ve většině případů externích) developerů ve spolupráci s uživateli</a:t>
            </a:r>
          </a:p>
          <a:p>
            <a:endParaRPr lang="cs-CZ" dirty="0" smtClean="0"/>
          </a:p>
          <a:p>
            <a:r>
              <a:rPr lang="cs-CZ" dirty="0" smtClean="0"/>
              <a:t>Pro Vás jako potenciální manažery je </a:t>
            </a:r>
            <a:r>
              <a:rPr lang="cs-CZ" dirty="0" smtClean="0"/>
              <a:t>zajímavý způsob, jakým </a:t>
            </a:r>
            <a:r>
              <a:rPr lang="cs-CZ" dirty="0" smtClean="0"/>
              <a:t>se tvoří informační </a:t>
            </a:r>
            <a:r>
              <a:rPr lang="cs-CZ" dirty="0" smtClean="0"/>
              <a:t>strategie.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806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Součást strategie podniku</a:t>
            </a:r>
          </a:p>
          <a:p>
            <a:r>
              <a:rPr lang="cs-CZ" dirty="0" smtClean="0"/>
              <a:t>Měla by obsahovat vizi, cíle a hlavní charakteristiky budoucího stavu IS/IT firmy a mimo to by měla účinně přispívat k omezení chaotického řízení jejich vývoje a provozu. (Koch, 2008)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068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informační strategie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7040264" cy="497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43608" y="6095361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(Koch, 2008, str. 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1241</Words>
  <Application>Microsoft Office PowerPoint</Application>
  <PresentationFormat>Předvádění na obrazovce (4:3)</PresentationFormat>
  <Paragraphs>146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Analýza a projektování informačního systému organizace</vt:lpstr>
      <vt:lpstr>Obsah přednášky</vt:lpstr>
      <vt:lpstr>Informační systém</vt:lpstr>
      <vt:lpstr>Informační systém podniku anebo podnikový informační systém?</vt:lpstr>
      <vt:lpstr>Informační systém podniku anebo podnikový informační systém?</vt:lpstr>
      <vt:lpstr>Analýza a projektování IS – proč?</vt:lpstr>
      <vt:lpstr>Analýza a projektování IS – jak?</vt:lpstr>
      <vt:lpstr>Informační strategie </vt:lpstr>
      <vt:lpstr>Struktura informační strategie</vt:lpstr>
      <vt:lpstr>O informační strategii</vt:lpstr>
      <vt:lpstr>Východiska pro tvorbu informační strategie</vt:lpstr>
      <vt:lpstr>Jak na plán rozvoje informačního systému</vt:lpstr>
      <vt:lpstr>Business System Planning</vt:lpstr>
      <vt:lpstr>Účel BSP a její hlavní myšlenky</vt:lpstr>
      <vt:lpstr>4. Definování podnikových strategií</vt:lpstr>
      <vt:lpstr>5. Definování podnikových procesů</vt:lpstr>
      <vt:lpstr>6. Definice tříd dat </vt:lpstr>
      <vt:lpstr>Vizualizace analytických dat</vt:lpstr>
      <vt:lpstr>Matice strategie/org. jednotky</vt:lpstr>
      <vt:lpstr>Matice procesy/org. jednotky</vt:lpstr>
      <vt:lpstr>Matice procesy/strategie</vt:lpstr>
      <vt:lpstr>Matice procesy/třídy dat</vt:lpstr>
      <vt:lpstr>Matice strategie/třídy dat</vt:lpstr>
      <vt:lpstr>Matice třídy dat/org. jednotky</vt:lpstr>
      <vt:lpstr>Informační kříž 1</vt:lpstr>
      <vt:lpstr>Informační kříž 2</vt:lpstr>
      <vt:lpstr>Interpretace výstupů metody BSP</vt:lpstr>
      <vt:lpstr>Výhody BSP</vt:lpstr>
      <vt:lpstr>Nevýhody BSP</vt:lpstr>
      <vt:lpstr>Otázky a přípomínky?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 projektování informačního systému organizace</dc:title>
  <dc:creator>Krcal Michal</dc:creator>
  <cp:lastModifiedBy>Michal Krčál</cp:lastModifiedBy>
  <cp:revision>98</cp:revision>
  <dcterms:created xsi:type="dcterms:W3CDTF">2013-04-02T14:02:19Z</dcterms:created>
  <dcterms:modified xsi:type="dcterms:W3CDTF">2013-04-07T21:12:04Z</dcterms:modified>
</cp:coreProperties>
</file>