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48CD-0F00-4986-9452-1119B18512A4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F5F4-2F4F-4914-947C-704DCAFA9E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48CD-0F00-4986-9452-1119B18512A4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F5F4-2F4F-4914-947C-704DCAFA9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48CD-0F00-4986-9452-1119B18512A4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F5F4-2F4F-4914-947C-704DCAFA9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48CD-0F00-4986-9452-1119B18512A4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F5F4-2F4F-4914-947C-704DCAFA9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48CD-0F00-4986-9452-1119B18512A4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F5F4-2F4F-4914-947C-704DCAFA9E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48CD-0F00-4986-9452-1119B18512A4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F5F4-2F4F-4914-947C-704DCAFA9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48CD-0F00-4986-9452-1119B18512A4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F5F4-2F4F-4914-947C-704DCAFA9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48CD-0F00-4986-9452-1119B18512A4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8F5F4-2F4F-4914-947C-704DCAFA9EE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48CD-0F00-4986-9452-1119B18512A4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F5F4-2F4F-4914-947C-704DCAFA9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48CD-0F00-4986-9452-1119B18512A4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568F5F4-2F4F-4914-947C-704DCAFA9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17148CD-0F00-4986-9452-1119B18512A4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F5F4-2F4F-4914-947C-704DCAFA9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17148CD-0F00-4986-9452-1119B18512A4}" type="datetimeFigureOut">
              <a:rPr lang="en-US" smtClean="0"/>
              <a:t>1/5/2014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568F5F4-2F4F-4914-947C-704DCAFA9EE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Projekt </a:t>
            </a:r>
            <a:br>
              <a:rPr lang="sk-SK" dirty="0" smtClean="0"/>
            </a:br>
            <a:r>
              <a:rPr lang="sk-SK" dirty="0" smtClean="0"/>
              <a:t>bakalárskej práce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Lucia Tibenska, 390928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Téma bakalárskej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6000" dirty="0" smtClean="0"/>
              <a:t>Tvorba podnikateľského plánu.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Predmet bakalárskej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None/>
            </a:pPr>
            <a:r>
              <a:rPr lang="sk-SK" dirty="0" smtClean="0"/>
              <a:t>Predmetom bakalárskej práce je návrh podnikateľského plánu – čajovne so spoločenskými hrami – a využiť priestor na trhu vytvorením malého podniku pre spoločenské vyžitie.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Cieľ bakalárskej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None/>
            </a:pPr>
            <a:r>
              <a:rPr lang="sk-SK" dirty="0" smtClean="0"/>
              <a:t>Na základe popisu podniku, exekutívneho súhrnu a personálneho zabezpečenia; podporeného analýzou služby, trhu, prostredia a finančnou analýzou navrhnúť vhodný podnikateľský zámer a stanoviť doporučenia vedúce k jeho realizácii.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Hypotéza č.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853136"/>
          </a:xfrm>
        </p:spPr>
        <p:txBody>
          <a:bodyPr>
            <a:normAutofit fontScale="92500" lnSpcReduction="10000"/>
          </a:bodyPr>
          <a:lstStyle/>
          <a:p>
            <a:pPr marL="0">
              <a:spcBef>
                <a:spcPts val="0"/>
              </a:spcBef>
              <a:buNone/>
            </a:pPr>
            <a:r>
              <a:rPr lang="sk-SK" b="1" u="sng" dirty="0" smtClean="0"/>
              <a:t>Netradičný koncept  čajovne s možnosťou zahrať si rôzne spoločenské hry bude konkurencieschopný vrámci mesta Bratislava.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sk-SK" dirty="0" smtClean="0"/>
              <a:t>Vzhľadom na to, že predmetom bakalárskej práce je tvorba podnikateľského plánu, a teda podnik zatiaľ reálne neexistuje, nebude možné hypotézu overiť analýzou dát zhromaždených z predchádzajúceho fungovania podniku. Hypotézu budem overovať len vrámci vypracovavaného podnikateľského plánu.</a:t>
            </a:r>
          </a:p>
          <a:p>
            <a:pPr marL="0" algn="just">
              <a:spcBef>
                <a:spcPts val="0"/>
              </a:spcBef>
              <a:buNone/>
            </a:pPr>
            <a:endParaRPr lang="sk-SK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sk-SK" b="1" u="sng" dirty="0" smtClean="0"/>
              <a:t>Metódy:</a:t>
            </a:r>
            <a:r>
              <a:rPr lang="sk-SK" dirty="0" smtClean="0"/>
              <a:t> SWOT analýza, Porterova analýza konkurenčných síl, SLEPT analýza</a:t>
            </a:r>
          </a:p>
          <a:p>
            <a:pPr marL="0">
              <a:spcBef>
                <a:spcPts val="0"/>
              </a:spcBef>
              <a:buNone/>
            </a:pPr>
            <a:endParaRPr lang="sk-SK" dirty="0" smtClean="0"/>
          </a:p>
          <a:p>
            <a:pPr>
              <a:buNone/>
            </a:pP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Hypotéza č. </a:t>
            </a:r>
            <a:r>
              <a:rPr lang="sk-SK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52928" cy="4525963"/>
          </a:xfrm>
        </p:spPr>
        <p:txBody>
          <a:bodyPr>
            <a:normAutofit fontScale="92500" lnSpcReduction="20000"/>
          </a:bodyPr>
          <a:lstStyle/>
          <a:p>
            <a:pPr marL="0">
              <a:spcBef>
                <a:spcPts val="0"/>
              </a:spcBef>
              <a:buNone/>
            </a:pPr>
            <a:r>
              <a:rPr lang="sk-SK" b="1" u="sng" dirty="0" smtClean="0"/>
              <a:t>Podnikateľský zámer čajovne so spoločenskými hrami je finančne udržateľný a podnik začne generovať zisk do troch rokov od svojho vzniku.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sk-SK" dirty="0" smtClean="0"/>
              <a:t>Predikcia nákladov a výnosov bude stanovená na základe predpokladov a vývojových trendov. Keďže pôjde o odhad jednotlivých položiek, tak kvôli väčšej presnosti vytvorím tri varianty výšky peňažných tokov – optimistickú, realistickú (strednú cestu) a pesimistickú.</a:t>
            </a:r>
          </a:p>
          <a:p>
            <a:pPr marL="0">
              <a:spcBef>
                <a:spcPts val="0"/>
              </a:spcBef>
              <a:buNone/>
            </a:pPr>
            <a:endParaRPr lang="sk-SK" dirty="0" smtClean="0"/>
          </a:p>
          <a:p>
            <a:pPr marL="0">
              <a:spcBef>
                <a:spcPts val="0"/>
              </a:spcBef>
              <a:buNone/>
            </a:pPr>
            <a:r>
              <a:rPr lang="sk-SK" b="1" u="sng" dirty="0" smtClean="0"/>
              <a:t>Metódy:</a:t>
            </a:r>
            <a:r>
              <a:rPr lang="sk-SK" dirty="0" smtClean="0"/>
              <a:t> finančný plán, finančná analýza</a:t>
            </a:r>
          </a:p>
          <a:p>
            <a:pPr marL="0">
              <a:spcBef>
                <a:spcPts val="0"/>
              </a:spcBef>
              <a:buNone/>
            </a:pPr>
            <a:endParaRPr lang="sk-SK" dirty="0" smtClean="0"/>
          </a:p>
          <a:p>
            <a:pPr marL="0">
              <a:spcBef>
                <a:spcPts val="0"/>
              </a:spcBef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Hypotéza č. </a:t>
            </a:r>
            <a:r>
              <a:rPr lang="sk-SK" dirty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208912" cy="4525963"/>
          </a:xfrm>
        </p:spPr>
        <p:txBody>
          <a:bodyPr>
            <a:normAutofit lnSpcReduction="10000"/>
          </a:bodyPr>
          <a:lstStyle/>
          <a:p>
            <a:pPr marL="0">
              <a:buNone/>
            </a:pPr>
            <a:r>
              <a:rPr lang="sk-SK" b="1" u="sng" dirty="0" smtClean="0"/>
              <a:t>Vrámci cieľovej skupiny by novú čajovňu navštívilo aspoň 30% obyvateľov mesta Bratislava.</a:t>
            </a:r>
          </a:p>
          <a:p>
            <a:pPr marL="0" algn="just">
              <a:buNone/>
            </a:pPr>
            <a:r>
              <a:rPr lang="sk-SK" dirty="0" smtClean="0"/>
              <a:t>Za cieľovú skupinu považujem mladých ľudí vo veku 12 – 21 rokov. Na túto skupinu bude zároveň namierená marketingová kampaň s cieľom prilákať zákazníkov práve v tomto veku.</a:t>
            </a:r>
          </a:p>
          <a:p>
            <a:pPr marL="0" algn="just">
              <a:buNone/>
            </a:pPr>
            <a:endParaRPr lang="sk-SK" dirty="0" smtClean="0"/>
          </a:p>
          <a:p>
            <a:pPr marL="0" algn="just">
              <a:buNone/>
            </a:pPr>
            <a:r>
              <a:rPr lang="sk-SK" b="1" u="sng" dirty="0" smtClean="0"/>
              <a:t>Metódy:</a:t>
            </a:r>
            <a:r>
              <a:rPr lang="sk-SK" dirty="0" smtClean="0"/>
              <a:t> dotazníkové šetrenie, marketingový plán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4785395"/>
          </a:xfrm>
        </p:spPr>
        <p:txBody>
          <a:bodyPr>
            <a:noAutofit/>
          </a:bodyPr>
          <a:lstStyle/>
          <a:p>
            <a:pPr algn="just"/>
            <a:r>
              <a:rPr lang="en-US" sz="1600" dirty="0" smtClean="0"/>
              <a:t>KOTLER, Philip a </a:t>
            </a:r>
            <a:r>
              <a:rPr lang="en-US" sz="1600" dirty="0" smtClean="0"/>
              <a:t>TRIAS </a:t>
            </a:r>
            <a:r>
              <a:rPr lang="en-US" sz="1600" dirty="0" smtClean="0"/>
              <a:t>DE </a:t>
            </a:r>
            <a:r>
              <a:rPr lang="en-US" sz="1600" dirty="0" smtClean="0"/>
              <a:t>BES</a:t>
            </a:r>
            <a:r>
              <a:rPr lang="sk-SK" sz="1600" dirty="0" smtClean="0"/>
              <a:t>, </a:t>
            </a:r>
            <a:r>
              <a:rPr lang="en-US" sz="1600" dirty="0" smtClean="0"/>
              <a:t>Fernando </a:t>
            </a:r>
            <a:r>
              <a:rPr lang="en-US" sz="1600" dirty="0" smtClean="0"/>
              <a:t>. </a:t>
            </a:r>
            <a:r>
              <a:rPr lang="en-US" sz="1600" i="1" dirty="0" err="1" smtClean="0"/>
              <a:t>Inovativní</a:t>
            </a:r>
            <a:r>
              <a:rPr lang="en-US" sz="1600" i="1" dirty="0" smtClean="0"/>
              <a:t> </a:t>
            </a:r>
            <a:r>
              <a:rPr lang="en-US" sz="1600" i="1" dirty="0" smtClean="0"/>
              <a:t>marketing:</a:t>
            </a:r>
            <a:r>
              <a:rPr lang="sk-SK" sz="1600" i="1" dirty="0" smtClean="0"/>
              <a:t> </a:t>
            </a:r>
            <a:r>
              <a:rPr lang="en-US" sz="1600" i="1" dirty="0" err="1" smtClean="0"/>
              <a:t>jak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kreativním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myšlením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vítězit</a:t>
            </a:r>
            <a:r>
              <a:rPr lang="en-US" sz="1600" i="1" dirty="0" smtClean="0"/>
              <a:t> u </a:t>
            </a:r>
            <a:r>
              <a:rPr lang="en-US" sz="1600" i="1" dirty="0" err="1" smtClean="0"/>
              <a:t>zákazníků</a:t>
            </a:r>
            <a:r>
              <a:rPr lang="en-US" sz="1600" dirty="0" smtClean="0"/>
              <a:t>. 1. </a:t>
            </a:r>
            <a:r>
              <a:rPr lang="en-US" sz="1600" dirty="0" err="1" smtClean="0"/>
              <a:t>vyd</a:t>
            </a:r>
            <a:r>
              <a:rPr lang="en-US" sz="1600" dirty="0" smtClean="0"/>
              <a:t>. </a:t>
            </a:r>
            <a:r>
              <a:rPr lang="en-US" sz="1600" dirty="0" err="1" smtClean="0"/>
              <a:t>Praha</a:t>
            </a:r>
            <a:r>
              <a:rPr lang="en-US" sz="1600" dirty="0" smtClean="0"/>
              <a:t>: </a:t>
            </a:r>
            <a:r>
              <a:rPr lang="en-US" sz="1600" dirty="0" err="1" smtClean="0"/>
              <a:t>Grada</a:t>
            </a:r>
            <a:r>
              <a:rPr lang="en-US" sz="1600" dirty="0" smtClean="0"/>
              <a:t>, 2005. 199 s. ISBN 80-247-0921-X</a:t>
            </a:r>
            <a:r>
              <a:rPr lang="en-US" sz="1600" dirty="0" smtClean="0"/>
              <a:t>.</a:t>
            </a:r>
            <a:endParaRPr lang="sk-SK" sz="1600" dirty="0" smtClean="0"/>
          </a:p>
          <a:p>
            <a:pPr algn="just"/>
            <a:r>
              <a:rPr lang="en-US" sz="1600" dirty="0" smtClean="0"/>
              <a:t>KORÁB, </a:t>
            </a:r>
            <a:r>
              <a:rPr lang="en-US" sz="1600" dirty="0" smtClean="0"/>
              <a:t>V</a:t>
            </a:r>
            <a:r>
              <a:rPr lang="sk-SK" sz="1600" dirty="0" smtClean="0"/>
              <a:t>ojtěch</a:t>
            </a:r>
            <a:r>
              <a:rPr lang="en-US" sz="1600" dirty="0" smtClean="0"/>
              <a:t>, PETERKA</a:t>
            </a:r>
            <a:r>
              <a:rPr lang="sk-SK" sz="1600" dirty="0" smtClean="0"/>
              <a:t>, Jiří</a:t>
            </a:r>
            <a:r>
              <a:rPr lang="en-US" sz="1600" dirty="0" smtClean="0"/>
              <a:t> </a:t>
            </a:r>
            <a:r>
              <a:rPr lang="en-US" sz="1600" dirty="0" smtClean="0"/>
              <a:t>a </a:t>
            </a:r>
            <a:r>
              <a:rPr lang="en-US" sz="1600" dirty="0" smtClean="0"/>
              <a:t>REŽŇÁKOVÁ</a:t>
            </a:r>
            <a:r>
              <a:rPr lang="sk-SK" sz="1600" dirty="0" smtClean="0"/>
              <a:t>, Mária</a:t>
            </a:r>
            <a:r>
              <a:rPr lang="en-US" sz="1600" dirty="0" smtClean="0"/>
              <a:t>. </a:t>
            </a:r>
            <a:r>
              <a:rPr lang="en-US" sz="1600" i="1" dirty="0" err="1" smtClean="0"/>
              <a:t>Podnikatelský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plán</a:t>
            </a:r>
            <a:r>
              <a:rPr lang="en-US" sz="1600" dirty="0" smtClean="0"/>
              <a:t>. Brno: Computer Press, 2007. 216 s. ISBN 978-80-251-1605-0</a:t>
            </a:r>
            <a:r>
              <a:rPr lang="en-US" sz="1600" dirty="0" smtClean="0"/>
              <a:t>.</a:t>
            </a:r>
            <a:endParaRPr lang="sk-SK" sz="1600" dirty="0" smtClean="0"/>
          </a:p>
          <a:p>
            <a:pPr algn="just"/>
            <a:r>
              <a:rPr lang="en-US" sz="1600" dirty="0" smtClean="0"/>
              <a:t>FOTR, </a:t>
            </a:r>
            <a:r>
              <a:rPr lang="en-US" sz="1600" dirty="0" err="1" smtClean="0"/>
              <a:t>Jiří</a:t>
            </a:r>
            <a:r>
              <a:rPr lang="en-US" sz="1600" dirty="0" smtClean="0"/>
              <a:t>. </a:t>
            </a:r>
            <a:r>
              <a:rPr lang="en-US" sz="1600" i="1" dirty="0" err="1" smtClean="0"/>
              <a:t>Podnikatelský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plán</a:t>
            </a:r>
            <a:r>
              <a:rPr lang="en-US" sz="1600" i="1" dirty="0" smtClean="0"/>
              <a:t> a </a:t>
            </a:r>
            <a:r>
              <a:rPr lang="en-US" sz="1600" i="1" dirty="0" err="1" smtClean="0"/>
              <a:t>investiční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rozhodování</a:t>
            </a:r>
            <a:r>
              <a:rPr lang="en-US" sz="1600" dirty="0" smtClean="0"/>
              <a:t>. 2. </a:t>
            </a:r>
            <a:r>
              <a:rPr lang="sk-SK" sz="1600" dirty="0" smtClean="0"/>
              <a:t>vyd</a:t>
            </a:r>
            <a:r>
              <a:rPr lang="en-US" sz="1600" dirty="0" smtClean="0"/>
              <a:t>. </a:t>
            </a:r>
            <a:r>
              <a:rPr lang="en-US" sz="1600" dirty="0" err="1" smtClean="0"/>
              <a:t>Praha</a:t>
            </a:r>
            <a:r>
              <a:rPr lang="en-US" sz="1600" dirty="0" smtClean="0"/>
              <a:t>: </a:t>
            </a:r>
            <a:r>
              <a:rPr lang="en-US" sz="1600" dirty="0" err="1" smtClean="0"/>
              <a:t>Grada</a:t>
            </a:r>
            <a:r>
              <a:rPr lang="en-US" sz="1600" dirty="0" smtClean="0"/>
              <a:t>, 1999. 214 s. ISBN 80-7169-812-1. </a:t>
            </a:r>
            <a:endParaRPr lang="sk-SK" sz="1600" dirty="0" smtClean="0"/>
          </a:p>
          <a:p>
            <a:pPr algn="just"/>
            <a:r>
              <a:rPr lang="en-US" sz="1600" dirty="0" smtClean="0"/>
              <a:t>SRPOVÁ, </a:t>
            </a:r>
            <a:r>
              <a:rPr lang="en-US" sz="1600" dirty="0" smtClean="0"/>
              <a:t>J</a:t>
            </a:r>
            <a:r>
              <a:rPr lang="sk-SK" sz="1600" dirty="0" smtClean="0"/>
              <a:t>itka</a:t>
            </a:r>
            <a:r>
              <a:rPr lang="en-US" sz="1600" dirty="0" smtClean="0"/>
              <a:t> </a:t>
            </a:r>
            <a:r>
              <a:rPr lang="en-US" sz="1600" dirty="0" smtClean="0"/>
              <a:t>a </a:t>
            </a:r>
            <a:r>
              <a:rPr lang="en-US" sz="1600" dirty="0" err="1" smtClean="0"/>
              <a:t>kol</a:t>
            </a:r>
            <a:r>
              <a:rPr lang="en-US" sz="1600" dirty="0" smtClean="0"/>
              <a:t>. </a:t>
            </a:r>
            <a:r>
              <a:rPr lang="en-US" sz="1600" i="1" dirty="0" err="1" smtClean="0"/>
              <a:t>Podnikatelský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plán</a:t>
            </a:r>
            <a:r>
              <a:rPr lang="en-US" sz="1600" i="1" dirty="0" smtClean="0"/>
              <a:t> a </a:t>
            </a:r>
            <a:r>
              <a:rPr lang="en-US" sz="1600" i="1" dirty="0" err="1" smtClean="0"/>
              <a:t>strategie</a:t>
            </a:r>
            <a:r>
              <a:rPr lang="en-US" sz="1600" dirty="0" smtClean="0"/>
              <a:t>. 1. </a:t>
            </a:r>
            <a:r>
              <a:rPr lang="en-US" sz="1600" dirty="0" err="1" smtClean="0"/>
              <a:t>vyd</a:t>
            </a:r>
            <a:r>
              <a:rPr lang="en-US" sz="1600" dirty="0" smtClean="0"/>
              <a:t>. </a:t>
            </a:r>
            <a:r>
              <a:rPr lang="en-US" sz="1600" dirty="0" err="1" smtClean="0"/>
              <a:t>Praha</a:t>
            </a:r>
            <a:r>
              <a:rPr lang="en-US" sz="1600" dirty="0" smtClean="0"/>
              <a:t>: </a:t>
            </a:r>
            <a:r>
              <a:rPr lang="en-US" sz="1600" dirty="0" err="1" smtClean="0"/>
              <a:t>Grada</a:t>
            </a:r>
            <a:r>
              <a:rPr lang="en-US" sz="1600" dirty="0" smtClean="0"/>
              <a:t>, </a:t>
            </a:r>
            <a:r>
              <a:rPr lang="en-US" sz="1600" dirty="0" smtClean="0"/>
              <a:t>2011. 194 s. ISBN 978-80-247-4103-1</a:t>
            </a:r>
            <a:r>
              <a:rPr lang="en-US" sz="1600" dirty="0" smtClean="0"/>
              <a:t>.</a:t>
            </a:r>
            <a:endParaRPr lang="sk-SK" sz="1600" dirty="0" smtClean="0"/>
          </a:p>
          <a:p>
            <a:pPr algn="just"/>
            <a:r>
              <a:rPr lang="en-US" sz="1600" dirty="0" smtClean="0"/>
              <a:t>KEŘKOVSKÝ, </a:t>
            </a:r>
            <a:r>
              <a:rPr lang="en-US" sz="1600" dirty="0" err="1" smtClean="0"/>
              <a:t>Miloslav</a:t>
            </a:r>
            <a:r>
              <a:rPr lang="en-US" sz="1600" dirty="0" smtClean="0"/>
              <a:t> a </a:t>
            </a:r>
            <a:r>
              <a:rPr lang="en-US" sz="1600" dirty="0" smtClean="0"/>
              <a:t>VYKYPĚL</a:t>
            </a:r>
            <a:r>
              <a:rPr lang="sk-SK" sz="1600" dirty="0" smtClean="0"/>
              <a:t>, </a:t>
            </a:r>
            <a:r>
              <a:rPr lang="en-US" sz="1600" dirty="0" err="1" smtClean="0"/>
              <a:t>Oldřich</a:t>
            </a:r>
            <a:r>
              <a:rPr lang="en-US" sz="1600" dirty="0" smtClean="0"/>
              <a:t>. </a:t>
            </a:r>
            <a:r>
              <a:rPr lang="en-US" sz="1600" i="1" dirty="0" err="1" smtClean="0"/>
              <a:t>Strategické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řízení</a:t>
            </a:r>
            <a:r>
              <a:rPr lang="en-US" sz="1600" i="1" dirty="0" smtClean="0"/>
              <a:t>:</a:t>
            </a:r>
            <a:r>
              <a:rPr lang="sk-SK" sz="1600" i="1" dirty="0" smtClean="0"/>
              <a:t> </a:t>
            </a:r>
            <a:r>
              <a:rPr lang="en-US" sz="1600" i="1" dirty="0" err="1" smtClean="0"/>
              <a:t>teorie</a:t>
            </a:r>
            <a:r>
              <a:rPr lang="en-US" sz="1600" i="1" dirty="0" smtClean="0"/>
              <a:t> </a:t>
            </a:r>
            <a:r>
              <a:rPr lang="en-US" sz="1600" i="1" dirty="0" smtClean="0"/>
              <a:t>pro </a:t>
            </a:r>
            <a:r>
              <a:rPr lang="en-US" sz="1600" i="1" dirty="0" err="1" smtClean="0"/>
              <a:t>praxi</a:t>
            </a:r>
            <a:r>
              <a:rPr lang="en-US" sz="1600" dirty="0" smtClean="0"/>
              <a:t>. </a:t>
            </a:r>
            <a:r>
              <a:rPr lang="sk-SK" sz="1600" dirty="0" smtClean="0"/>
              <a:t>1. vyd</a:t>
            </a:r>
            <a:r>
              <a:rPr lang="en-US" sz="1600" dirty="0" smtClean="0"/>
              <a:t>. </a:t>
            </a:r>
            <a:r>
              <a:rPr lang="en-US" sz="1600" dirty="0" err="1" smtClean="0"/>
              <a:t>Praha</a:t>
            </a:r>
            <a:r>
              <a:rPr lang="en-US" sz="1600" dirty="0" smtClean="0"/>
              <a:t>: C.H. Beck, </a:t>
            </a:r>
            <a:r>
              <a:rPr lang="en-US" sz="1600" dirty="0" smtClean="0"/>
              <a:t>2002.</a:t>
            </a:r>
            <a:r>
              <a:rPr lang="sk-SK" sz="1600" dirty="0" smtClean="0"/>
              <a:t> </a:t>
            </a:r>
            <a:r>
              <a:rPr lang="en-US" sz="1600" dirty="0" smtClean="0"/>
              <a:t>172 </a:t>
            </a:r>
            <a:r>
              <a:rPr lang="en-US" sz="1600" dirty="0" smtClean="0"/>
              <a:t>s. ISBN 80-7179-578-X</a:t>
            </a:r>
            <a:r>
              <a:rPr lang="en-US" sz="1600" dirty="0" smtClean="0"/>
              <a:t>.</a:t>
            </a:r>
            <a:endParaRPr lang="sk-SK" sz="1600" dirty="0" smtClean="0"/>
          </a:p>
          <a:p>
            <a:pPr algn="just"/>
            <a:r>
              <a:rPr lang="en-US" sz="1600" dirty="0" smtClean="0"/>
              <a:t>JAKUBÍKOVÁ, Dagmar. </a:t>
            </a:r>
            <a:r>
              <a:rPr lang="en-US" sz="1600" i="1" dirty="0" err="1" smtClean="0"/>
              <a:t>Strategický</a:t>
            </a:r>
            <a:r>
              <a:rPr lang="en-US" sz="1600" i="1" dirty="0" smtClean="0"/>
              <a:t> marketing</a:t>
            </a:r>
            <a:r>
              <a:rPr lang="en-US" sz="1600" dirty="0" smtClean="0"/>
              <a:t>. </a:t>
            </a:r>
            <a:r>
              <a:rPr lang="sk-SK" sz="1600" dirty="0" smtClean="0"/>
              <a:t>1. vyd</a:t>
            </a:r>
            <a:r>
              <a:rPr lang="en-US" sz="1600" dirty="0" smtClean="0"/>
              <a:t>. </a:t>
            </a:r>
            <a:r>
              <a:rPr lang="en-US" sz="1600" dirty="0" smtClean="0"/>
              <a:t>V </a:t>
            </a:r>
            <a:r>
              <a:rPr lang="en-US" sz="1600" dirty="0" err="1" smtClean="0"/>
              <a:t>Praze</a:t>
            </a:r>
            <a:r>
              <a:rPr lang="en-US" sz="1600" dirty="0" smtClean="0"/>
              <a:t>: </a:t>
            </a:r>
            <a:r>
              <a:rPr lang="en-US" sz="1600" dirty="0" err="1" smtClean="0"/>
              <a:t>Vysoká</a:t>
            </a:r>
            <a:r>
              <a:rPr lang="en-US" sz="1600" dirty="0" smtClean="0"/>
              <a:t> </a:t>
            </a:r>
            <a:r>
              <a:rPr lang="en-US" sz="1600" dirty="0" err="1" smtClean="0"/>
              <a:t>škola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ekonomická</a:t>
            </a:r>
            <a:r>
              <a:rPr lang="en-US" sz="1600" dirty="0" smtClean="0"/>
              <a:t>, 2005. 209 s. ISBN 80-245-0902-4</a:t>
            </a:r>
            <a:r>
              <a:rPr lang="en-US" sz="1600" dirty="0" smtClean="0"/>
              <a:t>.</a:t>
            </a:r>
            <a:endParaRPr lang="sk-SK" sz="1600" dirty="0" smtClean="0"/>
          </a:p>
          <a:p>
            <a:pPr algn="just"/>
            <a:r>
              <a:rPr lang="en-US" sz="1600" dirty="0" smtClean="0"/>
              <a:t>WUPPERFELD, </a:t>
            </a:r>
            <a:r>
              <a:rPr lang="en-US" sz="1600" dirty="0" smtClean="0"/>
              <a:t>U</a:t>
            </a:r>
            <a:r>
              <a:rPr lang="sk-SK" sz="1600" dirty="0" smtClean="0"/>
              <a:t>do</a:t>
            </a:r>
            <a:r>
              <a:rPr lang="en-US" sz="1600" dirty="0" smtClean="0"/>
              <a:t>. </a:t>
            </a:r>
            <a:r>
              <a:rPr lang="en-US" sz="1600" i="1" dirty="0" err="1" smtClean="0"/>
              <a:t>Podnikatelský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plán</a:t>
            </a:r>
            <a:r>
              <a:rPr lang="en-US" sz="1600" i="1" dirty="0" smtClean="0"/>
              <a:t> pro </a:t>
            </a:r>
            <a:r>
              <a:rPr lang="en-US" sz="1600" i="1" dirty="0" err="1" smtClean="0"/>
              <a:t>úspěšný</a:t>
            </a:r>
            <a:r>
              <a:rPr lang="en-US" sz="1600" i="1" dirty="0" smtClean="0"/>
              <a:t> start. </a:t>
            </a:r>
            <a:r>
              <a:rPr lang="sk-SK" sz="1600" dirty="0" smtClean="0"/>
              <a:t>1. vyd</a:t>
            </a:r>
            <a:r>
              <a:rPr lang="en-US" sz="1600" dirty="0" smtClean="0"/>
              <a:t>. </a:t>
            </a:r>
            <a:r>
              <a:rPr lang="en-US" sz="1600" dirty="0" err="1" smtClean="0"/>
              <a:t>Praha</a:t>
            </a:r>
            <a:r>
              <a:rPr lang="en-US" sz="1600" dirty="0" smtClean="0"/>
              <a:t>:</a:t>
            </a:r>
            <a:r>
              <a:rPr lang="sk-SK" sz="1600" dirty="0" smtClean="0"/>
              <a:t> </a:t>
            </a:r>
            <a:r>
              <a:rPr lang="en-US" sz="1600" dirty="0" smtClean="0"/>
              <a:t>Management </a:t>
            </a:r>
            <a:r>
              <a:rPr lang="en-US" sz="1600" dirty="0" smtClean="0"/>
              <a:t>Press, 2003. </a:t>
            </a:r>
            <a:r>
              <a:rPr lang="en-US" sz="1600" dirty="0" smtClean="0"/>
              <a:t>15</a:t>
            </a:r>
            <a:r>
              <a:rPr lang="sk-SK" sz="1600" dirty="0" smtClean="0"/>
              <a:t>7</a:t>
            </a:r>
            <a:r>
              <a:rPr lang="en-US" sz="1600" dirty="0" smtClean="0"/>
              <a:t> </a:t>
            </a:r>
            <a:r>
              <a:rPr lang="en-US" sz="1600" dirty="0" smtClean="0"/>
              <a:t>s. ISBN: 80-7261-075-9</a:t>
            </a:r>
            <a:r>
              <a:rPr lang="en-US" sz="1600" dirty="0" smtClean="0"/>
              <a:t>.</a:t>
            </a:r>
            <a:endParaRPr lang="sk-SK" sz="1600" dirty="0" smtClean="0"/>
          </a:p>
          <a:p>
            <a:pPr algn="just"/>
            <a:r>
              <a:rPr lang="en-US" sz="1600" dirty="0" smtClean="0"/>
              <a:t>VEBER, </a:t>
            </a:r>
            <a:r>
              <a:rPr lang="en-US" sz="1600" dirty="0" smtClean="0"/>
              <a:t>J</a:t>
            </a:r>
            <a:r>
              <a:rPr lang="sk-SK" sz="1600" dirty="0" smtClean="0"/>
              <a:t>aromír a</a:t>
            </a:r>
            <a:r>
              <a:rPr lang="en-US" sz="1600" dirty="0" smtClean="0"/>
              <a:t> </a:t>
            </a:r>
            <a:r>
              <a:rPr lang="en-US" sz="1600" dirty="0" smtClean="0"/>
              <a:t>SRPOVÁ, </a:t>
            </a:r>
            <a:r>
              <a:rPr lang="en-US" sz="1600" dirty="0" smtClean="0"/>
              <a:t>J</a:t>
            </a:r>
            <a:r>
              <a:rPr lang="sk-SK" sz="1600" dirty="0" smtClean="0"/>
              <a:t>itka</a:t>
            </a:r>
            <a:r>
              <a:rPr lang="en-US" sz="1600" dirty="0" smtClean="0"/>
              <a:t>. </a:t>
            </a:r>
            <a:r>
              <a:rPr lang="en-US" sz="1600" i="1" dirty="0" err="1" smtClean="0"/>
              <a:t>Podnikání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malé</a:t>
            </a:r>
            <a:r>
              <a:rPr lang="en-US" sz="1600" i="1" dirty="0" smtClean="0"/>
              <a:t> a </a:t>
            </a:r>
            <a:r>
              <a:rPr lang="en-US" sz="1600" i="1" dirty="0" err="1" smtClean="0"/>
              <a:t>střední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firmy</a:t>
            </a:r>
            <a:r>
              <a:rPr lang="sk-SK" sz="1600" dirty="0" smtClean="0"/>
              <a:t>.</a:t>
            </a:r>
            <a:r>
              <a:rPr lang="en-US" sz="1600" dirty="0" smtClean="0"/>
              <a:t> </a:t>
            </a:r>
            <a:r>
              <a:rPr lang="en-US" sz="1600" dirty="0" smtClean="0"/>
              <a:t>2. </a:t>
            </a:r>
            <a:r>
              <a:rPr lang="en-US" sz="1600" dirty="0" smtClean="0"/>
              <a:t>v</a:t>
            </a:r>
            <a:r>
              <a:rPr lang="sk-SK" sz="1600" dirty="0" smtClean="0"/>
              <a:t>yd.</a:t>
            </a:r>
            <a:r>
              <a:rPr lang="en-US" sz="1600" dirty="0" smtClean="0"/>
              <a:t> </a:t>
            </a:r>
            <a:r>
              <a:rPr lang="en-US" sz="1600" dirty="0" err="1" smtClean="0"/>
              <a:t>Praha</a:t>
            </a:r>
            <a:r>
              <a:rPr lang="sk-SK" sz="1600" dirty="0" smtClean="0"/>
              <a:t>:</a:t>
            </a:r>
            <a:r>
              <a:rPr lang="en-US" sz="1600" dirty="0" smtClean="0"/>
              <a:t> </a:t>
            </a:r>
            <a:r>
              <a:rPr lang="en-US" sz="1600" dirty="0" err="1" smtClean="0"/>
              <a:t>Grada</a:t>
            </a:r>
            <a:r>
              <a:rPr lang="sk-SK" sz="1600" dirty="0" smtClean="0"/>
              <a:t>,</a:t>
            </a:r>
            <a:r>
              <a:rPr lang="en-US" sz="1600" dirty="0" smtClean="0"/>
              <a:t> 20</a:t>
            </a:r>
            <a:r>
              <a:rPr lang="sk-SK" sz="1600" dirty="0" smtClean="0"/>
              <a:t>12.</a:t>
            </a:r>
            <a:r>
              <a:rPr lang="en-US" sz="1600" dirty="0" smtClean="0"/>
              <a:t> 3</a:t>
            </a:r>
            <a:r>
              <a:rPr lang="sk-SK" sz="1600" dirty="0" smtClean="0"/>
              <a:t>32</a:t>
            </a:r>
            <a:r>
              <a:rPr lang="en-US" sz="1600" dirty="0" smtClean="0"/>
              <a:t> s</a:t>
            </a:r>
            <a:r>
              <a:rPr lang="sk-SK" sz="1600" dirty="0" smtClean="0"/>
              <a:t>.</a:t>
            </a:r>
            <a:r>
              <a:rPr lang="en-US" sz="1600" dirty="0" smtClean="0"/>
              <a:t> </a:t>
            </a:r>
            <a:r>
              <a:rPr lang="en-US" sz="1600" dirty="0" smtClean="0"/>
              <a:t>ISBN </a:t>
            </a:r>
            <a:r>
              <a:rPr lang="en-US" sz="1600" dirty="0" smtClean="0"/>
              <a:t>978</a:t>
            </a:r>
            <a:r>
              <a:rPr lang="sk-SK" sz="1600" dirty="0" smtClean="0"/>
              <a:t>-</a:t>
            </a:r>
            <a:r>
              <a:rPr lang="en-US" sz="1600" dirty="0" smtClean="0"/>
              <a:t>80</a:t>
            </a:r>
            <a:r>
              <a:rPr lang="sk-SK" sz="1600" dirty="0" smtClean="0"/>
              <a:t>-</a:t>
            </a:r>
            <a:r>
              <a:rPr lang="en-US" sz="1600" dirty="0" smtClean="0"/>
              <a:t>247</a:t>
            </a:r>
            <a:r>
              <a:rPr lang="sk-SK" sz="1600" dirty="0" smtClean="0"/>
              <a:t>-</a:t>
            </a:r>
            <a:r>
              <a:rPr lang="en-US" sz="1600" dirty="0" smtClean="0"/>
              <a:t>2409</a:t>
            </a:r>
            <a:r>
              <a:rPr lang="sk-SK" sz="1600" dirty="0" smtClean="0"/>
              <a:t>-</a:t>
            </a:r>
            <a:r>
              <a:rPr lang="en-US" sz="1600" dirty="0" smtClean="0"/>
              <a:t>6.</a:t>
            </a:r>
            <a:endParaRPr lang="sk-SK" sz="1600" dirty="0" smtClean="0"/>
          </a:p>
          <a:p>
            <a:pPr algn="just"/>
            <a:r>
              <a:rPr lang="en-US" sz="1600" dirty="0" smtClean="0"/>
              <a:t>GRASSEOVÁ, Monika, </a:t>
            </a:r>
            <a:r>
              <a:rPr lang="en-US" sz="1600" dirty="0" smtClean="0"/>
              <a:t>DUBEC</a:t>
            </a:r>
            <a:r>
              <a:rPr lang="sk-SK" sz="1600" dirty="0" smtClean="0"/>
              <a:t> Radek</a:t>
            </a:r>
            <a:r>
              <a:rPr lang="en-US" sz="1600" dirty="0" smtClean="0"/>
              <a:t> </a:t>
            </a:r>
            <a:r>
              <a:rPr lang="en-US" sz="1600" dirty="0" smtClean="0"/>
              <a:t>a </a:t>
            </a:r>
            <a:r>
              <a:rPr lang="en-US" sz="1600" dirty="0" smtClean="0"/>
              <a:t>ŘEHÁK</a:t>
            </a:r>
            <a:r>
              <a:rPr lang="sk-SK" sz="1600" dirty="0" smtClean="0"/>
              <a:t> David</a:t>
            </a:r>
            <a:r>
              <a:rPr lang="en-US" sz="1600" dirty="0" smtClean="0"/>
              <a:t>. </a:t>
            </a:r>
            <a:r>
              <a:rPr lang="en-US" sz="1600" i="1" dirty="0" err="1" smtClean="0"/>
              <a:t>Analýza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podniku</a:t>
            </a:r>
            <a:r>
              <a:rPr lang="en-US" sz="1600" i="1" dirty="0" smtClean="0"/>
              <a:t> v </a:t>
            </a:r>
            <a:r>
              <a:rPr lang="en-US" sz="1600" i="1" dirty="0" err="1" smtClean="0"/>
              <a:t>rukou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manažera</a:t>
            </a:r>
            <a:r>
              <a:rPr lang="en-US" sz="1600" i="1" dirty="0" smtClean="0"/>
              <a:t>: 33 </a:t>
            </a:r>
            <a:r>
              <a:rPr lang="en-US" sz="1600" i="1" dirty="0" err="1" smtClean="0"/>
              <a:t>nejpoužívanějších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metod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strategického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řízení</a:t>
            </a:r>
            <a:r>
              <a:rPr lang="en-US" sz="1600" dirty="0" smtClean="0"/>
              <a:t>. 2. </a:t>
            </a:r>
            <a:r>
              <a:rPr lang="en-US" sz="1600" dirty="0" err="1" smtClean="0"/>
              <a:t>vyd</a:t>
            </a:r>
            <a:r>
              <a:rPr lang="en-US" sz="1600" dirty="0" smtClean="0"/>
              <a:t>. </a:t>
            </a:r>
            <a:r>
              <a:rPr lang="en-US" sz="1600" dirty="0" smtClean="0"/>
              <a:t>Brno</a:t>
            </a:r>
            <a:r>
              <a:rPr lang="sk-SK" sz="1600" dirty="0" smtClean="0"/>
              <a:t>:</a:t>
            </a:r>
            <a:r>
              <a:rPr lang="en-US" sz="1600" dirty="0" smtClean="0"/>
              <a:t> </a:t>
            </a:r>
            <a:r>
              <a:rPr lang="en-US" sz="1600" dirty="0" err="1" smtClean="0"/>
              <a:t>BizBooks</a:t>
            </a:r>
            <a:r>
              <a:rPr lang="en-US" sz="1600" dirty="0" smtClean="0"/>
              <a:t>, </a:t>
            </a:r>
            <a:r>
              <a:rPr lang="en-US" sz="1600" dirty="0" smtClean="0"/>
              <a:t>2012</a:t>
            </a:r>
            <a:r>
              <a:rPr lang="sk-SK" sz="1600" dirty="0" smtClean="0"/>
              <a:t>.</a:t>
            </a:r>
            <a:r>
              <a:rPr lang="en-US" sz="1600" dirty="0" smtClean="0"/>
              <a:t> </a:t>
            </a:r>
            <a:r>
              <a:rPr lang="en-US" sz="1600" dirty="0" smtClean="0"/>
              <a:t>325 s. ISBN </a:t>
            </a:r>
            <a:r>
              <a:rPr lang="en-US" sz="1600" dirty="0" smtClean="0"/>
              <a:t>978</a:t>
            </a:r>
            <a:r>
              <a:rPr lang="sk-SK" sz="1600" dirty="0" smtClean="0"/>
              <a:t>-</a:t>
            </a:r>
            <a:r>
              <a:rPr lang="en-US" sz="1600" dirty="0" smtClean="0"/>
              <a:t>80</a:t>
            </a:r>
            <a:r>
              <a:rPr lang="sk-SK" sz="1600" dirty="0" smtClean="0"/>
              <a:t>-</a:t>
            </a:r>
            <a:r>
              <a:rPr lang="en-US" sz="1600" dirty="0" smtClean="0"/>
              <a:t>265</a:t>
            </a:r>
            <a:r>
              <a:rPr lang="sk-SK" sz="1600" dirty="0" smtClean="0"/>
              <a:t>-</a:t>
            </a:r>
            <a:r>
              <a:rPr lang="en-US" sz="1600" dirty="0" smtClean="0"/>
              <a:t>0032</a:t>
            </a:r>
            <a:r>
              <a:rPr lang="sk-SK" sz="1600" dirty="0" smtClean="0"/>
              <a:t>-</a:t>
            </a:r>
            <a:r>
              <a:rPr lang="en-US" sz="1600" dirty="0" smtClean="0"/>
              <a:t>2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1713</TotalTime>
  <Words>312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Projekt  bakalárskej práce</vt:lpstr>
      <vt:lpstr>Téma bakalárskej práce</vt:lpstr>
      <vt:lpstr>Predmet bakalárskej práce</vt:lpstr>
      <vt:lpstr>Cieľ bakalárskej práce</vt:lpstr>
      <vt:lpstr>Hypotéza č. 1</vt:lpstr>
      <vt:lpstr>Hypotéza č. 2</vt:lpstr>
      <vt:lpstr>Hypotéza č. 3</vt:lpstr>
      <vt:lpstr>Zdroje</vt:lpstr>
    </vt:vector>
  </TitlesOfParts>
  <Company>Vista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bakalárskej práce</dc:title>
  <dc:creator>Vista</dc:creator>
  <cp:lastModifiedBy>Vista</cp:lastModifiedBy>
  <cp:revision>5</cp:revision>
  <dcterms:created xsi:type="dcterms:W3CDTF">2014-01-05T15:18:43Z</dcterms:created>
  <dcterms:modified xsi:type="dcterms:W3CDTF">2014-01-06T19:51:48Z</dcterms:modified>
</cp:coreProperties>
</file>