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3" r:id="rId2"/>
    <p:sldId id="320" r:id="rId3"/>
    <p:sldId id="620" r:id="rId4"/>
    <p:sldId id="621" r:id="rId5"/>
    <p:sldId id="622" r:id="rId6"/>
    <p:sldId id="623" r:id="rId7"/>
    <p:sldId id="596" r:id="rId8"/>
    <p:sldId id="626" r:id="rId9"/>
    <p:sldId id="597" r:id="rId10"/>
    <p:sldId id="627" r:id="rId11"/>
    <p:sldId id="594" r:id="rId12"/>
    <p:sldId id="606" r:id="rId13"/>
    <p:sldId id="598" r:id="rId14"/>
    <p:sldId id="599" r:id="rId15"/>
    <p:sldId id="601" r:id="rId16"/>
    <p:sldId id="603" r:id="rId17"/>
    <p:sldId id="616" r:id="rId18"/>
    <p:sldId id="607" r:id="rId19"/>
    <p:sldId id="604" r:id="rId20"/>
    <p:sldId id="602" r:id="rId21"/>
    <p:sldId id="613" r:id="rId22"/>
    <p:sldId id="28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101B2-42F7-4BC5-8C67-E7D85BB0F250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A088F-1122-43BC-AF8C-2CF7E84FD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Perpetua" pitchFamily="18" charset="0"/>
              </a:rPr>
              <a:t>MACROECONOMICS I</a:t>
            </a:r>
            <a:endParaRPr lang="en-US" sz="2400" b="1" dirty="0">
              <a:latin typeface="Perpetu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48400" y="4724400"/>
            <a:ext cx="20633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May 9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 2014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398693"/>
            <a:ext cx="7467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Class 10. Financial Crises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2057400"/>
            <a:ext cx="65532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990600"/>
            <a:ext cx="525780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66800" y="1219200"/>
            <a:ext cx="52578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810000" y="5486400"/>
            <a:ext cx="52578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048000" y="5257800"/>
            <a:ext cx="525780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152400" y="-76200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Asian Financial Crises in 1990s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838200"/>
            <a:ext cx="8915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Thailand, Indonesia, South Korea, Philippines, and Malaysia in 1997-1998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Financial liberalization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Fast growth =&gt; Massive inflow of foreign capital 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Short-term loans to the banks from foreign investors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“Sudden stop” in 1997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Reasons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Risky lending practices (“relationship lending”)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Poor supervision of the financial system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Liquidity crisis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Speculative attacks on exchange rates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 txBox="1">
            <a:spLocks/>
          </p:cNvSpPr>
          <p:nvPr/>
        </p:nvSpPr>
        <p:spPr>
          <a:xfrm>
            <a:off x="152400" y="-76200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Financial Crisis of 2008-2009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838200"/>
            <a:ext cx="4267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Prelude: Housing bubble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Bubble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- a surge in the market caused by speculation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explosion of activity in this market causing overinflated prices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high prices are not sustainable and the prices eventually crush =&gt;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Symbol"/>
              <a:buChar char="Þ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bubble bursts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From the late 1990s till 2006, house prices in the US increased by 130 %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085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53542" y="1066800"/>
            <a:ext cx="4385658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28600" y="63246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Source: www.federalreserve.gov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128" y="733618"/>
            <a:ext cx="8061072" cy="5590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52400" y="-76200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Housing Prices in Other Countries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28600" y="64008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Source: Blanchard et al, 2011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 txBox="1">
            <a:spLocks/>
          </p:cNvSpPr>
          <p:nvPr/>
        </p:nvSpPr>
        <p:spPr>
          <a:xfrm>
            <a:off x="152400" y="-76200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The Housing Bubble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838200"/>
            <a:ext cx="89154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House prices were driven by</a:t>
            </a:r>
          </a:p>
          <a:p>
            <a:pPr marL="914400" lvl="1" indent="-4572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Psychology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housing prices will be rising in the future </a:t>
            </a:r>
          </a:p>
          <a:p>
            <a:pPr lv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Low interest rates (Great moderation)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US inflation was low =&gt; low interest rate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House prices are not part of CPI</a:t>
            </a:r>
          </a:p>
          <a:p>
            <a:pPr lv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Deterioration of lending standards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Increasing share of sub-prime mortgages (no down payment and no documentation)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More people are attracted to the mortgage market  =&gt; house prices rise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19200"/>
            <a:ext cx="8409473" cy="4984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8600" y="6488668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Source: www.federalreserve.gov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-76200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Deterioration of Mortgage Loan Standards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04800" y="990600"/>
            <a:ext cx="84582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Banks do not bear higher risks 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Mortgages do not remain on the balance of banks 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Pooling mortgages  and selling them as financial securities  </a:t>
            </a:r>
          </a:p>
          <a:p>
            <a:pPr lvl="0" algn="ctr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Mortgage-backed securities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(MBS)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Selling future streams of income for a lump-sum amount today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Investors cannot check the quality of every mortgage in the financial instrument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Rely on the assessment of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rating agencies 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Weaker quality control 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-76200"/>
            <a:ext cx="92202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Securitization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95400"/>
            <a:ext cx="6276975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Connector 2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152400" y="-76200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32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Securitization (Cont.)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00800" y="762000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Foreign banks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Pension Funds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Investment Companies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Wealthy individuals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152400" y="-76200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32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Securitization (Cont.)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838200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Money Markets funds and the commercial paper market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67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524000"/>
            <a:ext cx="7102622" cy="428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727284"/>
            <a:ext cx="4343400" cy="5749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52400" y="-76200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32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The Consequences of the Bubble Burst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990600"/>
            <a:ext cx="44196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US prices of existing single-family houses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30 % drop in house prices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Households “under water”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Negative wealth from 12 million mortgages out of 55 million 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5 million mortgages’ defaults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All mortgage-related securities’ holders suffered losses</a:t>
            </a:r>
          </a:p>
          <a:p>
            <a:pPr lvl="0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But: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30 % drop in house prices could not trigger such massive crisis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10200" y="6488668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Source: www.federalreserve.gov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 txBox="1">
            <a:spLocks/>
          </p:cNvSpPr>
          <p:nvPr/>
        </p:nvSpPr>
        <p:spPr>
          <a:xfrm>
            <a:off x="152400" y="-76200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32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Vulnerability of the Financial System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838200"/>
            <a:ext cx="89154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Too much leverage (excessive debt) </a:t>
            </a:r>
          </a:p>
          <a:p>
            <a:pPr marL="457200" lvl="0" indent="-45720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Leverage ratio =  Assets / Own Capita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What happens if the value of assets increases by 20 %?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Returns on assets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100 % for Bank 1; 400 % for bank 2 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Complex financial instruments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Banks’ failure to monitor and manage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Short-term funding (commercial papers) 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Gaps in the regulatory structure (no control over important financial firms and investment banks, government sponsored enterprises )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0" y="2057400"/>
          <a:ext cx="754380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8760"/>
                <a:gridCol w="1508760"/>
                <a:gridCol w="150876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Bank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Assets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Liabilities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Capital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Leverage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Bank 1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Bank 2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990600"/>
            <a:ext cx="8001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Final Exam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date</a:t>
            </a:r>
          </a:p>
          <a:p>
            <a:pPr>
              <a:lnSpc>
                <a:spcPct val="2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HW Assignment #4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due: May 16th, 2014</a:t>
            </a:r>
          </a:p>
          <a:p>
            <a:pPr>
              <a:lnSpc>
                <a:spcPct val="2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Need to schedule our missed class</a:t>
            </a:r>
          </a:p>
          <a:p>
            <a:pPr>
              <a:lnSpc>
                <a:spcPct val="2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Project deadline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Before exam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N!B! Project is an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individual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not a group assignment </a:t>
            </a:r>
          </a:p>
          <a:p>
            <a:pPr>
              <a:lnSpc>
                <a:spcPct val="25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72841" y="0"/>
            <a:ext cx="3145413" cy="7397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Announcements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 txBox="1">
            <a:spLocks/>
          </p:cNvSpPr>
          <p:nvPr/>
        </p:nvSpPr>
        <p:spPr>
          <a:xfrm>
            <a:off x="152400" y="-76200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3200" noProof="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The Crisis Unfolds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838200"/>
            <a:ext cx="8915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Drop in house prices =&gt; Mortgage defaults =&gt; Losses for securities’ holders</a:t>
            </a:r>
          </a:p>
          <a:p>
            <a:pPr marL="457200" lvl="0" indent="-4572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Complex nature of mortgage-backed securities </a:t>
            </a:r>
          </a:p>
          <a:p>
            <a:pPr marL="457200" lvl="0" indent="-4572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Spread all over the financial system and the world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N!B!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No one knew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 expect losses from </a:t>
            </a:r>
          </a:p>
          <a:p>
            <a:pPr marL="457200" lvl="0" indent="-4572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Symbol"/>
              <a:buChar char="Þ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Great uncertainty in financial markets </a:t>
            </a:r>
          </a:p>
          <a:p>
            <a:pPr marL="457200" lvl="0" indent="-4572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Symbol"/>
              <a:buChar char="Þ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Beginning of runs on major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financial companies: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investors pulling funds from everywhere</a:t>
            </a:r>
          </a:p>
          <a:p>
            <a:pPr marL="457200" lvl="0" indent="-4572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Financial companies faces the problems with liquidity </a:t>
            </a:r>
          </a:p>
          <a:p>
            <a:pPr marL="457200" lvl="0" indent="-4572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Two possible solutions: file for bankruptcy or search for additional capital inflows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 txBox="1">
            <a:spLocks/>
          </p:cNvSpPr>
          <p:nvPr/>
        </p:nvSpPr>
        <p:spPr>
          <a:xfrm>
            <a:off x="152400" y="-76200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32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Large Financial Firms Under Pressure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838200"/>
            <a:ext cx="8915400" cy="498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Timeline (2008)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2590800"/>
            <a:ext cx="6858000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295400" y="2514600"/>
            <a:ext cx="76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1000" y="16764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Bear Sterns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March 16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0" y="2514600"/>
            <a:ext cx="76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048000" y="2743200"/>
            <a:ext cx="144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Fannie and</a:t>
            </a:r>
          </a:p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Freddie</a:t>
            </a:r>
          </a:p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Sep 7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0" y="1371600"/>
            <a:ext cx="213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Lehman Brothers</a:t>
            </a:r>
          </a:p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Merrill Lynch</a:t>
            </a:r>
          </a:p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Sep 15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00600" y="2514600"/>
            <a:ext cx="76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05400" y="2514600"/>
            <a:ext cx="76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48200" y="2667000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AIG</a:t>
            </a:r>
          </a:p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Sep 16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48400" y="2514600"/>
            <a:ext cx="76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791200" y="2819400"/>
            <a:ext cx="175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Wash Mutual Bank</a:t>
            </a:r>
          </a:p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Sep 25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543800" y="2514600"/>
            <a:ext cx="76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858000" y="180671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Wachovia</a:t>
            </a:r>
          </a:p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Oct 3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" y="4114800"/>
            <a:ext cx="8915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Broker-dealer firms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Insurance companies 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Government-sponsored enterprises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5800"/>
            <a:ext cx="8763000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Next class: Inflation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		N!B!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Homework assignment # 4 is on the way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Deadline: May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23rd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before the class 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en-US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752600"/>
            <a:ext cx="19240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72841" y="0"/>
            <a:ext cx="3350341" cy="7397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Impossible Trinity</a:t>
            </a:r>
          </a:p>
        </p:txBody>
      </p:sp>
      <p:pic>
        <p:nvPicPr>
          <p:cNvPr id="6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828800"/>
            <a:ext cx="5105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8600" y="990600"/>
            <a:ext cx="83820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Three desirable objectives that impossible to achieve simultaneously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Fixed exchange rate regime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Full capital mobility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Monetary policy autonomy</a:t>
            </a:r>
          </a:p>
          <a:p>
            <a:pPr lvl="1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27000" lvl="1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Only 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objectives out of three </a:t>
            </a:r>
          </a:p>
          <a:p>
            <a:pPr marL="127000" lvl="1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Can be achieved simultaneously</a:t>
            </a:r>
          </a:p>
          <a:p>
            <a:pPr marL="127000" lvl="1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27000" lvl="1"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72841" y="0"/>
            <a:ext cx="48764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Impossible Trinity: Case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990600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Fixed exchange rate regime + perfect capital mobility</a:t>
            </a:r>
          </a:p>
          <a:p>
            <a:pPr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central bank of Argentina maintains a fixed exchange rate for peso against the USD  and allow for perfect capital mobility. 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What effect would the expansionary monetary policy have on the economy? </a:t>
            </a:r>
          </a:p>
          <a:p>
            <a:pPr>
              <a:lnSpc>
                <a:spcPct val="20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=&gt;  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=&gt; Withdrawal / Inflow of foreign investment =&gt; 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preserve the exchange rate =&gt; Foreign exchange interventions =&gt; M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570706" y="4380706"/>
            <a:ext cx="38100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1485106" y="4456906"/>
            <a:ext cx="38100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209800" y="4648200"/>
            <a:ext cx="1219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200400" y="54864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Supply of the USD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>
            <a:off x="7581105" y="4990306"/>
            <a:ext cx="38100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52400" y="6172200"/>
            <a:ext cx="8839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N!B! A central bank loses control over  Ms and, in general, over the monetary policy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72841" y="0"/>
            <a:ext cx="48764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Impossible Trinity: Case 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990600"/>
            <a:ext cx="838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Monetary autonomy + perfect capital mobility</a:t>
            </a:r>
          </a:p>
          <a:p>
            <a:pPr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U.S. Fed as a strong monetary authority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What effect would the expansionary monetary supply have on the economy? </a:t>
            </a:r>
          </a:p>
          <a:p>
            <a:pPr>
              <a:lnSpc>
                <a:spcPct val="20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=&gt;  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=&gt; Withdrawal / Inflow of foreign investment =&gt; 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=&gt; the USD depreciates / appreciates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572294" y="3771106"/>
            <a:ext cx="38100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1486694" y="3847306"/>
            <a:ext cx="38100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800" y="4953000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N!B!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Sacrificing the exchange rate stability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209800" y="4038600"/>
            <a:ext cx="1219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72841" y="0"/>
            <a:ext cx="48764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Impossible Trinity: Case 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990600"/>
            <a:ext cx="838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Monetary autonomy + fixed exchange rate</a:t>
            </a:r>
          </a:p>
          <a:p>
            <a:pPr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Bank of China maintains a fixed exchange rate of Yuan against the USD.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What effect would the expansionary monetary policy have on the economy?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=&gt;  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=&gt; Withdrawal / Inflow of foreign investment =&gt; 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=&gt; the USD depreciates / appreciates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572294" y="3771106"/>
            <a:ext cx="38100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1486694" y="3847306"/>
            <a:ext cx="38100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800" y="4953000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N!B! Control over the capital outflow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209800" y="4038600"/>
            <a:ext cx="1219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152400" y="-76200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Defining Financial Crisis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838200"/>
            <a:ext cx="8915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 rapid financial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disintermediation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caused by financial panic</a:t>
            </a:r>
          </a:p>
          <a:p>
            <a:pPr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Financial sector: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Banks + Stock market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Key function: financial intermediation – transfer of savings to productive investment   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Bank = Illiquid assets (loans) + Liquid liabilities (deposits)</a:t>
            </a:r>
          </a:p>
          <a:p>
            <a:pPr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Bank run: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savers liquidate their assets in financial institutions due to prospective risks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Depositors lose faith in the quality of assets held by a bank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Self-fulfilling nature (psychology)</a:t>
            </a:r>
          </a:p>
          <a:p>
            <a:pPr>
              <a:lnSpc>
                <a:spcPct val="200000"/>
              </a:lnSpc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152400" y="-76200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Defining Financial Crisis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838200"/>
            <a:ext cx="9220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Financial crisis manifests itself in the following ways: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Banks’ failure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Stock market crushes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Currency crisis (sharp depreciation)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Problems in the banking sector, as a rule,  precede the currency crisis  </a:t>
            </a:r>
          </a:p>
          <a:p>
            <a:pPr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N!B!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Crisis originates when the flow of financial capital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suddenly stops and reverses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152400" y="-76200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Financial Crises in 1990s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838200"/>
            <a:ext cx="89154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Mexico in 1995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Thailand, Indonesia, and South Korea in 1997-1998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Russia in 1998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Brazil in 1998 –1999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Major prerequisites</a:t>
            </a:r>
          </a:p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Fiscal deficits</a:t>
            </a:r>
          </a:p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Capital overshooting</a:t>
            </a:r>
          </a:p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Excess leverage</a:t>
            </a:r>
          </a:p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Inefficient supervision of financial systems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Major consequences </a:t>
            </a:r>
          </a:p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Large swings in Current Account   	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International contagion </a:t>
            </a:r>
          </a:p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Depreciation of currency</a:t>
            </a:r>
          </a:p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Drop in output (6- 8 %)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26091</TotalTime>
  <Words>1036</Words>
  <Application>Microsoft Office PowerPoint</Application>
  <PresentationFormat>Экран (4:3)</PresentationFormat>
  <Paragraphs>200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Renata</dc:creator>
  <cp:lastModifiedBy>Renata</cp:lastModifiedBy>
  <cp:revision>2481</cp:revision>
  <dcterms:created xsi:type="dcterms:W3CDTF">2006-08-16T00:00:00Z</dcterms:created>
  <dcterms:modified xsi:type="dcterms:W3CDTF">2014-05-15T15:12:05Z</dcterms:modified>
</cp:coreProperties>
</file>