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6" r:id="rId4"/>
    <p:sldId id="321" r:id="rId5"/>
    <p:sldId id="287" r:id="rId6"/>
    <p:sldId id="265" r:id="rId7"/>
    <p:sldId id="266" r:id="rId8"/>
    <p:sldId id="267" r:id="rId9"/>
    <p:sldId id="269" r:id="rId10"/>
    <p:sldId id="290" r:id="rId11"/>
    <p:sldId id="291" r:id="rId12"/>
    <p:sldId id="292" r:id="rId13"/>
    <p:sldId id="295" r:id="rId14"/>
    <p:sldId id="294" r:id="rId15"/>
    <p:sldId id="296" r:id="rId16"/>
    <p:sldId id="297" r:id="rId17"/>
    <p:sldId id="298" r:id="rId18"/>
    <p:sldId id="329" r:id="rId19"/>
    <p:sldId id="330" r:id="rId20"/>
    <p:sldId id="332" r:id="rId21"/>
    <p:sldId id="293" r:id="rId22"/>
    <p:sldId id="299" r:id="rId23"/>
    <p:sldId id="301" r:id="rId24"/>
    <p:sldId id="300" r:id="rId25"/>
    <p:sldId id="324" r:id="rId26"/>
    <p:sldId id="271" r:id="rId27"/>
    <p:sldId id="270" r:id="rId28"/>
    <p:sldId id="327" r:id="rId29"/>
    <p:sldId id="304" r:id="rId30"/>
    <p:sldId id="272" r:id="rId31"/>
    <p:sldId id="309" r:id="rId32"/>
    <p:sldId id="310" r:id="rId33"/>
    <p:sldId id="333" r:id="rId34"/>
    <p:sldId id="312" r:id="rId35"/>
    <p:sldId id="313" r:id="rId36"/>
    <p:sldId id="316" r:id="rId37"/>
    <p:sldId id="325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om%20previous%20laptop\CERGE-EI\Teaching\Spring%202013\GDP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om%20previous%20laptop\CERGE-EI\Teaching\Spring%202013\GDP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 b="1"/>
            </a:pPr>
            <a:r>
              <a:rPr lang="en-US" b="1" dirty="0"/>
              <a:t>The largest economies in </a:t>
            </a:r>
            <a:r>
              <a:rPr lang="en-US" b="1" dirty="0" smtClean="0"/>
              <a:t>2012</a:t>
            </a:r>
            <a:endParaRPr lang="en-US" b="1" dirty="0"/>
          </a:p>
        </c:rich>
      </c:tx>
      <c:layout>
        <c:manualLayout>
          <c:xMode val="edge"/>
          <c:yMode val="edge"/>
          <c:x val="0.28931464174454852"/>
          <c:y val="5.6338028169014093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16.2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8.2</a:t>
                    </a:r>
                    <a:endParaRPr lang="en-US" b="1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5.9</a:t>
                    </a:r>
                    <a:endParaRPr lang="en-US" b="1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3.4</a:t>
                    </a:r>
                    <a:endParaRPr lang="en-US" b="1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2.6</a:t>
                    </a:r>
                    <a:endParaRPr lang="en-US" b="1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/>
                      <a:t>2.5</a:t>
                    </a:r>
                    <a:endParaRPr lang="en-US" b="1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smtClean="0"/>
                      <a:t>2.3</a:t>
                    </a:r>
                    <a:endParaRPr lang="en-US" b="1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smtClean="0"/>
                      <a:t>1.8</a:t>
                    </a:r>
                    <a:endParaRPr lang="en-US" b="1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1.5</a:t>
                    </a:r>
                    <a:endParaRPr lang="en-US" b="1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1.4</a:t>
                    </a:r>
                    <a:endParaRPr lang="en-US" b="1" dirty="0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smtClean="0"/>
                      <a:t>1.2</a:t>
                    </a:r>
                    <a:endParaRPr lang="en-US" b="1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smtClean="0"/>
                      <a:t>0.2</a:t>
                    </a:r>
                    <a:endParaRPr lang="en-US" b="1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smtClean="0"/>
                      <a:t>0.19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Sheet1!$B$4:$B$19</c:f>
              <c:strCache>
                <c:ptCount val="16"/>
                <c:pt idx="0">
                  <c:v>USA</c:v>
                </c:pt>
                <c:pt idx="1">
                  <c:v>China</c:v>
                </c:pt>
                <c:pt idx="2">
                  <c:v>Japan</c:v>
                </c:pt>
                <c:pt idx="3">
                  <c:v>Germany</c:v>
                </c:pt>
                <c:pt idx="4">
                  <c:v>France</c:v>
                </c:pt>
                <c:pt idx="5">
                  <c:v>UK</c:v>
                </c:pt>
                <c:pt idx="6">
                  <c:v>Brazil</c:v>
                </c:pt>
                <c:pt idx="7">
                  <c:v>Italy</c:v>
                </c:pt>
                <c:pt idx="8">
                  <c:v>India</c:v>
                </c:pt>
                <c:pt idx="9">
                  <c:v>Canada</c:v>
                </c:pt>
                <c:pt idx="10">
                  <c:v>Russia</c:v>
                </c:pt>
                <c:pt idx="11">
                  <c:v>Spain</c:v>
                </c:pt>
                <c:pt idx="12">
                  <c:v>Australia</c:v>
                </c:pt>
                <c:pt idx="13">
                  <c:v>Mexico</c:v>
                </c:pt>
                <c:pt idx="14">
                  <c:v>Czech Republic</c:v>
                </c:pt>
                <c:pt idx="15">
                  <c:v>Qatar</c:v>
                </c:pt>
              </c:strCache>
            </c:strRef>
          </c:cat>
          <c:val>
            <c:numRef>
              <c:f>Sheet1!$C$4:$C$19</c:f>
              <c:numCache>
                <c:formatCode>General</c:formatCode>
                <c:ptCount val="16"/>
                <c:pt idx="0">
                  <c:v>14.5</c:v>
                </c:pt>
                <c:pt idx="1">
                  <c:v>5.9</c:v>
                </c:pt>
                <c:pt idx="2">
                  <c:v>5.5</c:v>
                </c:pt>
                <c:pt idx="3">
                  <c:v>3.3</c:v>
                </c:pt>
                <c:pt idx="4">
                  <c:v>2.5</c:v>
                </c:pt>
                <c:pt idx="5">
                  <c:v>2.2000000000000002</c:v>
                </c:pt>
                <c:pt idx="6">
                  <c:v>2.08</c:v>
                </c:pt>
                <c:pt idx="7">
                  <c:v>2.0499999999999998</c:v>
                </c:pt>
                <c:pt idx="8">
                  <c:v>1.7000000000000024</c:v>
                </c:pt>
                <c:pt idx="9">
                  <c:v>1.6</c:v>
                </c:pt>
                <c:pt idx="10">
                  <c:v>1.5</c:v>
                </c:pt>
                <c:pt idx="11">
                  <c:v>1.4</c:v>
                </c:pt>
                <c:pt idx="12">
                  <c:v>1.1000000000000001</c:v>
                </c:pt>
                <c:pt idx="13">
                  <c:v>1.04</c:v>
                </c:pt>
                <c:pt idx="14">
                  <c:v>0.2</c:v>
                </c:pt>
                <c:pt idx="15">
                  <c:v>0.12000000000000002</c:v>
                </c:pt>
              </c:numCache>
            </c:numRef>
          </c:val>
        </c:ser>
        <c:gapWidth val="57"/>
        <c:overlap val="-46"/>
        <c:axId val="84258816"/>
        <c:axId val="84260352"/>
      </c:barChart>
      <c:catAx>
        <c:axId val="84258816"/>
        <c:scaling>
          <c:orientation val="minMax"/>
        </c:scaling>
        <c:axPos val="b"/>
        <c:tickLblPos val="nextTo"/>
        <c:crossAx val="84260352"/>
        <c:crosses val="autoZero"/>
        <c:auto val="1"/>
        <c:lblAlgn val="ctr"/>
        <c:lblOffset val="100"/>
      </c:catAx>
      <c:valAx>
        <c:axId val="84260352"/>
        <c:scaling>
          <c:orientation val="minMax"/>
          <c:max val="1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Trillion USD</a:t>
                </a:r>
              </a:p>
            </c:rich>
          </c:tx>
          <c:layout/>
        </c:title>
        <c:numFmt formatCode="General" sourceLinked="1"/>
        <c:tickLblPos val="nextTo"/>
        <c:crossAx val="84258816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Czech Nominal GDP 1990-2011,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CZK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Sheet1!$A$42:$A$63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Sheet1!$B$42:$B$63</c:f>
              <c:numCache>
                <c:formatCode>#,##0</c:formatCode>
                <c:ptCount val="22"/>
                <c:pt idx="0">
                  <c:v>632691</c:v>
                </c:pt>
                <c:pt idx="1">
                  <c:v>815579</c:v>
                </c:pt>
                <c:pt idx="2">
                  <c:v>925476</c:v>
                </c:pt>
                <c:pt idx="3">
                  <c:v>1144645</c:v>
                </c:pt>
                <c:pt idx="4">
                  <c:v>1323328</c:v>
                </c:pt>
                <c:pt idx="5">
                  <c:v>1533676</c:v>
                </c:pt>
                <c:pt idx="6">
                  <c:v>1761575</c:v>
                </c:pt>
                <c:pt idx="7">
                  <c:v>1884924</c:v>
                </c:pt>
                <c:pt idx="8">
                  <c:v>2061583</c:v>
                </c:pt>
                <c:pt idx="9">
                  <c:v>2149023</c:v>
                </c:pt>
                <c:pt idx="10">
                  <c:v>2269695</c:v>
                </c:pt>
                <c:pt idx="11">
                  <c:v>2448557</c:v>
                </c:pt>
                <c:pt idx="12">
                  <c:v>2567530</c:v>
                </c:pt>
                <c:pt idx="13">
                  <c:v>2688107</c:v>
                </c:pt>
                <c:pt idx="14">
                  <c:v>2929172</c:v>
                </c:pt>
                <c:pt idx="15">
                  <c:v>3116056</c:v>
                </c:pt>
                <c:pt idx="16">
                  <c:v>3352599</c:v>
                </c:pt>
                <c:pt idx="17">
                  <c:v>3662573</c:v>
                </c:pt>
                <c:pt idx="18">
                  <c:v>3848411</c:v>
                </c:pt>
                <c:pt idx="19">
                  <c:v>3758979</c:v>
                </c:pt>
                <c:pt idx="20">
                  <c:v>3799547</c:v>
                </c:pt>
                <c:pt idx="21">
                  <c:v>3841370</c:v>
                </c:pt>
              </c:numCache>
            </c:numRef>
          </c:val>
        </c:ser>
        <c:marker val="1"/>
        <c:axId val="86779392"/>
        <c:axId val="86780928"/>
      </c:lineChart>
      <c:catAx>
        <c:axId val="86779392"/>
        <c:scaling>
          <c:orientation val="minMax"/>
        </c:scaling>
        <c:axPos val="b"/>
        <c:numFmt formatCode="General" sourceLinked="1"/>
        <c:tickLblPos val="nextTo"/>
        <c:crossAx val="86780928"/>
        <c:crosses val="autoZero"/>
        <c:auto val="1"/>
        <c:lblAlgn val="ctr"/>
        <c:lblOffset val="100"/>
      </c:catAx>
      <c:valAx>
        <c:axId val="867809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Billions of</a:t>
                </a:r>
                <a:r>
                  <a:rPr lang="en-US" sz="1600" baseline="0" dirty="0" smtClean="0">
                    <a:latin typeface="Times New Roman" pitchFamily="18" charset="0"/>
                    <a:cs typeface="Times New Roman" pitchFamily="18" charset="0"/>
                  </a:rPr>
                  <a:t> CZK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6.8728522336769784E-3"/>
              <c:y val="0.31953825216292431"/>
            </c:manualLayout>
          </c:layout>
        </c:title>
        <c:numFmt formatCode="#,##0" sourceLinked="1"/>
        <c:tickLblPos val="nextTo"/>
        <c:crossAx val="86779392"/>
        <c:crosses val="autoZero"/>
        <c:crossBetween val="between"/>
        <c:dispUnits>
          <c:builtInUnit val="thousands"/>
        </c:dispUnits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65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February 21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Class1.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Gross Domestic Product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McDonald’s hamburger costs $1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Ingredients used for production (meat, veg., bread) cost $0.5 per hamburger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Contribution to GDP: $1 or $1+$0.5 ?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66925"/>
            <a:ext cx="7905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492514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market value of all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final goods and services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produced within an economy in a given period of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395008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Final good/service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consumed by the end user and does not require further processing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Intermediate goods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used as inputs for production of other goods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Some goods can be both final and intermediate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562600"/>
            <a:ext cx="82317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GDP will be included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only $1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(price of a hamburger)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value of intermediate goods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market price of a final good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4195" y="0"/>
            <a:ext cx="267573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Multiple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84872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Gross value added = Production – Intermediate consumption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value that a  business creates by undertaking the production process.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514600"/>
          <a:ext cx="6096000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Producer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Price of output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Price of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inputs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Value added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McDonalds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Farmer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$ 0.5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$1.5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$1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648200"/>
            <a:ext cx="79248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is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sum of value added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economy during a given period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3962400"/>
            <a:ext cx="9906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3886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Contribution to GDP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9000" y="426720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400" y="5257800"/>
            <a:ext cx="78486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Firms pay taxes on the value added of their activities (VAT)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Firms report sales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195" y="0"/>
            <a:ext cx="209275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Value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are buying a Rembrandt’ s painting from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another collector at the price of 1,000,000 Euros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You are buying stuff at your neighbor’s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garage sale for 20 CZK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What is the contribution to GDP?  </a:t>
            </a:r>
          </a:p>
          <a:p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191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market value of all final goods and services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within an economy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 given period of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257800"/>
            <a:ext cx="7772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includes only the value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currently produced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goods and services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Resale of goods represents a transfer of an asset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800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0"/>
            <a:ext cx="36861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4195" y="0"/>
            <a:ext cx="199125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Used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Czech Beer Factory operating in Slovakia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52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market value of all final goods and services produced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within an economy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a given period of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within a country’s boarder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Output of Volkswagen operating in CR is counted in Czech GDP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3981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1333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0"/>
            <a:ext cx="81108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5334000"/>
            <a:ext cx="861060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Gross national product (GNP)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market value of all final goods and services produced in a given period of time using factors of production owned by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residents of a country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Flowchart: Summing Junction 9"/>
          <p:cNvSpPr/>
          <p:nvPr/>
        </p:nvSpPr>
        <p:spPr>
          <a:xfrm>
            <a:off x="5867400" y="1219200"/>
            <a:ext cx="1905000" cy="2057400"/>
          </a:xfrm>
          <a:prstGeom prst="flowChartSummingJunct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4195" y="0"/>
            <a:ext cx="55144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vs. GNP (Output vs. Location)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305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account for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Goods and services not sold in the market (home production, child care)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Underground economy: legal activities hidden from government  and illegal activities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Imputed values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Assumption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level of inaccuracy in GDP calculations is roughly constant 	        from year to year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Inaccuracy can be neglected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4195" y="0"/>
            <a:ext cx="238308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Fundamental identity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Total production = Total income = Total expenditure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Income method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Def III: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is a nation’s total income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Expenditure method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is the  total expenditure on national output of goods and service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676400"/>
            <a:ext cx="6553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4195" y="0"/>
            <a:ext cx="55537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GDP:  Three Equivalent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743200"/>
            <a:ext cx="2286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2286000" cy="16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Firms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Households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659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CIRCULAR FLOW MODEL OF MARKET ECONOMY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1840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Bicycles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1154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Expenditure ($)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548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Income ($)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uble Bracket 43"/>
          <p:cNvSpPr/>
          <p:nvPr/>
        </p:nvSpPr>
        <p:spPr>
          <a:xfrm rot="16200000">
            <a:off x="2514600" y="609600"/>
            <a:ext cx="3505200" cy="5638800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Left Arrow 44"/>
          <p:cNvSpPr/>
          <p:nvPr/>
        </p:nvSpPr>
        <p:spPr>
          <a:xfrm>
            <a:off x="5715000" y="50292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2438400" y="50292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 rot="10800000">
            <a:off x="5562600" y="1828801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10800000">
            <a:off x="2362201" y="18288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uble Bracket 48"/>
          <p:cNvSpPr/>
          <p:nvPr/>
        </p:nvSpPr>
        <p:spPr>
          <a:xfrm rot="16200000">
            <a:off x="1828800" y="0"/>
            <a:ext cx="4953000" cy="6934200"/>
          </a:xfrm>
          <a:prstGeom prst="bracketPair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5486400" y="1143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Arrow 50"/>
          <p:cNvSpPr/>
          <p:nvPr/>
        </p:nvSpPr>
        <p:spPr>
          <a:xfrm>
            <a:off x="2362200" y="1143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10800000">
            <a:off x="2438400" y="5715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10800000">
            <a:off x="5715000" y="5715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1000" y="63054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rule of accounting: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Expenditure of buyers = Income of sellers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2" grpId="0"/>
      <p:bldP spid="30" grpId="0"/>
      <p:bldP spid="32" grpId="0"/>
      <p:bldP spid="3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838200"/>
            <a:ext cx="7315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Assumptions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closed economy (no international trade)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government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savings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Injections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Government spending (G)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Exports (EX)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Investments (I)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Leakages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Taxation (T)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Imports (IM)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Savings (S)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4195" y="0"/>
            <a:ext cx="39826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Circular Flow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38201"/>
            <a:ext cx="1600200" cy="10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45305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GDP: Expenditure 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7620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Group I: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Households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590800"/>
            <a:ext cx="7620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Group 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Businesses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1600200" cy="116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4094202"/>
            <a:ext cx="7620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Group III: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Government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1" y="3887953"/>
            <a:ext cx="1219200" cy="11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5410200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Group IV: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Foreign sector 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2578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842" y="4038600"/>
            <a:ext cx="12379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57071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GDP: Expenditure Approach (Cont.)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752600"/>
            <a:ext cx="1600200" cy="116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990600" cy="9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50422"/>
            <a:ext cx="1219200" cy="11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1066800" y="2895600"/>
          <a:ext cx="6553200" cy="955675"/>
        </p:xfrm>
        <a:graphic>
          <a:graphicData uri="http://schemas.openxmlformats.org/presentationml/2006/ole">
            <p:oleObj spid="_x0000_s104450" name="Equation" r:id="rId7" imgW="1218960" imgH="17748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" y="990600"/>
            <a:ext cx="6553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National Income Account Identity for 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open economy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 – total output (production)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58419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Lecturer: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Ivanova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Friday, 12:00-15:00, room S6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Consultation: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Fridays (after the class) or by appointment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Course page: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http://is.muni.cz/el/1456/jaro2014/BPE_MAC1/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Textbook: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Mankiw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N. G. (2012). Principles of Macroeconomics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any edition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197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Course Info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73832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of Czech Republic: Expenditure Approach</a:t>
            </a:r>
          </a:p>
        </p:txBody>
      </p:sp>
      <p:cxnSp>
        <p:nvCxnSpPr>
          <p:cNvPr id="5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/>
          <p:nvPr/>
        </p:nvSpPr>
        <p:spPr>
          <a:xfrm>
            <a:off x="1676400" y="5105400"/>
            <a:ext cx="6400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Source: Czech Statistical Office. Ministry of development planning and statistics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2200" y="1219200"/>
          <a:ext cx="4152900" cy="3863340"/>
        </p:xfrm>
        <a:graphic>
          <a:graphicData uri="http://schemas.openxmlformats.org/drawingml/2006/table">
            <a:tbl>
              <a:tblPr/>
              <a:tblGrid>
                <a:gridCol w="1979686"/>
                <a:gridCol w="1192888"/>
                <a:gridCol w="980326"/>
              </a:tblGrid>
              <a:tr h="1143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Expenditure category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Czech Republic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Consumption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Investment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Net export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GDP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44701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an economy consisting of two firms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Firm 1: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Steel producer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Revenues from sale: €100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Wages: €80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Profit: €20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124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is the GDP?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261908"/>
            <a:ext cx="4572000" cy="17098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Firm 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 manufacturer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Revenues from sale cars: €200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Wages: €70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Profit: €30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2245" y="3733800"/>
            <a:ext cx="2589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Production approach: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6069" y="37338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€200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4495800"/>
            <a:ext cx="2244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Income approach: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1453" y="4507468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€80+ €20 + €70+ €30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€200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1941" y="5181600"/>
            <a:ext cx="2796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Expenditure approach: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6069" y="51932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€200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5943600"/>
            <a:ext cx="2785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Value added approach: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6031468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€100+ (€200- €100)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€200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34195" y="0"/>
            <a:ext cx="67303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GDP:  Three Equivalent Approaches (Cont.)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40224"/>
            <a:ext cx="8229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Goods produced in a certain period but not sold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farm fails to sell milk and the milk spoils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GDP affected?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Spoiled milk is not sold – no effect on consumer expenditure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The farm does not obtain addition revenue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The farm’s revenue after subtracting wages shrinks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Neither total expenditure, nor total income are affected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milk is put into inventory to be sold latter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GDP affected?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farm “purchases” milk for its inventory – total expenditures are affected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farm gets additional revenue =&gt; additional profit =&gt; income is affected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Later sale out of inventory is treated as a sale of used goods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88" y="0"/>
            <a:ext cx="2957512" cy="26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2133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0862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4195" y="0"/>
            <a:ext cx="39437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Treatment of Inventories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229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Housing services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Home owners pay a “rent” to themselves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Included in homeowner expenditures and income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Imputed rent: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much it would cost to rent out the owner’s dwelling unit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case of no imputations, what effect would the increase in house ownership have on GDP?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 services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Police officers, politician, etc.)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Wages are used as a value of service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" y="0"/>
            <a:ext cx="40244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Services and Imputations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3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GDP would decline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841712"/>
            <a:ext cx="815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is a measure of aggregate output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Approaching from production or income side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Aggregate production = Aggregate income = Aggregate expenditure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EQUIVALENT APPROACHES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as the total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expenditure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final goods output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as a sum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value added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as a sum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income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a given period of time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a particular economy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4195" y="0"/>
            <a:ext cx="162653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108070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5766137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purchase of tires by an automobile manufacturer for the installation on a new line of cars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6200" y="0"/>
            <a:ext cx="88392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Which of the following will be counted in GDP?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9144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purchase of the “Principles of Economics” textbook for our course. After the course, you sell your text book to a friend who will take the course next semester.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159169"/>
            <a:ext cx="8305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value of the teaching service provided by a lecturer to students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68" y="2875002"/>
            <a:ext cx="34613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Your haircut made by a friend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581400"/>
            <a:ext cx="44924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purchase of aprons by restaurant chefs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322802"/>
            <a:ext cx="50070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house constructed in 1950 and sold in 2012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054769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Sale of the last year fashion collection by ZARA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838200"/>
          <a:ext cx="7391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979468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are the reasons for such increase in GDP?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5638800"/>
          <a:ext cx="6096000" cy="1096635"/>
        </p:xfrm>
        <a:graphic>
          <a:graphicData uri="http://schemas.openxmlformats.org/presentationml/2006/ole">
            <p:oleObj spid="_x0000_s46081" name="Equation" r:id="rId4" imgW="2400120" imgH="431640" progId="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4195" y="0"/>
            <a:ext cx="36681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Comparison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Nominal values: expressed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Nominal GDP in 2011-2012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Changes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produced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or/and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goods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962400" y="1603123"/>
          <a:ext cx="3328194" cy="1140077"/>
        </p:xfrm>
        <a:graphic>
          <a:graphicData uri="http://schemas.openxmlformats.org/presentationml/2006/ole">
            <p:oleObj spid="_x0000_s26628" name="Equation" r:id="rId3" imgW="1409400" imgH="482400" progId="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819400" y="4572000"/>
          <a:ext cx="2895600" cy="1009650"/>
        </p:xfrm>
        <a:graphic>
          <a:graphicData uri="http://schemas.openxmlformats.org/presentationml/2006/ole">
            <p:oleObj spid="_x0000_s26630" name="Equation" r:id="rId4" imgW="1384200" imgH="4824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029200" y="4495800"/>
            <a:ext cx="762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5029200"/>
            <a:ext cx="762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481626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values: expressed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prices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base year approach: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Fixing prices by choosing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 year  (2011)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Nominal GDP = Real GDP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base year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77000" y="1600200"/>
            <a:ext cx="762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2209800"/>
            <a:ext cx="762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0"/>
            <a:ext cx="162897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0" y="609600"/>
          <a:ext cx="4495800" cy="5410202"/>
        </p:xfrm>
        <a:graphic>
          <a:graphicData uri="http://schemas.openxmlformats.org/drawingml/2006/table">
            <a:tbl>
              <a:tblPr/>
              <a:tblGrid>
                <a:gridCol w="1295400"/>
                <a:gridCol w="1600543"/>
                <a:gridCol w="1599857"/>
              </a:tblGrid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Nominal GDP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Real GDP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2,269,695.00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2,550,148.00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2,448,557.00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2,629,135.00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2,567,530.00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2,685,643.00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2,688,107.00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2,786,789.00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2,929,172.00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2,918,955.00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3,116,056.00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3,116,056.00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3,352,599.00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3,334,815.00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3,662,573.00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3,526,071.00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3,848,411.00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3,635,344.00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3,758,979.00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3,471,494.00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3,790,880.00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3,557,216.00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3,823,401.00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3,621,908.00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3,845,926.00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3,584,924.00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762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of Czech Republic</a:t>
            </a:r>
          </a:p>
          <a:p>
            <a:pPr>
              <a:lnSpc>
                <a:spcPct val="2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is the base year?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2971800"/>
            <a:ext cx="449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23865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again the pizza-producing economy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Real GDP (100=2005):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GDP in 2005 prices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 in the base year will lead to different levels of real GDP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447800"/>
          <a:ext cx="8458200" cy="303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Nominal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 (100=2005)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 (100=2000)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259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57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59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276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9432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259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3276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39432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0"/>
            <a:ext cx="28055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Perpetua" pitchFamily="18" charset="0"/>
              </a:rPr>
              <a:t> Class is a laptop and cell phones free zone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Perpetua" pitchFamily="18" charset="0"/>
              </a:rPr>
              <a:t> Late arrivals </a:t>
            </a:r>
            <a:r>
              <a:rPr lang="en-US" sz="2400" b="1" dirty="0" smtClean="0">
                <a:latin typeface="Perpetua" pitchFamily="18" charset="0"/>
              </a:rPr>
              <a:t>will not </a:t>
            </a:r>
            <a:r>
              <a:rPr lang="en-US" sz="2400" dirty="0" smtClean="0">
                <a:latin typeface="Perpetua" pitchFamily="18" charset="0"/>
              </a:rPr>
              <a:t>be tolerated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Perpetua" pitchFamily="18" charset="0"/>
              </a:rPr>
              <a:t> Active participation is </a:t>
            </a:r>
            <a:r>
              <a:rPr lang="en-US" sz="2400" b="1" dirty="0" smtClean="0">
                <a:latin typeface="Perpetua" pitchFamily="18" charset="0"/>
              </a:rPr>
              <a:t>encouraged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***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Assignments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latin typeface="Perpetua" pitchFamily="18" charset="0"/>
              </a:rPr>
              <a:t> </a:t>
            </a:r>
            <a:r>
              <a:rPr lang="en-US" sz="2400" dirty="0" smtClean="0">
                <a:latin typeface="Perpetua" pitchFamily="18" charset="0"/>
              </a:rPr>
              <a:t>Four homework assignments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latin typeface="Perpetua" pitchFamily="18" charset="0"/>
              </a:rPr>
              <a:t> </a:t>
            </a:r>
            <a:r>
              <a:rPr lang="en-US" sz="2400" dirty="0" smtClean="0">
                <a:latin typeface="Perpetua" pitchFamily="18" charset="0"/>
              </a:rPr>
              <a:t>Term project</a:t>
            </a:r>
          </a:p>
          <a:p>
            <a:pPr algn="ctr"/>
            <a:r>
              <a:rPr lang="en-US" sz="2400" b="1" dirty="0" smtClean="0">
                <a:latin typeface="Perpetua" pitchFamily="18" charset="0"/>
              </a:rPr>
              <a:t>***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Grading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erpetua" pitchFamily="18" charset="0"/>
              </a:rPr>
              <a:t>Final grade (100 %) = Midterm (20 %) +HW (20 %) +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erpetua" pitchFamily="18" charset="0"/>
              </a:rPr>
              <a:t>+Term Paper (15 %) + Final (40 %) + Class Participation (5 %) </a:t>
            </a:r>
            <a:endParaRPr lang="en-US" sz="2400" b="1" dirty="0">
              <a:latin typeface="Perpetu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152400"/>
            <a:ext cx="2252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Class Policies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924800" cy="149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Percentage change in the quantity of goods produced from year to year 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Growth rate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057400" y="4267200"/>
          <a:ext cx="5170488" cy="1919287"/>
        </p:xfrm>
        <a:graphic>
          <a:graphicData uri="http://schemas.openxmlformats.org/presentationml/2006/ole">
            <p:oleObj spid="_x0000_s27651" name="Equation" r:id="rId3" imgW="2260440" imgH="83808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20900" y="1295400"/>
          <a:ext cx="2374900" cy="838200"/>
        </p:xfrm>
        <a:graphic>
          <a:graphicData uri="http://schemas.openxmlformats.org/presentationml/2006/ole">
            <p:oleObj spid="_x0000_s27652" name="Equation" r:id="rId4" imgW="1295280" imgH="457200" progId="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2286000"/>
          <a:ext cx="60960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71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Nominal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Growth rate (%)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8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87.5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2890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Growth 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248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Nominal GDP growth rates reflect changes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both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 &amp; 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219200"/>
          <a:ext cx="76962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378"/>
                <a:gridCol w="800780"/>
                <a:gridCol w="946377"/>
                <a:gridCol w="1237570"/>
                <a:gridCol w="1091973"/>
                <a:gridCol w="1455964"/>
                <a:gridCol w="1217158"/>
              </a:tblGrid>
              <a:tr h="570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Nominal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Growth rate (%)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GDP (100=2005)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Growth rate (%)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87.5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2136775" y="3657600"/>
          <a:ext cx="4643438" cy="1939925"/>
        </p:xfrm>
        <a:graphic>
          <a:graphicData uri="http://schemas.openxmlformats.org/presentationml/2006/ole">
            <p:oleObj spid="_x0000_s58372" name="Equation" r:id="rId3" imgW="2006280" imgH="83808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577209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Will the real GDP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growth rates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affected by the change in the base year?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4067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Growth Rate (Cont.)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5791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4067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Growth Rate (Cont.)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1371600"/>
          <a:ext cx="70104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6756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Pizza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Haircuts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Nominal GDP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838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Multiple goods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787525" y="4038600"/>
          <a:ext cx="5756275" cy="985838"/>
        </p:xfrm>
        <a:graphic>
          <a:graphicData uri="http://schemas.openxmlformats.org/presentationml/2006/ole">
            <p:oleObj spid="_x0000_s59396" name="Equation" r:id="rId3" imgW="2819160" imgH="4824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35814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GDP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589338" y="5295900"/>
          <a:ext cx="5173662" cy="723900"/>
        </p:xfrm>
        <a:graphic>
          <a:graphicData uri="http://schemas.openxmlformats.org/presentationml/2006/ole">
            <p:oleObj spid="_x0000_s59398" name="Equation" r:id="rId4" imgW="2908080" imgH="40608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" y="5181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GDP growth rate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3581400" y="6059488"/>
          <a:ext cx="5195888" cy="722312"/>
        </p:xfrm>
        <a:graphic>
          <a:graphicData uri="http://schemas.openxmlformats.org/presentationml/2006/ole">
            <p:oleObj spid="_x0000_s59399" name="Equation" r:id="rId5" imgW="2920680" imgH="4060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153400" y="5791200"/>
          <a:ext cx="725945" cy="450850"/>
        </p:xfrm>
        <a:graphic>
          <a:graphicData uri="http://schemas.openxmlformats.org/presentationml/2006/ole">
            <p:oleObj spid="_x0000_s59400" name="Equation" r:id="rId6" imgW="139680" imgH="13968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8153400" y="5334000"/>
            <a:ext cx="6096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53400" y="6248400"/>
            <a:ext cx="609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6461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8382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value of output expressed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 year (constant) prices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Any changes in real GDP are due to changes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output only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Issues with the base year approach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GDP growth rate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affected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the choice of the base year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year to be used as the base year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practice, the base year is changed every 5 years and GDP is recalculated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are the consequences?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Economic performance is different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C-W approach updates prices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every year =&gt; more accurate</a:t>
            </a: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1677988" y="1524000"/>
          <a:ext cx="5605462" cy="598488"/>
        </p:xfrm>
        <a:graphic>
          <a:graphicData uri="http://schemas.openxmlformats.org/presentationml/2006/ole">
            <p:oleObj spid="_x0000_s107522" name="Equation" r:id="rId3" imgW="237456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7637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 (Cont.)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914400"/>
            <a:ext cx="754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steps procedure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Calculating change in real GDP between year t and year t+1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Step 1. 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Use year t as a base year =&gt; Real GDP =&gt; growth rate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Use year t+1 as a base year =&gt; Real GDP =&gt; growth rate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685800" y="3352800"/>
          <a:ext cx="3659187" cy="428625"/>
        </p:xfrm>
        <a:graphic>
          <a:graphicData uri="http://schemas.openxmlformats.org/presentationml/2006/ole">
            <p:oleObj spid="_x0000_s62466" name="Equation" r:id="rId3" imgW="2057400" imgH="241200" progId="Equation.3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762000" y="3962400"/>
          <a:ext cx="3546475" cy="428625"/>
        </p:xfrm>
        <a:graphic>
          <a:graphicData uri="http://schemas.openxmlformats.org/presentationml/2006/ole">
            <p:oleObj spid="_x0000_s62467" name="Equation" r:id="rId4" imgW="1993680" imgH="2412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4703802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Calculate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growth rates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Chain-weighted real GDP growth rate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962025" y="5410200"/>
          <a:ext cx="7572375" cy="762000"/>
        </p:xfrm>
        <a:graphic>
          <a:graphicData uri="http://schemas.openxmlformats.org/presentationml/2006/ole">
            <p:oleObj spid="_x0000_s62468" name="Equation" r:id="rId5" imgW="41655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7573099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 (Cont.)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7620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 3.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 the real GDP index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Chose an arbitrary base year: 2011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Nominal GDP in the base year is equal to real GDP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Chain-weighted  real 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following year 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For the years before the base year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Chain to the base year: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order to calculate next year real GDP, we need to know the previous year figure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26845" y="2927350"/>
          <a:ext cx="3564355" cy="501650"/>
        </p:xfrm>
        <a:graphic>
          <a:graphicData uri="http://schemas.openxmlformats.org/presentationml/2006/ole">
            <p:oleObj spid="_x0000_s63493" name="Equation" r:id="rId3" imgW="1714320" imgH="241200" progId="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2276475" y="3613150"/>
          <a:ext cx="3590925" cy="501650"/>
        </p:xfrm>
        <a:graphic>
          <a:graphicData uri="http://schemas.openxmlformats.org/presentationml/2006/ole">
            <p:oleObj spid="_x0000_s63494" name="Equation" r:id="rId4" imgW="1726920" imgH="241200" progId="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2324100" y="5105400"/>
          <a:ext cx="3695700" cy="501650"/>
        </p:xfrm>
        <a:graphic>
          <a:graphicData uri="http://schemas.openxmlformats.org/presentationml/2006/ole">
            <p:oleObj spid="_x0000_s63495" name="Equation" r:id="rId5" imgW="177768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0"/>
            <a:ext cx="6323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as a Measure of  Well-Being (Cont.)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36681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029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Mankiw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G. (2011). Principles of Economics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6929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is correlated with a well-being indicators, but is an imperfect measure of the well-being itself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1283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Happiness index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59346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Income per capita (USD)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Economic Growth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N!B!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Textbook + Handout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1990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02469"/>
            <a:ext cx="7467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Macroeconomic goals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Economic growth (increase in output)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Price-level stability (low inflation)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employment (low unemployment rate)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External balance (avoiding trade deficit)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Policy tools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Monetary policy: interest rate and money supply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Fiscal policy: taxes and government spending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218040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43426"/>
            <a:ext cx="7467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determines the level of economy’s output ? 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Short run: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several years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Changes in demand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IS-LM model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(goods + financial markets)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Medium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decade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Supply of factors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Aggregate supply- Aggregate demand model (AD-AS)</a:t>
            </a:r>
          </a:p>
          <a:p>
            <a:pPr marL="342900" indent="-3429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Long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several decades/ half a century and more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Technological progress and factors’ accumulation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7458" y="0"/>
            <a:ext cx="268054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Time Dimension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48200" y="152400"/>
          <a:ext cx="3654699" cy="6583680"/>
        </p:xfrm>
        <a:graphic>
          <a:graphicData uri="http://schemas.openxmlformats.org/drawingml/2006/table">
            <a:tbl>
              <a:tblPr/>
              <a:tblGrid>
                <a:gridCol w="1253041"/>
                <a:gridCol w="2401658"/>
              </a:tblGrid>
              <a:tr h="193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GDP (mil CZK)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632,691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815,579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925,476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1,144,645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1,323,328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1,533,676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1,761,575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1,884,924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2,061,583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2,149,023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2,269,695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2,448,557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2,567,530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2,688,107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2,929,172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3,116,056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3,352,599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3,662,573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3,848,411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3,758,979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3,799,547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3,841,370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3,845,926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735753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1,000,000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Billion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 1,000,000,000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Trillion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 1,000,000,000,000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2012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GDP of Czech Republic ($):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3,845,926/19.58 = $196,4 billion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Czech Statistical Office (CSU)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Size of the economy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Czech Republic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Gross Domestic Product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(in current prices)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400" dirty="0" smtClean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IMF statistics database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914400"/>
          <a:ext cx="8153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2590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Czech Republic: 51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place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04800" y="152400"/>
            <a:ext cx="497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How big is the Czech economy?</a:t>
            </a:r>
          </a:p>
        </p:txBody>
      </p:sp>
      <p:cxnSp>
        <p:nvCxnSpPr>
          <p:cNvPr id="8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906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Production approach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market value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all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goods and services produced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economy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in a given period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time.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is a measure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single number expressed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monetary units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Why do we care?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Output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correlated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many important variables: standards of living, wages, unemployment, inflation, budget and trade deficit.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4195" y="0"/>
            <a:ext cx="48894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Gross Domestic Product (GDP)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014948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economy output in 2012:   2 airplanes + 5 hamburgers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5046570"/>
          <a:ext cx="5767387" cy="668430"/>
        </p:xfrm>
        <a:graphic>
          <a:graphicData uri="http://schemas.openxmlformats.org/presentationml/2006/ole">
            <p:oleObj spid="_x0000_s25602" name="Equation" r:id="rId3" imgW="2082600" imgH="24120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90600" y="5962650"/>
          <a:ext cx="6873875" cy="590550"/>
        </p:xfrm>
        <a:graphic>
          <a:graphicData uri="http://schemas.openxmlformats.org/presentationml/2006/ole">
            <p:oleObj spid="_x0000_s25604" name="Equation" r:id="rId4" imgW="2806560" imgH="24120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371600"/>
            <a:ext cx="76200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market value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all final goods and services produced within an economy in a given period of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2514600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Market value = Market price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3124200"/>
          <a:ext cx="6096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Goods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Quantity (Q)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Unit Price (P)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Airplanes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$1,000,000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Hamburgers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$1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195" y="0"/>
            <a:ext cx="41694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Adding Apples to Oranges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7358</TotalTime>
  <Words>2200</Words>
  <Application>Microsoft Office PowerPoint</Application>
  <PresentationFormat>Экран (4:3)</PresentationFormat>
  <Paragraphs>615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548</cp:revision>
  <dcterms:created xsi:type="dcterms:W3CDTF">2006-08-16T00:00:00Z</dcterms:created>
  <dcterms:modified xsi:type="dcterms:W3CDTF">2014-02-23T06:45:20Z</dcterms:modified>
</cp:coreProperties>
</file>