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83" r:id="rId2"/>
    <p:sldId id="329" r:id="rId3"/>
    <p:sldId id="353" r:id="rId4"/>
    <p:sldId id="374" r:id="rId5"/>
    <p:sldId id="355" r:id="rId6"/>
    <p:sldId id="375" r:id="rId7"/>
    <p:sldId id="354" r:id="rId8"/>
    <p:sldId id="358" r:id="rId9"/>
    <p:sldId id="363" r:id="rId10"/>
    <p:sldId id="356" r:id="rId11"/>
    <p:sldId id="359" r:id="rId12"/>
    <p:sldId id="360" r:id="rId13"/>
    <p:sldId id="361" r:id="rId14"/>
    <p:sldId id="362" r:id="rId15"/>
    <p:sldId id="330" r:id="rId16"/>
    <p:sldId id="332" r:id="rId17"/>
    <p:sldId id="365" r:id="rId18"/>
    <p:sldId id="331" r:id="rId19"/>
    <p:sldId id="364" r:id="rId20"/>
    <p:sldId id="333" r:id="rId21"/>
    <p:sldId id="321" r:id="rId22"/>
    <p:sldId id="334" r:id="rId23"/>
    <p:sldId id="335" r:id="rId24"/>
    <p:sldId id="320" r:id="rId25"/>
    <p:sldId id="327" r:id="rId26"/>
    <p:sldId id="343" r:id="rId27"/>
    <p:sldId id="340" r:id="rId28"/>
    <p:sldId id="338" r:id="rId29"/>
    <p:sldId id="341" r:id="rId30"/>
    <p:sldId id="344" r:id="rId31"/>
    <p:sldId id="345" r:id="rId32"/>
    <p:sldId id="346" r:id="rId33"/>
    <p:sldId id="347" r:id="rId34"/>
    <p:sldId id="370" r:id="rId35"/>
    <p:sldId id="349" r:id="rId36"/>
    <p:sldId id="350" r:id="rId37"/>
    <p:sldId id="366" r:id="rId38"/>
    <p:sldId id="371" r:id="rId39"/>
    <p:sldId id="372" r:id="rId40"/>
    <p:sldId id="367" r:id="rId41"/>
    <p:sldId id="368" r:id="rId42"/>
    <p:sldId id="373" r:id="rId43"/>
    <p:sldId id="285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marker>
            <c:symbol val="none"/>
          </c:marker>
          <c:cat>
            <c:numRef>
              <c:f>Лист3!$A$37:$A$101</c:f>
              <c:numCache>
                <c:formatCode>General</c:formatCode>
                <c:ptCount val="65"/>
                <c:pt idx="0">
                  <c:v>1949</c:v>
                </c:pt>
                <c:pt idx="1">
                  <c:v>1950</c:v>
                </c:pt>
                <c:pt idx="2">
                  <c:v>1951</c:v>
                </c:pt>
                <c:pt idx="3">
                  <c:v>1952</c:v>
                </c:pt>
                <c:pt idx="4">
                  <c:v>1953</c:v>
                </c:pt>
                <c:pt idx="5">
                  <c:v>1954</c:v>
                </c:pt>
                <c:pt idx="6">
                  <c:v>1955</c:v>
                </c:pt>
                <c:pt idx="7">
                  <c:v>1956</c:v>
                </c:pt>
                <c:pt idx="8">
                  <c:v>1957</c:v>
                </c:pt>
                <c:pt idx="9">
                  <c:v>1958</c:v>
                </c:pt>
                <c:pt idx="10">
                  <c:v>1959</c:v>
                </c:pt>
                <c:pt idx="11">
                  <c:v>1960</c:v>
                </c:pt>
                <c:pt idx="12">
                  <c:v>1961</c:v>
                </c:pt>
                <c:pt idx="13">
                  <c:v>1962</c:v>
                </c:pt>
                <c:pt idx="14">
                  <c:v>1963</c:v>
                </c:pt>
                <c:pt idx="15">
                  <c:v>1964</c:v>
                </c:pt>
                <c:pt idx="16">
                  <c:v>1965</c:v>
                </c:pt>
                <c:pt idx="17">
                  <c:v>1966</c:v>
                </c:pt>
                <c:pt idx="18">
                  <c:v>1967</c:v>
                </c:pt>
                <c:pt idx="19">
                  <c:v>1968</c:v>
                </c:pt>
                <c:pt idx="20">
                  <c:v>1969</c:v>
                </c:pt>
                <c:pt idx="21">
                  <c:v>1970</c:v>
                </c:pt>
                <c:pt idx="22">
                  <c:v>1971</c:v>
                </c:pt>
                <c:pt idx="23">
                  <c:v>1972</c:v>
                </c:pt>
                <c:pt idx="24">
                  <c:v>1973</c:v>
                </c:pt>
                <c:pt idx="25">
                  <c:v>1974</c:v>
                </c:pt>
                <c:pt idx="26">
                  <c:v>1975</c:v>
                </c:pt>
                <c:pt idx="27">
                  <c:v>1976</c:v>
                </c:pt>
                <c:pt idx="28">
                  <c:v>1977</c:v>
                </c:pt>
                <c:pt idx="29">
                  <c:v>1978</c:v>
                </c:pt>
                <c:pt idx="30">
                  <c:v>1979</c:v>
                </c:pt>
                <c:pt idx="31">
                  <c:v>1980</c:v>
                </c:pt>
                <c:pt idx="32">
                  <c:v>1981</c:v>
                </c:pt>
                <c:pt idx="33">
                  <c:v>1982</c:v>
                </c:pt>
                <c:pt idx="34">
                  <c:v>1983</c:v>
                </c:pt>
                <c:pt idx="35">
                  <c:v>1984</c:v>
                </c:pt>
                <c:pt idx="36">
                  <c:v>1985</c:v>
                </c:pt>
                <c:pt idx="37">
                  <c:v>1986</c:v>
                </c:pt>
                <c:pt idx="38">
                  <c:v>1987</c:v>
                </c:pt>
                <c:pt idx="39">
                  <c:v>1988</c:v>
                </c:pt>
                <c:pt idx="40">
                  <c:v>1989</c:v>
                </c:pt>
                <c:pt idx="41">
                  <c:v>1990</c:v>
                </c:pt>
                <c:pt idx="42">
                  <c:v>1991</c:v>
                </c:pt>
                <c:pt idx="43">
                  <c:v>1992</c:v>
                </c:pt>
                <c:pt idx="44">
                  <c:v>1993</c:v>
                </c:pt>
                <c:pt idx="45">
                  <c:v>1994</c:v>
                </c:pt>
                <c:pt idx="46">
                  <c:v>1995</c:v>
                </c:pt>
                <c:pt idx="47">
                  <c:v>1996</c:v>
                </c:pt>
                <c:pt idx="48">
                  <c:v>1997</c:v>
                </c:pt>
                <c:pt idx="49">
                  <c:v>1998</c:v>
                </c:pt>
                <c:pt idx="50">
                  <c:v>1999</c:v>
                </c:pt>
                <c:pt idx="51">
                  <c:v>2000</c:v>
                </c:pt>
                <c:pt idx="52">
                  <c:v>2001</c:v>
                </c:pt>
                <c:pt idx="53">
                  <c:v>2002</c:v>
                </c:pt>
                <c:pt idx="54">
                  <c:v>2003</c:v>
                </c:pt>
                <c:pt idx="55">
                  <c:v>2004</c:v>
                </c:pt>
                <c:pt idx="56">
                  <c:v>2005</c:v>
                </c:pt>
                <c:pt idx="57">
                  <c:v>2006</c:v>
                </c:pt>
                <c:pt idx="58">
                  <c:v>2007</c:v>
                </c:pt>
                <c:pt idx="59">
                  <c:v>2008</c:v>
                </c:pt>
                <c:pt idx="60">
                  <c:v>2009</c:v>
                </c:pt>
                <c:pt idx="61">
                  <c:v>2010</c:v>
                </c:pt>
                <c:pt idx="62">
                  <c:v>2011</c:v>
                </c:pt>
                <c:pt idx="63">
                  <c:v>2012</c:v>
                </c:pt>
                <c:pt idx="64">
                  <c:v>2013</c:v>
                </c:pt>
              </c:numCache>
            </c:numRef>
          </c:cat>
          <c:val>
            <c:numRef>
              <c:f>Лист3!$N$37:$N$101</c:f>
              <c:numCache>
                <c:formatCode>General</c:formatCode>
                <c:ptCount val="65"/>
                <c:pt idx="0">
                  <c:v>-1.2</c:v>
                </c:pt>
                <c:pt idx="1">
                  <c:v>1.3</c:v>
                </c:pt>
                <c:pt idx="2">
                  <c:v>7.9</c:v>
                </c:pt>
                <c:pt idx="3">
                  <c:v>1.9</c:v>
                </c:pt>
                <c:pt idx="4">
                  <c:v>0.8</c:v>
                </c:pt>
                <c:pt idx="5">
                  <c:v>0.70000000000000007</c:v>
                </c:pt>
                <c:pt idx="6">
                  <c:v>-0.4</c:v>
                </c:pt>
                <c:pt idx="7">
                  <c:v>1.5</c:v>
                </c:pt>
                <c:pt idx="8">
                  <c:v>3.3</c:v>
                </c:pt>
                <c:pt idx="9">
                  <c:v>2.8</c:v>
                </c:pt>
                <c:pt idx="10">
                  <c:v>0.70000000000000007</c:v>
                </c:pt>
                <c:pt idx="11">
                  <c:v>1.7000000000000002</c:v>
                </c:pt>
                <c:pt idx="12">
                  <c:v>1</c:v>
                </c:pt>
                <c:pt idx="13">
                  <c:v>1</c:v>
                </c:pt>
                <c:pt idx="14">
                  <c:v>1.3</c:v>
                </c:pt>
                <c:pt idx="15">
                  <c:v>1.3</c:v>
                </c:pt>
                <c:pt idx="16">
                  <c:v>1.6</c:v>
                </c:pt>
                <c:pt idx="17">
                  <c:v>2.9</c:v>
                </c:pt>
                <c:pt idx="18">
                  <c:v>3.1</c:v>
                </c:pt>
                <c:pt idx="19">
                  <c:v>4.2</c:v>
                </c:pt>
                <c:pt idx="20">
                  <c:v>5.5</c:v>
                </c:pt>
                <c:pt idx="21">
                  <c:v>5.7</c:v>
                </c:pt>
                <c:pt idx="22">
                  <c:v>4.4000000000000004</c:v>
                </c:pt>
                <c:pt idx="23">
                  <c:v>3.2</c:v>
                </c:pt>
                <c:pt idx="24">
                  <c:v>6.2</c:v>
                </c:pt>
                <c:pt idx="25">
                  <c:v>11</c:v>
                </c:pt>
                <c:pt idx="26">
                  <c:v>9.1</c:v>
                </c:pt>
                <c:pt idx="27">
                  <c:v>5.8</c:v>
                </c:pt>
                <c:pt idx="28">
                  <c:v>6.5</c:v>
                </c:pt>
                <c:pt idx="29">
                  <c:v>7.6</c:v>
                </c:pt>
                <c:pt idx="30">
                  <c:v>11.3</c:v>
                </c:pt>
                <c:pt idx="31">
                  <c:v>13.5</c:v>
                </c:pt>
                <c:pt idx="32">
                  <c:v>10.3</c:v>
                </c:pt>
                <c:pt idx="33">
                  <c:v>6.2</c:v>
                </c:pt>
                <c:pt idx="34">
                  <c:v>3.2</c:v>
                </c:pt>
                <c:pt idx="35">
                  <c:v>4.3</c:v>
                </c:pt>
                <c:pt idx="36">
                  <c:v>3.6</c:v>
                </c:pt>
                <c:pt idx="37">
                  <c:v>1.9</c:v>
                </c:pt>
                <c:pt idx="38">
                  <c:v>3.6</c:v>
                </c:pt>
                <c:pt idx="39">
                  <c:v>4.0999999999999996</c:v>
                </c:pt>
                <c:pt idx="40">
                  <c:v>4.8</c:v>
                </c:pt>
                <c:pt idx="41">
                  <c:v>5.4</c:v>
                </c:pt>
                <c:pt idx="42">
                  <c:v>4.2</c:v>
                </c:pt>
                <c:pt idx="43">
                  <c:v>3</c:v>
                </c:pt>
                <c:pt idx="44">
                  <c:v>3</c:v>
                </c:pt>
                <c:pt idx="45">
                  <c:v>2.6</c:v>
                </c:pt>
                <c:pt idx="46">
                  <c:v>2.8</c:v>
                </c:pt>
                <c:pt idx="47">
                  <c:v>3</c:v>
                </c:pt>
                <c:pt idx="48">
                  <c:v>2.2999999999999998</c:v>
                </c:pt>
                <c:pt idx="49">
                  <c:v>1.6</c:v>
                </c:pt>
                <c:pt idx="50">
                  <c:v>2.2000000000000002</c:v>
                </c:pt>
                <c:pt idx="51">
                  <c:v>3.4</c:v>
                </c:pt>
                <c:pt idx="52">
                  <c:v>2.8</c:v>
                </c:pt>
                <c:pt idx="53">
                  <c:v>1.6</c:v>
                </c:pt>
                <c:pt idx="54">
                  <c:v>2.2999999999999998</c:v>
                </c:pt>
                <c:pt idx="55">
                  <c:v>2.7</c:v>
                </c:pt>
                <c:pt idx="56">
                  <c:v>3.4</c:v>
                </c:pt>
                <c:pt idx="57">
                  <c:v>3.2</c:v>
                </c:pt>
                <c:pt idx="58">
                  <c:v>2.8</c:v>
                </c:pt>
                <c:pt idx="59">
                  <c:v>3.8</c:v>
                </c:pt>
                <c:pt idx="60">
                  <c:v>-0.4</c:v>
                </c:pt>
                <c:pt idx="61">
                  <c:v>1.6</c:v>
                </c:pt>
                <c:pt idx="62">
                  <c:v>3.2</c:v>
                </c:pt>
                <c:pt idx="63">
                  <c:v>2.1</c:v>
                </c:pt>
                <c:pt idx="64">
                  <c:v>1.5</c:v>
                </c:pt>
              </c:numCache>
            </c:numRef>
          </c:val>
        </c:ser>
        <c:marker val="1"/>
        <c:axId val="69737856"/>
        <c:axId val="69919872"/>
      </c:lineChart>
      <c:catAx>
        <c:axId val="6973785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919872"/>
        <c:crosses val="autoZero"/>
        <c:auto val="1"/>
        <c:lblAlgn val="ctr"/>
        <c:lblOffset val="100"/>
      </c:catAx>
      <c:valAx>
        <c:axId val="69919872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9737856"/>
        <c:crosses val="autoZero"/>
        <c:crossBetween val="between"/>
      </c:valAx>
    </c:plotArea>
    <c:plotVisOnly val="1"/>
  </c:chart>
  <c:externalData r:id="rId1"/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0.57143</cdr:x>
      <cdr:y>0.41791</cdr:y>
    </cdr:from>
    <cdr:to>
      <cdr:x>0.91964</cdr:x>
      <cdr:y>0.52239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76800" y="2133600"/>
          <a:ext cx="2971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The Great Moderation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101B2-42F7-4BC5-8C67-E7D85BB0F250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A088F-1122-43BC-AF8C-2CF7E84FD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A088F-1122-43BC-AF8C-2CF7E84FD23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Perpetua" pitchFamily="18" charset="0"/>
              </a:rPr>
              <a:t>MACROECONOMICS I</a:t>
            </a:r>
            <a:endParaRPr lang="en-US" sz="2400" b="1" dirty="0">
              <a:latin typeface="Perpet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48400" y="4724400"/>
            <a:ext cx="2063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16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398693"/>
            <a:ext cx="746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Class 11.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Inflation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66800" y="2057400"/>
            <a:ext cx="655320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906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66800" y="12192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810000" y="5486400"/>
            <a:ext cx="525780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0" y="5257800"/>
            <a:ext cx="5257800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Real Economic Consequences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 the US: 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Reduced credit flows, high borrowing costs, falling assets values 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Contraction of spending and output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GDP fell by more than 5 %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8.5 million people lost jobs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Unemployment increases to 10 %</a:t>
            </a:r>
          </a:p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Official recession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December 2007 – June 2009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057400"/>
            <a:ext cx="41433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42132"/>
            <a:ext cx="7924800" cy="581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Comparison to the Great Depression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5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52400" y="838200"/>
            <a:ext cx="17860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Stock market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34241"/>
            <a:ext cx="7562850" cy="54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28600" y="990600"/>
            <a:ext cx="254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Industrial production</a:t>
            </a:r>
            <a:endParaRPr lang="en-US" sz="20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Comparison to the Great Depression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cxnSp>
        <p:nvCxnSpPr>
          <p:cNvPr id="5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International Contagion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91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key transmission channel: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international trade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Drop in C, I and Y =&gt; Drop in demand for imports 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US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economy accounts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 13 % of total world imports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US major trading partners 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 (17 %), China (16 %), Canada (16 %), Mexico (10 %)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effect was amplified in countries (the UK and Ireland) where domestic banks suffered similar problems as the US banks.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Role of Policy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Fiscal policy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Expansion: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Governments increase spending to compensate the drop in C and I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in budget deficit, higher taxes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Government investments into infrastructure  (Long-term)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Monetary policy 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Expansion: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Interest rates are pushed to 0 %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Liquidity trap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Monetary policy is inefficient =&gt; waiting for the results of fiscal expansion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key role of a central bank as 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lender-of-last resort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Providing liquidity (short-term collateralized loans) to financial institutions 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Central banks buy the assets commercial banks want to sell 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quantitative easing or LSAP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), government-guaranteed securities only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Cost of borrowing will not change (increase)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873176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Introducing Inflation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91148"/>
            <a:ext cx="891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 ongoing rise in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general level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prices over a period of time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Price shock – one-time increase in prices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Inflation implies the fall in the overall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purchasing power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of the currency</a:t>
            </a:r>
          </a:p>
          <a:p>
            <a:pPr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Deflation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fall in the general price level over a period of time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Danger: psychology of falling prices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Stagflation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- a combination of inflation and recession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/>
          <p:nvPr/>
        </p:nvSpPr>
        <p:spPr>
          <a:xfrm>
            <a:off x="372841" y="0"/>
            <a:ext cx="530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in the United States</a:t>
            </a: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81000" y="1219200"/>
          <a:ext cx="8534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Левая фигурная скобка 5"/>
          <p:cNvSpPr/>
          <p:nvPr/>
        </p:nvSpPr>
        <p:spPr>
          <a:xfrm rot="5400000">
            <a:off x="6248400" y="2667000"/>
            <a:ext cx="685800" cy="281940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BEA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3" y="947738"/>
            <a:ext cx="894397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/>
          <p:nvPr/>
        </p:nvSpPr>
        <p:spPr>
          <a:xfrm>
            <a:off x="372841" y="0"/>
            <a:ext cx="53094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in the United States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Source:BEA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4"/>
          <p:cNvSpPr/>
          <p:nvPr/>
        </p:nvSpPr>
        <p:spPr>
          <a:xfrm>
            <a:off x="372841" y="0"/>
            <a:ext cx="348685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in Europe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Eurostat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45610"/>
            <a:ext cx="6781800" cy="601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096000"/>
            <a:ext cx="62579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759362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Measuring Inflation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Price indexes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Consumer Price Index (CPI)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Personal Consumption Expenditures (PCE) 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Producer Price Index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GDP Deflator</a:t>
            </a:r>
          </a:p>
          <a:p>
            <a:pPr lvl="1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Employment Cost Index</a:t>
            </a:r>
          </a:p>
          <a:p>
            <a:pPr lvl="1">
              <a:lnSpc>
                <a:spcPct val="20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20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Which measure of inflation to use?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001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Final Exam: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May 30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10:30 – 12:30, S6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HW Assignment #4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 due: May 23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deadline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May 30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before exam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25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N!B! Project is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individual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not a group assignment </a:t>
            </a:r>
          </a:p>
          <a:p>
            <a:pPr>
              <a:lnSpc>
                <a:spcPct val="250000"/>
              </a:lnSpc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14541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Announcements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553709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Consumer Price Index (CPI)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average price of a fixed basket of goods and services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representative household:  housing, food, clothing, transportation, medical care, entertainment, education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single number which indicates a change in the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households’ standards of living relative to base year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category of goods in the CPI 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enters with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a weight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CPI is only a rough approximation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European analog: a Harmonized Index of Consumer Prices (HICP)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2057400"/>
            <a:ext cx="15144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1" y="4711919"/>
          <a:ext cx="8602578" cy="469681"/>
        </p:xfrm>
        <a:graphic>
          <a:graphicData uri="http://schemas.openxmlformats.org/presentationml/2006/ole">
            <p:oleObj spid="_x0000_s1027" r:id="rId4" imgW="4889500" imgH="266700" progId="">
              <p:embed/>
            </p:oleObj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305713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CPI Components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066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BLS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57182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Consumer Price Index (Cont.)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CPI with respect to the base year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Inflation rate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using  CPI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  CPI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=120 implies that in year 2000 it takes $120 to purchase a representative basket of goods that $100 purchased in the base year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Current comparison for the US: 1982-1984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371600" y="1905000"/>
          <a:ext cx="5133109" cy="990600"/>
        </p:xfrm>
        <a:graphic>
          <a:graphicData uri="http://schemas.openxmlformats.org/presentationml/2006/ole">
            <p:oleObj spid="_x0000_s27651" r:id="rId3" imgW="2374900" imgH="457200" progId="">
              <p:embed/>
            </p:oleObj>
          </a:graphicData>
        </a:graphic>
      </p:graphicFrame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2514600" y="3505200"/>
          <a:ext cx="3556000" cy="914400"/>
        </p:xfrm>
        <a:graphic>
          <a:graphicData uri="http://schemas.openxmlformats.org/presentationml/2006/ole">
            <p:oleObj spid="_x0000_s27652" r:id="rId4" imgW="1663700" imgH="431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55819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Alternative Inflation Measures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8915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Measurement issues with CPI:  changes in consumption habits  + substitution bias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Producer Price Index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average changes in the prices domestic producers receive for their output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Personal Consumption Expenditure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– all domestic consumption of durable and non-durable goods and services targeted toward individuals and households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GDP deflator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measure the overall inflation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Core inflation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Price indexes excluding food and energy products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Assessing the overall (long-term ) trends in price changes due to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monetary policy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416549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CPI vs. GDP  Deflator</a:t>
            </a:r>
          </a:p>
        </p:txBody>
      </p:sp>
      <p:pic>
        <p:nvPicPr>
          <p:cNvPr id="2191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380708" cy="538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Mankiw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2012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5363" y="1276350"/>
            <a:ext cx="71532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2841" y="0"/>
            <a:ext cx="8246168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rate vs. Core Inflation rate in the 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Source:BEA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72841" y="0"/>
            <a:ext cx="271420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Classification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501967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054537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N!B!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Inflation thresholds are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arbitrary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0"/>
            <a:ext cx="54904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Types of Inflation: Deflation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Deflation -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fall in the general price level over a period of time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Deflation leads to recession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Psychology of falling prices =&gt; shifting consumption from present to future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AE      =&gt; Prices   =&gt;    AE    =&gt;  Y  </a:t>
            </a:r>
          </a:p>
          <a:p>
            <a:pPr marL="457200" indent="-457200">
              <a:lnSpc>
                <a:spcPct val="150000"/>
              </a:lnSpc>
              <a:buAutoNum type="arabicPeriod" startAt="2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Increases real value of debt (real interest rate): burden on borrowers</a:t>
            </a:r>
          </a:p>
          <a:p>
            <a:pPr marL="457200" indent="-457200" algn="ctr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AE      =&gt;  Y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Discourage new borrowings and makes existing borrowers worse off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Redistribution of wealth from borrower to lender</a:t>
            </a:r>
          </a:p>
          <a:p>
            <a:pPr marL="457200" indent="-457200"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3. Reduced employment: Sticky wages =&gt; increase in costs of labor =&gt; unemployment     =&gt;  AE</a:t>
            </a:r>
          </a:p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US during the Great Depression and Japan in 1990s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5601494" y="3009106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4458494" y="3085306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439694" y="3009106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315494" y="3085306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4382294" y="3923506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371306" y="3923505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239294" y="6209506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 flipH="1" flipV="1">
            <a:off x="2286002" y="6248398"/>
            <a:ext cx="304801" cy="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52400" y="0"/>
            <a:ext cx="624222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Types of Inflation: Hyperinflation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Hyperinflation –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monthly inflation rate greater than 50 %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Germany after the 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I:  322 % per month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Hungary after the WW II: 19 000 % per month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Zimbabwe (2008): </a:t>
            </a:r>
            <a:r>
              <a:rPr lang="en-US" sz="2000" dirty="0" smtClean="0"/>
              <a:t>79,600,000,000 %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per month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extremely rapid growth of the money supply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Monetarization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of the government debt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Self-perpetuating: The public is trying to spend the money quickly in order to avoid the inflation tax; the government responds to higher inflation with even higher rates of money issue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Transfer of wealth from public to the government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Moving away from money transactions to barter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Dollarization as a remedy 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8359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Aggregate Demand-Aggregate Supply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066800"/>
            <a:ext cx="89154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Relationship between prices and output (AD-AS Model)</a:t>
            </a:r>
          </a:p>
          <a:p>
            <a:pPr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Two-way causation: </a:t>
            </a:r>
          </a:p>
          <a:p>
            <a:pPr marL="457200" indent="-457200">
              <a:lnSpc>
                <a:spcPct val="250000"/>
              </a:lnSpc>
              <a:buAutoNum type="arabicPeriod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Prices determine output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level</a:t>
            </a:r>
          </a:p>
          <a:p>
            <a:pPr marL="457200" indent="-457200"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Increase in prices =&gt;  Contractionary effect on the economy</a:t>
            </a:r>
          </a:p>
          <a:p>
            <a:pPr marL="457200" indent="-457200"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2.   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Output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level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determines prices</a:t>
            </a:r>
          </a:p>
          <a:p>
            <a:pPr marL="457200" indent="-457200"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Output moves toward full capacity =&gt; Increase in prices</a:t>
            </a:r>
          </a:p>
          <a:p>
            <a:pPr marL="457200" indent="-457200">
              <a:lnSpc>
                <a:spcPct val="2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Determining the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equilibrium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price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001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Financial crisis (panic):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depositors lose faith in the quality of bank’s assents and withdraw their deposits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Self-fulfilling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Recent crisis was a classical financial panic in broader institutional setting</a:t>
            </a:r>
          </a:p>
          <a:p>
            <a:pPr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Trigger: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Housing bubble burst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Drop in housing prices by 30 %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Deterioration of lending standards =&gt; sub-prime mortgages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Complex nature of mortgage-backed securities (MBS)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4376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Recent Financial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057400"/>
            <a:ext cx="70866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/>
          <p:nvPr/>
        </p:nvSpPr>
        <p:spPr>
          <a:xfrm>
            <a:off x="372841" y="0"/>
            <a:ext cx="77909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Equilibrium in Goods and Money Markets 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10668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 particular price level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(P)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Prices enter  M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6211669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Show graphically how Y* and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* change due to increase and decrease in prices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2669320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Aggregate demand (AD)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curve: For any price level, what  is Y* and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*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Effect of prices on Y*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737" y="2209800"/>
            <a:ext cx="62546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40350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 (Cont.)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Aggregate supply (AS)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curve: For each Y*, there is only one level of prices that would be sustainable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Higher Y* puts an upward pressure on prices (through inputs market)</a:t>
            </a:r>
          </a:p>
        </p:txBody>
      </p:sp>
      <p:pic>
        <p:nvPicPr>
          <p:cNvPr id="6" name="Picture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895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746" name="AutoShape 2"/>
          <p:cNvCxnSpPr>
            <a:cxnSpLocks noChangeShapeType="1"/>
          </p:cNvCxnSpPr>
          <p:nvPr/>
        </p:nvCxnSpPr>
        <p:spPr bwMode="auto">
          <a:xfrm rot="5400000">
            <a:off x="4019550" y="4362450"/>
            <a:ext cx="2933700" cy="1588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19400" y="2667000"/>
            <a:ext cx="3048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6172200" y="5943600"/>
            <a:ext cx="6096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334000" y="5943600"/>
            <a:ext cx="609600" cy="4191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57364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Model: The Equilibrium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Equilibrium: Y* and P*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24600" cy="51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837761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Model: Movement Toward Equilibrium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Equilibrium: Y* and P*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324600" cy="513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1981200" y="3581400"/>
            <a:ext cx="12954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2057400" y="4800600"/>
            <a:ext cx="2438400" cy="0"/>
          </a:xfrm>
          <a:prstGeom prst="line">
            <a:avLst/>
          </a:prstGeom>
          <a:ln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447800" y="3429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P`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0" y="6183868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Y`</a:t>
            </a:r>
            <a:endParaRPr lang="en-US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6200000" flipH="1">
            <a:off x="3657600" y="3733800"/>
            <a:ext cx="609600" cy="457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257800" y="48006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67024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Model: Expansionary Policy 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Expansionary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policy leads to inflation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866543"/>
            <a:ext cx="891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Demand-pull inflation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Shifts of the AD curve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Part of the effect is eaten by inflation</a:t>
            </a:r>
          </a:p>
          <a:p>
            <a:pPr marL="457200" indent="-457200"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size of two effects depends on how close the economy is to the Y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F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is coming out of recession (expansionary policy) 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Economy is booming (expectations)</a:t>
            </a:r>
          </a:p>
          <a:p>
            <a:pPr marL="457200" indent="-457200"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/>
        </p:nvSpPr>
        <p:spPr>
          <a:xfrm>
            <a:off x="372841" y="0"/>
            <a:ext cx="494718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AD-AS Model: Stagflation </a:t>
            </a:r>
          </a:p>
        </p:txBody>
      </p:sp>
      <p:cxnSp>
        <p:nvCxnSpPr>
          <p:cNvPr id="4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914400"/>
            <a:ext cx="8915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Cost-Push inflation: increase in the costs of production independent of demand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Shifts of the AS curve =&gt; Low  Y* and higher prices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Expansionary monetary policy =&gt; higher inflation and lower output</a:t>
            </a:r>
          </a:p>
          <a:p>
            <a:pPr marL="457200" indent="-457200">
              <a:lnSpc>
                <a:spcPct val="15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590800"/>
            <a:ext cx="6324600" cy="398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30596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%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Source:BEA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36920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Causes of Inflation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915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Keynesian school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Key assumption: sticky prices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Demand-pull  inflation: increase in aggregate demand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Cost-push inflation: increase in the costs of production independent of demand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Monetarists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Key assumption: flexible prices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“Inflation is always and everywhere a monetary phenomenon” (M. Freedman)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Inflation is  a consequence of a more rapid money supply than increase in output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increase in money supply would lead only to the increase in prices rather than output expansion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57091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Quantity Theory of Money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914400"/>
            <a:ext cx="8915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Accounting identity: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Velocity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the number of times per year the average currency unit turns over in transactions for final goods and services</a:t>
            </a:r>
          </a:p>
          <a:p>
            <a:pPr>
              <a:lnSpc>
                <a:spcPct val="150000"/>
              </a:lnSpc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TE. The US nominal GDP in 2012 was $14 trillion, but the amount of money in circulation in 2012 was only $1 trillion. </a:t>
            </a:r>
          </a:p>
          <a:p>
            <a:pPr>
              <a:lnSpc>
                <a:spcPct val="15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What is the velocity?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124200" y="1371600"/>
          <a:ext cx="1630680" cy="457200"/>
        </p:xfrm>
        <a:graphic>
          <a:graphicData uri="http://schemas.openxmlformats.org/presentationml/2006/ole">
            <p:oleObj spid="_x0000_s35841" r:id="rId3" imgW="647419" imgH="177723" progId="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191000" y="2286000"/>
            <a:ext cx="7620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GDP </a:t>
            </a:r>
          </a:p>
        </p:txBody>
      </p:sp>
      <p:sp>
        <p:nvSpPr>
          <p:cNvPr id="11" name="Правая фигурная скобка 10"/>
          <p:cNvSpPr/>
          <p:nvPr/>
        </p:nvSpPr>
        <p:spPr>
          <a:xfrm rot="5400000">
            <a:off x="4381500" y="1562100"/>
            <a:ext cx="228600" cy="76200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 flipH="1" flipV="1">
            <a:off x="2895600" y="1905000"/>
            <a:ext cx="5334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447800" y="226540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Money in circulation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(cash + checks)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4200" y="609600"/>
            <a:ext cx="11430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Velocity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3429000" y="1219200"/>
            <a:ext cx="304800" cy="15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707495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Quantity Theory of Money</a:t>
            </a:r>
            <a:r>
              <a:rPr lang="ru-RU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 (</a:t>
            </a: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Cont.)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841" name="Object 1"/>
          <p:cNvGraphicFramePr>
            <a:graphicFrameLocks noChangeAspect="1"/>
          </p:cNvGraphicFramePr>
          <p:nvPr/>
        </p:nvGraphicFramePr>
        <p:xfrm>
          <a:off x="3124200" y="1371600"/>
          <a:ext cx="1630680" cy="457200"/>
        </p:xfrm>
        <a:graphic>
          <a:graphicData uri="http://schemas.openxmlformats.org/presentationml/2006/ole">
            <p:oleObj spid="_x0000_s62466" r:id="rId3" imgW="647419" imgH="177723" progId="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04800" y="1905000"/>
            <a:ext cx="88392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Increase in money supply should be balances by changes in other component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Velocity is relatively constant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Increase in money supply =&gt; Increase in nominal GDP 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Which component of the nominal GDP changes?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990600"/>
            <a:ext cx="8001000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Government-sponsored enterprises (GSE)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275908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Securitization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52800" y="2286000"/>
            <a:ext cx="1905000" cy="137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429000" y="2438400"/>
            <a:ext cx="1676400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Fannie Mae 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Freddie Mac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0" y="2514600"/>
            <a:ext cx="1524000" cy="533400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95400" y="25908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Banks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91200" y="2514600"/>
            <a:ext cx="1524000" cy="838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43600" y="2590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Mortgage holders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743200" y="2819400"/>
            <a:ext cx="457200" cy="1588"/>
          </a:xfrm>
          <a:prstGeom prst="straightConnector1">
            <a:avLst/>
          </a:prstGeom>
          <a:ln w="28575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>
            <a:off x="5334000" y="2819400"/>
            <a:ext cx="381000" cy="158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76600" y="40386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Established by  the Congress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Largest packagers of MBS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Guarantees against the loss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Inadequate capital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5703" y="1147763"/>
            <a:ext cx="7594347" cy="502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0"/>
            <a:ext cx="90835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Average Inflation Rates &amp; Money Supply Growth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6400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Mankiw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, 2012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0"/>
            <a:ext cx="3236784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Costs of Inflation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914400"/>
            <a:ext cx="8915400" cy="49229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the real value of savings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net exports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investment expenditures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Fall in GDP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Increase in unemployment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Redistribution of real income (decreasing liabilities of debtors and assets of creditors in real terms)</a:t>
            </a:r>
          </a:p>
          <a:p>
            <a:pPr>
              <a:lnSpc>
                <a:spcPct val="200000"/>
              </a:lnSpc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1000" y="0"/>
            <a:ext cx="4147289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Inflation expectations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862078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Anticipated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inflation – business and individuals adjust their actions based on inflation expectations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Unanticipated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inflation – portion of inflation businesses and households cannot predict 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Random redistribution of wealth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915400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Next class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 Unemployment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Handout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52600"/>
            <a:ext cx="1924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6276975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Securitization (Cont.)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309330"/>
            <a:ext cx="86868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Default of mortgages + mortgages under water =&gt; losses for the holders of MBS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Subprime mortgages were distributed throughout the financial system 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=&gt; Uncertainty in the financial markets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Runs on financial companies =&gt; investors pulled funding from any firm thought to be vulnerable to losses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Two possibilities: acquire funding or file for bankruptcy 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72841" y="0"/>
            <a:ext cx="43765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Recent Financial 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Large Financial Firms Under Pressure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838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Peak of the crisis (2008)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914400" y="2590800"/>
            <a:ext cx="6858000" cy="0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295400" y="25146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6764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Bear Sterns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March 16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25146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27432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Fannie and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Freddie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 7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0" y="1371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Lehman Brothers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Merrill Lynch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 15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00600" y="25146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05400" y="25146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648200" y="2667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AIG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 16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25146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791200" y="2819400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Wash Mutual Bank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Sep 25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543800" y="2514600"/>
            <a:ext cx="76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0" y="1806714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Wachovia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Oct 3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4114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Bear Sterns: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Forced sale </a:t>
            </a:r>
          </a:p>
          <a:p>
            <a:pPr marL="457200" lvl="0" indent="-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Fannie and Freddie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Liabilities guaranteed by the US Treasury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Lehman Brothers: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Files for bankruptcy </a:t>
            </a:r>
          </a:p>
          <a:p>
            <a:pPr>
              <a:lnSpc>
                <a:spcPct val="200000"/>
              </a:lnSpc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Merrill Lynch: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Acquisition by the Bank of America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The Role of the FED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838200"/>
            <a:ext cx="91440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Central bank as a lender-of-last-resort</a:t>
            </a:r>
          </a:p>
          <a:p>
            <a:pPr marL="9144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Providing commercial banks with overnight liquidity (a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discount window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Fed extended its liquidity provisions 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other financial institution 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Providing liquidity backed by a collateral 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Financial institutions will have access to liquid assets =&gt; panic will be calmed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Macroeconomic stability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Quantitative easing – purchase of large-scale assets (government guaranteed)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Affecting the long-run interest rate</a:t>
            </a: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Symbol"/>
              <a:buChar char="Þ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762000"/>
            <a:ext cx="4638675" cy="583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>
            <a:off x="0" y="762000"/>
            <a:ext cx="91440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152400" y="-762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  <a:defRPr/>
            </a:pPr>
            <a:r>
              <a:rPr lang="en-US" sz="3200" dirty="0" smtClean="0">
                <a:latin typeface="Arial" pitchFamily="34" charset="0"/>
                <a:ea typeface="SimSun" pitchFamily="2" charset="-122"/>
                <a:cs typeface="Arial" pitchFamily="34" charset="0"/>
              </a:rPr>
              <a:t>Liquidity Trap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Source: www.federalreserve.gov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16061</TotalTime>
  <Words>1727</Words>
  <Application>Microsoft Office PowerPoint</Application>
  <PresentationFormat>Экран (4:3)</PresentationFormat>
  <Paragraphs>282</Paragraphs>
  <Slides>43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Renata</dc:creator>
  <cp:lastModifiedBy>Renata</cp:lastModifiedBy>
  <cp:revision>1604</cp:revision>
  <dcterms:created xsi:type="dcterms:W3CDTF">2006-08-16T00:00:00Z</dcterms:created>
  <dcterms:modified xsi:type="dcterms:W3CDTF">2014-05-17T18:17:40Z</dcterms:modified>
</cp:coreProperties>
</file>