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83" r:id="rId2"/>
    <p:sldId id="320" r:id="rId3"/>
    <p:sldId id="296" r:id="rId4"/>
    <p:sldId id="297" r:id="rId5"/>
    <p:sldId id="348" r:id="rId6"/>
    <p:sldId id="362" r:id="rId7"/>
    <p:sldId id="349" r:id="rId8"/>
    <p:sldId id="350" r:id="rId9"/>
    <p:sldId id="364" r:id="rId10"/>
    <p:sldId id="311" r:id="rId11"/>
    <p:sldId id="310" r:id="rId12"/>
    <p:sldId id="331" r:id="rId13"/>
    <p:sldId id="332" r:id="rId14"/>
    <p:sldId id="312" r:id="rId15"/>
    <p:sldId id="334" r:id="rId16"/>
    <p:sldId id="313" r:id="rId17"/>
    <p:sldId id="314" r:id="rId18"/>
    <p:sldId id="346" r:id="rId19"/>
    <p:sldId id="347" r:id="rId20"/>
    <p:sldId id="358" r:id="rId21"/>
    <p:sldId id="363" r:id="rId22"/>
    <p:sldId id="335" r:id="rId23"/>
    <p:sldId id="342" r:id="rId24"/>
    <p:sldId id="323" r:id="rId25"/>
    <p:sldId id="336" r:id="rId26"/>
    <p:sldId id="337" r:id="rId27"/>
    <p:sldId id="338" r:id="rId28"/>
    <p:sldId id="339" r:id="rId29"/>
    <p:sldId id="341" r:id="rId30"/>
    <p:sldId id="359" r:id="rId31"/>
    <p:sldId id="360" r:id="rId32"/>
    <p:sldId id="361" r:id="rId33"/>
    <p:sldId id="343" r:id="rId34"/>
    <p:sldId id="344" r:id="rId35"/>
    <p:sldId id="365" r:id="rId36"/>
    <p:sldId id="366" r:id="rId37"/>
    <p:sldId id="35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enatka\Local%20Settings\Temp\table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1"/>
  <c:chart>
    <c:title>
      <c:tx>
        <c:rich>
          <a:bodyPr/>
          <a:lstStyle/>
          <a:p>
            <a:pPr>
              <a:defRPr/>
            </a:pPr>
            <a:r>
              <a:rPr lang="en-US"/>
              <a:t>Czech Republic Real GDP, Q1/2008-Q3/2012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table!$A$74:$A$92</c:f>
              <c:strCache>
                <c:ptCount val="19"/>
                <c:pt idx="0">
                  <c:v>2008/Q1</c:v>
                </c:pt>
                <c:pt idx="1">
                  <c:v>2008/Q2</c:v>
                </c:pt>
                <c:pt idx="2">
                  <c:v>2008/Q3</c:v>
                </c:pt>
                <c:pt idx="3">
                  <c:v>2008/Q4</c:v>
                </c:pt>
                <c:pt idx="4">
                  <c:v>2009/Q1</c:v>
                </c:pt>
                <c:pt idx="5">
                  <c:v>2009/Q2</c:v>
                </c:pt>
                <c:pt idx="6">
                  <c:v>2009/Q3</c:v>
                </c:pt>
                <c:pt idx="7">
                  <c:v>2009/Q4</c:v>
                </c:pt>
                <c:pt idx="8">
                  <c:v>2010/Q1</c:v>
                </c:pt>
                <c:pt idx="9">
                  <c:v>2010/Q2</c:v>
                </c:pt>
                <c:pt idx="10">
                  <c:v>2010/Q3</c:v>
                </c:pt>
                <c:pt idx="11">
                  <c:v>2010/Q4</c:v>
                </c:pt>
                <c:pt idx="12">
                  <c:v>2011/Q1</c:v>
                </c:pt>
                <c:pt idx="13">
                  <c:v>2011/Q2</c:v>
                </c:pt>
                <c:pt idx="14">
                  <c:v>2011/Q3</c:v>
                </c:pt>
                <c:pt idx="15">
                  <c:v>2011/Q4</c:v>
                </c:pt>
                <c:pt idx="16">
                  <c:v>2012/Q1</c:v>
                </c:pt>
                <c:pt idx="17">
                  <c:v>2012/Q2</c:v>
                </c:pt>
                <c:pt idx="18">
                  <c:v>2012/Q3</c:v>
                </c:pt>
              </c:strCache>
            </c:strRef>
          </c:cat>
          <c:val>
            <c:numRef>
              <c:f>table!$C$74:$C$92</c:f>
              <c:numCache>
                <c:formatCode>General</c:formatCode>
                <c:ptCount val="19"/>
                <c:pt idx="0">
                  <c:v>849.9</c:v>
                </c:pt>
                <c:pt idx="1">
                  <c:v>921.9</c:v>
                </c:pt>
                <c:pt idx="2">
                  <c:v>935.3</c:v>
                </c:pt>
                <c:pt idx="3">
                  <c:v>928.2</c:v>
                </c:pt>
                <c:pt idx="4">
                  <c:v>818.5</c:v>
                </c:pt>
                <c:pt idx="5">
                  <c:v>868.9</c:v>
                </c:pt>
                <c:pt idx="6">
                  <c:v>880.5</c:v>
                </c:pt>
                <c:pt idx="7">
                  <c:v>903.6</c:v>
                </c:pt>
                <c:pt idx="8">
                  <c:v>825.6</c:v>
                </c:pt>
                <c:pt idx="9">
                  <c:v>897.7</c:v>
                </c:pt>
                <c:pt idx="10">
                  <c:v>902.2</c:v>
                </c:pt>
                <c:pt idx="11">
                  <c:v>932.6</c:v>
                </c:pt>
                <c:pt idx="12">
                  <c:v>853.3</c:v>
                </c:pt>
                <c:pt idx="13">
                  <c:v>917</c:v>
                </c:pt>
                <c:pt idx="14">
                  <c:v>916.5</c:v>
                </c:pt>
                <c:pt idx="15">
                  <c:v>938.4</c:v>
                </c:pt>
                <c:pt idx="16">
                  <c:v>851.9</c:v>
                </c:pt>
                <c:pt idx="17">
                  <c:v>901.8</c:v>
                </c:pt>
                <c:pt idx="18">
                  <c:v>902.1</c:v>
                </c:pt>
              </c:numCache>
            </c:numRef>
          </c:val>
        </c:ser>
        <c:marker val="1"/>
        <c:axId val="96549888"/>
        <c:axId val="96785152"/>
      </c:lineChart>
      <c:catAx>
        <c:axId val="96549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785152"/>
        <c:crosses val="autoZero"/>
        <c:auto val="1"/>
        <c:lblAlgn val="ctr"/>
        <c:lblOffset val="100"/>
      </c:catAx>
      <c:valAx>
        <c:axId val="967851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Billions of CZK</a:t>
                </a:r>
              </a:p>
            </c:rich>
          </c:tx>
          <c:layout/>
        </c:title>
        <c:numFmt formatCode="General" sourceLinked="1"/>
        <c:tickLblPos val="nextTo"/>
        <c:crossAx val="96549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6130446194225726E-2"/>
          <c:y val="3.0924567648222049E-2"/>
          <c:w val="0.85421955380577463"/>
          <c:h val="0.84970067953834605"/>
        </c:manualLayout>
      </c:layout>
      <c:lineChart>
        <c:grouping val="standard"/>
        <c:ser>
          <c:idx val="0"/>
          <c:order val="0"/>
          <c:tx>
            <c:strRef>
              <c:f>Sheet2!$L$1</c:f>
              <c:strCache>
                <c:ptCount val="1"/>
                <c:pt idx="0">
                  <c:v>Botswana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Sheet2!$L$2:$L$52</c:f>
              <c:numCache>
                <c:formatCode>General</c:formatCode>
                <c:ptCount val="51"/>
                <c:pt idx="0">
                  <c:v>6.5246776897516021</c:v>
                </c:pt>
                <c:pt idx="1">
                  <c:v>6.5924004911748479</c:v>
                </c:pt>
                <c:pt idx="2">
                  <c:v>6.6605495413171685</c:v>
                </c:pt>
                <c:pt idx="3">
                  <c:v>6.6885539469005471</c:v>
                </c:pt>
                <c:pt idx="4">
                  <c:v>6.7440002917620214</c:v>
                </c:pt>
                <c:pt idx="5">
                  <c:v>6.597936657757085</c:v>
                </c:pt>
                <c:pt idx="6">
                  <c:v>6.7542543879963759</c:v>
                </c:pt>
                <c:pt idx="7">
                  <c:v>6.9321063698459655</c:v>
                </c:pt>
                <c:pt idx="8">
                  <c:v>7.0982599294173996</c:v>
                </c:pt>
                <c:pt idx="9">
                  <c:v>6.9867974863220947</c:v>
                </c:pt>
                <c:pt idx="10">
                  <c:v>7.2368143918876804</c:v>
                </c:pt>
                <c:pt idx="11">
                  <c:v>7.4839022424033184</c:v>
                </c:pt>
                <c:pt idx="12">
                  <c:v>7.7027096696805417</c:v>
                </c:pt>
                <c:pt idx="13">
                  <c:v>7.8361366239279855</c:v>
                </c:pt>
                <c:pt idx="14">
                  <c:v>7.8261956986209809</c:v>
                </c:pt>
                <c:pt idx="15">
                  <c:v>7.8272688120491214</c:v>
                </c:pt>
                <c:pt idx="16">
                  <c:v>7.8324109271879108</c:v>
                </c:pt>
                <c:pt idx="17">
                  <c:v>7.8760044839634222</c:v>
                </c:pt>
                <c:pt idx="18">
                  <c:v>7.9835048630897774</c:v>
                </c:pt>
                <c:pt idx="19">
                  <c:v>8.071571492357748</c:v>
                </c:pt>
                <c:pt idx="20">
                  <c:v>8.1338779536725916</c:v>
                </c:pt>
                <c:pt idx="21">
                  <c:v>8.1351271767363009</c:v>
                </c:pt>
                <c:pt idx="22">
                  <c:v>8.1570092409661275</c:v>
                </c:pt>
                <c:pt idx="23">
                  <c:v>8.240181982250963</c:v>
                </c:pt>
                <c:pt idx="24">
                  <c:v>8.3180859398052451</c:v>
                </c:pt>
                <c:pt idx="25">
                  <c:v>8.3533769501851509</c:v>
                </c:pt>
                <c:pt idx="26">
                  <c:v>8.3971002399573447</c:v>
                </c:pt>
                <c:pt idx="27">
                  <c:v>8.4075925881674234</c:v>
                </c:pt>
                <c:pt idx="28">
                  <c:v>8.5799820578002564</c:v>
                </c:pt>
                <c:pt idx="29">
                  <c:v>8.7641485773058161</c:v>
                </c:pt>
                <c:pt idx="30">
                  <c:v>8.8005449013675534</c:v>
                </c:pt>
                <c:pt idx="31">
                  <c:v>8.8005479143822765</c:v>
                </c:pt>
                <c:pt idx="32">
                  <c:v>8.7821694263323717</c:v>
                </c:pt>
                <c:pt idx="33">
                  <c:v>8.7711126680547569</c:v>
                </c:pt>
                <c:pt idx="34">
                  <c:v>8.7516358665236229</c:v>
                </c:pt>
                <c:pt idx="35">
                  <c:v>8.8054246129481957</c:v>
                </c:pt>
                <c:pt idx="36">
                  <c:v>8.8144418577372452</c:v>
                </c:pt>
                <c:pt idx="37">
                  <c:v>8.848717492884921</c:v>
                </c:pt>
                <c:pt idx="38">
                  <c:v>8.8852983607228779</c:v>
                </c:pt>
                <c:pt idx="39">
                  <c:v>8.9776551937779576</c:v>
                </c:pt>
                <c:pt idx="40">
                  <c:v>9.0712047334318289</c:v>
                </c:pt>
                <c:pt idx="41">
                  <c:v>9.0319837444513027</c:v>
                </c:pt>
                <c:pt idx="42">
                  <c:v>9.099050087717421</c:v>
                </c:pt>
                <c:pt idx="43">
                  <c:v>9.1118782299538719</c:v>
                </c:pt>
                <c:pt idx="44">
                  <c:v>9.1952724184017818</c:v>
                </c:pt>
                <c:pt idx="45">
                  <c:v>9.1528574348960277</c:v>
                </c:pt>
                <c:pt idx="46">
                  <c:v>9.1907650188512715</c:v>
                </c:pt>
                <c:pt idx="47">
                  <c:v>9.258151008946399</c:v>
                </c:pt>
                <c:pt idx="48">
                  <c:v>9.2921019093076218</c:v>
                </c:pt>
                <c:pt idx="49">
                  <c:v>9.135193244703137</c:v>
                </c:pt>
                <c:pt idx="50">
                  <c:v>9.1771051499776988</c:v>
                </c:pt>
              </c:numCache>
            </c:numRef>
          </c:val>
        </c:ser>
        <c:ser>
          <c:idx val="2"/>
          <c:order val="1"/>
          <c:tx>
            <c:strRef>
              <c:f>Sheet2!$N$1</c:f>
              <c:strCache>
                <c:ptCount val="1"/>
                <c:pt idx="0">
                  <c:v>Guatemala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Sheet2!$N$2:$N$52</c:f>
              <c:numCache>
                <c:formatCode>General</c:formatCode>
                <c:ptCount val="51"/>
                <c:pt idx="0">
                  <c:v>7.9867361257010261</c:v>
                </c:pt>
                <c:pt idx="1">
                  <c:v>8.0099112812736113</c:v>
                </c:pt>
                <c:pt idx="2">
                  <c:v>7.9982110602666321</c:v>
                </c:pt>
                <c:pt idx="3">
                  <c:v>8.0496026483347709</c:v>
                </c:pt>
                <c:pt idx="4">
                  <c:v>8.0555037037105333</c:v>
                </c:pt>
                <c:pt idx="5">
                  <c:v>8.0827512816713156</c:v>
                </c:pt>
                <c:pt idx="6">
                  <c:v>8.1296907836822463</c:v>
                </c:pt>
                <c:pt idx="7">
                  <c:v>8.1437324364401729</c:v>
                </c:pt>
                <c:pt idx="8">
                  <c:v>8.2295777834090007</c:v>
                </c:pt>
                <c:pt idx="9">
                  <c:v>8.2606402086946193</c:v>
                </c:pt>
                <c:pt idx="10">
                  <c:v>8.2922580361376781</c:v>
                </c:pt>
                <c:pt idx="11">
                  <c:v>8.3213486092898084</c:v>
                </c:pt>
                <c:pt idx="12">
                  <c:v>8.3868885871061494</c:v>
                </c:pt>
                <c:pt idx="13">
                  <c:v>8.4299432405155699</c:v>
                </c:pt>
                <c:pt idx="14">
                  <c:v>8.4702084964060322</c:v>
                </c:pt>
                <c:pt idx="15">
                  <c:v>8.4706025066176824</c:v>
                </c:pt>
                <c:pt idx="16">
                  <c:v>8.4985178884511381</c:v>
                </c:pt>
                <c:pt idx="17">
                  <c:v>8.547159677533708</c:v>
                </c:pt>
                <c:pt idx="18">
                  <c:v>8.573263457882959</c:v>
                </c:pt>
                <c:pt idx="19">
                  <c:v>8.613141349487325</c:v>
                </c:pt>
                <c:pt idx="20">
                  <c:v>8.6421063031150336</c:v>
                </c:pt>
                <c:pt idx="21">
                  <c:v>8.6249420527046841</c:v>
                </c:pt>
                <c:pt idx="22">
                  <c:v>8.5819654352385228</c:v>
                </c:pt>
                <c:pt idx="23">
                  <c:v>8.5367153872383188</c:v>
                </c:pt>
                <c:pt idx="24">
                  <c:v>8.5089311545923234</c:v>
                </c:pt>
                <c:pt idx="25">
                  <c:v>8.483212326250495</c:v>
                </c:pt>
                <c:pt idx="26">
                  <c:v>8.4604450463457326</c:v>
                </c:pt>
                <c:pt idx="27">
                  <c:v>8.4302945353461034</c:v>
                </c:pt>
                <c:pt idx="28">
                  <c:v>8.4275725951909557</c:v>
                </c:pt>
                <c:pt idx="29">
                  <c:v>8.4411821788600143</c:v>
                </c:pt>
                <c:pt idx="30">
                  <c:v>8.4504142958463486</c:v>
                </c:pt>
                <c:pt idx="31">
                  <c:v>8.4557836366205095</c:v>
                </c:pt>
                <c:pt idx="32">
                  <c:v>8.4629882940023791</c:v>
                </c:pt>
                <c:pt idx="33">
                  <c:v>8.4844323681727545</c:v>
                </c:pt>
                <c:pt idx="34">
                  <c:v>8.4932856705606827</c:v>
                </c:pt>
                <c:pt idx="35">
                  <c:v>8.5121484882714959</c:v>
                </c:pt>
                <c:pt idx="36">
                  <c:v>8.5275671948837211</c:v>
                </c:pt>
                <c:pt idx="37">
                  <c:v>8.536527081421271</c:v>
                </c:pt>
                <c:pt idx="38">
                  <c:v>8.5476079379125682</c:v>
                </c:pt>
                <c:pt idx="39">
                  <c:v>8.5727527722480481</c:v>
                </c:pt>
                <c:pt idx="40">
                  <c:v>8.589742664025934</c:v>
                </c:pt>
                <c:pt idx="41">
                  <c:v>8.5897370838919525</c:v>
                </c:pt>
                <c:pt idx="42">
                  <c:v>8.6072495942720142</c:v>
                </c:pt>
                <c:pt idx="43">
                  <c:v>8.6107982820181839</c:v>
                </c:pt>
                <c:pt idx="44">
                  <c:v>8.6175180494054615</c:v>
                </c:pt>
                <c:pt idx="45">
                  <c:v>8.6285270311984412</c:v>
                </c:pt>
                <c:pt idx="46">
                  <c:v>8.6599107616170219</c:v>
                </c:pt>
                <c:pt idx="47">
                  <c:v>8.7009320766588658</c:v>
                </c:pt>
                <c:pt idx="48">
                  <c:v>8.71196854343982</c:v>
                </c:pt>
                <c:pt idx="49">
                  <c:v>8.7020232659137982</c:v>
                </c:pt>
                <c:pt idx="50">
                  <c:v>8.7143705194421699</c:v>
                </c:pt>
              </c:numCache>
            </c:numRef>
          </c:val>
        </c:ser>
        <c:ser>
          <c:idx val="3"/>
          <c:order val="2"/>
          <c:tx>
            <c:strRef>
              <c:f>Sheet2!$O$1</c:f>
              <c:strCache>
                <c:ptCount val="1"/>
                <c:pt idx="0">
                  <c:v>India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Sheet2!$O$2:$O$52</c:f>
              <c:numCache>
                <c:formatCode>General</c:formatCode>
                <c:ptCount val="51"/>
                <c:pt idx="0">
                  <c:v>6.5849295043947764</c:v>
                </c:pt>
                <c:pt idx="1">
                  <c:v>6.598754230157784</c:v>
                </c:pt>
                <c:pt idx="2">
                  <c:v>6.6158509720971308</c:v>
                </c:pt>
                <c:pt idx="3">
                  <c:v>6.6619570371031216</c:v>
                </c:pt>
                <c:pt idx="4">
                  <c:v>6.7113875347547793</c:v>
                </c:pt>
                <c:pt idx="5">
                  <c:v>6.6695869183998102</c:v>
                </c:pt>
                <c:pt idx="6">
                  <c:v>6.6444665873635005</c:v>
                </c:pt>
                <c:pt idx="7">
                  <c:v>6.6961326067425393</c:v>
                </c:pt>
                <c:pt idx="8">
                  <c:v>6.7208231096304996</c:v>
                </c:pt>
                <c:pt idx="9">
                  <c:v>6.8017834654086995</c:v>
                </c:pt>
                <c:pt idx="10">
                  <c:v>6.7955939120938114</c:v>
                </c:pt>
                <c:pt idx="11">
                  <c:v>6.8112113384078947</c:v>
                </c:pt>
                <c:pt idx="12">
                  <c:v>6.7857571221712893</c:v>
                </c:pt>
                <c:pt idx="13">
                  <c:v>6.8020947183153044</c:v>
                </c:pt>
                <c:pt idx="14">
                  <c:v>6.7886901718232018</c:v>
                </c:pt>
                <c:pt idx="15">
                  <c:v>6.8346683238746131</c:v>
                </c:pt>
                <c:pt idx="16">
                  <c:v>6.8600030759446291</c:v>
                </c:pt>
                <c:pt idx="17">
                  <c:v>6.8883583693714057</c:v>
                </c:pt>
                <c:pt idx="18">
                  <c:v>6.946850984322273</c:v>
                </c:pt>
                <c:pt idx="19">
                  <c:v>6.9059336207698694</c:v>
                </c:pt>
                <c:pt idx="20">
                  <c:v>6.937246117749174</c:v>
                </c:pt>
                <c:pt idx="21">
                  <c:v>6.9818046779919145</c:v>
                </c:pt>
                <c:pt idx="22">
                  <c:v>6.9910572847529444</c:v>
                </c:pt>
                <c:pt idx="23">
                  <c:v>7.0090384937342307</c:v>
                </c:pt>
                <c:pt idx="24">
                  <c:v>7.0424959401466447</c:v>
                </c:pt>
                <c:pt idx="25">
                  <c:v>7.0855750512660087</c:v>
                </c:pt>
                <c:pt idx="26">
                  <c:v>7.1065979409723976</c:v>
                </c:pt>
                <c:pt idx="27">
                  <c:v>7.1399219987940405</c:v>
                </c:pt>
                <c:pt idx="28">
                  <c:v>7.1998426339128292</c:v>
                </c:pt>
                <c:pt idx="29">
                  <c:v>7.2262381005866345</c:v>
                </c:pt>
                <c:pt idx="30">
                  <c:v>7.2644782217689015</c:v>
                </c:pt>
                <c:pt idx="31">
                  <c:v>7.237720677688654</c:v>
                </c:pt>
                <c:pt idx="32">
                  <c:v>7.2624953522653275</c:v>
                </c:pt>
                <c:pt idx="33">
                  <c:v>7.2683833988144224</c:v>
                </c:pt>
                <c:pt idx="34">
                  <c:v>7.3098480404494426</c:v>
                </c:pt>
                <c:pt idx="35">
                  <c:v>7.3828086368599743</c:v>
                </c:pt>
                <c:pt idx="36">
                  <c:v>7.4015547774006096</c:v>
                </c:pt>
                <c:pt idx="37">
                  <c:v>7.4259060085331949</c:v>
                </c:pt>
                <c:pt idx="38">
                  <c:v>7.4651571895270425</c:v>
                </c:pt>
                <c:pt idx="39">
                  <c:v>7.5546438383121233</c:v>
                </c:pt>
                <c:pt idx="40">
                  <c:v>7.5608353883288375</c:v>
                </c:pt>
                <c:pt idx="41">
                  <c:v>7.5927644354684585</c:v>
                </c:pt>
                <c:pt idx="42">
                  <c:v>7.6230601546250885</c:v>
                </c:pt>
                <c:pt idx="43">
                  <c:v>7.6705917551361313</c:v>
                </c:pt>
                <c:pt idx="44">
                  <c:v>7.7481623091815504</c:v>
                </c:pt>
                <c:pt idx="45">
                  <c:v>7.8206522585881615</c:v>
                </c:pt>
                <c:pt idx="46">
                  <c:v>7.8918504430956604</c:v>
                </c:pt>
                <c:pt idx="47">
                  <c:v>7.9796573377048432</c:v>
                </c:pt>
                <c:pt idx="48">
                  <c:v>7.9892383635715145</c:v>
                </c:pt>
                <c:pt idx="49">
                  <c:v>8.0742286878371061</c:v>
                </c:pt>
                <c:pt idx="50">
                  <c:v>8.1538618570696162</c:v>
                </c:pt>
              </c:numCache>
            </c:numRef>
          </c:val>
        </c:ser>
        <c:ser>
          <c:idx val="4"/>
          <c:order val="3"/>
          <c:tx>
            <c:strRef>
              <c:f>Sheet2!$P$1</c:f>
              <c:strCache>
                <c:ptCount val="1"/>
                <c:pt idx="0">
                  <c:v>South Korea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Sheet2!$P$2:$P$52</c:f>
              <c:numCache>
                <c:formatCode>General</c:formatCode>
                <c:ptCount val="51"/>
                <c:pt idx="0">
                  <c:v>7.4205848934168248</c:v>
                </c:pt>
                <c:pt idx="1">
                  <c:v>7.4400820866798894</c:v>
                </c:pt>
                <c:pt idx="2">
                  <c:v>7.4304403012605809</c:v>
                </c:pt>
                <c:pt idx="3">
                  <c:v>7.4987091452250016</c:v>
                </c:pt>
                <c:pt idx="4">
                  <c:v>7.5406587026873835</c:v>
                </c:pt>
                <c:pt idx="5">
                  <c:v>7.5636885314480375</c:v>
                </c:pt>
                <c:pt idx="6">
                  <c:v>7.6633841794133755</c:v>
                </c:pt>
                <c:pt idx="7">
                  <c:v>7.695553331141415</c:v>
                </c:pt>
                <c:pt idx="8">
                  <c:v>7.7841694026508765</c:v>
                </c:pt>
                <c:pt idx="9">
                  <c:v>7.8928367285782066</c:v>
                </c:pt>
                <c:pt idx="10">
                  <c:v>7.9477775413066674</c:v>
                </c:pt>
                <c:pt idx="11">
                  <c:v>8.0201028059039707</c:v>
                </c:pt>
                <c:pt idx="12">
                  <c:v>8.0413163485676993</c:v>
                </c:pt>
                <c:pt idx="13">
                  <c:v>8.1349161500025389</c:v>
                </c:pt>
                <c:pt idx="14">
                  <c:v>8.2163096956994934</c:v>
                </c:pt>
                <c:pt idx="15">
                  <c:v>8.2460692729584579</c:v>
                </c:pt>
                <c:pt idx="16">
                  <c:v>8.335241966041135</c:v>
                </c:pt>
                <c:pt idx="17">
                  <c:v>8.4265461223915405</c:v>
                </c:pt>
                <c:pt idx="18">
                  <c:v>8.5273731988620032</c:v>
                </c:pt>
                <c:pt idx="19">
                  <c:v>8.6120268940870091</c:v>
                </c:pt>
                <c:pt idx="20">
                  <c:v>8.5571328768162651</c:v>
                </c:pt>
                <c:pt idx="21">
                  <c:v>8.5965790680388654</c:v>
                </c:pt>
                <c:pt idx="22">
                  <c:v>8.6536819567001597</c:v>
                </c:pt>
                <c:pt idx="23">
                  <c:v>8.7484969574298557</c:v>
                </c:pt>
                <c:pt idx="24">
                  <c:v>8.8227009382799881</c:v>
                </c:pt>
                <c:pt idx="25">
                  <c:v>8.8846919459997071</c:v>
                </c:pt>
                <c:pt idx="26">
                  <c:v>8.9765806681987925</c:v>
                </c:pt>
                <c:pt idx="27">
                  <c:v>9.0726070206182268</c:v>
                </c:pt>
                <c:pt idx="28">
                  <c:v>9.17709791339575</c:v>
                </c:pt>
                <c:pt idx="29">
                  <c:v>9.2662328737763797</c:v>
                </c:pt>
                <c:pt idx="30">
                  <c:v>9.3616123408596295</c:v>
                </c:pt>
                <c:pt idx="31">
                  <c:v>9.4474601985488</c:v>
                </c:pt>
                <c:pt idx="32">
                  <c:v>9.4770413730392207</c:v>
                </c:pt>
                <c:pt idx="33">
                  <c:v>9.5253839314269566</c:v>
                </c:pt>
                <c:pt idx="34">
                  <c:v>9.6016003972642974</c:v>
                </c:pt>
                <c:pt idx="35">
                  <c:v>9.6709607408039151</c:v>
                </c:pt>
                <c:pt idx="36">
                  <c:v>9.7325005166769465</c:v>
                </c:pt>
                <c:pt idx="37">
                  <c:v>9.7621866265329515</c:v>
                </c:pt>
                <c:pt idx="38">
                  <c:v>9.6474417345773489</c:v>
                </c:pt>
                <c:pt idx="39">
                  <c:v>9.7604124777942047</c:v>
                </c:pt>
                <c:pt idx="40">
                  <c:v>9.8375523231221749</c:v>
                </c:pt>
                <c:pt idx="41">
                  <c:v>9.8663955720229541</c:v>
                </c:pt>
                <c:pt idx="42">
                  <c:v>9.9310526210379209</c:v>
                </c:pt>
                <c:pt idx="43">
                  <c:v>9.9526395559957539</c:v>
                </c:pt>
                <c:pt idx="44">
                  <c:v>9.9899835467388627</c:v>
                </c:pt>
                <c:pt idx="45">
                  <c:v>10.0247015844764</c:v>
                </c:pt>
                <c:pt idx="46">
                  <c:v>10.07128582176372</c:v>
                </c:pt>
                <c:pt idx="47">
                  <c:v>10.118133904689723</c:v>
                </c:pt>
                <c:pt idx="48">
                  <c:v>10.137738784517737</c:v>
                </c:pt>
                <c:pt idx="49">
                  <c:v>10.121574741971223</c:v>
                </c:pt>
                <c:pt idx="50">
                  <c:v>10.189184029998273</c:v>
                </c:pt>
              </c:numCache>
            </c:numRef>
          </c:val>
        </c:ser>
        <c:ser>
          <c:idx val="5"/>
          <c:order val="4"/>
          <c:tx>
            <c:strRef>
              <c:f>Sheet2!$Q$1</c:f>
              <c:strCache>
                <c:ptCount val="1"/>
                <c:pt idx="0">
                  <c:v>Nigeria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Sheet2!$Q$2:$Q$52</c:f>
              <c:numCache>
                <c:formatCode>General</c:formatCode>
                <c:ptCount val="51"/>
                <c:pt idx="0">
                  <c:v>7.3513828481846506</c:v>
                </c:pt>
                <c:pt idx="1">
                  <c:v>7.2979442995377797</c:v>
                </c:pt>
                <c:pt idx="2">
                  <c:v>7.3045159464601452</c:v>
                </c:pt>
                <c:pt idx="3">
                  <c:v>7.3606063912851996</c:v>
                </c:pt>
                <c:pt idx="4">
                  <c:v>7.3705517489368395</c:v>
                </c:pt>
                <c:pt idx="5">
                  <c:v>7.3356079059679304</c:v>
                </c:pt>
                <c:pt idx="6">
                  <c:v>7.2562266655701864</c:v>
                </c:pt>
                <c:pt idx="7">
                  <c:v>7.0520287681385616</c:v>
                </c:pt>
                <c:pt idx="8">
                  <c:v>7.0154430843990587</c:v>
                </c:pt>
                <c:pt idx="9">
                  <c:v>7.1596806317217965</c:v>
                </c:pt>
                <c:pt idx="10">
                  <c:v>7.3577220034908803</c:v>
                </c:pt>
                <c:pt idx="11">
                  <c:v>7.4622206835770823</c:v>
                </c:pt>
                <c:pt idx="12">
                  <c:v>7.4581919243365453</c:v>
                </c:pt>
                <c:pt idx="13">
                  <c:v>7.4952641275190874</c:v>
                </c:pt>
                <c:pt idx="14">
                  <c:v>7.5509503705994261</c:v>
                </c:pt>
                <c:pt idx="15">
                  <c:v>7.4941075823460759</c:v>
                </c:pt>
                <c:pt idx="16">
                  <c:v>7.541136531442648</c:v>
                </c:pt>
                <c:pt idx="17">
                  <c:v>7.5191879385003553</c:v>
                </c:pt>
                <c:pt idx="18">
                  <c:v>7.4338024647341614</c:v>
                </c:pt>
                <c:pt idx="19">
                  <c:v>7.4001745402204486</c:v>
                </c:pt>
                <c:pt idx="20">
                  <c:v>7.3730792255734334</c:v>
                </c:pt>
                <c:pt idx="21">
                  <c:v>7.318214562078504</c:v>
                </c:pt>
                <c:pt idx="22">
                  <c:v>7.246888258399947</c:v>
                </c:pt>
                <c:pt idx="23">
                  <c:v>7.1463705239967306</c:v>
                </c:pt>
                <c:pt idx="24">
                  <c:v>7.1025898866560242</c:v>
                </c:pt>
                <c:pt idx="25">
                  <c:v>7.1560674271492095</c:v>
                </c:pt>
                <c:pt idx="26">
                  <c:v>7.0198778801190853</c:v>
                </c:pt>
                <c:pt idx="27">
                  <c:v>6.8828271386572855</c:v>
                </c:pt>
                <c:pt idx="28">
                  <c:v>6.9256148432828981</c:v>
                </c:pt>
                <c:pt idx="29">
                  <c:v>6.9814796061249504</c:v>
                </c:pt>
                <c:pt idx="30">
                  <c:v>7.0609397779212069</c:v>
                </c:pt>
                <c:pt idx="31">
                  <c:v>7.0493590024975381</c:v>
                </c:pt>
                <c:pt idx="32">
                  <c:v>7.0005896692745555</c:v>
                </c:pt>
                <c:pt idx="33">
                  <c:v>7.0108802977777698</c:v>
                </c:pt>
                <c:pt idx="34">
                  <c:v>6.9860395183792718</c:v>
                </c:pt>
                <c:pt idx="35">
                  <c:v>6.9544861814697425</c:v>
                </c:pt>
                <c:pt idx="36">
                  <c:v>6.9850125725274781</c:v>
                </c:pt>
                <c:pt idx="37">
                  <c:v>7.0265244948695722</c:v>
                </c:pt>
                <c:pt idx="38">
                  <c:v>7.0242841952260795</c:v>
                </c:pt>
                <c:pt idx="39">
                  <c:v>6.9754232732066734</c:v>
                </c:pt>
                <c:pt idx="40">
                  <c:v>7.0096437741465909</c:v>
                </c:pt>
                <c:pt idx="41">
                  <c:v>7.1070322764254934</c:v>
                </c:pt>
                <c:pt idx="42">
                  <c:v>7.1335832240852275</c:v>
                </c:pt>
                <c:pt idx="43">
                  <c:v>7.2611829562527594</c:v>
                </c:pt>
                <c:pt idx="44">
                  <c:v>7.3643886736646964</c:v>
                </c:pt>
                <c:pt idx="45">
                  <c:v>7.3203614952416771</c:v>
                </c:pt>
                <c:pt idx="46">
                  <c:v>7.4081304868732873</c:v>
                </c:pt>
                <c:pt idx="47">
                  <c:v>7.5563704664801419</c:v>
                </c:pt>
                <c:pt idx="48">
                  <c:v>7.5649539867658557</c:v>
                </c:pt>
                <c:pt idx="49">
                  <c:v>7.428731213603962</c:v>
                </c:pt>
                <c:pt idx="50">
                  <c:v>7.4341274268493844</c:v>
                </c:pt>
              </c:numCache>
            </c:numRef>
          </c:val>
        </c:ser>
        <c:ser>
          <c:idx val="6"/>
          <c:order val="5"/>
          <c:tx>
            <c:strRef>
              <c:f>Sheet2!$R$1</c:f>
              <c:strCache>
                <c:ptCount val="1"/>
                <c:pt idx="0">
                  <c:v>Singapore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Sheet2!$R$2:$R$52</c:f>
              <c:numCache>
                <c:formatCode>General</c:formatCode>
                <c:ptCount val="51"/>
                <c:pt idx="0">
                  <c:v>8.3889233610356619</c:v>
                </c:pt>
                <c:pt idx="1">
                  <c:v>8.4150209212314682</c:v>
                </c:pt>
                <c:pt idx="2">
                  <c:v>8.4505126444451548</c:v>
                </c:pt>
                <c:pt idx="3">
                  <c:v>8.4913829545164194</c:v>
                </c:pt>
                <c:pt idx="4">
                  <c:v>8.4403704607147585</c:v>
                </c:pt>
                <c:pt idx="5">
                  <c:v>8.4718380208952997</c:v>
                </c:pt>
                <c:pt idx="6">
                  <c:v>8.5240694953556684</c:v>
                </c:pt>
                <c:pt idx="7">
                  <c:v>8.5792361011044225</c:v>
                </c:pt>
                <c:pt idx="8">
                  <c:v>8.6818496348026262</c:v>
                </c:pt>
                <c:pt idx="9">
                  <c:v>8.7616597822414199</c:v>
                </c:pt>
                <c:pt idx="10">
                  <c:v>8.8825776967720067</c:v>
                </c:pt>
                <c:pt idx="11">
                  <c:v>8.9918036927126579</c:v>
                </c:pt>
                <c:pt idx="12">
                  <c:v>9.0804469254226419</c:v>
                </c:pt>
                <c:pt idx="13">
                  <c:v>9.1694746264988698</c:v>
                </c:pt>
                <c:pt idx="14">
                  <c:v>9.261323368226245</c:v>
                </c:pt>
                <c:pt idx="15">
                  <c:v>9.2634184726489792</c:v>
                </c:pt>
                <c:pt idx="16">
                  <c:v>9.3170480797630528</c:v>
                </c:pt>
                <c:pt idx="17">
                  <c:v>9.3489520878770289</c:v>
                </c:pt>
                <c:pt idx="18">
                  <c:v>9.4339678062001688</c:v>
                </c:pt>
                <c:pt idx="19">
                  <c:v>9.5373876183001407</c:v>
                </c:pt>
                <c:pt idx="20">
                  <c:v>9.6382888247702763</c:v>
                </c:pt>
                <c:pt idx="21">
                  <c:v>9.6667210031252875</c:v>
                </c:pt>
                <c:pt idx="22">
                  <c:v>9.7091148717675733</c:v>
                </c:pt>
                <c:pt idx="23">
                  <c:v>9.7840309297136709</c:v>
                </c:pt>
                <c:pt idx="24">
                  <c:v>9.8390764899420375</c:v>
                </c:pt>
                <c:pt idx="25">
                  <c:v>9.7981837019394593</c:v>
                </c:pt>
                <c:pt idx="26">
                  <c:v>9.7966420459359504</c:v>
                </c:pt>
                <c:pt idx="27">
                  <c:v>9.8675691407785937</c:v>
                </c:pt>
                <c:pt idx="28">
                  <c:v>9.925029842212421</c:v>
                </c:pt>
                <c:pt idx="29">
                  <c:v>9.9921040156855074</c:v>
                </c:pt>
                <c:pt idx="30">
                  <c:v>10.066740962237272</c:v>
                </c:pt>
                <c:pt idx="31">
                  <c:v>10.102782984575089</c:v>
                </c:pt>
                <c:pt idx="32">
                  <c:v>10.138385746547494</c:v>
                </c:pt>
                <c:pt idx="33">
                  <c:v>10.234366317679244</c:v>
                </c:pt>
                <c:pt idx="34">
                  <c:v>10.282044528936273</c:v>
                </c:pt>
                <c:pt idx="35">
                  <c:v>10.345998574738109</c:v>
                </c:pt>
                <c:pt idx="36">
                  <c:v>10.3965504489945</c:v>
                </c:pt>
                <c:pt idx="37">
                  <c:v>10.460237810187028</c:v>
                </c:pt>
                <c:pt idx="38">
                  <c:v>10.385357374219438</c:v>
                </c:pt>
                <c:pt idx="39">
                  <c:v>10.439673565879799</c:v>
                </c:pt>
                <c:pt idx="40">
                  <c:v>10.520103249686812</c:v>
                </c:pt>
                <c:pt idx="41">
                  <c:v>10.475198187743652</c:v>
                </c:pt>
                <c:pt idx="42">
                  <c:v>10.498430494540704</c:v>
                </c:pt>
                <c:pt idx="43">
                  <c:v>10.497449555174748</c:v>
                </c:pt>
                <c:pt idx="44">
                  <c:v>10.593604145501027</c:v>
                </c:pt>
                <c:pt idx="45">
                  <c:v>10.645153908170318</c:v>
                </c:pt>
                <c:pt idx="46">
                  <c:v>10.717719423398398</c:v>
                </c:pt>
                <c:pt idx="47">
                  <c:v>10.810388336513252</c:v>
                </c:pt>
                <c:pt idx="48">
                  <c:v>10.828110673437815</c:v>
                </c:pt>
                <c:pt idx="49">
                  <c:v>10.793136112663834</c:v>
                </c:pt>
                <c:pt idx="50">
                  <c:v>10.930221202751316</c:v>
                </c:pt>
              </c:numCache>
            </c:numRef>
          </c:val>
        </c:ser>
        <c:ser>
          <c:idx val="7"/>
          <c:order val="6"/>
          <c:tx>
            <c:strRef>
              <c:f>Sheet2!$S$1</c:f>
              <c:strCache>
                <c:ptCount val="1"/>
                <c:pt idx="0">
                  <c:v>UK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Sheet2!$S$2:$S$52</c:f>
              <c:numCache>
                <c:formatCode>General</c:formatCode>
                <c:ptCount val="51"/>
                <c:pt idx="0">
                  <c:v>9.3240805797390696</c:v>
                </c:pt>
                <c:pt idx="1">
                  <c:v>9.3354493958187295</c:v>
                </c:pt>
                <c:pt idx="2">
                  <c:v>9.3407552884296727</c:v>
                </c:pt>
                <c:pt idx="3">
                  <c:v>9.3703967218121011</c:v>
                </c:pt>
                <c:pt idx="4">
                  <c:v>9.4133563151936723</c:v>
                </c:pt>
                <c:pt idx="5">
                  <c:v>9.4320164470736749</c:v>
                </c:pt>
                <c:pt idx="6">
                  <c:v>9.4455595189201293</c:v>
                </c:pt>
                <c:pt idx="7">
                  <c:v>9.4661578684320826</c:v>
                </c:pt>
                <c:pt idx="8">
                  <c:v>9.4992237226043219</c:v>
                </c:pt>
                <c:pt idx="9">
                  <c:v>9.511325317542715</c:v>
                </c:pt>
                <c:pt idx="10">
                  <c:v>9.5323441578233528</c:v>
                </c:pt>
                <c:pt idx="11">
                  <c:v>9.5538861037682814</c:v>
                </c:pt>
                <c:pt idx="12">
                  <c:v>9.5851201301928839</c:v>
                </c:pt>
                <c:pt idx="13">
                  <c:v>9.6562939790011253</c:v>
                </c:pt>
                <c:pt idx="14">
                  <c:v>9.6466249759907186</c:v>
                </c:pt>
                <c:pt idx="15">
                  <c:v>9.6373262383909033</c:v>
                </c:pt>
                <c:pt idx="16">
                  <c:v>9.6689569137280689</c:v>
                </c:pt>
                <c:pt idx="17">
                  <c:v>9.6763874343238676</c:v>
                </c:pt>
                <c:pt idx="18">
                  <c:v>9.7113168517694408</c:v>
                </c:pt>
                <c:pt idx="19">
                  <c:v>9.7374967206012091</c:v>
                </c:pt>
                <c:pt idx="20">
                  <c:v>9.720477758961561</c:v>
                </c:pt>
                <c:pt idx="21">
                  <c:v>9.7169501214193996</c:v>
                </c:pt>
                <c:pt idx="22">
                  <c:v>9.7432225516200859</c:v>
                </c:pt>
                <c:pt idx="23">
                  <c:v>9.7893295634517727</c:v>
                </c:pt>
                <c:pt idx="24">
                  <c:v>9.8223523316206176</c:v>
                </c:pt>
                <c:pt idx="25">
                  <c:v>9.8636962766428962</c:v>
                </c:pt>
                <c:pt idx="26">
                  <c:v>9.9144482638720905</c:v>
                </c:pt>
                <c:pt idx="27">
                  <c:v>9.9697868663180813</c:v>
                </c:pt>
                <c:pt idx="28">
                  <c:v>10.023507639681499</c:v>
                </c:pt>
                <c:pt idx="29">
                  <c:v>10.045984013574426</c:v>
                </c:pt>
                <c:pt idx="30">
                  <c:v>10.050216473404703</c:v>
                </c:pt>
                <c:pt idx="31">
                  <c:v>10.03300766070557</c:v>
                </c:pt>
                <c:pt idx="32">
                  <c:v>10.033408623284632</c:v>
                </c:pt>
                <c:pt idx="33">
                  <c:v>10.052913517024821</c:v>
                </c:pt>
                <c:pt idx="34">
                  <c:v>10.090206509909724</c:v>
                </c:pt>
                <c:pt idx="35">
                  <c:v>10.11486900072854</c:v>
                </c:pt>
                <c:pt idx="36">
                  <c:v>10.142364679459234</c:v>
                </c:pt>
                <c:pt idx="37">
                  <c:v>10.204360738431713</c:v>
                </c:pt>
                <c:pt idx="38">
                  <c:v>10.241821269812389</c:v>
                </c:pt>
                <c:pt idx="39">
                  <c:v>10.274494057292417</c:v>
                </c:pt>
                <c:pt idx="40">
                  <c:v>10.314008524862746</c:v>
                </c:pt>
                <c:pt idx="41">
                  <c:v>10.341613765506063</c:v>
                </c:pt>
                <c:pt idx="42">
                  <c:v>10.364409126992923</c:v>
                </c:pt>
                <c:pt idx="43">
                  <c:v>10.395185095448339</c:v>
                </c:pt>
                <c:pt idx="44">
                  <c:v>10.419353850729948</c:v>
                </c:pt>
                <c:pt idx="45">
                  <c:v>10.433613030170095</c:v>
                </c:pt>
                <c:pt idx="46">
                  <c:v>10.454078740996826</c:v>
                </c:pt>
                <c:pt idx="47">
                  <c:v>10.483063938482987</c:v>
                </c:pt>
                <c:pt idx="48">
                  <c:v>10.46437738567403</c:v>
                </c:pt>
                <c:pt idx="49">
                  <c:v>10.408894823505232</c:v>
                </c:pt>
                <c:pt idx="50">
                  <c:v>10.44193719543599</c:v>
                </c:pt>
              </c:numCache>
            </c:numRef>
          </c:val>
        </c:ser>
        <c:ser>
          <c:idx val="8"/>
          <c:order val="7"/>
          <c:tx>
            <c:strRef>
              <c:f>Sheet2!$T$1</c:f>
              <c:strCache>
                <c:ptCount val="1"/>
                <c:pt idx="0">
                  <c:v>US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numRef>
              <c:f>Sheet2!$B$2:$B$52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cat>
          <c:val>
            <c:numRef>
              <c:f>Sheet2!$T$2:$T$52</c:f>
              <c:numCache>
                <c:formatCode>General</c:formatCode>
                <c:ptCount val="51"/>
                <c:pt idx="0">
                  <c:v>9.6413257175783862</c:v>
                </c:pt>
                <c:pt idx="1">
                  <c:v>9.6472072432238676</c:v>
                </c:pt>
                <c:pt idx="2">
                  <c:v>9.6932262920528682</c:v>
                </c:pt>
                <c:pt idx="3">
                  <c:v>9.7227100031490252</c:v>
                </c:pt>
                <c:pt idx="4">
                  <c:v>9.7642208874908913</c:v>
                </c:pt>
                <c:pt idx="5">
                  <c:v>9.8152496054350244</c:v>
                </c:pt>
                <c:pt idx="6">
                  <c:v>9.8654964431102581</c:v>
                </c:pt>
                <c:pt idx="7">
                  <c:v>9.8788008274284245</c:v>
                </c:pt>
                <c:pt idx="8">
                  <c:v>9.9188504367817032</c:v>
                </c:pt>
                <c:pt idx="9">
                  <c:v>9.9401256065715167</c:v>
                </c:pt>
                <c:pt idx="10">
                  <c:v>9.9250631170538082</c:v>
                </c:pt>
                <c:pt idx="11">
                  <c:v>9.9453739403887589</c:v>
                </c:pt>
                <c:pt idx="12">
                  <c:v>9.9873092646155737</c:v>
                </c:pt>
                <c:pt idx="13">
                  <c:v>10.032912337076302</c:v>
                </c:pt>
                <c:pt idx="14">
                  <c:v>10.016032001839022</c:v>
                </c:pt>
                <c:pt idx="15">
                  <c:v>10.00381874230996</c:v>
                </c:pt>
                <c:pt idx="16">
                  <c:v>10.049621757547531</c:v>
                </c:pt>
                <c:pt idx="17">
                  <c:v>10.086356459506655</c:v>
                </c:pt>
                <c:pt idx="18">
                  <c:v>10.129090078093595</c:v>
                </c:pt>
                <c:pt idx="19">
                  <c:v>10.146215668156813</c:v>
                </c:pt>
                <c:pt idx="20">
                  <c:v>10.126048133956401</c:v>
                </c:pt>
                <c:pt idx="21">
                  <c:v>10.140770667404048</c:v>
                </c:pt>
                <c:pt idx="22">
                  <c:v>10.115140539446246</c:v>
                </c:pt>
                <c:pt idx="23">
                  <c:v>10.154215141994133</c:v>
                </c:pt>
                <c:pt idx="24">
                  <c:v>10.218355225062027</c:v>
                </c:pt>
                <c:pt idx="25">
                  <c:v>10.25019791452015</c:v>
                </c:pt>
                <c:pt idx="26">
                  <c:v>10.274463350065286</c:v>
                </c:pt>
                <c:pt idx="27">
                  <c:v>10.296037619377056</c:v>
                </c:pt>
                <c:pt idx="28">
                  <c:v>10.325644244509069</c:v>
                </c:pt>
                <c:pt idx="29">
                  <c:v>10.350443871189562</c:v>
                </c:pt>
                <c:pt idx="30">
                  <c:v>10.356217535166561</c:v>
                </c:pt>
                <c:pt idx="31">
                  <c:v>10.338182282498325</c:v>
                </c:pt>
                <c:pt idx="32">
                  <c:v>10.359282591145845</c:v>
                </c:pt>
                <c:pt idx="33">
                  <c:v>10.377068525451062</c:v>
                </c:pt>
                <c:pt idx="34">
                  <c:v>10.4082373558303</c:v>
                </c:pt>
                <c:pt idx="35">
                  <c:v>10.422213188866749</c:v>
                </c:pt>
                <c:pt idx="36">
                  <c:v>10.449743349041078</c:v>
                </c:pt>
                <c:pt idx="37">
                  <c:v>10.48482904743611</c:v>
                </c:pt>
                <c:pt idx="38">
                  <c:v>10.518824801754578</c:v>
                </c:pt>
                <c:pt idx="39">
                  <c:v>10.556619704557837</c:v>
                </c:pt>
                <c:pt idx="40">
                  <c:v>10.587682279198058</c:v>
                </c:pt>
                <c:pt idx="41">
                  <c:v>10.584477634120251</c:v>
                </c:pt>
                <c:pt idx="42">
                  <c:v>10.59084802233434</c:v>
                </c:pt>
                <c:pt idx="43">
                  <c:v>10.607320189717663</c:v>
                </c:pt>
                <c:pt idx="44">
                  <c:v>10.634427985604319</c:v>
                </c:pt>
                <c:pt idx="45">
                  <c:v>10.656844916103445</c:v>
                </c:pt>
                <c:pt idx="46">
                  <c:v>10.673953811980889</c:v>
                </c:pt>
                <c:pt idx="47">
                  <c:v>10.680912919988975</c:v>
                </c:pt>
                <c:pt idx="48">
                  <c:v>10.662690228046852</c:v>
                </c:pt>
                <c:pt idx="49">
                  <c:v>10.606624419610442</c:v>
                </c:pt>
                <c:pt idx="50">
                  <c:v>10.630458215057727</c:v>
                </c:pt>
              </c:numCache>
            </c:numRef>
          </c:val>
        </c:ser>
        <c:marker val="1"/>
        <c:axId val="97683712"/>
        <c:axId val="97697792"/>
      </c:lineChart>
      <c:catAx>
        <c:axId val="97683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7697792"/>
        <c:crosses val="autoZero"/>
        <c:auto val="1"/>
        <c:lblAlgn val="ctr"/>
        <c:lblOffset val="100"/>
      </c:catAx>
      <c:valAx>
        <c:axId val="97697792"/>
        <c:scaling>
          <c:orientation val="minMax"/>
          <c:max val="11"/>
          <c:min val="6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7683712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034555283238728E-2"/>
          <c:y val="5.1400554097404488E-2"/>
          <c:w val="0.84789939337053222"/>
          <c:h val="0.8326195683872849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Sheet3!$E$1:$E$101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Sheet3!$A$1:$A$101</c:f>
              <c:numCache>
                <c:formatCode>General</c:formatCode>
                <c:ptCount val="101"/>
                <c:pt idx="0">
                  <c:v>1</c:v>
                </c:pt>
                <c:pt idx="1">
                  <c:v>1.02</c:v>
                </c:pt>
                <c:pt idx="2">
                  <c:v>1.0404</c:v>
                </c:pt>
                <c:pt idx="3">
                  <c:v>1.0612079999999999</c:v>
                </c:pt>
                <c:pt idx="4">
                  <c:v>1.0824321600000011</c:v>
                </c:pt>
                <c:pt idx="5">
                  <c:v>1.1040808032000011</c:v>
                </c:pt>
                <c:pt idx="6">
                  <c:v>1.1261624192640001</c:v>
                </c:pt>
                <c:pt idx="7">
                  <c:v>1.14868566764928</c:v>
                </c:pt>
                <c:pt idx="8">
                  <c:v>1.1716593810022657</c:v>
                </c:pt>
                <c:pt idx="9">
                  <c:v>1.1950925686223122</c:v>
                </c:pt>
                <c:pt idx="10">
                  <c:v>1.2189944199947562</c:v>
                </c:pt>
                <c:pt idx="11">
                  <c:v>1.2433743083946507</c:v>
                </c:pt>
                <c:pt idx="12">
                  <c:v>1.2682417945625455</c:v>
                </c:pt>
                <c:pt idx="13">
                  <c:v>1.2936066304537959</c:v>
                </c:pt>
                <c:pt idx="14">
                  <c:v>1.3194787630628724</c:v>
                </c:pt>
                <c:pt idx="15">
                  <c:v>1.3458683383241288</c:v>
                </c:pt>
                <c:pt idx="16">
                  <c:v>1.3727857050906125</c:v>
                </c:pt>
                <c:pt idx="17">
                  <c:v>1.4002414191924237</c:v>
                </c:pt>
                <c:pt idx="18">
                  <c:v>1.4282462475762734</c:v>
                </c:pt>
                <c:pt idx="19">
                  <c:v>1.4568111725277988</c:v>
                </c:pt>
                <c:pt idx="20">
                  <c:v>1.4859473959783538</c:v>
                </c:pt>
                <c:pt idx="21">
                  <c:v>1.5156663438979208</c:v>
                </c:pt>
                <c:pt idx="22">
                  <c:v>1.5459796707758795</c:v>
                </c:pt>
                <c:pt idx="23">
                  <c:v>1.5768992641913979</c:v>
                </c:pt>
                <c:pt idx="24">
                  <c:v>1.6084372494752261</c:v>
                </c:pt>
                <c:pt idx="25">
                  <c:v>1.6406059944647318</c:v>
                </c:pt>
                <c:pt idx="26">
                  <c:v>1.6734181143540261</c:v>
                </c:pt>
                <c:pt idx="27">
                  <c:v>1.706886476641106</c:v>
                </c:pt>
                <c:pt idx="28">
                  <c:v>1.7410242061739265</c:v>
                </c:pt>
                <c:pt idx="29">
                  <c:v>1.7758446902974039</c:v>
                </c:pt>
                <c:pt idx="30">
                  <c:v>1.8113615841033548</c:v>
                </c:pt>
                <c:pt idx="31">
                  <c:v>1.8475888157854219</c:v>
                </c:pt>
                <c:pt idx="32">
                  <c:v>1.8845405921011305</c:v>
                </c:pt>
                <c:pt idx="33">
                  <c:v>1.9222314039431541</c:v>
                </c:pt>
                <c:pt idx="34">
                  <c:v>1.9606760320220162</c:v>
                </c:pt>
                <c:pt idx="35">
                  <c:v>1.9998895526624558</c:v>
                </c:pt>
                <c:pt idx="36">
                  <c:v>2.0398873437157037</c:v>
                </c:pt>
                <c:pt idx="37">
                  <c:v>2.0806850905900198</c:v>
                </c:pt>
                <c:pt idx="38">
                  <c:v>2.1222987924018204</c:v>
                </c:pt>
                <c:pt idx="39">
                  <c:v>2.16474476824986</c:v>
                </c:pt>
                <c:pt idx="40">
                  <c:v>2.208039663614854</c:v>
                </c:pt>
                <c:pt idx="41">
                  <c:v>2.252200456887151</c:v>
                </c:pt>
                <c:pt idx="42">
                  <c:v>2.2972444660248938</c:v>
                </c:pt>
                <c:pt idx="43">
                  <c:v>2.3431893553453955</c:v>
                </c:pt>
                <c:pt idx="44">
                  <c:v>2.3900531424522997</c:v>
                </c:pt>
                <c:pt idx="45">
                  <c:v>2.4378542053013459</c:v>
                </c:pt>
                <c:pt idx="46">
                  <c:v>2.4866112894073749</c:v>
                </c:pt>
                <c:pt idx="47">
                  <c:v>2.5363435151955187</c:v>
                </c:pt>
                <c:pt idx="48">
                  <c:v>2.5870703854994312</c:v>
                </c:pt>
                <c:pt idx="49">
                  <c:v>2.6388117932094191</c:v>
                </c:pt>
                <c:pt idx="50">
                  <c:v>2.6915880290736047</c:v>
                </c:pt>
                <c:pt idx="51">
                  <c:v>2.7454197896550796</c:v>
                </c:pt>
                <c:pt idx="52">
                  <c:v>2.8003281854481785</c:v>
                </c:pt>
                <c:pt idx="53">
                  <c:v>2.8563347491571451</c:v>
                </c:pt>
                <c:pt idx="54">
                  <c:v>2.9134614441402853</c:v>
                </c:pt>
                <c:pt idx="55">
                  <c:v>2.9717306730230928</c:v>
                </c:pt>
                <c:pt idx="56">
                  <c:v>3.0311652864835548</c:v>
                </c:pt>
                <c:pt idx="57">
                  <c:v>3.091788592213224</c:v>
                </c:pt>
                <c:pt idx="58">
                  <c:v>3.1536243640574932</c:v>
                </c:pt>
                <c:pt idx="59">
                  <c:v>3.2166968513386403</c:v>
                </c:pt>
                <c:pt idx="60">
                  <c:v>3.2810307883654191</c:v>
                </c:pt>
                <c:pt idx="61">
                  <c:v>3.3466514041327184</c:v>
                </c:pt>
                <c:pt idx="62">
                  <c:v>3.4135844322153783</c:v>
                </c:pt>
                <c:pt idx="63">
                  <c:v>3.4818561208596801</c:v>
                </c:pt>
                <c:pt idx="64">
                  <c:v>3.5514932432768775</c:v>
                </c:pt>
                <c:pt idx="65">
                  <c:v>3.6225231081424187</c:v>
                </c:pt>
                <c:pt idx="66">
                  <c:v>3.6949735703052635</c:v>
                </c:pt>
                <c:pt idx="67">
                  <c:v>3.7688730417113727</c:v>
                </c:pt>
                <c:pt idx="68">
                  <c:v>3.8442505025455982</c:v>
                </c:pt>
                <c:pt idx="69">
                  <c:v>3.9211355125965102</c:v>
                </c:pt>
                <c:pt idx="70">
                  <c:v>3.9995582228484383</c:v>
                </c:pt>
                <c:pt idx="71">
                  <c:v>4.0795493873054074</c:v>
                </c:pt>
                <c:pt idx="72">
                  <c:v>4.1611403750515157</c:v>
                </c:pt>
                <c:pt idx="73">
                  <c:v>4.2443631825525543</c:v>
                </c:pt>
                <c:pt idx="74">
                  <c:v>4.3292504462035977</c:v>
                </c:pt>
                <c:pt idx="75">
                  <c:v>4.4158354551276693</c:v>
                </c:pt>
                <c:pt idx="76">
                  <c:v>4.5041521642302227</c:v>
                </c:pt>
                <c:pt idx="77">
                  <c:v>4.5942352075148269</c:v>
                </c:pt>
                <c:pt idx="78">
                  <c:v>4.6861199116651235</c:v>
                </c:pt>
                <c:pt idx="79">
                  <c:v>4.7798423098984308</c:v>
                </c:pt>
                <c:pt idx="80">
                  <c:v>4.8754391560963946</c:v>
                </c:pt>
                <c:pt idx="81">
                  <c:v>4.9729479392183231</c:v>
                </c:pt>
                <c:pt idx="82">
                  <c:v>5.07240689800269</c:v>
                </c:pt>
                <c:pt idx="83">
                  <c:v>5.1738550359627435</c:v>
                </c:pt>
                <c:pt idx="84">
                  <c:v>5.2773321366819985</c:v>
                </c:pt>
                <c:pt idx="85">
                  <c:v>5.3828787794156385</c:v>
                </c:pt>
                <c:pt idx="86">
                  <c:v>5.4905363550039485</c:v>
                </c:pt>
                <c:pt idx="87">
                  <c:v>5.6003470821040358</c:v>
                </c:pt>
                <c:pt idx="88">
                  <c:v>5.7123540237461095</c:v>
                </c:pt>
                <c:pt idx="89">
                  <c:v>5.8266011042210391</c:v>
                </c:pt>
                <c:pt idx="90">
                  <c:v>5.9431331263054545</c:v>
                </c:pt>
                <c:pt idx="91">
                  <c:v>6.0619957888315685</c:v>
                </c:pt>
                <c:pt idx="92">
                  <c:v>6.1832357046081974</c:v>
                </c:pt>
                <c:pt idx="93">
                  <c:v>6.3069004187003586</c:v>
                </c:pt>
                <c:pt idx="94">
                  <c:v>6.433038427074373</c:v>
                </c:pt>
                <c:pt idx="95">
                  <c:v>6.561699195615863</c:v>
                </c:pt>
                <c:pt idx="96">
                  <c:v>6.6929331795281675</c:v>
                </c:pt>
                <c:pt idx="97">
                  <c:v>6.8267918431187349</c:v>
                </c:pt>
                <c:pt idx="98">
                  <c:v>6.9633276799811101</c:v>
                </c:pt>
                <c:pt idx="99">
                  <c:v>7.1025942335807271</c:v>
                </c:pt>
                <c:pt idx="100">
                  <c:v>7.2446461182523514</c:v>
                </c:pt>
              </c:numCache>
            </c:numRef>
          </c:val>
        </c:ser>
        <c:marker val="1"/>
        <c:axId val="97161216"/>
        <c:axId val="97162752"/>
      </c:lineChart>
      <c:catAx>
        <c:axId val="97161216"/>
        <c:scaling>
          <c:orientation val="minMax"/>
        </c:scaling>
        <c:axPos val="b"/>
        <c:numFmt formatCode="General" sourceLinked="1"/>
        <c:tickLblPos val="nextTo"/>
        <c:crossAx val="97162752"/>
        <c:crosses val="autoZero"/>
        <c:auto val="1"/>
        <c:lblAlgn val="ctr"/>
        <c:lblOffset val="100"/>
        <c:tickLblSkip val="10"/>
      </c:catAx>
      <c:valAx>
        <c:axId val="97162752"/>
        <c:scaling>
          <c:orientation val="minMax"/>
        </c:scaling>
        <c:axPos val="l"/>
        <c:numFmt formatCode="General" sourceLinked="1"/>
        <c:tickLblPos val="nextTo"/>
        <c:crossAx val="97161216"/>
        <c:crossesAt val="1"/>
        <c:crossBetween val="midCat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396626651176824"/>
          <c:y val="6.1666666666666682E-2"/>
          <c:w val="0.81679854567359533"/>
          <c:h val="0.83865688379861614"/>
        </c:manualLayout>
      </c:layout>
      <c:lineChart>
        <c:grouping val="standard"/>
        <c:ser>
          <c:idx val="0"/>
          <c:order val="0"/>
          <c:marker>
            <c:symbol val="none"/>
          </c:marker>
          <c:cat>
            <c:numRef>
              <c:f>Sheet3!$E$1:$E$101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Sheet3!$B$1:$B$101</c:f>
              <c:numCache>
                <c:formatCode>General</c:formatCode>
                <c:ptCount val="101"/>
                <c:pt idx="0">
                  <c:v>0</c:v>
                </c:pt>
                <c:pt idx="1">
                  <c:v>1.9802627296179761E-2</c:v>
                </c:pt>
                <c:pt idx="2">
                  <c:v>3.9605254592359446E-2</c:v>
                </c:pt>
                <c:pt idx="3">
                  <c:v>5.9407881888539141E-2</c:v>
                </c:pt>
                <c:pt idx="4">
                  <c:v>7.9210509184718891E-2</c:v>
                </c:pt>
                <c:pt idx="5">
                  <c:v>9.9013136480898586E-2</c:v>
                </c:pt>
                <c:pt idx="6">
                  <c:v>0.11881576377707836</c:v>
                </c:pt>
                <c:pt idx="7">
                  <c:v>0.13861839107325816</c:v>
                </c:pt>
                <c:pt idx="8">
                  <c:v>0.158421018369438</c:v>
                </c:pt>
                <c:pt idx="9">
                  <c:v>0.17822364566561755</c:v>
                </c:pt>
                <c:pt idx="10">
                  <c:v>0.19802627296179728</c:v>
                </c:pt>
                <c:pt idx="11">
                  <c:v>0.21782890025797699</c:v>
                </c:pt>
                <c:pt idx="12">
                  <c:v>0.23763152755415667</c:v>
                </c:pt>
                <c:pt idx="13">
                  <c:v>0.25743415485033605</c:v>
                </c:pt>
                <c:pt idx="14">
                  <c:v>0.27723678214651615</c:v>
                </c:pt>
                <c:pt idx="15">
                  <c:v>0.29703940944269591</c:v>
                </c:pt>
                <c:pt idx="16">
                  <c:v>0.31684203673887595</c:v>
                </c:pt>
                <c:pt idx="17">
                  <c:v>0.33664466403505594</c:v>
                </c:pt>
                <c:pt idx="18">
                  <c:v>0.35644729133123532</c:v>
                </c:pt>
                <c:pt idx="19">
                  <c:v>0.37624991862741486</c:v>
                </c:pt>
                <c:pt idx="20">
                  <c:v>0.39605254592359496</c:v>
                </c:pt>
                <c:pt idx="21">
                  <c:v>0.41585517321977494</c:v>
                </c:pt>
                <c:pt idx="22">
                  <c:v>0.43565780051595432</c:v>
                </c:pt>
                <c:pt idx="23">
                  <c:v>0.45546042781213386</c:v>
                </c:pt>
                <c:pt idx="24">
                  <c:v>0.47526305510831329</c:v>
                </c:pt>
                <c:pt idx="25">
                  <c:v>0.49506568240449356</c:v>
                </c:pt>
                <c:pt idx="26">
                  <c:v>0.51486830970067243</c:v>
                </c:pt>
                <c:pt idx="27">
                  <c:v>0.53467093699685275</c:v>
                </c:pt>
                <c:pt idx="28">
                  <c:v>0.55447356429303252</c:v>
                </c:pt>
                <c:pt idx="29">
                  <c:v>0.57427619158921217</c:v>
                </c:pt>
                <c:pt idx="30">
                  <c:v>0.59407881888539193</c:v>
                </c:pt>
                <c:pt idx="31">
                  <c:v>0.61388144618157292</c:v>
                </c:pt>
                <c:pt idx="32">
                  <c:v>0.63368407347775213</c:v>
                </c:pt>
                <c:pt idx="33">
                  <c:v>0.65348670077393067</c:v>
                </c:pt>
                <c:pt idx="34">
                  <c:v>0.67328932807011155</c:v>
                </c:pt>
                <c:pt idx="35">
                  <c:v>0.69309195536629065</c:v>
                </c:pt>
                <c:pt idx="36">
                  <c:v>0.71289458266247119</c:v>
                </c:pt>
                <c:pt idx="37">
                  <c:v>0.73269720995865062</c:v>
                </c:pt>
                <c:pt idx="38">
                  <c:v>0.75249983725483127</c:v>
                </c:pt>
                <c:pt idx="39">
                  <c:v>0.7723024645510097</c:v>
                </c:pt>
                <c:pt idx="40">
                  <c:v>0.79210509184718969</c:v>
                </c:pt>
                <c:pt idx="41">
                  <c:v>0.81190771914336901</c:v>
                </c:pt>
                <c:pt idx="42">
                  <c:v>0.83171034643954922</c:v>
                </c:pt>
                <c:pt idx="43">
                  <c:v>0.85151297373572787</c:v>
                </c:pt>
                <c:pt idx="44">
                  <c:v>0.87131560103190819</c:v>
                </c:pt>
                <c:pt idx="45">
                  <c:v>0.89111822832808851</c:v>
                </c:pt>
                <c:pt idx="46">
                  <c:v>0.91092085562426761</c:v>
                </c:pt>
                <c:pt idx="47">
                  <c:v>0.9307234829204476</c:v>
                </c:pt>
                <c:pt idx="48">
                  <c:v>0.95052611021662659</c:v>
                </c:pt>
                <c:pt idx="49">
                  <c:v>0.97032873751280724</c:v>
                </c:pt>
                <c:pt idx="50">
                  <c:v>0.99013136480898589</c:v>
                </c:pt>
                <c:pt idx="51">
                  <c:v>1.0099339921051642</c:v>
                </c:pt>
                <c:pt idx="52">
                  <c:v>1.0297366194013458</c:v>
                </c:pt>
                <c:pt idx="53">
                  <c:v>1.0495392466975244</c:v>
                </c:pt>
                <c:pt idx="54">
                  <c:v>1.0693418739937064</c:v>
                </c:pt>
                <c:pt idx="55">
                  <c:v>1.0891445012898848</c:v>
                </c:pt>
                <c:pt idx="56">
                  <c:v>1.1089471285860668</c:v>
                </c:pt>
                <c:pt idx="57">
                  <c:v>1.1287497558822444</c:v>
                </c:pt>
                <c:pt idx="58">
                  <c:v>1.1485523831784241</c:v>
                </c:pt>
                <c:pt idx="59">
                  <c:v>1.1683550104746041</c:v>
                </c:pt>
                <c:pt idx="60">
                  <c:v>1.1881576377707852</c:v>
                </c:pt>
                <c:pt idx="61">
                  <c:v>1.2079602650669616</c:v>
                </c:pt>
                <c:pt idx="62">
                  <c:v>1.2277628923631414</c:v>
                </c:pt>
                <c:pt idx="63">
                  <c:v>1.2475655196593218</c:v>
                </c:pt>
                <c:pt idx="64">
                  <c:v>1.2673681469555025</c:v>
                </c:pt>
                <c:pt idx="65">
                  <c:v>1.2871707742516822</c:v>
                </c:pt>
                <c:pt idx="66">
                  <c:v>1.306973401547862</c:v>
                </c:pt>
                <c:pt idx="67">
                  <c:v>1.326776028844042</c:v>
                </c:pt>
                <c:pt idx="68">
                  <c:v>1.3465786561402213</c:v>
                </c:pt>
                <c:pt idx="69">
                  <c:v>1.3663812834364009</c:v>
                </c:pt>
                <c:pt idx="70">
                  <c:v>1.3861839107325817</c:v>
                </c:pt>
                <c:pt idx="71">
                  <c:v>1.4059865380287606</c:v>
                </c:pt>
                <c:pt idx="72">
                  <c:v>1.4257891653249393</c:v>
                </c:pt>
                <c:pt idx="73">
                  <c:v>1.4455917926211175</c:v>
                </c:pt>
                <c:pt idx="74">
                  <c:v>1.4653944199172988</c:v>
                </c:pt>
                <c:pt idx="75">
                  <c:v>1.4851970472134783</c:v>
                </c:pt>
                <c:pt idx="76">
                  <c:v>1.5049996745096577</c:v>
                </c:pt>
                <c:pt idx="77">
                  <c:v>1.5248023018058401</c:v>
                </c:pt>
                <c:pt idx="78">
                  <c:v>1.5446049291020185</c:v>
                </c:pt>
                <c:pt idx="79">
                  <c:v>1.5644075563981985</c:v>
                </c:pt>
                <c:pt idx="80">
                  <c:v>1.5842101836943783</c:v>
                </c:pt>
                <c:pt idx="81">
                  <c:v>1.6040128109905591</c:v>
                </c:pt>
                <c:pt idx="82">
                  <c:v>1.6238154382867389</c:v>
                </c:pt>
                <c:pt idx="83">
                  <c:v>1.6436180655829173</c:v>
                </c:pt>
                <c:pt idx="84">
                  <c:v>1.6634206928790953</c:v>
                </c:pt>
                <c:pt idx="85">
                  <c:v>1.6832233201752769</c:v>
                </c:pt>
                <c:pt idx="86">
                  <c:v>1.7030259474714553</c:v>
                </c:pt>
                <c:pt idx="87">
                  <c:v>1.7228285747676362</c:v>
                </c:pt>
                <c:pt idx="88">
                  <c:v>1.7426312020638148</c:v>
                </c:pt>
                <c:pt idx="89">
                  <c:v>1.7624338293599957</c:v>
                </c:pt>
                <c:pt idx="90">
                  <c:v>1.7822364566561755</c:v>
                </c:pt>
                <c:pt idx="91">
                  <c:v>1.8020390839523552</c:v>
                </c:pt>
                <c:pt idx="92">
                  <c:v>1.821841711248535</c:v>
                </c:pt>
                <c:pt idx="93">
                  <c:v>1.8416443385447148</c:v>
                </c:pt>
                <c:pt idx="94">
                  <c:v>1.8614469658408945</c:v>
                </c:pt>
                <c:pt idx="95">
                  <c:v>1.8812495931370739</c:v>
                </c:pt>
                <c:pt idx="96">
                  <c:v>1.9010522204332552</c:v>
                </c:pt>
                <c:pt idx="97">
                  <c:v>1.9208548477294336</c:v>
                </c:pt>
                <c:pt idx="98">
                  <c:v>1.9406574750256149</c:v>
                </c:pt>
                <c:pt idx="99">
                  <c:v>1.9604601023217947</c:v>
                </c:pt>
                <c:pt idx="100">
                  <c:v>1.9802627296179742</c:v>
                </c:pt>
              </c:numCache>
            </c:numRef>
          </c:val>
        </c:ser>
        <c:marker val="1"/>
        <c:axId val="98640640"/>
        <c:axId val="98642176"/>
      </c:lineChart>
      <c:catAx>
        <c:axId val="98640640"/>
        <c:scaling>
          <c:orientation val="minMax"/>
        </c:scaling>
        <c:axPos val="b"/>
        <c:numFmt formatCode="General" sourceLinked="1"/>
        <c:tickLblPos val="nextTo"/>
        <c:crossAx val="98642176"/>
        <c:crosses val="autoZero"/>
        <c:auto val="1"/>
        <c:lblAlgn val="ctr"/>
        <c:lblOffset val="100"/>
        <c:tickLblSkip val="10"/>
      </c:catAx>
      <c:valAx>
        <c:axId val="98642176"/>
        <c:scaling>
          <c:orientation val="minMax"/>
        </c:scaling>
        <c:axPos val="l"/>
        <c:numFmt formatCode="General" sourceLinked="1"/>
        <c:tickLblPos val="nextTo"/>
        <c:crossAx val="98640640"/>
        <c:crosses val="autoZero"/>
        <c:crossBetween val="between"/>
      </c:valAx>
    </c:plotArea>
    <c:plotVisOnly val="1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E6FA5D-8F88-4D9F-B4F3-E17B4299AA12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20E67A-1ED8-48B0-B126-89132898E5CC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/>
            </a:rPr>
            <a:t>Nominal</a:t>
          </a:r>
          <a:endParaRPr lang="en-US" sz="2800" b="1" dirty="0">
            <a:solidFill>
              <a:schemeClr val="tx1"/>
            </a:solidFill>
            <a:effectLst/>
          </a:endParaRPr>
        </a:p>
      </dgm:t>
    </dgm:pt>
    <dgm:pt modelId="{FF97F7AF-03BC-4532-BDD9-5079F287ABEC}" type="parTrans" cxnId="{F8C39A4D-1B44-4802-BA85-C208D7B10DAD}">
      <dgm:prSet/>
      <dgm:spPr/>
      <dgm:t>
        <a:bodyPr/>
        <a:lstStyle/>
        <a:p>
          <a:endParaRPr lang="en-US"/>
        </a:p>
      </dgm:t>
    </dgm:pt>
    <dgm:pt modelId="{0998DE0F-C701-4EA2-8107-27F7BA53B75F}" type="sibTrans" cxnId="{F8C39A4D-1B44-4802-BA85-C208D7B10DAD}">
      <dgm:prSet/>
      <dgm:spPr/>
      <dgm:t>
        <a:bodyPr/>
        <a:lstStyle/>
        <a:p>
          <a:endParaRPr lang="en-US"/>
        </a:p>
      </dgm:t>
    </dgm:pt>
    <dgm:pt modelId="{3D2EFE71-AE02-482A-B3B8-A60E34C85F4A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Real</a:t>
          </a:r>
          <a:endParaRPr lang="en-US" sz="2800" b="1" dirty="0">
            <a:solidFill>
              <a:schemeClr val="tx1"/>
            </a:solidFill>
          </a:endParaRPr>
        </a:p>
      </dgm:t>
    </dgm:pt>
    <dgm:pt modelId="{3F6FF22F-7E8F-40F1-8DA5-C76B075FB035}" type="parTrans" cxnId="{10E778D5-C50B-49E3-802E-91878774141C}">
      <dgm:prSet/>
      <dgm:spPr/>
      <dgm:t>
        <a:bodyPr/>
        <a:lstStyle/>
        <a:p>
          <a:endParaRPr lang="en-US"/>
        </a:p>
      </dgm:t>
    </dgm:pt>
    <dgm:pt modelId="{418D53A1-E204-41E5-9F56-D4B9A06EA2AE}" type="sibTrans" cxnId="{10E778D5-C50B-49E3-802E-91878774141C}">
      <dgm:prSet/>
      <dgm:spPr/>
      <dgm:t>
        <a:bodyPr/>
        <a:lstStyle/>
        <a:p>
          <a:endParaRPr lang="en-US"/>
        </a:p>
      </dgm:t>
    </dgm:pt>
    <dgm:pt modelId="{9F12D7FF-315C-4366-B890-E460C842ABF0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Seasonally adjusted</a:t>
          </a:r>
          <a:endParaRPr lang="en-US" sz="2800" b="1" dirty="0">
            <a:solidFill>
              <a:schemeClr val="tx1"/>
            </a:solidFill>
          </a:endParaRPr>
        </a:p>
      </dgm:t>
    </dgm:pt>
    <dgm:pt modelId="{31DE559C-2FAF-4B8B-B277-E63F8EA7A2E9}" type="parTrans" cxnId="{EF079F21-19C3-4301-96ED-6EEB17690F8A}">
      <dgm:prSet/>
      <dgm:spPr/>
      <dgm:t>
        <a:bodyPr/>
        <a:lstStyle/>
        <a:p>
          <a:endParaRPr lang="en-US"/>
        </a:p>
      </dgm:t>
    </dgm:pt>
    <dgm:pt modelId="{7B8B2D17-5A4C-430C-A721-AD75CEA0690D}" type="sibTrans" cxnId="{EF079F21-19C3-4301-96ED-6EEB17690F8A}">
      <dgm:prSet/>
      <dgm:spPr/>
      <dgm:t>
        <a:bodyPr/>
        <a:lstStyle/>
        <a:p>
          <a:endParaRPr lang="en-US"/>
        </a:p>
      </dgm:t>
    </dgm:pt>
    <dgm:pt modelId="{9A504488-3FD5-4A57-909D-FB4FD4C1E183}">
      <dgm:prSet phldrT="[Текст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PPP adjusted</a:t>
          </a:r>
          <a:endParaRPr lang="en-US" b="1" dirty="0">
            <a:solidFill>
              <a:schemeClr val="tx1"/>
            </a:solidFill>
          </a:endParaRPr>
        </a:p>
      </dgm:t>
    </dgm:pt>
    <dgm:pt modelId="{DF70938B-05A0-4113-9F06-902730E86CE9}" type="parTrans" cxnId="{16246D1E-61D3-4236-B57F-DD3DEBEC0B39}">
      <dgm:prSet/>
      <dgm:spPr/>
      <dgm:t>
        <a:bodyPr/>
        <a:lstStyle/>
        <a:p>
          <a:endParaRPr lang="en-US"/>
        </a:p>
      </dgm:t>
    </dgm:pt>
    <dgm:pt modelId="{79419AD7-587C-4FF4-AC79-6E8D0C7E968D}" type="sibTrans" cxnId="{16246D1E-61D3-4236-B57F-DD3DEBEC0B39}">
      <dgm:prSet/>
      <dgm:spPr/>
      <dgm:t>
        <a:bodyPr/>
        <a:lstStyle/>
        <a:p>
          <a:endParaRPr lang="en-US"/>
        </a:p>
      </dgm:t>
    </dgm:pt>
    <dgm:pt modelId="{FC90A8B8-CDA7-45C3-BF51-B9581FB4849E}" type="pres">
      <dgm:prSet presAssocID="{F0E6FA5D-8F88-4D9F-B4F3-E17B4299AA1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8092EB-429B-44A3-B177-E85C45C1DB41}" type="pres">
      <dgm:prSet presAssocID="{F0E6FA5D-8F88-4D9F-B4F3-E17B4299AA12}" presName="cycle" presStyleCnt="0"/>
      <dgm:spPr/>
    </dgm:pt>
    <dgm:pt modelId="{1BB0CB70-C611-49ED-9741-5E05E05DC29B}" type="pres">
      <dgm:prSet presAssocID="{F0E6FA5D-8F88-4D9F-B4F3-E17B4299AA12}" presName="centerShape" presStyleCnt="0"/>
      <dgm:spPr/>
    </dgm:pt>
    <dgm:pt modelId="{338446C3-0170-438D-A3C4-D8CEB6D439E3}" type="pres">
      <dgm:prSet presAssocID="{F0E6FA5D-8F88-4D9F-B4F3-E17B4299AA12}" presName="connSite" presStyleLbl="node1" presStyleIdx="0" presStyleCnt="5"/>
      <dgm:spPr/>
    </dgm:pt>
    <dgm:pt modelId="{42540832-9105-4B29-A178-5AF4CE154629}" type="pres">
      <dgm:prSet presAssocID="{F0E6FA5D-8F88-4D9F-B4F3-E17B4299AA12}" presName="visible" presStyleLbl="node1" presStyleIdx="0" presStyleCnt="5" custLinFactNeighborX="-2426" custLinFactNeighborY="3171"/>
      <dgm:spPr/>
    </dgm:pt>
    <dgm:pt modelId="{2CC7875B-DE70-4690-83E7-1C53E51CB1E3}" type="pres">
      <dgm:prSet presAssocID="{FF97F7AF-03BC-4532-BDD9-5079F287ABEC}" presName="Name25" presStyleLbl="parChTrans1D1" presStyleIdx="0" presStyleCnt="4"/>
      <dgm:spPr/>
      <dgm:t>
        <a:bodyPr/>
        <a:lstStyle/>
        <a:p>
          <a:endParaRPr lang="en-US"/>
        </a:p>
      </dgm:t>
    </dgm:pt>
    <dgm:pt modelId="{ADB57B95-9822-4359-A902-A7A5AD73EE6C}" type="pres">
      <dgm:prSet presAssocID="{0220E67A-1ED8-48B0-B126-89132898E5CC}" presName="node" presStyleCnt="0"/>
      <dgm:spPr/>
    </dgm:pt>
    <dgm:pt modelId="{405CB91B-E3C0-4C71-8888-33C09196B352}" type="pres">
      <dgm:prSet presAssocID="{0220E67A-1ED8-48B0-B126-89132898E5CC}" presName="parentNode" presStyleLbl="node1" presStyleIdx="1" presStyleCnt="5" custScaleX="163949" custLinFactNeighborX="64729" custLinFactNeighborY="-2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A3254-6A1B-431E-819B-A678B5FAAB22}" type="pres">
      <dgm:prSet presAssocID="{0220E67A-1ED8-48B0-B126-89132898E5C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E4C84-D5DE-49D3-AA2E-E67EA8477417}" type="pres">
      <dgm:prSet presAssocID="{3F6FF22F-7E8F-40F1-8DA5-C76B075FB035}" presName="Name25" presStyleLbl="parChTrans1D1" presStyleIdx="1" presStyleCnt="4"/>
      <dgm:spPr/>
      <dgm:t>
        <a:bodyPr/>
        <a:lstStyle/>
        <a:p>
          <a:endParaRPr lang="en-US"/>
        </a:p>
      </dgm:t>
    </dgm:pt>
    <dgm:pt modelId="{C2067210-429E-4BA0-BE82-B8C965F275B1}" type="pres">
      <dgm:prSet presAssocID="{3D2EFE71-AE02-482A-B3B8-A60E34C85F4A}" presName="node" presStyleCnt="0"/>
      <dgm:spPr/>
    </dgm:pt>
    <dgm:pt modelId="{8B5DD0E9-CE4E-4766-BFA2-D5D9046E1F5E}" type="pres">
      <dgm:prSet presAssocID="{3D2EFE71-AE02-482A-B3B8-A60E34C85F4A}" presName="parentNode" presStyleLbl="node1" presStyleIdx="2" presStyleCnt="5" custScaleX="138760" custLinFactNeighborX="9263" custLinFactNeighborY="-21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22950-20F3-4401-8A8F-F123D8EA899F}" type="pres">
      <dgm:prSet presAssocID="{3D2EFE71-AE02-482A-B3B8-A60E34C85F4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FB997-C93A-4018-82DC-1F9D8ECB7337}" type="pres">
      <dgm:prSet presAssocID="{31DE559C-2FAF-4B8B-B277-E63F8EA7A2E9}" presName="Name25" presStyleLbl="parChTrans1D1" presStyleIdx="2" presStyleCnt="4"/>
      <dgm:spPr/>
      <dgm:t>
        <a:bodyPr/>
        <a:lstStyle/>
        <a:p>
          <a:endParaRPr lang="en-US"/>
        </a:p>
      </dgm:t>
    </dgm:pt>
    <dgm:pt modelId="{8CC59FCA-462F-487F-B739-4DDC5116A5A4}" type="pres">
      <dgm:prSet presAssocID="{9F12D7FF-315C-4366-B890-E460C842ABF0}" presName="node" presStyleCnt="0"/>
      <dgm:spPr/>
    </dgm:pt>
    <dgm:pt modelId="{382F3143-AB9A-47A2-9191-3C76B7056526}" type="pres">
      <dgm:prSet presAssocID="{9F12D7FF-315C-4366-B890-E460C842ABF0}" presName="parentNode" presStyleLbl="node1" presStyleIdx="3" presStyleCnt="5" custScaleX="204505" custLinFactNeighborX="46952" custLinFactNeighborY="4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C4228-54BC-4582-826E-4199DC2A4A46}" type="pres">
      <dgm:prSet presAssocID="{9F12D7FF-315C-4366-B890-E460C842ABF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B9B40-A389-4160-8C66-98F413BF1AAD}" type="pres">
      <dgm:prSet presAssocID="{DF70938B-05A0-4113-9F06-902730E86CE9}" presName="Name25" presStyleLbl="parChTrans1D1" presStyleIdx="3" presStyleCnt="4"/>
      <dgm:spPr/>
      <dgm:t>
        <a:bodyPr/>
        <a:lstStyle/>
        <a:p>
          <a:endParaRPr lang="en-US"/>
        </a:p>
      </dgm:t>
    </dgm:pt>
    <dgm:pt modelId="{DCDDB8D9-F48D-48B1-A423-22813E8AA852}" type="pres">
      <dgm:prSet presAssocID="{9A504488-3FD5-4A57-909D-FB4FD4C1E183}" presName="node" presStyleCnt="0"/>
      <dgm:spPr/>
    </dgm:pt>
    <dgm:pt modelId="{925B520C-F600-4B17-91EE-5985B601FA18}" type="pres">
      <dgm:prSet presAssocID="{9A504488-3FD5-4A57-909D-FB4FD4C1E183}" presName="parentNode" presStyleLbl="node1" presStyleIdx="4" presStyleCnt="5" custScaleX="1525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3A325-D642-46FF-AD3E-767557FB635B}" type="pres">
      <dgm:prSet presAssocID="{9A504488-3FD5-4A57-909D-FB4FD4C1E18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0E778D5-C50B-49E3-802E-91878774141C}" srcId="{F0E6FA5D-8F88-4D9F-B4F3-E17B4299AA12}" destId="{3D2EFE71-AE02-482A-B3B8-A60E34C85F4A}" srcOrd="1" destOrd="0" parTransId="{3F6FF22F-7E8F-40F1-8DA5-C76B075FB035}" sibTransId="{418D53A1-E204-41E5-9F56-D4B9A06EA2AE}"/>
    <dgm:cxn modelId="{AA41B5D4-1465-486F-B3BA-451108F2DD89}" type="presOf" srcId="{FF97F7AF-03BC-4532-BDD9-5079F287ABEC}" destId="{2CC7875B-DE70-4690-83E7-1C53E51CB1E3}" srcOrd="0" destOrd="0" presId="urn:microsoft.com/office/officeart/2005/8/layout/radial2"/>
    <dgm:cxn modelId="{7819D565-8D7E-4AD5-AD1F-2B2915298C17}" type="presOf" srcId="{9A504488-3FD5-4A57-909D-FB4FD4C1E183}" destId="{925B520C-F600-4B17-91EE-5985B601FA18}" srcOrd="0" destOrd="0" presId="urn:microsoft.com/office/officeart/2005/8/layout/radial2"/>
    <dgm:cxn modelId="{CAE21956-65EF-4967-8B40-883E049C570C}" type="presOf" srcId="{3F6FF22F-7E8F-40F1-8DA5-C76B075FB035}" destId="{765E4C84-D5DE-49D3-AA2E-E67EA8477417}" srcOrd="0" destOrd="0" presId="urn:microsoft.com/office/officeart/2005/8/layout/radial2"/>
    <dgm:cxn modelId="{CE0CBADB-0447-4BEA-A28B-F05EE86125A5}" type="presOf" srcId="{3D2EFE71-AE02-482A-B3B8-A60E34C85F4A}" destId="{8B5DD0E9-CE4E-4766-BFA2-D5D9046E1F5E}" srcOrd="0" destOrd="0" presId="urn:microsoft.com/office/officeart/2005/8/layout/radial2"/>
    <dgm:cxn modelId="{2A915000-727E-48E6-B56B-C1F2C1D8F6C4}" type="presOf" srcId="{F0E6FA5D-8F88-4D9F-B4F3-E17B4299AA12}" destId="{FC90A8B8-CDA7-45C3-BF51-B9581FB4849E}" srcOrd="0" destOrd="0" presId="urn:microsoft.com/office/officeart/2005/8/layout/radial2"/>
    <dgm:cxn modelId="{16246D1E-61D3-4236-B57F-DD3DEBEC0B39}" srcId="{F0E6FA5D-8F88-4D9F-B4F3-E17B4299AA12}" destId="{9A504488-3FD5-4A57-909D-FB4FD4C1E183}" srcOrd="3" destOrd="0" parTransId="{DF70938B-05A0-4113-9F06-902730E86CE9}" sibTransId="{79419AD7-587C-4FF4-AC79-6E8D0C7E968D}"/>
    <dgm:cxn modelId="{6BEA6826-D7D3-47ED-B985-C07F80C8C282}" type="presOf" srcId="{9F12D7FF-315C-4366-B890-E460C842ABF0}" destId="{382F3143-AB9A-47A2-9191-3C76B7056526}" srcOrd="0" destOrd="0" presId="urn:microsoft.com/office/officeart/2005/8/layout/radial2"/>
    <dgm:cxn modelId="{9862E72D-7AF3-43AC-9053-F3EDF8BDB052}" type="presOf" srcId="{31DE559C-2FAF-4B8B-B277-E63F8EA7A2E9}" destId="{143FB997-C93A-4018-82DC-1F9D8ECB7337}" srcOrd="0" destOrd="0" presId="urn:microsoft.com/office/officeart/2005/8/layout/radial2"/>
    <dgm:cxn modelId="{F8C39A4D-1B44-4802-BA85-C208D7B10DAD}" srcId="{F0E6FA5D-8F88-4D9F-B4F3-E17B4299AA12}" destId="{0220E67A-1ED8-48B0-B126-89132898E5CC}" srcOrd="0" destOrd="0" parTransId="{FF97F7AF-03BC-4532-BDD9-5079F287ABEC}" sibTransId="{0998DE0F-C701-4EA2-8107-27F7BA53B75F}"/>
    <dgm:cxn modelId="{EF079F21-19C3-4301-96ED-6EEB17690F8A}" srcId="{F0E6FA5D-8F88-4D9F-B4F3-E17B4299AA12}" destId="{9F12D7FF-315C-4366-B890-E460C842ABF0}" srcOrd="2" destOrd="0" parTransId="{31DE559C-2FAF-4B8B-B277-E63F8EA7A2E9}" sibTransId="{7B8B2D17-5A4C-430C-A721-AD75CEA0690D}"/>
    <dgm:cxn modelId="{5316AAB6-0839-47A2-80AD-8BE11986C540}" type="presOf" srcId="{DF70938B-05A0-4113-9F06-902730E86CE9}" destId="{360B9B40-A389-4160-8C66-98F413BF1AAD}" srcOrd="0" destOrd="0" presId="urn:microsoft.com/office/officeart/2005/8/layout/radial2"/>
    <dgm:cxn modelId="{A4A37805-30DB-4E17-9687-8BFFD42E5DB1}" type="presOf" srcId="{0220E67A-1ED8-48B0-B126-89132898E5CC}" destId="{405CB91B-E3C0-4C71-8888-33C09196B352}" srcOrd="0" destOrd="0" presId="urn:microsoft.com/office/officeart/2005/8/layout/radial2"/>
    <dgm:cxn modelId="{835518B9-B4D9-4095-9EA2-03A6E4B7FC3D}" type="presParOf" srcId="{FC90A8B8-CDA7-45C3-BF51-B9581FB4849E}" destId="{7B8092EB-429B-44A3-B177-E85C45C1DB41}" srcOrd="0" destOrd="0" presId="urn:microsoft.com/office/officeart/2005/8/layout/radial2"/>
    <dgm:cxn modelId="{59E37381-04CA-42F7-A73B-DA5BFB00DCFF}" type="presParOf" srcId="{7B8092EB-429B-44A3-B177-E85C45C1DB41}" destId="{1BB0CB70-C611-49ED-9741-5E05E05DC29B}" srcOrd="0" destOrd="0" presId="urn:microsoft.com/office/officeart/2005/8/layout/radial2"/>
    <dgm:cxn modelId="{6BFCDF85-FCF4-47B0-8A50-0487436BAC9F}" type="presParOf" srcId="{1BB0CB70-C611-49ED-9741-5E05E05DC29B}" destId="{338446C3-0170-438D-A3C4-D8CEB6D439E3}" srcOrd="0" destOrd="0" presId="urn:microsoft.com/office/officeart/2005/8/layout/radial2"/>
    <dgm:cxn modelId="{8512E492-B31B-4F40-8E08-B29ACF277A26}" type="presParOf" srcId="{1BB0CB70-C611-49ED-9741-5E05E05DC29B}" destId="{42540832-9105-4B29-A178-5AF4CE154629}" srcOrd="1" destOrd="0" presId="urn:microsoft.com/office/officeart/2005/8/layout/radial2"/>
    <dgm:cxn modelId="{C1078945-2CA0-411B-B48E-6A9622B3E153}" type="presParOf" srcId="{7B8092EB-429B-44A3-B177-E85C45C1DB41}" destId="{2CC7875B-DE70-4690-83E7-1C53E51CB1E3}" srcOrd="1" destOrd="0" presId="urn:microsoft.com/office/officeart/2005/8/layout/radial2"/>
    <dgm:cxn modelId="{5191B018-E484-4BE8-8C65-2E7D17B3DD54}" type="presParOf" srcId="{7B8092EB-429B-44A3-B177-E85C45C1DB41}" destId="{ADB57B95-9822-4359-A902-A7A5AD73EE6C}" srcOrd="2" destOrd="0" presId="urn:microsoft.com/office/officeart/2005/8/layout/radial2"/>
    <dgm:cxn modelId="{3A538477-2B4F-419B-8437-D4F6FC0DA3E1}" type="presParOf" srcId="{ADB57B95-9822-4359-A902-A7A5AD73EE6C}" destId="{405CB91B-E3C0-4C71-8888-33C09196B352}" srcOrd="0" destOrd="0" presId="urn:microsoft.com/office/officeart/2005/8/layout/radial2"/>
    <dgm:cxn modelId="{3321C48E-85F8-4948-A92E-FC4587B04DC2}" type="presParOf" srcId="{ADB57B95-9822-4359-A902-A7A5AD73EE6C}" destId="{481A3254-6A1B-431E-819B-A678B5FAAB22}" srcOrd="1" destOrd="0" presId="urn:microsoft.com/office/officeart/2005/8/layout/radial2"/>
    <dgm:cxn modelId="{4F093059-1600-4438-83D6-23387608569E}" type="presParOf" srcId="{7B8092EB-429B-44A3-B177-E85C45C1DB41}" destId="{765E4C84-D5DE-49D3-AA2E-E67EA8477417}" srcOrd="3" destOrd="0" presId="urn:microsoft.com/office/officeart/2005/8/layout/radial2"/>
    <dgm:cxn modelId="{99C82151-EE9A-410B-925E-862FDCE3E9AC}" type="presParOf" srcId="{7B8092EB-429B-44A3-B177-E85C45C1DB41}" destId="{C2067210-429E-4BA0-BE82-B8C965F275B1}" srcOrd="4" destOrd="0" presId="urn:microsoft.com/office/officeart/2005/8/layout/radial2"/>
    <dgm:cxn modelId="{D554A634-1DF2-4414-96ED-B060A0C94C5B}" type="presParOf" srcId="{C2067210-429E-4BA0-BE82-B8C965F275B1}" destId="{8B5DD0E9-CE4E-4766-BFA2-D5D9046E1F5E}" srcOrd="0" destOrd="0" presId="urn:microsoft.com/office/officeart/2005/8/layout/radial2"/>
    <dgm:cxn modelId="{620421AB-9DF6-43C8-99F5-C92D421AB171}" type="presParOf" srcId="{C2067210-429E-4BA0-BE82-B8C965F275B1}" destId="{2E122950-20F3-4401-8A8F-F123D8EA899F}" srcOrd="1" destOrd="0" presId="urn:microsoft.com/office/officeart/2005/8/layout/radial2"/>
    <dgm:cxn modelId="{39CBF026-0273-4C1E-B6E8-17879644EF6A}" type="presParOf" srcId="{7B8092EB-429B-44A3-B177-E85C45C1DB41}" destId="{143FB997-C93A-4018-82DC-1F9D8ECB7337}" srcOrd="5" destOrd="0" presId="urn:microsoft.com/office/officeart/2005/8/layout/radial2"/>
    <dgm:cxn modelId="{89D662FF-228B-490D-9E3A-B0938CBFC959}" type="presParOf" srcId="{7B8092EB-429B-44A3-B177-E85C45C1DB41}" destId="{8CC59FCA-462F-487F-B739-4DDC5116A5A4}" srcOrd="6" destOrd="0" presId="urn:microsoft.com/office/officeart/2005/8/layout/radial2"/>
    <dgm:cxn modelId="{0849F843-EB52-4BD0-B23F-074F77F5FF9D}" type="presParOf" srcId="{8CC59FCA-462F-487F-B739-4DDC5116A5A4}" destId="{382F3143-AB9A-47A2-9191-3C76B7056526}" srcOrd="0" destOrd="0" presId="urn:microsoft.com/office/officeart/2005/8/layout/radial2"/>
    <dgm:cxn modelId="{D5685C33-2935-4626-9DAA-5073F1758AFF}" type="presParOf" srcId="{8CC59FCA-462F-487F-B739-4DDC5116A5A4}" destId="{B0FC4228-54BC-4582-826E-4199DC2A4A46}" srcOrd="1" destOrd="0" presId="urn:microsoft.com/office/officeart/2005/8/layout/radial2"/>
    <dgm:cxn modelId="{B6486B94-EBF4-4387-8051-9D89407D21D2}" type="presParOf" srcId="{7B8092EB-429B-44A3-B177-E85C45C1DB41}" destId="{360B9B40-A389-4160-8C66-98F413BF1AAD}" srcOrd="7" destOrd="0" presId="urn:microsoft.com/office/officeart/2005/8/layout/radial2"/>
    <dgm:cxn modelId="{D88F6AB8-FFFD-4E04-8476-262F7DDA7C41}" type="presParOf" srcId="{7B8092EB-429B-44A3-B177-E85C45C1DB41}" destId="{DCDDB8D9-F48D-48B1-A423-22813E8AA852}" srcOrd="8" destOrd="0" presId="urn:microsoft.com/office/officeart/2005/8/layout/radial2"/>
    <dgm:cxn modelId="{F77C6078-ACA2-4FDA-9D90-DBCA6E475CF2}" type="presParOf" srcId="{DCDDB8D9-F48D-48B1-A423-22813E8AA852}" destId="{925B520C-F600-4B17-91EE-5985B601FA18}" srcOrd="0" destOrd="0" presId="urn:microsoft.com/office/officeart/2005/8/layout/radial2"/>
    <dgm:cxn modelId="{209C4253-C54E-4EA1-B65E-EAF8C4175CAC}" type="presParOf" srcId="{DCDDB8D9-F48D-48B1-A423-22813E8AA852}" destId="{6D53A325-D642-46FF-AD3E-767557FB635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B9B40-A389-4160-8C66-98F413BF1AAD}">
      <dsp:nvSpPr>
        <dsp:cNvPr id="0" name=""/>
        <dsp:cNvSpPr/>
      </dsp:nvSpPr>
      <dsp:spPr>
        <a:xfrm rot="3783072">
          <a:off x="2038039" y="3854270"/>
          <a:ext cx="956280" cy="44604"/>
        </a:xfrm>
        <a:custGeom>
          <a:avLst/>
          <a:gdLst/>
          <a:ahLst/>
          <a:cxnLst/>
          <a:rect l="0" t="0" r="0" b="0"/>
          <a:pathLst>
            <a:path>
              <a:moveTo>
                <a:pt x="0" y="22302"/>
              </a:moveTo>
              <a:lnTo>
                <a:pt x="956280" y="22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FB997-C93A-4018-82DC-1F9D8ECB7337}">
      <dsp:nvSpPr>
        <dsp:cNvPr id="0" name=""/>
        <dsp:cNvSpPr/>
      </dsp:nvSpPr>
      <dsp:spPr>
        <a:xfrm rot="1170124">
          <a:off x="2627470" y="3085714"/>
          <a:ext cx="685193" cy="44604"/>
        </a:xfrm>
        <a:custGeom>
          <a:avLst/>
          <a:gdLst/>
          <a:ahLst/>
          <a:cxnLst/>
          <a:rect l="0" t="0" r="0" b="0"/>
          <a:pathLst>
            <a:path>
              <a:moveTo>
                <a:pt x="0" y="22302"/>
              </a:moveTo>
              <a:lnTo>
                <a:pt x="685193" y="22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E4C84-D5DE-49D3-AA2E-E67EA8477417}">
      <dsp:nvSpPr>
        <dsp:cNvPr id="0" name=""/>
        <dsp:cNvSpPr/>
      </dsp:nvSpPr>
      <dsp:spPr>
        <a:xfrm rot="20280116">
          <a:off x="2625183" y="2322327"/>
          <a:ext cx="602759" cy="44604"/>
        </a:xfrm>
        <a:custGeom>
          <a:avLst/>
          <a:gdLst/>
          <a:ahLst/>
          <a:cxnLst/>
          <a:rect l="0" t="0" r="0" b="0"/>
          <a:pathLst>
            <a:path>
              <a:moveTo>
                <a:pt x="0" y="22302"/>
              </a:moveTo>
              <a:lnTo>
                <a:pt x="602759" y="22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7875B-DE70-4690-83E7-1C53E51CB1E3}">
      <dsp:nvSpPr>
        <dsp:cNvPr id="0" name=""/>
        <dsp:cNvSpPr/>
      </dsp:nvSpPr>
      <dsp:spPr>
        <a:xfrm rot="18655284">
          <a:off x="2348891" y="1566705"/>
          <a:ext cx="1183258" cy="44604"/>
        </a:xfrm>
        <a:custGeom>
          <a:avLst/>
          <a:gdLst/>
          <a:ahLst/>
          <a:cxnLst/>
          <a:rect l="0" t="0" r="0" b="0"/>
          <a:pathLst>
            <a:path>
              <a:moveTo>
                <a:pt x="0" y="22302"/>
              </a:moveTo>
              <a:lnTo>
                <a:pt x="1183258" y="2230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40832-9105-4B29-A178-5AF4CE154629}">
      <dsp:nvSpPr>
        <dsp:cNvPr id="0" name=""/>
        <dsp:cNvSpPr/>
      </dsp:nvSpPr>
      <dsp:spPr>
        <a:xfrm>
          <a:off x="880739" y="1797050"/>
          <a:ext cx="2020434" cy="20204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CB91B-E3C0-4C71-8888-33C09196B352}">
      <dsp:nvSpPr>
        <dsp:cNvPr id="0" name=""/>
        <dsp:cNvSpPr/>
      </dsp:nvSpPr>
      <dsp:spPr>
        <a:xfrm>
          <a:off x="2798813" y="0"/>
          <a:ext cx="1987489" cy="121226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/>
            </a:rPr>
            <a:t>Nominal</a:t>
          </a:r>
          <a:endParaRPr lang="en-US" sz="2800" b="1" kern="1200" dirty="0">
            <a:solidFill>
              <a:schemeClr val="tx1"/>
            </a:solidFill>
            <a:effectLst/>
          </a:endParaRPr>
        </a:p>
      </dsp:txBody>
      <dsp:txXfrm>
        <a:off x="2798813" y="0"/>
        <a:ext cx="1987489" cy="1212260"/>
      </dsp:txXfrm>
    </dsp:sp>
    <dsp:sp modelId="{8B5DD0E9-CE4E-4766-BFA2-D5D9046E1F5E}">
      <dsp:nvSpPr>
        <dsp:cNvPr id="0" name=""/>
        <dsp:cNvSpPr/>
      </dsp:nvSpPr>
      <dsp:spPr>
        <a:xfrm>
          <a:off x="3098591" y="1329222"/>
          <a:ext cx="1682133" cy="121226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Real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098591" y="1329222"/>
        <a:ext cx="1682133" cy="1212260"/>
      </dsp:txXfrm>
    </dsp:sp>
    <dsp:sp modelId="{382F3143-AB9A-47A2-9191-3C76B7056526}">
      <dsp:nvSpPr>
        <dsp:cNvPr id="0" name=""/>
        <dsp:cNvSpPr/>
      </dsp:nvSpPr>
      <dsp:spPr>
        <a:xfrm>
          <a:off x="3057355" y="2971804"/>
          <a:ext cx="2479134" cy="1212260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Seasonally adjusted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057355" y="2971804"/>
        <a:ext cx="2479134" cy="1212260"/>
      </dsp:txXfrm>
    </dsp:sp>
    <dsp:sp modelId="{925B520C-F600-4B17-91EE-5985B601FA18}">
      <dsp:nvSpPr>
        <dsp:cNvPr id="0" name=""/>
        <dsp:cNvSpPr/>
      </dsp:nvSpPr>
      <dsp:spPr>
        <a:xfrm>
          <a:off x="2100813" y="4271683"/>
          <a:ext cx="1848794" cy="121226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</a:rPr>
            <a:t>PPP adjusted</a:t>
          </a:r>
          <a:endParaRPr lang="en-US" sz="2700" b="1" kern="1200" dirty="0">
            <a:solidFill>
              <a:schemeClr val="tx1"/>
            </a:solidFill>
          </a:endParaRPr>
        </a:p>
      </dsp:txBody>
      <dsp:txXfrm>
        <a:off x="2100813" y="4271683"/>
        <a:ext cx="1848794" cy="121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0.25714</cdr:x>
      <cdr:y>0.82609</cdr:y>
    </cdr:from>
    <cdr:to>
      <cdr:x>0.34286</cdr:x>
      <cdr:y>0.82609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1371600" y="2895600"/>
          <a:ext cx="457200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headEnd type="arrow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01B2-42F7-4BC5-8C67-E7D85BB0F250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088F-1122-43BC-AF8C-2CF7E84FD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a.gov/" TargetMode="External"/><Relationship Id="rId2" Type="http://schemas.openxmlformats.org/officeDocument/2006/relationships/hyperlink" Target="http://www.czso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ecd.org/" TargetMode="External"/><Relationship Id="rId4" Type="http://schemas.openxmlformats.org/officeDocument/2006/relationships/hyperlink" Target="http://ec.europa.eu/economy_finance/eu/index_en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4.bin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MACROECONOMICS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456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February 28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2.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National Accounts (Cont).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Introduction to Economic Growth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6461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The Chain-Weighted Approach</a:t>
            </a:r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1600200" y="1447800"/>
          <a:ext cx="5605462" cy="598488"/>
        </p:xfrm>
        <a:graphic>
          <a:graphicData uri="http://schemas.openxmlformats.org/presentationml/2006/ole">
            <p:oleObj spid="_x0000_s87041" name="Equation" r:id="rId3" imgW="2374560" imgH="2538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2819400"/>
            <a:ext cx="762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GDP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growth rate: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819400" y="2590800"/>
          <a:ext cx="2679700" cy="945776"/>
        </p:xfrm>
        <a:graphic>
          <a:graphicData uri="http://schemas.openxmlformats.org/presentationml/2006/ole">
            <p:oleObj spid="_x0000_s87042" name="Equation" r:id="rId4" imgW="1295280" imgH="457200" progId="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3962400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growth rate is affected by the choice of the base year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year to choose? 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6461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The Chain-Weighted </a:t>
            </a: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Approach</a:t>
            </a:r>
            <a:endParaRPr lang="en-US" sz="2800" b="1" dirty="0" smtClean="0">
              <a:latin typeface="Perpetua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438400" y="1295400"/>
          <a:ext cx="4053228" cy="2453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167"/>
                <a:gridCol w="772440"/>
                <a:gridCol w="730909"/>
                <a:gridCol w="797356"/>
                <a:gridCol w="797356"/>
              </a:tblGrid>
              <a:tr h="73660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Popcorn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Movies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 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8382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460500" y="4648200"/>
          <a:ext cx="5730875" cy="1504950"/>
        </p:xfrm>
        <a:graphic>
          <a:graphicData uri="http://schemas.openxmlformats.org/presentationml/2006/ole">
            <p:oleObj spid="_x0000_s59396" name="Equation" r:id="rId3" imgW="2806560" imgH="7365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4114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 GDP (100=2010)?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22929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 GDP growth rate? 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43573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Example (Cont.)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8800" y="1371600"/>
          <a:ext cx="5334000" cy="2377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5612"/>
                <a:gridCol w="829409"/>
                <a:gridCol w="784815"/>
                <a:gridCol w="856162"/>
                <a:gridCol w="856162"/>
                <a:gridCol w="981840"/>
              </a:tblGrid>
              <a:tr h="66040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Popcorn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Movies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 GDP growth rate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 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60 %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-20%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382713" y="4648200"/>
          <a:ext cx="5886450" cy="1504950"/>
        </p:xfrm>
        <a:graphic>
          <a:graphicData uri="http://schemas.openxmlformats.org/presentationml/2006/ole">
            <p:oleObj spid="_x0000_s101378" name="Equation" r:id="rId3" imgW="2882880" imgH="7365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4114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 GDP (100=2011)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2971800"/>
            <a:ext cx="914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435734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Example (Cont.)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0" y="1295400"/>
          <a:ext cx="4967630" cy="2377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167"/>
                <a:gridCol w="772440"/>
                <a:gridCol w="730909"/>
                <a:gridCol w="797356"/>
                <a:gridCol w="797356"/>
                <a:gridCol w="914402"/>
              </a:tblGrid>
              <a:tr h="66040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Popcorn 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Movies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 GDP growth rate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 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P($)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62 %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-16%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292225" y="4648200"/>
          <a:ext cx="6067425" cy="1504950"/>
        </p:xfrm>
        <a:graphic>
          <a:graphicData uri="http://schemas.openxmlformats.org/presentationml/2006/ole">
            <p:oleObj spid="_x0000_s102402" name="Equation" r:id="rId3" imgW="2971800" imgH="73656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4800" y="41148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Real GDP (100=2012)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0" y="2895600"/>
            <a:ext cx="9144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6461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The Chain-Weighted Approach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872937"/>
            <a:ext cx="75438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step procedure: Step 1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0" y="1752600"/>
          <a:ext cx="5257798" cy="2377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915"/>
                <a:gridCol w="1299961"/>
                <a:gridCol w="1299961"/>
                <a:gridCol w="1299961"/>
              </a:tblGrid>
              <a:tr h="66040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 GDP growth rate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(100=2010)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 GDP growth rate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(100=2011)</a:t>
                      </a:r>
                    </a:p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 GDP growth rate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(100=2012)</a:t>
                      </a:r>
                    </a:p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61 %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-19%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-20%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-16%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95600" y="3352800"/>
            <a:ext cx="25908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3733800"/>
            <a:ext cx="25908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646132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The Chain-Weighted Approach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571500" y="4495800"/>
          <a:ext cx="7734300" cy="762000"/>
        </p:xfrm>
        <a:graphic>
          <a:graphicData uri="http://schemas.openxmlformats.org/presentationml/2006/ole">
            <p:oleObj spid="_x0000_s104450" name="Equation" r:id="rId3" imgW="4254480" imgH="419040" progId="Equation.3">
              <p:embed/>
            </p:oleObj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71600" y="1905000"/>
          <a:ext cx="5257798" cy="2377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915"/>
                <a:gridCol w="1299961"/>
                <a:gridCol w="1299961"/>
                <a:gridCol w="1299961"/>
              </a:tblGrid>
              <a:tr h="660401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 GDP growth rate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(100=2010)</a:t>
                      </a:r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 GDP growth rate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(100=2011)</a:t>
                      </a:r>
                    </a:p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 GDP growth rate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(100=2012)</a:t>
                      </a:r>
                    </a:p>
                    <a:p>
                      <a:pPr algn="ctr"/>
                      <a:endParaRPr 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736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61 %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-19%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-20%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-16%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743200" y="3505200"/>
            <a:ext cx="25908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3886200"/>
            <a:ext cx="2590800" cy="381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492125" y="5334000"/>
          <a:ext cx="7896225" cy="762000"/>
        </p:xfrm>
        <a:graphic>
          <a:graphicData uri="http://schemas.openxmlformats.org/presentationml/2006/ole">
            <p:oleObj spid="_x0000_s104451" name="Equation" r:id="rId4" imgW="4343400" imgH="41904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7391400" y="4267200"/>
            <a:ext cx="1066800" cy="1828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600" y="87293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step procedure: Step 2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7573099" cy="73866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Real GDP: The Chain-Weighted Approach (Cont.)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35280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order to calculate next year real GDP, we need to know the previous year figure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1600200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GDP</a:t>
            </a:r>
            <a:r>
              <a:rPr lang="en-US" sz="2200" i="1" baseline="30000" dirty="0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GDP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(1+g</a:t>
            </a:r>
            <a:r>
              <a:rPr lang="en-US" sz="2200" i="1" baseline="30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236113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GDP</a:t>
            </a:r>
            <a:r>
              <a:rPr lang="en-US" sz="2200" i="1" baseline="30000" dirty="0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GDP</a:t>
            </a:r>
            <a:r>
              <a:rPr lang="en-US" sz="2200" i="1" baseline="30000" dirty="0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(1+g</a:t>
            </a:r>
            <a:r>
              <a:rPr lang="en-US" sz="2200" i="1" baseline="30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872937"/>
            <a:ext cx="754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step procedure: Step 3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0" y="4064169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we start from year 2011, real GDP for 2010 is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4876800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GDP</a:t>
            </a:r>
            <a:r>
              <a:rPr lang="en-US" sz="2200" i="1" baseline="30000" dirty="0" smtClean="0">
                <a:latin typeface="Times New Roman" pitchFamily="18" charset="0"/>
                <a:cs typeface="Times New Roman" pitchFamily="18" charset="0"/>
              </a:rPr>
              <a:t>CW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GDP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 /(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1+g</a:t>
            </a:r>
            <a:r>
              <a:rPr lang="en-US" sz="2200" i="1" baseline="30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29559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GDP Deflator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838200"/>
            <a:ext cx="8305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Changes in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overall  price level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between the base year and the current year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price of output relative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ithe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price in a base year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Deflator(t) = Nominal GDP (t)/Real GDP(t)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It is an index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Equals to 1 or 100 in the base year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Its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level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has no economic interpretation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Removes the inflation out of nominal GDP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971800" y="5410200"/>
          <a:ext cx="3429000" cy="1037208"/>
        </p:xfrm>
        <a:graphic>
          <a:graphicData uri="http://schemas.openxmlformats.org/presentationml/2006/ole">
            <p:oleObj spid="_x0000_s64515" name="Equation" r:id="rId3" imgW="151128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41325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GDP Deflator (Cont.)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762000"/>
            <a:ext cx="83058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 GDP deflator (100=2005)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Deflator (2006) = 103 </a:t>
            </a:r>
          </a:p>
          <a:p>
            <a:pPr>
              <a:lnSpc>
                <a:spcPct val="200000"/>
              </a:lnSpc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overall prices by 3 % relative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base year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GDP Deflator (2000) = 88.7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0" y="1066800"/>
          <a:ext cx="2699026" cy="3840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6426"/>
                <a:gridCol w="1752600"/>
              </a:tblGrid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Deflator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88.723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90.727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92.196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94.135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96.786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103.231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106.227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108.582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109.529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110.993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113.359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115.36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05600" y="29718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4057471"/>
            <a:ext cx="4572000" cy="12296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in overall prices between 2000 and 2005 by 11.3 % compared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1371600"/>
            <a:ext cx="91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0" y="5477470"/>
            <a:ext cx="6400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N!B!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Deflator shows the change in prices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relative to the base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0"/>
            <a:ext cx="41325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GDP Deflator (Cont.)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81600" y="990600"/>
          <a:ext cx="3505200" cy="38404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90600"/>
                <a:gridCol w="914400"/>
                <a:gridCol w="1600200"/>
              </a:tblGrid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Deflator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Inflation rate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88.723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2.17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90.727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2.26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92.196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1.62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94.135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2.10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96.786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2.82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3.32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103.231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3.23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106.227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2.90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108.582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2.22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109.529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0.87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110.993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1.34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113.359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2.13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1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115.36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1.77</a:t>
                      </a: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304800" y="1600200"/>
          <a:ext cx="4648200" cy="715019"/>
        </p:xfrm>
        <a:graphic>
          <a:graphicData uri="http://schemas.openxmlformats.org/presentationml/2006/ole">
            <p:oleObj spid="_x0000_s166914" name="Equation" r:id="rId3" imgW="2806560" imgH="43164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4800" y="2819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a change in aggregate price level from one year to another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Real GDP: Chain-weighted approach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GDP deflator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Introduction to economic growth 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226055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Class Outline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0"/>
            <a:ext cx="51466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as a Measure of  Well-Being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229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does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account for: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Non-marker transactions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Leisure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Improved product quality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Distribution of income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Quality of environment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Depletion of resources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Developed by Simon Kuznets in 1930 for BEA as a tool which allows to monitor the effect of government policy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841712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Czech Republic: Czech statistical office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Český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statistický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úřad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(CSU)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www.czso.cz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Czech National Bank: Global Economics Outlook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USA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U.S. Bureau of Economic Analysis (BEA)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www.bea.gov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European Union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Directorate General on Economic and Financial Affairs of the European Commission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http://ec.europa.eu/economy_finance/eu/index_en.htm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OECD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www.oecd.org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0"/>
            <a:ext cx="2148024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Data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0"/>
            <a:ext cx="45726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Long Run: Economic Growth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838200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Increase in real GDP per capita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Two aspects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Changes in GDP per capita within one country over 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Tremendous differences in GDP per capital across countries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World Bank Classification based 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GNP per capita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Low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income: &lt; $1,005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Middle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income: $1,006 –$12,000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High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income: &gt;$12,000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76250"/>
            <a:ext cx="8382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00600"/>
            <a:ext cx="3330512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-152400"/>
            <a:ext cx="54673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Cross-Country Income Differences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855" y="1219200"/>
            <a:ext cx="875774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6324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Mankiw (2011)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0"/>
            <a:ext cx="2932726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Economic </a:t>
            </a: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Growth</a:t>
            </a:r>
            <a:endParaRPr lang="en-US" sz="2800" b="1" dirty="0" smtClean="0">
              <a:latin typeface="Perpetua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Changes over time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114800"/>
            <a:ext cx="8534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2362200"/>
            <a:ext cx="990600" cy="3886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0"/>
            <a:ext cx="41093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Economic Growth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Distribution of countries according to PPP-adjusted real GDP per capita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324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Acemoglu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D.  (2009)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5723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581400" y="1600200"/>
            <a:ext cx="50292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Distribution shift to the right =&gt;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Increasing inequality across countries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" y="0"/>
            <a:ext cx="41093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Economic Growth (Cont.)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can the US be 32 times richer than Bangladesh?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Different growth rate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we take two countries with the same GDP per capita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country is growing at 2 % per year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Another country is not growing (0% per year)</a:t>
            </a:r>
          </a:p>
          <a:p>
            <a:pPr>
              <a:lnSpc>
                <a:spcPct val="200000"/>
              </a:lnSpc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200 years</a:t>
            </a:r>
          </a:p>
          <a:p>
            <a:pPr>
              <a:lnSpc>
                <a:spcPct val="150000"/>
              </a:lnSpc>
              <a:buFont typeface="Symbol"/>
              <a:buChar char="Þ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95400" y="4635500"/>
          <a:ext cx="6386512" cy="1231900"/>
        </p:xfrm>
        <a:graphic>
          <a:graphicData uri="http://schemas.openxmlformats.org/presentationml/2006/ole">
            <p:oleObj spid="_x0000_s107522" name="Equation" r:id="rId3" imgW="250164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-152400"/>
            <a:ext cx="83058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evolution of GDP per capita, 1960-2010</a:t>
            </a:r>
          </a:p>
        </p:txBody>
      </p:sp>
      <p:graphicFrame>
        <p:nvGraphicFramePr>
          <p:cNvPr id="7" name="Chart 6"/>
          <p:cNvGraphicFramePr/>
          <p:nvPr/>
        </p:nvGraphicFramePr>
        <p:xfrm>
          <a:off x="685800" y="838200"/>
          <a:ext cx="7620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3200" y="1524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205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UK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2971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3364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Guatemala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2057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S. Korea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114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India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864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Nigeria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Botswana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8382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Log GDP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290412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Logarithmic Scale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804208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If GPD per capita grows at a constant rate of 2 % per year, the value of GDP per capita increases by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larger and larger increments over time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29026" name="Object 2"/>
          <p:cNvGraphicFramePr>
            <a:graphicFrameLocks noChangeAspect="1"/>
          </p:cNvGraphicFramePr>
          <p:nvPr/>
        </p:nvGraphicFramePr>
        <p:xfrm>
          <a:off x="1219200" y="1981200"/>
          <a:ext cx="7431088" cy="1193800"/>
        </p:xfrm>
        <a:graphic>
          <a:graphicData uri="http://schemas.openxmlformats.org/presentationml/2006/ole">
            <p:oleObj spid="_x0000_s129026" name="Equation" r:id="rId3" imgW="4330440" imgH="749160" progId="">
              <p:embed/>
            </p:oleObj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1752600" y="3124200"/>
          <a:ext cx="5334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934200" y="6248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32766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3124200" y="5943600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581400" y="5791200"/>
            <a:ext cx="0" cy="685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209800" y="5943600"/>
            <a:ext cx="914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209800" y="5791200"/>
            <a:ext cx="1371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410200" y="4953000"/>
            <a:ext cx="0" cy="1447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867400" y="4648200"/>
            <a:ext cx="0" cy="1752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09800" y="4648200"/>
            <a:ext cx="36576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209800" y="4953000"/>
            <a:ext cx="32004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Straight Arrow Connector 43"/>
          <p:cNvSpPr/>
          <p:nvPr/>
        </p:nvSpPr>
        <p:spPr>
          <a:xfrm>
            <a:off x="5410200" y="6248400"/>
            <a:ext cx="457200" cy="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743200" y="4648200"/>
            <a:ext cx="0" cy="3048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743200" y="5791200"/>
            <a:ext cx="0" cy="1524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9000" y="3200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Exponential growth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3691467" y="3693695"/>
          <a:ext cx="2099733" cy="497305"/>
        </p:xfrm>
        <a:graphic>
          <a:graphicData uri="http://schemas.openxmlformats.org/presentationml/2006/ole">
            <p:oleObj spid="_x0000_s129027" name="Equation" r:id="rId5" imgW="96516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40807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Logarithmic Scale (Cont.)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804208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same proportional increase in GDP per capita is represented by the same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vertical distance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the scale (constant growth rate)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0" y="5867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Time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2667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LogX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10400" y="2590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endParaRPr lang="en-US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growth 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Chart 23"/>
          <p:cNvGraphicFramePr/>
          <p:nvPr/>
        </p:nvGraphicFramePr>
        <p:xfrm>
          <a:off x="1828800" y="2667000"/>
          <a:ext cx="4267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2514600" y="2971800"/>
          <a:ext cx="3381530" cy="457200"/>
        </p:xfrm>
        <a:graphic>
          <a:graphicData uri="http://schemas.openxmlformats.org/presentationml/2006/ole">
            <p:oleObj spid="_x0000_s130051" name="Equation" r:id="rId4" imgW="1688760" imgH="228600" progId="">
              <p:embed/>
            </p:oleObj>
          </a:graphicData>
        </a:graphic>
      </p:graphicFrame>
      <p:cxnSp>
        <p:nvCxnSpPr>
          <p:cNvPr id="28" name="Straight Connector 27"/>
          <p:cNvCxnSpPr/>
          <p:nvPr/>
        </p:nvCxnSpPr>
        <p:spPr>
          <a:xfrm flipV="1">
            <a:off x="3429000" y="5181600"/>
            <a:ext cx="0" cy="685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810000" y="4953000"/>
            <a:ext cx="0" cy="914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724400" y="4267200"/>
            <a:ext cx="0" cy="1600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105400" y="4038600"/>
            <a:ext cx="0" cy="18288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362200" y="5181600"/>
            <a:ext cx="1066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362200" y="4953000"/>
            <a:ext cx="1447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362200" y="4267200"/>
            <a:ext cx="2362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362200" y="4038600"/>
            <a:ext cx="2743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895600" y="403860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2895600" y="4953000"/>
            <a:ext cx="0" cy="22860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038600"/>
            <a:ext cx="8229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Why are they equivalent ?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4195" y="0"/>
            <a:ext cx="55537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GDP:  Three Equivalent Approaches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371600"/>
            <a:ext cx="458971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approach (value-added)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0286" y="2286000"/>
            <a:ext cx="255871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2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Income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approach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3276600"/>
            <a:ext cx="30219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Expenditure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328166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Fundamental Causes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925354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factors potentially affecting why societies make different technology and capital accumulation choices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Geographical differences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	Nature, physical, ecological, and geographical environment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Institution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Laws, regulations, enforcement of  property rights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Culture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Values, preferences, and believes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Luck (multiple equilibrium)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divergent passes of the economies which are otherwise identical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4621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The Vicious Circle of Poverty </a:t>
            </a: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68542"/>
            <a:ext cx="1281112" cy="135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990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GDP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49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665" y="2286000"/>
            <a:ext cx="182753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13070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Low savings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72000"/>
            <a:ext cx="1981200" cy="14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590800"/>
            <a:ext cx="1979009" cy="203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276600" y="14478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800" y="1447800"/>
            <a:ext cx="14478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62600" y="3962400"/>
            <a:ext cx="9906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4648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Scarce investment capital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600200" y="4648200"/>
            <a:ext cx="15240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3400" y="5257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Scarce jobs,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Poor capital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6400" y="1524000"/>
            <a:ext cx="1371600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990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Low output and income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1400" y="3429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POVERTY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0" grpId="0"/>
      <p:bldP spid="24" grpId="0"/>
      <p:bldP spid="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841" y="0"/>
            <a:ext cx="30716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Breaking the Cycle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990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GDP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15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Better institutions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0"/>
            <a:ext cx="1981200" cy="143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3276600" y="14478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876800" y="1447800"/>
            <a:ext cx="1447800" cy="609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562600" y="3962400"/>
            <a:ext cx="990600" cy="1066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43600" y="4648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Investment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capital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600200" y="4648200"/>
            <a:ext cx="15240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5257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Better jobs,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Technology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6400" y="1524000"/>
            <a:ext cx="1371600" cy="6858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990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Higher output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9000" y="3429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ECONOMIC GROWTH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28600"/>
            <a:ext cx="177270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flipH="1">
            <a:off x="6172200" y="1295400"/>
            <a:ext cx="7620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272087"/>
            <a:ext cx="163594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1468542"/>
            <a:ext cx="1281112" cy="135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86000"/>
            <a:ext cx="1979009" cy="203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0"/>
            <a:ext cx="27914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2825" y="1447800"/>
            <a:ext cx="1095375" cy="19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665" y="2286000"/>
            <a:ext cx="182753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2209800"/>
            <a:ext cx="18288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5181600"/>
            <a:ext cx="15906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0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49741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Correlates of Economic Growth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7724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324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Acemoglu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D.  (2009)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858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Investment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physical 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4800" y="0"/>
            <a:ext cx="615072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Correlates of Economic Growth (Cont.)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580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434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Acemoglu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D.  (2009)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85800"/>
            <a:ext cx="83058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Investment in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human capital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6" y="1085850"/>
            <a:ext cx="9022343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7"/>
          <p:cNvSpPr/>
          <p:nvPr/>
        </p:nvSpPr>
        <p:spPr>
          <a:xfrm>
            <a:off x="304800" y="0"/>
            <a:ext cx="53353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Economic and Population Growth</a:t>
            </a:r>
            <a:endParaRPr lang="en-US" sz="2800" b="1" dirty="0" smtClean="0">
              <a:latin typeface="Perpetua" pitchFamily="18" charset="0"/>
              <a:cs typeface="Times New Roman" pitchFamily="18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5629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7"/>
          <p:cNvSpPr/>
          <p:nvPr/>
        </p:nvSpPr>
        <p:spPr>
          <a:xfrm>
            <a:off x="304800" y="0"/>
            <a:ext cx="47827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Savings and Economic Growth</a:t>
            </a:r>
            <a:endParaRPr lang="en-US" sz="2800" b="1" dirty="0" smtClean="0">
              <a:latin typeface="Perpetua" pitchFamily="18" charset="0"/>
              <a:cs typeface="Times New Roman" pitchFamily="18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Next class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Solow-Swan Growth Model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Reading Assignment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Handout “Theories that don’t work”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19902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743200"/>
            <a:ext cx="22860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743200"/>
            <a:ext cx="2286000" cy="165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Firms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23622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Households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46598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Labor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52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CIRCULAR FLOW MODEL OF MARKET ECONOMY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76600" y="1840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Bicycles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000" y="1154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Expenditure ($)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33800" y="548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Income ($)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Double Bracket 43"/>
          <p:cNvSpPr/>
          <p:nvPr/>
        </p:nvSpPr>
        <p:spPr>
          <a:xfrm rot="16200000">
            <a:off x="2514600" y="609600"/>
            <a:ext cx="3505200" cy="5638800"/>
          </a:xfrm>
          <a:prstGeom prst="bracketPair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5" name="Left Arrow 44"/>
          <p:cNvSpPr/>
          <p:nvPr/>
        </p:nvSpPr>
        <p:spPr>
          <a:xfrm>
            <a:off x="5715000" y="50292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Arrow 45"/>
          <p:cNvSpPr/>
          <p:nvPr/>
        </p:nvSpPr>
        <p:spPr>
          <a:xfrm>
            <a:off x="2438400" y="50292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Arrow 46"/>
          <p:cNvSpPr/>
          <p:nvPr/>
        </p:nvSpPr>
        <p:spPr>
          <a:xfrm rot="10800000">
            <a:off x="5562600" y="1828801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 rot="10800000">
            <a:off x="2362201" y="1828800"/>
            <a:ext cx="381000" cy="76200"/>
          </a:xfrm>
          <a:prstGeom prst="lef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uble Bracket 48"/>
          <p:cNvSpPr/>
          <p:nvPr/>
        </p:nvSpPr>
        <p:spPr>
          <a:xfrm rot="16200000">
            <a:off x="1828800" y="0"/>
            <a:ext cx="4953000" cy="6934200"/>
          </a:xfrm>
          <a:prstGeom prst="bracketPair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0" name="Left Arrow 49"/>
          <p:cNvSpPr/>
          <p:nvPr/>
        </p:nvSpPr>
        <p:spPr>
          <a:xfrm>
            <a:off x="5486400" y="1143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Arrow 50"/>
          <p:cNvSpPr/>
          <p:nvPr/>
        </p:nvSpPr>
        <p:spPr>
          <a:xfrm>
            <a:off x="2362200" y="1143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 rot="10800000">
            <a:off x="2438400" y="5715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 rot="10800000">
            <a:off x="5715000" y="5715000"/>
            <a:ext cx="381000" cy="76200"/>
          </a:xfrm>
          <a:prstGeom prst="lef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81000" y="630549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rule of accounting: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Expenditure of buyers = Income of sellers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2895600"/>
            <a:ext cx="2590800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production =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=Total income =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=Total expenditure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55572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 by the Expenditure Approach</a:t>
            </a:r>
          </a:p>
        </p:txBody>
      </p:sp>
      <p:cxnSp>
        <p:nvCxnSpPr>
          <p:cNvPr id="5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/>
          <p:nvPr/>
        </p:nvSpPr>
        <p:spPr>
          <a:xfrm>
            <a:off x="1676400" y="510540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Source: Czech Statistical Office. Qatar Ministry of development planning and statistics.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28800" y="1066800"/>
          <a:ext cx="5410200" cy="3799056"/>
        </p:xfrm>
        <a:graphic>
          <a:graphicData uri="http://schemas.openxmlformats.org/drawingml/2006/table">
            <a:tbl>
              <a:tblPr/>
              <a:tblGrid>
                <a:gridCol w="2086504"/>
                <a:gridCol w="1257252"/>
                <a:gridCol w="1033222"/>
                <a:gridCol w="1033222"/>
              </a:tblGrid>
              <a:tr h="1078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Expenditure category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Czech Republic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Qatar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China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83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Consumption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n-US" sz="2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?</a:t>
                      </a:r>
                      <a:endParaRPr lang="en-US" sz="2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8683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Investment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683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Net export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36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GDP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55572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 by the Expenditure Approach</a:t>
            </a:r>
          </a:p>
        </p:txBody>
      </p:sp>
      <p:cxnSp>
        <p:nvCxnSpPr>
          <p:cNvPr id="5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6"/>
          <p:cNvSpPr/>
          <p:nvPr/>
        </p:nvSpPr>
        <p:spPr>
          <a:xfrm>
            <a:off x="1676400" y="5105400"/>
            <a:ext cx="6400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Source: Czech Statistical Office. Qatar Ministry of development planning and statistics. 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28800" y="990600"/>
          <a:ext cx="5410200" cy="3799056"/>
        </p:xfrm>
        <a:graphic>
          <a:graphicData uri="http://schemas.openxmlformats.org/drawingml/2006/table">
            <a:tbl>
              <a:tblPr/>
              <a:tblGrid>
                <a:gridCol w="2086504"/>
                <a:gridCol w="1257252"/>
                <a:gridCol w="1033222"/>
                <a:gridCol w="1033222"/>
              </a:tblGrid>
              <a:tr h="1078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Expenditure category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Czech Republic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Qatar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China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683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Consumption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71.1%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200000"/>
                        </a:lnSpc>
                      </a:pPr>
                      <a:r>
                        <a:rPr lang="en-US" sz="22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49.1%</a:t>
                      </a:r>
                      <a:endParaRPr lang="en-US" sz="22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18683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Investment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48.3%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683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Net export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2.6 %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36"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GDP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00000"/>
                        </a:lnSpc>
                      </a:pPr>
                      <a:r>
                        <a:rPr lang="en-US" sz="2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0"/>
            <a:ext cx="2433295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GDP Variations</a:t>
            </a:r>
          </a:p>
        </p:txBody>
      </p:sp>
      <p:cxnSp>
        <p:nvCxnSpPr>
          <p:cNvPr id="5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/>
        </p:nvGraphicFramePr>
        <p:xfrm>
          <a:off x="304800" y="990600"/>
          <a:ext cx="815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76400" y="3581400"/>
            <a:ext cx="1219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GDP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219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Expressed in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9682" name="Object 2"/>
          <p:cNvGraphicFramePr>
            <a:graphicFrameLocks noChangeAspect="1"/>
          </p:cNvGraphicFramePr>
          <p:nvPr/>
        </p:nvGraphicFramePr>
        <p:xfrm>
          <a:off x="5486400" y="1524000"/>
          <a:ext cx="3505200" cy="630754"/>
        </p:xfrm>
        <a:graphic>
          <a:graphicData uri="http://schemas.openxmlformats.org/presentationml/2006/ole">
            <p:oleObj spid="_x0000_s199682" name="Equation" r:id="rId8" imgW="2400120" imgH="43164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200" y="243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Expressed in constant prices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9683" name="Object 3"/>
          <p:cNvGraphicFramePr>
            <a:graphicFrameLocks noChangeAspect="1"/>
          </p:cNvGraphicFramePr>
          <p:nvPr/>
        </p:nvGraphicFramePr>
        <p:xfrm>
          <a:off x="5423139" y="2895600"/>
          <a:ext cx="3568461" cy="381000"/>
        </p:xfrm>
        <a:graphic>
          <a:graphicData uri="http://schemas.openxmlformats.org/presentationml/2006/ole">
            <p:oleObj spid="_x0000_s199683" name="Equation" r:id="rId9" imgW="2374560" imgH="25380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67400" y="432429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Removing seasonal pattern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569589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Adjustment for differences in standards of living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0"/>
            <a:ext cx="39718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Seasonally Adjusted GDP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8382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Quarter-to-quarter fluctuations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pronounced seasonal pattern: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Steady growth over the year -  peaking in Q4  - sharp drop in Q1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838200" y="2590800"/>
          <a:ext cx="7086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6488668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IMF Financial Statistics Database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0"/>
            <a:ext cx="29819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Perpetua" pitchFamily="18" charset="0"/>
                <a:cs typeface="Times New Roman" pitchFamily="18" charset="0"/>
              </a:rPr>
              <a:t>PPP Adjusted GDP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229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Comparing the standards of living (GDP per capita) across countries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Converting GDP into common currency using  currency exchange rates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Issues: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1. Variation of exchange rates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2. Difference in prices of basic goods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using a common set of prices which reflects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purchasing power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Purchasing power parity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The price of a typical basket of goods is equal across countries being converted into the common currency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7953</TotalTime>
  <Words>1397</Words>
  <Application>Microsoft Office PowerPoint</Application>
  <PresentationFormat>Экран (4:3)</PresentationFormat>
  <Paragraphs>449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Office Theme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740</cp:revision>
  <dcterms:created xsi:type="dcterms:W3CDTF">2006-08-16T00:00:00Z</dcterms:created>
  <dcterms:modified xsi:type="dcterms:W3CDTF">2014-02-28T05:45:09Z</dcterms:modified>
</cp:coreProperties>
</file>