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83" r:id="rId2"/>
    <p:sldId id="537" r:id="rId3"/>
    <p:sldId id="538" r:id="rId4"/>
    <p:sldId id="525" r:id="rId5"/>
    <p:sldId id="505" r:id="rId6"/>
    <p:sldId id="529" r:id="rId7"/>
    <p:sldId id="506" r:id="rId8"/>
    <p:sldId id="518" r:id="rId9"/>
    <p:sldId id="519" r:id="rId10"/>
    <p:sldId id="520" r:id="rId11"/>
    <p:sldId id="521" r:id="rId12"/>
    <p:sldId id="522" r:id="rId13"/>
    <p:sldId id="523" r:id="rId14"/>
    <p:sldId id="530" r:id="rId15"/>
    <p:sldId id="533" r:id="rId16"/>
    <p:sldId id="540" r:id="rId17"/>
    <p:sldId id="534" r:id="rId18"/>
    <p:sldId id="535" r:id="rId19"/>
    <p:sldId id="536" r:id="rId20"/>
    <p:sldId id="541" r:id="rId21"/>
    <p:sldId id="542" r:id="rId22"/>
    <p:sldId id="539" r:id="rId23"/>
    <p:sldId id="544" r:id="rId24"/>
    <p:sldId id="543" r:id="rId25"/>
    <p:sldId id="545" r:id="rId26"/>
    <p:sldId id="546" r:id="rId27"/>
    <p:sldId id="548" r:id="rId28"/>
    <p:sldId id="549" r:id="rId29"/>
    <p:sldId id="550" r:id="rId30"/>
    <p:sldId id="551" r:id="rId31"/>
    <p:sldId id="552" r:id="rId32"/>
    <p:sldId id="554" r:id="rId33"/>
    <p:sldId id="553" r:id="rId34"/>
    <p:sldId id="28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101B2-42F7-4BC5-8C67-E7D85BB0F250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A088F-1122-43BC-AF8C-2CF7E84FD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A088F-1122-43BC-AF8C-2CF7E84FD23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A088F-1122-43BC-AF8C-2CF7E84FD23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A088F-1122-43BC-AF8C-2CF7E84FD23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A088F-1122-43BC-AF8C-2CF7E84FD23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A088F-1122-43BC-AF8C-2CF7E84FD23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Perpetua" pitchFamily="18" charset="0"/>
              </a:rPr>
              <a:t>MACROECONOMICS I</a:t>
            </a:r>
            <a:endParaRPr lang="en-US" sz="2400" b="1" dirty="0">
              <a:latin typeface="Perpetu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48400" y="4724400"/>
            <a:ext cx="23022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March 28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2014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398693"/>
            <a:ext cx="7467600" cy="82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 7.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IS-LM model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0" y="2057400"/>
            <a:ext cx="65532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990600"/>
            <a:ext cx="525780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66800" y="1219200"/>
            <a:ext cx="5257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10000" y="5486400"/>
            <a:ext cx="5257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48000" y="5257800"/>
            <a:ext cx="525780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04800" y="0"/>
            <a:ext cx="5638788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The  Feedback Effect of Fiscal Policy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676400"/>
            <a:ext cx="4158641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1600201"/>
            <a:ext cx="4419600" cy="3565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91000" y="1524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AE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077200" y="5181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Y, output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1066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Interest rate,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0400" y="5181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Money, M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rc 19"/>
          <p:cNvSpPr/>
          <p:nvPr/>
        </p:nvSpPr>
        <p:spPr>
          <a:xfrm rot="11214149">
            <a:off x="1002515" y="369109"/>
            <a:ext cx="5154601" cy="436617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752600" y="2209800"/>
            <a:ext cx="0" cy="2895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76600" y="4419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52600" y="1992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1000" y="4038600"/>
            <a:ext cx="1371600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" y="3810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M*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4724400" y="2438400"/>
            <a:ext cx="4038600" cy="190500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724400" y="1828800"/>
            <a:ext cx="3657600" cy="327660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648200" y="3429000"/>
            <a:ext cx="190500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553200" y="3429000"/>
            <a:ext cx="0" cy="167640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324600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Y*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343400" y="3200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Y*</a:t>
            </a:r>
            <a:endParaRPr lang="en-US" b="1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4724400" y="1981200"/>
            <a:ext cx="3810000" cy="18288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7848600" y="2286000"/>
            <a:ext cx="0" cy="281940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2851" name="Object 3"/>
          <p:cNvGraphicFramePr>
            <a:graphicFrameLocks noChangeAspect="1"/>
          </p:cNvGraphicFramePr>
          <p:nvPr/>
        </p:nvGraphicFramePr>
        <p:xfrm>
          <a:off x="7440613" y="2320925"/>
          <a:ext cx="1627187" cy="650875"/>
        </p:xfrm>
        <a:graphic>
          <a:graphicData uri="http://schemas.openxmlformats.org/presentationml/2006/ole">
            <p:oleObj spid="_x0000_s476162" name="Equation" r:id="rId6" imgW="761760" imgH="304560" progId="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620000" y="5117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Y1*</a:t>
            </a:r>
            <a:endParaRPr lang="en-US" b="1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724400" y="2286000"/>
            <a:ext cx="312420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67200" y="2133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Y1*</a:t>
            </a:r>
            <a:endParaRPr lang="en-US" b="1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934200" y="5410200"/>
            <a:ext cx="685800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4572000" y="2514600"/>
            <a:ext cx="0" cy="685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6163" name="Object 3"/>
          <p:cNvGraphicFramePr>
            <a:graphicFrameLocks noChangeAspect="1"/>
          </p:cNvGraphicFramePr>
          <p:nvPr/>
        </p:nvGraphicFramePr>
        <p:xfrm>
          <a:off x="7351713" y="1295400"/>
          <a:ext cx="1708150" cy="650875"/>
        </p:xfrm>
        <a:graphic>
          <a:graphicData uri="http://schemas.openxmlformats.org/presentationml/2006/ole">
            <p:oleObj spid="_x0000_s476163" name="Equation" r:id="rId7" imgW="799920" imgH="304560" progId="">
              <p:embed/>
            </p:oleObj>
          </a:graphicData>
        </a:graphic>
      </p:graphicFrame>
      <p:sp>
        <p:nvSpPr>
          <p:cNvPr id="49" name="Arc 48"/>
          <p:cNvSpPr/>
          <p:nvPr/>
        </p:nvSpPr>
        <p:spPr>
          <a:xfrm rot="11214149">
            <a:off x="1307315" y="65317"/>
            <a:ext cx="5154601" cy="4366174"/>
          </a:xfrm>
          <a:prstGeom prst="arc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352800" y="3962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M1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81000" y="3429000"/>
            <a:ext cx="1371600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6200" y="3200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i1*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228600" y="3505200"/>
            <a:ext cx="0" cy="381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4724400" y="2133600"/>
            <a:ext cx="3962400" cy="1905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239000" y="2819400"/>
            <a:ext cx="0" cy="236220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724400" y="2819400"/>
            <a:ext cx="251460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934200" y="4724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Y2*</a:t>
            </a:r>
            <a:endParaRPr lang="en-US" b="1" dirty="0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7391400" y="5562600"/>
            <a:ext cx="533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191000" y="22860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4800" y="5921514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N!B!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initial effect of increased G is diminished through the interaction with the money market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49" grpId="0" animBg="1"/>
      <p:bldP spid="50" grpId="0"/>
      <p:bldP spid="52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04800" y="0"/>
            <a:ext cx="638495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The  Feedback Effect of Monetary Policy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676400"/>
            <a:ext cx="4158641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1600201"/>
            <a:ext cx="4419600" cy="3565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91000" y="1524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AE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077200" y="5181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Y, output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1066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Interest rate,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0400" y="5181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Money, M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rc 19"/>
          <p:cNvSpPr/>
          <p:nvPr/>
        </p:nvSpPr>
        <p:spPr>
          <a:xfrm rot="11214149">
            <a:off x="1002515" y="369109"/>
            <a:ext cx="5154601" cy="436617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752600" y="2209800"/>
            <a:ext cx="0" cy="2895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00400" y="4583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52600" y="1992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1000" y="4038600"/>
            <a:ext cx="1371600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" y="3810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M*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4724400" y="2438400"/>
            <a:ext cx="4038600" cy="190500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724400" y="1828800"/>
            <a:ext cx="3657600" cy="327660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648200" y="3429000"/>
            <a:ext cx="190500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553200" y="3429000"/>
            <a:ext cx="0" cy="167640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324600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Y*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343400" y="3200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Y*</a:t>
            </a:r>
            <a:endParaRPr lang="en-US" b="1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4724400" y="1981200"/>
            <a:ext cx="3810000" cy="18288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7848600" y="2286000"/>
            <a:ext cx="0" cy="281940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2851" name="Object 3"/>
          <p:cNvGraphicFramePr>
            <a:graphicFrameLocks noChangeAspect="1"/>
          </p:cNvGraphicFramePr>
          <p:nvPr/>
        </p:nvGraphicFramePr>
        <p:xfrm>
          <a:off x="7440613" y="2320925"/>
          <a:ext cx="1627187" cy="650875"/>
        </p:xfrm>
        <a:graphic>
          <a:graphicData uri="http://schemas.openxmlformats.org/presentationml/2006/ole">
            <p:oleObj spid="_x0000_s477186" name="Equation" r:id="rId6" imgW="761760" imgH="304560" progId="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620000" y="5117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Y1*</a:t>
            </a:r>
            <a:endParaRPr lang="en-US" b="1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724400" y="2286000"/>
            <a:ext cx="312420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67200" y="2133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Y1*</a:t>
            </a:r>
            <a:endParaRPr lang="en-US" b="1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6934200" y="5410200"/>
            <a:ext cx="685800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4572000" y="2514600"/>
            <a:ext cx="0" cy="685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6163" name="Object 3"/>
          <p:cNvGraphicFramePr>
            <a:graphicFrameLocks noChangeAspect="1"/>
          </p:cNvGraphicFramePr>
          <p:nvPr/>
        </p:nvGraphicFramePr>
        <p:xfrm>
          <a:off x="7312025" y="1282700"/>
          <a:ext cx="1789113" cy="677863"/>
        </p:xfrm>
        <a:graphic>
          <a:graphicData uri="http://schemas.openxmlformats.org/presentationml/2006/ole">
            <p:oleObj spid="_x0000_s477187" name="Equation" r:id="rId7" imgW="838080" imgH="317160" progId="">
              <p:embed/>
            </p:oleObj>
          </a:graphicData>
        </a:graphic>
      </p:graphicFrame>
      <p:cxnSp>
        <p:nvCxnSpPr>
          <p:cNvPr id="51" name="Straight Connector 50"/>
          <p:cNvCxnSpPr/>
          <p:nvPr/>
        </p:nvCxnSpPr>
        <p:spPr>
          <a:xfrm>
            <a:off x="381000" y="4419600"/>
            <a:ext cx="1905000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0" y="4267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i1*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4724400" y="2133600"/>
            <a:ext cx="3962400" cy="1905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239000" y="2819400"/>
            <a:ext cx="0" cy="236220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724400" y="2819400"/>
            <a:ext cx="251460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934200" y="4724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Y2*</a:t>
            </a:r>
            <a:endParaRPr lang="en-US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4724400" y="2514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Y2*</a:t>
            </a:r>
            <a:endParaRPr lang="en-US" b="1" dirty="0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7391400" y="5562600"/>
            <a:ext cx="533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191000" y="2286000"/>
            <a:ext cx="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04800" y="5921514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N!B!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initial effect of increased in money supply is diminished through the interaction with the  goods’ market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2362200" y="2209800"/>
            <a:ext cx="0" cy="2895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286000" y="1981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M1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09800" y="5193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M1*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Arc 56"/>
          <p:cNvSpPr/>
          <p:nvPr/>
        </p:nvSpPr>
        <p:spPr>
          <a:xfrm rot="11214149">
            <a:off x="1158084" y="217717"/>
            <a:ext cx="5154601" cy="436617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124200" y="4202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M1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457200" y="4191000"/>
            <a:ext cx="1905000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0" y="40502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i2*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64" grpId="0"/>
      <p:bldP spid="65" grpId="0"/>
      <p:bldP spid="70" grpId="0"/>
      <p:bldP spid="48" grpId="0"/>
      <p:bldP spid="54" grpId="0"/>
      <p:bldP spid="54" grpId="1"/>
      <p:bldP spid="57" grpId="0" animBg="1"/>
      <p:bldP spid="59" grpId="0"/>
      <p:bldP spid="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04800" y="0"/>
            <a:ext cx="606358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The Liquidity Trap: Zero Lower Bound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" y="914400"/>
            <a:ext cx="8229600" cy="5538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situation when monetary policy is ineffective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Nominal interest rate is close to 0 %  and cannot go below 0.  </a:t>
            </a: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But: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Firms do not want to invest despite free capital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Consumers do not want to save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Anticipation of a bad economic situation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Increase in money supply =&gt; More liquid wealth portfolios of the households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The US in 1930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2008 had the interest rate  between 0-0.25 %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Japan in the second half of 1990s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04800" y="0"/>
            <a:ext cx="422545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The Liquidity Trap (Cont.)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" y="762000"/>
            <a:ext cx="8229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Demand for money becomes horizontal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Further increase in money supply has no effect on interest rate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005013"/>
            <a:ext cx="4158641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rc 5"/>
          <p:cNvSpPr/>
          <p:nvPr/>
        </p:nvSpPr>
        <p:spPr>
          <a:xfrm rot="11214149">
            <a:off x="2605884" y="1131109"/>
            <a:ext cx="5154601" cy="436617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876800" y="5486400"/>
            <a:ext cx="1371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43000" y="19050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Interest rate,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8400" y="54980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Money, M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581400" y="2590800"/>
            <a:ext cx="0" cy="2895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76800" y="2590800"/>
            <a:ext cx="0" cy="2895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38800" y="2590800"/>
            <a:ext cx="0" cy="2895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05200" y="2297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8200" y="2297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86400" y="2297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2286000" y="4953000"/>
            <a:ext cx="1295400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81200" y="4724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Left Brace 27"/>
          <p:cNvSpPr/>
          <p:nvPr/>
        </p:nvSpPr>
        <p:spPr>
          <a:xfrm rot="16200000">
            <a:off x="5372100" y="4991100"/>
            <a:ext cx="381000" cy="1371600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648200" y="59552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Zero interest rate 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04800" y="6223337"/>
            <a:ext cx="8229600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Further increase in money supply through quantitative easing  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953000" y="3657600"/>
            <a:ext cx="609600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8" grpId="0" animBg="1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2841" y="0"/>
            <a:ext cx="594143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The Theory of Short-Run Fluctuations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1066800"/>
            <a:ext cx="1524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Goods Market Equilibrium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" y="2514600"/>
            <a:ext cx="1600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Money Market Equilibrium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0" y="1066800"/>
            <a:ext cx="1447800" cy="838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Curve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743200" y="2514600"/>
            <a:ext cx="1447800" cy="838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LM Curve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648200" y="1828800"/>
            <a:ext cx="1828800" cy="76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– LM Model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10400" y="1752600"/>
            <a:ext cx="15240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Aggregate Demand Curve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10400" y="2971800"/>
            <a:ext cx="1600200" cy="838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Aggregate Supply Curve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352800" y="5029200"/>
            <a:ext cx="19050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Explaining the Short-Run Fluctuations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>
            <a:off x="1828800" y="1371600"/>
            <a:ext cx="762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1905000" y="2895600"/>
            <a:ext cx="762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480904">
            <a:off x="4348375" y="1272661"/>
            <a:ext cx="423886" cy="228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9456451">
            <a:off x="4346557" y="2888392"/>
            <a:ext cx="350964" cy="205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6629400" y="2057400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9754965">
            <a:off x="8679979" y="3363514"/>
            <a:ext cx="425059" cy="2692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2348554" flipV="1">
            <a:off x="8635796" y="2233004"/>
            <a:ext cx="406806" cy="258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2841" y="0"/>
            <a:ext cx="5004960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The IS-LM Model: Introduction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52400" y="914400"/>
            <a:ext cx="8686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Equilibrium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(short-run): a combination of interest rate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*) and output (Y*) that simultaneously satisfy the equilibrium conditions in goods and money markets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 model of general equilibrium 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Equilibrium in goods’ market: 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Equilibrium in money market: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93570" name="Object 2"/>
          <p:cNvGraphicFramePr>
            <a:graphicFrameLocks noChangeAspect="1"/>
          </p:cNvGraphicFramePr>
          <p:nvPr/>
        </p:nvGraphicFramePr>
        <p:xfrm>
          <a:off x="3505200" y="3124200"/>
          <a:ext cx="2489200" cy="609600"/>
        </p:xfrm>
        <a:graphic>
          <a:graphicData uri="http://schemas.openxmlformats.org/presentationml/2006/ole">
            <p:oleObj spid="_x0000_s493570" r:id="rId3" imgW="1244520" imgH="304560" progId="">
              <p:embed/>
            </p:oleObj>
          </a:graphicData>
        </a:graphic>
      </p:graphicFrame>
      <p:graphicFrame>
        <p:nvGraphicFramePr>
          <p:cNvPr id="493571" name="Object 3"/>
          <p:cNvGraphicFramePr>
            <a:graphicFrameLocks noChangeAspect="1"/>
          </p:cNvGraphicFramePr>
          <p:nvPr/>
        </p:nvGraphicFramePr>
        <p:xfrm>
          <a:off x="3505200" y="4191000"/>
          <a:ext cx="2355056" cy="438150"/>
        </p:xfrm>
        <a:graphic>
          <a:graphicData uri="http://schemas.openxmlformats.org/presentationml/2006/ole">
            <p:oleObj spid="_x0000_s493571" r:id="rId4" imgW="109188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4"/>
          <p:cNvSpPr/>
          <p:nvPr/>
        </p:nvSpPr>
        <p:spPr>
          <a:xfrm>
            <a:off x="372841" y="0"/>
            <a:ext cx="388388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IS Curve: Goods’ Market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pic>
        <p:nvPicPr>
          <p:cNvPr id="5" name="Picture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600200"/>
            <a:ext cx="4876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4594" name="Text Box 2"/>
          <p:cNvSpPr txBox="1">
            <a:spLocks noChangeArrowheads="1"/>
          </p:cNvSpPr>
          <p:nvPr/>
        </p:nvSpPr>
        <p:spPr bwMode="auto">
          <a:xfrm>
            <a:off x="1981200" y="1171575"/>
            <a:ext cx="590550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AE</a:t>
            </a:r>
          </a:p>
        </p:txBody>
      </p:sp>
      <p:sp>
        <p:nvSpPr>
          <p:cNvPr id="494595" name="Text Box 3"/>
          <p:cNvSpPr txBox="1">
            <a:spLocks noChangeArrowheads="1"/>
          </p:cNvSpPr>
          <p:nvPr/>
        </p:nvSpPr>
        <p:spPr bwMode="auto">
          <a:xfrm>
            <a:off x="6781800" y="5943600"/>
            <a:ext cx="1228725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Y, output</a:t>
            </a:r>
          </a:p>
        </p:txBody>
      </p:sp>
      <p:cxnSp>
        <p:nvCxnSpPr>
          <p:cNvPr id="494596" name="AutoShape 4"/>
          <p:cNvCxnSpPr>
            <a:cxnSpLocks noChangeShapeType="1"/>
          </p:cNvCxnSpPr>
          <p:nvPr/>
        </p:nvCxnSpPr>
        <p:spPr bwMode="auto">
          <a:xfrm flipV="1">
            <a:off x="2209800" y="2362200"/>
            <a:ext cx="3886200" cy="335280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</p:cxnSp>
      <p:cxnSp>
        <p:nvCxnSpPr>
          <p:cNvPr id="494597" name="AutoShape 5"/>
          <p:cNvCxnSpPr>
            <a:cxnSpLocks noChangeShapeType="1"/>
          </p:cNvCxnSpPr>
          <p:nvPr/>
        </p:nvCxnSpPr>
        <p:spPr bwMode="auto">
          <a:xfrm flipV="1">
            <a:off x="2209800" y="2590800"/>
            <a:ext cx="4114800" cy="1587500"/>
          </a:xfrm>
          <a:prstGeom prst="straightConnector1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4" name="AutoShape 5"/>
          <p:cNvCxnSpPr>
            <a:cxnSpLocks noChangeShapeType="1"/>
          </p:cNvCxnSpPr>
          <p:nvPr/>
        </p:nvCxnSpPr>
        <p:spPr bwMode="auto">
          <a:xfrm flipV="1">
            <a:off x="2209800" y="3200400"/>
            <a:ext cx="4267200" cy="1663700"/>
          </a:xfrm>
          <a:prstGeom prst="straightConnector1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494599" name="AutoShape 7"/>
          <p:cNvCxnSpPr>
            <a:cxnSpLocks noChangeShapeType="1"/>
          </p:cNvCxnSpPr>
          <p:nvPr/>
        </p:nvCxnSpPr>
        <p:spPr bwMode="auto">
          <a:xfrm rot="5400000">
            <a:off x="3201194" y="4953000"/>
            <a:ext cx="167640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</p:cxnSp>
      <p:cxnSp>
        <p:nvCxnSpPr>
          <p:cNvPr id="19" name="AutoShape 7"/>
          <p:cNvCxnSpPr>
            <a:cxnSpLocks noChangeShapeType="1"/>
          </p:cNvCxnSpPr>
          <p:nvPr/>
        </p:nvCxnSpPr>
        <p:spPr bwMode="auto">
          <a:xfrm rot="5400000">
            <a:off x="4077494" y="4304506"/>
            <a:ext cx="281940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</p:cxnSp>
      <p:graphicFrame>
        <p:nvGraphicFramePr>
          <p:cNvPr id="494600" name="Object 8"/>
          <p:cNvGraphicFramePr>
            <a:graphicFrameLocks noChangeAspect="1"/>
          </p:cNvGraphicFramePr>
          <p:nvPr/>
        </p:nvGraphicFramePr>
        <p:xfrm>
          <a:off x="6400799" y="2057400"/>
          <a:ext cx="1818712" cy="717550"/>
        </p:xfrm>
        <a:graphic>
          <a:graphicData uri="http://schemas.openxmlformats.org/presentationml/2006/ole">
            <p:oleObj spid="_x0000_s512002" r:id="rId4" imgW="799920" imgH="317160" progId="">
              <p:embed/>
            </p:oleObj>
          </a:graphicData>
        </a:graphic>
      </p:graphicFrame>
      <p:graphicFrame>
        <p:nvGraphicFramePr>
          <p:cNvPr id="494601" name="Object 9"/>
          <p:cNvGraphicFramePr>
            <a:graphicFrameLocks noChangeAspect="1"/>
          </p:cNvGraphicFramePr>
          <p:nvPr/>
        </p:nvGraphicFramePr>
        <p:xfrm>
          <a:off x="6429212" y="2895600"/>
          <a:ext cx="1647988" cy="642938"/>
        </p:xfrm>
        <a:graphic>
          <a:graphicData uri="http://schemas.openxmlformats.org/presentationml/2006/ole">
            <p:oleObj spid="_x0000_s512003" r:id="rId5" imgW="812520" imgH="317160" progId="">
              <p:embed/>
            </p:oleObj>
          </a:graphicData>
        </a:graphic>
      </p:graphicFrame>
      <p:sp>
        <p:nvSpPr>
          <p:cNvPr id="494602" name="Text Box 10"/>
          <p:cNvSpPr txBox="1">
            <a:spLocks noChangeArrowheads="1"/>
          </p:cNvSpPr>
          <p:nvPr/>
        </p:nvSpPr>
        <p:spPr bwMode="auto">
          <a:xfrm>
            <a:off x="5334000" y="5791200"/>
            <a:ext cx="6096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3733800" y="5791200"/>
            <a:ext cx="6096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</a:t>
            </a:r>
          </a:p>
        </p:txBody>
      </p:sp>
      <p:cxnSp>
        <p:nvCxnSpPr>
          <p:cNvPr id="494603" name="AutoShape 11"/>
          <p:cNvCxnSpPr>
            <a:cxnSpLocks noChangeShapeType="1"/>
          </p:cNvCxnSpPr>
          <p:nvPr/>
        </p:nvCxnSpPr>
        <p:spPr bwMode="auto">
          <a:xfrm>
            <a:off x="5943600" y="2971800"/>
            <a:ext cx="0" cy="260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94604" name="AutoShape 12"/>
          <p:cNvCxnSpPr>
            <a:cxnSpLocks noChangeShapeType="1"/>
          </p:cNvCxnSpPr>
          <p:nvPr/>
        </p:nvCxnSpPr>
        <p:spPr bwMode="auto">
          <a:xfrm flipH="1">
            <a:off x="4457700" y="6019800"/>
            <a:ext cx="4191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1" name="TextBox 40"/>
          <p:cNvSpPr txBox="1"/>
          <p:nvPr/>
        </p:nvSpPr>
        <p:spPr>
          <a:xfrm>
            <a:off x="381000" y="6324600"/>
            <a:ext cx="563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For any value of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we have a different Y*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191000"/>
            <a:ext cx="25336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4"/>
          <p:cNvSpPr/>
          <p:nvPr/>
        </p:nvSpPr>
        <p:spPr>
          <a:xfrm>
            <a:off x="372841" y="0"/>
            <a:ext cx="636302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IS Curve: Relationship between </a:t>
            </a:r>
            <a:r>
              <a:rPr lang="en-US" sz="2800" b="1" i="1" dirty="0" smtClean="0">
                <a:latin typeface="Perpetua" pitchFamily="18" charset="0"/>
                <a:cs typeface="Times New Roman" pitchFamily="18" charset="0"/>
              </a:rPr>
              <a:t>Y*</a:t>
            </a: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 and </a:t>
            </a:r>
            <a:r>
              <a:rPr lang="en-US" sz="2800" b="1" i="1" dirty="0" err="1" smtClean="0">
                <a:latin typeface="Perpetua" pitchFamily="18" charset="0"/>
                <a:cs typeface="Times New Roman" pitchFamily="18" charset="0"/>
              </a:rPr>
              <a:t>i</a:t>
            </a:r>
            <a:endParaRPr lang="en-US" sz="2800" b="1" dirty="0" smtClean="0">
              <a:latin typeface="Perpetua" pitchFamily="18" charset="0"/>
              <a:cs typeface="Times New Roman" pitchFamily="18" charset="0"/>
            </a:endParaRPr>
          </a:p>
        </p:txBody>
      </p:sp>
      <p:pic>
        <p:nvPicPr>
          <p:cNvPr id="5" name="Picture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219200"/>
            <a:ext cx="25336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4594" name="Text Box 2"/>
          <p:cNvSpPr txBox="1">
            <a:spLocks noChangeArrowheads="1"/>
          </p:cNvSpPr>
          <p:nvPr/>
        </p:nvSpPr>
        <p:spPr bwMode="auto">
          <a:xfrm>
            <a:off x="1981200" y="1171575"/>
            <a:ext cx="590550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AE</a:t>
            </a:r>
          </a:p>
        </p:txBody>
      </p:sp>
      <p:sp>
        <p:nvSpPr>
          <p:cNvPr id="494595" name="Text Box 3"/>
          <p:cNvSpPr txBox="1">
            <a:spLocks noChangeArrowheads="1"/>
          </p:cNvSpPr>
          <p:nvPr/>
        </p:nvSpPr>
        <p:spPr bwMode="auto">
          <a:xfrm>
            <a:off x="4953000" y="3505200"/>
            <a:ext cx="1228725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Y, output</a:t>
            </a:r>
          </a:p>
        </p:txBody>
      </p:sp>
      <p:cxnSp>
        <p:nvCxnSpPr>
          <p:cNvPr id="494596" name="AutoShape 4"/>
          <p:cNvCxnSpPr>
            <a:cxnSpLocks noChangeShapeType="1"/>
          </p:cNvCxnSpPr>
          <p:nvPr/>
        </p:nvCxnSpPr>
        <p:spPr bwMode="auto">
          <a:xfrm flipV="1">
            <a:off x="2667000" y="1447800"/>
            <a:ext cx="2362200" cy="198120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</p:cxnSp>
      <p:cxnSp>
        <p:nvCxnSpPr>
          <p:cNvPr id="494597" name="AutoShape 5"/>
          <p:cNvCxnSpPr>
            <a:cxnSpLocks noChangeShapeType="1"/>
          </p:cNvCxnSpPr>
          <p:nvPr/>
        </p:nvCxnSpPr>
        <p:spPr bwMode="auto">
          <a:xfrm flipV="1">
            <a:off x="2667000" y="1600200"/>
            <a:ext cx="2743200" cy="1054100"/>
          </a:xfrm>
          <a:prstGeom prst="straightConnector1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4" name="AutoShape 5"/>
          <p:cNvCxnSpPr>
            <a:cxnSpLocks noChangeShapeType="1"/>
          </p:cNvCxnSpPr>
          <p:nvPr/>
        </p:nvCxnSpPr>
        <p:spPr bwMode="auto">
          <a:xfrm flipV="1">
            <a:off x="2667000" y="1993900"/>
            <a:ext cx="2743200" cy="1054100"/>
          </a:xfrm>
          <a:prstGeom prst="straightConnector1">
            <a:avLst/>
          </a:prstGeom>
          <a:noFill/>
          <a:ln w="28575">
            <a:solidFill>
              <a:srgbClr val="00B050"/>
            </a:solidFill>
            <a:round/>
            <a:headEnd/>
            <a:tailEnd/>
          </a:ln>
        </p:spPr>
      </p:cxnSp>
      <p:sp>
        <p:nvSpPr>
          <p:cNvPr id="494598" name="Text Box 6"/>
          <p:cNvSpPr txBox="1">
            <a:spLocks noChangeArrowheads="1"/>
          </p:cNvSpPr>
          <p:nvPr/>
        </p:nvSpPr>
        <p:spPr bwMode="auto">
          <a:xfrm>
            <a:off x="1524000" y="4114800"/>
            <a:ext cx="1066800" cy="742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, interest rate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105400" y="6248400"/>
            <a:ext cx="19812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Y*, equilibrium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output</a:t>
            </a:r>
          </a:p>
        </p:txBody>
      </p:sp>
      <p:cxnSp>
        <p:nvCxnSpPr>
          <p:cNvPr id="494599" name="AutoShape 7"/>
          <p:cNvCxnSpPr>
            <a:cxnSpLocks noChangeShapeType="1"/>
          </p:cNvCxnSpPr>
          <p:nvPr/>
        </p:nvCxnSpPr>
        <p:spPr bwMode="auto">
          <a:xfrm rot="5400000">
            <a:off x="2210594" y="4191000"/>
            <a:ext cx="4418806" cy="794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</p:cxnSp>
      <p:cxnSp>
        <p:nvCxnSpPr>
          <p:cNvPr id="19" name="AutoShape 7"/>
          <p:cNvCxnSpPr>
            <a:cxnSpLocks noChangeShapeType="1"/>
          </p:cNvCxnSpPr>
          <p:nvPr/>
        </p:nvCxnSpPr>
        <p:spPr bwMode="auto">
          <a:xfrm rot="5400000">
            <a:off x="1677194" y="4571206"/>
            <a:ext cx="365760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</p:cxnSp>
      <p:graphicFrame>
        <p:nvGraphicFramePr>
          <p:cNvPr id="494600" name="Object 8"/>
          <p:cNvGraphicFramePr>
            <a:graphicFrameLocks noChangeAspect="1"/>
          </p:cNvGraphicFramePr>
          <p:nvPr/>
        </p:nvGraphicFramePr>
        <p:xfrm>
          <a:off x="5410200" y="1295400"/>
          <a:ext cx="1046162" cy="412750"/>
        </p:xfrm>
        <a:graphic>
          <a:graphicData uri="http://schemas.openxmlformats.org/presentationml/2006/ole">
            <p:oleObj spid="_x0000_s494600" r:id="rId4" imgW="799920" imgH="317160" progId="">
              <p:embed/>
            </p:oleObj>
          </a:graphicData>
        </a:graphic>
      </p:graphicFrame>
      <p:graphicFrame>
        <p:nvGraphicFramePr>
          <p:cNvPr id="494601" name="Object 9"/>
          <p:cNvGraphicFramePr>
            <a:graphicFrameLocks noChangeAspect="1"/>
          </p:cNvGraphicFramePr>
          <p:nvPr/>
        </p:nvGraphicFramePr>
        <p:xfrm>
          <a:off x="5414963" y="1719262"/>
          <a:ext cx="1062037" cy="414338"/>
        </p:xfrm>
        <a:graphic>
          <a:graphicData uri="http://schemas.openxmlformats.org/presentationml/2006/ole">
            <p:oleObj spid="_x0000_s494601" r:id="rId5" imgW="812520" imgH="317160" progId="">
              <p:embed/>
            </p:oleObj>
          </a:graphicData>
        </a:graphic>
      </p:graphicFrame>
      <p:sp>
        <p:nvSpPr>
          <p:cNvPr id="494602" name="Text Box 10"/>
          <p:cNvSpPr txBox="1">
            <a:spLocks noChangeArrowheads="1"/>
          </p:cNvSpPr>
          <p:nvPr/>
        </p:nvSpPr>
        <p:spPr bwMode="auto">
          <a:xfrm>
            <a:off x="4343400" y="3451225"/>
            <a:ext cx="6096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3429000" y="3451225"/>
            <a:ext cx="6096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</a:t>
            </a:r>
          </a:p>
        </p:txBody>
      </p:sp>
      <p:cxnSp>
        <p:nvCxnSpPr>
          <p:cNvPr id="494603" name="AutoShape 11"/>
          <p:cNvCxnSpPr>
            <a:cxnSpLocks noChangeShapeType="1"/>
          </p:cNvCxnSpPr>
          <p:nvPr/>
        </p:nvCxnSpPr>
        <p:spPr bwMode="auto">
          <a:xfrm>
            <a:off x="4876800" y="1828800"/>
            <a:ext cx="0" cy="260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94604" name="AutoShape 12"/>
          <p:cNvCxnSpPr>
            <a:cxnSpLocks noChangeShapeType="1"/>
          </p:cNvCxnSpPr>
          <p:nvPr/>
        </p:nvCxnSpPr>
        <p:spPr bwMode="auto">
          <a:xfrm flipH="1">
            <a:off x="3886200" y="3733800"/>
            <a:ext cx="4191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94605" name="Rectangle 13"/>
          <p:cNvSpPr>
            <a:spLocks noChangeArrowheads="1"/>
          </p:cNvSpPr>
          <p:nvPr/>
        </p:nvSpPr>
        <p:spPr bwMode="auto">
          <a:xfrm>
            <a:off x="3490913" y="5105400"/>
            <a:ext cx="90487" cy="90487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4606" name="Rectangle 14"/>
          <p:cNvSpPr>
            <a:spLocks noChangeArrowheads="1"/>
          </p:cNvSpPr>
          <p:nvPr/>
        </p:nvSpPr>
        <p:spPr bwMode="auto">
          <a:xfrm>
            <a:off x="4352925" y="5838825"/>
            <a:ext cx="90487" cy="90487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4607" name="Text Box 15"/>
          <p:cNvSpPr txBox="1">
            <a:spLocks noChangeArrowheads="1"/>
          </p:cNvSpPr>
          <p:nvPr/>
        </p:nvSpPr>
        <p:spPr bwMode="auto">
          <a:xfrm>
            <a:off x="2038350" y="5029200"/>
            <a:ext cx="47625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</a:t>
            </a:r>
            <a:r>
              <a: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2057400" y="5715000"/>
            <a:ext cx="47625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</a:t>
            </a:r>
            <a:r>
              <a:rPr lang="en-US" b="1" i="1" baseline="-25000" dirty="0" smtClean="0">
                <a:latin typeface="Times New Roman" pitchFamily="18" charset="0"/>
                <a:cs typeface="Arial" pitchFamily="34" charset="0"/>
              </a:rPr>
              <a:t>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4608" name="AutoShape 16"/>
          <p:cNvCxnSpPr>
            <a:cxnSpLocks noChangeShapeType="1"/>
          </p:cNvCxnSpPr>
          <p:nvPr/>
        </p:nvCxnSpPr>
        <p:spPr bwMode="auto">
          <a:xfrm>
            <a:off x="2590800" y="5181600"/>
            <a:ext cx="91440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</p:cxnSp>
      <p:cxnSp>
        <p:nvCxnSpPr>
          <p:cNvPr id="34" name="AutoShape 16"/>
          <p:cNvCxnSpPr>
            <a:cxnSpLocks noChangeShapeType="1"/>
          </p:cNvCxnSpPr>
          <p:nvPr/>
        </p:nvCxnSpPr>
        <p:spPr bwMode="auto">
          <a:xfrm>
            <a:off x="2590800" y="5867400"/>
            <a:ext cx="175260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lgDash"/>
            <a:round/>
            <a:headEnd/>
            <a:tailEnd/>
          </a:ln>
        </p:spPr>
      </p:cxn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4191000" y="6423025"/>
            <a:ext cx="6096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</a:t>
            </a: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3276600" y="6423025"/>
            <a:ext cx="6096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</a:t>
            </a: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3562350" y="4876800"/>
            <a:ext cx="47625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A2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4476750" y="5562600"/>
            <a:ext cx="47625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A1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514600"/>
            <a:ext cx="496125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4"/>
          <p:cNvSpPr/>
          <p:nvPr/>
        </p:nvSpPr>
        <p:spPr>
          <a:xfrm>
            <a:off x="372841" y="0"/>
            <a:ext cx="653454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 IS Curve: Relationship between </a:t>
            </a:r>
            <a:r>
              <a:rPr lang="en-US" sz="2800" b="1" i="1" dirty="0" smtClean="0">
                <a:latin typeface="Perpetua" pitchFamily="18" charset="0"/>
                <a:cs typeface="Times New Roman" pitchFamily="18" charset="0"/>
              </a:rPr>
              <a:t>Y*</a:t>
            </a: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 and </a:t>
            </a:r>
            <a:r>
              <a:rPr lang="en-US" sz="2800" b="1" i="1" dirty="0" err="1" smtClean="0">
                <a:latin typeface="Perpetua" pitchFamily="18" charset="0"/>
                <a:cs typeface="Times New Roman" pitchFamily="18" charset="0"/>
              </a:rPr>
              <a:t>i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685800"/>
            <a:ext cx="8763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IS curve: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for any given level of interest rate what is the level of income that brings the goods market into equilibrium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All possible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combinations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interest rate and equilibrium output.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2514600" y="5638800"/>
            <a:ext cx="152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657600" y="5943600"/>
            <a:ext cx="9144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886200" y="6423025"/>
            <a:ext cx="6096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048000" y="6423025"/>
            <a:ext cx="6096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3276600" y="4419600"/>
            <a:ext cx="47625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A2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191000" y="5105400"/>
            <a:ext cx="47625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A1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1143000"/>
            <a:ext cx="8610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Changes in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result in the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movement along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IS curve.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At any given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the fiscal policy leads to the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shifts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IS curve</a:t>
            </a:r>
          </a:p>
          <a:p>
            <a:pPr lvl="1"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4"/>
          <p:cNvSpPr/>
          <p:nvPr/>
        </p:nvSpPr>
        <p:spPr>
          <a:xfrm>
            <a:off x="372841" y="0"/>
            <a:ext cx="239854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IS Curve Shifts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7665" name="Rectangle 1"/>
          <p:cNvSpPr>
            <a:spLocks noChangeArrowheads="1"/>
          </p:cNvSpPr>
          <p:nvPr/>
        </p:nvSpPr>
        <p:spPr bwMode="auto">
          <a:xfrm>
            <a:off x="228600" y="3161943"/>
            <a:ext cx="84582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Show graphically the effect of tax increase on the equilibrium output. If the interest rate is constant, what would happen to the IS curve after such increase? 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Show graphically the effect of increase in autonomous consumption. What would happen to the IS curve in this case?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0"/>
            <a:ext cx="2675732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Announcements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600" y="1008222"/>
            <a:ext cx="8153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  <a:buFont typeface="Wingdings" pitchFamily="2" charset="2"/>
              <a:buChar char="ü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class next week (April 4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2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Midterm exam: April 11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at 12:00, S6</a:t>
            </a:r>
          </a:p>
          <a:p>
            <a:pPr>
              <a:lnSpc>
                <a:spcPct val="2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Homework #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Deadline: April 11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(before exam)</a:t>
            </a:r>
          </a:p>
          <a:p>
            <a:pPr>
              <a:lnSpc>
                <a:spcPct val="2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Midterm: All topics including today’s class + all handouts</a:t>
            </a:r>
          </a:p>
          <a:p>
            <a:pPr>
              <a:lnSpc>
                <a:spcPct val="2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N!B! A written form exam (bring paper and calculator)</a:t>
            </a:r>
          </a:p>
          <a:p>
            <a:pPr>
              <a:lnSpc>
                <a:spcPct val="2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Contacting me: email +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skype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for urgent matters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514600"/>
            <a:ext cx="496125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4"/>
          <p:cNvSpPr/>
          <p:nvPr/>
        </p:nvSpPr>
        <p:spPr>
          <a:xfrm>
            <a:off x="372841" y="0"/>
            <a:ext cx="6851940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The IS curve: Relationship between </a:t>
            </a:r>
            <a:r>
              <a:rPr lang="en-US" sz="2800" b="1" i="1" dirty="0" smtClean="0">
                <a:latin typeface="Perpetua" pitchFamily="18" charset="0"/>
                <a:cs typeface="Times New Roman" pitchFamily="18" charset="0"/>
              </a:rPr>
              <a:t>Y*</a:t>
            </a: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 and </a:t>
            </a:r>
            <a:r>
              <a:rPr lang="en-US" sz="2800" b="1" i="1" dirty="0" err="1" smtClean="0">
                <a:latin typeface="Perpetua" pitchFamily="18" charset="0"/>
                <a:cs typeface="Times New Roman" pitchFamily="18" charset="0"/>
              </a:rPr>
              <a:t>i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685800"/>
            <a:ext cx="8763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Changes in interest rate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Expansionary fiscal policy with any given interest rate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Contractionary fiscal policy with any given interest rate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2514600" y="5638800"/>
            <a:ext cx="1524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657600" y="5943600"/>
            <a:ext cx="9144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886200" y="6423025"/>
            <a:ext cx="6096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048000" y="6423025"/>
            <a:ext cx="6096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>
            <a:off x="3352800" y="5181600"/>
            <a:ext cx="609600" cy="4572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52800" y="5410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</a:t>
            </a:r>
            <a:endParaRPr lang="en-US" b="1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10800000">
            <a:off x="2590800" y="4724400"/>
            <a:ext cx="457200" cy="158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90800" y="4267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</a:t>
            </a:r>
            <a:endParaRPr lang="en-US" b="1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3505200" y="4800600"/>
            <a:ext cx="6858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81400" y="4343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3" name="Arc 48"/>
          <p:cNvSpPr/>
          <p:nvPr/>
        </p:nvSpPr>
        <p:spPr>
          <a:xfrm rot="10211764">
            <a:off x="3229692" y="711775"/>
            <a:ext cx="5154601" cy="4366174"/>
          </a:xfrm>
          <a:prstGeom prst="arc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48"/>
          <p:cNvSpPr/>
          <p:nvPr/>
        </p:nvSpPr>
        <p:spPr>
          <a:xfrm rot="10211764">
            <a:off x="2391490" y="1778575"/>
            <a:ext cx="5154601" cy="4366174"/>
          </a:xfrm>
          <a:prstGeom prst="arc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4"/>
          <p:cNvSpPr/>
          <p:nvPr/>
        </p:nvSpPr>
        <p:spPr>
          <a:xfrm>
            <a:off x="372841" y="0"/>
            <a:ext cx="411721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LM Curve: Money Market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447800"/>
            <a:ext cx="4158641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Arc 19"/>
          <p:cNvSpPr/>
          <p:nvPr/>
        </p:nvSpPr>
        <p:spPr>
          <a:xfrm rot="11214149">
            <a:off x="2602715" y="141517"/>
            <a:ext cx="5154601" cy="436617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0"/>
          <p:cNvCxnSpPr/>
          <p:nvPr/>
        </p:nvCxnSpPr>
        <p:spPr>
          <a:xfrm>
            <a:off x="3352800" y="1982208"/>
            <a:ext cx="0" cy="2895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00600" y="5029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Money, M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24200" y="5029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M*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0" y="1066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Interest rate,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47800" y="3657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10800000">
            <a:off x="1828800" y="3810000"/>
            <a:ext cx="1524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19"/>
          <p:cNvSpPr/>
          <p:nvPr/>
        </p:nvSpPr>
        <p:spPr>
          <a:xfrm rot="11214149">
            <a:off x="2907515" y="-315683"/>
            <a:ext cx="5154601" cy="436617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rot="10800000">
            <a:off x="1828801" y="3048000"/>
            <a:ext cx="1524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3716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`*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24200" y="1600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6800" y="42788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81600" y="3810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M`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rot="5400000" flipH="1" flipV="1">
            <a:off x="4229894" y="4075906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3028" name="Object 4"/>
          <p:cNvGraphicFramePr>
            <a:graphicFrameLocks noChangeAspect="1"/>
          </p:cNvGraphicFramePr>
          <p:nvPr/>
        </p:nvGraphicFramePr>
        <p:xfrm>
          <a:off x="5867400" y="1143000"/>
          <a:ext cx="2973821" cy="609600"/>
        </p:xfrm>
        <a:graphic>
          <a:graphicData uri="http://schemas.openxmlformats.org/presentationml/2006/ole">
            <p:oleObj spid="_x0000_s513028" r:id="rId4" imgW="1117440" imgH="228600" progId="">
              <p:embed/>
            </p:oleObj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81000" y="6324600"/>
            <a:ext cx="563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For any value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we have a different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372841" y="0"/>
            <a:ext cx="6452792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LM Curve: Relationship Between </a:t>
            </a:r>
            <a:r>
              <a:rPr lang="en-US" sz="2800" b="1" i="1" dirty="0" err="1" smtClean="0">
                <a:latin typeface="Perpetua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* and Y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0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76424"/>
            <a:ext cx="7772400" cy="452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050" name="Text Box 2"/>
          <p:cNvSpPr txBox="1">
            <a:spLocks noChangeArrowheads="1"/>
          </p:cNvSpPr>
          <p:nvPr/>
        </p:nvSpPr>
        <p:spPr bwMode="auto">
          <a:xfrm>
            <a:off x="304800" y="4676775"/>
            <a:ext cx="371475" cy="3730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</a:t>
            </a:r>
            <a:r>
              <a:rPr kumimoji="0" lang="en-US" sz="1400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051" name="Text Box 3"/>
          <p:cNvSpPr txBox="1">
            <a:spLocks noChangeArrowheads="1"/>
          </p:cNvSpPr>
          <p:nvPr/>
        </p:nvSpPr>
        <p:spPr bwMode="auto">
          <a:xfrm>
            <a:off x="304800" y="4267200"/>
            <a:ext cx="371475" cy="3730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</a:t>
            </a:r>
            <a:r>
              <a:rPr kumimoji="0" lang="en-US" sz="1400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052" name="Text Box 4"/>
          <p:cNvSpPr txBox="1">
            <a:spLocks noChangeArrowheads="1"/>
          </p:cNvSpPr>
          <p:nvPr/>
        </p:nvSpPr>
        <p:spPr bwMode="auto">
          <a:xfrm>
            <a:off x="6838950" y="5943600"/>
            <a:ext cx="400050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sz="1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053" name="Text Box 5"/>
          <p:cNvSpPr txBox="1">
            <a:spLocks noChangeArrowheads="1"/>
          </p:cNvSpPr>
          <p:nvPr/>
        </p:nvSpPr>
        <p:spPr bwMode="auto">
          <a:xfrm>
            <a:off x="7305675" y="5943600"/>
            <a:ext cx="390525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sz="1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267200" y="4267200"/>
            <a:ext cx="533400" cy="3730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*</a:t>
            </a:r>
            <a:r>
              <a:rPr kumimoji="0" lang="en-US" sz="1400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267200" y="4724400"/>
            <a:ext cx="533400" cy="3730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*</a:t>
            </a:r>
            <a:r>
              <a:rPr kumimoji="0" lang="en-US" sz="1400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6996113" y="4862513"/>
            <a:ext cx="90487" cy="90487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7391400" y="4329113"/>
            <a:ext cx="90487" cy="90487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7391400" y="3810000"/>
            <a:ext cx="47625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b="1" i="1" baseline="-25000" dirty="0" smtClean="0">
                <a:latin typeface="Times New Roman" pitchFamily="18" charset="0"/>
                <a:cs typeface="Arial" pitchFamily="34" charset="0"/>
              </a:rPr>
              <a:t>B</a:t>
            </a:r>
            <a:r>
              <a:rPr kumimoji="0" lang="en-US" sz="2000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915150" y="4419600"/>
            <a:ext cx="47625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B1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372841" y="0"/>
            <a:ext cx="762939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LM Curve: Relationship Between </a:t>
            </a:r>
            <a:r>
              <a:rPr lang="en-US" sz="2800" b="1" i="1" dirty="0" err="1" smtClean="0">
                <a:latin typeface="Perpetua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* and Y (Cont.)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3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752600"/>
            <a:ext cx="5715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295401" y="3733800"/>
            <a:ext cx="457200" cy="3730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*</a:t>
            </a:r>
            <a:r>
              <a:rPr kumimoji="0" lang="en-US" sz="1400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219200" y="4351338"/>
            <a:ext cx="523875" cy="3730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*</a:t>
            </a:r>
            <a:r>
              <a:rPr lang="en-US" sz="1400" b="1" i="1" baseline="-25000" dirty="0" smtClean="0">
                <a:latin typeface="Times New Roman" pitchFamily="18" charset="0"/>
                <a:cs typeface="Arial" pitchFamily="34" charset="0"/>
              </a:rPr>
              <a:t>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257800" y="5867400"/>
            <a:ext cx="400050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sz="1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000750" y="5867400"/>
            <a:ext cx="400050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074" name="Text Box 2"/>
          <p:cNvSpPr txBox="1">
            <a:spLocks noChangeArrowheads="1"/>
          </p:cNvSpPr>
          <p:nvPr/>
        </p:nvSpPr>
        <p:spPr bwMode="auto">
          <a:xfrm>
            <a:off x="228600" y="1905000"/>
            <a:ext cx="1533525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Equilibrium interest rate,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075" name="Text Box 3"/>
          <p:cNvSpPr txBox="1">
            <a:spLocks noChangeArrowheads="1"/>
          </p:cNvSpPr>
          <p:nvPr/>
        </p:nvSpPr>
        <p:spPr bwMode="auto">
          <a:xfrm>
            <a:off x="7048500" y="5867400"/>
            <a:ext cx="16383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Output, Y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5791200" y="3352800"/>
            <a:ext cx="47625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b="1" i="1" baseline="-25000" dirty="0" smtClean="0">
                <a:latin typeface="Times New Roman" pitchFamily="18" charset="0"/>
                <a:cs typeface="Arial" pitchFamily="34" charset="0"/>
              </a:rPr>
              <a:t>B</a:t>
            </a:r>
            <a:r>
              <a:rPr kumimoji="0" lang="en-US" sz="2000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105400" y="4114800"/>
            <a:ext cx="3810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B1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6200" y="762000"/>
            <a:ext cx="891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LM curve: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values of the equilibrium interest rate associated with any value of income for a given stock of money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/>
          <p:nvPr/>
        </p:nvSpPr>
        <p:spPr>
          <a:xfrm>
            <a:off x="372841" y="0"/>
            <a:ext cx="261013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LM Curve Shifts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3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514600"/>
            <a:ext cx="5715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6097" name="Rectangle 1"/>
          <p:cNvSpPr>
            <a:spLocks noChangeArrowheads="1"/>
          </p:cNvSpPr>
          <p:nvPr/>
        </p:nvSpPr>
        <p:spPr bwMode="auto">
          <a:xfrm>
            <a:off x="76200" y="779199"/>
            <a:ext cx="8686800" cy="234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Increase in money demand results in movements along the LM curve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Monetary policy leads to the shifts of the LM curve: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sz="20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Expansionary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monetary policy: LM curve shifts down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Contractionary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monetary policy: LM curve shifts up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895600" y="4572000"/>
            <a:ext cx="457200" cy="3730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*</a:t>
            </a:r>
            <a:r>
              <a:rPr kumimoji="0" lang="en-US" sz="1600" b="1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819399" y="5189538"/>
            <a:ext cx="523875" cy="3730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i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*</a:t>
            </a:r>
            <a:r>
              <a:rPr lang="en-US" sz="1600" b="1" i="1" baseline="-25000" dirty="0" smtClean="0">
                <a:latin typeface="Times New Roman" pitchFamily="18" charset="0"/>
                <a:cs typeface="Arial" pitchFamily="34" charset="0"/>
              </a:rPr>
              <a:t>1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819275" y="3048000"/>
            <a:ext cx="1533525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Equilibrium interest rate,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962900" y="6400800"/>
            <a:ext cx="16383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Output, Y</a:t>
            </a:r>
          </a:p>
        </p:txBody>
      </p:sp>
      <p:sp>
        <p:nvSpPr>
          <p:cNvPr id="13" name="Arc 19"/>
          <p:cNvSpPr/>
          <p:nvPr/>
        </p:nvSpPr>
        <p:spPr>
          <a:xfrm rot="6599866">
            <a:off x="1860699" y="-368127"/>
            <a:ext cx="6108401" cy="5904952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781800" y="6629400"/>
            <a:ext cx="400050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en-US" sz="1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7524750" y="6629400"/>
            <a:ext cx="400050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 flipH="1" flipV="1">
            <a:off x="7389811" y="4267200"/>
            <a:ext cx="611188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7086600" y="5334000"/>
            <a:ext cx="60960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7963694" y="4760912"/>
            <a:ext cx="531812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/>
          <p:nvPr/>
        </p:nvSpPr>
        <p:spPr>
          <a:xfrm>
            <a:off x="372841" y="0"/>
            <a:ext cx="3727880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Short-Run Equilibrium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762000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Every point of IS curve stands for the equilibrium in the goods’ market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Every point of LM curve stands for the equilibrium in money market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8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057400"/>
            <a:ext cx="6172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 rot="10800000">
            <a:off x="2133600" y="4267200"/>
            <a:ext cx="21336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3352800" y="5257800"/>
            <a:ext cx="19812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58000" y="2057400"/>
            <a:ext cx="190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N!B! Only one point stands for the general equilibrium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91000" y="3810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/>
          <p:nvPr/>
        </p:nvSpPr>
        <p:spPr>
          <a:xfrm>
            <a:off x="372841" y="0"/>
            <a:ext cx="423385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Policy Analysis with IS-LM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6200" y="663105"/>
            <a:ext cx="86868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Fiscal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contraction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Increase in taxes</a:t>
            </a:r>
          </a:p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b="1" baseline="0" dirty="0" smtClean="0">
                <a:latin typeface="Times New Roman" pitchFamily="18" charset="0"/>
                <a:cs typeface="Times New Roman" pitchFamily="18" charset="0"/>
              </a:rPr>
              <a:t>Three-step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procedure</a:t>
            </a:r>
          </a:p>
          <a:p>
            <a:pPr lvl="0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Step 1: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Effect on the goods’ market equilibrium and shifts in IS-LM curves</a:t>
            </a:r>
          </a:p>
          <a:p>
            <a:pPr lvl="0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     =&gt; AE    =&gt; Y*</a:t>
            </a:r>
          </a:p>
          <a:p>
            <a:pPr lvl="0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given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Y*     =&gt; IS curve shifts  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 flipH="1" flipV="1">
            <a:off x="304006" y="28948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1295400" y="28948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2209006" y="28948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1980406" y="35044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>
            <a:off x="4419600" y="3581400"/>
            <a:ext cx="533400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152400" y="41910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General rule: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curve shifts in response to policy, only if this policy variable directly appears in the equation represented by this curve.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Taxes enter only IS curve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LM curve remains unchanged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/>
          <p:nvPr/>
        </p:nvSpPr>
        <p:spPr>
          <a:xfrm>
            <a:off x="372841" y="0"/>
            <a:ext cx="541045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Policy Analysis with IS-LM (Cont.)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04800" y="1143000"/>
            <a:ext cx="86868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b="1" baseline="0" dirty="0" smtClean="0">
                <a:latin typeface="Times New Roman" pitchFamily="18" charset="0"/>
                <a:cs typeface="Times New Roman" pitchFamily="18" charset="0"/>
              </a:rPr>
              <a:t>Three-step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procedure</a:t>
            </a:r>
          </a:p>
          <a:p>
            <a:pPr lvl="0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Effect on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general equilibrium</a:t>
            </a:r>
          </a:p>
          <a:p>
            <a:pPr lvl="0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IS curve</a:t>
            </a:r>
            <a:r>
              <a:rPr kumimoji="0" lang="en-US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shifts to the left, LM remains the same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=&gt; Y*     &amp;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04800" y="3657600"/>
            <a:ext cx="838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Provide intuition for the obtained result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Increase in taxes  =&gt; lower disposable income =&gt; smaller consumption =&gt;  Decrease in demand =&gt; decrease in output and income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Decrease in income =&gt; reduction of the demand for money = &gt; decrease in the interest rate =&gt;  decline in the interest rate reduces but does not completely offset the effect of higher taxes on the demand for goods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5866606" y="28948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6857206" y="28948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/>
          <p:nvPr/>
        </p:nvSpPr>
        <p:spPr>
          <a:xfrm>
            <a:off x="372841" y="0"/>
            <a:ext cx="541045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Policy Analysis with IS-LM (Cont.)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28600" y="914400"/>
            <a:ext cx="8686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b="1" baseline="0" dirty="0" smtClean="0">
                <a:latin typeface="Times New Roman" pitchFamily="18" charset="0"/>
                <a:cs typeface="Times New Roman" pitchFamily="18" charset="0"/>
              </a:rPr>
              <a:t>TE </a:t>
            </a:r>
            <a:r>
              <a:rPr lang="en-US" sz="2000" baseline="0" dirty="0" smtClean="0">
                <a:latin typeface="Times New Roman" pitchFamily="18" charset="0"/>
                <a:cs typeface="Times New Roman" pitchFamily="18" charset="0"/>
              </a:rPr>
              <a:t>Expansionary monetary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policy: Increase in money supply </a:t>
            </a:r>
          </a:p>
          <a:p>
            <a:pPr lvl="0" algn="just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Step 1: M</a:t>
            </a:r>
            <a:r>
              <a:rPr kumimoji="0" lang="en-US" sz="2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=&gt; 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     =&gt;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LM curve  shifts down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28600" y="23622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curve remains unchanged, LM curve shifts down =&gt; Y*       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      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1447006" y="19042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285206" y="19042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7162006" y="2590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8000206" y="2590007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28600" y="3022937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Step 3: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 increase in money supply leads to a lower interest rate. The lower interest rate leads to an increase in investment and, in turn, to an increase in demand and output. 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/>
          <p:nvPr/>
        </p:nvSpPr>
        <p:spPr>
          <a:xfrm>
            <a:off x="372841" y="0"/>
            <a:ext cx="400058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IS-LM Model: Policy Mix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4800" y="990600"/>
            <a:ext cx="8382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Policy mix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a combination of fiscal and monetary policies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Using both policies in the same direction (recession of 2007-2010 in Europe and the U.S.)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Using both policies in the opposite directions (early 1990s in the U.S.)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Increase in G =&gt;</a:t>
            </a:r>
          </a:p>
          <a:p>
            <a:pPr algn="ctr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Possible response of the central bank?</a:t>
            </a:r>
          </a:p>
          <a:p>
            <a:pPr lvl="0"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Response 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Hold the money supply constant </a:t>
            </a:r>
          </a:p>
          <a:p>
            <a:pPr lvl="0"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Response 2: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Hold the interest rate constant</a:t>
            </a:r>
          </a:p>
          <a:p>
            <a:pPr lvl="0"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Response 3: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Hold the output constant 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04800" y="0"/>
            <a:ext cx="4340997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Review: The Money Market</a:t>
            </a:r>
          </a:p>
        </p:txBody>
      </p:sp>
      <p:sp>
        <p:nvSpPr>
          <p:cNvPr id="484354" name="Rectangle 2"/>
          <p:cNvSpPr>
            <a:spLocks noChangeArrowheads="1"/>
          </p:cNvSpPr>
          <p:nvPr/>
        </p:nvSpPr>
        <p:spPr bwMode="auto">
          <a:xfrm>
            <a:off x="152400" y="769977"/>
            <a:ext cx="88392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Explain how the following developments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11D1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would affect the supply of money, the demand for money, and the interest rate.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211D17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2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a. The Fed’s bond traders buy bonds in open market operations.</a:t>
            </a:r>
          </a:p>
          <a:p>
            <a:pPr>
              <a:lnSpc>
                <a:spcPct val="2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b. An increase in credit-card availability reduces the cash people hold.</a:t>
            </a:r>
          </a:p>
          <a:p>
            <a:pPr>
              <a:lnSpc>
                <a:spcPct val="2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c. The Federal Reserve reduces banks’ reserve requirements.</a:t>
            </a:r>
          </a:p>
          <a:p>
            <a:pPr>
              <a:lnSpc>
                <a:spcPct val="2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d. Households decide to hold more money to use for holiday shopping.</a:t>
            </a:r>
          </a:p>
          <a:p>
            <a:pPr>
              <a:lnSpc>
                <a:spcPct val="2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e. A wave of optimism boosts business investment and expands aggregate demand.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/>
          <p:nvPr/>
        </p:nvSpPr>
        <p:spPr>
          <a:xfrm>
            <a:off x="372841" y="0"/>
            <a:ext cx="400058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IS-LM Model: Policy Mix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2400" y="762000"/>
            <a:ext cx="8382000" cy="614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Scenario 1: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Increase in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constant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money supply </a:t>
            </a:r>
          </a:p>
        </p:txBody>
      </p:sp>
      <p:pic>
        <p:nvPicPr>
          <p:cNvPr id="5" name="Picture 28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6324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3733800" y="2438400"/>
            <a:ext cx="2590800" cy="2286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>
            <a:off x="2209800" y="3962400"/>
            <a:ext cx="22098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467100" y="4991100"/>
            <a:ext cx="20574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>
            <a:off x="2209800" y="3505200"/>
            <a:ext cx="27432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3733800" y="4724400"/>
            <a:ext cx="2514600" cy="7620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24600" y="4343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IS`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00600" y="6096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Y`*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2600" y="3200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`*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5257800" y="4419600"/>
            <a:ext cx="4572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4572000" y="3581400"/>
            <a:ext cx="381000" cy="3048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324600" y="1219200"/>
            <a:ext cx="2819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Larger Y* and larger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=&gt; Y* will drop in the future =&gt; Short-term gain with long-term loss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/>
          <p:nvPr/>
        </p:nvSpPr>
        <p:spPr>
          <a:xfrm>
            <a:off x="372841" y="0"/>
            <a:ext cx="517718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IS-LM Model: Policy Mix (Cont.)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2400" y="762000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Scenario 2: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Increase in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constant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interest rate</a:t>
            </a:r>
          </a:p>
        </p:txBody>
      </p:sp>
      <p:pic>
        <p:nvPicPr>
          <p:cNvPr id="5" name="Picture 28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6324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3733800" y="2438400"/>
            <a:ext cx="2590800" cy="2286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>
            <a:off x="2209800" y="3962400"/>
            <a:ext cx="32766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467100" y="4991100"/>
            <a:ext cx="20574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>
            <a:off x="2209800" y="3505200"/>
            <a:ext cx="27432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3733800" y="4724400"/>
            <a:ext cx="2514600" cy="7620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24600" y="4343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IS`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00600" y="6096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Y`*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2600" y="3200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`*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5257800" y="4419600"/>
            <a:ext cx="4572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324600" y="12192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Larger Y* and same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3962400" y="3200400"/>
            <a:ext cx="2438400" cy="1905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5449094" y="3390106"/>
            <a:ext cx="5334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6200000" flipH="1">
            <a:off x="4381500" y="4914900"/>
            <a:ext cx="2133600" cy="7620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334000" y="6096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Y``*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/>
          <p:nvPr/>
        </p:nvSpPr>
        <p:spPr>
          <a:xfrm>
            <a:off x="372841" y="0"/>
            <a:ext cx="517718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IS-LM Model: Policy Mix (Cont.)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2400" y="762000"/>
            <a:ext cx="8382000" cy="614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Scenario 3: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Increase in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constant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output</a:t>
            </a:r>
          </a:p>
        </p:txBody>
      </p:sp>
      <p:pic>
        <p:nvPicPr>
          <p:cNvPr id="5" name="Picture 28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524000"/>
            <a:ext cx="6324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3733800" y="2438400"/>
            <a:ext cx="2590800" cy="2286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>
            <a:off x="2209800" y="3962400"/>
            <a:ext cx="22860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048000" y="4572000"/>
            <a:ext cx="28956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>
            <a:off x="2209800" y="3505200"/>
            <a:ext cx="27432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3733800" y="4724400"/>
            <a:ext cx="2514600" cy="7620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324600" y="4343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IS`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00600" y="6096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Y`*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52600" y="3200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`*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5257800" y="4419600"/>
            <a:ext cx="4572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324600" y="12192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Larger Y* and same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2895600" y="2438400"/>
            <a:ext cx="2438400" cy="1905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V="1">
            <a:off x="4915694" y="3009106"/>
            <a:ext cx="5334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001000" y="5638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Y``*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10800000">
            <a:off x="2133600" y="3124200"/>
            <a:ext cx="2362200" cy="1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00200" y="287649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``*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/>
          <p:nvPr/>
        </p:nvSpPr>
        <p:spPr>
          <a:xfrm>
            <a:off x="372841" y="0"/>
            <a:ext cx="517718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IS-LM Model: Policy Mix (Cont.)</a:t>
            </a:r>
            <a:endParaRPr lang="en-US" sz="2800" b="1" i="1" dirty="0" smtClean="0">
              <a:latin typeface="Perpetua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2400" y="762000"/>
            <a:ext cx="8382000" cy="614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U.S. fiscal policy multipliers</a:t>
            </a:r>
          </a:p>
        </p:txBody>
      </p:sp>
      <p:pic>
        <p:nvPicPr>
          <p:cNvPr id="29" name="Pictur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752600"/>
            <a:ext cx="5715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8763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Next class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 Midterm exam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Reading Assignment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Make sure you read all handouts!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N!B!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 class next week (April 4</a:t>
            </a:r>
            <a:r>
              <a:rPr lang="en-US" sz="280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Midterm exam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April 11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Homework #2 is due April 11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(before the midterm)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752600"/>
            <a:ext cx="19240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0"/>
            <a:ext cx="543757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Review: Equilibrium Interest Rate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600" y="914400"/>
            <a:ext cx="81534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money demand is: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Personal income is equal to $100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Money supply: $20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Find the equilibrium in the money market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the central bank wants to increase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by 10 % (from 2 % to 12 %), to what level should it set the money supply? 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80259" name="Object 3"/>
          <p:cNvGraphicFramePr>
            <a:graphicFrameLocks noChangeAspect="1"/>
          </p:cNvGraphicFramePr>
          <p:nvPr/>
        </p:nvGraphicFramePr>
        <p:xfrm>
          <a:off x="3644900" y="1062037"/>
          <a:ext cx="2533650" cy="538163"/>
        </p:xfrm>
        <a:graphic>
          <a:graphicData uri="http://schemas.openxmlformats.org/presentationml/2006/ole">
            <p:oleObj spid="_x0000_s480259" name="Equation" r:id="rId3" imgW="107928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0"/>
            <a:ext cx="752212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The Goods Market and the Role of Interest Rate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600" y="914400"/>
            <a:ext cx="8153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Linking  goods market and money market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Common element: Interest rate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goods’ market: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1826" name="Object 2"/>
          <p:cNvGraphicFramePr>
            <a:graphicFrameLocks noChangeAspect="1"/>
          </p:cNvGraphicFramePr>
          <p:nvPr/>
        </p:nvGraphicFramePr>
        <p:xfrm>
          <a:off x="2590800" y="2133600"/>
          <a:ext cx="2922588" cy="657225"/>
        </p:xfrm>
        <a:graphic>
          <a:graphicData uri="http://schemas.openxmlformats.org/presentationml/2006/ole">
            <p:oleObj spid="_x0000_s461826" name="Equation" r:id="rId3" imgW="1244520" imgH="279360" progId="">
              <p:embed/>
            </p:oleObj>
          </a:graphicData>
        </a:graphic>
      </p:graphicFrame>
      <p:graphicFrame>
        <p:nvGraphicFramePr>
          <p:cNvPr id="461827" name="Object 3"/>
          <p:cNvGraphicFramePr>
            <a:graphicFrameLocks noChangeAspect="1"/>
          </p:cNvGraphicFramePr>
          <p:nvPr/>
        </p:nvGraphicFramePr>
        <p:xfrm>
          <a:off x="2819400" y="4038600"/>
          <a:ext cx="2087562" cy="566737"/>
        </p:xfrm>
        <a:graphic>
          <a:graphicData uri="http://schemas.openxmlformats.org/presentationml/2006/ole">
            <p:oleObj spid="_x0000_s461827" name="Equation" r:id="rId4" imgW="888840" imgH="241200" progId="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4800" y="601980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N!B! Monetary policy affects aggregate output (GDP) 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1829" name="Object 5"/>
          <p:cNvGraphicFramePr>
            <a:graphicFrameLocks noChangeAspect="1"/>
          </p:cNvGraphicFramePr>
          <p:nvPr/>
        </p:nvGraphicFramePr>
        <p:xfrm>
          <a:off x="2513429" y="4800600"/>
          <a:ext cx="2820571" cy="845846"/>
        </p:xfrm>
        <a:graphic>
          <a:graphicData uri="http://schemas.openxmlformats.org/presentationml/2006/ole">
            <p:oleObj spid="_x0000_s461829" r:id="rId5" imgW="1054080" imgH="3171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04800" y="0"/>
            <a:ext cx="2686120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The Equilibrium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676400"/>
            <a:ext cx="4158641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1600201"/>
            <a:ext cx="4419600" cy="3565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91000" y="1524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AE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077200" y="5181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Y, output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1066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Interest rate,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0400" y="5181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Money, M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rc 19"/>
          <p:cNvSpPr/>
          <p:nvPr/>
        </p:nvSpPr>
        <p:spPr>
          <a:xfrm rot="11214149">
            <a:off x="1002515" y="369109"/>
            <a:ext cx="5154601" cy="436617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752600" y="2209800"/>
            <a:ext cx="0" cy="2895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76600" y="4419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52600" y="1992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1000" y="4038600"/>
            <a:ext cx="1371600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" y="3810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M*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4724400" y="2895600"/>
            <a:ext cx="3048000" cy="144780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2851" name="Object 3"/>
          <p:cNvGraphicFramePr>
            <a:graphicFrameLocks noChangeAspect="1"/>
          </p:cNvGraphicFramePr>
          <p:nvPr/>
        </p:nvGraphicFramePr>
        <p:xfrm>
          <a:off x="7440613" y="2320925"/>
          <a:ext cx="1627187" cy="650875"/>
        </p:xfrm>
        <a:graphic>
          <a:graphicData uri="http://schemas.openxmlformats.org/presentationml/2006/ole">
            <p:oleObj spid="_x0000_s482306" name="Equation" r:id="rId6" imgW="761760" imgH="304560" progId="">
              <p:embed/>
            </p:oleObj>
          </a:graphicData>
        </a:graphic>
      </p:graphicFrame>
      <p:cxnSp>
        <p:nvCxnSpPr>
          <p:cNvPr id="31" name="Straight Connector 30"/>
          <p:cNvCxnSpPr/>
          <p:nvPr/>
        </p:nvCxnSpPr>
        <p:spPr>
          <a:xfrm flipV="1">
            <a:off x="4724400" y="1828800"/>
            <a:ext cx="3657600" cy="327660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648200" y="3429000"/>
            <a:ext cx="190500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553200" y="3429000"/>
            <a:ext cx="0" cy="167640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324600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Y*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343400" y="3200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Y*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04800" y="60198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Equilibrium: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24400" y="60198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Equilibrium: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04800" y="0"/>
            <a:ext cx="487409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Expansionary Monetary Policy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676400"/>
            <a:ext cx="4158641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1600201"/>
            <a:ext cx="4419600" cy="3565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91000" y="1524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AE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077200" y="5181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Y, output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1066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Interest rate,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0400" y="5181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Money, M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rc 19"/>
          <p:cNvSpPr/>
          <p:nvPr/>
        </p:nvSpPr>
        <p:spPr>
          <a:xfrm rot="11214149">
            <a:off x="1002515" y="369109"/>
            <a:ext cx="5154601" cy="436617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752600" y="2209800"/>
            <a:ext cx="0" cy="2895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76600" y="4419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52600" y="1992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1000" y="4038600"/>
            <a:ext cx="1371600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" y="3810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M*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4724400" y="2895600"/>
            <a:ext cx="3048000" cy="144780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2851" name="Object 3"/>
          <p:cNvGraphicFramePr>
            <a:graphicFrameLocks noChangeAspect="1"/>
          </p:cNvGraphicFramePr>
          <p:nvPr/>
        </p:nvGraphicFramePr>
        <p:xfrm>
          <a:off x="7440613" y="2320925"/>
          <a:ext cx="1627187" cy="650875"/>
        </p:xfrm>
        <a:graphic>
          <a:graphicData uri="http://schemas.openxmlformats.org/presentationml/2006/ole">
            <p:oleObj spid="_x0000_s462851" name="Equation" r:id="rId6" imgW="761760" imgH="304560" progId="">
              <p:embed/>
            </p:oleObj>
          </a:graphicData>
        </a:graphic>
      </p:graphicFrame>
      <p:cxnSp>
        <p:nvCxnSpPr>
          <p:cNvPr id="31" name="Straight Connector 30"/>
          <p:cNvCxnSpPr/>
          <p:nvPr/>
        </p:nvCxnSpPr>
        <p:spPr>
          <a:xfrm flipV="1">
            <a:off x="4724400" y="1828800"/>
            <a:ext cx="3657600" cy="327660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648200" y="3429000"/>
            <a:ext cx="190500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553200" y="3429000"/>
            <a:ext cx="0" cy="167640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324600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Y*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343400" y="3200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Y*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04800" y="579120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Show the effect of increase in money supply in both markets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8600" y="622929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N!B!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Expansionary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monetary policy lowers interest rate and increases output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Straight Connector 20"/>
          <p:cNvCxnSpPr/>
          <p:nvPr/>
        </p:nvCxnSpPr>
        <p:spPr>
          <a:xfrm>
            <a:off x="2362200" y="2209800"/>
            <a:ext cx="0" cy="2895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362200" y="1981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M`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1828800" y="320040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3"/>
          <p:cNvCxnSpPr/>
          <p:nvPr/>
        </p:nvCxnSpPr>
        <p:spPr>
          <a:xfrm>
            <a:off x="457200" y="4419600"/>
            <a:ext cx="1905000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6200" y="4191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rot="5400000">
            <a:off x="-113506" y="4228306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133600" y="5181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M`*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Straight Connector 27"/>
          <p:cNvCxnSpPr/>
          <p:nvPr/>
        </p:nvCxnSpPr>
        <p:spPr>
          <a:xfrm flipV="1">
            <a:off x="4724400" y="2057400"/>
            <a:ext cx="3657600" cy="175260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 flipH="1" flipV="1">
            <a:off x="5105400" y="38092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40"/>
          <p:cNvCxnSpPr/>
          <p:nvPr/>
        </p:nvCxnSpPr>
        <p:spPr>
          <a:xfrm rot="5400000" flipH="1" flipV="1">
            <a:off x="6362700" y="3771900"/>
            <a:ext cx="281940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543800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Y`*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30" grpId="0"/>
      <p:bldP spid="38" grpId="0"/>
      <p:bldP spid="42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04800" y="0"/>
            <a:ext cx="420807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Expansionary Fiscal Policy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676400"/>
            <a:ext cx="4158641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1600201"/>
            <a:ext cx="4419600" cy="3565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91000" y="1524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AE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077200" y="5181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Y, output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1066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Interest rate,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0400" y="5181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Money, M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rc 19"/>
          <p:cNvSpPr/>
          <p:nvPr/>
        </p:nvSpPr>
        <p:spPr>
          <a:xfrm rot="11214149">
            <a:off x="1002515" y="369109"/>
            <a:ext cx="5154601" cy="436617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752600" y="2209800"/>
            <a:ext cx="0" cy="2895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76600" y="4419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52600" y="19928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81000" y="4038600"/>
            <a:ext cx="1371600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" y="3810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0" y="518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M*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4724400" y="2895600"/>
            <a:ext cx="3048000" cy="144780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2851" name="Object 3"/>
          <p:cNvGraphicFramePr>
            <a:graphicFrameLocks noChangeAspect="1"/>
          </p:cNvGraphicFramePr>
          <p:nvPr/>
        </p:nvGraphicFramePr>
        <p:xfrm>
          <a:off x="7440613" y="2320925"/>
          <a:ext cx="1627187" cy="650875"/>
        </p:xfrm>
        <a:graphic>
          <a:graphicData uri="http://schemas.openxmlformats.org/presentationml/2006/ole">
            <p:oleObj spid="_x0000_s474114" name="Equation" r:id="rId6" imgW="761760" imgH="304560" progId="">
              <p:embed/>
            </p:oleObj>
          </a:graphicData>
        </a:graphic>
      </p:graphicFrame>
      <p:cxnSp>
        <p:nvCxnSpPr>
          <p:cNvPr id="31" name="Straight Connector 30"/>
          <p:cNvCxnSpPr/>
          <p:nvPr/>
        </p:nvCxnSpPr>
        <p:spPr>
          <a:xfrm flipV="1">
            <a:off x="4724400" y="1828800"/>
            <a:ext cx="3657600" cy="327660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648200" y="3429000"/>
            <a:ext cx="190500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553200" y="3429000"/>
            <a:ext cx="0" cy="167640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324600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Y*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343400" y="3200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Y*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28600" y="571500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Show the effect of expansionary fiscal policy in both markets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600" y="622929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N!B!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Expansionary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fiscal policy increases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output and interest rate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Straight Connector 27"/>
          <p:cNvCxnSpPr/>
          <p:nvPr/>
        </p:nvCxnSpPr>
        <p:spPr>
          <a:xfrm flipV="1">
            <a:off x="4800600" y="2057400"/>
            <a:ext cx="3505200" cy="167640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40"/>
          <p:cNvCxnSpPr/>
          <p:nvPr/>
        </p:nvCxnSpPr>
        <p:spPr>
          <a:xfrm rot="5400000" flipH="1" flipV="1">
            <a:off x="6477000" y="3657600"/>
            <a:ext cx="2895600" cy="0"/>
          </a:xfrm>
          <a:prstGeom prst="line">
            <a:avLst/>
          </a:prstGeom>
          <a:ln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696200" y="5105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Y`*</a:t>
            </a:r>
            <a:endParaRPr lang="en-US" b="1" dirty="0"/>
          </a:p>
        </p:txBody>
      </p:sp>
      <p:sp>
        <p:nvSpPr>
          <p:cNvPr id="35" name="Arc 19"/>
          <p:cNvSpPr/>
          <p:nvPr/>
        </p:nvSpPr>
        <p:spPr>
          <a:xfrm rot="11214149">
            <a:off x="1382943" y="34078"/>
            <a:ext cx="4850945" cy="433835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276600" y="3886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M`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Connector 23"/>
          <p:cNvCxnSpPr/>
          <p:nvPr/>
        </p:nvCxnSpPr>
        <p:spPr>
          <a:xfrm>
            <a:off x="381000" y="3276600"/>
            <a:ext cx="1371600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 flipH="1" flipV="1">
            <a:off x="5105400" y="38092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6934200" y="53340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2896394" y="44950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3124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`*</a:t>
            </a:r>
            <a:endParaRPr lang="en-US" b="1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rot="5400000" flipH="1" flipV="1">
            <a:off x="305594" y="3656806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/>
          <p:nvPr/>
        </p:nvCxnSpPr>
        <p:spPr>
          <a:xfrm>
            <a:off x="0" y="762000"/>
            <a:ext cx="9144000" cy="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04800" y="0"/>
            <a:ext cx="815402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Perpetua" pitchFamily="18" charset="0"/>
                <a:cs typeface="Times New Roman" pitchFamily="18" charset="0"/>
              </a:rPr>
              <a:t>Feedback Effects of the Fiscal and Monetary Policies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4800" y="914400"/>
            <a:ext cx="86106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Expansionary fiscal policy: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Short-run gain as output growth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But,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interest rate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increases =&gt; Investment drops =&gt; Less growth in the future</a:t>
            </a:r>
          </a:p>
          <a:p>
            <a:pPr>
              <a:lnSpc>
                <a:spcPct val="200000"/>
              </a:lnSpc>
              <a:buFont typeface="Symbol"/>
              <a:buChar char="Þ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short-term gain at a long-term cost</a:t>
            </a:r>
          </a:p>
          <a:p>
            <a:pPr algn="ctr"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 multiplier &lt; 1/(1-b)</a:t>
            </a:r>
          </a:p>
          <a:p>
            <a:pPr>
              <a:lnSpc>
                <a:spcPct val="20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Expansionary monetary policy: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Short-run gain as output growth 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Drop in interest rate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=&gt; Rise of investment =&gt; More growth in the future</a:t>
            </a:r>
          </a:p>
          <a:p>
            <a:pPr>
              <a:lnSpc>
                <a:spcPct val="200000"/>
              </a:lnSpc>
              <a:buFont typeface="Symbol"/>
              <a:buChar char="Þ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win-win situation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52800" y="3352800"/>
            <a:ext cx="25146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19109</TotalTime>
  <Words>1684</Words>
  <Application>Microsoft Office PowerPoint</Application>
  <PresentationFormat>Экран (4:3)</PresentationFormat>
  <Paragraphs>328</Paragraphs>
  <Slides>34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Office Theme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Renata</dc:creator>
  <cp:lastModifiedBy>Renata</cp:lastModifiedBy>
  <cp:revision>2104</cp:revision>
  <dcterms:created xsi:type="dcterms:W3CDTF">2006-08-16T00:00:00Z</dcterms:created>
  <dcterms:modified xsi:type="dcterms:W3CDTF">2014-03-28T06:22:33Z</dcterms:modified>
</cp:coreProperties>
</file>