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3" r:id="rId2"/>
    <p:sldId id="586" r:id="rId3"/>
    <p:sldId id="566" r:id="rId4"/>
    <p:sldId id="590" r:id="rId5"/>
    <p:sldId id="567" r:id="rId6"/>
    <p:sldId id="591" r:id="rId7"/>
    <p:sldId id="543" r:id="rId8"/>
    <p:sldId id="587" r:id="rId9"/>
    <p:sldId id="606" r:id="rId10"/>
    <p:sldId id="535" r:id="rId11"/>
    <p:sldId id="537" r:id="rId12"/>
    <p:sldId id="592" r:id="rId13"/>
    <p:sldId id="540" r:id="rId14"/>
    <p:sldId id="539" r:id="rId15"/>
    <p:sldId id="594" r:id="rId16"/>
    <p:sldId id="595" r:id="rId17"/>
    <p:sldId id="593" r:id="rId18"/>
    <p:sldId id="542" r:id="rId19"/>
    <p:sldId id="602" r:id="rId20"/>
    <p:sldId id="603" r:id="rId21"/>
    <p:sldId id="604" r:id="rId22"/>
    <p:sldId id="596" r:id="rId23"/>
    <p:sldId id="597" r:id="rId24"/>
    <p:sldId id="598" r:id="rId25"/>
    <p:sldId id="580" r:id="rId26"/>
    <p:sldId id="544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a\Documents\Renata0\From%20previous%20laptop\CERGE-EI\Teaching\Spring%202014\Gra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</c:marker>
          <c:yVal>
            <c:numRef>
              <c:f>Лист2!$A$1:$A$15</c:f>
              <c:numCache>
                <c:formatCode>General</c:formatCode>
                <c:ptCount val="15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40</c:v>
                </c:pt>
                <c:pt idx="5">
                  <c:v>45</c:v>
                </c:pt>
                <c:pt idx="6">
                  <c:v>55</c:v>
                </c:pt>
                <c:pt idx="7">
                  <c:v>60</c:v>
                </c:pt>
                <c:pt idx="8">
                  <c:v>78</c:v>
                </c:pt>
                <c:pt idx="9">
                  <c:v>85</c:v>
                </c:pt>
                <c:pt idx="10">
                  <c:v>90</c:v>
                </c:pt>
                <c:pt idx="11">
                  <c:v>90</c:v>
                </c:pt>
                <c:pt idx="12">
                  <c:v>95</c:v>
                </c:pt>
                <c:pt idx="13">
                  <c:v>97</c:v>
                </c:pt>
                <c:pt idx="14">
                  <c:v>100</c:v>
                </c:pt>
              </c:numCache>
            </c:numRef>
          </c:yVal>
        </c:ser>
        <c:axId val="80391168"/>
        <c:axId val="87876352"/>
      </c:scatterChart>
      <c:valAx>
        <c:axId val="80391168"/>
        <c:scaling>
          <c:orientation val="minMax"/>
          <c:max val="15"/>
        </c:scaling>
        <c:axPos val="b"/>
        <c:tickLblPos val="nextTo"/>
        <c:crossAx val="87876352"/>
        <c:crosses val="autoZero"/>
        <c:crossBetween val="midCat"/>
      </c:valAx>
      <c:valAx>
        <c:axId val="8787635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8039116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38F15-0473-4636-847C-BDF78E86B3B8}" type="doc">
      <dgm:prSet loTypeId="urn:microsoft.com/office/officeart/2005/8/layout/radial2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6566219-FC2E-4B85-A2BC-04C38C67933B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Current </a:t>
          </a:r>
          <a:r>
            <a:rPr lang="en-US" sz="2200" b="0" dirty="0" smtClean="0">
              <a:latin typeface="Times New Roman" pitchFamily="18" charset="0"/>
              <a:cs typeface="Times New Roman" pitchFamily="18" charset="0"/>
            </a:rPr>
            <a:t>account </a:t>
          </a:r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(CA)</a:t>
          </a:r>
          <a:endParaRPr lang="en-US" sz="2200" b="1" dirty="0">
            <a:latin typeface="Times New Roman" pitchFamily="18" charset="0"/>
            <a:cs typeface="Times New Roman" pitchFamily="18" charset="0"/>
          </a:endParaRPr>
        </a:p>
      </dgm:t>
    </dgm:pt>
    <dgm:pt modelId="{3477EA07-0140-4B1F-8C15-BC8A7D9A63CB}" type="parTrans" cxnId="{A9215D92-F0BA-435C-97C7-BA34CEF56B68}">
      <dgm:prSet/>
      <dgm:spPr/>
      <dgm:t>
        <a:bodyPr/>
        <a:lstStyle/>
        <a:p>
          <a:endParaRPr lang="en-US"/>
        </a:p>
      </dgm:t>
    </dgm:pt>
    <dgm:pt modelId="{E866CEE8-8DFD-425E-A13D-C363A6504144}" type="sibTrans" cxnId="{A9215D92-F0BA-435C-97C7-BA34CEF56B68}">
      <dgm:prSet/>
      <dgm:spPr/>
      <dgm:t>
        <a:bodyPr/>
        <a:lstStyle/>
        <a:p>
          <a:endParaRPr lang="en-US"/>
        </a:p>
      </dgm:t>
    </dgm:pt>
    <dgm:pt modelId="{F13D757F-2E54-4347-8305-6ECAF71B51CF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Financial </a:t>
          </a:r>
          <a:r>
            <a:rPr lang="en-US" sz="2200" b="0" dirty="0" smtClean="0">
              <a:latin typeface="Times New Roman" pitchFamily="18" charset="0"/>
              <a:cs typeface="Times New Roman" pitchFamily="18" charset="0"/>
            </a:rPr>
            <a:t>account</a:t>
          </a:r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 (FA) </a:t>
          </a:r>
        </a:p>
      </dgm:t>
    </dgm:pt>
    <dgm:pt modelId="{290341BC-4117-4D3E-A22B-403DD4A9055C}" type="parTrans" cxnId="{A431E2FC-1B1B-4B91-9D82-4E8736439D0F}">
      <dgm:prSet/>
      <dgm:spPr/>
      <dgm:t>
        <a:bodyPr/>
        <a:lstStyle/>
        <a:p>
          <a:endParaRPr lang="en-US"/>
        </a:p>
      </dgm:t>
    </dgm:pt>
    <dgm:pt modelId="{474F2CB3-455D-4E2D-9B6E-7228F1D5E8F6}" type="sibTrans" cxnId="{A431E2FC-1B1B-4B91-9D82-4E8736439D0F}">
      <dgm:prSet/>
      <dgm:spPr/>
      <dgm:t>
        <a:bodyPr/>
        <a:lstStyle/>
        <a:p>
          <a:endParaRPr lang="en-US"/>
        </a:p>
      </dgm:t>
    </dgm:pt>
    <dgm:pt modelId="{AD3A586F-DF78-4CC5-9697-B7E4908CBA2E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Capital </a:t>
          </a:r>
          <a:r>
            <a:rPr lang="en-US" sz="2200" b="0" dirty="0" smtClean="0">
              <a:latin typeface="Times New Roman" pitchFamily="18" charset="0"/>
              <a:cs typeface="Times New Roman" pitchFamily="18" charset="0"/>
            </a:rPr>
            <a:t>account </a:t>
          </a:r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(KA) </a:t>
          </a:r>
        </a:p>
      </dgm:t>
    </dgm:pt>
    <dgm:pt modelId="{5ED2722D-FB34-4774-B441-3F5CA92F5E6D}" type="parTrans" cxnId="{58390378-B9C3-4834-9498-3933009ACAB9}">
      <dgm:prSet/>
      <dgm:spPr/>
      <dgm:t>
        <a:bodyPr/>
        <a:lstStyle/>
        <a:p>
          <a:endParaRPr lang="en-US"/>
        </a:p>
      </dgm:t>
    </dgm:pt>
    <dgm:pt modelId="{98DDAFFC-6F24-4C73-A733-6110A8D5D21C}" type="sibTrans" cxnId="{58390378-B9C3-4834-9498-3933009ACAB9}">
      <dgm:prSet/>
      <dgm:spPr/>
      <dgm:t>
        <a:bodyPr/>
        <a:lstStyle/>
        <a:p>
          <a:endParaRPr lang="en-US"/>
        </a:p>
      </dgm:t>
    </dgm:pt>
    <dgm:pt modelId="{AD347120-A528-4BC5-A359-10AF7154106F}" type="pres">
      <dgm:prSet presAssocID="{E3038F15-0473-4636-847C-BDF78E86B3B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1B587-3D1B-45DD-ADB9-3C15E275ABC4}" type="pres">
      <dgm:prSet presAssocID="{E3038F15-0473-4636-847C-BDF78E86B3B8}" presName="cycle" presStyleCnt="0"/>
      <dgm:spPr/>
    </dgm:pt>
    <dgm:pt modelId="{AA171463-24CD-4C8E-98E6-C7DF23364980}" type="pres">
      <dgm:prSet presAssocID="{E3038F15-0473-4636-847C-BDF78E86B3B8}" presName="centerShape" presStyleCnt="0"/>
      <dgm:spPr/>
    </dgm:pt>
    <dgm:pt modelId="{0C35B76E-BE3F-4557-B0FF-1F459D5E8F8E}" type="pres">
      <dgm:prSet presAssocID="{E3038F15-0473-4636-847C-BDF78E86B3B8}" presName="connSite" presStyleLbl="node1" presStyleIdx="0" presStyleCnt="4"/>
      <dgm:spPr/>
    </dgm:pt>
    <dgm:pt modelId="{92E2A769-5A2E-470F-9741-AD30D4180744}" type="pres">
      <dgm:prSet presAssocID="{E3038F15-0473-4636-847C-BDF78E86B3B8}" presName="visible" presStyleLbl="node1" presStyleIdx="0" presStyleCnt="4"/>
      <dgm:spPr/>
    </dgm:pt>
    <dgm:pt modelId="{5CAEABAA-A0E2-4F80-9DF7-347FA9C7D71F}" type="pres">
      <dgm:prSet presAssocID="{3477EA07-0140-4B1F-8C15-BC8A7D9A63CB}" presName="Name25" presStyleLbl="parChTrans1D1" presStyleIdx="0" presStyleCnt="3"/>
      <dgm:spPr/>
      <dgm:t>
        <a:bodyPr/>
        <a:lstStyle/>
        <a:p>
          <a:endParaRPr lang="en-US"/>
        </a:p>
      </dgm:t>
    </dgm:pt>
    <dgm:pt modelId="{A369F8F2-EA57-4E8D-8CE1-F67139D119BB}" type="pres">
      <dgm:prSet presAssocID="{96566219-FC2E-4B85-A2BC-04C38C67933B}" presName="node" presStyleCnt="0"/>
      <dgm:spPr/>
    </dgm:pt>
    <dgm:pt modelId="{9659EF31-9095-4D3A-9F08-495F8DB4A8CC}" type="pres">
      <dgm:prSet presAssocID="{96566219-FC2E-4B85-A2BC-04C38C67933B}" presName="parentNode" presStyleLbl="node1" presStyleIdx="1" presStyleCnt="4" custScaleX="118241" custScaleY="114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73A79-F4DF-47FF-B909-FCE81F87804A}" type="pres">
      <dgm:prSet presAssocID="{96566219-FC2E-4B85-A2BC-04C38C67933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A9CDB-DAFE-42AA-A83E-D4CAC392DBE1}" type="pres">
      <dgm:prSet presAssocID="{290341BC-4117-4D3E-A22B-403DD4A9055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38E10EE5-F28E-46A0-98CD-1BE8B6292305}" type="pres">
      <dgm:prSet presAssocID="{F13D757F-2E54-4347-8305-6ECAF71B51CF}" presName="node" presStyleCnt="0"/>
      <dgm:spPr/>
    </dgm:pt>
    <dgm:pt modelId="{09A9C7DE-5437-4F62-AD2E-924E54171C79}" type="pres">
      <dgm:prSet presAssocID="{F13D757F-2E54-4347-8305-6ECAF71B51CF}" presName="parentNode" presStyleLbl="node1" presStyleIdx="2" presStyleCnt="4" custScaleX="139754" custScaleY="1021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A807D-301F-432A-B9F3-1E70E0EDEC38}" type="pres">
      <dgm:prSet presAssocID="{F13D757F-2E54-4347-8305-6ECAF71B51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D4BE7-3C64-42DB-917B-DCF114CFDA57}" type="pres">
      <dgm:prSet presAssocID="{5ED2722D-FB34-4774-B441-3F5CA92F5E6D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F87F090-5314-4378-A712-4F468146D0D9}" type="pres">
      <dgm:prSet presAssocID="{AD3A586F-DF78-4CC5-9697-B7E4908CBA2E}" presName="node" presStyleCnt="0"/>
      <dgm:spPr/>
    </dgm:pt>
    <dgm:pt modelId="{A9E1DF1A-30D2-41F6-96DD-24AF5BC0EC70}" type="pres">
      <dgm:prSet presAssocID="{AD3A586F-DF78-4CC5-9697-B7E4908CBA2E}" presName="parentNode" presStyleLbl="node1" presStyleIdx="3" presStyleCnt="4" custScaleX="131492" custScaleY="983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88A6D-4D91-422D-885E-82F4486675AF}" type="pres">
      <dgm:prSet presAssocID="{AD3A586F-DF78-4CC5-9697-B7E4908CBA2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90378-B9C3-4834-9498-3933009ACAB9}" srcId="{E3038F15-0473-4636-847C-BDF78E86B3B8}" destId="{AD3A586F-DF78-4CC5-9697-B7E4908CBA2E}" srcOrd="2" destOrd="0" parTransId="{5ED2722D-FB34-4774-B441-3F5CA92F5E6D}" sibTransId="{98DDAFFC-6F24-4C73-A733-6110A8D5D21C}"/>
    <dgm:cxn modelId="{A957EB43-769B-4285-8551-67342D707A79}" type="presOf" srcId="{E3038F15-0473-4636-847C-BDF78E86B3B8}" destId="{AD347120-A528-4BC5-A359-10AF7154106F}" srcOrd="0" destOrd="0" presId="urn:microsoft.com/office/officeart/2005/8/layout/radial2"/>
    <dgm:cxn modelId="{DF5E65AB-32BE-45F7-97E6-B4CF30E7DE37}" type="presOf" srcId="{5ED2722D-FB34-4774-B441-3F5CA92F5E6D}" destId="{A29D4BE7-3C64-42DB-917B-DCF114CFDA57}" srcOrd="0" destOrd="0" presId="urn:microsoft.com/office/officeart/2005/8/layout/radial2"/>
    <dgm:cxn modelId="{201E9D08-17D4-4946-812C-463A431CA968}" type="presOf" srcId="{290341BC-4117-4D3E-A22B-403DD4A9055C}" destId="{A00A9CDB-DAFE-42AA-A83E-D4CAC392DBE1}" srcOrd="0" destOrd="0" presId="urn:microsoft.com/office/officeart/2005/8/layout/radial2"/>
    <dgm:cxn modelId="{2CA6E3AA-AC34-4759-AFD3-A3D44BA00D0F}" type="presOf" srcId="{3477EA07-0140-4B1F-8C15-BC8A7D9A63CB}" destId="{5CAEABAA-A0E2-4F80-9DF7-347FA9C7D71F}" srcOrd="0" destOrd="0" presId="urn:microsoft.com/office/officeart/2005/8/layout/radial2"/>
    <dgm:cxn modelId="{A9215D92-F0BA-435C-97C7-BA34CEF56B68}" srcId="{E3038F15-0473-4636-847C-BDF78E86B3B8}" destId="{96566219-FC2E-4B85-A2BC-04C38C67933B}" srcOrd="0" destOrd="0" parTransId="{3477EA07-0140-4B1F-8C15-BC8A7D9A63CB}" sibTransId="{E866CEE8-8DFD-425E-A13D-C363A6504144}"/>
    <dgm:cxn modelId="{A431E2FC-1B1B-4B91-9D82-4E8736439D0F}" srcId="{E3038F15-0473-4636-847C-BDF78E86B3B8}" destId="{F13D757F-2E54-4347-8305-6ECAF71B51CF}" srcOrd="1" destOrd="0" parTransId="{290341BC-4117-4D3E-A22B-403DD4A9055C}" sibTransId="{474F2CB3-455D-4E2D-9B6E-7228F1D5E8F6}"/>
    <dgm:cxn modelId="{6465A5FE-CD40-407E-845E-A3434285B698}" type="presOf" srcId="{F13D757F-2E54-4347-8305-6ECAF71B51CF}" destId="{09A9C7DE-5437-4F62-AD2E-924E54171C79}" srcOrd="0" destOrd="0" presId="urn:microsoft.com/office/officeart/2005/8/layout/radial2"/>
    <dgm:cxn modelId="{7890F649-0FE4-4BFC-ABB0-957E4AAD7784}" type="presOf" srcId="{AD3A586F-DF78-4CC5-9697-B7E4908CBA2E}" destId="{A9E1DF1A-30D2-41F6-96DD-24AF5BC0EC70}" srcOrd="0" destOrd="0" presId="urn:microsoft.com/office/officeart/2005/8/layout/radial2"/>
    <dgm:cxn modelId="{33733BD2-A2C7-4D0A-B67F-48F360788323}" type="presOf" srcId="{96566219-FC2E-4B85-A2BC-04C38C67933B}" destId="{9659EF31-9095-4D3A-9F08-495F8DB4A8CC}" srcOrd="0" destOrd="0" presId="urn:microsoft.com/office/officeart/2005/8/layout/radial2"/>
    <dgm:cxn modelId="{98D694D7-36DA-4248-89EC-1B299CAE1AE8}" type="presParOf" srcId="{AD347120-A528-4BC5-A359-10AF7154106F}" destId="{BBC1B587-3D1B-45DD-ADB9-3C15E275ABC4}" srcOrd="0" destOrd="0" presId="urn:microsoft.com/office/officeart/2005/8/layout/radial2"/>
    <dgm:cxn modelId="{653801D1-DF75-494E-96B6-EB8668ABA825}" type="presParOf" srcId="{BBC1B587-3D1B-45DD-ADB9-3C15E275ABC4}" destId="{AA171463-24CD-4C8E-98E6-C7DF23364980}" srcOrd="0" destOrd="0" presId="urn:microsoft.com/office/officeart/2005/8/layout/radial2"/>
    <dgm:cxn modelId="{C625080A-4CC7-4003-B564-7D7A2AE06B40}" type="presParOf" srcId="{AA171463-24CD-4C8E-98E6-C7DF23364980}" destId="{0C35B76E-BE3F-4557-B0FF-1F459D5E8F8E}" srcOrd="0" destOrd="0" presId="urn:microsoft.com/office/officeart/2005/8/layout/radial2"/>
    <dgm:cxn modelId="{F3B024E6-97CE-4A8C-9728-06A3C59F8AE4}" type="presParOf" srcId="{AA171463-24CD-4C8E-98E6-C7DF23364980}" destId="{92E2A769-5A2E-470F-9741-AD30D4180744}" srcOrd="1" destOrd="0" presId="urn:microsoft.com/office/officeart/2005/8/layout/radial2"/>
    <dgm:cxn modelId="{F9160E76-5B1C-4199-9400-185E0D4AAE89}" type="presParOf" srcId="{BBC1B587-3D1B-45DD-ADB9-3C15E275ABC4}" destId="{5CAEABAA-A0E2-4F80-9DF7-347FA9C7D71F}" srcOrd="1" destOrd="0" presId="urn:microsoft.com/office/officeart/2005/8/layout/radial2"/>
    <dgm:cxn modelId="{47FD4F0D-6DC6-46D8-B487-27B720CE97B0}" type="presParOf" srcId="{BBC1B587-3D1B-45DD-ADB9-3C15E275ABC4}" destId="{A369F8F2-EA57-4E8D-8CE1-F67139D119BB}" srcOrd="2" destOrd="0" presId="urn:microsoft.com/office/officeart/2005/8/layout/radial2"/>
    <dgm:cxn modelId="{1484E761-F9B4-4902-9063-E91C2440128E}" type="presParOf" srcId="{A369F8F2-EA57-4E8D-8CE1-F67139D119BB}" destId="{9659EF31-9095-4D3A-9F08-495F8DB4A8CC}" srcOrd="0" destOrd="0" presId="urn:microsoft.com/office/officeart/2005/8/layout/radial2"/>
    <dgm:cxn modelId="{72CBCAC4-699A-4DFC-AAC3-19CA0F268F3A}" type="presParOf" srcId="{A369F8F2-EA57-4E8D-8CE1-F67139D119BB}" destId="{65773A79-F4DF-47FF-B909-FCE81F87804A}" srcOrd="1" destOrd="0" presId="urn:microsoft.com/office/officeart/2005/8/layout/radial2"/>
    <dgm:cxn modelId="{CCD62E49-EE4B-4D62-83E6-380F593C09A6}" type="presParOf" srcId="{BBC1B587-3D1B-45DD-ADB9-3C15E275ABC4}" destId="{A00A9CDB-DAFE-42AA-A83E-D4CAC392DBE1}" srcOrd="3" destOrd="0" presId="urn:microsoft.com/office/officeart/2005/8/layout/radial2"/>
    <dgm:cxn modelId="{6A0A1807-1065-4F5B-92F8-3D675C7ED414}" type="presParOf" srcId="{BBC1B587-3D1B-45DD-ADB9-3C15E275ABC4}" destId="{38E10EE5-F28E-46A0-98CD-1BE8B6292305}" srcOrd="4" destOrd="0" presId="urn:microsoft.com/office/officeart/2005/8/layout/radial2"/>
    <dgm:cxn modelId="{3B4FF525-0B09-484F-AF52-EE3F31CC48CC}" type="presParOf" srcId="{38E10EE5-F28E-46A0-98CD-1BE8B6292305}" destId="{09A9C7DE-5437-4F62-AD2E-924E54171C79}" srcOrd="0" destOrd="0" presId="urn:microsoft.com/office/officeart/2005/8/layout/radial2"/>
    <dgm:cxn modelId="{E843D8C4-C7DE-4A6D-98C6-05821BA14054}" type="presParOf" srcId="{38E10EE5-F28E-46A0-98CD-1BE8B6292305}" destId="{A50A807D-301F-432A-B9F3-1E70E0EDEC38}" srcOrd="1" destOrd="0" presId="urn:microsoft.com/office/officeart/2005/8/layout/radial2"/>
    <dgm:cxn modelId="{64FCD345-E246-461D-86FA-029CCFBF6572}" type="presParOf" srcId="{BBC1B587-3D1B-45DD-ADB9-3C15E275ABC4}" destId="{A29D4BE7-3C64-42DB-917B-DCF114CFDA57}" srcOrd="5" destOrd="0" presId="urn:microsoft.com/office/officeart/2005/8/layout/radial2"/>
    <dgm:cxn modelId="{7FF610CB-ED40-46F5-9C06-45062F1433FB}" type="presParOf" srcId="{BBC1B587-3D1B-45DD-ADB9-3C15E275ABC4}" destId="{9F87F090-5314-4378-A712-4F468146D0D9}" srcOrd="6" destOrd="0" presId="urn:microsoft.com/office/officeart/2005/8/layout/radial2"/>
    <dgm:cxn modelId="{82FCDA90-8EB1-4342-ADE9-37DEBCA124B6}" type="presParOf" srcId="{9F87F090-5314-4378-A712-4F468146D0D9}" destId="{A9E1DF1A-30D2-41F6-96DD-24AF5BC0EC70}" srcOrd="0" destOrd="0" presId="urn:microsoft.com/office/officeart/2005/8/layout/radial2"/>
    <dgm:cxn modelId="{3E81BA53-6178-4A52-A518-DB397CD443AC}" type="presParOf" srcId="{9F87F090-5314-4378-A712-4F468146D0D9}" destId="{EC788A6D-4D91-422D-885E-82F4486675A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F19BD-27A0-4191-89DA-3016AF94F7A8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8DC763-4B1B-4556-BEE1-0BD452919E31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Financial Assets</a:t>
          </a:r>
        </a:p>
      </dgm:t>
    </dgm:pt>
    <dgm:pt modelId="{BD9B80AF-BAC5-44A5-A349-B91E95539743}" type="parTrans" cxnId="{235C2A12-CF3C-4452-8D3B-4CF4EC70675B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7F7D253A-2D4A-4E4A-BD4F-457DA5E6EDDE}" type="sibTrans" cxnId="{235C2A12-CF3C-4452-8D3B-4CF4EC70675B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1AE2FDE5-18A1-46A0-BC22-BC3D6FC27F88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FDI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2570D3A-ED5B-4927-845E-0FA48164A6B9}" type="parTrans" cxnId="{01730755-267D-4C4A-A427-D942615E9BCC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A60615BF-FAEE-4456-ACC5-C0D37EA6624B}" type="sibTrans" cxnId="{01730755-267D-4C4A-A427-D942615E9BCC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73899CD4-50E6-4BBC-ACFF-4EE64149CFAD}">
      <dgm:prSet phldrT="[Text]" custT="1"/>
      <dgm:spPr/>
      <dgm:t>
        <a:bodyPr/>
        <a:lstStyle/>
        <a:p>
          <a:r>
            <a:rPr lang="en-US" sz="2200" b="1" dirty="0" smtClean="0">
              <a:latin typeface="Times New Roman" pitchFamily="18" charset="0"/>
              <a:cs typeface="Times New Roman" pitchFamily="18" charset="0"/>
            </a:rPr>
            <a:t>Derivatives</a:t>
          </a:r>
        </a:p>
      </dgm:t>
    </dgm:pt>
    <dgm:pt modelId="{F33424E5-4F30-4755-8F8B-6B88E26EEEC3}" type="parTrans" cxnId="{9A5602E6-8909-47B9-97CA-56FE4EDEDC0D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E137A4AA-CB65-4B3F-8BB5-52C6C4C5D780}" type="sibTrans" cxnId="{9A5602E6-8909-47B9-97CA-56FE4EDEDC0D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3A4B5EE2-6535-4031-A519-E25F3918F667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Other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B923020-A6F6-4B9F-9227-5EC0242AF774}" type="parTrans" cxnId="{468C2593-D90E-47A0-83FE-F1483D255427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9948BF30-CCFD-43F3-8BBB-4AB8DE6EC0AD}" type="sibTrans" cxnId="{468C2593-D90E-47A0-83FE-F1483D255427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A47ECB08-01FF-4B63-BE76-31A76444E733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Portfolio Investment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9BF47266-C310-4B04-B92D-82660AFC2E94}" type="parTrans" cxnId="{8EA513C0-90D2-4835-8C53-651E96485736}">
      <dgm:prSet custT="1"/>
      <dgm:spPr/>
      <dgm:t>
        <a:bodyPr/>
        <a:lstStyle/>
        <a:p>
          <a:endParaRPr lang="en-US" sz="1800" b="1">
            <a:latin typeface="+mn-lt"/>
          </a:endParaRPr>
        </a:p>
      </dgm:t>
    </dgm:pt>
    <dgm:pt modelId="{9B6C9702-0331-4DF6-8009-D86A2DE61AB9}" type="sibTrans" cxnId="{8EA513C0-90D2-4835-8C53-651E96485736}">
      <dgm:prSet/>
      <dgm:spPr/>
      <dgm:t>
        <a:bodyPr/>
        <a:lstStyle/>
        <a:p>
          <a:endParaRPr lang="en-US" sz="1800" b="1">
            <a:latin typeface="+mn-lt"/>
          </a:endParaRPr>
        </a:p>
      </dgm:t>
    </dgm:pt>
    <dgm:pt modelId="{FA9B516C-FE0B-4FAF-ACE5-26EFCE1306CF}">
      <dgm:prSet phldrT="[Text]" custRadScaleRad="100411" custRadScaleInc="-318130"/>
      <dgm:spPr/>
      <dgm:t>
        <a:bodyPr/>
        <a:lstStyle/>
        <a:p>
          <a:endParaRPr lang="en-US" dirty="0"/>
        </a:p>
      </dgm:t>
    </dgm:pt>
    <dgm:pt modelId="{760556FF-1695-48FF-ADE3-C0D3A12B1EA7}" type="parTrans" cxnId="{D43F188D-37D0-4CC7-9174-118E44232EF9}">
      <dgm:prSet/>
      <dgm:spPr/>
      <dgm:t>
        <a:bodyPr/>
        <a:lstStyle/>
        <a:p>
          <a:endParaRPr lang="en-US"/>
        </a:p>
      </dgm:t>
    </dgm:pt>
    <dgm:pt modelId="{834452E2-754B-42A6-8422-A120FEEBA54D}" type="sibTrans" cxnId="{D43F188D-37D0-4CC7-9174-118E44232EF9}">
      <dgm:prSet/>
      <dgm:spPr/>
      <dgm:t>
        <a:bodyPr/>
        <a:lstStyle/>
        <a:p>
          <a:endParaRPr lang="en-US"/>
        </a:p>
      </dgm:t>
    </dgm:pt>
    <dgm:pt modelId="{89944F5D-BC1E-4D3E-979B-84FC976F959C}">
      <dgm:prSet phldrT="[Text]" custScaleX="149772" custScaleY="140545" custLinFactNeighborX="-51364" custLinFactNeighborY="-41924"/>
      <dgm:spPr/>
      <dgm:t>
        <a:bodyPr/>
        <a:lstStyle/>
        <a:p>
          <a:endParaRPr lang="en-US" dirty="0"/>
        </a:p>
      </dgm:t>
    </dgm:pt>
    <dgm:pt modelId="{28D687F9-133D-417F-8F93-0F08E6E10864}" type="parTrans" cxnId="{F70B435F-26DE-4079-B878-9CC81341983B}">
      <dgm:prSet/>
      <dgm:spPr/>
      <dgm:t>
        <a:bodyPr/>
        <a:lstStyle/>
        <a:p>
          <a:endParaRPr lang="en-US"/>
        </a:p>
      </dgm:t>
    </dgm:pt>
    <dgm:pt modelId="{816BBE36-E42C-48C7-8DBF-6B1DFB25C437}" type="sibTrans" cxnId="{F70B435F-26DE-4079-B878-9CC81341983B}">
      <dgm:prSet/>
      <dgm:spPr/>
      <dgm:t>
        <a:bodyPr/>
        <a:lstStyle/>
        <a:p>
          <a:endParaRPr lang="en-US"/>
        </a:p>
      </dgm:t>
    </dgm:pt>
    <dgm:pt modelId="{739E2FF6-643A-417F-99E6-49DE8E7F7F8E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Reserve Assents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0072793A-288A-4305-9BC1-758E1336E802}" type="parTrans" cxnId="{3EAD16B0-898C-43CE-9ED2-9CEE879692F7}">
      <dgm:prSet/>
      <dgm:spPr/>
      <dgm:t>
        <a:bodyPr/>
        <a:lstStyle/>
        <a:p>
          <a:endParaRPr lang="en-US"/>
        </a:p>
      </dgm:t>
    </dgm:pt>
    <dgm:pt modelId="{3589F0A8-36CA-44A7-8FA5-C4EC06B7A0D4}" type="sibTrans" cxnId="{3EAD16B0-898C-43CE-9ED2-9CEE879692F7}">
      <dgm:prSet/>
      <dgm:spPr/>
      <dgm:t>
        <a:bodyPr/>
        <a:lstStyle/>
        <a:p>
          <a:endParaRPr lang="en-US"/>
        </a:p>
      </dgm:t>
    </dgm:pt>
    <dgm:pt modelId="{4138610E-4C32-4C63-824F-E4E36E325BF0}" type="pres">
      <dgm:prSet presAssocID="{773F19BD-27A0-4191-89DA-3016AF94F7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0D603-70FB-4E45-B81F-58931129F3BE}" type="pres">
      <dgm:prSet presAssocID="{B38DC763-4B1B-4556-BEE1-0BD452919E31}" presName="centerShape" presStyleLbl="node0" presStyleIdx="0" presStyleCnt="1" custScaleX="141677" custScaleY="120854" custLinFactNeighborX="-4504" custLinFactNeighborY="-42723"/>
      <dgm:spPr/>
      <dgm:t>
        <a:bodyPr/>
        <a:lstStyle/>
        <a:p>
          <a:endParaRPr lang="en-US"/>
        </a:p>
      </dgm:t>
    </dgm:pt>
    <dgm:pt modelId="{44D297EB-69A4-478D-8FE1-DFC666EB60F9}" type="pres">
      <dgm:prSet presAssocID="{82570D3A-ED5B-4927-845E-0FA48164A6B9}" presName="Name9" presStyleLbl="parChTrans1D2" presStyleIdx="0" presStyleCnt="5"/>
      <dgm:spPr/>
      <dgm:t>
        <a:bodyPr/>
        <a:lstStyle/>
        <a:p>
          <a:endParaRPr lang="en-US"/>
        </a:p>
      </dgm:t>
    </dgm:pt>
    <dgm:pt modelId="{68D39E4F-823C-42DF-85DD-AA1776F1916C}" type="pres">
      <dgm:prSet presAssocID="{82570D3A-ED5B-4927-845E-0FA48164A6B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4347B15-5221-4C66-B86B-028E4EF383F7}" type="pres">
      <dgm:prSet presAssocID="{1AE2FDE5-18A1-46A0-BC22-BC3D6FC27F88}" presName="node" presStyleLbl="node1" presStyleIdx="0" presStyleCnt="5" custRadScaleRad="150522" custRadScaleInc="-218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E9C5F-FA30-46F2-AC2C-67C90929C52B}" type="pres">
      <dgm:prSet presAssocID="{F33424E5-4F30-4755-8F8B-6B88E26EEEC3}" presName="Name9" presStyleLbl="parChTrans1D2" presStyleIdx="1" presStyleCnt="5"/>
      <dgm:spPr/>
      <dgm:t>
        <a:bodyPr/>
        <a:lstStyle/>
        <a:p>
          <a:endParaRPr lang="en-US"/>
        </a:p>
      </dgm:t>
    </dgm:pt>
    <dgm:pt modelId="{777DA4C4-4CC4-48C6-936D-87065492F803}" type="pres">
      <dgm:prSet presAssocID="{F33424E5-4F30-4755-8F8B-6B88E26EEEC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C26BF04-2786-443F-90D8-244D990DD997}" type="pres">
      <dgm:prSet presAssocID="{73899CD4-50E6-4BBC-ACFF-4EE64149CFAD}" presName="node" presStyleLbl="node1" presStyleIdx="1" presStyleCnt="5" custScaleX="170872" custScaleY="114062" custRadScaleRad="80865" custRadScaleInc="207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C039A-471C-4E5D-8127-36651F82C29E}" type="pres">
      <dgm:prSet presAssocID="{7B923020-A6F6-4B9F-9227-5EC0242AF774}" presName="Name9" presStyleLbl="parChTrans1D2" presStyleIdx="2" presStyleCnt="5"/>
      <dgm:spPr/>
      <dgm:t>
        <a:bodyPr/>
        <a:lstStyle/>
        <a:p>
          <a:endParaRPr lang="en-US"/>
        </a:p>
      </dgm:t>
    </dgm:pt>
    <dgm:pt modelId="{CE7AC41F-20A9-4DDA-AE20-C0C3D9152390}" type="pres">
      <dgm:prSet presAssocID="{7B923020-A6F6-4B9F-9227-5EC0242AF77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279E75E-8EC3-44B8-A444-C01CA685FE63}" type="pres">
      <dgm:prSet presAssocID="{3A4B5EE2-6535-4031-A519-E25F3918F667}" presName="node" presStyleLbl="node1" presStyleIdx="2" presStyleCnt="5" custScaleX="123494" custScaleY="81726" custRadScaleRad="191484" custRadScaleInc="-93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C7281-0CFD-4F80-864E-82C40779C592}" type="pres">
      <dgm:prSet presAssocID="{9BF47266-C310-4B04-B92D-82660AFC2E94}" presName="Name9" presStyleLbl="parChTrans1D2" presStyleIdx="3" presStyleCnt="5"/>
      <dgm:spPr/>
      <dgm:t>
        <a:bodyPr/>
        <a:lstStyle/>
        <a:p>
          <a:endParaRPr lang="en-US"/>
        </a:p>
      </dgm:t>
    </dgm:pt>
    <dgm:pt modelId="{FEA8F8FA-2F37-4470-B973-F4FAA2CA8838}" type="pres">
      <dgm:prSet presAssocID="{9BF47266-C310-4B04-B92D-82660AFC2E9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60144C9-3B9A-4C1A-8F75-B48873400D5A}" type="pres">
      <dgm:prSet presAssocID="{A47ECB08-01FF-4B63-BE76-31A76444E733}" presName="node" presStyleLbl="node1" presStyleIdx="3" presStyleCnt="5" custScaleX="189998" custScaleY="111610" custRadScaleRad="113227" custRadScaleInc="58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8BA6E-CE82-43AB-94B1-8930E6A4BBE4}" type="pres">
      <dgm:prSet presAssocID="{0072793A-288A-4305-9BC1-758E1336E802}" presName="Name9" presStyleLbl="parChTrans1D2" presStyleIdx="4" presStyleCnt="5"/>
      <dgm:spPr/>
      <dgm:t>
        <a:bodyPr/>
        <a:lstStyle/>
        <a:p>
          <a:endParaRPr lang="en-US"/>
        </a:p>
      </dgm:t>
    </dgm:pt>
    <dgm:pt modelId="{FA5FC843-9DEC-40D6-A52A-3B658EA98470}" type="pres">
      <dgm:prSet presAssocID="{0072793A-288A-4305-9BC1-758E1336E80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9F2AE47-2310-4F37-85B5-CE6FC76D6215}" type="pres">
      <dgm:prSet presAssocID="{739E2FF6-643A-417F-99E6-49DE8E7F7F8E}" presName="node" presStyleLbl="node1" presStyleIdx="4" presStyleCnt="5" custScaleX="133509" custScaleY="129825" custRadScaleRad="164130" custRadScaleInc="392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27B65-16F4-4F64-84C2-0B4EEE5E33A5}" type="presOf" srcId="{7B923020-A6F6-4B9F-9227-5EC0242AF774}" destId="{CE7AC41F-20A9-4DDA-AE20-C0C3D9152390}" srcOrd="1" destOrd="0" presId="urn:microsoft.com/office/officeart/2005/8/layout/radial1"/>
    <dgm:cxn modelId="{90A52605-1AD8-484D-A253-B5366F9D1B6E}" type="presOf" srcId="{739E2FF6-643A-417F-99E6-49DE8E7F7F8E}" destId="{E9F2AE47-2310-4F37-85B5-CE6FC76D6215}" srcOrd="0" destOrd="0" presId="urn:microsoft.com/office/officeart/2005/8/layout/radial1"/>
    <dgm:cxn modelId="{5D4754D1-DF15-4E4F-9FB0-F155D0276A17}" type="presOf" srcId="{82570D3A-ED5B-4927-845E-0FA48164A6B9}" destId="{44D297EB-69A4-478D-8FE1-DFC666EB60F9}" srcOrd="0" destOrd="0" presId="urn:microsoft.com/office/officeart/2005/8/layout/radial1"/>
    <dgm:cxn modelId="{C70339FF-2FA9-43A3-A6ED-962CD265160C}" type="presOf" srcId="{0072793A-288A-4305-9BC1-758E1336E802}" destId="{5498BA6E-CE82-43AB-94B1-8930E6A4BBE4}" srcOrd="0" destOrd="0" presId="urn:microsoft.com/office/officeart/2005/8/layout/radial1"/>
    <dgm:cxn modelId="{99A31971-BD06-436A-B5B9-F1B95F91B90F}" type="presOf" srcId="{773F19BD-27A0-4191-89DA-3016AF94F7A8}" destId="{4138610E-4C32-4C63-824F-E4E36E325BF0}" srcOrd="0" destOrd="0" presId="urn:microsoft.com/office/officeart/2005/8/layout/radial1"/>
    <dgm:cxn modelId="{7F60B2A5-B7A3-4062-8034-6C2D5F0802D8}" type="presOf" srcId="{7B923020-A6F6-4B9F-9227-5EC0242AF774}" destId="{4E0C039A-471C-4E5D-8127-36651F82C29E}" srcOrd="0" destOrd="0" presId="urn:microsoft.com/office/officeart/2005/8/layout/radial1"/>
    <dgm:cxn modelId="{E74FE18D-595E-4D0D-BC56-67B35C9F9D96}" type="presOf" srcId="{9BF47266-C310-4B04-B92D-82660AFC2E94}" destId="{FEA8F8FA-2F37-4470-B973-F4FAA2CA8838}" srcOrd="1" destOrd="0" presId="urn:microsoft.com/office/officeart/2005/8/layout/radial1"/>
    <dgm:cxn modelId="{8EA513C0-90D2-4835-8C53-651E96485736}" srcId="{B38DC763-4B1B-4556-BEE1-0BD452919E31}" destId="{A47ECB08-01FF-4B63-BE76-31A76444E733}" srcOrd="3" destOrd="0" parTransId="{9BF47266-C310-4B04-B92D-82660AFC2E94}" sibTransId="{9B6C9702-0331-4DF6-8009-D86A2DE61AB9}"/>
    <dgm:cxn modelId="{448BB2AD-8450-43FE-8F53-1CC84F0DD250}" type="presOf" srcId="{82570D3A-ED5B-4927-845E-0FA48164A6B9}" destId="{68D39E4F-823C-42DF-85DD-AA1776F1916C}" srcOrd="1" destOrd="0" presId="urn:microsoft.com/office/officeart/2005/8/layout/radial1"/>
    <dgm:cxn modelId="{F5D8E9A2-7171-4D8E-9875-B857C4E76A6B}" type="presOf" srcId="{B38DC763-4B1B-4556-BEE1-0BD452919E31}" destId="{9100D603-70FB-4E45-B81F-58931129F3BE}" srcOrd="0" destOrd="0" presId="urn:microsoft.com/office/officeart/2005/8/layout/radial1"/>
    <dgm:cxn modelId="{548130FC-8793-4C07-9319-3F5F3570C1DE}" type="presOf" srcId="{9BF47266-C310-4B04-B92D-82660AFC2E94}" destId="{0E3C7281-0CFD-4F80-864E-82C40779C592}" srcOrd="0" destOrd="0" presId="urn:microsoft.com/office/officeart/2005/8/layout/radial1"/>
    <dgm:cxn modelId="{4B529CF7-6352-497D-8967-906753F00F34}" type="presOf" srcId="{A47ECB08-01FF-4B63-BE76-31A76444E733}" destId="{160144C9-3B9A-4C1A-8F75-B48873400D5A}" srcOrd="0" destOrd="0" presId="urn:microsoft.com/office/officeart/2005/8/layout/radial1"/>
    <dgm:cxn modelId="{468C2593-D90E-47A0-83FE-F1483D255427}" srcId="{B38DC763-4B1B-4556-BEE1-0BD452919E31}" destId="{3A4B5EE2-6535-4031-A519-E25F3918F667}" srcOrd="2" destOrd="0" parTransId="{7B923020-A6F6-4B9F-9227-5EC0242AF774}" sibTransId="{9948BF30-CCFD-43F3-8BBB-4AB8DE6EC0AD}"/>
    <dgm:cxn modelId="{F16553EE-0266-43A2-B8AC-49958181A516}" type="presOf" srcId="{73899CD4-50E6-4BBC-ACFF-4EE64149CFAD}" destId="{4C26BF04-2786-443F-90D8-244D990DD997}" srcOrd="0" destOrd="0" presId="urn:microsoft.com/office/officeart/2005/8/layout/radial1"/>
    <dgm:cxn modelId="{01730755-267D-4C4A-A427-D942615E9BCC}" srcId="{B38DC763-4B1B-4556-BEE1-0BD452919E31}" destId="{1AE2FDE5-18A1-46A0-BC22-BC3D6FC27F88}" srcOrd="0" destOrd="0" parTransId="{82570D3A-ED5B-4927-845E-0FA48164A6B9}" sibTransId="{A60615BF-FAEE-4456-ACC5-C0D37EA6624B}"/>
    <dgm:cxn modelId="{D43F188D-37D0-4CC7-9174-118E44232EF9}" srcId="{773F19BD-27A0-4191-89DA-3016AF94F7A8}" destId="{FA9B516C-FE0B-4FAF-ACE5-26EFCE1306CF}" srcOrd="1" destOrd="0" parTransId="{760556FF-1695-48FF-ADE3-C0D3A12B1EA7}" sibTransId="{834452E2-754B-42A6-8422-A120FEEBA54D}"/>
    <dgm:cxn modelId="{235C2A12-CF3C-4452-8D3B-4CF4EC70675B}" srcId="{773F19BD-27A0-4191-89DA-3016AF94F7A8}" destId="{B38DC763-4B1B-4556-BEE1-0BD452919E31}" srcOrd="0" destOrd="0" parTransId="{BD9B80AF-BAC5-44A5-A349-B91E95539743}" sibTransId="{7F7D253A-2D4A-4E4A-BD4F-457DA5E6EDDE}"/>
    <dgm:cxn modelId="{273D72CC-43AC-4317-9594-8461A2B38002}" type="presOf" srcId="{F33424E5-4F30-4755-8F8B-6B88E26EEEC3}" destId="{004E9C5F-FA30-46F2-AC2C-67C90929C52B}" srcOrd="0" destOrd="0" presId="urn:microsoft.com/office/officeart/2005/8/layout/radial1"/>
    <dgm:cxn modelId="{3EAD16B0-898C-43CE-9ED2-9CEE879692F7}" srcId="{B38DC763-4B1B-4556-BEE1-0BD452919E31}" destId="{739E2FF6-643A-417F-99E6-49DE8E7F7F8E}" srcOrd="4" destOrd="0" parTransId="{0072793A-288A-4305-9BC1-758E1336E802}" sibTransId="{3589F0A8-36CA-44A7-8FA5-C4EC06B7A0D4}"/>
    <dgm:cxn modelId="{A6F7487E-D7A2-4111-BD78-93EA44C670E7}" type="presOf" srcId="{3A4B5EE2-6535-4031-A519-E25F3918F667}" destId="{4279E75E-8EC3-44B8-A444-C01CA685FE63}" srcOrd="0" destOrd="0" presId="urn:microsoft.com/office/officeart/2005/8/layout/radial1"/>
    <dgm:cxn modelId="{F70B435F-26DE-4079-B878-9CC81341983B}" srcId="{773F19BD-27A0-4191-89DA-3016AF94F7A8}" destId="{89944F5D-BC1E-4D3E-979B-84FC976F959C}" srcOrd="2" destOrd="0" parTransId="{28D687F9-133D-417F-8F93-0F08E6E10864}" sibTransId="{816BBE36-E42C-48C7-8DBF-6B1DFB25C437}"/>
    <dgm:cxn modelId="{4B82805F-16E0-48B0-9D07-452CFF0D068B}" type="presOf" srcId="{F33424E5-4F30-4755-8F8B-6B88E26EEEC3}" destId="{777DA4C4-4CC4-48C6-936D-87065492F803}" srcOrd="1" destOrd="0" presId="urn:microsoft.com/office/officeart/2005/8/layout/radial1"/>
    <dgm:cxn modelId="{3E06A2E4-6428-4D49-8939-00E7B2A86FAF}" type="presOf" srcId="{1AE2FDE5-18A1-46A0-BC22-BC3D6FC27F88}" destId="{54347B15-5221-4C66-B86B-028E4EF383F7}" srcOrd="0" destOrd="0" presId="urn:microsoft.com/office/officeart/2005/8/layout/radial1"/>
    <dgm:cxn modelId="{68E6FE64-5204-4D98-9A63-6DC559485A96}" type="presOf" srcId="{0072793A-288A-4305-9BC1-758E1336E802}" destId="{FA5FC843-9DEC-40D6-A52A-3B658EA98470}" srcOrd="1" destOrd="0" presId="urn:microsoft.com/office/officeart/2005/8/layout/radial1"/>
    <dgm:cxn modelId="{9A5602E6-8909-47B9-97CA-56FE4EDEDC0D}" srcId="{B38DC763-4B1B-4556-BEE1-0BD452919E31}" destId="{73899CD4-50E6-4BBC-ACFF-4EE64149CFAD}" srcOrd="1" destOrd="0" parTransId="{F33424E5-4F30-4755-8F8B-6B88E26EEEC3}" sibTransId="{E137A4AA-CB65-4B3F-8BB5-52C6C4C5D780}"/>
    <dgm:cxn modelId="{8A49411C-ECD9-46BD-B90E-7AC6DC115A86}" type="presParOf" srcId="{4138610E-4C32-4C63-824F-E4E36E325BF0}" destId="{9100D603-70FB-4E45-B81F-58931129F3BE}" srcOrd="0" destOrd="0" presId="urn:microsoft.com/office/officeart/2005/8/layout/radial1"/>
    <dgm:cxn modelId="{BBB64D88-8632-4CF4-93DA-1FC1E7EBE2A7}" type="presParOf" srcId="{4138610E-4C32-4C63-824F-E4E36E325BF0}" destId="{44D297EB-69A4-478D-8FE1-DFC666EB60F9}" srcOrd="1" destOrd="0" presId="urn:microsoft.com/office/officeart/2005/8/layout/radial1"/>
    <dgm:cxn modelId="{83528E8B-3855-41C1-9212-113951AF5D26}" type="presParOf" srcId="{44D297EB-69A4-478D-8FE1-DFC666EB60F9}" destId="{68D39E4F-823C-42DF-85DD-AA1776F1916C}" srcOrd="0" destOrd="0" presId="urn:microsoft.com/office/officeart/2005/8/layout/radial1"/>
    <dgm:cxn modelId="{A091A593-02AF-442B-8387-CC22780625B5}" type="presParOf" srcId="{4138610E-4C32-4C63-824F-E4E36E325BF0}" destId="{54347B15-5221-4C66-B86B-028E4EF383F7}" srcOrd="2" destOrd="0" presId="urn:microsoft.com/office/officeart/2005/8/layout/radial1"/>
    <dgm:cxn modelId="{A13B5E05-14A3-4861-9432-F1151433514F}" type="presParOf" srcId="{4138610E-4C32-4C63-824F-E4E36E325BF0}" destId="{004E9C5F-FA30-46F2-AC2C-67C90929C52B}" srcOrd="3" destOrd="0" presId="urn:microsoft.com/office/officeart/2005/8/layout/radial1"/>
    <dgm:cxn modelId="{1D18D9BC-318E-4B04-827E-C4A24A567DBF}" type="presParOf" srcId="{004E9C5F-FA30-46F2-AC2C-67C90929C52B}" destId="{777DA4C4-4CC4-48C6-936D-87065492F803}" srcOrd="0" destOrd="0" presId="urn:microsoft.com/office/officeart/2005/8/layout/radial1"/>
    <dgm:cxn modelId="{02AA49E9-086B-4ECE-98FE-62D574DD0DE3}" type="presParOf" srcId="{4138610E-4C32-4C63-824F-E4E36E325BF0}" destId="{4C26BF04-2786-443F-90D8-244D990DD997}" srcOrd="4" destOrd="0" presId="urn:microsoft.com/office/officeart/2005/8/layout/radial1"/>
    <dgm:cxn modelId="{FECDD403-42BE-43B0-AA73-9A656151D1A4}" type="presParOf" srcId="{4138610E-4C32-4C63-824F-E4E36E325BF0}" destId="{4E0C039A-471C-4E5D-8127-36651F82C29E}" srcOrd="5" destOrd="0" presId="urn:microsoft.com/office/officeart/2005/8/layout/radial1"/>
    <dgm:cxn modelId="{5A95E417-AC3A-497F-AC2D-4C90A546CCB2}" type="presParOf" srcId="{4E0C039A-471C-4E5D-8127-36651F82C29E}" destId="{CE7AC41F-20A9-4DDA-AE20-C0C3D9152390}" srcOrd="0" destOrd="0" presId="urn:microsoft.com/office/officeart/2005/8/layout/radial1"/>
    <dgm:cxn modelId="{76338113-6EE6-4DD9-A7FF-A3A659D7256C}" type="presParOf" srcId="{4138610E-4C32-4C63-824F-E4E36E325BF0}" destId="{4279E75E-8EC3-44B8-A444-C01CA685FE63}" srcOrd="6" destOrd="0" presId="urn:microsoft.com/office/officeart/2005/8/layout/radial1"/>
    <dgm:cxn modelId="{E271A904-7F9C-440F-91EA-1C1DF3214FE1}" type="presParOf" srcId="{4138610E-4C32-4C63-824F-E4E36E325BF0}" destId="{0E3C7281-0CFD-4F80-864E-82C40779C592}" srcOrd="7" destOrd="0" presId="urn:microsoft.com/office/officeart/2005/8/layout/radial1"/>
    <dgm:cxn modelId="{B3147750-CCB9-4A43-8494-D86DB0060DD0}" type="presParOf" srcId="{0E3C7281-0CFD-4F80-864E-82C40779C592}" destId="{FEA8F8FA-2F37-4470-B973-F4FAA2CA8838}" srcOrd="0" destOrd="0" presId="urn:microsoft.com/office/officeart/2005/8/layout/radial1"/>
    <dgm:cxn modelId="{1CEA9BA0-16B4-46A3-B4B9-FA75D95520CB}" type="presParOf" srcId="{4138610E-4C32-4C63-824F-E4E36E325BF0}" destId="{160144C9-3B9A-4C1A-8F75-B48873400D5A}" srcOrd="8" destOrd="0" presId="urn:microsoft.com/office/officeart/2005/8/layout/radial1"/>
    <dgm:cxn modelId="{1FA4B09C-F524-4A4F-B60D-CE87173A8E53}" type="presParOf" srcId="{4138610E-4C32-4C63-824F-E4E36E325BF0}" destId="{5498BA6E-CE82-43AB-94B1-8930E6A4BBE4}" srcOrd="9" destOrd="0" presId="urn:microsoft.com/office/officeart/2005/8/layout/radial1"/>
    <dgm:cxn modelId="{D821713E-8B53-4DEA-A5C1-BCB241B7A5DF}" type="presParOf" srcId="{5498BA6E-CE82-43AB-94B1-8930E6A4BBE4}" destId="{FA5FC843-9DEC-40D6-A52A-3B658EA98470}" srcOrd="0" destOrd="0" presId="urn:microsoft.com/office/officeart/2005/8/layout/radial1"/>
    <dgm:cxn modelId="{074649CE-4FC1-4005-AC01-DB0D2906083C}" type="presParOf" srcId="{4138610E-4C32-4C63-824F-E4E36E325BF0}" destId="{E9F2AE47-2310-4F37-85B5-CE6FC76D62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FF17BC-F2A1-4F67-ACFB-7956CB9056F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DB67E6-86DE-4DD2-A5B4-7E2656325368}">
      <dgm:prSet phldrT="[Text]"/>
      <dgm:spPr/>
      <dgm:t>
        <a:bodyPr/>
        <a:lstStyle/>
        <a:p>
          <a:r>
            <a:rPr lang="en-US" dirty="0" smtClean="0"/>
            <a:t>FOREX</a:t>
          </a:r>
          <a:endParaRPr lang="en-US" dirty="0"/>
        </a:p>
      </dgm:t>
    </dgm:pt>
    <dgm:pt modelId="{3B103060-8742-42E2-91E7-92E4E6E19FB7}" type="parTrans" cxnId="{1B9CD83B-025D-485E-A37B-18233DE44308}">
      <dgm:prSet/>
      <dgm:spPr/>
      <dgm:t>
        <a:bodyPr/>
        <a:lstStyle/>
        <a:p>
          <a:endParaRPr lang="en-US"/>
        </a:p>
      </dgm:t>
    </dgm:pt>
    <dgm:pt modelId="{94CA9ADD-12E4-4404-AC40-555EF370F59D}" type="sibTrans" cxnId="{1B9CD83B-025D-485E-A37B-18233DE44308}">
      <dgm:prSet/>
      <dgm:spPr/>
      <dgm:t>
        <a:bodyPr/>
        <a:lstStyle/>
        <a:p>
          <a:endParaRPr lang="en-US"/>
        </a:p>
      </dgm:t>
    </dgm:pt>
    <dgm:pt modelId="{EF47033D-F355-44FB-A34A-0A97376EA888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Czech investors in the foreign markets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94699-6553-42DC-A4CD-603EDE288A28}" type="parTrans" cxnId="{B38855CA-7896-4315-B47F-0D1FAB966144}">
      <dgm:prSet/>
      <dgm:spPr/>
      <dgm:t>
        <a:bodyPr/>
        <a:lstStyle/>
        <a:p>
          <a:endParaRPr lang="en-US"/>
        </a:p>
      </dgm:t>
    </dgm:pt>
    <dgm:pt modelId="{243DBE89-28CF-4FF5-A48F-EEFBAE180729}" type="sibTrans" cxnId="{B38855CA-7896-4315-B47F-0D1FAB966144}">
      <dgm:prSet/>
      <dgm:spPr/>
      <dgm:t>
        <a:bodyPr/>
        <a:lstStyle/>
        <a:p>
          <a:endParaRPr lang="en-US"/>
        </a:p>
      </dgm:t>
    </dgm:pt>
    <dgm:pt modelId="{A8E441FB-BEF0-46EB-B5DA-941FA8A99C1C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Foreign firms selling in the Czech market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D8943F-CEA3-4F28-B6A4-D7972B290FC3}" type="parTrans" cxnId="{0D2CF7F1-67E3-4333-BB54-7D2088CD2E70}">
      <dgm:prSet/>
      <dgm:spPr/>
      <dgm:t>
        <a:bodyPr/>
        <a:lstStyle/>
        <a:p>
          <a:endParaRPr lang="en-US"/>
        </a:p>
      </dgm:t>
    </dgm:pt>
    <dgm:pt modelId="{4C487DDC-4DB2-4DA1-85F8-344B0A2D5F1F}" type="sibTrans" cxnId="{0D2CF7F1-67E3-4333-BB54-7D2088CD2E70}">
      <dgm:prSet/>
      <dgm:spPr/>
      <dgm:t>
        <a:bodyPr/>
        <a:lstStyle/>
        <a:p>
          <a:endParaRPr lang="en-US"/>
        </a:p>
      </dgm:t>
    </dgm:pt>
    <dgm:pt modelId="{111CA3C9-DB94-42A9-AEDB-E32DDD3C35C2}">
      <dgm:prSet phldrT="[Text]" custT="1"/>
      <dgm:spPr/>
      <dgm:t>
        <a:bodyPr/>
        <a:lstStyle/>
        <a:p>
          <a:pPr algn="ctr"/>
          <a:endParaRPr 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Foreign investors in Czech Republic 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0216BD-E5EC-4440-B7D6-7DA79E62B12E}" type="parTrans" cxnId="{34D42C33-2C37-42F3-8962-EBBFD1D6AA2F}">
      <dgm:prSet/>
      <dgm:spPr/>
      <dgm:t>
        <a:bodyPr/>
        <a:lstStyle/>
        <a:p>
          <a:endParaRPr lang="en-US"/>
        </a:p>
      </dgm:t>
    </dgm:pt>
    <dgm:pt modelId="{94D5F927-E0ED-420E-9251-3911FA89DBDE}" type="sibTrans" cxnId="{34D42C33-2C37-42F3-8962-EBBFD1D6AA2F}">
      <dgm:prSet/>
      <dgm:spPr/>
      <dgm:t>
        <a:bodyPr/>
        <a:lstStyle/>
        <a:p>
          <a:endParaRPr lang="en-US"/>
        </a:p>
      </dgm:t>
    </dgm:pt>
    <dgm:pt modelId="{D6241AEE-70D2-4FE2-A8D8-1F41C08AA7E8}">
      <dgm:prSet custT="1"/>
      <dgm:spPr/>
      <dgm:t>
        <a:bodyPr/>
        <a:lstStyle/>
        <a:p>
          <a:pPr algn="l"/>
          <a:endParaRPr lang="en-US" sz="1800" dirty="0"/>
        </a:p>
      </dgm:t>
    </dgm:pt>
    <dgm:pt modelId="{BE3AAC0C-4AAF-43B4-AB26-0FF1F2F0A111}" type="parTrans" cxnId="{DEF442F7-2B6D-4683-AF3F-87E59904DCAC}">
      <dgm:prSet/>
      <dgm:spPr/>
      <dgm:t>
        <a:bodyPr/>
        <a:lstStyle/>
        <a:p>
          <a:endParaRPr lang="en-US"/>
        </a:p>
      </dgm:t>
    </dgm:pt>
    <dgm:pt modelId="{90A6C3FE-27CD-4400-9631-EACD2675A93F}" type="sibTrans" cxnId="{DEF442F7-2B6D-4683-AF3F-87E59904DCAC}">
      <dgm:prSet/>
      <dgm:spPr/>
      <dgm:t>
        <a:bodyPr/>
        <a:lstStyle/>
        <a:p>
          <a:endParaRPr lang="en-US"/>
        </a:p>
      </dgm:t>
    </dgm:pt>
    <dgm:pt modelId="{2B6D06A4-8E68-455E-B09A-7226F56F821C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Czech firms selling abroad (exporters)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E04E4-DC59-4EEC-85CD-37350F55CCF7}" type="parTrans" cxnId="{E7EB7148-7938-43B8-BE6A-8F07A41310DA}">
      <dgm:prSet/>
      <dgm:spPr/>
      <dgm:t>
        <a:bodyPr/>
        <a:lstStyle/>
        <a:p>
          <a:endParaRPr lang="en-US"/>
        </a:p>
      </dgm:t>
    </dgm:pt>
    <dgm:pt modelId="{6667CE9F-E81E-47B9-9B8E-5DDD1DB3E3A6}" type="sibTrans" cxnId="{E7EB7148-7938-43B8-BE6A-8F07A41310DA}">
      <dgm:prSet/>
      <dgm:spPr/>
      <dgm:t>
        <a:bodyPr/>
        <a:lstStyle/>
        <a:p>
          <a:endParaRPr lang="en-US"/>
        </a:p>
      </dgm:t>
    </dgm:pt>
    <dgm:pt modelId="{C54A689A-BB9A-4D3A-A96B-31A572DB51F6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Czech tourist travelling in the US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6FFFE38-5422-4D4B-B129-C0057D1E4B70}" type="parTrans" cxnId="{32C65BAC-09F1-498D-8570-557AF97664AB}">
      <dgm:prSet/>
      <dgm:spPr/>
      <dgm:t>
        <a:bodyPr/>
        <a:lstStyle/>
        <a:p>
          <a:endParaRPr lang="en-US"/>
        </a:p>
      </dgm:t>
    </dgm:pt>
    <dgm:pt modelId="{A31A6838-C83B-4792-8053-BC7E5FCEF68A}" type="sibTrans" cxnId="{32C65BAC-09F1-498D-8570-557AF97664AB}">
      <dgm:prSet/>
      <dgm:spPr/>
      <dgm:t>
        <a:bodyPr/>
        <a:lstStyle/>
        <a:p>
          <a:endParaRPr lang="en-US"/>
        </a:p>
      </dgm:t>
    </dgm:pt>
    <dgm:pt modelId="{50B35B64-C9CD-4F5B-93F5-39A567487C78}">
      <dgm:prSet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 tourists travelling to Czech Republic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78C94A-0CA2-4DB6-9686-99FD3922C925}" type="sibTrans" cxnId="{4203C5F3-E669-429E-A777-6D4F41270324}">
      <dgm:prSet/>
      <dgm:spPr/>
      <dgm:t>
        <a:bodyPr/>
        <a:lstStyle/>
        <a:p>
          <a:endParaRPr lang="en-US"/>
        </a:p>
      </dgm:t>
    </dgm:pt>
    <dgm:pt modelId="{872C2727-22FF-4A2A-83C4-881B396FEA79}" type="parTrans" cxnId="{4203C5F3-E669-429E-A777-6D4F41270324}">
      <dgm:prSet/>
      <dgm:spPr/>
      <dgm:t>
        <a:bodyPr/>
        <a:lstStyle/>
        <a:p>
          <a:endParaRPr lang="en-US"/>
        </a:p>
      </dgm:t>
    </dgm:pt>
    <dgm:pt modelId="{890EC8C1-9855-4D2B-AA2E-5E456C48ADAE}" type="pres">
      <dgm:prSet presAssocID="{02FF17BC-F2A1-4F67-ACFB-7956CB9056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209DB-42DB-4E30-845D-C0AA630AA89B}" type="pres">
      <dgm:prSet presAssocID="{FCDB67E6-86DE-4DD2-A5B4-7E2656325368}" presName="centerShape" presStyleLbl="node0" presStyleIdx="0" presStyleCnt="1" custScaleX="69127" custScaleY="74443" custLinFactNeighborX="-100" custLinFactNeighborY="-16416"/>
      <dgm:spPr/>
      <dgm:t>
        <a:bodyPr/>
        <a:lstStyle/>
        <a:p>
          <a:endParaRPr lang="en-US"/>
        </a:p>
      </dgm:t>
    </dgm:pt>
    <dgm:pt modelId="{E59D4C61-6ADC-4DE3-BCE8-F2275A39C77F}" type="pres">
      <dgm:prSet presAssocID="{90694699-6553-42DC-A4CD-603EDE288A28}" presName="parTrans" presStyleLbl="bgSibTrans2D1" presStyleIdx="0" presStyleCnt="6" custAng="4091754" custFlipVert="1" custScaleX="22700" custScaleY="65857" custLinFactNeighborX="25559" custLinFactNeighborY="-18256"/>
      <dgm:spPr/>
      <dgm:t>
        <a:bodyPr/>
        <a:lstStyle/>
        <a:p>
          <a:endParaRPr lang="en-US"/>
        </a:p>
      </dgm:t>
    </dgm:pt>
    <dgm:pt modelId="{7331337D-864C-4613-97CC-7A6B67D80F5F}" type="pres">
      <dgm:prSet presAssocID="{EF47033D-F355-44FB-A34A-0A97376EA888}" presName="node" presStyleLbl="node1" presStyleIdx="0" presStyleCnt="6" custScaleX="145288" custScaleY="119753" custRadScaleRad="83860" custRadScaleInc="-67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0966C-2887-4091-91D2-6F7F4B439591}" type="pres">
      <dgm:prSet presAssocID="{2CD8943F-CEA3-4F28-B6A4-D7972B290FC3}" presName="parTrans" presStyleLbl="bgSibTrans2D1" presStyleIdx="1" presStyleCnt="6" custScaleX="35309" custScaleY="68432" custLinFactNeighborX="24017"/>
      <dgm:spPr/>
      <dgm:t>
        <a:bodyPr/>
        <a:lstStyle/>
        <a:p>
          <a:endParaRPr lang="en-US"/>
        </a:p>
      </dgm:t>
    </dgm:pt>
    <dgm:pt modelId="{67C65EA0-EEFD-4304-8911-C5861937594F}" type="pres">
      <dgm:prSet presAssocID="{A8E441FB-BEF0-46EB-B5DA-941FA8A99C1C}" presName="node" presStyleLbl="node1" presStyleIdx="1" presStyleCnt="6" custScaleX="139502" custScaleY="142205" custRadScaleRad="90647" custRadScaleInc="-5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93882-BED7-4BDB-A7A6-011AC0963401}" type="pres">
      <dgm:prSet presAssocID="{76FFFE38-5422-4D4B-B129-C0057D1E4B70}" presName="parTrans" presStyleLbl="bgSibTrans2D1" presStyleIdx="2" presStyleCnt="6" custScaleX="24746" custScaleY="56867" custLinFactNeighborX="29685" custLinFactNeighborY="36927"/>
      <dgm:spPr/>
      <dgm:t>
        <a:bodyPr/>
        <a:lstStyle/>
        <a:p>
          <a:endParaRPr lang="en-US"/>
        </a:p>
      </dgm:t>
    </dgm:pt>
    <dgm:pt modelId="{26EAAD34-3BC9-48B9-A2E2-B52AB3A20272}" type="pres">
      <dgm:prSet presAssocID="{C54A689A-BB9A-4D3A-A96B-31A572DB51F6}" presName="node" presStyleLbl="node1" presStyleIdx="2" presStyleCnt="6" custScaleX="151328" custScaleY="127559" custRadScaleRad="121675" custRadScaleInc="-74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FE5BC-49FC-4C5F-90DF-901F4936FB64}" type="pres">
      <dgm:prSet presAssocID="{872C2727-22FF-4A2A-83C4-881B396FEA79}" presName="parTrans" presStyleLbl="bgSibTrans2D1" presStyleIdx="3" presStyleCnt="6" custAng="15094768" custFlipVert="1" custScaleX="20440" custScaleY="51673" custLinFactNeighborX="-23836" custLinFactNeighborY="37272"/>
      <dgm:spPr/>
      <dgm:t>
        <a:bodyPr/>
        <a:lstStyle/>
        <a:p>
          <a:endParaRPr lang="en-US"/>
        </a:p>
      </dgm:t>
    </dgm:pt>
    <dgm:pt modelId="{63C06CCB-3D42-45A1-8C48-0B88A5E4D3DA}" type="pres">
      <dgm:prSet presAssocID="{50B35B64-C9CD-4F5B-93F5-39A567487C78}" presName="node" presStyleLbl="node1" presStyleIdx="3" presStyleCnt="6" custScaleX="131871" custScaleY="128974" custRadScaleRad="125607" custRadScaleInc="86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E0BD4-C5AA-4B57-AD2D-52EFF0C48F18}" type="pres">
      <dgm:prSet presAssocID="{F6BE04E4-DC59-4EEC-85CD-37350F55CCF7}" presName="parTrans" presStyleLbl="bgSibTrans2D1" presStyleIdx="4" presStyleCnt="6" custAng="10610265" custScaleX="30180" custScaleY="60731" custLinFactNeighborX="-30728" custLinFactNeighborY="2144"/>
      <dgm:spPr/>
      <dgm:t>
        <a:bodyPr/>
        <a:lstStyle/>
        <a:p>
          <a:endParaRPr lang="en-US"/>
        </a:p>
      </dgm:t>
    </dgm:pt>
    <dgm:pt modelId="{16316783-C3FB-49B7-A0A4-675C2E37F068}" type="pres">
      <dgm:prSet presAssocID="{2B6D06A4-8E68-455E-B09A-7226F56F821C}" presName="node" presStyleLbl="node1" presStyleIdx="4" presStyleCnt="6" custScaleX="126083" custScaleY="109591" custRadScaleRad="97371" custRadScaleInc="51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C9E06-9B01-489E-8445-4ECB64B54219}" type="pres">
      <dgm:prSet presAssocID="{700216BD-E5EC-4440-B7D6-7DA79E62B12E}" presName="parTrans" presStyleLbl="bgSibTrans2D1" presStyleIdx="5" presStyleCnt="6" custAng="10483821" custScaleX="29349" custScaleY="58035" custLinFactNeighborX="-19796"/>
      <dgm:spPr/>
      <dgm:t>
        <a:bodyPr/>
        <a:lstStyle/>
        <a:p>
          <a:endParaRPr lang="en-US"/>
        </a:p>
      </dgm:t>
    </dgm:pt>
    <dgm:pt modelId="{2458A099-A22B-4CD8-AE0B-988E7FC2E340}" type="pres">
      <dgm:prSet presAssocID="{111CA3C9-DB94-42A9-AEDB-E32DDD3C35C2}" presName="node" presStyleLbl="node1" presStyleIdx="5" presStyleCnt="6" custScaleX="121217" custScaleY="143951" custRadScaleRad="96261" custRadScaleInc="36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3C5F3-E669-429E-A777-6D4F41270324}" srcId="{FCDB67E6-86DE-4DD2-A5B4-7E2656325368}" destId="{50B35B64-C9CD-4F5B-93F5-39A567487C78}" srcOrd="3" destOrd="0" parTransId="{872C2727-22FF-4A2A-83C4-881B396FEA79}" sibTransId="{CC78C94A-0CA2-4DB6-9686-99FD3922C925}"/>
    <dgm:cxn modelId="{B0729153-0126-44B1-A32A-BB8E3C4227AE}" type="presOf" srcId="{D6241AEE-70D2-4FE2-A8D8-1F41C08AA7E8}" destId="{2458A099-A22B-4CD8-AE0B-988E7FC2E340}" srcOrd="0" destOrd="1" presId="urn:microsoft.com/office/officeart/2005/8/layout/radial4"/>
    <dgm:cxn modelId="{1B9CD83B-025D-485E-A37B-18233DE44308}" srcId="{02FF17BC-F2A1-4F67-ACFB-7956CB9056F7}" destId="{FCDB67E6-86DE-4DD2-A5B4-7E2656325368}" srcOrd="0" destOrd="0" parTransId="{3B103060-8742-42E2-91E7-92E4E6E19FB7}" sibTransId="{94CA9ADD-12E4-4404-AC40-555EF370F59D}"/>
    <dgm:cxn modelId="{C83EA946-580E-4FFC-87A5-77D0AE4F5774}" type="presOf" srcId="{76FFFE38-5422-4D4B-B129-C0057D1E4B70}" destId="{4A593882-BED7-4BDB-A7A6-011AC0963401}" srcOrd="0" destOrd="0" presId="urn:microsoft.com/office/officeart/2005/8/layout/radial4"/>
    <dgm:cxn modelId="{2A3C699E-394D-4F77-892A-9564BF2EFE15}" type="presOf" srcId="{872C2727-22FF-4A2A-83C4-881B396FEA79}" destId="{8BBFE5BC-49FC-4C5F-90DF-901F4936FB64}" srcOrd="0" destOrd="0" presId="urn:microsoft.com/office/officeart/2005/8/layout/radial4"/>
    <dgm:cxn modelId="{B38855CA-7896-4315-B47F-0D1FAB966144}" srcId="{FCDB67E6-86DE-4DD2-A5B4-7E2656325368}" destId="{EF47033D-F355-44FB-A34A-0A97376EA888}" srcOrd="0" destOrd="0" parTransId="{90694699-6553-42DC-A4CD-603EDE288A28}" sibTransId="{243DBE89-28CF-4FF5-A48F-EEFBAE180729}"/>
    <dgm:cxn modelId="{303F2EBF-092B-429D-9778-67209B178FA3}" type="presOf" srcId="{F6BE04E4-DC59-4EEC-85CD-37350F55CCF7}" destId="{F84E0BD4-C5AA-4B57-AD2D-52EFF0C48F18}" srcOrd="0" destOrd="0" presId="urn:microsoft.com/office/officeart/2005/8/layout/radial4"/>
    <dgm:cxn modelId="{89FBE63F-6526-4E96-81B4-9DE8ED1ED5E8}" type="presOf" srcId="{02FF17BC-F2A1-4F67-ACFB-7956CB9056F7}" destId="{890EC8C1-9855-4D2B-AA2E-5E456C48ADAE}" srcOrd="0" destOrd="0" presId="urn:microsoft.com/office/officeart/2005/8/layout/radial4"/>
    <dgm:cxn modelId="{97222B7B-AEDD-4436-8564-F48BFB069E4A}" type="presOf" srcId="{111CA3C9-DB94-42A9-AEDB-E32DDD3C35C2}" destId="{2458A099-A22B-4CD8-AE0B-988E7FC2E340}" srcOrd="0" destOrd="0" presId="urn:microsoft.com/office/officeart/2005/8/layout/radial4"/>
    <dgm:cxn modelId="{34D42C33-2C37-42F3-8962-EBBFD1D6AA2F}" srcId="{FCDB67E6-86DE-4DD2-A5B4-7E2656325368}" destId="{111CA3C9-DB94-42A9-AEDB-E32DDD3C35C2}" srcOrd="5" destOrd="0" parTransId="{700216BD-E5EC-4440-B7D6-7DA79E62B12E}" sibTransId="{94D5F927-E0ED-420E-9251-3911FA89DBDE}"/>
    <dgm:cxn modelId="{715A3619-42E3-43F5-A608-C47FBDE539D5}" type="presOf" srcId="{90694699-6553-42DC-A4CD-603EDE288A28}" destId="{E59D4C61-6ADC-4DE3-BCE8-F2275A39C77F}" srcOrd="0" destOrd="0" presId="urn:microsoft.com/office/officeart/2005/8/layout/radial4"/>
    <dgm:cxn modelId="{1C11EEF6-B980-4463-94D0-3891FDBFAC39}" type="presOf" srcId="{2CD8943F-CEA3-4F28-B6A4-D7972B290FC3}" destId="{10C0966C-2887-4091-91D2-6F7F4B439591}" srcOrd="0" destOrd="0" presId="urn:microsoft.com/office/officeart/2005/8/layout/radial4"/>
    <dgm:cxn modelId="{9CED9C67-D87B-45E2-90EE-AB04FD6CA778}" type="presOf" srcId="{FCDB67E6-86DE-4DD2-A5B4-7E2656325368}" destId="{229209DB-42DB-4E30-845D-C0AA630AA89B}" srcOrd="0" destOrd="0" presId="urn:microsoft.com/office/officeart/2005/8/layout/radial4"/>
    <dgm:cxn modelId="{0D2CF7F1-67E3-4333-BB54-7D2088CD2E70}" srcId="{FCDB67E6-86DE-4DD2-A5B4-7E2656325368}" destId="{A8E441FB-BEF0-46EB-B5DA-941FA8A99C1C}" srcOrd="1" destOrd="0" parTransId="{2CD8943F-CEA3-4F28-B6A4-D7972B290FC3}" sibTransId="{4C487DDC-4DB2-4DA1-85F8-344B0A2D5F1F}"/>
    <dgm:cxn modelId="{1B22C1A5-214F-476C-8208-289058883190}" type="presOf" srcId="{700216BD-E5EC-4440-B7D6-7DA79E62B12E}" destId="{538C9E06-9B01-489E-8445-4ECB64B54219}" srcOrd="0" destOrd="0" presId="urn:microsoft.com/office/officeart/2005/8/layout/radial4"/>
    <dgm:cxn modelId="{E7EB7148-7938-43B8-BE6A-8F07A41310DA}" srcId="{FCDB67E6-86DE-4DD2-A5B4-7E2656325368}" destId="{2B6D06A4-8E68-455E-B09A-7226F56F821C}" srcOrd="4" destOrd="0" parTransId="{F6BE04E4-DC59-4EEC-85CD-37350F55CCF7}" sibTransId="{6667CE9F-E81E-47B9-9B8E-5DDD1DB3E3A6}"/>
    <dgm:cxn modelId="{A891EDE7-6D75-4BCE-904E-23FD33125C15}" type="presOf" srcId="{50B35B64-C9CD-4F5B-93F5-39A567487C78}" destId="{63C06CCB-3D42-45A1-8C48-0B88A5E4D3DA}" srcOrd="0" destOrd="0" presId="urn:microsoft.com/office/officeart/2005/8/layout/radial4"/>
    <dgm:cxn modelId="{0184FA62-A6C3-4DF2-A012-E1BBD6C4177B}" type="presOf" srcId="{A8E441FB-BEF0-46EB-B5DA-941FA8A99C1C}" destId="{67C65EA0-EEFD-4304-8911-C5861937594F}" srcOrd="0" destOrd="0" presId="urn:microsoft.com/office/officeart/2005/8/layout/radial4"/>
    <dgm:cxn modelId="{32C65BAC-09F1-498D-8570-557AF97664AB}" srcId="{FCDB67E6-86DE-4DD2-A5B4-7E2656325368}" destId="{C54A689A-BB9A-4D3A-A96B-31A572DB51F6}" srcOrd="2" destOrd="0" parTransId="{76FFFE38-5422-4D4B-B129-C0057D1E4B70}" sibTransId="{A31A6838-C83B-4792-8053-BC7E5FCEF68A}"/>
    <dgm:cxn modelId="{C81770B5-E3BE-41D1-B1D9-F9579C3C5144}" type="presOf" srcId="{2B6D06A4-8E68-455E-B09A-7226F56F821C}" destId="{16316783-C3FB-49B7-A0A4-675C2E37F068}" srcOrd="0" destOrd="0" presId="urn:microsoft.com/office/officeart/2005/8/layout/radial4"/>
    <dgm:cxn modelId="{DEF442F7-2B6D-4683-AF3F-87E59904DCAC}" srcId="{111CA3C9-DB94-42A9-AEDB-E32DDD3C35C2}" destId="{D6241AEE-70D2-4FE2-A8D8-1F41C08AA7E8}" srcOrd="0" destOrd="0" parTransId="{BE3AAC0C-4AAF-43B4-AB26-0FF1F2F0A111}" sibTransId="{90A6C3FE-27CD-4400-9631-EACD2675A93F}"/>
    <dgm:cxn modelId="{CAA77FEC-E045-42F4-A06F-1E6AFD9F9BD9}" type="presOf" srcId="{EF47033D-F355-44FB-A34A-0A97376EA888}" destId="{7331337D-864C-4613-97CC-7A6B67D80F5F}" srcOrd="0" destOrd="0" presId="urn:microsoft.com/office/officeart/2005/8/layout/radial4"/>
    <dgm:cxn modelId="{8E979A44-1E95-435F-AFEB-9D632201AA4E}" type="presOf" srcId="{C54A689A-BB9A-4D3A-A96B-31A572DB51F6}" destId="{26EAAD34-3BC9-48B9-A2E2-B52AB3A20272}" srcOrd="0" destOrd="0" presId="urn:microsoft.com/office/officeart/2005/8/layout/radial4"/>
    <dgm:cxn modelId="{8AB84C54-1974-46A2-9CC8-E10B3F411F15}" type="presParOf" srcId="{890EC8C1-9855-4D2B-AA2E-5E456C48ADAE}" destId="{229209DB-42DB-4E30-845D-C0AA630AA89B}" srcOrd="0" destOrd="0" presId="urn:microsoft.com/office/officeart/2005/8/layout/radial4"/>
    <dgm:cxn modelId="{9684A09A-E70E-4E9F-9E85-F95112971D24}" type="presParOf" srcId="{890EC8C1-9855-4D2B-AA2E-5E456C48ADAE}" destId="{E59D4C61-6ADC-4DE3-BCE8-F2275A39C77F}" srcOrd="1" destOrd="0" presId="urn:microsoft.com/office/officeart/2005/8/layout/radial4"/>
    <dgm:cxn modelId="{1CD864F9-CE8F-437F-AA73-64F16FBE87FC}" type="presParOf" srcId="{890EC8C1-9855-4D2B-AA2E-5E456C48ADAE}" destId="{7331337D-864C-4613-97CC-7A6B67D80F5F}" srcOrd="2" destOrd="0" presId="urn:microsoft.com/office/officeart/2005/8/layout/radial4"/>
    <dgm:cxn modelId="{7043B37C-2120-4874-BA39-6D5863EBB98B}" type="presParOf" srcId="{890EC8C1-9855-4D2B-AA2E-5E456C48ADAE}" destId="{10C0966C-2887-4091-91D2-6F7F4B439591}" srcOrd="3" destOrd="0" presId="urn:microsoft.com/office/officeart/2005/8/layout/radial4"/>
    <dgm:cxn modelId="{C0F165DC-FDD4-4A4C-A0CD-D6E6517AA1B4}" type="presParOf" srcId="{890EC8C1-9855-4D2B-AA2E-5E456C48ADAE}" destId="{67C65EA0-EEFD-4304-8911-C5861937594F}" srcOrd="4" destOrd="0" presId="urn:microsoft.com/office/officeart/2005/8/layout/radial4"/>
    <dgm:cxn modelId="{713CE7B2-6D5D-4647-BC23-F58EED44BF8A}" type="presParOf" srcId="{890EC8C1-9855-4D2B-AA2E-5E456C48ADAE}" destId="{4A593882-BED7-4BDB-A7A6-011AC0963401}" srcOrd="5" destOrd="0" presId="urn:microsoft.com/office/officeart/2005/8/layout/radial4"/>
    <dgm:cxn modelId="{1651F6D6-FD24-4F93-9F1D-8971B2BB993B}" type="presParOf" srcId="{890EC8C1-9855-4D2B-AA2E-5E456C48ADAE}" destId="{26EAAD34-3BC9-48B9-A2E2-B52AB3A20272}" srcOrd="6" destOrd="0" presId="urn:microsoft.com/office/officeart/2005/8/layout/radial4"/>
    <dgm:cxn modelId="{991F2F81-D9D4-4035-84A8-D67BEBCE0473}" type="presParOf" srcId="{890EC8C1-9855-4D2B-AA2E-5E456C48ADAE}" destId="{8BBFE5BC-49FC-4C5F-90DF-901F4936FB64}" srcOrd="7" destOrd="0" presId="urn:microsoft.com/office/officeart/2005/8/layout/radial4"/>
    <dgm:cxn modelId="{C11ABAAF-B743-44BC-8C88-712B3064144F}" type="presParOf" srcId="{890EC8C1-9855-4D2B-AA2E-5E456C48ADAE}" destId="{63C06CCB-3D42-45A1-8C48-0B88A5E4D3DA}" srcOrd="8" destOrd="0" presId="urn:microsoft.com/office/officeart/2005/8/layout/radial4"/>
    <dgm:cxn modelId="{B6011978-D407-4774-918F-F591AB357E28}" type="presParOf" srcId="{890EC8C1-9855-4D2B-AA2E-5E456C48ADAE}" destId="{F84E0BD4-C5AA-4B57-AD2D-52EFF0C48F18}" srcOrd="9" destOrd="0" presId="urn:microsoft.com/office/officeart/2005/8/layout/radial4"/>
    <dgm:cxn modelId="{022D8E55-3F9F-448D-A69D-B4663D104B31}" type="presParOf" srcId="{890EC8C1-9855-4D2B-AA2E-5E456C48ADAE}" destId="{16316783-C3FB-49B7-A0A4-675C2E37F068}" srcOrd="10" destOrd="0" presId="urn:microsoft.com/office/officeart/2005/8/layout/radial4"/>
    <dgm:cxn modelId="{8F912867-7E76-4ACE-9256-A4FA0630FA87}" type="presParOf" srcId="{890EC8C1-9855-4D2B-AA2E-5E456C48ADAE}" destId="{538C9E06-9B01-489E-8445-4ECB64B54219}" srcOrd="11" destOrd="0" presId="urn:microsoft.com/office/officeart/2005/8/layout/radial4"/>
    <dgm:cxn modelId="{1B47D224-FA68-49AE-88E2-1654E1DBBDFA}" type="presParOf" srcId="{890EC8C1-9855-4D2B-AA2E-5E456C48ADAE}" destId="{2458A099-A22B-4CD8-AE0B-988E7FC2E34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D4BE7-3C64-42DB-917B-DCF114CFDA57}">
      <dsp:nvSpPr>
        <dsp:cNvPr id="0" name=""/>
        <dsp:cNvSpPr/>
      </dsp:nvSpPr>
      <dsp:spPr>
        <a:xfrm rot="2614625">
          <a:off x="1637094" y="3272337"/>
          <a:ext cx="55895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58954" y="3260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A9CDB-DAFE-42AA-A83E-D4CAC392DBE1}">
      <dsp:nvSpPr>
        <dsp:cNvPr id="0" name=""/>
        <dsp:cNvSpPr/>
      </dsp:nvSpPr>
      <dsp:spPr>
        <a:xfrm>
          <a:off x="1714104" y="2344144"/>
          <a:ext cx="44117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1170" y="3260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EABAA-A0E2-4F80-9DF7-347FA9C7D71F}">
      <dsp:nvSpPr>
        <dsp:cNvPr id="0" name=""/>
        <dsp:cNvSpPr/>
      </dsp:nvSpPr>
      <dsp:spPr>
        <a:xfrm rot="19007185">
          <a:off x="1639014" y="1428301"/>
          <a:ext cx="55377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53775" y="3260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2A769-5A2E-470F-9741-AD30D4180744}">
      <dsp:nvSpPr>
        <dsp:cNvPr id="0" name=""/>
        <dsp:cNvSpPr/>
      </dsp:nvSpPr>
      <dsp:spPr>
        <a:xfrm>
          <a:off x="-163213" y="1272447"/>
          <a:ext cx="2208609" cy="2208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9EF31-9095-4D3A-9F08-495F8DB4A8CC}">
      <dsp:nvSpPr>
        <dsp:cNvPr id="0" name=""/>
        <dsp:cNvSpPr/>
      </dsp:nvSpPr>
      <dsp:spPr>
        <a:xfrm>
          <a:off x="1895870" y="-13099"/>
          <a:ext cx="1566889" cy="1513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Current </a:t>
          </a:r>
          <a:r>
            <a:rPr lang="en-US" sz="2200" b="0" kern="1200" dirty="0" smtClean="0">
              <a:latin typeface="Times New Roman" pitchFamily="18" charset="0"/>
              <a:cs typeface="Times New Roman" pitchFamily="18" charset="0"/>
            </a:rPr>
            <a:t>account 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(CA)</a:t>
          </a:r>
          <a:endParaRPr lang="en-US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5870" y="-13099"/>
        <a:ext cx="1566889" cy="1513551"/>
      </dsp:txXfrm>
    </dsp:sp>
    <dsp:sp modelId="{09A9C7DE-5437-4F62-AD2E-924E54171C79}">
      <dsp:nvSpPr>
        <dsp:cNvPr id="0" name=""/>
        <dsp:cNvSpPr/>
      </dsp:nvSpPr>
      <dsp:spPr>
        <a:xfrm>
          <a:off x="2155274" y="1699950"/>
          <a:ext cx="1851971" cy="1353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Financial </a:t>
          </a:r>
          <a:r>
            <a:rPr lang="en-US" sz="2200" b="0" kern="1200" dirty="0" smtClean="0">
              <a:latin typeface="Times New Roman" pitchFamily="18" charset="0"/>
              <a:cs typeface="Times New Roman" pitchFamily="18" charset="0"/>
            </a:rPr>
            <a:t>account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 (FA) </a:t>
          </a:r>
        </a:p>
      </dsp:txBody>
      <dsp:txXfrm>
        <a:off x="2155274" y="1699950"/>
        <a:ext cx="1851971" cy="1353603"/>
      </dsp:txXfrm>
    </dsp:sp>
    <dsp:sp modelId="{A9E1DF1A-30D2-41F6-96DD-24AF5BC0EC70}">
      <dsp:nvSpPr>
        <dsp:cNvPr id="0" name=""/>
        <dsp:cNvSpPr/>
      </dsp:nvSpPr>
      <dsp:spPr>
        <a:xfrm>
          <a:off x="1786121" y="3358357"/>
          <a:ext cx="1742486" cy="1302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Capital </a:t>
          </a:r>
          <a:r>
            <a:rPr lang="en-US" sz="2200" b="0" kern="1200" dirty="0" smtClean="0">
              <a:latin typeface="Times New Roman" pitchFamily="18" charset="0"/>
              <a:cs typeface="Times New Roman" pitchFamily="18" charset="0"/>
            </a:rPr>
            <a:t>account </a:t>
          </a: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(KA) </a:t>
          </a:r>
        </a:p>
      </dsp:txBody>
      <dsp:txXfrm>
        <a:off x="1786121" y="3358357"/>
        <a:ext cx="1742486" cy="13029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0D603-70FB-4E45-B81F-58931129F3BE}">
      <dsp:nvSpPr>
        <dsp:cNvPr id="0" name=""/>
        <dsp:cNvSpPr/>
      </dsp:nvSpPr>
      <dsp:spPr>
        <a:xfrm>
          <a:off x="2836830" y="84708"/>
          <a:ext cx="1735170" cy="14801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Financial Assets</a:t>
          </a:r>
        </a:p>
      </dsp:txBody>
      <dsp:txXfrm>
        <a:off x="2836830" y="84708"/>
        <a:ext cx="1735170" cy="1480143"/>
      </dsp:txXfrm>
    </dsp:sp>
    <dsp:sp modelId="{44D297EB-69A4-478D-8FE1-DFC666EB60F9}">
      <dsp:nvSpPr>
        <dsp:cNvPr id="0" name=""/>
        <dsp:cNvSpPr/>
      </dsp:nvSpPr>
      <dsp:spPr>
        <a:xfrm rot="9477300">
          <a:off x="2028390" y="1302049"/>
          <a:ext cx="926122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926122" y="139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 rot="9477300">
        <a:off x="2468298" y="1292805"/>
        <a:ext cx="46306" cy="46306"/>
      </dsp:txXfrm>
    </dsp:sp>
    <dsp:sp modelId="{54347B15-5221-4C66-B86B-028E4EF383F7}">
      <dsp:nvSpPr>
        <dsp:cNvPr id="0" name=""/>
        <dsp:cNvSpPr/>
      </dsp:nvSpPr>
      <dsp:spPr>
        <a:xfrm>
          <a:off x="882278" y="1107235"/>
          <a:ext cx="1224736" cy="12247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FDI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2278" y="1107235"/>
        <a:ext cx="1224736" cy="1224736"/>
      </dsp:txXfrm>
    </dsp:sp>
    <dsp:sp modelId="{004E9C5F-FA30-46F2-AC2C-67C90929C52B}">
      <dsp:nvSpPr>
        <dsp:cNvPr id="0" name=""/>
        <dsp:cNvSpPr/>
      </dsp:nvSpPr>
      <dsp:spPr>
        <a:xfrm rot="4245981">
          <a:off x="3579096" y="2045100"/>
          <a:ext cx="1111871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111871" y="139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 rot="4245981">
        <a:off x="4107235" y="2031212"/>
        <a:ext cx="55593" cy="55593"/>
      </dsp:txXfrm>
    </dsp:sp>
    <dsp:sp modelId="{4C26BF04-2786-443F-90D8-244D990DD997}">
      <dsp:nvSpPr>
        <dsp:cNvPr id="0" name=""/>
        <dsp:cNvSpPr/>
      </dsp:nvSpPr>
      <dsp:spPr>
        <a:xfrm>
          <a:off x="3509148" y="2565709"/>
          <a:ext cx="2092732" cy="1396959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imes New Roman" pitchFamily="18" charset="0"/>
              <a:cs typeface="Times New Roman" pitchFamily="18" charset="0"/>
            </a:rPr>
            <a:t>Derivatives</a:t>
          </a:r>
        </a:p>
      </dsp:txBody>
      <dsp:txXfrm>
        <a:off x="3509148" y="2565709"/>
        <a:ext cx="2092732" cy="1396959"/>
      </dsp:txXfrm>
    </dsp:sp>
    <dsp:sp modelId="{4E0C039A-471C-4E5D-8127-36651F82C29E}">
      <dsp:nvSpPr>
        <dsp:cNvPr id="0" name=""/>
        <dsp:cNvSpPr/>
      </dsp:nvSpPr>
      <dsp:spPr>
        <a:xfrm rot="2328858">
          <a:off x="4067042" y="2080944"/>
          <a:ext cx="2432437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2432437" y="139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 rot="2328858">
        <a:off x="5222449" y="2034042"/>
        <a:ext cx="121621" cy="121621"/>
      </dsp:txXfrm>
    </dsp:sp>
    <dsp:sp modelId="{4279E75E-8EC3-44B8-A444-C01CA685FE63}">
      <dsp:nvSpPr>
        <dsp:cNvPr id="0" name=""/>
        <dsp:cNvSpPr/>
      </dsp:nvSpPr>
      <dsp:spPr>
        <a:xfrm>
          <a:off x="5955124" y="2743200"/>
          <a:ext cx="1512476" cy="100092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Other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5124" y="2743200"/>
        <a:ext cx="1512476" cy="1000928"/>
      </dsp:txXfrm>
    </dsp:sp>
    <dsp:sp modelId="{0E3C7281-0CFD-4F80-864E-82C40779C592}">
      <dsp:nvSpPr>
        <dsp:cNvPr id="0" name=""/>
        <dsp:cNvSpPr/>
      </dsp:nvSpPr>
      <dsp:spPr>
        <a:xfrm rot="7220825">
          <a:off x="2414793" y="1990098"/>
          <a:ext cx="1198473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1198473" y="139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latin typeface="+mn-lt"/>
          </a:endParaRPr>
        </a:p>
      </dsp:txBody>
      <dsp:txXfrm rot="7220825">
        <a:off x="2984068" y="1974045"/>
        <a:ext cx="59923" cy="59923"/>
      </dsp:txXfrm>
    </dsp:sp>
    <dsp:sp modelId="{160144C9-3B9A-4C1A-8F75-B48873400D5A}">
      <dsp:nvSpPr>
        <dsp:cNvPr id="0" name=""/>
        <dsp:cNvSpPr/>
      </dsp:nvSpPr>
      <dsp:spPr>
        <a:xfrm>
          <a:off x="1169399" y="2483983"/>
          <a:ext cx="2326975" cy="136692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Portfolio Investment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9399" y="2483983"/>
        <a:ext cx="2326975" cy="1366928"/>
      </dsp:txXfrm>
    </dsp:sp>
    <dsp:sp modelId="{5498BA6E-CE82-43AB-94B1-8930E6A4BBE4}">
      <dsp:nvSpPr>
        <dsp:cNvPr id="0" name=""/>
        <dsp:cNvSpPr/>
      </dsp:nvSpPr>
      <dsp:spPr>
        <a:xfrm rot="575193">
          <a:off x="4548862" y="1033525"/>
          <a:ext cx="947682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947682" y="1390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75193">
        <a:off x="4999011" y="1023741"/>
        <a:ext cx="47384" cy="47384"/>
      </dsp:txXfrm>
    </dsp:sp>
    <dsp:sp modelId="{E9F2AE47-2310-4F37-85B5-CE6FC76D6215}">
      <dsp:nvSpPr>
        <dsp:cNvPr id="0" name=""/>
        <dsp:cNvSpPr/>
      </dsp:nvSpPr>
      <dsp:spPr>
        <a:xfrm>
          <a:off x="5477868" y="467385"/>
          <a:ext cx="1635133" cy="159001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Reserve Assents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7868" y="467385"/>
        <a:ext cx="1635133" cy="15900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9209DB-42DB-4E30-845D-C0AA630AA89B}">
      <dsp:nvSpPr>
        <dsp:cNvPr id="0" name=""/>
        <dsp:cNvSpPr/>
      </dsp:nvSpPr>
      <dsp:spPr>
        <a:xfrm>
          <a:off x="2897663" y="2274994"/>
          <a:ext cx="1284108" cy="13828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FOREX</a:t>
          </a:r>
          <a:endParaRPr lang="en-US" sz="2500" kern="1200" dirty="0"/>
        </a:p>
      </dsp:txBody>
      <dsp:txXfrm>
        <a:off x="2897663" y="2274994"/>
        <a:ext cx="1284108" cy="1382858"/>
      </dsp:txXfrm>
    </dsp:sp>
    <dsp:sp modelId="{E59D4C61-6ADC-4DE3-BCE8-F2275A39C77F}">
      <dsp:nvSpPr>
        <dsp:cNvPr id="0" name=""/>
        <dsp:cNvSpPr/>
      </dsp:nvSpPr>
      <dsp:spPr>
        <a:xfrm rot="8853091" flipV="1">
          <a:off x="2398302" y="3716935"/>
          <a:ext cx="443586" cy="3486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1337D-864C-4613-97CC-7A6B67D80F5F}">
      <dsp:nvSpPr>
        <dsp:cNvPr id="0" name=""/>
        <dsp:cNvSpPr/>
      </dsp:nvSpPr>
      <dsp:spPr>
        <a:xfrm>
          <a:off x="383048" y="3935857"/>
          <a:ext cx="1889216" cy="12457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Czech investors in the foreign markets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048" y="3935857"/>
        <a:ext cx="1889216" cy="1245742"/>
      </dsp:txXfrm>
    </dsp:sp>
    <dsp:sp modelId="{10C0966C-2887-4091-91D2-6F7F4B439591}">
      <dsp:nvSpPr>
        <dsp:cNvPr id="0" name=""/>
        <dsp:cNvSpPr/>
      </dsp:nvSpPr>
      <dsp:spPr>
        <a:xfrm rot="10764603">
          <a:off x="2083889" y="2801346"/>
          <a:ext cx="581028" cy="36229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65EA0-EEFD-4304-8911-C5861937594F}">
      <dsp:nvSpPr>
        <dsp:cNvPr id="0" name=""/>
        <dsp:cNvSpPr/>
      </dsp:nvSpPr>
      <dsp:spPr>
        <a:xfrm>
          <a:off x="249468" y="2251312"/>
          <a:ext cx="1813979" cy="1479301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Foreign firms selling in the Czech market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8" y="2251312"/>
        <a:ext cx="1813979" cy="1479301"/>
      </dsp:txXfrm>
    </dsp:sp>
    <dsp:sp modelId="{4A593882-BED7-4BDB-A7A6-011AC0963401}">
      <dsp:nvSpPr>
        <dsp:cNvPr id="0" name=""/>
        <dsp:cNvSpPr/>
      </dsp:nvSpPr>
      <dsp:spPr>
        <a:xfrm rot="13040440">
          <a:off x="2472687" y="1932313"/>
          <a:ext cx="496543" cy="301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AAD34-3BC9-48B9-A2E2-B52AB3A20272}">
      <dsp:nvSpPr>
        <dsp:cNvPr id="0" name=""/>
        <dsp:cNvSpPr/>
      </dsp:nvSpPr>
      <dsp:spPr>
        <a:xfrm>
          <a:off x="343782" y="615332"/>
          <a:ext cx="1967755" cy="1326945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Czech tourist travelling in the US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3782" y="615332"/>
        <a:ext cx="1967755" cy="1326945"/>
      </dsp:txXfrm>
    </dsp:sp>
    <dsp:sp modelId="{8BBFE5BC-49FC-4C5F-90DF-901F4936FB64}">
      <dsp:nvSpPr>
        <dsp:cNvPr id="0" name=""/>
        <dsp:cNvSpPr/>
      </dsp:nvSpPr>
      <dsp:spPr>
        <a:xfrm rot="8506691" flipV="1">
          <a:off x="4359713" y="2001593"/>
          <a:ext cx="442678" cy="273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06CCB-3D42-45A1-8C48-0B88A5E4D3DA}">
      <dsp:nvSpPr>
        <dsp:cNvPr id="0" name=""/>
        <dsp:cNvSpPr/>
      </dsp:nvSpPr>
      <dsp:spPr>
        <a:xfrm>
          <a:off x="5144377" y="674787"/>
          <a:ext cx="1714751" cy="1341664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US tourists travelling to Czech Republic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4377" y="674787"/>
        <a:ext cx="1714751" cy="1341664"/>
      </dsp:txXfrm>
    </dsp:sp>
    <dsp:sp modelId="{F84E0BD4-C5AA-4B57-AD2D-52EFF0C48F18}">
      <dsp:nvSpPr>
        <dsp:cNvPr id="0" name=""/>
        <dsp:cNvSpPr/>
      </dsp:nvSpPr>
      <dsp:spPr>
        <a:xfrm rot="10564586">
          <a:off x="4364330" y="2794935"/>
          <a:ext cx="551264" cy="3215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16783-C3FB-49B7-A0A4-675C2E37F068}">
      <dsp:nvSpPr>
        <dsp:cNvPr id="0" name=""/>
        <dsp:cNvSpPr/>
      </dsp:nvSpPr>
      <dsp:spPr>
        <a:xfrm>
          <a:off x="5294706" y="2362194"/>
          <a:ext cx="1639488" cy="1140031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Czech firms selling abroad (exporters)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4706" y="2362194"/>
        <a:ext cx="1639488" cy="1140031"/>
      </dsp:txXfrm>
    </dsp:sp>
    <dsp:sp modelId="{538C9E06-9B01-489E-8445-4ECB64B54219}">
      <dsp:nvSpPr>
        <dsp:cNvPr id="0" name=""/>
        <dsp:cNvSpPr/>
      </dsp:nvSpPr>
      <dsp:spPr>
        <a:xfrm rot="12183279">
          <a:off x="4443479" y="3717456"/>
          <a:ext cx="659566" cy="30724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8A099-A22B-4CD8-AE0B-988E7FC2E340}">
      <dsp:nvSpPr>
        <dsp:cNvPr id="0" name=""/>
        <dsp:cNvSpPr/>
      </dsp:nvSpPr>
      <dsp:spPr>
        <a:xfrm>
          <a:off x="5419168" y="3655482"/>
          <a:ext cx="1576214" cy="149746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Foreign investors in Czech Republic 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5419168" y="3655482"/>
        <a:ext cx="1576214" cy="149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01B2-42F7-4BC5-8C67-E7D85BB0F250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088F-1122-43BC-AF8C-2CF7E84FD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5AD3-DE75-402C-8945-3311CE50FFB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5AD3-DE75-402C-8945-3311CE50FF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5AD3-DE75-402C-8945-3311CE50FFB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5AD3-DE75-402C-8945-3311CE50FF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5AD3-DE75-402C-8945-3311CE50FFB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.doc.gov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MACROECONOMICS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April 18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8. The Open Economy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300620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Trade Balance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00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net flow of goods and services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main component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Current Account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Net Flow of Goods  = Exports (EX) – Imports (IM)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Trade balance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surplus: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Exports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Imports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Trade balance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deficit: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Exports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Imports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Balanced trade:     Exports = Imports =&gt;   NX=0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affects the trade balance of a country?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Consumers’ preferences;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Prices and exchange rate;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Government regulation;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N!B!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Trade balance is the largest component of the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US Current Account Balance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64770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www.bea.gov </a:t>
            </a:r>
            <a:endParaRPr lang="en-US" i="1" dirty="0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467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77400" cy="68580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US Current Account Balance &amp; Its Components</a:t>
            </a:r>
            <a:endParaRPr lang="en-US" sz="30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www.bea.gov 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15697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646721" cy="45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US Imports and Exports as a share of the US GDP</a:t>
            </a:r>
            <a:endParaRPr lang="en-US" sz="2800" b="1" dirty="0">
              <a:latin typeface="Perpetu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</a:t>
            </a:r>
            <a:r>
              <a:rPr lang="en-US" dirty="0" smtClean="0"/>
              <a:t> Mankiw, 2011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6172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can we say about the trade balance of the US?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Current Account  Balance  as a % of GDP in China and the United States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4770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</a:t>
            </a:r>
            <a:r>
              <a:rPr lang="en-US" dirty="0" smtClean="0"/>
              <a:t> S. Schmitt-</a:t>
            </a:r>
            <a:r>
              <a:rPr lang="en-US" dirty="0" err="1" smtClean="0"/>
              <a:t>Grohe</a:t>
            </a:r>
            <a:r>
              <a:rPr lang="en-US" dirty="0" smtClean="0"/>
              <a:t> &amp; </a:t>
            </a:r>
            <a:r>
              <a:rPr lang="en-US" dirty="0" err="1" smtClean="0"/>
              <a:t>Uribe</a:t>
            </a:r>
            <a:r>
              <a:rPr lang="en-US" dirty="0" smtClean="0"/>
              <a:t>, 2012</a:t>
            </a:r>
            <a:endParaRPr lang="en-US" i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010400" cy="548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Financial Account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Acquisition of assets in one country by residents of another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Changes in country’s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net foreign assets position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investments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676400" y="2057400"/>
          <a:ext cx="79248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4800" y="3048000"/>
            <a:ext cx="274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Debit/ Assets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(-): Purchases of foreign securities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Credit/ Liabilities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): Sales of assets to foreigners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Balance of Payments (Czech Republic)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838140"/>
          <a:ext cx="7924800" cy="5901432"/>
        </p:xfrm>
        <a:graphic>
          <a:graphicData uri="http://schemas.openxmlformats.org/drawingml/2006/table">
            <a:tbl>
              <a:tblPr/>
              <a:tblGrid>
                <a:gridCol w="2524480"/>
                <a:gridCol w="1298588"/>
                <a:gridCol w="257754"/>
                <a:gridCol w="2589209"/>
                <a:gridCol w="1254769"/>
              </a:tblGrid>
              <a:tr h="280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millions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millions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A. Current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-504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C. Financial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9903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Trade balance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1902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Direct investment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Exports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35600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Abroad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-728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Imports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-33698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In the Czech Republic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Balance of services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741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Portfolio investment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6148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-20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-5407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Income balance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-3949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Financial derivatives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1493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-5442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Current transfers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802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Other investment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7999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-174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8173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B. Capital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1072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i="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through C</a:t>
                      </a:r>
                      <a:endParaRPr lang="en-US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10471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D. Net errors and omissions, valuation changes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-958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through D</a:t>
                      </a:r>
                      <a:endParaRPr lang="en-US" sz="18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9513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plus 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E. Change in reserves                   (-increase)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-9513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Double-Entry Bookkeeping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914400"/>
            <a:ext cx="8839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Each transaction enters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twice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once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positive sign (Credit)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once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negative sign (Debit)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Entries into the CA are balances by entries into FA  or CA and vs.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Czech resident buys a SONY MP3 player from Japan for 2000 CZK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Czech CA: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Czech resident imports a player worth 2000 CZK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Debit (-)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Import of goods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Czech FA: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Japanese resident (SONY) is getting a Czech asset (currency) worth 2000  CZK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Liability (+)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investment (sold currency as an asset)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Back to Trade Deficit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does it mean that the US is running a trade deficit? 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US dollars leave the country and they are not used to:</a:t>
            </a:r>
          </a:p>
          <a:p>
            <a:pPr lvl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Purchase the US goods/ services</a:t>
            </a:r>
          </a:p>
          <a:p>
            <a:pPr lvl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Payments to the US investments</a:t>
            </a:r>
          </a:p>
          <a:p>
            <a:pPr lvl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Unilateral transfers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 The US dollars are the legal tender only in the United States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US dollars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traded in the foreign exchange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market for a national currency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US dollars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invested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into the US assets (stocks, bonds, securities, property)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US dollars are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kept in a bank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(purchase of the US currency)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Net Capital Outflow (NCO)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between: 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 purchase of foreign assets by domestic residents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purchase of domestic assets by foreigners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NCO &gt; 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capital is flowing out of the country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NCO &lt; 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capital is flowing into the country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big fact of accounting  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Net Exports = Net Capital Outflow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368517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Midterm Exam: Grades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66800" y="1524000"/>
          <a:ext cx="6853237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Net International Investment Position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Trade surplus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Foreign currency is used to buy foreign assets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Trade deficit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Imports are financed by selling the domestic assets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US dollars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invested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into the US assets ≡ The US is borrowing dollars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Trade deficit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≡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Borrowing (investment) from abroad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Trade surplus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≡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Lending (investment) to abroad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Net International Investment Position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(NIIP): CA=</a:t>
            </a:r>
            <a:r>
              <a:rPr lang="el-GR" sz="2000" b="1" dirty="0" smtClean="0">
                <a:latin typeface="Times New Roman"/>
                <a:cs typeface="Times New Roman"/>
              </a:rPr>
              <a:t>Δ</a:t>
            </a:r>
            <a:r>
              <a:rPr lang="en-US" sz="2000" b="1" dirty="0" smtClean="0">
                <a:latin typeface="Times New Roman"/>
                <a:cs typeface="Times New Roman"/>
              </a:rPr>
              <a:t>NIIP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If NIIP &gt; 0 =&gt; </a:t>
            </a:r>
            <a:r>
              <a:rPr lang="en-US" sz="2000" i="1" dirty="0" smtClean="0">
                <a:latin typeface="Times New Roman"/>
                <a:cs typeface="Times New Roman"/>
              </a:rPr>
              <a:t>creditor nations  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If NIIP &lt; 0 =&gt; </a:t>
            </a:r>
            <a:r>
              <a:rPr lang="en-US" sz="2000" i="1" dirty="0" smtClean="0">
                <a:latin typeface="Times New Roman"/>
                <a:cs typeface="Times New Roman"/>
              </a:rPr>
              <a:t>debtor nations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 country’s overall fiscal responsibility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234342" cy="532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The US CA and NIIP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55626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www.bea.gov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National Savings and Investment Identity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Domestic Savings 	                     Domestic Investment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	                    =                         +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Inflows of Foreign Capital                       Government Borrowing 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 – I = NX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Trade deficit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extra source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flowing into the economy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      an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extra source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which can be borrowed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What are the possible causes of a current account deficit? 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2552700" y="1181101"/>
            <a:ext cx="381000" cy="28956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6743700" y="1181100"/>
            <a:ext cx="381000" cy="28956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3048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financial capital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0288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financial capital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National Savings and Investment Identity(Cont.)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610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Domestic Savings 	                     Domestic Investment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	                    =                         +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Inflows of Foreign Capital                       Government Borrowing 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Possible causes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Current Account deficit: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is running a large budget deficit  (     in government borrowing)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surge of domestic investments (     inflow of foreign investments)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sharp drop in private savings rate (   inflow of foreign savings)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N!B! For the identity to hold, at least one should happen, or a combination of three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Conclusion: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Macroeconomic factors are driving the trade deficits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10200" y="36576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43400" y="41910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48006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959934" cy="60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257800" y="1447800"/>
            <a:ext cx="10668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58244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The US Net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Capital Outflow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0292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</a:t>
            </a:r>
            <a:r>
              <a:rPr lang="en-US" dirty="0" smtClean="0"/>
              <a:t> Mankiw, 2011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Very low domestic savings in the 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Exchange Rate (ER)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one currency in terms of another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Comparison of prices of goods/services produced in different countries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Two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representation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ER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Direct (American):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price of foreign currency in terms of national currency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Exchange rate between CZK &amp; US dollar: 1 USD = 18 CZK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Indirect (European):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price of national currency in terms of foreign currency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Exchange rate between CZK and US dollar: 1 CZK = 0.05 USD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8000" y="3505199"/>
          <a:ext cx="1524000" cy="706783"/>
        </p:xfrm>
        <a:graphic>
          <a:graphicData uri="http://schemas.openxmlformats.org/presentationml/2006/ole">
            <p:oleObj spid="_x0000_s2050" name="Equation" r:id="rId3" imgW="876240" imgH="406080" progId="">
              <p:embed/>
            </p:oleObj>
          </a:graphicData>
        </a:graphic>
      </p:graphicFrame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200400" y="5268913"/>
          <a:ext cx="1524000" cy="684212"/>
        </p:xfrm>
        <a:graphic>
          <a:graphicData uri="http://schemas.openxmlformats.org/presentationml/2006/ole">
            <p:oleObj spid="_x0000_s2051" name="Equation" r:id="rId4" imgW="8762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Foreign Exchange Market (FOREX) 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458200" cy="129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Supply of CZK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Demand for CZK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457200" y="137160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Foreign Exchange Market (Cont.) 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85800"/>
            <a:ext cx="8305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Financial centers: London, New York, Japan, Frankfurt, and Singapore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US dollar is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vehicle currency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(80 % of foreign exchange)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Other major currencies: Euro and Japanese yen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Daily volume of FOREX is around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 trillion USD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“Cross-rates”: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exchange rates between non-dollar currencies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Major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participants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Commercial banks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exchange of deposits denominated in different currencies; interbank trading (90 %).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Corporations: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making or receiving payments in different currencies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Central banks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foreign exchange interventions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Nonbank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financial institutions: insurance companies, pension funds,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Changes in Exchange Rates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price of Levi’s jeans for Czech consumers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exchange rate: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 USD = 18 CZK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price of Levi’s jeans in CZK </a:t>
            </a:r>
          </a:p>
          <a:p>
            <a:pPr marL="457200" indent="-457200"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exchange rate: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USD = 15 CZK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depreciation of USD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against CZK (a fall in CZK price of the USD)</a:t>
            </a:r>
          </a:p>
          <a:p>
            <a:pPr marL="457200" indent="-4572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N! B!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All else equal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depreciation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a country’s currency makes its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goods 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cheaper for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foreigners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25700" y="3048000"/>
          <a:ext cx="3302000" cy="388938"/>
        </p:xfrm>
        <a:graphic>
          <a:graphicData uri="http://schemas.openxmlformats.org/presentationml/2006/ole">
            <p:oleObj spid="_x0000_s3074" name="Equation" r:id="rId3" imgW="1726920" imgH="203040" progId="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414588" y="4191000"/>
          <a:ext cx="3324225" cy="388938"/>
        </p:xfrm>
        <a:graphic>
          <a:graphicData uri="http://schemas.openxmlformats.org/presentationml/2006/ole">
            <p:oleObj spid="_x0000_s3075" name="Equation" r:id="rId4" imgW="1739880" imgH="203040" progId="">
              <p:embed/>
            </p:oleObj>
          </a:graphicData>
        </a:graphic>
      </p:graphicFrame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43000"/>
            <a:ext cx="1590675" cy="29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7-Point Star 10"/>
          <p:cNvSpPr/>
          <p:nvPr/>
        </p:nvSpPr>
        <p:spPr>
          <a:xfrm>
            <a:off x="6096000" y="914400"/>
            <a:ext cx="685800" cy="6858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1154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2860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743200"/>
            <a:ext cx="2286000" cy="16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Firms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Households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0" y="1219200"/>
            <a:ext cx="1828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Goods Markets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ouble Bracket 43"/>
          <p:cNvSpPr/>
          <p:nvPr/>
        </p:nvSpPr>
        <p:spPr>
          <a:xfrm rot="16200000">
            <a:off x="2514600" y="762000"/>
            <a:ext cx="3505200" cy="5638800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" name="Left Arrow 44"/>
          <p:cNvSpPr/>
          <p:nvPr/>
        </p:nvSpPr>
        <p:spPr>
          <a:xfrm>
            <a:off x="5715000" y="54102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2438400" y="54102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 rot="10800000">
            <a:off x="5334000" y="16764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 rot="10800000">
            <a:off x="2362200" y="16764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uble Bracket 48"/>
          <p:cNvSpPr/>
          <p:nvPr/>
        </p:nvSpPr>
        <p:spPr>
          <a:xfrm rot="16200000">
            <a:off x="2171700" y="571500"/>
            <a:ext cx="4038600" cy="6096000"/>
          </a:xfrm>
          <a:prstGeom prst="bracketPair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5334000" y="13716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Arrow 50"/>
          <p:cNvSpPr/>
          <p:nvPr/>
        </p:nvSpPr>
        <p:spPr>
          <a:xfrm>
            <a:off x="2362200" y="14478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 rot="10800000">
            <a:off x="2438400" y="5715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 rot="10800000">
            <a:off x="5715000" y="5715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57800" y="240268"/>
            <a:ext cx="3657600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Income =Total Spending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76600" y="4953000"/>
            <a:ext cx="1828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Factor Markets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229766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85800"/>
            <a:ext cx="914400" cy="86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209800"/>
            <a:ext cx="838199" cy="7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H="1">
            <a:off x="4648200" y="3733800"/>
            <a:ext cx="99060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76600"/>
            <a:ext cx="457200" cy="78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flipH="1">
            <a:off x="4495800" y="2743200"/>
            <a:ext cx="99060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328826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371600" y="838200"/>
            <a:ext cx="99060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371600" y="1219200"/>
            <a:ext cx="99060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00200" y="4572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8382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819400" y="3733800"/>
            <a:ext cx="99060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114800" y="190500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854200" y="6157626"/>
          <a:ext cx="4775200" cy="547974"/>
        </p:xfrm>
        <a:graphic>
          <a:graphicData uri="http://schemas.openxmlformats.org/presentationml/2006/ole">
            <p:oleObj spid="_x0000_s45060" name="Equation" r:id="rId8" imgW="1549080" imgH="177480" progId="">
              <p:embed/>
            </p:oleObj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3200400" y="32766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33800" y="18288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95600" y="545068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 Economy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40" grpId="0"/>
      <p:bldP spid="41" grpId="0"/>
      <p:bldP spid="58" grpId="0"/>
      <p:bldP spid="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Changes in Exchange Rates (Cont.)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906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exchange rate: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 USD = 18 CZK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price of Levi’s jeans in CZK </a:t>
            </a:r>
          </a:p>
          <a:p>
            <a:pPr marL="457200" indent="-457200"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exchange rate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1 USD = 20 CZK  </a:t>
            </a:r>
          </a:p>
          <a:p>
            <a:pPr marL="457200" indent="-457200"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An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appreciation of the USD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against CZK (an increase  in CZK price of the USD)</a:t>
            </a:r>
          </a:p>
          <a:p>
            <a:pPr marL="457200" indent="-4572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N!B! All else equal, an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appreciation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a country’s currency makes its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goods 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more expensive for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foreigners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25700" y="3048000"/>
          <a:ext cx="3302000" cy="388938"/>
        </p:xfrm>
        <a:graphic>
          <a:graphicData uri="http://schemas.openxmlformats.org/presentationml/2006/ole">
            <p:oleObj spid="_x0000_s4098" name="Equation" r:id="rId3" imgW="1726920" imgH="203040" progId="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400300" y="4191000"/>
          <a:ext cx="3403600" cy="396875"/>
        </p:xfrm>
        <a:graphic>
          <a:graphicData uri="http://schemas.openxmlformats.org/presentationml/2006/ole">
            <p:oleObj spid="_x0000_s4099" name="Equation" r:id="rId4" imgW="1739880" imgH="203040" progId="">
              <p:embed/>
            </p:oleObj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43000"/>
            <a:ext cx="1590675" cy="29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7-Point Star 9"/>
          <p:cNvSpPr/>
          <p:nvPr/>
        </p:nvSpPr>
        <p:spPr>
          <a:xfrm>
            <a:off x="6096000" y="914400"/>
            <a:ext cx="685800" cy="6858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2200" y="106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Changes in Exchange Rates (Cont.) 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price of Czech beer for American consumers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exchange rate: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 USD = 18 CZK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price of Czech beer in the US dollars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exchange rate: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USD = 15 CZK</a:t>
            </a:r>
          </a:p>
          <a:p>
            <a:pPr marL="457200" indent="-457200"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appreciation of the CZK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against the USD</a:t>
            </a: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Czech beer becomes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more expensive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the US consumers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90800" y="2819401"/>
          <a:ext cx="2209800" cy="774570"/>
        </p:xfrm>
        <a:graphic>
          <a:graphicData uri="http://schemas.openxmlformats.org/presentationml/2006/ole">
            <p:oleObj spid="_x0000_s5122" name="Equation" r:id="rId3" imgW="1231560" imgH="431640" progId="">
              <p:embed/>
            </p:oleObj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79028"/>
            <a:ext cx="2438400" cy="281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7-Point Star 9"/>
          <p:cNvSpPr/>
          <p:nvPr/>
        </p:nvSpPr>
        <p:spPr>
          <a:xfrm>
            <a:off x="6781800" y="3810000"/>
            <a:ext cx="914400" cy="914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4038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CZK</a:t>
            </a:r>
            <a:endParaRPr lang="en-US" dirty="0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590800" y="4191000"/>
          <a:ext cx="2133600" cy="740012"/>
        </p:xfrm>
        <a:graphic>
          <a:graphicData uri="http://schemas.openxmlformats.org/presentationml/2006/ole">
            <p:oleObj spid="_x0000_s5123" name="Equation" r:id="rId5" imgW="124452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Changes in Exchange Rates (Cont.) 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price of Czech beer for American consumers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exchange rate: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 USD = 18 CZK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price of Czech beer in the US dollars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exchange rate: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USD = 20 CZK</a:t>
            </a:r>
          </a:p>
          <a:p>
            <a:pPr marL="457200" indent="-457200"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depreciation of the CZK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against the USD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Czech beer becomes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cheaper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the US consumers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90800" y="2819401"/>
          <a:ext cx="2209800" cy="774570"/>
        </p:xfrm>
        <a:graphic>
          <a:graphicData uri="http://schemas.openxmlformats.org/presentationml/2006/ole">
            <p:oleObj spid="_x0000_s6146" name="Equation" r:id="rId3" imgW="1231560" imgH="431640" progId="">
              <p:embed/>
            </p:oleObj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79028"/>
            <a:ext cx="2438400" cy="281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7-Point Star 9"/>
          <p:cNvSpPr/>
          <p:nvPr/>
        </p:nvSpPr>
        <p:spPr>
          <a:xfrm>
            <a:off x="6781800" y="3810000"/>
            <a:ext cx="914400" cy="914400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4038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CZK</a:t>
            </a:r>
            <a:endParaRPr lang="en-US" dirty="0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720975" y="4191000"/>
          <a:ext cx="1873250" cy="739775"/>
        </p:xfrm>
        <a:graphic>
          <a:graphicData uri="http://schemas.openxmlformats.org/presentationml/2006/ole">
            <p:oleObj spid="_x0000_s6147" name="Equation" r:id="rId5" imgW="109188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Winners and Losers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How do the exchange rate movements affect participants of FOREX?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1524000"/>
          <a:ext cx="8229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4400"/>
                <a:gridCol w="1828800"/>
                <a:gridCol w="1676400"/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Strong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CZK</a:t>
                      </a:r>
                    </a:p>
                    <a:p>
                      <a:pPr algn="ctr"/>
                      <a:r>
                        <a:rPr lang="en-US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(appreciation)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Weak CZK</a:t>
                      </a:r>
                    </a:p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(depreciation)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22668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Czech tourist abroad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5943600" y="23622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2895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American tourist in Czech Rep.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362200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miley Face 17"/>
          <p:cNvSpPr/>
          <p:nvPr/>
        </p:nvSpPr>
        <p:spPr>
          <a:xfrm>
            <a:off x="7848600" y="28956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36384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foreign firm exporting to Czech Rep.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5943600" y="36576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654136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4191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Czech exporting firm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87536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miley Face 23"/>
          <p:cNvSpPr/>
          <p:nvPr/>
        </p:nvSpPr>
        <p:spPr>
          <a:xfrm>
            <a:off x="7924800" y="41910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546729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foreign investor in Czech Rep.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miley Face 25"/>
          <p:cNvSpPr/>
          <p:nvPr/>
        </p:nvSpPr>
        <p:spPr>
          <a:xfrm>
            <a:off x="6019800" y="51816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178136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3400" y="5943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Czech investor abroad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711536"/>
            <a:ext cx="457200" cy="3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miley Face 29"/>
          <p:cNvSpPr/>
          <p:nvPr/>
        </p:nvSpPr>
        <p:spPr>
          <a:xfrm>
            <a:off x="7924800" y="5715000"/>
            <a:ext cx="381000" cy="304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8" grpId="0" animBg="1"/>
      <p:bldP spid="19" grpId="0"/>
      <p:bldP spid="20" grpId="0" animBg="1"/>
      <p:bldP spid="22" grpId="0"/>
      <p:bldP spid="24" grpId="0" animBg="1"/>
      <p:bldP spid="25" grpId="0"/>
      <p:bldP spid="26" grpId="0" animBg="1"/>
      <p:bldP spid="28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Winners and Losers (Cont.)  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gain or loss from the exchange rate movements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depends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whether you are a buyer or a seller! 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Macroeconomic consequences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strong currency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encourages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foreign investments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strong currency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trade deficit : cheaper imports and expensive exports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 strong currency encourages the inflow of the foreign capital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Next class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The open economy (Cont.)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N!B!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Reading Assignment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Textbook + Handout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1990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Balance of Payments (Czech Republic)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838140"/>
          <a:ext cx="7924800" cy="5901432"/>
        </p:xfrm>
        <a:graphic>
          <a:graphicData uri="http://schemas.openxmlformats.org/drawingml/2006/table">
            <a:tbl>
              <a:tblPr/>
              <a:tblGrid>
                <a:gridCol w="2524480"/>
                <a:gridCol w="1298588"/>
                <a:gridCol w="257754"/>
                <a:gridCol w="2589209"/>
                <a:gridCol w="1254769"/>
              </a:tblGrid>
              <a:tr h="280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millions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millions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A. Current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-504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C. Financial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9903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Trade balance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1902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Direct investment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Exports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35600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Abroad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-728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Imports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-33698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In the Czech Republic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Balance of services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741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Portfolio investment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6148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-20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-5407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Income balance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-3949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Financial derivatives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1493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-5442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Current transfers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802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Other investment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7999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7825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B. Capital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1072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i="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through C</a:t>
                      </a:r>
                      <a:endParaRPr lang="en-US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10471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D. Net errors and omissions, valuation changes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-958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through D</a:t>
                      </a:r>
                      <a:endParaRPr lang="en-US" sz="18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9513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plus 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E. Change in reserves                   (-increase)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-9513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Balance of Payments  (</a:t>
            </a:r>
            <a:r>
              <a:rPr lang="en-US" sz="3200" dirty="0" err="1" smtClean="0">
                <a:latin typeface="Arial" pitchFamily="34" charset="0"/>
                <a:ea typeface="SimSun" pitchFamily="2" charset="-122"/>
                <a:cs typeface="Arial" pitchFamily="34" charset="0"/>
              </a:rPr>
              <a:t>BoP</a:t>
            </a: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891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International accounting record (accounting tool)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international transactions of a country over a period of time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(year/ quarter/ month)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list of all ways national currency is coming in or going our of a country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Compiled by a central bank or finance ministry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In the 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US Bureau of Economic Analysis  (BEA) 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http://www.bea.doc.gov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Czech Republic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Czech National Bank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www.cnb.cz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Any transaction enters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twice: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Credit (+):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receipt from foreigners;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Debit (-):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payment to foreigners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Balance of Payments  (Cont.)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458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components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fundamental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BoP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identity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04800" y="1524000"/>
          <a:ext cx="6096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3581400"/>
            <a:ext cx="16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Accounts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1840468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Imports/Exports + Income receipts/payments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35814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Sales/purchases of financial assets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3340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Capital transfers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327071" y="6400800"/>
          <a:ext cx="3292929" cy="381000"/>
        </p:xfrm>
        <a:graphic>
          <a:graphicData uri="http://schemas.openxmlformats.org/presentationml/2006/ole">
            <p:oleObj spid="_x0000_s105474" name="Equation" r:id="rId8" imgW="153648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Balance of Payments (Czech Republic)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838140"/>
          <a:ext cx="7924800" cy="5901432"/>
        </p:xfrm>
        <a:graphic>
          <a:graphicData uri="http://schemas.openxmlformats.org/drawingml/2006/table">
            <a:tbl>
              <a:tblPr/>
              <a:tblGrid>
                <a:gridCol w="2524480"/>
                <a:gridCol w="1298588"/>
                <a:gridCol w="257754"/>
                <a:gridCol w="2589209"/>
                <a:gridCol w="1254769"/>
              </a:tblGrid>
              <a:tr h="280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millions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millions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A. Current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-504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C. Financial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9903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Trade balance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1902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Direct investment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Exports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35600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Abroad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-728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Imports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-33698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In the Czech Republic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Balance of services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741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Portfolio investment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6148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-20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-5407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Income balance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-3949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Financial derivatives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1493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-5442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Current transfers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802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Other investment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7999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7825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B. Capital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1072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i="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through C</a:t>
                      </a:r>
                      <a:endParaRPr lang="en-US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10471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D. Net errors and omissions, valuation changes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-958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through D</a:t>
                      </a:r>
                      <a:endParaRPr lang="en-US" sz="18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9513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plus 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E. Change in reserves                   (-increase)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-9513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Balance of Payments (USA)</a:t>
            </a:r>
            <a:endParaRPr lang="en-US" sz="3200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762000"/>
          <a:ext cx="7924800" cy="6146965"/>
        </p:xfrm>
        <a:graphic>
          <a:graphicData uri="http://schemas.openxmlformats.org/drawingml/2006/table">
            <a:tbl>
              <a:tblPr/>
              <a:tblGrid>
                <a:gridCol w="2524480"/>
                <a:gridCol w="1298588"/>
                <a:gridCol w="257754"/>
                <a:gridCol w="2589209"/>
                <a:gridCol w="1254769"/>
              </a:tblGrid>
              <a:tr h="280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billion USD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billion USD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 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A. Current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C. Financial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Trade balance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-172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Direct investment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-18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Exports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Abroad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Imports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-577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the U.S.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Balance of services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Portfolio investment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-41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-133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Income balance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Financial derivatives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-141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Current transfers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-31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Other investment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Calibri"/>
                          <a:ea typeface="Calibri"/>
                          <a:cs typeface="Times New Roman"/>
                        </a:rPr>
                        <a:t>236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Credit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Assets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Debit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  Liabilities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B. Capital Account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-146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i="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through C</a:t>
                      </a:r>
                      <a:endParaRPr lang="en-US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Credit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D. Net errors and omissions, valuation changes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 Debit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through D</a:t>
                      </a:r>
                      <a:endParaRPr lang="en-US" sz="18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Total, Groups A plus 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latin typeface="Calibri"/>
                        <a:ea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E. Change in reserves                   (-increase)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39" marR="6503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257800"/>
            <a:ext cx="5181600" cy="32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562600"/>
            <a:ext cx="5257800" cy="79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4800"/>
            <a:ext cx="5181600" cy="49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6400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China’s Balance of Payments, 2011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810000" y="3352800"/>
            <a:ext cx="60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76400" y="6400800"/>
            <a:ext cx="518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25009</TotalTime>
  <Words>1889</Words>
  <Application>Microsoft Office PowerPoint</Application>
  <PresentationFormat>Экран (4:3)</PresentationFormat>
  <Paragraphs>599</Paragraphs>
  <Slides>35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Слайд 1</vt:lpstr>
      <vt:lpstr>Слайд 2</vt:lpstr>
      <vt:lpstr>Слайд 3</vt:lpstr>
      <vt:lpstr>The Balance of Payments (Czech Republic)</vt:lpstr>
      <vt:lpstr>The Balance of Payments  (BoP)</vt:lpstr>
      <vt:lpstr>The Balance of Payments  (Cont.)</vt:lpstr>
      <vt:lpstr>The Balance of Payments (Czech Republic)</vt:lpstr>
      <vt:lpstr>The Balance of Payments (USA)</vt:lpstr>
      <vt:lpstr>Слайд 9</vt:lpstr>
      <vt:lpstr>Слайд 10</vt:lpstr>
      <vt:lpstr>The US Current Account Balance</vt:lpstr>
      <vt:lpstr>The US Current Account Balance &amp; Its Components</vt:lpstr>
      <vt:lpstr>Слайд 13</vt:lpstr>
      <vt:lpstr>Слайд 14</vt:lpstr>
      <vt:lpstr>Financial Account</vt:lpstr>
      <vt:lpstr>The Balance of Payments (Czech Republic)</vt:lpstr>
      <vt:lpstr>Double-Entry Bookkeeping</vt:lpstr>
      <vt:lpstr>Back to Trade Deficit</vt:lpstr>
      <vt:lpstr>Net Capital Outflow (NCO)</vt:lpstr>
      <vt:lpstr>The Net International Investment Position</vt:lpstr>
      <vt:lpstr>Слайд 21</vt:lpstr>
      <vt:lpstr>National Savings and Investment Identity</vt:lpstr>
      <vt:lpstr>National Savings and Investment Identity(Cont.)</vt:lpstr>
      <vt:lpstr>Слайд 24</vt:lpstr>
      <vt:lpstr>Слайд 25</vt:lpstr>
      <vt:lpstr>Exchange Rate (ER)</vt:lpstr>
      <vt:lpstr>The Foreign Exchange Market (FOREX) </vt:lpstr>
      <vt:lpstr>The Foreign Exchange Market (Cont.) </vt:lpstr>
      <vt:lpstr>Changes in Exchange Rates</vt:lpstr>
      <vt:lpstr>Changes in Exchange Rates (Cont.)</vt:lpstr>
      <vt:lpstr>Changes in Exchange Rates (Cont.) </vt:lpstr>
      <vt:lpstr>Changes in Exchange Rates (Cont.) </vt:lpstr>
      <vt:lpstr>Winners and Losers</vt:lpstr>
      <vt:lpstr>Winners and Losers (Cont.)  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2348</cp:revision>
  <dcterms:created xsi:type="dcterms:W3CDTF">2006-08-16T00:00:00Z</dcterms:created>
  <dcterms:modified xsi:type="dcterms:W3CDTF">2014-04-19T20:51:58Z</dcterms:modified>
</cp:coreProperties>
</file>