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56" r:id="rId2"/>
    <p:sldId id="264" r:id="rId3"/>
    <p:sldId id="269" r:id="rId4"/>
    <p:sldId id="268" r:id="rId5"/>
    <p:sldId id="270" r:id="rId6"/>
    <p:sldId id="271" r:id="rId7"/>
    <p:sldId id="272" r:id="rId8"/>
    <p:sldId id="279" r:id="rId9"/>
    <p:sldId id="280" r:id="rId10"/>
    <p:sldId id="283" r:id="rId11"/>
    <p:sldId id="282" r:id="rId12"/>
    <p:sldId id="284" r:id="rId13"/>
    <p:sldId id="281" r:id="rId14"/>
    <p:sldId id="273" r:id="rId15"/>
    <p:sldId id="274" r:id="rId16"/>
    <p:sldId id="278" r:id="rId17"/>
    <p:sldId id="277" r:id="rId18"/>
    <p:sldId id="276" r:id="rId19"/>
    <p:sldId id="275" r:id="rId20"/>
    <p:sldId id="285" r:id="rId21"/>
    <p:sldId id="288" r:id="rId22"/>
    <p:sldId id="289" r:id="rId23"/>
    <p:sldId id="287" r:id="rId24"/>
    <p:sldId id="290" r:id="rId25"/>
    <p:sldId id="291" r:id="rId26"/>
    <p:sldId id="292" r:id="rId27"/>
    <p:sldId id="295" r:id="rId28"/>
    <p:sldId id="294" r:id="rId29"/>
    <p:sldId id="286" r:id="rId30"/>
    <p:sldId id="299" r:id="rId31"/>
    <p:sldId id="296" r:id="rId32"/>
    <p:sldId id="300" r:id="rId33"/>
    <p:sldId id="302" r:id="rId34"/>
    <p:sldId id="301" r:id="rId35"/>
    <p:sldId id="303" r:id="rId36"/>
    <p:sldId id="304" r:id="rId37"/>
    <p:sldId id="307" r:id="rId38"/>
    <p:sldId id="306" r:id="rId39"/>
    <p:sldId id="305" r:id="rId40"/>
    <p:sldId id="308" r:id="rId41"/>
    <p:sldId id="293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96D"/>
    <a:srgbClr val="4477B0"/>
    <a:srgbClr val="C31818"/>
    <a:srgbClr val="2D3641"/>
    <a:srgbClr val="AFB8C5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D769CA-E26D-4DA0-B02A-607DED187E8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20BB8B7-932E-4330-AB4E-C146B6E40A45}">
      <dgm:prSet phldrT="[Text]"/>
      <dgm:spPr/>
      <dgm:t>
        <a:bodyPr/>
        <a:lstStyle/>
        <a:p>
          <a:r>
            <a:rPr lang="cs-CZ" dirty="0" smtClean="0"/>
            <a:t>Zahájení řízení</a:t>
          </a:r>
          <a:endParaRPr lang="cs-CZ" dirty="0"/>
        </a:p>
      </dgm:t>
    </dgm:pt>
    <dgm:pt modelId="{28673792-64B2-4EF8-8E26-43C2C574E719}" type="parTrans" cxnId="{61E96EA6-334A-43C2-8FDF-3AF712C60478}">
      <dgm:prSet/>
      <dgm:spPr/>
      <dgm:t>
        <a:bodyPr/>
        <a:lstStyle/>
        <a:p>
          <a:endParaRPr lang="cs-CZ"/>
        </a:p>
      </dgm:t>
    </dgm:pt>
    <dgm:pt modelId="{0A7B4423-7050-4F07-89C0-A1C9CECCABCF}" type="sibTrans" cxnId="{61E96EA6-334A-43C2-8FDF-3AF712C60478}">
      <dgm:prSet/>
      <dgm:spPr/>
      <dgm:t>
        <a:bodyPr/>
        <a:lstStyle/>
        <a:p>
          <a:endParaRPr lang="cs-CZ"/>
        </a:p>
      </dgm:t>
    </dgm:pt>
    <dgm:pt modelId="{F2C7EF24-E61E-479E-90CB-2D9395E592E8}">
      <dgm:prSet phldrT="[Text]" custT="1"/>
      <dgm:spPr/>
      <dgm:t>
        <a:bodyPr/>
        <a:lstStyle/>
        <a:p>
          <a:r>
            <a:rPr lang="cs-CZ" sz="1600" dirty="0" smtClean="0">
              <a:solidFill>
                <a:srgbClr val="21396D"/>
              </a:solidFill>
              <a:latin typeface="Trebuchet MS" panose="020B0603020202020204" pitchFamily="34" charset="0"/>
            </a:rPr>
            <a:t>Řízení zahájeno podáním návrhu Navrhovatelem</a:t>
          </a:r>
          <a:endParaRPr lang="cs-CZ" sz="1600" dirty="0">
            <a:solidFill>
              <a:srgbClr val="21396D"/>
            </a:solidFill>
            <a:latin typeface="Trebuchet MS" panose="020B0603020202020204" pitchFamily="34" charset="0"/>
          </a:endParaRPr>
        </a:p>
      </dgm:t>
    </dgm:pt>
    <dgm:pt modelId="{1CA48677-F193-483A-89E9-DFF173BF5CD6}" type="parTrans" cxnId="{551BAA40-E078-4353-A817-EB39BCA36A65}">
      <dgm:prSet/>
      <dgm:spPr/>
      <dgm:t>
        <a:bodyPr/>
        <a:lstStyle/>
        <a:p>
          <a:endParaRPr lang="cs-CZ"/>
        </a:p>
      </dgm:t>
    </dgm:pt>
    <dgm:pt modelId="{4E02E476-9347-4E13-B2AF-9BE01FD83141}" type="sibTrans" cxnId="{551BAA40-E078-4353-A817-EB39BCA36A65}">
      <dgm:prSet/>
      <dgm:spPr/>
      <dgm:t>
        <a:bodyPr/>
        <a:lstStyle/>
        <a:p>
          <a:endParaRPr lang="cs-CZ"/>
        </a:p>
      </dgm:t>
    </dgm:pt>
    <dgm:pt modelId="{E8DD9064-11F1-4D5A-B489-D0A4660ADD0E}">
      <dgm:prSet phldrT="[Text]" custT="1"/>
      <dgm:spPr/>
      <dgm:t>
        <a:bodyPr/>
        <a:lstStyle/>
        <a:p>
          <a:r>
            <a:rPr lang="cs-CZ" sz="1600" dirty="0" smtClean="0">
              <a:solidFill>
                <a:srgbClr val="21396D"/>
              </a:solidFill>
              <a:latin typeface="Trebuchet MS" panose="020B0603020202020204" pitchFamily="34" charset="0"/>
            </a:rPr>
            <a:t>Ověření náležitostí, případně výzva Navrhovateli k doplnění návrhu</a:t>
          </a:r>
          <a:endParaRPr lang="cs-CZ" sz="1600" dirty="0">
            <a:solidFill>
              <a:srgbClr val="21396D"/>
            </a:solidFill>
            <a:latin typeface="Trebuchet MS" panose="020B0603020202020204" pitchFamily="34" charset="0"/>
          </a:endParaRPr>
        </a:p>
      </dgm:t>
    </dgm:pt>
    <dgm:pt modelId="{DC29CDD0-D42E-4F95-A351-308DDF4AC3B3}" type="parTrans" cxnId="{88D1B096-670A-40C2-A315-7379F66D00BB}">
      <dgm:prSet/>
      <dgm:spPr/>
      <dgm:t>
        <a:bodyPr/>
        <a:lstStyle/>
        <a:p>
          <a:endParaRPr lang="cs-CZ"/>
        </a:p>
      </dgm:t>
    </dgm:pt>
    <dgm:pt modelId="{14E636C0-97CC-4F92-BC0A-159053D1B4B2}" type="sibTrans" cxnId="{88D1B096-670A-40C2-A315-7379F66D00BB}">
      <dgm:prSet/>
      <dgm:spPr/>
      <dgm:t>
        <a:bodyPr/>
        <a:lstStyle/>
        <a:p>
          <a:endParaRPr lang="cs-CZ"/>
        </a:p>
      </dgm:t>
    </dgm:pt>
    <dgm:pt modelId="{4CC5ECBE-9102-4C77-B6D8-CA7249FA25BF}">
      <dgm:prSet phldrT="[Text]"/>
      <dgm:spPr/>
      <dgm:t>
        <a:bodyPr/>
        <a:lstStyle/>
        <a:p>
          <a:r>
            <a:rPr lang="cs-CZ" dirty="0" smtClean="0"/>
            <a:t>Dokazování</a:t>
          </a:r>
          <a:endParaRPr lang="cs-CZ" dirty="0"/>
        </a:p>
      </dgm:t>
    </dgm:pt>
    <dgm:pt modelId="{9DD859A2-259D-4953-9512-6A470D122ED3}" type="parTrans" cxnId="{94C46AD1-AA8F-4258-8785-48D387AF9C5D}">
      <dgm:prSet/>
      <dgm:spPr/>
      <dgm:t>
        <a:bodyPr/>
        <a:lstStyle/>
        <a:p>
          <a:endParaRPr lang="cs-CZ"/>
        </a:p>
      </dgm:t>
    </dgm:pt>
    <dgm:pt modelId="{2A21F205-70F5-4763-B444-96988947D43B}" type="sibTrans" cxnId="{94C46AD1-AA8F-4258-8785-48D387AF9C5D}">
      <dgm:prSet/>
      <dgm:spPr/>
      <dgm:t>
        <a:bodyPr/>
        <a:lstStyle/>
        <a:p>
          <a:endParaRPr lang="cs-CZ"/>
        </a:p>
      </dgm:t>
    </dgm:pt>
    <dgm:pt modelId="{BF264804-AD12-4E58-9214-D2A314FE0708}">
      <dgm:prSet phldrT="[Text]" custT="1"/>
      <dgm:spPr/>
      <dgm:t>
        <a:bodyPr/>
        <a:lstStyle/>
        <a:p>
          <a:r>
            <a:rPr lang="cs-CZ" sz="1600" dirty="0" smtClean="0">
              <a:solidFill>
                <a:srgbClr val="21396D"/>
              </a:solidFill>
              <a:latin typeface="Trebuchet MS" panose="020B0603020202020204" pitchFamily="34" charset="0"/>
            </a:rPr>
            <a:t>Výzva Instituci k vyjádření se (písemně)</a:t>
          </a:r>
          <a:endParaRPr lang="cs-CZ" sz="1600" dirty="0">
            <a:solidFill>
              <a:srgbClr val="21396D"/>
            </a:solidFill>
            <a:latin typeface="Trebuchet MS" panose="020B0603020202020204" pitchFamily="34" charset="0"/>
          </a:endParaRPr>
        </a:p>
      </dgm:t>
    </dgm:pt>
    <dgm:pt modelId="{D6F17BFE-EBAC-4659-813F-510EA79F3C8D}" type="parTrans" cxnId="{F05765AF-B60E-4D0D-868B-556953A64F97}">
      <dgm:prSet/>
      <dgm:spPr/>
      <dgm:t>
        <a:bodyPr/>
        <a:lstStyle/>
        <a:p>
          <a:endParaRPr lang="cs-CZ"/>
        </a:p>
      </dgm:t>
    </dgm:pt>
    <dgm:pt modelId="{5B72FB5A-D69F-4633-9389-0E8DAAF63D46}" type="sibTrans" cxnId="{F05765AF-B60E-4D0D-868B-556953A64F97}">
      <dgm:prSet/>
      <dgm:spPr/>
      <dgm:t>
        <a:bodyPr/>
        <a:lstStyle/>
        <a:p>
          <a:endParaRPr lang="cs-CZ"/>
        </a:p>
      </dgm:t>
    </dgm:pt>
    <dgm:pt modelId="{FBC848E8-D3B2-425F-AABD-A4A965A78BBC}">
      <dgm:prSet phldrT="[Text]" custT="1"/>
      <dgm:spPr/>
      <dgm:t>
        <a:bodyPr/>
        <a:lstStyle/>
        <a:p>
          <a:r>
            <a:rPr lang="cs-CZ" sz="1600" dirty="0" smtClean="0">
              <a:solidFill>
                <a:srgbClr val="21396D"/>
              </a:solidFill>
              <a:latin typeface="Trebuchet MS" panose="020B0603020202020204" pitchFamily="34" charset="0"/>
            </a:rPr>
            <a:t>Další výzvy Navrhovateli nebo instituci v návaznosti na průběh dokazování</a:t>
          </a:r>
          <a:endParaRPr lang="cs-CZ" sz="1600" dirty="0">
            <a:solidFill>
              <a:srgbClr val="21396D"/>
            </a:solidFill>
            <a:latin typeface="Trebuchet MS" panose="020B0603020202020204" pitchFamily="34" charset="0"/>
          </a:endParaRPr>
        </a:p>
      </dgm:t>
    </dgm:pt>
    <dgm:pt modelId="{0784AD5F-577F-4CF1-A84D-DA65C2E40A7A}" type="parTrans" cxnId="{3E911AD2-EBA5-4B00-BB92-B91E4548902E}">
      <dgm:prSet/>
      <dgm:spPr/>
      <dgm:t>
        <a:bodyPr/>
        <a:lstStyle/>
        <a:p>
          <a:endParaRPr lang="cs-CZ"/>
        </a:p>
      </dgm:t>
    </dgm:pt>
    <dgm:pt modelId="{182A1071-8103-458C-9CDA-C0D3247FDD26}" type="sibTrans" cxnId="{3E911AD2-EBA5-4B00-BB92-B91E4548902E}">
      <dgm:prSet/>
      <dgm:spPr/>
      <dgm:t>
        <a:bodyPr/>
        <a:lstStyle/>
        <a:p>
          <a:endParaRPr lang="cs-CZ"/>
        </a:p>
      </dgm:t>
    </dgm:pt>
    <dgm:pt modelId="{C14F823C-9C6B-419D-9E32-0B76E7BD7395}">
      <dgm:prSet phldrT="[Text]"/>
      <dgm:spPr/>
      <dgm:t>
        <a:bodyPr/>
        <a:lstStyle/>
        <a:p>
          <a:r>
            <a:rPr lang="cs-CZ" dirty="0" smtClean="0"/>
            <a:t>Ukončení řízení</a:t>
          </a:r>
          <a:endParaRPr lang="cs-CZ" dirty="0"/>
        </a:p>
      </dgm:t>
    </dgm:pt>
    <dgm:pt modelId="{9933B55A-DE0F-48AB-8C9D-6E2180410AD8}" type="parTrans" cxnId="{873C664D-8F3F-4277-832A-911F4AB5ADE0}">
      <dgm:prSet/>
      <dgm:spPr/>
      <dgm:t>
        <a:bodyPr/>
        <a:lstStyle/>
        <a:p>
          <a:endParaRPr lang="cs-CZ"/>
        </a:p>
      </dgm:t>
    </dgm:pt>
    <dgm:pt modelId="{A19A265C-36B5-4C6E-A8F1-7A57C6BC6B31}" type="sibTrans" cxnId="{873C664D-8F3F-4277-832A-911F4AB5ADE0}">
      <dgm:prSet/>
      <dgm:spPr/>
      <dgm:t>
        <a:bodyPr/>
        <a:lstStyle/>
        <a:p>
          <a:endParaRPr lang="cs-CZ"/>
        </a:p>
      </dgm:t>
    </dgm:pt>
    <dgm:pt modelId="{211E5F62-215A-4B25-A7E3-CD91730DC99F}">
      <dgm:prSet phldrT="[Text]" custT="1"/>
      <dgm:spPr/>
      <dgm:t>
        <a:bodyPr/>
        <a:lstStyle/>
        <a:p>
          <a:r>
            <a:rPr lang="cs-CZ" sz="1500" dirty="0" smtClean="0">
              <a:solidFill>
                <a:srgbClr val="21396D"/>
              </a:solidFill>
              <a:latin typeface="Trebuchet MS" panose="020B0603020202020204" pitchFamily="34" charset="0"/>
            </a:rPr>
            <a:t>Vydání nálezu finančního arbitra, </a:t>
          </a:r>
          <a:endParaRPr lang="cs-CZ" sz="1500" dirty="0">
            <a:solidFill>
              <a:srgbClr val="21396D"/>
            </a:solidFill>
            <a:latin typeface="Trebuchet MS" panose="020B0603020202020204" pitchFamily="34" charset="0"/>
          </a:endParaRPr>
        </a:p>
      </dgm:t>
    </dgm:pt>
    <dgm:pt modelId="{81A2BAF4-8BD4-4033-8C61-07B51DE1A6A1}" type="parTrans" cxnId="{44489679-F861-4D71-8094-77A5D89C2C5F}">
      <dgm:prSet/>
      <dgm:spPr/>
      <dgm:t>
        <a:bodyPr/>
        <a:lstStyle/>
        <a:p>
          <a:endParaRPr lang="cs-CZ"/>
        </a:p>
      </dgm:t>
    </dgm:pt>
    <dgm:pt modelId="{693DCAFF-F641-4C39-B859-902A8BC9D731}" type="sibTrans" cxnId="{44489679-F861-4D71-8094-77A5D89C2C5F}">
      <dgm:prSet/>
      <dgm:spPr/>
      <dgm:t>
        <a:bodyPr/>
        <a:lstStyle/>
        <a:p>
          <a:endParaRPr lang="cs-CZ"/>
        </a:p>
      </dgm:t>
    </dgm:pt>
    <dgm:pt modelId="{7F0DA1EB-E8F9-47A8-B22B-74CFCDCAF7DD}">
      <dgm:prSet phldrT="[Text]" custT="1"/>
      <dgm:spPr/>
      <dgm:t>
        <a:bodyPr/>
        <a:lstStyle/>
        <a:p>
          <a:r>
            <a:rPr lang="cs-CZ" sz="1500" dirty="0" smtClean="0">
              <a:solidFill>
                <a:srgbClr val="21396D"/>
              </a:solidFill>
              <a:latin typeface="Trebuchet MS" panose="020B0603020202020204" pitchFamily="34" charset="0"/>
            </a:rPr>
            <a:t>V případě podání námitek vydání rozhodnutí o námitkách</a:t>
          </a:r>
          <a:endParaRPr lang="cs-CZ" sz="1500" dirty="0">
            <a:solidFill>
              <a:srgbClr val="21396D"/>
            </a:solidFill>
            <a:latin typeface="Trebuchet MS" panose="020B0603020202020204" pitchFamily="34" charset="0"/>
          </a:endParaRPr>
        </a:p>
      </dgm:t>
    </dgm:pt>
    <dgm:pt modelId="{A83532DE-AD64-4A97-857C-D0F3B440A25D}" type="parTrans" cxnId="{E176B328-F3BB-45AF-B901-2F250D2E75A6}">
      <dgm:prSet/>
      <dgm:spPr/>
      <dgm:t>
        <a:bodyPr/>
        <a:lstStyle/>
        <a:p>
          <a:endParaRPr lang="cs-CZ"/>
        </a:p>
      </dgm:t>
    </dgm:pt>
    <dgm:pt modelId="{CFD40768-0BAF-46D5-8579-761BE16B5441}" type="sibTrans" cxnId="{E176B328-F3BB-45AF-B901-2F250D2E75A6}">
      <dgm:prSet/>
      <dgm:spPr/>
      <dgm:t>
        <a:bodyPr/>
        <a:lstStyle/>
        <a:p>
          <a:endParaRPr lang="cs-CZ"/>
        </a:p>
      </dgm:t>
    </dgm:pt>
    <dgm:pt modelId="{74714221-594A-4C26-9037-655198BC23C3}">
      <dgm:prSet phldrT="[Text]" custT="1"/>
      <dgm:spPr/>
      <dgm:t>
        <a:bodyPr/>
        <a:lstStyle/>
        <a:p>
          <a:r>
            <a:rPr lang="cs-CZ" sz="1600" dirty="0" smtClean="0">
              <a:solidFill>
                <a:srgbClr val="21396D"/>
              </a:solidFill>
              <a:latin typeface="Trebuchet MS" panose="020B0603020202020204" pitchFamily="34" charset="0"/>
            </a:rPr>
            <a:t>Výzva Instituci k podání ústního vysvětlení</a:t>
          </a:r>
          <a:endParaRPr lang="cs-CZ" sz="1600" dirty="0">
            <a:solidFill>
              <a:srgbClr val="21396D"/>
            </a:solidFill>
            <a:latin typeface="Trebuchet MS" panose="020B0603020202020204" pitchFamily="34" charset="0"/>
          </a:endParaRPr>
        </a:p>
      </dgm:t>
    </dgm:pt>
    <dgm:pt modelId="{6EE70257-9DF7-4949-A2A6-5F305BE11E39}" type="parTrans" cxnId="{5709610F-5F92-4309-B35E-D515C9E25903}">
      <dgm:prSet/>
      <dgm:spPr/>
      <dgm:t>
        <a:bodyPr/>
        <a:lstStyle/>
        <a:p>
          <a:endParaRPr lang="cs-CZ"/>
        </a:p>
      </dgm:t>
    </dgm:pt>
    <dgm:pt modelId="{ED82788E-9372-4E4B-99EA-8BF7C8C0EC5D}" type="sibTrans" cxnId="{5709610F-5F92-4309-B35E-D515C9E25903}">
      <dgm:prSet/>
      <dgm:spPr/>
      <dgm:t>
        <a:bodyPr/>
        <a:lstStyle/>
        <a:p>
          <a:endParaRPr lang="cs-CZ"/>
        </a:p>
      </dgm:t>
    </dgm:pt>
    <dgm:pt modelId="{A34B248F-A788-4D6D-8A60-3CC642A2657C}">
      <dgm:prSet phldrT="[Text]" custT="1"/>
      <dgm:spPr/>
      <dgm:t>
        <a:bodyPr/>
        <a:lstStyle/>
        <a:p>
          <a:r>
            <a:rPr lang="cs-CZ" sz="1600" dirty="0" smtClean="0">
              <a:solidFill>
                <a:srgbClr val="21396D"/>
              </a:solidFill>
              <a:latin typeface="Trebuchet MS" panose="020B0603020202020204" pitchFamily="34" charset="0"/>
            </a:rPr>
            <a:t>Výzva oběma stranám k seznámení se s podklady pro vydání rozhodnutí</a:t>
          </a:r>
          <a:endParaRPr lang="cs-CZ" sz="1600" dirty="0">
            <a:solidFill>
              <a:srgbClr val="21396D"/>
            </a:solidFill>
            <a:latin typeface="Trebuchet MS" panose="020B0603020202020204" pitchFamily="34" charset="0"/>
          </a:endParaRPr>
        </a:p>
      </dgm:t>
    </dgm:pt>
    <dgm:pt modelId="{A33731A2-8149-4658-B952-B332BC5DA2F4}" type="parTrans" cxnId="{7DF044D4-AE3C-4219-9C9E-4FE935DBCD8A}">
      <dgm:prSet/>
      <dgm:spPr/>
      <dgm:t>
        <a:bodyPr/>
        <a:lstStyle/>
        <a:p>
          <a:endParaRPr lang="cs-CZ"/>
        </a:p>
      </dgm:t>
    </dgm:pt>
    <dgm:pt modelId="{A9149330-84C7-4E57-9182-2EB0CAB34FF8}" type="sibTrans" cxnId="{7DF044D4-AE3C-4219-9C9E-4FE935DBCD8A}">
      <dgm:prSet/>
      <dgm:spPr/>
      <dgm:t>
        <a:bodyPr/>
        <a:lstStyle/>
        <a:p>
          <a:endParaRPr lang="cs-CZ"/>
        </a:p>
      </dgm:t>
    </dgm:pt>
    <dgm:pt modelId="{C8950277-F1D6-472E-9310-ECC577B0EC97}">
      <dgm:prSet phldrT="[Text]" custT="1"/>
      <dgm:spPr/>
      <dgm:t>
        <a:bodyPr/>
        <a:lstStyle/>
        <a:p>
          <a:r>
            <a:rPr lang="cs-CZ" sz="1500" dirty="0" smtClean="0">
              <a:solidFill>
                <a:srgbClr val="21396D"/>
              </a:solidFill>
              <a:latin typeface="Trebuchet MS" panose="020B0603020202020204" pitchFamily="34" charset="0"/>
            </a:rPr>
            <a:t>Lhůta pro podání námitek 15 dnů</a:t>
          </a:r>
          <a:endParaRPr lang="cs-CZ" sz="1500" dirty="0">
            <a:solidFill>
              <a:srgbClr val="21396D"/>
            </a:solidFill>
            <a:latin typeface="Trebuchet MS" panose="020B0603020202020204" pitchFamily="34" charset="0"/>
          </a:endParaRPr>
        </a:p>
      </dgm:t>
    </dgm:pt>
    <dgm:pt modelId="{106C1AF6-BF79-45BB-8E1C-AB2ABEB92162}" type="parTrans" cxnId="{6B550E4C-39E0-44DC-9FE0-9FE2949311FE}">
      <dgm:prSet/>
      <dgm:spPr/>
      <dgm:t>
        <a:bodyPr/>
        <a:lstStyle/>
        <a:p>
          <a:endParaRPr lang="cs-CZ"/>
        </a:p>
      </dgm:t>
    </dgm:pt>
    <dgm:pt modelId="{F27FCE4A-1FB6-40B6-AB07-29BAA9C7E18D}" type="sibTrans" cxnId="{6B550E4C-39E0-44DC-9FE0-9FE2949311FE}">
      <dgm:prSet/>
      <dgm:spPr/>
      <dgm:t>
        <a:bodyPr/>
        <a:lstStyle/>
        <a:p>
          <a:endParaRPr lang="cs-CZ"/>
        </a:p>
      </dgm:t>
    </dgm:pt>
    <dgm:pt modelId="{1710A784-0297-4309-A46F-C1C5959F8B7A}" type="pres">
      <dgm:prSet presAssocID="{EDD769CA-E26D-4DA0-B02A-607DED187E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C517887-F205-4DB7-97F8-3414CFB0B34E}" type="pres">
      <dgm:prSet presAssocID="{620BB8B7-932E-4330-AB4E-C146B6E40A45}" presName="composite" presStyleCnt="0"/>
      <dgm:spPr/>
    </dgm:pt>
    <dgm:pt modelId="{49521697-A0C1-4CC3-B0C9-3D9B7DFE761E}" type="pres">
      <dgm:prSet presAssocID="{620BB8B7-932E-4330-AB4E-C146B6E40A45}" presName="parentText" presStyleLbl="alignNode1" presStyleIdx="0" presStyleCnt="3" custLinFactNeighborX="29" custLinFactNeighborY="-3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41355D-8D5A-45E5-823F-806828F74820}" type="pres">
      <dgm:prSet presAssocID="{620BB8B7-932E-4330-AB4E-C146B6E40A45}" presName="descendantText" presStyleLbl="alignAcc1" presStyleIdx="0" presStyleCnt="3" custScaleX="96243" custLinFactNeighborX="-301" custLinFactNeighborY="-109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0754CF-F9D0-4D20-895F-5CD07DE1CDAE}" type="pres">
      <dgm:prSet presAssocID="{0A7B4423-7050-4F07-89C0-A1C9CECCABCF}" presName="sp" presStyleCnt="0"/>
      <dgm:spPr/>
    </dgm:pt>
    <dgm:pt modelId="{2F6DF5EE-FFAE-40CE-B168-EFBEB98CA8D0}" type="pres">
      <dgm:prSet presAssocID="{4CC5ECBE-9102-4C77-B6D8-CA7249FA25BF}" presName="composite" presStyleCnt="0"/>
      <dgm:spPr/>
    </dgm:pt>
    <dgm:pt modelId="{3CA6AD3D-093E-44AE-8FFD-024D3559288C}" type="pres">
      <dgm:prSet presAssocID="{4CC5ECBE-9102-4C77-B6D8-CA7249FA25B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7916AA-4323-479D-BA25-E9F5023EFD01}" type="pres">
      <dgm:prSet presAssocID="{4CC5ECBE-9102-4C77-B6D8-CA7249FA25BF}" presName="descendantText" presStyleLbl="alignAcc1" presStyleIdx="1" presStyleCnt="3" custScaleX="96064" custScaleY="146351" custLinFactNeighborX="-54" custLinFactNeighborY="9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0177F3-F7D7-4830-8AB3-513C22FFEF9C}" type="pres">
      <dgm:prSet presAssocID="{2A21F205-70F5-4763-B444-96988947D43B}" presName="sp" presStyleCnt="0"/>
      <dgm:spPr/>
    </dgm:pt>
    <dgm:pt modelId="{0758DEC2-44CC-430D-A9A3-1DAC5D760E0E}" type="pres">
      <dgm:prSet presAssocID="{C14F823C-9C6B-419D-9E32-0B76E7BD7395}" presName="composite" presStyleCnt="0"/>
      <dgm:spPr/>
    </dgm:pt>
    <dgm:pt modelId="{D0BBA802-321F-4DD6-BEA7-D9741AA819E8}" type="pres">
      <dgm:prSet presAssocID="{C14F823C-9C6B-419D-9E32-0B76E7BD7395}" presName="parentText" presStyleLbl="alignNode1" presStyleIdx="2" presStyleCnt="3" custLinFactNeighborX="-2915" custLinFactNeighborY="935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B4112B-9917-4132-AD82-8D0E92309BCD}" type="pres">
      <dgm:prSet presAssocID="{C14F823C-9C6B-419D-9E32-0B76E7BD7395}" presName="descendantText" presStyleLbl="alignAcc1" presStyleIdx="2" presStyleCnt="3" custScaleX="61970" custScaleY="136995" custLinFactNeighborX="-16792" custLinFactNeighborY="1817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2A25E3-DD82-43CC-9B01-DFB78194B363}" type="presOf" srcId="{F2C7EF24-E61E-479E-90CB-2D9395E592E8}" destId="{7341355D-8D5A-45E5-823F-806828F74820}" srcOrd="0" destOrd="0" presId="urn:microsoft.com/office/officeart/2005/8/layout/chevron2"/>
    <dgm:cxn modelId="{D51EA536-0536-4E27-9E4E-412042CC3AD3}" type="presOf" srcId="{A34B248F-A788-4D6D-8A60-3CC642A2657C}" destId="{697916AA-4323-479D-BA25-E9F5023EFD01}" srcOrd="0" destOrd="3" presId="urn:microsoft.com/office/officeart/2005/8/layout/chevron2"/>
    <dgm:cxn modelId="{32C1DAD2-E065-4267-932C-27906A2FDC39}" type="presOf" srcId="{E8DD9064-11F1-4D5A-B489-D0A4660ADD0E}" destId="{7341355D-8D5A-45E5-823F-806828F74820}" srcOrd="0" destOrd="1" presId="urn:microsoft.com/office/officeart/2005/8/layout/chevron2"/>
    <dgm:cxn modelId="{6B550E4C-39E0-44DC-9FE0-9FE2949311FE}" srcId="{C14F823C-9C6B-419D-9E32-0B76E7BD7395}" destId="{C8950277-F1D6-472E-9310-ECC577B0EC97}" srcOrd="1" destOrd="0" parTransId="{106C1AF6-BF79-45BB-8E1C-AB2ABEB92162}" sibTransId="{F27FCE4A-1FB6-40B6-AB07-29BAA9C7E18D}"/>
    <dgm:cxn modelId="{9A7E8AB5-CCB3-4AD3-BC8E-184E6C31E572}" type="presOf" srcId="{C8950277-F1D6-472E-9310-ECC577B0EC97}" destId="{E3B4112B-9917-4132-AD82-8D0E92309BCD}" srcOrd="0" destOrd="1" presId="urn:microsoft.com/office/officeart/2005/8/layout/chevron2"/>
    <dgm:cxn modelId="{61E96EA6-334A-43C2-8FDF-3AF712C60478}" srcId="{EDD769CA-E26D-4DA0-B02A-607DED187E8C}" destId="{620BB8B7-932E-4330-AB4E-C146B6E40A45}" srcOrd="0" destOrd="0" parTransId="{28673792-64B2-4EF8-8E26-43C2C574E719}" sibTransId="{0A7B4423-7050-4F07-89C0-A1C9CECCABCF}"/>
    <dgm:cxn modelId="{CAC46190-0596-4627-B1C3-D7B2B5326DAB}" type="presOf" srcId="{74714221-594A-4C26-9037-655198BC23C3}" destId="{697916AA-4323-479D-BA25-E9F5023EFD01}" srcOrd="0" destOrd="2" presId="urn:microsoft.com/office/officeart/2005/8/layout/chevron2"/>
    <dgm:cxn modelId="{3E911AD2-EBA5-4B00-BB92-B91E4548902E}" srcId="{4CC5ECBE-9102-4C77-B6D8-CA7249FA25BF}" destId="{FBC848E8-D3B2-425F-AABD-A4A965A78BBC}" srcOrd="1" destOrd="0" parTransId="{0784AD5F-577F-4CF1-A84D-DA65C2E40A7A}" sibTransId="{182A1071-8103-458C-9CDA-C0D3247FDD26}"/>
    <dgm:cxn modelId="{C8510125-220F-4A4E-A44D-96048831927F}" type="presOf" srcId="{4CC5ECBE-9102-4C77-B6D8-CA7249FA25BF}" destId="{3CA6AD3D-093E-44AE-8FFD-024D3559288C}" srcOrd="0" destOrd="0" presId="urn:microsoft.com/office/officeart/2005/8/layout/chevron2"/>
    <dgm:cxn modelId="{1D2FA72B-189D-4F91-9E6A-2905E606471B}" type="presOf" srcId="{C14F823C-9C6B-419D-9E32-0B76E7BD7395}" destId="{D0BBA802-321F-4DD6-BEA7-D9741AA819E8}" srcOrd="0" destOrd="0" presId="urn:microsoft.com/office/officeart/2005/8/layout/chevron2"/>
    <dgm:cxn modelId="{C21F0F69-5233-4028-B5C5-E353A5A00726}" type="presOf" srcId="{211E5F62-215A-4B25-A7E3-CD91730DC99F}" destId="{E3B4112B-9917-4132-AD82-8D0E92309BCD}" srcOrd="0" destOrd="0" presId="urn:microsoft.com/office/officeart/2005/8/layout/chevron2"/>
    <dgm:cxn modelId="{551BAA40-E078-4353-A817-EB39BCA36A65}" srcId="{620BB8B7-932E-4330-AB4E-C146B6E40A45}" destId="{F2C7EF24-E61E-479E-90CB-2D9395E592E8}" srcOrd="0" destOrd="0" parTransId="{1CA48677-F193-483A-89E9-DFF173BF5CD6}" sibTransId="{4E02E476-9347-4E13-B2AF-9BE01FD83141}"/>
    <dgm:cxn modelId="{44489679-F861-4D71-8094-77A5D89C2C5F}" srcId="{C14F823C-9C6B-419D-9E32-0B76E7BD7395}" destId="{211E5F62-215A-4B25-A7E3-CD91730DC99F}" srcOrd="0" destOrd="0" parTransId="{81A2BAF4-8BD4-4033-8C61-07B51DE1A6A1}" sibTransId="{693DCAFF-F641-4C39-B859-902A8BC9D731}"/>
    <dgm:cxn modelId="{7EAEA5FC-F602-4A6A-AAA0-950D83459B51}" type="presOf" srcId="{FBC848E8-D3B2-425F-AABD-A4A965A78BBC}" destId="{697916AA-4323-479D-BA25-E9F5023EFD01}" srcOrd="0" destOrd="1" presId="urn:microsoft.com/office/officeart/2005/8/layout/chevron2"/>
    <dgm:cxn modelId="{B26E561A-06D9-4FFE-B4D5-95C2DCA6B63A}" type="presOf" srcId="{620BB8B7-932E-4330-AB4E-C146B6E40A45}" destId="{49521697-A0C1-4CC3-B0C9-3D9B7DFE761E}" srcOrd="0" destOrd="0" presId="urn:microsoft.com/office/officeart/2005/8/layout/chevron2"/>
    <dgm:cxn modelId="{88D1B096-670A-40C2-A315-7379F66D00BB}" srcId="{620BB8B7-932E-4330-AB4E-C146B6E40A45}" destId="{E8DD9064-11F1-4D5A-B489-D0A4660ADD0E}" srcOrd="1" destOrd="0" parTransId="{DC29CDD0-D42E-4F95-A351-308DDF4AC3B3}" sibTransId="{14E636C0-97CC-4F92-BC0A-159053D1B4B2}"/>
    <dgm:cxn modelId="{94C46AD1-AA8F-4258-8785-48D387AF9C5D}" srcId="{EDD769CA-E26D-4DA0-B02A-607DED187E8C}" destId="{4CC5ECBE-9102-4C77-B6D8-CA7249FA25BF}" srcOrd="1" destOrd="0" parTransId="{9DD859A2-259D-4953-9512-6A470D122ED3}" sibTransId="{2A21F205-70F5-4763-B444-96988947D43B}"/>
    <dgm:cxn modelId="{6E930112-3CC0-4DC0-B6C6-E60F2FDE4924}" type="presOf" srcId="{EDD769CA-E26D-4DA0-B02A-607DED187E8C}" destId="{1710A784-0297-4309-A46F-C1C5959F8B7A}" srcOrd="0" destOrd="0" presId="urn:microsoft.com/office/officeart/2005/8/layout/chevron2"/>
    <dgm:cxn modelId="{6658EDF1-7A20-4969-ADFC-C864ECE6BDD0}" type="presOf" srcId="{7F0DA1EB-E8F9-47A8-B22B-74CFCDCAF7DD}" destId="{E3B4112B-9917-4132-AD82-8D0E92309BCD}" srcOrd="0" destOrd="2" presId="urn:microsoft.com/office/officeart/2005/8/layout/chevron2"/>
    <dgm:cxn modelId="{3907BA5E-070C-4243-B95B-EF36987F4411}" type="presOf" srcId="{BF264804-AD12-4E58-9214-D2A314FE0708}" destId="{697916AA-4323-479D-BA25-E9F5023EFD01}" srcOrd="0" destOrd="0" presId="urn:microsoft.com/office/officeart/2005/8/layout/chevron2"/>
    <dgm:cxn modelId="{E176B328-F3BB-45AF-B901-2F250D2E75A6}" srcId="{C14F823C-9C6B-419D-9E32-0B76E7BD7395}" destId="{7F0DA1EB-E8F9-47A8-B22B-74CFCDCAF7DD}" srcOrd="2" destOrd="0" parTransId="{A83532DE-AD64-4A97-857C-D0F3B440A25D}" sibTransId="{CFD40768-0BAF-46D5-8579-761BE16B5441}"/>
    <dgm:cxn modelId="{5709610F-5F92-4309-B35E-D515C9E25903}" srcId="{4CC5ECBE-9102-4C77-B6D8-CA7249FA25BF}" destId="{74714221-594A-4C26-9037-655198BC23C3}" srcOrd="2" destOrd="0" parTransId="{6EE70257-9DF7-4949-A2A6-5F305BE11E39}" sibTransId="{ED82788E-9372-4E4B-99EA-8BF7C8C0EC5D}"/>
    <dgm:cxn modelId="{7DF044D4-AE3C-4219-9C9E-4FE935DBCD8A}" srcId="{4CC5ECBE-9102-4C77-B6D8-CA7249FA25BF}" destId="{A34B248F-A788-4D6D-8A60-3CC642A2657C}" srcOrd="3" destOrd="0" parTransId="{A33731A2-8149-4658-B952-B332BC5DA2F4}" sibTransId="{A9149330-84C7-4E57-9182-2EB0CAB34FF8}"/>
    <dgm:cxn modelId="{873C664D-8F3F-4277-832A-911F4AB5ADE0}" srcId="{EDD769CA-E26D-4DA0-B02A-607DED187E8C}" destId="{C14F823C-9C6B-419D-9E32-0B76E7BD7395}" srcOrd="2" destOrd="0" parTransId="{9933B55A-DE0F-48AB-8C9D-6E2180410AD8}" sibTransId="{A19A265C-36B5-4C6E-A8F1-7A57C6BC6B31}"/>
    <dgm:cxn modelId="{F05765AF-B60E-4D0D-868B-556953A64F97}" srcId="{4CC5ECBE-9102-4C77-B6D8-CA7249FA25BF}" destId="{BF264804-AD12-4E58-9214-D2A314FE0708}" srcOrd="0" destOrd="0" parTransId="{D6F17BFE-EBAC-4659-813F-510EA79F3C8D}" sibTransId="{5B72FB5A-D69F-4633-9389-0E8DAAF63D46}"/>
    <dgm:cxn modelId="{0F8E952F-DEC2-4E84-9B8E-678671310EC4}" type="presParOf" srcId="{1710A784-0297-4309-A46F-C1C5959F8B7A}" destId="{DC517887-F205-4DB7-97F8-3414CFB0B34E}" srcOrd="0" destOrd="0" presId="urn:microsoft.com/office/officeart/2005/8/layout/chevron2"/>
    <dgm:cxn modelId="{E4DBA5C7-258E-43DF-90AB-F807C0246EA0}" type="presParOf" srcId="{DC517887-F205-4DB7-97F8-3414CFB0B34E}" destId="{49521697-A0C1-4CC3-B0C9-3D9B7DFE761E}" srcOrd="0" destOrd="0" presId="urn:microsoft.com/office/officeart/2005/8/layout/chevron2"/>
    <dgm:cxn modelId="{0CC4E771-2992-48BB-AAA8-02E5FBCDB846}" type="presParOf" srcId="{DC517887-F205-4DB7-97F8-3414CFB0B34E}" destId="{7341355D-8D5A-45E5-823F-806828F74820}" srcOrd="1" destOrd="0" presId="urn:microsoft.com/office/officeart/2005/8/layout/chevron2"/>
    <dgm:cxn modelId="{3DE336F7-70D3-4736-B5F7-74CDD1EFA59B}" type="presParOf" srcId="{1710A784-0297-4309-A46F-C1C5959F8B7A}" destId="{ED0754CF-F9D0-4D20-895F-5CD07DE1CDAE}" srcOrd="1" destOrd="0" presId="urn:microsoft.com/office/officeart/2005/8/layout/chevron2"/>
    <dgm:cxn modelId="{7DBFCB03-71F1-4C4E-BFF9-79C10BA9D534}" type="presParOf" srcId="{1710A784-0297-4309-A46F-C1C5959F8B7A}" destId="{2F6DF5EE-FFAE-40CE-B168-EFBEB98CA8D0}" srcOrd="2" destOrd="0" presId="urn:microsoft.com/office/officeart/2005/8/layout/chevron2"/>
    <dgm:cxn modelId="{AE6CFCD5-DD4C-4D8F-AC7C-198B93E93A65}" type="presParOf" srcId="{2F6DF5EE-FFAE-40CE-B168-EFBEB98CA8D0}" destId="{3CA6AD3D-093E-44AE-8FFD-024D3559288C}" srcOrd="0" destOrd="0" presId="urn:microsoft.com/office/officeart/2005/8/layout/chevron2"/>
    <dgm:cxn modelId="{407932F1-564E-4E6F-B81F-82BDA570FEC1}" type="presParOf" srcId="{2F6DF5EE-FFAE-40CE-B168-EFBEB98CA8D0}" destId="{697916AA-4323-479D-BA25-E9F5023EFD01}" srcOrd="1" destOrd="0" presId="urn:microsoft.com/office/officeart/2005/8/layout/chevron2"/>
    <dgm:cxn modelId="{1419C985-5D89-4008-BD46-85502974C65C}" type="presParOf" srcId="{1710A784-0297-4309-A46F-C1C5959F8B7A}" destId="{900177F3-F7D7-4830-8AB3-513C22FFEF9C}" srcOrd="3" destOrd="0" presId="urn:microsoft.com/office/officeart/2005/8/layout/chevron2"/>
    <dgm:cxn modelId="{A2EFEA0B-A2AC-42DD-8C5C-F959EBAEF687}" type="presParOf" srcId="{1710A784-0297-4309-A46F-C1C5959F8B7A}" destId="{0758DEC2-44CC-430D-A9A3-1DAC5D760E0E}" srcOrd="4" destOrd="0" presId="urn:microsoft.com/office/officeart/2005/8/layout/chevron2"/>
    <dgm:cxn modelId="{A93775EB-4731-446D-95ED-B30CFB054D4D}" type="presParOf" srcId="{0758DEC2-44CC-430D-A9A3-1DAC5D760E0E}" destId="{D0BBA802-321F-4DD6-BEA7-D9741AA819E8}" srcOrd="0" destOrd="0" presId="urn:microsoft.com/office/officeart/2005/8/layout/chevron2"/>
    <dgm:cxn modelId="{1F722364-8D74-4F45-8C7E-870C1FB5305C}" type="presParOf" srcId="{0758DEC2-44CC-430D-A9A3-1DAC5D760E0E}" destId="{E3B4112B-9917-4132-AD82-8D0E92309B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21697-A0C1-4CC3-B0C9-3D9B7DFE761E}">
      <dsp:nvSpPr>
        <dsp:cNvPr id="0" name=""/>
        <dsp:cNvSpPr/>
      </dsp:nvSpPr>
      <dsp:spPr>
        <a:xfrm rot="5400000">
          <a:off x="-158898" y="228209"/>
          <a:ext cx="1489715" cy="10428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Zahájení řízení</a:t>
          </a:r>
          <a:endParaRPr lang="cs-CZ" sz="1500" kern="1200" dirty="0"/>
        </a:p>
      </dsp:txBody>
      <dsp:txXfrm rot="-5400000">
        <a:off x="64560" y="526151"/>
        <a:ext cx="1042800" cy="446915"/>
      </dsp:txXfrm>
    </dsp:sp>
    <dsp:sp modelId="{7341355D-8D5A-45E5-823F-806828F74820}">
      <dsp:nvSpPr>
        <dsp:cNvPr id="0" name=""/>
        <dsp:cNvSpPr/>
      </dsp:nvSpPr>
      <dsp:spPr>
        <a:xfrm rot="5400000">
          <a:off x="4022944" y="-2807966"/>
          <a:ext cx="968315" cy="6584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rgbClr val="21396D"/>
              </a:solidFill>
              <a:latin typeface="Trebuchet MS" panose="020B0603020202020204" pitchFamily="34" charset="0"/>
            </a:rPr>
            <a:t>Řízení zahájeno podáním návrhu Navrhovatelem</a:t>
          </a:r>
          <a:endParaRPr lang="cs-CZ" sz="1600" kern="1200" dirty="0">
            <a:solidFill>
              <a:srgbClr val="21396D"/>
            </a:solidFill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rgbClr val="21396D"/>
              </a:solidFill>
              <a:latin typeface="Trebuchet MS" panose="020B0603020202020204" pitchFamily="34" charset="0"/>
            </a:rPr>
            <a:t>Ověření náležitostí, případně výzva Navrhovateli k doplnění návrhu</a:t>
          </a:r>
          <a:endParaRPr lang="cs-CZ" sz="1600" kern="1200" dirty="0">
            <a:solidFill>
              <a:srgbClr val="21396D"/>
            </a:solidFill>
            <a:latin typeface="Trebuchet MS" panose="020B0603020202020204" pitchFamily="34" charset="0"/>
          </a:endParaRPr>
        </a:p>
      </dsp:txBody>
      <dsp:txXfrm rot="-5400000">
        <a:off x="1214979" y="47268"/>
        <a:ext cx="6536978" cy="873777"/>
      </dsp:txXfrm>
    </dsp:sp>
    <dsp:sp modelId="{3CA6AD3D-093E-44AE-8FFD-024D3559288C}">
      <dsp:nvSpPr>
        <dsp:cNvPr id="0" name=""/>
        <dsp:cNvSpPr/>
      </dsp:nvSpPr>
      <dsp:spPr>
        <a:xfrm rot="5400000">
          <a:off x="-159200" y="1766767"/>
          <a:ext cx="1489715" cy="10428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Dokazování</a:t>
          </a:r>
          <a:endParaRPr lang="cs-CZ" sz="1500" kern="1200" dirty="0"/>
        </a:p>
      </dsp:txBody>
      <dsp:txXfrm rot="-5400000">
        <a:off x="64258" y="2064709"/>
        <a:ext cx="1042800" cy="446915"/>
      </dsp:txXfrm>
    </dsp:sp>
    <dsp:sp modelId="{697916AA-4323-479D-BA25-E9F5023EFD01}">
      <dsp:nvSpPr>
        <dsp:cNvPr id="0" name=""/>
        <dsp:cNvSpPr/>
      </dsp:nvSpPr>
      <dsp:spPr>
        <a:xfrm rot="5400000">
          <a:off x="3815430" y="-1257651"/>
          <a:ext cx="1417138" cy="65720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rgbClr val="21396D"/>
              </a:solidFill>
              <a:latin typeface="Trebuchet MS" panose="020B0603020202020204" pitchFamily="34" charset="0"/>
            </a:rPr>
            <a:t>Výzva Instituci k vyjádření se (písemně)</a:t>
          </a:r>
          <a:endParaRPr lang="cs-CZ" sz="1600" kern="1200" dirty="0">
            <a:solidFill>
              <a:srgbClr val="21396D"/>
            </a:solidFill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rgbClr val="21396D"/>
              </a:solidFill>
              <a:latin typeface="Trebuchet MS" panose="020B0603020202020204" pitchFamily="34" charset="0"/>
            </a:rPr>
            <a:t>Další výzvy Navrhovateli nebo instituci v návaznosti na průběh dokazování</a:t>
          </a:r>
          <a:endParaRPr lang="cs-CZ" sz="1600" kern="1200" dirty="0">
            <a:solidFill>
              <a:srgbClr val="21396D"/>
            </a:solidFill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rgbClr val="21396D"/>
              </a:solidFill>
              <a:latin typeface="Trebuchet MS" panose="020B0603020202020204" pitchFamily="34" charset="0"/>
            </a:rPr>
            <a:t>Výzva Instituci k podání ústního vysvětlení</a:t>
          </a:r>
          <a:endParaRPr lang="cs-CZ" sz="1600" kern="1200" dirty="0">
            <a:solidFill>
              <a:srgbClr val="21396D"/>
            </a:solidFill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rgbClr val="21396D"/>
              </a:solidFill>
              <a:latin typeface="Trebuchet MS" panose="020B0603020202020204" pitchFamily="34" charset="0"/>
            </a:rPr>
            <a:t>Výzva oběma stranám k seznámení se s podklady pro vydání rozhodnutí</a:t>
          </a:r>
          <a:endParaRPr lang="cs-CZ" sz="1600" kern="1200" dirty="0">
            <a:solidFill>
              <a:srgbClr val="21396D"/>
            </a:solidFill>
            <a:latin typeface="Trebuchet MS" panose="020B0603020202020204" pitchFamily="34" charset="0"/>
          </a:endParaRPr>
        </a:p>
      </dsp:txBody>
      <dsp:txXfrm rot="-5400000">
        <a:off x="1237999" y="1388959"/>
        <a:ext cx="6502822" cy="1278780"/>
      </dsp:txXfrm>
    </dsp:sp>
    <dsp:sp modelId="{D0BBA802-321F-4DD6-BEA7-D9741AA819E8}">
      <dsp:nvSpPr>
        <dsp:cNvPr id="0" name=""/>
        <dsp:cNvSpPr/>
      </dsp:nvSpPr>
      <dsp:spPr>
        <a:xfrm rot="5400000">
          <a:off x="-189598" y="3264779"/>
          <a:ext cx="1489715" cy="10428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Ukončení řízení</a:t>
          </a:r>
          <a:endParaRPr lang="cs-CZ" sz="1500" kern="1200" dirty="0"/>
        </a:p>
      </dsp:txBody>
      <dsp:txXfrm rot="-5400000">
        <a:off x="33860" y="3562721"/>
        <a:ext cx="1042800" cy="446915"/>
      </dsp:txXfrm>
    </dsp:sp>
    <dsp:sp modelId="{E3B4112B-9917-4132-AD82-8D0E92309BCD}">
      <dsp:nvSpPr>
        <dsp:cNvPr id="0" name=""/>
        <dsp:cNvSpPr/>
      </dsp:nvSpPr>
      <dsp:spPr>
        <a:xfrm rot="5400000">
          <a:off x="2066249" y="2182333"/>
          <a:ext cx="1326543" cy="30277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rgbClr val="21396D"/>
              </a:solidFill>
              <a:latin typeface="Trebuchet MS" panose="020B0603020202020204" pitchFamily="34" charset="0"/>
            </a:rPr>
            <a:t>Vydání nálezu finančního arbitra, </a:t>
          </a:r>
          <a:endParaRPr lang="cs-CZ" sz="1500" kern="1200" dirty="0">
            <a:solidFill>
              <a:srgbClr val="21396D"/>
            </a:solidFill>
            <a:latin typeface="Trebuchet MS" panose="020B0603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rgbClr val="21396D"/>
              </a:solidFill>
              <a:latin typeface="Trebuchet MS" panose="020B0603020202020204" pitchFamily="34" charset="0"/>
            </a:rPr>
            <a:t>Lhůta pro podání námitek 15 dnů</a:t>
          </a:r>
          <a:endParaRPr lang="cs-CZ" sz="1500" kern="1200" dirty="0">
            <a:solidFill>
              <a:srgbClr val="21396D"/>
            </a:solidFill>
            <a:latin typeface="Trebuchet MS" panose="020B0603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rgbClr val="21396D"/>
              </a:solidFill>
              <a:latin typeface="Trebuchet MS" panose="020B0603020202020204" pitchFamily="34" charset="0"/>
            </a:rPr>
            <a:t>V případě podání námitek vydání rozhodnutí o námitkách</a:t>
          </a:r>
          <a:endParaRPr lang="cs-CZ" sz="1500" kern="1200" dirty="0">
            <a:solidFill>
              <a:srgbClr val="21396D"/>
            </a:solidFill>
            <a:latin typeface="Trebuchet MS" panose="020B0603020202020204" pitchFamily="34" charset="0"/>
          </a:endParaRPr>
        </a:p>
      </dsp:txBody>
      <dsp:txXfrm rot="-5400000">
        <a:off x="1215668" y="3097670"/>
        <a:ext cx="2962950" cy="1197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7AADF-415E-4EA9-9837-0D5A7085578D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FA723-F8ED-4EDD-AA04-8B6E45C91C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8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3026-E5B4-4B40-BB4C-CD72B53AAEC7}" type="datetime1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73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C3D4-1FDA-4ECB-BA19-4769B6635152}" type="datetime1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72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B39C-923D-45A5-9BB3-D306F76ED7BD}" type="datetime1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19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1685-D058-4EAA-9087-7D273FD7BA57}" type="datetime1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11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1C59-2DCA-4895-B110-4A3C4601C425}" type="datetime1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53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82C4-E69C-4AD6-8397-1314BE4EE783}" type="datetime1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1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AF6D-2FE4-4396-8EA2-C78AA29CBDD4}" type="datetime1">
              <a:rPr lang="cs-CZ" smtClean="0"/>
              <a:t>31.3.2014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60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05A2-5B0C-4274-A1AB-9FF5DF1C4350}" type="datetime1">
              <a:rPr lang="cs-CZ" smtClean="0"/>
              <a:t>31.3.2014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20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3B16-B9EC-48ED-AEFE-FA4DA7380E07}" type="datetime1">
              <a:rPr lang="cs-CZ" smtClean="0"/>
              <a:t>31.3.2014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46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164D-FC8A-4341-904B-95F361A135AD}" type="datetime1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72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A791-9FEE-43A4-8797-2EB97E4AA5DB}" type="datetime1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09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51000">
              <a:srgbClr val="D8D8D8">
                <a:lumMod val="36000"/>
                <a:lumOff val="64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EB1EA-57BD-4D1B-8B1F-B3534346C9B1}" type="datetime1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29152-21EB-41AB-9B3E-1DDAAD7DDE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81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332656"/>
            <a:ext cx="4546791" cy="576064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32799" y="2156083"/>
            <a:ext cx="8027633" cy="1632957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r>
              <a:rPr lang="cs-CZ" sz="52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Finanční arbitr</a:t>
            </a:r>
          </a:p>
          <a:p>
            <a:pPr algn="ctr"/>
            <a:r>
              <a:rPr lang="cs-CZ" sz="52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a nejčastěji řešené spory</a:t>
            </a:r>
            <a:endParaRPr lang="cs-CZ" sz="5200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10059" y="4077072"/>
            <a:ext cx="8230378" cy="13681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buSzPct val="150000"/>
            </a:pPr>
            <a:r>
              <a:rPr lang="cs-CZ" sz="32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Mgr. Lukáš Vacek</a:t>
            </a:r>
          </a:p>
          <a:p>
            <a:pPr algn="ctr">
              <a:buSzPct val="150000"/>
            </a:pPr>
            <a:r>
              <a:rPr lang="cs-CZ" sz="32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zástupce finančního arbitra</a:t>
            </a:r>
          </a:p>
          <a:p>
            <a:pPr algn="ctr">
              <a:lnSpc>
                <a:spcPct val="150000"/>
              </a:lnSpc>
              <a:buSzPct val="150000"/>
            </a:pPr>
            <a:endParaRPr lang="cs-CZ" sz="3000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 algn="r">
              <a:lnSpc>
                <a:spcPct val="150000"/>
              </a:lnSpc>
              <a:buSzPct val="150000"/>
            </a:pPr>
            <a:endParaRPr lang="cs-CZ" sz="3000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Obdélník 21"/>
          <p:cNvSpPr/>
          <p:nvPr/>
        </p:nvSpPr>
        <p:spPr>
          <a:xfrm flipH="1">
            <a:off x="395536" y="1052736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5869925" y="6025895"/>
            <a:ext cx="284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 </a:t>
            </a:r>
            <a:r>
              <a:rPr lang="cs-CZ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Brně </a:t>
            </a:r>
            <a:r>
              <a:rPr lang="cs-CZ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dne </a:t>
            </a:r>
            <a:r>
              <a:rPr lang="cs-CZ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3. dubna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5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124744"/>
            <a:ext cx="8152781" cy="100811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Lze očekávat rozšíření působnosti finančního arbitra?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5536" y="2132856"/>
            <a:ext cx="8424935" cy="43204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6037">
              <a:lnSpc>
                <a:spcPct val="120000"/>
              </a:lnSpc>
              <a:spcBef>
                <a:spcPts val="600"/>
              </a:spcBef>
            </a:pPr>
            <a:r>
              <a:rPr lang="cs-CZ" sz="25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	V 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souvislosti s transpozicí</a:t>
            </a:r>
          </a:p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i="1" dirty="0">
                <a:solidFill>
                  <a:srgbClr val="21396D"/>
                </a:solidFill>
                <a:latin typeface="Trebuchet MS" panose="020B0603020202020204" pitchFamily="34" charset="0"/>
              </a:rPr>
              <a:t>	 směrnice EP a Rady 2013/11/EU o alternativním řešení spotřebitelských sporů</a:t>
            </a:r>
          </a:p>
          <a:p>
            <a:pPr marL="46037">
              <a:lnSpc>
                <a:spcPct val="120000"/>
              </a:lnSpc>
              <a:spcBef>
                <a:spcPts val="600"/>
              </a:spcBef>
            </a:pPr>
            <a:r>
              <a:rPr lang="cs-CZ" sz="2500" i="1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	</a:t>
            </a:r>
            <a:r>
              <a:rPr lang="cs-CZ" sz="25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a 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adaptací českého právního řádu na</a:t>
            </a:r>
          </a:p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i="1" dirty="0">
                <a:solidFill>
                  <a:srgbClr val="21396D"/>
                </a:solidFill>
                <a:latin typeface="Trebuchet MS" panose="020B0603020202020204" pitchFamily="34" charset="0"/>
              </a:rPr>
              <a:t>	nařízení EP a Rady (EU) č. 524/2013 o řešení spotřebitelských sporů on-line </a:t>
            </a:r>
          </a:p>
          <a:p>
            <a:pPr marL="46037">
              <a:lnSpc>
                <a:spcPct val="120000"/>
              </a:lnSpc>
              <a:spcBef>
                <a:spcPts val="600"/>
              </a:spcBef>
            </a:pPr>
            <a:r>
              <a:rPr lang="cs-CZ" sz="25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	předpokládáme 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rozšíření působnosti FA na </a:t>
            </a:r>
            <a:r>
              <a:rPr lang="cs-CZ" sz="25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celý finanční trh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 nejpozději od 9. července 2015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1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260629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Kdy je arbitr příslušný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34468" y="1844824"/>
            <a:ext cx="8275062" cy="43204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21396D"/>
              </a:solidFill>
              <a:latin typeface="Trebuchet MS" panose="020B0603020202020204" pitchFamily="34" charset="0"/>
            </a:endParaRPr>
          </a:p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Pokud </a:t>
            </a:r>
            <a:r>
              <a:rPr lang="cs-CZ" sz="2800" dirty="0">
                <a:solidFill>
                  <a:srgbClr val="21396D"/>
                </a:solidFill>
                <a:latin typeface="Trebuchet MS" panose="020B0603020202020204" pitchFamily="34" charset="0"/>
              </a:rPr>
              <a:t>je jinak k rozhodnutí takového sporu dána pravomoc českého </a:t>
            </a:r>
            <a:r>
              <a:rPr lang="cs-CZ" sz="28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soudu</a:t>
            </a:r>
          </a:p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21396D"/>
              </a:solidFill>
              <a:latin typeface="Trebuchet MS" panose="020B0603020202020204" pitchFamily="34" charset="0"/>
            </a:endParaRPr>
          </a:p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Sjednání </a:t>
            </a:r>
            <a:r>
              <a:rPr lang="cs-CZ" sz="2800" dirty="0">
                <a:solidFill>
                  <a:srgbClr val="21396D"/>
                </a:solidFill>
                <a:latin typeface="Trebuchet MS" panose="020B0603020202020204" pitchFamily="34" charset="0"/>
              </a:rPr>
              <a:t>rozhodčí smlouvy nevylučuje pravomoc arbitra.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9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12474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Kdy návrh </a:t>
            </a:r>
            <a:r>
              <a:rPr lang="cs-CZ" sz="4600" b="1" u="sng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není</a:t>
            </a:r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přípustný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14862" y="2060848"/>
            <a:ext cx="8275062" cy="43204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60387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8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spor </a:t>
            </a:r>
            <a:r>
              <a:rPr lang="cs-CZ" sz="28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nenáleží</a:t>
            </a:r>
            <a:r>
              <a:rPr lang="cs-CZ" sz="2800" b="1" dirty="0">
                <a:solidFill>
                  <a:srgbClr val="21396D"/>
                </a:solidFill>
                <a:latin typeface="Trebuchet MS" panose="020B0603020202020204" pitchFamily="34" charset="0"/>
              </a:rPr>
              <a:t> do působnosti</a:t>
            </a:r>
            <a:r>
              <a:rPr lang="cs-CZ" sz="2800" dirty="0">
                <a:solidFill>
                  <a:srgbClr val="21396D"/>
                </a:solidFill>
                <a:latin typeface="Trebuchet MS" panose="020B0603020202020204" pitchFamily="34" charset="0"/>
              </a:rPr>
              <a:t> arbitra,</a:t>
            </a:r>
          </a:p>
          <a:p>
            <a:pPr marL="560387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8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ve </a:t>
            </a:r>
            <a:r>
              <a:rPr lang="cs-CZ" sz="2800" b="1" dirty="0">
                <a:solidFill>
                  <a:srgbClr val="21396D"/>
                </a:solidFill>
                <a:latin typeface="Trebuchet MS" panose="020B0603020202020204" pitchFamily="34" charset="0"/>
              </a:rPr>
              <a:t>věci samé již </a:t>
            </a:r>
            <a:r>
              <a:rPr lang="cs-CZ" sz="28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rozhodl soud</a:t>
            </a:r>
            <a:r>
              <a:rPr lang="cs-CZ" sz="2800" dirty="0">
                <a:solidFill>
                  <a:srgbClr val="21396D"/>
                </a:solidFill>
                <a:latin typeface="Trebuchet MS" panose="020B0603020202020204" pitchFamily="34" charset="0"/>
              </a:rPr>
              <a:t> nebo </a:t>
            </a:r>
            <a:r>
              <a:rPr lang="cs-CZ" sz="28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řízení</a:t>
            </a:r>
            <a:r>
              <a:rPr lang="cs-CZ" sz="2800" dirty="0">
                <a:solidFill>
                  <a:srgbClr val="21396D"/>
                </a:solidFill>
                <a:latin typeface="Trebuchet MS" panose="020B0603020202020204" pitchFamily="34" charset="0"/>
              </a:rPr>
              <a:t> ve věci samé bylo před soudem </a:t>
            </a:r>
            <a:r>
              <a:rPr lang="cs-CZ" sz="28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zahájeno</a:t>
            </a:r>
            <a:r>
              <a:rPr lang="cs-CZ" sz="2800" dirty="0">
                <a:solidFill>
                  <a:srgbClr val="21396D"/>
                </a:solidFill>
                <a:latin typeface="Trebuchet MS" panose="020B0603020202020204" pitchFamily="34" charset="0"/>
              </a:rPr>
              <a:t>,</a:t>
            </a:r>
          </a:p>
          <a:p>
            <a:pPr marL="560387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8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spor </a:t>
            </a:r>
            <a:r>
              <a:rPr lang="cs-CZ" sz="28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je</a:t>
            </a:r>
            <a:r>
              <a:rPr lang="cs-CZ" sz="2800" dirty="0">
                <a:solidFill>
                  <a:srgbClr val="21396D"/>
                </a:solidFill>
                <a:latin typeface="Trebuchet MS" panose="020B0603020202020204" pitchFamily="34" charset="0"/>
              </a:rPr>
              <a:t> nebo </a:t>
            </a:r>
            <a:r>
              <a:rPr lang="cs-CZ" sz="28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již byl předmětem řízení</a:t>
            </a:r>
            <a:r>
              <a:rPr lang="cs-CZ" sz="2800" dirty="0">
                <a:solidFill>
                  <a:srgbClr val="21396D"/>
                </a:solidFill>
                <a:latin typeface="Trebuchet MS" panose="020B0603020202020204" pitchFamily="34" charset="0"/>
              </a:rPr>
              <a:t> před arbitrem,</a:t>
            </a:r>
          </a:p>
          <a:p>
            <a:pPr marL="560387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8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ve </a:t>
            </a:r>
            <a:r>
              <a:rPr lang="cs-CZ" sz="2800" dirty="0">
                <a:solidFill>
                  <a:srgbClr val="21396D"/>
                </a:solidFill>
                <a:latin typeface="Trebuchet MS" panose="020B0603020202020204" pitchFamily="34" charset="0"/>
              </a:rPr>
              <a:t>věci samé již </a:t>
            </a:r>
            <a:r>
              <a:rPr lang="cs-CZ" sz="28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bylo rozhodnuto</a:t>
            </a:r>
            <a:r>
              <a:rPr lang="cs-CZ" sz="2800" dirty="0">
                <a:solidFill>
                  <a:srgbClr val="21396D"/>
                </a:solidFill>
                <a:latin typeface="Trebuchet MS" panose="020B0603020202020204" pitchFamily="34" charset="0"/>
              </a:rPr>
              <a:t> v </a:t>
            </a:r>
            <a:r>
              <a:rPr lang="cs-CZ" sz="28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rozhodčím řízení</a:t>
            </a:r>
            <a:r>
              <a:rPr lang="cs-CZ" sz="2800" dirty="0">
                <a:solidFill>
                  <a:srgbClr val="21396D"/>
                </a:solidFill>
                <a:latin typeface="Trebuchet MS" panose="020B0603020202020204" pitchFamily="34" charset="0"/>
              </a:rPr>
              <a:t> nebo ve věci samé bylo </a:t>
            </a:r>
            <a:r>
              <a:rPr lang="cs-CZ" sz="28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rozhodčí řízení zahájeno</a:t>
            </a:r>
            <a:r>
              <a:rPr lang="cs-CZ" sz="2800" dirty="0">
                <a:solidFill>
                  <a:srgbClr val="21396D"/>
                </a:solidFill>
                <a:latin typeface="Trebuchet MS" panose="020B0603020202020204" pitchFamily="34" charset="0"/>
              </a:rPr>
              <a:t>.</a:t>
            </a:r>
          </a:p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21396D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45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51520" y="1124744"/>
            <a:ext cx="8568952" cy="8002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cs-CZ" sz="33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Kdo může podat návrh na zahájení řízení?</a:t>
            </a:r>
            <a:endParaRPr lang="cs-CZ" sz="3300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85371" y="1772816"/>
            <a:ext cx="8275062" cy="43204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500" b="1" u="sng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Uživatel</a:t>
            </a:r>
            <a:r>
              <a:rPr lang="cs-CZ" sz="25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 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platebních služeb (FO i PO)</a:t>
            </a:r>
          </a:p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500" b="1" u="sng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Držitel</a:t>
            </a:r>
            <a:r>
              <a:rPr lang="cs-CZ" sz="25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 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elektronických peněz (FO i PO)</a:t>
            </a:r>
          </a:p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500" b="1" u="sng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Spotřebitel</a:t>
            </a:r>
            <a:r>
              <a:rPr lang="cs-CZ" sz="25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 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v případě spotřebitelského úvěru (FO mimo rámec případného podnikání)</a:t>
            </a:r>
          </a:p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500" b="1" u="sng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Spotřebitel</a:t>
            </a:r>
            <a:r>
              <a:rPr lang="cs-CZ" sz="25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 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v případě kolektivního investování</a:t>
            </a:r>
          </a:p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500" b="1" u="sng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Zákazník</a:t>
            </a:r>
            <a:r>
              <a:rPr lang="cs-CZ" sz="25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 </a:t>
            </a:r>
            <a:r>
              <a:rPr lang="cs-CZ" sz="25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(= zájemce o pojištění, pojistník, pojištěný, oprávnění osoba nebo obmyšlený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) v případě pojištění</a:t>
            </a:r>
          </a:p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500" b="1" u="sng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Zájemce</a:t>
            </a:r>
            <a:r>
              <a:rPr lang="cs-CZ" sz="25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 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o provedení směnárenského obchodu nebo </a:t>
            </a:r>
            <a:r>
              <a:rPr lang="cs-CZ" sz="25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osoba, se kterou byl 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směnárenský obchod </a:t>
            </a:r>
            <a:r>
              <a:rPr lang="cs-CZ" sz="25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proveden</a:t>
            </a:r>
          </a:p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500" b="1" u="sng" dirty="0">
              <a:solidFill>
                <a:srgbClr val="21396D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95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33944" y="1196752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Jak lze podat návrh?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8" y="2156083"/>
            <a:ext cx="8152781" cy="4214474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b="1" dirty="0">
                <a:solidFill>
                  <a:srgbClr val="21396D"/>
                </a:solidFill>
                <a:latin typeface="Trebuchet MS" panose="020B0603020202020204" pitchFamily="34" charset="0"/>
              </a:rPr>
              <a:t>Formulář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 je k dispozici na </a:t>
            </a:r>
            <a:r>
              <a:rPr lang="cs-CZ" sz="3000" b="1" dirty="0">
                <a:solidFill>
                  <a:srgbClr val="21396D"/>
                </a:solidFill>
                <a:latin typeface="Trebuchet MS" panose="020B0603020202020204" pitchFamily="34" charset="0"/>
              </a:rPr>
              <a:t>webových stránkách 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finančního arbitra </a:t>
            </a:r>
            <a:r>
              <a:rPr lang="cs-CZ" sz="3000" u="sng" dirty="0" smtClean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  <a:t>www.finarbitr.cz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Lze 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jej vyplnit </a:t>
            </a:r>
            <a:r>
              <a:rPr lang="cs-CZ" sz="3000" b="1" dirty="0">
                <a:solidFill>
                  <a:srgbClr val="21396D"/>
                </a:solidFill>
                <a:latin typeface="Trebuchet MS" panose="020B0603020202020204" pitchFamily="34" charset="0"/>
              </a:rPr>
              <a:t>on-line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 (a přiložit všechny potřebné přílohy)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Lze 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jej </a:t>
            </a:r>
            <a:r>
              <a:rPr lang="cs-CZ" sz="3000" b="1" dirty="0">
                <a:solidFill>
                  <a:srgbClr val="21396D"/>
                </a:solidFill>
                <a:latin typeface="Trebuchet MS" panose="020B0603020202020204" pitchFamily="34" charset="0"/>
              </a:rPr>
              <a:t>stáhnout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 a vyplnit </a:t>
            </a:r>
            <a:r>
              <a:rPr lang="cs-CZ" sz="3000" b="1" dirty="0">
                <a:solidFill>
                  <a:srgbClr val="21396D"/>
                </a:solidFill>
                <a:latin typeface="Trebuchet MS" panose="020B0603020202020204" pitchFamily="34" charset="0"/>
              </a:rPr>
              <a:t>elektronicky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 / </a:t>
            </a:r>
            <a:r>
              <a:rPr lang="cs-CZ" sz="3000" b="1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vlastnoručně</a:t>
            </a:r>
            <a:endParaRPr lang="cs-CZ" sz="3000" b="1" dirty="0">
              <a:solidFill>
                <a:srgbClr val="21396D"/>
              </a:solidFill>
              <a:latin typeface="Trebuchet MS" panose="020B0603020202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b="1" dirty="0" smtClean="0">
                <a:solidFill>
                  <a:srgbClr val="C31818"/>
                </a:solidFill>
                <a:latin typeface="Trebuchet MS" panose="020B0603020202020204" pitchFamily="34" charset="0"/>
              </a:rPr>
              <a:t>Návrh </a:t>
            </a:r>
            <a:r>
              <a:rPr lang="cs-CZ" sz="3000" b="1" dirty="0">
                <a:solidFill>
                  <a:srgbClr val="C31818"/>
                </a:solidFill>
                <a:latin typeface="Trebuchet MS" panose="020B0603020202020204" pitchFamily="34" charset="0"/>
              </a:rPr>
              <a:t>je nutno podepsat!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 Elektronicky nebo vlastnoručně, případně jej zaslat do datové schránky KFA.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 V případě on-line podání návrhu nutno do 5 dnů dodat podepsaný návrh.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69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196752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Co musí návrh obsahovat?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5536" y="2156083"/>
            <a:ext cx="8424936" cy="42144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+mj-lt"/>
              <a:buAutoNum type="alphaLcParenR"/>
            </a:pPr>
            <a:r>
              <a:rPr lang="cs-CZ" sz="2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označení </a:t>
            </a:r>
            <a:r>
              <a:rPr lang="cs-CZ" sz="2000" dirty="0">
                <a:solidFill>
                  <a:srgbClr val="21396D"/>
                </a:solidFill>
                <a:latin typeface="Trebuchet MS" panose="020B0603020202020204" pitchFamily="34" charset="0"/>
              </a:rPr>
              <a:t>účastníků řízení,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+mj-lt"/>
              <a:buAutoNum type="alphaLcParenR"/>
            </a:pPr>
            <a:r>
              <a:rPr lang="cs-CZ" sz="2000" b="1" u="sng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doklad </a:t>
            </a:r>
            <a:r>
              <a:rPr lang="cs-CZ" sz="20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o tom, že instituce byla neúspěšně vyzvána k nápravě,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+mj-lt"/>
              <a:buAutoNum type="alphaLcParenR"/>
            </a:pPr>
            <a:r>
              <a:rPr lang="cs-CZ" sz="2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úplné </a:t>
            </a:r>
            <a:r>
              <a:rPr lang="cs-CZ" sz="2000" dirty="0">
                <a:solidFill>
                  <a:srgbClr val="21396D"/>
                </a:solidFill>
                <a:latin typeface="Trebuchet MS" panose="020B0603020202020204" pitchFamily="34" charset="0"/>
              </a:rPr>
              <a:t>a srozumitelné vylíčení rozhodných skutečností,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+mj-lt"/>
              <a:buAutoNum type="alphaLcParenR"/>
            </a:pPr>
            <a:r>
              <a:rPr lang="cs-CZ" sz="2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důkazní </a:t>
            </a:r>
            <a:r>
              <a:rPr lang="cs-CZ" sz="2000" dirty="0">
                <a:solidFill>
                  <a:srgbClr val="21396D"/>
                </a:solidFill>
                <a:latin typeface="Trebuchet MS" panose="020B0603020202020204" pitchFamily="34" charset="0"/>
              </a:rPr>
              <a:t>prostředky nebo označení důkazů,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+mj-lt"/>
              <a:buAutoNum type="alphaLcParenR"/>
            </a:pPr>
            <a:r>
              <a:rPr lang="cs-CZ" sz="2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označení</a:t>
            </a:r>
            <a:r>
              <a:rPr lang="cs-CZ" sz="2000" dirty="0">
                <a:solidFill>
                  <a:srgbClr val="21396D"/>
                </a:solidFill>
                <a:latin typeface="Trebuchet MS" panose="020B0603020202020204" pitchFamily="34" charset="0"/>
              </a:rPr>
              <a:t>, čeho se navrhovatel domáhá,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+mj-lt"/>
              <a:buAutoNum type="alphaLcParenR"/>
            </a:pPr>
            <a:r>
              <a:rPr lang="cs-CZ" sz="2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prohlášení</a:t>
            </a:r>
            <a:r>
              <a:rPr lang="cs-CZ" sz="2000" dirty="0">
                <a:solidFill>
                  <a:srgbClr val="21396D"/>
                </a:solidFill>
                <a:latin typeface="Trebuchet MS" panose="020B0603020202020204" pitchFamily="34" charset="0"/>
              </a:rPr>
              <a:t>, že navrhovatel nepodal v téže věci žalobu k soudu nebo k rozhodčímu soudu anebo rozhodci a že neuzavřel s institucí dohodu o mimosoudním vyrovnání a je si vědom závaznosti nálezu,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+mj-lt"/>
              <a:buAutoNum type="alphaLcParenR"/>
            </a:pPr>
            <a:r>
              <a:rPr lang="cs-CZ" sz="2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plnou </a:t>
            </a:r>
            <a:r>
              <a:rPr lang="cs-CZ" sz="2000" dirty="0">
                <a:solidFill>
                  <a:srgbClr val="21396D"/>
                </a:solidFill>
                <a:latin typeface="Trebuchet MS" panose="020B0603020202020204" pitchFamily="34" charset="0"/>
              </a:rPr>
              <a:t>moc, je-li navrhovatel zastoupen na základě plné moci,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+mj-lt"/>
              <a:buAutoNum type="alphaLcParenR"/>
            </a:pPr>
            <a:r>
              <a:rPr lang="cs-CZ" sz="2000" b="1" u="sng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datum </a:t>
            </a:r>
            <a:r>
              <a:rPr lang="cs-CZ" sz="20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a podpis navrhovatele.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0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196752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Jak arbitr rozhoduje?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8" y="2094846"/>
            <a:ext cx="8152781" cy="42144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700" dirty="0">
                <a:solidFill>
                  <a:srgbClr val="21396D"/>
                </a:solidFill>
                <a:latin typeface="Trebuchet MS" panose="020B0603020202020204" pitchFamily="34" charset="0"/>
              </a:rPr>
              <a:t>Arbitr usiluje zejména o </a:t>
            </a:r>
            <a:r>
              <a:rPr lang="cs-CZ" sz="27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smírné vyřešení sporu</a:t>
            </a:r>
            <a:r>
              <a:rPr lang="cs-CZ" sz="2700" dirty="0">
                <a:solidFill>
                  <a:srgbClr val="21396D"/>
                </a:solidFill>
                <a:latin typeface="Trebuchet MS" panose="020B0603020202020204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7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Pokud </a:t>
            </a:r>
            <a:r>
              <a:rPr lang="cs-CZ" sz="2700" dirty="0">
                <a:solidFill>
                  <a:srgbClr val="21396D"/>
                </a:solidFill>
                <a:latin typeface="Trebuchet MS" panose="020B0603020202020204" pitchFamily="34" charset="0"/>
              </a:rPr>
              <a:t>se smírného vyřešení nepodaří dosáhnout, rozhoduje arbitr </a:t>
            </a:r>
            <a:r>
              <a:rPr lang="cs-CZ" sz="27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nálezem</a:t>
            </a:r>
            <a:r>
              <a:rPr lang="cs-CZ" sz="2700" dirty="0">
                <a:solidFill>
                  <a:srgbClr val="21396D"/>
                </a:solidFill>
                <a:latin typeface="Trebuchet MS" panose="020B0603020202020204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7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Proti </a:t>
            </a:r>
            <a:r>
              <a:rPr lang="cs-CZ" sz="2700" dirty="0">
                <a:solidFill>
                  <a:srgbClr val="21396D"/>
                </a:solidFill>
                <a:latin typeface="Trebuchet MS" panose="020B0603020202020204" pitchFamily="34" charset="0"/>
              </a:rPr>
              <a:t>nálezu je možné </a:t>
            </a:r>
            <a:r>
              <a:rPr lang="cs-CZ" sz="27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do 15 dnů podat </a:t>
            </a:r>
            <a:r>
              <a:rPr lang="cs-CZ" sz="27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námitky</a:t>
            </a:r>
            <a:r>
              <a:rPr lang="cs-CZ" sz="2700" dirty="0">
                <a:solidFill>
                  <a:srgbClr val="21396D"/>
                </a:solidFill>
                <a:latin typeface="Trebuchet MS" panose="020B0603020202020204" pitchFamily="34" charset="0"/>
              </a:rPr>
              <a:t>, o nichž rozhoduje opět finanční arbitr.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7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Proti </a:t>
            </a:r>
            <a:r>
              <a:rPr lang="cs-CZ" sz="2700" dirty="0">
                <a:solidFill>
                  <a:srgbClr val="21396D"/>
                </a:solidFill>
                <a:latin typeface="Trebuchet MS" panose="020B0603020202020204" pitchFamily="34" charset="0"/>
              </a:rPr>
              <a:t>pravomocnému rozhodnutí finančního arbitra je možné </a:t>
            </a:r>
            <a:r>
              <a:rPr lang="cs-CZ" sz="27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do 2 měsíců podat </a:t>
            </a:r>
            <a:r>
              <a:rPr lang="cs-CZ" sz="27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žalobu u soudu</a:t>
            </a:r>
            <a:r>
              <a:rPr lang="cs-CZ" sz="2700" dirty="0">
                <a:solidFill>
                  <a:srgbClr val="21396D"/>
                </a:solidFill>
                <a:latin typeface="Trebuchet MS" panose="020B0603020202020204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7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Jinak </a:t>
            </a:r>
            <a:r>
              <a:rPr lang="cs-CZ" sz="2700" dirty="0">
                <a:solidFill>
                  <a:srgbClr val="21396D"/>
                </a:solidFill>
                <a:latin typeface="Trebuchet MS" panose="020B0603020202020204" pitchFamily="34" charset="0"/>
              </a:rPr>
              <a:t>je rozhodnutí vykonatelné.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93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196752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Průběh řízení před arbitrem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8" y="2156083"/>
            <a:ext cx="8152781" cy="42144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endParaRPr lang="cs-CZ" sz="3000" b="1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2" name="Zástupný symbol pro obsah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035592"/>
              </p:ext>
            </p:extLst>
          </p:nvPr>
        </p:nvGraphicFramePr>
        <p:xfrm>
          <a:off x="683568" y="2002689"/>
          <a:ext cx="7884075" cy="4531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Zaoblený obdélník 12"/>
          <p:cNvSpPr/>
          <p:nvPr/>
        </p:nvSpPr>
        <p:spPr>
          <a:xfrm>
            <a:off x="5652120" y="5034006"/>
            <a:ext cx="2808312" cy="120330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Zastavení řízení</a:t>
            </a:r>
          </a:p>
          <a:p>
            <a:pPr lvl="0"/>
            <a:r>
              <a:rPr lang="cs-CZ" sz="16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(zejména v důsledku zpětvzetí nebo nepříslušnosti FA)</a:t>
            </a:r>
            <a:endParaRPr lang="cs-CZ" sz="1600" dirty="0">
              <a:solidFill>
                <a:srgbClr val="21396D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33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35586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Zásady řízení před arbitrem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8" y="2156083"/>
            <a:ext cx="8152781" cy="4214474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Postupuje se podle </a:t>
            </a:r>
            <a:r>
              <a:rPr lang="cs-CZ" sz="3000" b="1" dirty="0">
                <a:solidFill>
                  <a:srgbClr val="21396D"/>
                </a:solidFill>
                <a:latin typeface="Trebuchet MS" panose="020B0603020202020204" pitchFamily="34" charset="0"/>
              </a:rPr>
              <a:t>zákona o finančním 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arbitrovi, přiměřeně se použije </a:t>
            </a:r>
            <a:r>
              <a:rPr lang="cs-CZ" sz="3000" b="1" dirty="0">
                <a:solidFill>
                  <a:srgbClr val="21396D"/>
                </a:solidFill>
                <a:latin typeface="Trebuchet MS" panose="020B0603020202020204" pitchFamily="34" charset="0"/>
              </a:rPr>
              <a:t>správní řád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Řízení se zahajuje </a:t>
            </a:r>
            <a:r>
              <a:rPr lang="cs-CZ" sz="3000" b="1" dirty="0">
                <a:solidFill>
                  <a:srgbClr val="21396D"/>
                </a:solidFill>
                <a:latin typeface="Trebuchet MS" panose="020B0603020202020204" pitchFamily="34" charset="0"/>
              </a:rPr>
              <a:t>výlučně </a:t>
            </a:r>
            <a:r>
              <a:rPr lang="cs-CZ" sz="30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na návrh</a:t>
            </a:r>
            <a:r>
              <a:rPr lang="cs-CZ" sz="3000" b="1" dirty="0">
                <a:solidFill>
                  <a:srgbClr val="21396D"/>
                </a:solidFill>
                <a:latin typeface="Trebuchet MS" panose="020B0603020202020204" pitchFamily="34" charset="0"/>
              </a:rPr>
              <a:t> 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klienta finanční instituce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Arbitr </a:t>
            </a:r>
            <a:r>
              <a:rPr lang="cs-CZ" sz="3000" b="1" dirty="0">
                <a:solidFill>
                  <a:srgbClr val="21396D"/>
                </a:solidFill>
                <a:latin typeface="Trebuchet MS" panose="020B0603020202020204" pitchFamily="34" charset="0"/>
              </a:rPr>
              <a:t>není návrhem vázán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 (a může jít i nad návrhy stran) a aktivně opatřuje důkazy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Zpravidla 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se rozhoduje na základě listinných důkazů a </a:t>
            </a:r>
            <a:r>
              <a:rPr lang="cs-CZ" sz="3000" b="1" dirty="0">
                <a:solidFill>
                  <a:srgbClr val="21396D"/>
                </a:solidFill>
                <a:latin typeface="Trebuchet MS" panose="020B0603020202020204" pitchFamily="34" charset="0"/>
              </a:rPr>
              <a:t>není nařizováno ústní jednání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57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268760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Jednací jazyk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8" y="2156083"/>
            <a:ext cx="8152781" cy="42144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Čeština</a:t>
            </a:r>
            <a:endParaRPr lang="cs-CZ" sz="3000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Navrhovatel </a:t>
            </a: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má právo na vedení řízení v jazyce,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ve </a:t>
            </a: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kterém je sepsána jeho smlouva s institucí nebo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ve </a:t>
            </a: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kterém s institucí obvykle písemně jednal.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endParaRPr lang="cs-CZ" sz="3000" b="1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43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35586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Osnova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9" y="2420888"/>
            <a:ext cx="8152781" cy="387400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571500" indent="-571500">
              <a:lnSpc>
                <a:spcPct val="150000"/>
              </a:lnSpc>
              <a:buSzPct val="150000"/>
              <a:buAutoNum type="romanUcPeriod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Kdo to je finanční arbitr a co dělá</a:t>
            </a:r>
          </a:p>
          <a:p>
            <a:pPr marL="571500" indent="-571500">
              <a:lnSpc>
                <a:spcPct val="150000"/>
              </a:lnSpc>
              <a:buSzPct val="150000"/>
              <a:buAutoNum type="romanUcPeriod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Statistika řízení</a:t>
            </a:r>
          </a:p>
          <a:p>
            <a:pPr marL="571500" indent="-571500">
              <a:lnSpc>
                <a:spcPct val="150000"/>
              </a:lnSpc>
              <a:buSzPct val="150000"/>
              <a:buAutoNum type="romanUcPeriod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Konkrétní případy řešené finančním arbitrem</a:t>
            </a:r>
            <a:endParaRPr lang="cs-CZ" sz="3000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>
                <a:latin typeface="Trebuchet MS" panose="020B0603020202020204" pitchFamily="34" charset="0"/>
              </a:rPr>
              <a:t>2</a:t>
            </a:fld>
            <a:endParaRPr lang="cs-CZ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07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35586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Kolik to stojí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8" y="2156083"/>
            <a:ext cx="8152781" cy="42144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Řízení je pro navrhovatele zcela bezplatné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Žádná </a:t>
            </a: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ze stran nemá nárok na náhradu nákladů řízení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 </a:t>
            </a: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případě, že arbitr návrhu vyhoví, byť i jen zčásti, uloží zároveň instituci pokutu ve výši 10 % z přisouzené částky, minimálně 15.000 Kč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endParaRPr lang="cs-CZ" sz="3000" b="1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4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12474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Kde nás najdete?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8" y="1844824"/>
            <a:ext cx="8152781" cy="48965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  <a:buClr>
                <a:srgbClr val="21396D"/>
              </a:buClr>
            </a:pPr>
            <a:r>
              <a:rPr lang="cs-CZ" sz="17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Kancelář finančního arbitra</a:t>
            </a: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21396D"/>
              </a:buClr>
            </a:pP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Legerova </a:t>
            </a:r>
            <a:r>
              <a:rPr lang="cs-CZ" sz="17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69</a:t>
            </a: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21396D"/>
              </a:buClr>
            </a:pPr>
            <a:r>
              <a:rPr lang="cs-CZ" sz="17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110 </a:t>
            </a: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00 Praha 1</a:t>
            </a: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21396D"/>
              </a:buClr>
            </a:pP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Tel.:  + 420 257 042 094</a:t>
            </a: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21396D"/>
              </a:buClr>
            </a:pP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Fax.: + 420 257 042 089</a:t>
            </a: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21396D"/>
              </a:buClr>
            </a:pP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E-mail: </a:t>
            </a:r>
            <a:r>
              <a:rPr lang="cs-CZ" sz="1700" u="sng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arbitr@finarbitr.cz</a:t>
            </a: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21396D"/>
              </a:buClr>
            </a:pP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ID datové schránky: qr9ab9x</a:t>
            </a: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21396D"/>
              </a:buClr>
            </a:pP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Web: </a:t>
            </a:r>
            <a:r>
              <a:rPr lang="cs-CZ" sz="1700" u="sng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http://www.finarbitr.cz</a:t>
            </a: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21396D"/>
              </a:buClr>
            </a:pPr>
            <a:endParaRPr lang="cs-CZ" sz="1700" b="1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21396D"/>
              </a:buClr>
            </a:pPr>
            <a:r>
              <a:rPr lang="cs-CZ" sz="17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Úřední hodiny:</a:t>
            </a: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21396D"/>
              </a:buClr>
            </a:pP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Pondělí - Čtvrtek 	od 8:30 hod. do 15:30 hod.</a:t>
            </a: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21396D"/>
              </a:buClr>
            </a:pP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Pátek 		</a:t>
            </a:r>
            <a:r>
              <a:rPr lang="cs-CZ" sz="17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od </a:t>
            </a: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8:30 hod. do 14:30 hod.</a:t>
            </a: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21396D"/>
              </a:buClr>
            </a:pPr>
            <a:r>
              <a:rPr lang="cs-CZ" sz="17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Pro vstup do budovy je vyžadováno předložení dokladu totožnosti.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endParaRPr lang="cs-CZ" sz="1700" b="1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21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76872"/>
            <a:ext cx="2592288" cy="184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8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95536" y="3140968"/>
            <a:ext cx="8152781" cy="19442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II. Statistika řízení</a:t>
            </a:r>
            <a:endParaRPr lang="cs-CZ" sz="4600" b="1" dirty="0">
              <a:solidFill>
                <a:srgbClr val="C31818"/>
              </a:solidFill>
              <a:latin typeface="Trebuchet MS" pitchFamily="34" charset="0"/>
              <a:ea typeface="Tahoma" pitchFamily="34" charset="0"/>
            </a:endParaRPr>
          </a:p>
          <a:p>
            <a:pPr algn="ctr"/>
            <a:endParaRPr lang="cs-CZ" sz="4600" b="1" dirty="0" smtClean="0">
              <a:solidFill>
                <a:srgbClr val="C31818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8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12474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Počet podání v roce 2012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8" y="2156083"/>
            <a:ext cx="8152781" cy="42144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endParaRPr lang="cs-CZ" sz="3000" b="1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23</a:t>
            </a:fld>
            <a:endParaRPr lang="cs-CZ"/>
          </a:p>
        </p:txBody>
      </p:sp>
      <p:sp>
        <p:nvSpPr>
          <p:cNvPr id="8" name="Zástupný symbol pro obsah 4"/>
          <p:cNvSpPr>
            <a:spLocks noGrp="1"/>
          </p:cNvSpPr>
          <p:nvPr>
            <p:ph sz="quarter" idx="4294967295"/>
          </p:nvPr>
        </p:nvSpPr>
        <p:spPr>
          <a:xfrm>
            <a:off x="611560" y="1700808"/>
            <a:ext cx="7920880" cy="5157192"/>
          </a:xfrm>
          <a:prstGeom prst="rect">
            <a:avLst/>
          </a:prstGeom>
        </p:spPr>
        <p:txBody>
          <a:bodyPr/>
          <a:lstStyle/>
          <a:p>
            <a:pPr marL="46037" indent="0">
              <a:buNone/>
            </a:pPr>
            <a:endParaRPr lang="cs-CZ" dirty="0" smtClean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412882"/>
              </p:ext>
            </p:extLst>
          </p:nvPr>
        </p:nvGraphicFramePr>
        <p:xfrm>
          <a:off x="566816" y="1844824"/>
          <a:ext cx="7848872" cy="4608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62898"/>
                <a:gridCol w="985974"/>
              </a:tblGrid>
              <a:tr h="4608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Název oblasti:</a:t>
                      </a:r>
                      <a:endParaRPr lang="cs-CZ" sz="2000" b="1" dirty="0">
                        <a:solidFill>
                          <a:srgbClr val="21396D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Počet:</a:t>
                      </a:r>
                      <a:endParaRPr lang="cs-CZ" sz="2000" b="1" dirty="0">
                        <a:solidFill>
                          <a:srgbClr val="21396D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spotřebitelské úvěry</a:t>
                      </a:r>
                      <a:endParaRPr lang="cs-CZ" sz="2000" dirty="0">
                        <a:solidFill>
                          <a:srgbClr val="21396D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664</a:t>
                      </a:r>
                      <a:endParaRPr lang="cs-CZ" sz="2000">
                        <a:solidFill>
                          <a:srgbClr val="21396D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platební služby</a:t>
                      </a:r>
                      <a:endParaRPr lang="cs-CZ" sz="2000" dirty="0">
                        <a:solidFill>
                          <a:srgbClr val="21396D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  <a:endParaRPr lang="cs-CZ" sz="2000">
                        <a:solidFill>
                          <a:srgbClr val="21396D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kolektivní investování</a:t>
                      </a:r>
                      <a:endParaRPr lang="cs-CZ" sz="2000" dirty="0">
                        <a:solidFill>
                          <a:srgbClr val="21396D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47</a:t>
                      </a:r>
                      <a:endParaRPr lang="cs-CZ" sz="2000">
                        <a:solidFill>
                          <a:srgbClr val="21396D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informační povinnost institucí </a:t>
                      </a:r>
                      <a:endParaRPr lang="cs-CZ" sz="2000" dirty="0">
                        <a:solidFill>
                          <a:srgbClr val="21396D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452</a:t>
                      </a:r>
                      <a:endParaRPr lang="cs-CZ" sz="2000">
                        <a:solidFill>
                          <a:srgbClr val="21396D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921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působnost finančního arbitra (druhy sporů, procesní postup, obsah návrhu na zahájení řízení atd.)</a:t>
                      </a:r>
                      <a:endParaRPr lang="cs-CZ" sz="2000" dirty="0">
                        <a:solidFill>
                          <a:srgbClr val="21396D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72</a:t>
                      </a:r>
                      <a:endParaRPr lang="cs-CZ" sz="2000" dirty="0">
                        <a:solidFill>
                          <a:srgbClr val="21396D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921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penzijní připojištění, pojištění, ochrana osobních údajů, jiné finanční služby </a:t>
                      </a:r>
                      <a:endParaRPr lang="cs-CZ" sz="2000" dirty="0">
                        <a:solidFill>
                          <a:srgbClr val="21396D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42</a:t>
                      </a:r>
                      <a:endParaRPr lang="cs-CZ" sz="2000" dirty="0">
                        <a:solidFill>
                          <a:srgbClr val="21396D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cs-CZ" sz="2000" dirty="0" smtClean="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Celkem</a:t>
                      </a:r>
                      <a:endParaRPr lang="cs-CZ" sz="2000" dirty="0">
                        <a:solidFill>
                          <a:srgbClr val="21396D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21396D"/>
                          </a:solidFill>
                          <a:effectLst/>
                          <a:latin typeface="Trebuchet MS" panose="020B0603020202020204" pitchFamily="34" charset="0"/>
                        </a:rPr>
                        <a:t>1572</a:t>
                      </a:r>
                      <a:endParaRPr lang="cs-CZ" sz="2000" dirty="0">
                        <a:solidFill>
                          <a:srgbClr val="21396D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12474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Počet podání v roce 2012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8" y="2156083"/>
            <a:ext cx="8152781" cy="42144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endParaRPr lang="cs-CZ" sz="3000" b="1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24</a:t>
            </a:fld>
            <a:endParaRPr lang="cs-CZ"/>
          </a:p>
        </p:txBody>
      </p:sp>
      <p:pic>
        <p:nvPicPr>
          <p:cNvPr id="11" name="Graf 1"/>
          <p:cNvPicPr>
            <a:picLocks noGrp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676875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19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12474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Počet řízení v roce 2012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14861" y="2156083"/>
            <a:ext cx="8152781" cy="42144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endParaRPr lang="cs-CZ" sz="3000" b="1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25</a:t>
            </a:fld>
            <a:endParaRPr lang="cs-CZ"/>
          </a:p>
        </p:txBody>
      </p:sp>
      <p:sp>
        <p:nvSpPr>
          <p:cNvPr id="10" name="Zástupný symbol pro obsah 4"/>
          <p:cNvSpPr>
            <a:spLocks noGrp="1"/>
          </p:cNvSpPr>
          <p:nvPr>
            <p:ph sz="quarter" idx="4294967295"/>
          </p:nvPr>
        </p:nvSpPr>
        <p:spPr>
          <a:xfrm>
            <a:off x="611560" y="1872208"/>
            <a:ext cx="7920880" cy="5157192"/>
          </a:xfrm>
          <a:prstGeom prst="rect">
            <a:avLst/>
          </a:prstGeom>
        </p:spPr>
        <p:txBody>
          <a:bodyPr/>
          <a:lstStyle/>
          <a:p>
            <a:pPr marL="46037" indent="0">
              <a:buNone/>
            </a:pPr>
            <a:endParaRPr lang="cs-CZ" dirty="0"/>
          </a:p>
          <a:p>
            <a:pPr marL="46037" indent="0">
              <a:buNone/>
            </a:pPr>
            <a:endParaRPr lang="cs-CZ" dirty="0" smtClean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305686"/>
              </p:ext>
            </p:extLst>
          </p:nvPr>
        </p:nvGraphicFramePr>
        <p:xfrm>
          <a:off x="1187624" y="1728192"/>
          <a:ext cx="6696744" cy="1296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7600"/>
                <a:gridCol w="1489144"/>
              </a:tblGrid>
              <a:tr h="2592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21396D"/>
                          </a:solidFill>
                          <a:effectLst/>
                        </a:rPr>
                        <a:t>Název oblasti:</a:t>
                      </a:r>
                      <a:endParaRPr lang="cs-CZ" sz="1600" b="1" dirty="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21396D"/>
                          </a:solidFill>
                          <a:effectLst/>
                        </a:rPr>
                        <a:t>Počet:</a:t>
                      </a:r>
                      <a:endParaRPr lang="cs-CZ" sz="1600" b="1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21396D"/>
                          </a:solidFill>
                          <a:effectLst/>
                        </a:rPr>
                        <a:t>platební styk </a:t>
                      </a:r>
                      <a:endParaRPr lang="cs-CZ" sz="1600" b="0" dirty="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21396D"/>
                          </a:solidFill>
                          <a:effectLst/>
                        </a:rPr>
                        <a:t>106 (34)</a:t>
                      </a:r>
                      <a:endParaRPr lang="cs-CZ" sz="1600" b="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21396D"/>
                          </a:solidFill>
                          <a:effectLst/>
                        </a:rPr>
                        <a:t>spotřebitelské úvěry</a:t>
                      </a:r>
                      <a:endParaRPr lang="cs-CZ" sz="1600" b="0" dirty="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21396D"/>
                          </a:solidFill>
                          <a:effectLst/>
                        </a:rPr>
                        <a:t>141 (8)</a:t>
                      </a:r>
                      <a:endParaRPr lang="cs-CZ" sz="1600" b="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21396D"/>
                          </a:solidFill>
                          <a:effectLst/>
                        </a:rPr>
                        <a:t>kolektivní investování </a:t>
                      </a:r>
                      <a:endParaRPr lang="cs-CZ" sz="1600" b="0" dirty="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21396D"/>
                          </a:solidFill>
                          <a:effectLst/>
                        </a:rPr>
                        <a:t>2</a:t>
                      </a:r>
                      <a:endParaRPr lang="cs-CZ" sz="1600" b="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0" dirty="0" smtClean="0">
                          <a:solidFill>
                            <a:srgbClr val="21396D"/>
                          </a:solidFill>
                          <a:effectLst/>
                        </a:rPr>
                        <a:t>Celkem</a:t>
                      </a:r>
                      <a:endParaRPr lang="cs-CZ" sz="1600" b="0" dirty="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21396D"/>
                          </a:solidFill>
                          <a:effectLst/>
                        </a:rPr>
                        <a:t>249</a:t>
                      </a:r>
                      <a:endParaRPr lang="cs-CZ" sz="1600" b="0" dirty="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pic>
        <p:nvPicPr>
          <p:cNvPr id="13" name="Graf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456384"/>
            <a:ext cx="6768752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1107822" y="3022921"/>
            <a:ext cx="5317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smtClean="0">
                <a:solidFill>
                  <a:srgbClr val="21396D"/>
                </a:solidFill>
              </a:rPr>
              <a:t>(pozn. čísla v závorkách udávají počet řízení zahájených již v roce 2011)</a:t>
            </a:r>
            <a:endParaRPr lang="cs-CZ" sz="1400" dirty="0">
              <a:solidFill>
                <a:srgbClr val="2139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9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980728"/>
            <a:ext cx="8152781" cy="8002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cs-CZ" sz="38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Počet podání a vedených řízení od počátku fungování FA</a:t>
            </a:r>
            <a:endParaRPr lang="cs-CZ" sz="3800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14861" y="2156083"/>
            <a:ext cx="8152781" cy="42144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endParaRPr lang="cs-CZ" sz="3000" b="1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26</a:t>
            </a:fld>
            <a:endParaRPr lang="cs-CZ"/>
          </a:p>
        </p:txBody>
      </p:sp>
      <p:sp>
        <p:nvSpPr>
          <p:cNvPr id="10" name="Zástupný symbol pro obsah 4"/>
          <p:cNvSpPr>
            <a:spLocks noGrp="1"/>
          </p:cNvSpPr>
          <p:nvPr>
            <p:ph sz="quarter" idx="4294967295"/>
          </p:nvPr>
        </p:nvSpPr>
        <p:spPr>
          <a:xfrm>
            <a:off x="611560" y="1872208"/>
            <a:ext cx="7920880" cy="5157192"/>
          </a:xfrm>
          <a:prstGeom prst="rect">
            <a:avLst/>
          </a:prstGeom>
        </p:spPr>
        <p:txBody>
          <a:bodyPr/>
          <a:lstStyle/>
          <a:p>
            <a:pPr marL="46037" indent="0">
              <a:buNone/>
            </a:pPr>
            <a:endParaRPr lang="cs-CZ" dirty="0"/>
          </a:p>
          <a:p>
            <a:pPr marL="46037" indent="0">
              <a:buNone/>
            </a:pPr>
            <a:endParaRPr lang="cs-CZ" dirty="0" smtClean="0"/>
          </a:p>
        </p:txBody>
      </p:sp>
      <p:graphicFrame>
        <p:nvGraphicFramePr>
          <p:cNvPr id="11" name="Zástupný symbol pro obsah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54313047"/>
              </p:ext>
            </p:extLst>
          </p:nvPr>
        </p:nvGraphicFramePr>
        <p:xfrm>
          <a:off x="899592" y="2132852"/>
          <a:ext cx="7344816" cy="4320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8625"/>
                <a:gridCol w="2625450"/>
                <a:gridCol w="3120741"/>
              </a:tblGrid>
              <a:tr h="392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21396D"/>
                          </a:solidFill>
                          <a:effectLst/>
                        </a:rPr>
                        <a:t>Rok</a:t>
                      </a:r>
                      <a:endParaRPr lang="cs-CZ" sz="1800" b="1" dirty="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21396D"/>
                          </a:solidFill>
                          <a:effectLst/>
                        </a:rPr>
                        <a:t>Počet podnětů</a:t>
                      </a:r>
                      <a:endParaRPr lang="cs-CZ" sz="1800" b="1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21396D"/>
                          </a:solidFill>
                          <a:effectLst/>
                        </a:rPr>
                        <a:t>Počet zahájených řízení</a:t>
                      </a:r>
                      <a:endParaRPr lang="cs-CZ" sz="1800" b="1" dirty="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2003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21396D"/>
                          </a:solidFill>
                          <a:effectLst/>
                        </a:rPr>
                        <a:t>170</a:t>
                      </a:r>
                      <a:endParaRPr lang="cs-CZ" sz="1800" dirty="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66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2004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269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130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2005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21396D"/>
                          </a:solidFill>
                          <a:effectLst/>
                        </a:rPr>
                        <a:t>310</a:t>
                      </a:r>
                      <a:endParaRPr lang="cs-CZ" sz="1800" dirty="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160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2006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360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77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2007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21396D"/>
                          </a:solidFill>
                          <a:effectLst/>
                        </a:rPr>
                        <a:t>370</a:t>
                      </a:r>
                      <a:endParaRPr lang="cs-CZ" sz="1800" dirty="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95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2008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619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99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2009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757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118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2010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822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135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2011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824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167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2012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21396D"/>
                          </a:solidFill>
                          <a:effectLst/>
                        </a:rPr>
                        <a:t>1572</a:t>
                      </a:r>
                      <a:endParaRPr lang="cs-CZ" sz="180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21396D"/>
                          </a:solidFill>
                          <a:effectLst/>
                        </a:rPr>
                        <a:t>204</a:t>
                      </a:r>
                      <a:endParaRPr lang="cs-CZ" sz="1800" dirty="0">
                        <a:solidFill>
                          <a:srgbClr val="21396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4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980728"/>
            <a:ext cx="8152781" cy="8002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cs-CZ" sz="38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Počet podání a vedených řízení od počátku fungování FA</a:t>
            </a:r>
            <a:endParaRPr lang="cs-CZ" sz="3800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14861" y="2156083"/>
            <a:ext cx="8152781" cy="42144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endParaRPr lang="cs-CZ" sz="3000" b="1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27</a:t>
            </a:fld>
            <a:endParaRPr lang="cs-CZ"/>
          </a:p>
        </p:txBody>
      </p:sp>
      <p:sp>
        <p:nvSpPr>
          <p:cNvPr id="10" name="Zástupný symbol pro obsah 4"/>
          <p:cNvSpPr>
            <a:spLocks noGrp="1"/>
          </p:cNvSpPr>
          <p:nvPr>
            <p:ph sz="quarter" idx="4294967295"/>
          </p:nvPr>
        </p:nvSpPr>
        <p:spPr>
          <a:xfrm>
            <a:off x="611560" y="1872208"/>
            <a:ext cx="7920880" cy="5157192"/>
          </a:xfrm>
          <a:prstGeom prst="rect">
            <a:avLst/>
          </a:prstGeom>
        </p:spPr>
        <p:txBody>
          <a:bodyPr/>
          <a:lstStyle/>
          <a:p>
            <a:pPr marL="46037" indent="0">
              <a:buNone/>
            </a:pPr>
            <a:endParaRPr lang="cs-CZ" dirty="0"/>
          </a:p>
          <a:p>
            <a:pPr marL="46037" indent="0">
              <a:buNone/>
            </a:pPr>
            <a:endParaRPr lang="cs-CZ" dirty="0" smtClean="0"/>
          </a:p>
        </p:txBody>
      </p:sp>
      <p:pic>
        <p:nvPicPr>
          <p:cNvPr id="13" name="Graf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34" y="2276872"/>
            <a:ext cx="7169558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95536" y="3140968"/>
            <a:ext cx="8152781" cy="19442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III. Konkrétní případy řešené finančním arbitrem</a:t>
            </a:r>
            <a:endParaRPr lang="cs-CZ" sz="4600" b="1" dirty="0">
              <a:solidFill>
                <a:srgbClr val="C31818"/>
              </a:solidFill>
              <a:latin typeface="Trebuchet MS" pitchFamily="34" charset="0"/>
              <a:ea typeface="Tahoma" pitchFamily="34" charset="0"/>
            </a:endParaRPr>
          </a:p>
          <a:p>
            <a:pPr algn="ctr"/>
            <a:endParaRPr lang="cs-CZ" sz="4600" b="1" dirty="0" smtClean="0">
              <a:solidFill>
                <a:srgbClr val="C31818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72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836712"/>
            <a:ext cx="8333601" cy="9930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cs-CZ" sz="40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Působnost ve věcech spotřebitelských úvěrů</a:t>
            </a:r>
            <a:endParaRPr lang="cs-CZ" sz="4000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8" y="2156083"/>
            <a:ext cx="8152781" cy="4214474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Působnost řešit spory z oblasti SÚ sice arbitr získal až od 1.7.2011, je ale oprávněn řešit spory </a:t>
            </a:r>
            <a:r>
              <a:rPr lang="cs-CZ" sz="3000" b="1" u="sng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bez ohledu na to, kdy byla smlouva uzavřena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Kritériem </a:t>
            </a: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je pouze, </a:t>
            </a:r>
            <a:r>
              <a:rPr lang="cs-CZ" sz="3000" b="1" u="sng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aby se jednalo o spotřebitelský úvěr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Arbitr </a:t>
            </a: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tak může řešit i spory ze smluv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uzavřených </a:t>
            </a: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podle </a:t>
            </a:r>
            <a:r>
              <a:rPr lang="cs-CZ" sz="30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zákona č. 145/2010 Sb.</a:t>
            </a: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od 1.1.2011 do 30.6.2011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uzavřených </a:t>
            </a: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podle </a:t>
            </a:r>
            <a:r>
              <a:rPr lang="cs-CZ" sz="30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zákona č. 321/2001 Sb.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uzavřených </a:t>
            </a: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i před 1.1.2002(?)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03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95536" y="3140968"/>
            <a:ext cx="8152781" cy="19442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028700" indent="-1028700" algn="ctr">
              <a:buAutoNum type="romanUcPeriod"/>
            </a:pPr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Kdo to je finanční arbitr</a:t>
            </a:r>
          </a:p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a co dělá? </a:t>
            </a:r>
            <a:endParaRPr lang="cs-CZ" sz="4600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3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836712"/>
            <a:ext cx="8333601" cy="9930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cs-CZ" sz="40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O jakých nárocích může finanční arbitr rozhodovat?</a:t>
            </a:r>
            <a:endParaRPr lang="cs-CZ" sz="4000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8" y="2156083"/>
            <a:ext cx="8152781" cy="4214474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+mj-lt"/>
              <a:buAutoNum type="arabicParenR"/>
            </a:pPr>
            <a:r>
              <a:rPr lang="cs-CZ" sz="3000" b="1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Nárok </a:t>
            </a:r>
            <a:r>
              <a:rPr lang="cs-CZ" sz="30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na peněžité plnění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spotřebitel </a:t>
            </a: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se může domáhat vrácení peněz, které již zaplatil věřiteli / zprostředkovateli (neoprávněně účtovaná smluvní pokuta, poplatky, kompenzace při předčasném splacení atp.)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endParaRPr lang="cs-CZ" sz="3000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+mj-lt"/>
              <a:buAutoNum type="arabicParenR" startAt="2"/>
            </a:pPr>
            <a:r>
              <a:rPr lang="cs-CZ" sz="3000" b="1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Určovací </a:t>
            </a:r>
            <a:r>
              <a:rPr lang="cs-CZ" sz="30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žaloba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spotřebitel </a:t>
            </a: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se může domáhat, že je některé smluvní ustanovení neplatné (a tudíž není povinen platit tak vysoký úrok, smluvní pokutu atp.)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je-li na tom naléhavý právní zájem (§ 80 OSŘ)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33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05441" y="95575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Náležitosti smlouvy, RPSN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77174" y="1844824"/>
            <a:ext cx="8152781" cy="4752528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8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Podle § 8 ZSÚ v případě, že smlouva o spotřebitelském úvěru</a:t>
            </a:r>
          </a:p>
          <a:p>
            <a:pPr marL="1200150" lvl="1" indent="-74295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+mj-lt"/>
              <a:buAutoNum type="alphaLcParenR"/>
            </a:pPr>
            <a:r>
              <a:rPr lang="cs-CZ" sz="3800" i="1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nemá </a:t>
            </a:r>
            <a:r>
              <a:rPr lang="cs-CZ" sz="38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písemnou formu, </a:t>
            </a:r>
          </a:p>
          <a:p>
            <a:pPr marL="1200150" lvl="1" indent="-74295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+mj-lt"/>
              <a:buAutoNum type="alphaLcParenR"/>
            </a:pPr>
            <a:r>
              <a:rPr lang="cs-CZ" sz="3800" i="1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neobsahuje </a:t>
            </a:r>
            <a:r>
              <a:rPr lang="cs-CZ" sz="38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informace stanovené v příloze č. 3 k tomuto zákonu, nebo </a:t>
            </a:r>
          </a:p>
          <a:p>
            <a:pPr marL="1200150" lvl="1" indent="-74295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+mj-lt"/>
              <a:buAutoNum type="alphaLcParenR"/>
            </a:pPr>
            <a:r>
              <a:rPr lang="cs-CZ" sz="3800" i="1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nebyla </a:t>
            </a:r>
            <a:r>
              <a:rPr lang="cs-CZ" sz="38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alespoň v jednom vyhotovení poskytnuta spotřebiteli v listinné podobě nebo na jiném trvalém nosiči dat,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</a:pPr>
            <a:r>
              <a:rPr lang="cs-CZ" sz="3800" i="1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	a </a:t>
            </a:r>
            <a:r>
              <a:rPr lang="cs-CZ" sz="38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spotřebitel tuto skutečnost </a:t>
            </a:r>
            <a:r>
              <a:rPr lang="cs-CZ" sz="3800" b="1" i="1" u="sng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uplatní u věřitele, pokládá se spotřebitelský úvěr od počátku za úročený ve výši diskontní sazby</a:t>
            </a:r>
            <a:r>
              <a:rPr lang="cs-CZ" sz="38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platné v době uzavření této smlouvy uveřejněné Českou národní bankou a ujednání o jiných platbách na spotřebitelský úvěr jsou neplatná.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8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 poslední době se množí případy na výpočet RPSN, zejména (ne)zahrnutí </a:t>
            </a:r>
            <a:r>
              <a:rPr lang="cs-CZ" sz="3800" b="1" u="sng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vstupních poplatků</a:t>
            </a:r>
            <a:r>
              <a:rPr lang="cs-CZ" sz="38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při jejím výpočtu (problém zejména u autobazarů</a:t>
            </a:r>
            <a:r>
              <a:rPr lang="cs-CZ" sz="38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)</a:t>
            </a:r>
            <a:endParaRPr lang="cs-CZ" sz="3000" b="1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6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95536" y="836712"/>
            <a:ext cx="8496944" cy="8002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Neplatná ujednání k tíži spotřebitele,</a:t>
            </a:r>
          </a:p>
          <a:p>
            <a:pPr algn="ctr"/>
            <a:r>
              <a:rPr lang="cs-CZ" sz="3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smluvní pokuty</a:t>
            </a:r>
            <a:endParaRPr lang="cs-CZ" sz="3600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77174" y="1916832"/>
            <a:ext cx="8152781" cy="4752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b="1" u="sng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Smluvní </a:t>
            </a:r>
            <a:r>
              <a:rPr lang="cs-CZ" sz="2000" b="1" u="sng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pokuty, úroky z prodlení aj.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úroky </a:t>
            </a: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 prodlení nad rámec </a:t>
            </a:r>
            <a:r>
              <a:rPr lang="cs-CZ" sz="2000" dirty="0" err="1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nař</a:t>
            </a: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cs-CZ" sz="2000" dirty="0" err="1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vl</a:t>
            </a: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. 142/1994 Sb.; kumulace smluvních pokut i za drobná porušení povinností atp.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b="1" u="sng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Smlouva </a:t>
            </a:r>
            <a:r>
              <a:rPr lang="cs-CZ" sz="2000" b="1" u="sng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jako celek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když </a:t>
            </a: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není možné oddělit neplatné části tak, aby zbytek dával smysl - smlouva jako celek psána zvlášť nevýhodně pro spotřebitele, částečně neurčitě a nesrozumitelně (liší se text smlouvy a text </a:t>
            </a:r>
            <a:r>
              <a:rPr lang="cs-CZ" sz="2000" dirty="0" err="1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VOPek</a:t>
            </a: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, některé kolonky vyplněny zprostředkovatelem nesprávně, stejné věci nazývány jinak, používán odborný žargon, anglické termíny, nejasná povaha vstupního poplatku / pokuty)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text </a:t>
            </a: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obtížně čitelný: písmo o velikosti 1 mm, barevný text i pozadí…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35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95536" y="836712"/>
            <a:ext cx="8496944" cy="8002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Odstoupení od smlouvy ve 14denní lhůtě od jejího uzavření</a:t>
            </a:r>
            <a:endParaRPr lang="cs-CZ" sz="3600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77173" y="2204864"/>
            <a:ext cx="8152781" cy="4752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podle § 11 ZSÚ má spotřebitel právo odstoupit od smlouvy o spotřebitelském úvěru ve lhůtě 14 dnů od jejího uzavření bez udání důvodu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5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spotřebitel </a:t>
            </a:r>
            <a:r>
              <a:rPr lang="cs-CZ" sz="25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je povinen vrátit věřiteli do 30 dnů od odeslání odstoupení jistinu navýšenou o úroky za dobu, po niž měl peníze u sebe (pro usnadnění výpočtu ve smlouvě musí být uvedena výše úroku na den)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5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věřitelé </a:t>
            </a:r>
            <a:r>
              <a:rPr lang="cs-CZ" sz="25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toto právo někdy </a:t>
            </a:r>
            <a:r>
              <a:rPr lang="cs-CZ" sz="25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neakceptují</a:t>
            </a:r>
            <a:r>
              <a:rPr lang="cs-CZ" sz="25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, popřípadě </a:t>
            </a:r>
            <a:r>
              <a:rPr lang="cs-CZ" sz="25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požadují zaplacení </a:t>
            </a:r>
            <a:r>
              <a:rPr lang="cs-CZ" sz="25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různých poplatků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97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05441" y="95575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Předčasné splacení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77174" y="1844824"/>
            <a:ext cx="8152781" cy="4752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Podle § 15 ZSÚ má spotřebitel právo </a:t>
            </a:r>
            <a:r>
              <a:rPr lang="cs-CZ" sz="1700" b="1" u="sng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kdykoli</a:t>
            </a: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17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zcela</a:t>
            </a: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nebo </a:t>
            </a:r>
            <a:r>
              <a:rPr lang="cs-CZ" sz="17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zčásti</a:t>
            </a: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splnit své závazky z úvěrové smlouvy (především předčasně splatit úvěr)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Věřitel má v takovém případě </a:t>
            </a:r>
            <a:r>
              <a:rPr lang="cs-CZ" sz="17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nárok na spravedlivé a objektivně odůvodněné odškodnění</a:t>
            </a: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za případné náklady spojené s předčasným splacením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Výše odškodnění nesmí přesáhnout </a:t>
            </a:r>
            <a:r>
              <a:rPr lang="cs-CZ" sz="17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1 % předčasně splácené výše úvěru </a:t>
            </a: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(případně 0,5 % zbývá-li do konce smluvního vztahu méně než 1 rok)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Aktuální problémy při refinancování: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Obstrukce</a:t>
            </a: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ze strany věřitele (dluh nelze splatit hned, ale až ke konci měsíce atp.)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Nesprávný</a:t>
            </a: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výpočet neumořené části dluhu v závislosti na způsobu úročení (30/360, ACT/365 aj.)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Problémem je také § 11 zákona 321/2001 Sb. - nárok spotřebitele na snížení plateb tak, aby žádný z účastníků </a:t>
            </a:r>
            <a:r>
              <a:rPr lang="cs-CZ" sz="17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nezískal nepřiměřený prospěch</a:t>
            </a:r>
            <a:r>
              <a:rPr lang="cs-CZ" sz="17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na úkor ostatních</a:t>
            </a:r>
            <a:endParaRPr lang="cs-CZ" sz="1700" b="1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9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05441" y="95575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Předražené telefonní linky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77174" y="1844824"/>
            <a:ext cx="8152781" cy="4752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Podle </a:t>
            </a: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§ 18b ZSÚ </a:t>
            </a:r>
            <a:r>
              <a:rPr lang="cs-CZ" sz="20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při nabízení, sjednávání nebo zprostředkování spotřebitelského úvěru prostřednictvím hlasové telefonní komunikace, textové nebo multimediální zprávy </a:t>
            </a:r>
            <a:r>
              <a:rPr lang="cs-CZ" sz="2000" b="1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nelze použít telefonní číslo pro přístup ke službám s vyjádřenou cenou</a:t>
            </a:r>
            <a:r>
              <a:rPr lang="cs-CZ" sz="20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podle právních předpisů upravujících podnikání v oblasti elektronických komunikací</a:t>
            </a: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Dopadá na linky 90x (popřípadě 92x)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Lidé ve finanční tísni jsou schopni provolat během 5-6 hodin částky ve výši 30.000 Kč až 40.000 Kč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Finanční arbitr může tuto částku přiznat spotřebiteli jako </a:t>
            </a:r>
            <a:r>
              <a:rPr lang="cs-CZ" sz="20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náhradu škody v důsledku porušení zákona věřitelem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 praxi obcházeno – nenabízí se spotřebitelský ale </a:t>
            </a:r>
            <a:r>
              <a:rPr lang="cs-CZ" sz="2000" b="1" u="sng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podnikatelský úvěr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5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05441" y="95575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Dvojnásobek životního minima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87315" y="1628800"/>
            <a:ext cx="8152781" cy="4752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Spor z oblasti </a:t>
            </a:r>
            <a:r>
              <a:rPr lang="cs-CZ" sz="20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platebního styku</a:t>
            </a: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který </a:t>
            </a: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často souvisí s případy předlužení, neodpovědného čerpání spotřebitelských úvěrů apod.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Podle § 304b OSŘ má v případě exekuce povinný právo na výplatu částky odpovídající </a:t>
            </a:r>
            <a:r>
              <a:rPr lang="cs-CZ" sz="20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dvojnásobku životního minima</a:t>
            </a: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jednotlivce (6820 Kč) ze svého účtu u peněžního ústavu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Peněžní ústavy odmítají realizovat příkazy k převodu, inkasa aj. a naopak vyžadují žádost na zvláštním formuláři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Podle názoru finančního arbitra je nutné příslušné ustanovení vykládat méně formálně: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Není nutné podávat speciální žádost, stačí standardní příkaz k převodu apod.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Částku není nutné vybrat jednorázově, ale je možný i opakovaný výběr nižších částek, které v součtu nepřekročí stanovenou hranici</a:t>
            </a:r>
            <a:endParaRPr lang="cs-CZ" sz="2000" b="1" u="sng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72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05441" y="95575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Neprovedení platební transakce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87315" y="1628800"/>
            <a:ext cx="8152781" cy="4752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Spořitelní a úvěrní družstvo </a:t>
            </a:r>
            <a:r>
              <a:rPr lang="cs-CZ" sz="2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odmítalo </a:t>
            </a: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provádět platební transakce (</a:t>
            </a:r>
            <a:r>
              <a:rPr lang="cs-CZ" sz="2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odmítalo </a:t>
            </a: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i dohodnutou formou přebírat vyplněné příkazy k převodu peněžních prostředků)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Zdůvodňovalo </a:t>
            </a: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to zásahem České národní banky a Vrchního státního zastupitelství v Praze, v důsledku čehož došlo k zablokování části majetku Instituce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Rozhodnutí </a:t>
            </a: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FA: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Instituce odpovídá za neprovedenou platební transakci, za případnou škodu, která v té souvislosti klientovi vznikla;  okolnosti vylučující odpovědnost nebyly naplněny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Klient má nárok na úroky z </a:t>
            </a:r>
            <a:r>
              <a:rPr lang="cs-CZ" sz="2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prodlení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 prosinci 2013 byl na majetek této kampeličky prohlášen konkurs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5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05441" y="836712"/>
            <a:ext cx="8152781" cy="8002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cs-CZ" sz="34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Odpovědnost za neautorizovanou platební transakci</a:t>
            </a:r>
            <a:endParaRPr lang="cs-CZ" sz="3400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5536" y="1844824"/>
            <a:ext cx="8152781" cy="4752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Podle § 116 </a:t>
            </a:r>
            <a:r>
              <a:rPr lang="cs-CZ" sz="1600" dirty="0" err="1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ZoPS</a:t>
            </a:r>
            <a:r>
              <a:rPr lang="cs-CZ" sz="16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1600" b="1" u="sng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nese plátce ztrátu </a:t>
            </a:r>
            <a:r>
              <a:rPr lang="cs-CZ" sz="16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 neautorizovaných platebních transakcí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</a:pPr>
            <a:r>
              <a:rPr lang="cs-CZ" sz="1600" i="1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cs-CZ" sz="16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cs-CZ" sz="1600" b="1" i="1" u="sng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do částky odpovídající 150 eurům</a:t>
            </a:r>
            <a:r>
              <a:rPr lang="cs-CZ" sz="16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, pokud tato ztráta byla způsobena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</a:pPr>
            <a:r>
              <a:rPr lang="cs-CZ" sz="1600" i="1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cs-CZ" sz="16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. použitím ztraceného nebo odcizeného platebního prostředku, nebo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</a:pPr>
            <a:r>
              <a:rPr lang="cs-CZ" sz="16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2. zneužitím platebního prostředku v případě, že plátce nezajistil ochranu jeho personalizovaných bezpečnostních prvků,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</a:pPr>
            <a:r>
              <a:rPr lang="cs-CZ" sz="1600" i="1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cs-CZ" sz="16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cs-CZ" sz="1600" b="1" i="1" u="sng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 plném rozsahu</a:t>
            </a:r>
            <a:r>
              <a:rPr lang="cs-CZ" sz="16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, pokud tuto ztrátu způsobil svým podvodným jednáním nebo tím, že </a:t>
            </a:r>
            <a:r>
              <a:rPr lang="cs-CZ" sz="1600" b="1" i="1" u="sng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úmyslně nebo z hrubé nedbalosti</a:t>
            </a:r>
            <a:r>
              <a:rPr lang="cs-CZ" sz="16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porušil některou ze svých povinností stanovených v § 101 </a:t>
            </a:r>
            <a:r>
              <a:rPr lang="cs-CZ" sz="1600" i="1" dirty="0" err="1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ZoPS</a:t>
            </a:r>
            <a:r>
              <a:rPr lang="cs-CZ" sz="16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To neplatí, pokud plátce nejednal podvodně a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</a:pPr>
            <a:r>
              <a:rPr lang="cs-CZ" sz="16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a) ztráta vznikla po té, co plátce oznámil ztrátu, odcizení nebo zneužití platebního prostředku, nebo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</a:pPr>
            <a:r>
              <a:rPr lang="cs-CZ" sz="1600" i="1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cs-CZ" sz="1600" i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) poskytovatel nezajistil, aby uživateli byly k dispozici vhodné prostředky umožňující kdykoliv oznámit ztrátu, odcizení, zneužití nebo neautorizované použití platebního prostředku.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endParaRPr lang="cs-CZ" sz="1400" dirty="0" smtClean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6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05441" y="95575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Ztráta platební karty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87315" y="1628800"/>
            <a:ext cx="8152781" cy="4752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Během několika minut po odcizení platební karty následují pokusy o výběr z bankomatu maximální možné částky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900" b="1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Prevence </a:t>
            </a:r>
            <a:r>
              <a:rPr lang="cs-CZ" sz="19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zneužití platebního prostředku</a:t>
            </a:r>
            <a:r>
              <a:rPr lang="cs-CZ" sz="19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Důsledná ochrana bezpečnostních prvků – ohlídání si bezpečné vzdálenosti dalších osob, skryté zadání PIN, odmítnutí „pomoci“ jiné pomoci při problémech s bankomatem, PIN nesmí být napsán na kartě nebo v její blízkosti (v mobilu apod.) =&gt; jedná se o hrubou nedbalost a klient nese případnou škodu až do okamžiku nahlášení ztráty karty bance sám.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Co dělat po zjištění ztráty platební karty: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Neprodleně nahlásit ztrátu platební karty bance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 případě ukradení celé kabelky, tašky apod. kontaktovat banku z informační přepážky v obchodním domě (a ne až za několik hodin po návratu domů ze služebny Policie)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07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35586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Kdo to je finanční arbitr?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9" y="2420888"/>
            <a:ext cx="8152781" cy="387400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Finanční </a:t>
            </a: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arbitr je </a:t>
            </a:r>
            <a:r>
              <a:rPr lang="cs-CZ" sz="30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zákonem zřízený orgán</a:t>
            </a:r>
          </a:p>
          <a:p>
            <a:pPr marL="285750" indent="-28575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pl-PL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s účinností již od </a:t>
            </a:r>
            <a:r>
              <a:rPr lang="pl-PL" sz="30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1. ledna 2003</a:t>
            </a:r>
            <a:r>
              <a:rPr lang="pl-PL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(!)</a:t>
            </a:r>
          </a:p>
          <a:p>
            <a:pPr marL="285750" indent="-28575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určený k </a:t>
            </a:r>
            <a:r>
              <a:rPr lang="cs-CZ" sz="30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mimosoudnímu řešení </a:t>
            </a:r>
          </a:p>
          <a:p>
            <a:pPr marL="285750" indent="-28575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zejména </a:t>
            </a:r>
            <a:r>
              <a:rPr lang="cs-CZ" sz="30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spotřebitelských sporů</a:t>
            </a:r>
          </a:p>
          <a:p>
            <a:pPr marL="285750" indent="-28575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z </a:t>
            </a:r>
            <a:r>
              <a:rPr lang="cs-CZ" sz="3000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vybraných sektorů </a:t>
            </a:r>
            <a:r>
              <a:rPr lang="cs-CZ" sz="3000" b="1" dirty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finančního trhu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66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05441" y="95575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(Investiční) životní pojištění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8" y="1628800"/>
            <a:ext cx="8152781" cy="4752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Kombinace rizikového pojištění s investicí prostřednictvím fondu kolektivního investování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 minulosti inzerováno v reklamě jako „takové lepší spoření“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Vysoké provize vyplácené pojišťovnami zprostředkovatelům je motivovaly ke sjednávání smluv nevýhodných pro klienty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Symbol"/>
              <a:buChar char="Þ"/>
            </a:pPr>
            <a:r>
              <a:rPr lang="cs-CZ" sz="19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nesprávně komunikovány informace o nákladech produktu, ať už počátečních, tak průběžných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Symbol"/>
              <a:buChar char="Þ"/>
            </a:pPr>
            <a:r>
              <a:rPr lang="cs-CZ" sz="19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Sjednávány i takové pojistné smlouvy, které v zásadě nekryjí žádné riziko (pojistná částka 10.000 Kč při měsíčním pojistném 2.500 Kč na 30 let)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rgbClr val="21396D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Nyní první návrhy na zahájení řízení u FA (cca 40; z toho 10 zastaveno pro zpětvzetí) na zrušení smlouvy od počátku v důsledku omylu, případně na náhradu škody ze strany pojišťovny nebo zprostředkovatele</a:t>
            </a:r>
            <a:endParaRPr lang="cs-CZ" sz="1900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2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772816"/>
            <a:ext cx="833360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Děkuji za pozornost!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41</a:t>
            </a:fld>
            <a:endParaRPr lang="cs-CZ"/>
          </a:p>
        </p:txBody>
      </p:sp>
      <p:sp>
        <p:nvSpPr>
          <p:cNvPr id="8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1298" y="2708920"/>
            <a:ext cx="6196926" cy="403244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cs-CZ" altLang="cs-CZ" sz="2000" b="1" dirty="0" smtClean="0">
                <a:solidFill>
                  <a:srgbClr val="21396D"/>
                </a:solidFill>
                <a:latin typeface="Trebuchet MS" panose="020B0603020202020204" pitchFamily="34" charset="0"/>
                <a:cs typeface="Arial" charset="0"/>
              </a:rPr>
              <a:t>Lukáš Vacek</a:t>
            </a:r>
          </a:p>
          <a:p>
            <a:pPr>
              <a:buNone/>
            </a:pPr>
            <a:r>
              <a:rPr lang="cs-CZ" altLang="cs-CZ" sz="2000" b="1" dirty="0">
                <a:solidFill>
                  <a:srgbClr val="21396D"/>
                </a:solidFill>
                <a:latin typeface="Trebuchet MS" panose="020B0603020202020204" pitchFamily="34" charset="0"/>
                <a:cs typeface="Arial" charset="0"/>
              </a:rPr>
              <a:t>z</a:t>
            </a:r>
            <a:r>
              <a:rPr lang="cs-CZ" altLang="cs-CZ" sz="2000" b="1" dirty="0" smtClean="0">
                <a:solidFill>
                  <a:srgbClr val="21396D"/>
                </a:solidFill>
                <a:latin typeface="Trebuchet MS" panose="020B0603020202020204" pitchFamily="34" charset="0"/>
                <a:cs typeface="Arial" charset="0"/>
              </a:rPr>
              <a:t>ástupce finančního arbitra</a:t>
            </a:r>
          </a:p>
          <a:p>
            <a:pPr>
              <a:buNone/>
            </a:pPr>
            <a:endParaRPr lang="cs-CZ" altLang="cs-CZ" sz="2000" dirty="0" smtClean="0">
              <a:solidFill>
                <a:srgbClr val="21396D"/>
              </a:solidFill>
              <a:latin typeface="Trebuchet MS" panose="020B0603020202020204" pitchFamily="34" charset="0"/>
              <a:cs typeface="Arial" charset="0"/>
            </a:endParaRPr>
          </a:p>
          <a:p>
            <a:pPr>
              <a:buNone/>
            </a:pPr>
            <a:r>
              <a:rPr lang="cs-CZ" altLang="cs-CZ" sz="2000" dirty="0" smtClean="0">
                <a:solidFill>
                  <a:srgbClr val="21396D"/>
                </a:solidFill>
                <a:latin typeface="Trebuchet MS" panose="020B0603020202020204" pitchFamily="34" charset="0"/>
                <a:cs typeface="Arial" charset="0"/>
              </a:rPr>
              <a:t>Kancelář finančního arbitra</a:t>
            </a:r>
          </a:p>
          <a:p>
            <a:pPr>
              <a:buNone/>
            </a:pPr>
            <a:r>
              <a:rPr lang="cs-CZ" altLang="cs-CZ" sz="2000" dirty="0" smtClean="0">
                <a:solidFill>
                  <a:srgbClr val="21396D"/>
                </a:solidFill>
                <a:latin typeface="Trebuchet MS" panose="020B0603020202020204" pitchFamily="34" charset="0"/>
                <a:cs typeface="Arial" charset="0"/>
              </a:rPr>
              <a:t>Legerova 1581/69</a:t>
            </a:r>
          </a:p>
          <a:p>
            <a:pPr>
              <a:buNone/>
            </a:pPr>
            <a:r>
              <a:rPr lang="cs-CZ" altLang="cs-CZ" sz="2000" dirty="0" smtClean="0">
                <a:solidFill>
                  <a:srgbClr val="21396D"/>
                </a:solidFill>
                <a:latin typeface="Trebuchet MS" panose="020B0603020202020204" pitchFamily="34" charset="0"/>
                <a:cs typeface="Arial" charset="0"/>
              </a:rPr>
              <a:t>110 00 Praha 1</a:t>
            </a:r>
          </a:p>
          <a:p>
            <a:pPr>
              <a:buNone/>
            </a:pPr>
            <a:r>
              <a:rPr lang="cs-CZ" altLang="cs-CZ" sz="2000" dirty="0" smtClean="0">
                <a:solidFill>
                  <a:srgbClr val="21396D"/>
                </a:solidFill>
                <a:latin typeface="Trebuchet MS" panose="020B0603020202020204" pitchFamily="34" charset="0"/>
                <a:cs typeface="Arial" charset="0"/>
              </a:rPr>
              <a:t>Tel: +420 257 042 995</a:t>
            </a:r>
          </a:p>
          <a:p>
            <a:pPr>
              <a:buNone/>
            </a:pPr>
            <a:r>
              <a:rPr lang="cs-CZ" altLang="cs-CZ" sz="2000" dirty="0" smtClean="0">
                <a:solidFill>
                  <a:srgbClr val="21396D"/>
                </a:solidFill>
                <a:latin typeface="Trebuchet MS" panose="020B0603020202020204" pitchFamily="34" charset="0"/>
                <a:cs typeface="Arial" charset="0"/>
              </a:rPr>
              <a:t>e-mail: </a:t>
            </a:r>
            <a:r>
              <a:rPr lang="cs-CZ" altLang="cs-CZ" sz="2000" dirty="0" smtClean="0">
                <a:solidFill>
                  <a:srgbClr val="7030A0"/>
                </a:solidFill>
                <a:latin typeface="Trebuchet MS" panose="020B0603020202020204" pitchFamily="34" charset="0"/>
                <a:cs typeface="Arial" charset="0"/>
              </a:rPr>
              <a:t>vacek@finarbitr.cz</a:t>
            </a:r>
          </a:p>
          <a:p>
            <a:pPr>
              <a:buNone/>
            </a:pPr>
            <a:r>
              <a:rPr lang="cs-CZ" altLang="cs-CZ" sz="2000" dirty="0" smtClean="0">
                <a:solidFill>
                  <a:srgbClr val="21396D"/>
                </a:solidFill>
                <a:latin typeface="Trebuchet MS" panose="020B0603020202020204" pitchFamily="34" charset="0"/>
                <a:cs typeface="Arial" charset="0"/>
              </a:rPr>
              <a:t>Web: </a:t>
            </a:r>
            <a:r>
              <a:rPr lang="cs-CZ" altLang="cs-CZ" sz="2000" dirty="0" smtClean="0">
                <a:solidFill>
                  <a:srgbClr val="7030A0"/>
                </a:solidFill>
                <a:latin typeface="Trebuchet MS" panose="020B0603020202020204" pitchFamily="34" charset="0"/>
                <a:cs typeface="Arial" charset="0"/>
              </a:rPr>
              <a:t>http://www.finarbitr.cz</a:t>
            </a:r>
          </a:p>
          <a:p>
            <a:pPr>
              <a:buNone/>
            </a:pPr>
            <a:r>
              <a:rPr lang="cs-CZ" altLang="cs-CZ" sz="2000" dirty="0" smtClean="0">
                <a:solidFill>
                  <a:srgbClr val="7030A0"/>
                </a:solidFill>
                <a:latin typeface="Trebuchet MS" panose="020B0603020202020204" pitchFamily="34" charset="0"/>
                <a:cs typeface="Arial" charset="0"/>
              </a:rPr>
              <a:t>     https</a:t>
            </a:r>
            <a:r>
              <a:rPr lang="cs-CZ" altLang="cs-CZ" sz="2000" dirty="0">
                <a:solidFill>
                  <a:srgbClr val="7030A0"/>
                </a:solidFill>
                <a:latin typeface="Trebuchet MS" panose="020B0603020202020204" pitchFamily="34" charset="0"/>
                <a:cs typeface="Arial" charset="0"/>
              </a:rPr>
              <a:t>://www.facebook.com/FinArbitr </a:t>
            </a:r>
            <a:endParaRPr lang="cs-CZ" altLang="cs-CZ" sz="2000" dirty="0" smtClean="0">
              <a:solidFill>
                <a:srgbClr val="7030A0"/>
              </a:solidFill>
              <a:latin typeface="Trebuchet MS" panose="020B0603020202020204" pitchFamily="34" charset="0"/>
              <a:cs typeface="Arial" charset="0"/>
            </a:endParaRPr>
          </a:p>
          <a:p>
            <a:pPr>
              <a:buNone/>
            </a:pPr>
            <a:r>
              <a:rPr lang="cs-CZ" altLang="cs-CZ" sz="2000" dirty="0" smtClean="0">
                <a:solidFill>
                  <a:schemeClr val="tx2"/>
                </a:solidFill>
                <a:latin typeface="Trebuchet MS" panose="020B0603020202020204" pitchFamily="34" charset="0"/>
                <a:cs typeface="Arial" charset="0"/>
              </a:rPr>
              <a:t>     </a:t>
            </a:r>
            <a:r>
              <a:rPr lang="cs-CZ" altLang="cs-CZ" sz="2000" dirty="0" smtClean="0">
                <a:solidFill>
                  <a:srgbClr val="7030A0"/>
                </a:solidFill>
                <a:latin typeface="Trebuchet MS" panose="020B0603020202020204" pitchFamily="34" charset="0"/>
                <a:cs typeface="Arial" charset="0"/>
              </a:rPr>
              <a:t>https</a:t>
            </a:r>
            <a:r>
              <a:rPr lang="cs-CZ" altLang="cs-CZ" sz="2000" dirty="0">
                <a:solidFill>
                  <a:srgbClr val="7030A0"/>
                </a:solidFill>
                <a:latin typeface="Trebuchet MS" panose="020B0603020202020204" pitchFamily="34" charset="0"/>
                <a:cs typeface="Arial" charset="0"/>
              </a:rPr>
              <a:t>://twitter.com/Finarbitr</a:t>
            </a:r>
          </a:p>
          <a:p>
            <a:pPr>
              <a:buNone/>
            </a:pPr>
            <a:endParaRPr lang="cs-CZ" altLang="cs-CZ" sz="18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pic>
        <p:nvPicPr>
          <p:cNvPr id="11" name="Picture 11" descr="http://t2.gstatic.com/images?q=tbn:ANd9GcQRHUvEf5sNRzqjF95a-hlF3dSnGqqq0irklhcBHgITqhVx7nv27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15" y="6039971"/>
            <a:ext cx="268285" cy="268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djphillipfromgalt.hot1035radio.com/images/2013/04/twitter-logo-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15" y="6389570"/>
            <a:ext cx="268285" cy="26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30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95608" y="95575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Finanční arbitr a jeho zástupce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23" name="Zástupný symbol pro obsah 4"/>
          <p:cNvSpPr>
            <a:spLocks noGrp="1"/>
          </p:cNvSpPr>
          <p:nvPr>
            <p:ph sz="quarter" idx="4294967295"/>
          </p:nvPr>
        </p:nvSpPr>
        <p:spPr>
          <a:xfrm>
            <a:off x="2843808" y="1640384"/>
            <a:ext cx="5472608" cy="1944216"/>
          </a:xfrm>
          <a:prstGeom prst="rect">
            <a:avLst/>
          </a:prstGeom>
        </p:spPr>
        <p:txBody>
          <a:bodyPr/>
          <a:lstStyle/>
          <a:p>
            <a:pPr marL="46037" indent="0" algn="ctr">
              <a:buClr>
                <a:schemeClr val="bg2">
                  <a:lumMod val="50000"/>
                </a:schemeClr>
              </a:buClr>
              <a:buNone/>
            </a:pPr>
            <a:r>
              <a:rPr lang="cs-CZ" sz="3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Mgr. Monika Nedelková</a:t>
            </a:r>
          </a:p>
          <a:p>
            <a:pPr marL="46037" indent="0" algn="ctr">
              <a:buClr>
                <a:schemeClr val="bg2">
                  <a:lumMod val="50000"/>
                </a:schemeClr>
              </a:buClr>
              <a:buNone/>
            </a:pPr>
            <a:r>
              <a:rPr lang="cs-CZ" sz="3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Finanční arbitr</a:t>
            </a:r>
          </a:p>
          <a:p>
            <a:pPr marL="46037" indent="0" algn="ctr">
              <a:buClr>
                <a:schemeClr val="bg2">
                  <a:lumMod val="50000"/>
                </a:schemeClr>
              </a:buClr>
              <a:buNone/>
            </a:pPr>
            <a:r>
              <a:rPr lang="cs-CZ" sz="2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Funkční období 5 let počínaje 16. 11. 2011</a:t>
            </a:r>
            <a:endParaRPr lang="cs-CZ" sz="2000" dirty="0">
              <a:solidFill>
                <a:srgbClr val="21396D"/>
              </a:solidFill>
              <a:latin typeface="Trebuchet MS" panose="020B0603020202020204" pitchFamily="34" charset="0"/>
            </a:endParaRPr>
          </a:p>
        </p:txBody>
      </p:sp>
      <p:pic>
        <p:nvPicPr>
          <p:cNvPr id="24" name="Obrázek 23" descr="_DSC5377_01_revLV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1548130" cy="1955800"/>
          </a:xfrm>
          <a:prstGeom prst="rect">
            <a:avLst/>
          </a:prstGeom>
        </p:spPr>
      </p:pic>
      <p:pic>
        <p:nvPicPr>
          <p:cNvPr id="25" name="Obrázek 24" descr="Lukas_Vacek_ořez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88224" y="4221088"/>
            <a:ext cx="1663700" cy="1996440"/>
          </a:xfrm>
          <a:prstGeom prst="rect">
            <a:avLst/>
          </a:prstGeom>
        </p:spPr>
      </p:pic>
      <p:sp>
        <p:nvSpPr>
          <p:cNvPr id="26" name="Zástupný symbol pro obsah 4"/>
          <p:cNvSpPr txBox="1">
            <a:spLocks/>
          </p:cNvSpPr>
          <p:nvPr/>
        </p:nvSpPr>
        <p:spPr bwMode="auto">
          <a:xfrm>
            <a:off x="755685" y="4245374"/>
            <a:ext cx="547260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 algn="ctr">
              <a:buClr>
                <a:schemeClr val="bg2">
                  <a:lumMod val="50000"/>
                </a:schemeClr>
              </a:buClr>
              <a:buFont typeface="Georgia" pitchFamily="18" charset="0"/>
              <a:buNone/>
            </a:pPr>
            <a:r>
              <a:rPr lang="cs-CZ" sz="3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Mgr. Lukáš Vacek</a:t>
            </a:r>
          </a:p>
          <a:p>
            <a:pPr marL="46037" indent="0" algn="ctr">
              <a:buClr>
                <a:schemeClr val="bg2">
                  <a:lumMod val="50000"/>
                </a:schemeClr>
              </a:buClr>
              <a:buFont typeface="Georgia" pitchFamily="18" charset="0"/>
              <a:buNone/>
            </a:pPr>
            <a:r>
              <a:rPr lang="cs-CZ" sz="3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Zástupce finančního arbitra</a:t>
            </a:r>
          </a:p>
          <a:p>
            <a:pPr marL="46037" indent="0" algn="ctr">
              <a:buClr>
                <a:schemeClr val="bg2">
                  <a:lumMod val="50000"/>
                </a:schemeClr>
              </a:buClr>
              <a:buFont typeface="Georgia" pitchFamily="18" charset="0"/>
              <a:buNone/>
            </a:pPr>
            <a:r>
              <a:rPr lang="cs-CZ" sz="2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Funkční období 2 roky počínaje 7. 3. 2013</a:t>
            </a:r>
            <a:endParaRPr lang="cs-CZ" sz="2000" dirty="0">
              <a:solidFill>
                <a:srgbClr val="21396D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65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196752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Kancelář finančního arbitra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8" y="2156083"/>
            <a:ext cx="8152781" cy="42144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Zřízena od 1.7.2011 jako samostatná </a:t>
            </a:r>
            <a:r>
              <a:rPr lang="cs-CZ" sz="3000" b="1" dirty="0">
                <a:solidFill>
                  <a:srgbClr val="21396D"/>
                </a:solidFill>
                <a:latin typeface="Trebuchet MS" panose="020B0603020202020204" pitchFamily="34" charset="0"/>
              </a:rPr>
              <a:t>organizační složka státu.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Plní 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úkoly spojené s </a:t>
            </a:r>
            <a:r>
              <a:rPr lang="cs-CZ" sz="3000" b="1" dirty="0">
                <a:solidFill>
                  <a:srgbClr val="21396D"/>
                </a:solidFill>
                <a:latin typeface="Trebuchet MS" panose="020B0603020202020204" pitchFamily="34" charset="0"/>
              </a:rPr>
              <a:t>odborným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, </a:t>
            </a:r>
            <a:r>
              <a:rPr lang="cs-CZ" sz="3000" b="1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organizačním</a:t>
            </a:r>
            <a:r>
              <a:rPr lang="cs-CZ" sz="3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 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a  </a:t>
            </a:r>
            <a:r>
              <a:rPr lang="cs-CZ" sz="3000" b="1" dirty="0">
                <a:solidFill>
                  <a:srgbClr val="21396D"/>
                </a:solidFill>
                <a:latin typeface="Trebuchet MS" panose="020B0603020202020204" pitchFamily="34" charset="0"/>
              </a:rPr>
              <a:t>technickým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 </a:t>
            </a:r>
            <a:r>
              <a:rPr lang="cs-CZ" sz="3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zabezpečením činnosti 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finančního arbitra.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Její 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příjmy a výdaje </a:t>
            </a:r>
            <a:r>
              <a:rPr lang="cs-CZ" sz="3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jsou součástí  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rozpočtové kapitoly </a:t>
            </a:r>
            <a:r>
              <a:rPr lang="cs-CZ" sz="3000" b="1" dirty="0">
                <a:solidFill>
                  <a:srgbClr val="21396D"/>
                </a:solidFill>
                <a:latin typeface="Trebuchet MS" panose="020B0603020202020204" pitchFamily="34" charset="0"/>
              </a:rPr>
              <a:t>Ministerstva financí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21396D"/>
              </a:buClr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V 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současné době má cca </a:t>
            </a:r>
            <a:r>
              <a:rPr lang="cs-CZ" sz="3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35 </a:t>
            </a:r>
            <a:r>
              <a:rPr lang="cs-CZ" sz="3000" dirty="0">
                <a:solidFill>
                  <a:srgbClr val="21396D"/>
                </a:solidFill>
                <a:latin typeface="Trebuchet MS" panose="020B0603020202020204" pitchFamily="34" charset="0"/>
              </a:rPr>
              <a:t>zaměstnanců</a:t>
            </a:r>
            <a:r>
              <a:rPr lang="cs-CZ" sz="30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.</a:t>
            </a:r>
            <a:endParaRPr lang="cs-CZ" sz="3000" b="1" dirty="0">
              <a:solidFill>
                <a:srgbClr val="21396D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13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196752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Jaké spory finanční arbitr řeší?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8" y="2156083"/>
            <a:ext cx="8152781" cy="4214474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pPr marL="46037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3200" dirty="0">
                <a:solidFill>
                  <a:srgbClr val="21396D"/>
                </a:solidFill>
                <a:latin typeface="Trebuchet MS" panose="020B0603020202020204" pitchFamily="34" charset="0"/>
              </a:rPr>
              <a:t>Finanční arbitr je příslušný řešit spory mezi</a:t>
            </a:r>
          </a:p>
          <a:p>
            <a:pPr marL="46037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3200" dirty="0">
                <a:solidFill>
                  <a:srgbClr val="21396D"/>
                </a:solidFill>
                <a:latin typeface="Trebuchet MS" panose="020B0603020202020204" pitchFamily="34" charset="0"/>
              </a:rPr>
              <a:t>a) poskytovateli platebních služeb a uživateli platebních služeb při </a:t>
            </a:r>
            <a:r>
              <a:rPr lang="cs-CZ" sz="32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poskytování platebních služeb</a:t>
            </a:r>
            <a:r>
              <a:rPr lang="cs-CZ" sz="3200" dirty="0">
                <a:solidFill>
                  <a:srgbClr val="21396D"/>
                </a:solidFill>
                <a:latin typeface="Trebuchet MS" panose="020B0603020202020204" pitchFamily="34" charset="0"/>
              </a:rPr>
              <a:t>,</a:t>
            </a:r>
          </a:p>
          <a:p>
            <a:pPr marL="46037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3200" dirty="0">
                <a:solidFill>
                  <a:srgbClr val="21396D"/>
                </a:solidFill>
                <a:latin typeface="Trebuchet MS" panose="020B0603020202020204" pitchFamily="34" charset="0"/>
              </a:rPr>
              <a:t>b) vydavateli elektronických peněz a držiteli elektronických peněz při </a:t>
            </a:r>
            <a:r>
              <a:rPr lang="cs-CZ" sz="32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vydávání a zpětné výměně elektronických peněz</a:t>
            </a:r>
            <a:r>
              <a:rPr lang="cs-CZ" sz="3200" dirty="0">
                <a:solidFill>
                  <a:srgbClr val="21396D"/>
                </a:solidFill>
                <a:latin typeface="Trebuchet MS" panose="020B0603020202020204" pitchFamily="34" charset="0"/>
              </a:rPr>
              <a:t>,</a:t>
            </a:r>
          </a:p>
          <a:p>
            <a:pPr marL="46037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3200" dirty="0">
                <a:solidFill>
                  <a:srgbClr val="21396D"/>
                </a:solidFill>
                <a:latin typeface="Trebuchet MS" panose="020B0603020202020204" pitchFamily="34" charset="0"/>
              </a:rPr>
              <a:t>c) věřiteli nebo zprostředkovateli a spotřebiteli při </a:t>
            </a:r>
            <a:r>
              <a:rPr lang="cs-CZ" sz="32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nabízení, poskytování nebo zprostředkování spotřebitelského úvěru</a:t>
            </a:r>
            <a:r>
              <a:rPr lang="cs-CZ" sz="3200" dirty="0">
                <a:solidFill>
                  <a:srgbClr val="21396D"/>
                </a:solidFill>
                <a:latin typeface="Trebuchet MS" panose="020B0603020202020204" pitchFamily="34" charset="0"/>
              </a:rPr>
              <a:t>,</a:t>
            </a:r>
          </a:p>
          <a:p>
            <a:pPr marL="46037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3200" dirty="0">
                <a:solidFill>
                  <a:srgbClr val="21396D"/>
                </a:solidFill>
                <a:latin typeface="Trebuchet MS" panose="020B0603020202020204" pitchFamily="34" charset="0"/>
              </a:rPr>
              <a:t>d) investičním fondem, investiční společností nebo zahraniční investiční společností, obchodníkem s cennými papíry nebo investičním zprostředkovatelem a spotřebitelem </a:t>
            </a:r>
            <a:r>
              <a:rPr lang="cs-CZ" sz="32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při kolektivním investování prostřednictvím standardního fondu nebo speciálního fondu</a:t>
            </a:r>
            <a:r>
              <a:rPr lang="cs-CZ" sz="3200" dirty="0">
                <a:solidFill>
                  <a:srgbClr val="21396D"/>
                </a:solidFill>
                <a:latin typeface="Trebuchet MS" panose="020B0603020202020204" pitchFamily="34" charset="0"/>
              </a:rPr>
              <a:t>, který shromažďuje peněžní prostředky od veřejnosti,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0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7868592" y="6395227"/>
            <a:ext cx="844515" cy="27699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cs-CZ" sz="1200" dirty="0" smtClean="0">
                <a:solidFill>
                  <a:srgbClr val="2D3641"/>
                </a:solidFill>
                <a:latin typeface="Trebuchet MS "/>
                <a:ea typeface="Tahoma" pitchFamily="34" charset="0"/>
                <a:cs typeface="Tahoma" pitchFamily="34" charset="0"/>
              </a:rPr>
              <a:t>Strana</a:t>
            </a:r>
            <a:r>
              <a:rPr lang="cs-CZ" sz="1200" dirty="0" smtClean="0">
                <a:solidFill>
                  <a:srgbClr val="2D364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</a:t>
            </a:r>
            <a:endParaRPr lang="cs-CZ" sz="1200" dirty="0">
              <a:solidFill>
                <a:srgbClr val="2D364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35586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Jaké spory finanční arbitr řeší?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608" y="2156083"/>
            <a:ext cx="8152781" cy="4214474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46037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3200" dirty="0">
                <a:solidFill>
                  <a:srgbClr val="21396D"/>
                </a:solidFill>
                <a:latin typeface="Trebuchet MS" panose="020B0603020202020204" pitchFamily="34" charset="0"/>
              </a:rPr>
              <a:t>S účinností od </a:t>
            </a:r>
            <a:r>
              <a:rPr lang="cs-CZ" sz="3200" b="1" dirty="0">
                <a:solidFill>
                  <a:srgbClr val="21396D"/>
                </a:solidFill>
                <a:latin typeface="Trebuchet MS" panose="020B0603020202020204" pitchFamily="34" charset="0"/>
              </a:rPr>
              <a:t>1. listopadu 2013 </a:t>
            </a:r>
            <a:r>
              <a:rPr lang="cs-CZ" sz="3200" dirty="0">
                <a:solidFill>
                  <a:srgbClr val="21396D"/>
                </a:solidFill>
                <a:latin typeface="Trebuchet MS" panose="020B0603020202020204" pitchFamily="34" charset="0"/>
              </a:rPr>
              <a:t>je finanční arbitr příslušný též řešit spory mezi</a:t>
            </a:r>
          </a:p>
          <a:p>
            <a:pPr marL="46037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3200" dirty="0">
                <a:solidFill>
                  <a:srgbClr val="21396D"/>
                </a:solidFill>
                <a:latin typeface="Trebuchet MS" panose="020B0603020202020204" pitchFamily="34" charset="0"/>
              </a:rPr>
              <a:t>e) pojišťovnou nebo pojišťovacím zprostředkovatelem a zájemcem o pojištění, pojistníkem, pojištěným, oprávněnou osobou nebo obmyšleným při </a:t>
            </a:r>
            <a:r>
              <a:rPr lang="cs-CZ" sz="32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nabízení, poskytování nebo zprostředkování životního pojištění</a:t>
            </a:r>
            <a:r>
              <a:rPr lang="cs-CZ" sz="3200" dirty="0">
                <a:solidFill>
                  <a:srgbClr val="21396D"/>
                </a:solidFill>
                <a:latin typeface="Trebuchet MS" panose="020B0603020202020204" pitchFamily="34" charset="0"/>
              </a:rPr>
              <a:t>,</a:t>
            </a:r>
          </a:p>
          <a:p>
            <a:pPr marL="46037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3200" dirty="0">
                <a:solidFill>
                  <a:srgbClr val="21396D"/>
                </a:solidFill>
                <a:latin typeface="Trebuchet MS" panose="020B0603020202020204" pitchFamily="34" charset="0"/>
              </a:rPr>
              <a:t>f) provozovatelem směnárenské činnosti a zájemcem o provedení </a:t>
            </a:r>
            <a:r>
              <a:rPr lang="cs-CZ" sz="32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směnárenského obchodu</a:t>
            </a:r>
            <a:r>
              <a:rPr lang="cs-CZ" sz="3200" dirty="0">
                <a:solidFill>
                  <a:srgbClr val="21396D"/>
                </a:solidFill>
                <a:latin typeface="Trebuchet MS" panose="020B0603020202020204" pitchFamily="34" charset="0"/>
              </a:rPr>
              <a:t> nebo osobou, se kterou byl směnárenský obchod proveden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25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26" y="285913"/>
            <a:ext cx="2899646" cy="3673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 flipH="1">
            <a:off x="395536" y="836712"/>
            <a:ext cx="8352927" cy="45719"/>
          </a:xfrm>
          <a:prstGeom prst="rect">
            <a:avLst/>
          </a:prstGeom>
          <a:solidFill>
            <a:srgbClr val="213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4862" y="1124744"/>
            <a:ext cx="8152781" cy="800219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/>
            <a:r>
              <a:rPr lang="cs-CZ" sz="4600" b="1" dirty="0" smtClean="0">
                <a:solidFill>
                  <a:srgbClr val="C31818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Jaké spory finanční arbitr neřeší?</a:t>
            </a:r>
            <a:endParaRPr lang="cs-CZ" b="1" dirty="0">
              <a:solidFill>
                <a:srgbClr val="C31818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85371" y="1772816"/>
            <a:ext cx="8275062" cy="43204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Spory 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z </a:t>
            </a:r>
            <a:r>
              <a:rPr lang="cs-CZ" sz="25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jiných úvěrů než spotřebitelských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 (podnikatelské úvěry, hypotéky)</a:t>
            </a:r>
          </a:p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Spory 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ze </a:t>
            </a:r>
            <a:r>
              <a:rPr lang="cs-CZ" sz="25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stavebního spoření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 (nejde-li o platební styk nebo úvěr, který by byl spotřebitelským úvěrem)</a:t>
            </a:r>
          </a:p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Spory 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týkající se poskytování </a:t>
            </a:r>
            <a:r>
              <a:rPr lang="cs-CZ" sz="25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investičních služeb 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(mimo kolektivní investování)</a:t>
            </a:r>
          </a:p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Spory 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týkající se </a:t>
            </a:r>
            <a:r>
              <a:rPr lang="cs-CZ" sz="25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ostatních druhů pojištění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 s výjimkou životního pojištění</a:t>
            </a:r>
          </a:p>
          <a:p>
            <a:pPr marL="503237" indent="-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500" dirty="0" smtClean="0">
                <a:solidFill>
                  <a:srgbClr val="21396D"/>
                </a:solidFill>
                <a:latin typeface="Trebuchet MS" panose="020B0603020202020204" pitchFamily="34" charset="0"/>
              </a:rPr>
              <a:t>Spory 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týkající se </a:t>
            </a:r>
            <a:r>
              <a:rPr lang="cs-CZ" sz="25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důchodového</a:t>
            </a:r>
            <a:r>
              <a:rPr lang="cs-CZ" sz="2500" dirty="0">
                <a:solidFill>
                  <a:srgbClr val="21396D"/>
                </a:solidFill>
                <a:latin typeface="Trebuchet MS" panose="020B0603020202020204" pitchFamily="34" charset="0"/>
              </a:rPr>
              <a:t> nebo </a:t>
            </a:r>
            <a:r>
              <a:rPr lang="cs-CZ" sz="2500" b="1" u="sng" dirty="0">
                <a:solidFill>
                  <a:srgbClr val="21396D"/>
                </a:solidFill>
                <a:latin typeface="Trebuchet MS" panose="020B0603020202020204" pitchFamily="34" charset="0"/>
              </a:rPr>
              <a:t>penzijního spoření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9152-21EB-41AB-9B3E-1DDAAD7DDE7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12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2342</Words>
  <Application>Microsoft Office PowerPoint</Application>
  <PresentationFormat>Předvádění na obrazovce (4:3)</PresentationFormat>
  <Paragraphs>337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</dc:creator>
  <cp:lastModifiedBy>Vacek Lukáš Mgr.</cp:lastModifiedBy>
  <cp:revision>99</cp:revision>
  <dcterms:created xsi:type="dcterms:W3CDTF">2013-11-11T08:09:16Z</dcterms:created>
  <dcterms:modified xsi:type="dcterms:W3CDTF">2014-03-31T14:47:02Z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669797274</vt:i4>
  </property>
  <property fmtid="{D5CDD505-2E9C-101B-9397-08002B2CF9AE}" pid="3" name="_NewReviewCycle">
    <vt:lpwstr/>
  </property>
  <property fmtid="{D5CDD505-2E9C-101B-9397-08002B2CF9AE}" pid="4" name="_EmailSubject">
    <vt:lpwstr>Přednáška - časové možnosti</vt:lpwstr>
  </property>
  <property fmtid="{D5CDD505-2E9C-101B-9397-08002B2CF9AE}" pid="5" name="_AuthorEmail">
    <vt:lpwstr>Vacek@finarbitr.cz</vt:lpwstr>
  </property>
  <property fmtid="{D5CDD505-2E9C-101B-9397-08002B2CF9AE}" pid="6" name="_AuthorEmailDisplayName">
    <vt:lpwstr>Vacek Lukáš Mgr.</vt:lpwstr>
  </property>
</Properties>
</file>