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  <p:sldMasterId id="2147483653" r:id="rId2"/>
  </p:sldMasterIdLst>
  <p:notesMasterIdLst>
    <p:notesMasterId r:id="rId26"/>
  </p:notesMasterIdLst>
  <p:handoutMasterIdLst>
    <p:handoutMasterId r:id="rId27"/>
  </p:handoutMasterIdLst>
  <p:sldIdLst>
    <p:sldId id="309" r:id="rId3"/>
    <p:sldId id="311" r:id="rId4"/>
    <p:sldId id="454" r:id="rId5"/>
    <p:sldId id="455" r:id="rId6"/>
    <p:sldId id="456" r:id="rId7"/>
    <p:sldId id="457" r:id="rId8"/>
    <p:sldId id="458" r:id="rId9"/>
    <p:sldId id="459" r:id="rId10"/>
    <p:sldId id="460" r:id="rId11"/>
    <p:sldId id="461" r:id="rId12"/>
    <p:sldId id="462" r:id="rId13"/>
    <p:sldId id="463" r:id="rId14"/>
    <p:sldId id="464" r:id="rId15"/>
    <p:sldId id="465" r:id="rId16"/>
    <p:sldId id="466" r:id="rId17"/>
    <p:sldId id="467" r:id="rId18"/>
    <p:sldId id="468" r:id="rId19"/>
    <p:sldId id="469" r:id="rId20"/>
    <p:sldId id="470" r:id="rId21"/>
    <p:sldId id="472" r:id="rId22"/>
    <p:sldId id="473" r:id="rId23"/>
    <p:sldId id="471" r:id="rId24"/>
    <p:sldId id="326" r:id="rId25"/>
  </p:sldIdLst>
  <p:sldSz cx="9144000" cy="6858000" type="screen4x3"/>
  <p:notesSz cx="6813550" cy="9948863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D5BD"/>
    <a:srgbClr val="E7C99D"/>
    <a:srgbClr val="FFF1E1"/>
    <a:srgbClr val="EAEAEA"/>
    <a:srgbClr val="FFEACD"/>
    <a:srgbClr val="7D1E1E"/>
    <a:srgbClr val="FFFFFF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79" autoAdjust="0"/>
    <p:restoredTop sz="94747" autoAdjust="0"/>
  </p:normalViewPr>
  <p:slideViewPr>
    <p:cSldViewPr>
      <p:cViewPr>
        <p:scale>
          <a:sx n="100" d="100"/>
          <a:sy n="100" d="100"/>
        </p:scale>
        <p:origin x="-1140" y="-174"/>
      </p:cViewPr>
      <p:guideLst>
        <p:guide orient="horz" pos="709"/>
        <p:guide orient="horz" pos="3884"/>
        <p:guide orient="horz" pos="1117"/>
        <p:guide orient="horz" pos="4058"/>
        <p:guide pos="2880"/>
        <p:guide pos="581"/>
        <p:guide pos="5465"/>
        <p:guide pos="170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0" d="100"/>
          <a:sy n="100" d="100"/>
        </p:scale>
        <p:origin x="-1938" y="-90"/>
      </p:cViewPr>
      <p:guideLst>
        <p:guide orient="horz" pos="3134"/>
        <p:guide pos="214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B7CF31-378E-405F-9DD8-C7D030E702F6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4266CD6-5868-459D-A9CC-F3DDB45F399E}">
      <dgm:prSet phldrT="[Text]"/>
      <dgm:spPr/>
      <dgm:t>
        <a:bodyPr/>
        <a:lstStyle/>
        <a:p>
          <a:r>
            <a:rPr lang="cs-CZ" dirty="0" smtClean="0"/>
            <a:t>výnos</a:t>
          </a:r>
          <a:endParaRPr lang="cs-CZ" dirty="0"/>
        </a:p>
      </dgm:t>
    </dgm:pt>
    <dgm:pt modelId="{ECD08421-21A2-4A13-BDBA-779A5B3CC305}" type="parTrans" cxnId="{819BAEF3-19F2-4E0B-B13E-03B52771A95D}">
      <dgm:prSet/>
      <dgm:spPr/>
      <dgm:t>
        <a:bodyPr/>
        <a:lstStyle/>
        <a:p>
          <a:endParaRPr lang="cs-CZ"/>
        </a:p>
      </dgm:t>
    </dgm:pt>
    <dgm:pt modelId="{3E3D8FFD-C350-4C28-9984-055A0273FF5B}" type="sibTrans" cxnId="{819BAEF3-19F2-4E0B-B13E-03B52771A95D}">
      <dgm:prSet/>
      <dgm:spPr/>
      <dgm:t>
        <a:bodyPr/>
        <a:lstStyle/>
        <a:p>
          <a:endParaRPr lang="cs-CZ"/>
        </a:p>
      </dgm:t>
    </dgm:pt>
    <dgm:pt modelId="{B4DABB66-1D6D-48E4-975C-F6310CC3CC95}">
      <dgm:prSet phldrT="[Text]"/>
      <dgm:spPr/>
      <dgm:t>
        <a:bodyPr/>
        <a:lstStyle/>
        <a:p>
          <a:r>
            <a:rPr lang="cs-CZ" dirty="0" smtClean="0"/>
            <a:t>likvidita</a:t>
          </a:r>
          <a:endParaRPr lang="cs-CZ" dirty="0"/>
        </a:p>
      </dgm:t>
    </dgm:pt>
    <dgm:pt modelId="{66C8B2CF-1C44-4D7D-94BC-184AFE12ED7E}" type="parTrans" cxnId="{104DF10B-CAA4-47CD-84D0-A79B49BAA82D}">
      <dgm:prSet/>
      <dgm:spPr/>
      <dgm:t>
        <a:bodyPr/>
        <a:lstStyle/>
        <a:p>
          <a:endParaRPr lang="cs-CZ"/>
        </a:p>
      </dgm:t>
    </dgm:pt>
    <dgm:pt modelId="{11C653D7-3DB8-4CF7-A191-248021A4F486}" type="sibTrans" cxnId="{104DF10B-CAA4-47CD-84D0-A79B49BAA82D}">
      <dgm:prSet/>
      <dgm:spPr/>
      <dgm:t>
        <a:bodyPr/>
        <a:lstStyle/>
        <a:p>
          <a:endParaRPr lang="cs-CZ"/>
        </a:p>
      </dgm:t>
    </dgm:pt>
    <dgm:pt modelId="{BB44A0AA-81CF-4BF1-8D5B-1EF5C41E763D}">
      <dgm:prSet phldrT="[Text]"/>
      <dgm:spPr/>
      <dgm:t>
        <a:bodyPr/>
        <a:lstStyle/>
        <a:p>
          <a:r>
            <a:rPr lang="cs-CZ" dirty="0" smtClean="0"/>
            <a:t>riziko</a:t>
          </a:r>
          <a:endParaRPr lang="cs-CZ" dirty="0"/>
        </a:p>
      </dgm:t>
    </dgm:pt>
    <dgm:pt modelId="{59BCB0E3-7EC1-4A93-B770-5373F5C6E889}" type="parTrans" cxnId="{26AA9E84-92A7-4956-A403-2F98C98E6964}">
      <dgm:prSet/>
      <dgm:spPr/>
      <dgm:t>
        <a:bodyPr/>
        <a:lstStyle/>
        <a:p>
          <a:endParaRPr lang="cs-CZ"/>
        </a:p>
      </dgm:t>
    </dgm:pt>
    <dgm:pt modelId="{428A578F-4D3A-4698-814C-9393FB1CB8D8}" type="sibTrans" cxnId="{26AA9E84-92A7-4956-A403-2F98C98E6964}">
      <dgm:prSet/>
      <dgm:spPr/>
      <dgm:t>
        <a:bodyPr/>
        <a:lstStyle/>
        <a:p>
          <a:endParaRPr lang="cs-CZ"/>
        </a:p>
      </dgm:t>
    </dgm:pt>
    <dgm:pt modelId="{8C5445E9-A165-4546-B515-2FF2BBA6DEAB}" type="pres">
      <dgm:prSet presAssocID="{69B7CF31-378E-405F-9DD8-C7D030E702F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8D032DE-6AF3-40EB-A6B8-CE5B77A8C9C0}" type="pres">
      <dgm:prSet presAssocID="{74266CD6-5868-459D-A9CC-F3DDB45F399E}" presName="node" presStyleLbl="node1" presStyleIdx="0" presStyleCnt="3" custRadScaleRad="100108" custRadScaleInc="-317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586E277-BB4A-4241-8258-5434FAF58DBF}" type="pres">
      <dgm:prSet presAssocID="{3E3D8FFD-C350-4C28-9984-055A0273FF5B}" presName="sibTrans" presStyleLbl="sibTrans2D1" presStyleIdx="0" presStyleCnt="3"/>
      <dgm:spPr/>
      <dgm:t>
        <a:bodyPr/>
        <a:lstStyle/>
        <a:p>
          <a:endParaRPr lang="cs-CZ"/>
        </a:p>
      </dgm:t>
    </dgm:pt>
    <dgm:pt modelId="{C76FD2E9-1FEE-4BE4-BE7D-0EFBEB5082A2}" type="pres">
      <dgm:prSet presAssocID="{3E3D8FFD-C350-4C28-9984-055A0273FF5B}" presName="connectorText" presStyleLbl="sibTrans2D1" presStyleIdx="0" presStyleCnt="3"/>
      <dgm:spPr/>
      <dgm:t>
        <a:bodyPr/>
        <a:lstStyle/>
        <a:p>
          <a:endParaRPr lang="cs-CZ"/>
        </a:p>
      </dgm:t>
    </dgm:pt>
    <dgm:pt modelId="{DEBD326A-3932-4486-80E9-59B66BF0D494}" type="pres">
      <dgm:prSet presAssocID="{B4DABB66-1D6D-48E4-975C-F6310CC3CC9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43A55FE-EFDC-495F-B157-5139ADE467CF}" type="pres">
      <dgm:prSet presAssocID="{11C653D7-3DB8-4CF7-A191-248021A4F486}" presName="sibTrans" presStyleLbl="sibTrans2D1" presStyleIdx="1" presStyleCnt="3"/>
      <dgm:spPr/>
      <dgm:t>
        <a:bodyPr/>
        <a:lstStyle/>
        <a:p>
          <a:endParaRPr lang="cs-CZ"/>
        </a:p>
      </dgm:t>
    </dgm:pt>
    <dgm:pt modelId="{46CE9C69-482D-4587-BB1A-97C896B4BEA2}" type="pres">
      <dgm:prSet presAssocID="{11C653D7-3DB8-4CF7-A191-248021A4F486}" presName="connectorText" presStyleLbl="sibTrans2D1" presStyleIdx="1" presStyleCnt="3"/>
      <dgm:spPr/>
      <dgm:t>
        <a:bodyPr/>
        <a:lstStyle/>
        <a:p>
          <a:endParaRPr lang="cs-CZ"/>
        </a:p>
      </dgm:t>
    </dgm:pt>
    <dgm:pt modelId="{0F2FB45A-5867-455E-9687-99520A15B34D}" type="pres">
      <dgm:prSet presAssocID="{BB44A0AA-81CF-4BF1-8D5B-1EF5C41E763D}" presName="node" presStyleLbl="node1" presStyleIdx="2" presStyleCnt="3" custRadScaleRad="103434" custRadScaleInc="94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E8AC93D-9597-47F4-AC4A-7AC19325BA2E}" type="pres">
      <dgm:prSet presAssocID="{428A578F-4D3A-4698-814C-9393FB1CB8D8}" presName="sibTrans" presStyleLbl="sibTrans2D1" presStyleIdx="2" presStyleCnt="3"/>
      <dgm:spPr/>
      <dgm:t>
        <a:bodyPr/>
        <a:lstStyle/>
        <a:p>
          <a:endParaRPr lang="cs-CZ"/>
        </a:p>
      </dgm:t>
    </dgm:pt>
    <dgm:pt modelId="{9F5530F8-73EE-4064-998C-9711E806AAD7}" type="pres">
      <dgm:prSet presAssocID="{428A578F-4D3A-4698-814C-9393FB1CB8D8}" presName="connectorText" presStyleLbl="sibTrans2D1" presStyleIdx="2" presStyleCnt="3"/>
      <dgm:spPr/>
      <dgm:t>
        <a:bodyPr/>
        <a:lstStyle/>
        <a:p>
          <a:endParaRPr lang="cs-CZ"/>
        </a:p>
      </dgm:t>
    </dgm:pt>
  </dgm:ptLst>
  <dgm:cxnLst>
    <dgm:cxn modelId="{9C0FC21D-D656-4D12-913F-CC3DE50989A5}" type="presOf" srcId="{428A578F-4D3A-4698-814C-9393FB1CB8D8}" destId="{9F5530F8-73EE-4064-998C-9711E806AAD7}" srcOrd="1" destOrd="0" presId="urn:microsoft.com/office/officeart/2005/8/layout/cycle2"/>
    <dgm:cxn modelId="{38303BCB-2F67-47A2-B99F-1DAB0D29CAB5}" type="presOf" srcId="{BB44A0AA-81CF-4BF1-8D5B-1EF5C41E763D}" destId="{0F2FB45A-5867-455E-9687-99520A15B34D}" srcOrd="0" destOrd="0" presId="urn:microsoft.com/office/officeart/2005/8/layout/cycle2"/>
    <dgm:cxn modelId="{104DF10B-CAA4-47CD-84D0-A79B49BAA82D}" srcId="{69B7CF31-378E-405F-9DD8-C7D030E702F6}" destId="{B4DABB66-1D6D-48E4-975C-F6310CC3CC95}" srcOrd="1" destOrd="0" parTransId="{66C8B2CF-1C44-4D7D-94BC-184AFE12ED7E}" sibTransId="{11C653D7-3DB8-4CF7-A191-248021A4F486}"/>
    <dgm:cxn modelId="{0311ABB4-D3CD-4342-A2BA-F826EC53CB6E}" type="presOf" srcId="{428A578F-4D3A-4698-814C-9393FB1CB8D8}" destId="{1E8AC93D-9597-47F4-AC4A-7AC19325BA2E}" srcOrd="0" destOrd="0" presId="urn:microsoft.com/office/officeart/2005/8/layout/cycle2"/>
    <dgm:cxn modelId="{1198A4D3-FE77-43A9-8914-1F2EC5B0CF91}" type="presOf" srcId="{74266CD6-5868-459D-A9CC-F3DDB45F399E}" destId="{B8D032DE-6AF3-40EB-A6B8-CE5B77A8C9C0}" srcOrd="0" destOrd="0" presId="urn:microsoft.com/office/officeart/2005/8/layout/cycle2"/>
    <dgm:cxn modelId="{9CB2959F-C439-4DE1-9E3B-C78A3631CC57}" type="presOf" srcId="{69B7CF31-378E-405F-9DD8-C7D030E702F6}" destId="{8C5445E9-A165-4546-B515-2FF2BBA6DEAB}" srcOrd="0" destOrd="0" presId="urn:microsoft.com/office/officeart/2005/8/layout/cycle2"/>
    <dgm:cxn modelId="{660ECABF-2D14-4509-B24C-E45AF1B93E26}" type="presOf" srcId="{11C653D7-3DB8-4CF7-A191-248021A4F486}" destId="{543A55FE-EFDC-495F-B157-5139ADE467CF}" srcOrd="0" destOrd="0" presId="urn:microsoft.com/office/officeart/2005/8/layout/cycle2"/>
    <dgm:cxn modelId="{1BBE6ACA-5D5C-4844-BED7-CBEE12151B1C}" type="presOf" srcId="{11C653D7-3DB8-4CF7-A191-248021A4F486}" destId="{46CE9C69-482D-4587-BB1A-97C896B4BEA2}" srcOrd="1" destOrd="0" presId="urn:microsoft.com/office/officeart/2005/8/layout/cycle2"/>
    <dgm:cxn modelId="{26AA9E84-92A7-4956-A403-2F98C98E6964}" srcId="{69B7CF31-378E-405F-9DD8-C7D030E702F6}" destId="{BB44A0AA-81CF-4BF1-8D5B-1EF5C41E763D}" srcOrd="2" destOrd="0" parTransId="{59BCB0E3-7EC1-4A93-B770-5373F5C6E889}" sibTransId="{428A578F-4D3A-4698-814C-9393FB1CB8D8}"/>
    <dgm:cxn modelId="{463C6452-6B8B-4AEE-A486-83D3BB6CA90D}" type="presOf" srcId="{B4DABB66-1D6D-48E4-975C-F6310CC3CC95}" destId="{DEBD326A-3932-4486-80E9-59B66BF0D494}" srcOrd="0" destOrd="0" presId="urn:microsoft.com/office/officeart/2005/8/layout/cycle2"/>
    <dgm:cxn modelId="{D1F117C0-4430-4E51-840E-1871E0004E61}" type="presOf" srcId="{3E3D8FFD-C350-4C28-9984-055A0273FF5B}" destId="{1586E277-BB4A-4241-8258-5434FAF58DBF}" srcOrd="0" destOrd="0" presId="urn:microsoft.com/office/officeart/2005/8/layout/cycle2"/>
    <dgm:cxn modelId="{70BC0DD3-92A7-4862-A858-71D72EB2011F}" type="presOf" srcId="{3E3D8FFD-C350-4C28-9984-055A0273FF5B}" destId="{C76FD2E9-1FEE-4BE4-BE7D-0EFBEB5082A2}" srcOrd="1" destOrd="0" presId="urn:microsoft.com/office/officeart/2005/8/layout/cycle2"/>
    <dgm:cxn modelId="{819BAEF3-19F2-4E0B-B13E-03B52771A95D}" srcId="{69B7CF31-378E-405F-9DD8-C7D030E702F6}" destId="{74266CD6-5868-459D-A9CC-F3DDB45F399E}" srcOrd="0" destOrd="0" parTransId="{ECD08421-21A2-4A13-BDBA-779A5B3CC305}" sibTransId="{3E3D8FFD-C350-4C28-9984-055A0273FF5B}"/>
    <dgm:cxn modelId="{E4774444-36C9-41F9-BACF-E9CDD0750B8D}" type="presParOf" srcId="{8C5445E9-A165-4546-B515-2FF2BBA6DEAB}" destId="{B8D032DE-6AF3-40EB-A6B8-CE5B77A8C9C0}" srcOrd="0" destOrd="0" presId="urn:microsoft.com/office/officeart/2005/8/layout/cycle2"/>
    <dgm:cxn modelId="{580CFB3C-1A22-46CA-9809-12846E93CA8D}" type="presParOf" srcId="{8C5445E9-A165-4546-B515-2FF2BBA6DEAB}" destId="{1586E277-BB4A-4241-8258-5434FAF58DBF}" srcOrd="1" destOrd="0" presId="urn:microsoft.com/office/officeart/2005/8/layout/cycle2"/>
    <dgm:cxn modelId="{2C4ACE4D-F7F7-4261-B418-DF32F35EB761}" type="presParOf" srcId="{1586E277-BB4A-4241-8258-5434FAF58DBF}" destId="{C76FD2E9-1FEE-4BE4-BE7D-0EFBEB5082A2}" srcOrd="0" destOrd="0" presId="urn:microsoft.com/office/officeart/2005/8/layout/cycle2"/>
    <dgm:cxn modelId="{6363F82F-8C28-41FD-B47A-9DB3127EDC74}" type="presParOf" srcId="{8C5445E9-A165-4546-B515-2FF2BBA6DEAB}" destId="{DEBD326A-3932-4486-80E9-59B66BF0D494}" srcOrd="2" destOrd="0" presId="urn:microsoft.com/office/officeart/2005/8/layout/cycle2"/>
    <dgm:cxn modelId="{D7355D39-5CE0-4355-A64F-D6B2EFD8523A}" type="presParOf" srcId="{8C5445E9-A165-4546-B515-2FF2BBA6DEAB}" destId="{543A55FE-EFDC-495F-B157-5139ADE467CF}" srcOrd="3" destOrd="0" presId="urn:microsoft.com/office/officeart/2005/8/layout/cycle2"/>
    <dgm:cxn modelId="{A5A170F4-4276-4638-A9CA-193FDA0E933C}" type="presParOf" srcId="{543A55FE-EFDC-495F-B157-5139ADE467CF}" destId="{46CE9C69-482D-4587-BB1A-97C896B4BEA2}" srcOrd="0" destOrd="0" presId="urn:microsoft.com/office/officeart/2005/8/layout/cycle2"/>
    <dgm:cxn modelId="{FE843D45-C4CE-4C8C-A4EA-5FECDF8D0BA0}" type="presParOf" srcId="{8C5445E9-A165-4546-B515-2FF2BBA6DEAB}" destId="{0F2FB45A-5867-455E-9687-99520A15B34D}" srcOrd="4" destOrd="0" presId="urn:microsoft.com/office/officeart/2005/8/layout/cycle2"/>
    <dgm:cxn modelId="{E6F2A8EA-E99E-41C5-9F42-DEBA1DFCA22E}" type="presParOf" srcId="{8C5445E9-A165-4546-B515-2FF2BBA6DEAB}" destId="{1E8AC93D-9597-47F4-AC4A-7AC19325BA2E}" srcOrd="5" destOrd="0" presId="urn:microsoft.com/office/officeart/2005/8/layout/cycle2"/>
    <dgm:cxn modelId="{61DCD02F-42A5-4904-A363-41B819914636}" type="presParOf" srcId="{1E8AC93D-9597-47F4-AC4A-7AC19325BA2E}" destId="{9F5530F8-73EE-4064-998C-9711E806AAD7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D032DE-6AF3-40EB-A6B8-CE5B77A8C9C0}">
      <dsp:nvSpPr>
        <dsp:cNvPr id="0" name=""/>
        <dsp:cNvSpPr/>
      </dsp:nvSpPr>
      <dsp:spPr>
        <a:xfrm>
          <a:off x="2143139" y="4"/>
          <a:ext cx="1148222" cy="11482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výnos</a:t>
          </a:r>
          <a:endParaRPr lang="cs-CZ" sz="1600" kern="1200" dirty="0"/>
        </a:p>
      </dsp:txBody>
      <dsp:txXfrm>
        <a:off x="2311292" y="168157"/>
        <a:ext cx="811916" cy="811916"/>
      </dsp:txXfrm>
    </dsp:sp>
    <dsp:sp modelId="{1586E277-BB4A-4241-8258-5434FAF58DBF}">
      <dsp:nvSpPr>
        <dsp:cNvPr id="0" name=""/>
        <dsp:cNvSpPr/>
      </dsp:nvSpPr>
      <dsp:spPr>
        <a:xfrm rot="3543935">
          <a:off x="3003060" y="1119934"/>
          <a:ext cx="314848" cy="3875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300" kern="1200"/>
        </a:p>
      </dsp:txBody>
      <dsp:txXfrm>
        <a:off x="3026010" y="1156930"/>
        <a:ext cx="220394" cy="232515"/>
      </dsp:txXfrm>
    </dsp:sp>
    <dsp:sp modelId="{DEBD326A-3932-4486-80E9-59B66BF0D494}">
      <dsp:nvSpPr>
        <dsp:cNvPr id="0" name=""/>
        <dsp:cNvSpPr/>
      </dsp:nvSpPr>
      <dsp:spPr>
        <a:xfrm>
          <a:off x="3038768" y="1494453"/>
          <a:ext cx="1148222" cy="11482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likvidita</a:t>
          </a:r>
          <a:endParaRPr lang="cs-CZ" sz="1600" kern="1200" dirty="0"/>
        </a:p>
      </dsp:txBody>
      <dsp:txXfrm>
        <a:off x="3206921" y="1662606"/>
        <a:ext cx="811916" cy="811916"/>
      </dsp:txXfrm>
    </dsp:sp>
    <dsp:sp modelId="{543A55FE-EFDC-495F-B157-5139ADE467CF}">
      <dsp:nvSpPr>
        <dsp:cNvPr id="0" name=""/>
        <dsp:cNvSpPr/>
      </dsp:nvSpPr>
      <dsp:spPr>
        <a:xfrm rot="10798965">
          <a:off x="2580156" y="1875064"/>
          <a:ext cx="324086" cy="3875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300" kern="1200"/>
        </a:p>
      </dsp:txBody>
      <dsp:txXfrm rot="10800000">
        <a:off x="2677382" y="1952554"/>
        <a:ext cx="226860" cy="232515"/>
      </dsp:txXfrm>
    </dsp:sp>
    <dsp:sp modelId="{0F2FB45A-5867-455E-9687-99520A15B34D}">
      <dsp:nvSpPr>
        <dsp:cNvPr id="0" name=""/>
        <dsp:cNvSpPr/>
      </dsp:nvSpPr>
      <dsp:spPr>
        <a:xfrm>
          <a:off x="1279062" y="1494983"/>
          <a:ext cx="1148222" cy="11482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riziko</a:t>
          </a:r>
          <a:endParaRPr lang="cs-CZ" sz="1600" kern="1200" dirty="0"/>
        </a:p>
      </dsp:txBody>
      <dsp:txXfrm>
        <a:off x="1447215" y="1663136"/>
        <a:ext cx="811916" cy="811916"/>
      </dsp:txXfrm>
    </dsp:sp>
    <dsp:sp modelId="{1E8AC93D-9597-47F4-AC4A-7AC19325BA2E}">
      <dsp:nvSpPr>
        <dsp:cNvPr id="0" name=""/>
        <dsp:cNvSpPr/>
      </dsp:nvSpPr>
      <dsp:spPr>
        <a:xfrm rot="18001639">
          <a:off x="2127566" y="1135355"/>
          <a:ext cx="306607" cy="3875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300" kern="1200"/>
        </a:p>
      </dsp:txBody>
      <dsp:txXfrm>
        <a:off x="2150543" y="1252678"/>
        <a:ext cx="214625" cy="2325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27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9213" y="0"/>
            <a:ext cx="29527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8800"/>
            <a:ext cx="29527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9213" y="9448800"/>
            <a:ext cx="29527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812E34A3-390F-4D51-9B26-48B04B4A14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329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27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9213" y="0"/>
            <a:ext cx="29527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73638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5988"/>
            <a:ext cx="5451475" cy="447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800"/>
            <a:ext cx="29527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9213" y="9448800"/>
            <a:ext cx="29527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BAEC0998-52B5-43ED-8B76-D759644F44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7588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17714C-E71F-4230-AC5A-276FAD7989DE}" type="slidenum">
              <a:rPr lang="cs-CZ" altLang="cs-CZ" smtClean="0"/>
              <a:pPr/>
              <a:t>2</a:t>
            </a:fld>
            <a:endParaRPr lang="cs-CZ" altLang="cs-CZ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721276-4545-492E-8331-D422A8D13D84}" type="slidenum">
              <a:rPr lang="cs-CZ" altLang="cs-CZ" smtClean="0"/>
              <a:pPr/>
              <a:t>23</a:t>
            </a:fld>
            <a:endParaRPr lang="cs-CZ" altLang="cs-CZ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 userDrawn="1"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5F1717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s-CZ" altLang="cs-CZ" smtClean="0"/>
          </a:p>
        </p:txBody>
      </p:sp>
      <p:pic>
        <p:nvPicPr>
          <p:cNvPr id="5" name="Picture 15" descr="pruh_TITL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6" descr="logo_econ_W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22325" y="517525"/>
            <a:ext cx="1543050" cy="154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7" descr="text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692400" y="858838"/>
            <a:ext cx="5275263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6688" y="2709863"/>
            <a:ext cx="5969000" cy="3455987"/>
          </a:xfrm>
        </p:spPr>
        <p:txBody>
          <a:bodyPr bIns="1080000" anchor="ctr"/>
          <a:lstStyle>
            <a:lvl1pPr>
              <a:defRPr sz="3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6688" y="5373688"/>
            <a:ext cx="5969000" cy="792162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2706688" y="6442075"/>
            <a:ext cx="4960937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BEEFC-BE1F-4D32-801E-E91CB7789D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EBD69-28D5-48DB-AE94-374ADB3956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7B8C1C-9889-4ACF-90F2-08A7B2F2EC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3F53B-1533-49BD-9006-C102841230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0DAB5-3947-4380-84EB-F518F45D44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42786-EA74-4E22-942F-853F65DD71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EEC647-2E30-4CC0-B59A-835A718A1A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7534C-075B-4EC2-AF2D-05C2528848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4D145-584A-4710-A02A-D36F052D45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FF8BA-4D99-4BE4-9191-1A2E481E7B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CAC96C-6F79-4BE5-8BAF-78C7EB9ABE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14FCC-4A77-4CCB-A45D-7A18E2BCBB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C7989-D81F-42B2-9ADF-1919697874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F43AF0-1BB7-4C35-A283-676209682F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6565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656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C79773-A51F-4A76-9A07-17E37F27F5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FF05FA-2EFB-4395-A115-7CC3F060D8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62996-CA91-412C-8EDA-09CC0964B4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1827C-1296-4651-BEF6-A4FFEA63D7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74463B-246D-4E50-B0A3-23D945304E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AAEA72-317C-4C96-9E6D-14C80D5FED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53C92-1E02-428D-8420-21FDD653B1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07E62-D810-4FFC-9873-DBCAD0F776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1E1"/>
            </a:gs>
            <a:gs pos="100000">
              <a:srgbClr val="E5D5BD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2"/>
          <p:cNvSpPr>
            <a:spLocks noChangeArrowheads="1"/>
          </p:cNvSpPr>
          <p:nvPr userDrawn="1"/>
        </p:nvSpPr>
        <p:spPr bwMode="auto">
          <a:xfrm>
            <a:off x="0" y="-6350"/>
            <a:ext cx="9144000" cy="81280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5F1717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s-CZ" altLang="cs-CZ" smtClean="0"/>
          </a:p>
        </p:txBody>
      </p:sp>
      <p:pic>
        <p:nvPicPr>
          <p:cNvPr id="1027" name="Picture 11" descr="text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2705100" y="222250"/>
            <a:ext cx="3414713" cy="40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42075"/>
            <a:ext cx="508793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+mn-lt"/>
              </a:defRPr>
            </a:lvl1pPr>
          </a:lstStyle>
          <a:p>
            <a:pPr>
              <a:defRPr/>
            </a:pPr>
            <a:fld id="{AF2182B8-158C-4702-99B3-47FC645703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2" name="Picture 7" descr="pruh_normal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900113" y="44450"/>
            <a:ext cx="1420812" cy="97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8" descr="pruh_normal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900113" y="6423025"/>
            <a:ext cx="1420812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Text Box 10"/>
          <p:cNvSpPr txBox="1">
            <a:spLocks noChangeArrowheads="1"/>
          </p:cNvSpPr>
          <p:nvPr userDrawn="1"/>
        </p:nvSpPr>
        <p:spPr bwMode="auto">
          <a:xfrm>
            <a:off x="6548438" y="463550"/>
            <a:ext cx="2160587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cs-CZ" altLang="cs-CZ" sz="1200" b="1" smtClean="0">
                <a:solidFill>
                  <a:srgbClr val="FFFFFF"/>
                </a:solidFill>
                <a:latin typeface="Trebuchet MS" pitchFamily="34" charset="0"/>
              </a:rPr>
              <a:t>www.econ.muni.cz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1E1"/>
            </a:gs>
            <a:gs pos="100000">
              <a:srgbClr val="E5D5BD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 userDrawn="1"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5F1717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s-CZ" altLang="cs-CZ" smtClean="0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42075"/>
            <a:ext cx="496093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22733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01013" y="6442075"/>
            <a:ext cx="58578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+mn-lt"/>
              </a:defRPr>
            </a:lvl1pPr>
          </a:lstStyle>
          <a:p>
            <a:pPr>
              <a:defRPr/>
            </a:pPr>
            <a:fld id="{7D1C66AF-2E6D-4513-BEDF-32B5964D0B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2053" name="Picture 6" descr="pruh_TITL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7" descr="logo_econ_W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22325" y="517525"/>
            <a:ext cx="1543050" cy="154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10" descr="text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2692400" y="858838"/>
            <a:ext cx="5275263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6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6688" y="2708275"/>
            <a:ext cx="5969000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1080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msystem.cz/?gclid=CPSaxIyZrrwCFSgKwwodelkA8A" TargetMode="External"/><Relationship Id="rId2" Type="http://schemas.openxmlformats.org/officeDocument/2006/relationships/hyperlink" Target="http://www.bcpp.cz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nesni-financni-svet.cz/cs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inance.cz/zpravy/finance/124924-k-cemu-slouzi-a-jak-se-pocitaji-burzovni-indexy-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6715140" y="6429396"/>
            <a:ext cx="1785950" cy="428604"/>
          </a:xfrm>
        </p:spPr>
        <p:txBody>
          <a:bodyPr/>
          <a:lstStyle/>
          <a:p>
            <a:pPr>
              <a:defRPr/>
            </a:pPr>
            <a:r>
              <a:rPr lang="nl-NL" dirty="0"/>
              <a:t>Ing. </a:t>
            </a:r>
            <a:r>
              <a:rPr lang="cs-CZ" dirty="0" smtClean="0"/>
              <a:t>Barbora Chmelíková</a:t>
            </a:r>
            <a:r>
              <a:rPr lang="nl-NL" dirty="0" smtClean="0"/>
              <a:t>                               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823331-8E83-43C7-A219-A57136EC7C03}" type="slidenum">
              <a:rPr lang="cs-CZ"/>
              <a:pPr>
                <a:defRPr/>
              </a:pPr>
              <a:t>1</a:t>
            </a:fld>
            <a:endParaRPr lang="cs-CZ"/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Investování a jeho základní pravidla </a:t>
            </a:r>
            <a:br>
              <a:rPr lang="cs-CZ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smtClean="0"/>
              <a:t> </a:t>
            </a:r>
            <a:r>
              <a:rPr lang="cs-CZ" sz="2400" b="0" dirty="0" smtClean="0"/>
              <a:t/>
            </a:r>
            <a:br>
              <a:rPr lang="cs-CZ" sz="2400" b="0" dirty="0" smtClean="0"/>
            </a:br>
            <a:endParaRPr lang="cs-CZ" sz="24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85786" y="1714488"/>
            <a:ext cx="7772400" cy="4357687"/>
          </a:xfrm>
        </p:spPr>
        <p:txBody>
          <a:bodyPr/>
          <a:lstStyle/>
          <a:p>
            <a:r>
              <a:rPr lang="cs-CZ" sz="2000" dirty="0" smtClean="0"/>
              <a:t>= listina dosvědčující existenci nějakého práva, která je i tohoto práva nositelem; vlastník CP může uplatnit právo s tímto CP spojené</a:t>
            </a:r>
          </a:p>
          <a:p>
            <a:pPr lvl="1"/>
            <a:r>
              <a:rPr lang="cs-CZ" sz="2000" b="1" dirty="0" smtClean="0"/>
              <a:t>Právo podílu na něčem </a:t>
            </a:r>
            <a:r>
              <a:rPr lang="cs-CZ" sz="2000" dirty="0" smtClean="0"/>
              <a:t>(spolurozhodovat, vlastnit – např. akcie nebo investiční certifikáty)</a:t>
            </a:r>
          </a:p>
          <a:p>
            <a:pPr lvl="1"/>
            <a:r>
              <a:rPr lang="cs-CZ" sz="2000" b="1" dirty="0" smtClean="0"/>
              <a:t>Právo požadovat nějaké plnění </a:t>
            </a:r>
            <a:r>
              <a:rPr lang="cs-CZ" sz="2000" dirty="0" smtClean="0"/>
              <a:t>(stanovenou sumu)</a:t>
            </a:r>
          </a:p>
          <a:p>
            <a:pPr lvl="1"/>
            <a:endParaRPr lang="cs-CZ" sz="2000" dirty="0" smtClean="0"/>
          </a:p>
          <a:p>
            <a:r>
              <a:rPr lang="cs-CZ" sz="2000" dirty="0" smtClean="0"/>
              <a:t>Definice: </a:t>
            </a:r>
            <a:r>
              <a:rPr lang="cs-CZ" sz="2000" dirty="0" smtClean="0">
                <a:solidFill>
                  <a:srgbClr val="0070C0"/>
                </a:solidFill>
              </a:rPr>
              <a:t>CP je listina či listinu nahrazující záznam (</a:t>
            </a:r>
            <a:r>
              <a:rPr lang="cs-CZ" sz="2000" dirty="0" err="1" smtClean="0">
                <a:solidFill>
                  <a:srgbClr val="0070C0"/>
                </a:solidFill>
              </a:rPr>
              <a:t>tj.evidence</a:t>
            </a:r>
            <a:r>
              <a:rPr lang="cs-CZ" sz="2000" dirty="0" smtClean="0">
                <a:solidFill>
                  <a:srgbClr val="0070C0"/>
                </a:solidFill>
              </a:rPr>
              <a:t>), které obsahují určité </a:t>
            </a:r>
            <a:r>
              <a:rPr lang="cs-CZ" sz="2000" b="1" dirty="0" smtClean="0">
                <a:solidFill>
                  <a:srgbClr val="0070C0"/>
                </a:solidFill>
              </a:rPr>
              <a:t>právo</a:t>
            </a:r>
            <a:r>
              <a:rPr lang="cs-CZ" sz="2000" dirty="0" smtClean="0">
                <a:solidFill>
                  <a:srgbClr val="0070C0"/>
                </a:solidFill>
              </a:rPr>
              <a:t> a toto právo je se svým nositelem (CP) pevně spjato</a:t>
            </a:r>
          </a:p>
          <a:p>
            <a:endParaRPr lang="cs-CZ" sz="2000" dirty="0" smtClean="0">
              <a:solidFill>
                <a:srgbClr val="0070C0"/>
              </a:solidFill>
            </a:endParaRPr>
          </a:p>
          <a:p>
            <a:r>
              <a:rPr lang="cs-CZ" sz="2000" dirty="0" smtClean="0"/>
              <a:t>Společnost nebo subjekt vydávající CP se nazývá </a:t>
            </a:r>
            <a:r>
              <a:rPr lang="cs-CZ" sz="2000" b="1" dirty="0" smtClean="0"/>
              <a:t>emitent</a:t>
            </a:r>
          </a:p>
          <a:p>
            <a:r>
              <a:rPr lang="cs-CZ" sz="2000" dirty="0" smtClean="0"/>
              <a:t>Je důležité u CP rozlišovat druh, podobu a formu CP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714FCC-4A77-4CCB-A45D-7A18E2BCBBD4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429396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Cenný papír (CP)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8662" y="928670"/>
            <a:ext cx="7772400" cy="503237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Druhy cenných papírů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8662" y="1428736"/>
            <a:ext cx="7772400" cy="4357687"/>
          </a:xfrm>
        </p:spPr>
        <p:txBody>
          <a:bodyPr/>
          <a:lstStyle/>
          <a:p>
            <a:r>
              <a:rPr lang="cs-CZ" sz="1800" dirty="0" smtClean="0"/>
              <a:t>Různé druhy CP, v ČR jsou zákonem upraveny tyto:</a:t>
            </a:r>
          </a:p>
          <a:p>
            <a:pPr lvl="1"/>
            <a:r>
              <a:rPr lang="cs-CZ" sz="1800" dirty="0" smtClean="0"/>
              <a:t>1) akcie</a:t>
            </a:r>
          </a:p>
          <a:p>
            <a:pPr lvl="1"/>
            <a:r>
              <a:rPr lang="cs-CZ" sz="1800" dirty="0" smtClean="0"/>
              <a:t>2) zatímní listy</a:t>
            </a:r>
          </a:p>
          <a:p>
            <a:pPr lvl="1"/>
            <a:r>
              <a:rPr lang="cs-CZ" sz="1800" dirty="0" smtClean="0"/>
              <a:t>3) poukázky na akcie</a:t>
            </a:r>
          </a:p>
          <a:p>
            <a:pPr lvl="1"/>
            <a:r>
              <a:rPr lang="cs-CZ" sz="1800" dirty="0" smtClean="0"/>
              <a:t>4) podílové listy</a:t>
            </a:r>
          </a:p>
          <a:p>
            <a:pPr lvl="1"/>
            <a:r>
              <a:rPr lang="cs-CZ" sz="1800" dirty="0" smtClean="0"/>
              <a:t>5) dluhopisy</a:t>
            </a:r>
          </a:p>
          <a:p>
            <a:pPr lvl="1"/>
            <a:r>
              <a:rPr lang="cs-CZ" sz="1800" dirty="0" smtClean="0"/>
              <a:t>6) investiční kupony</a:t>
            </a:r>
          </a:p>
          <a:p>
            <a:pPr lvl="1"/>
            <a:r>
              <a:rPr lang="cs-CZ" sz="1800" dirty="0" smtClean="0"/>
              <a:t>7) kupony</a:t>
            </a:r>
          </a:p>
          <a:p>
            <a:pPr lvl="1"/>
            <a:r>
              <a:rPr lang="cs-CZ" sz="1800" dirty="0" smtClean="0"/>
              <a:t>8) opční listy</a:t>
            </a:r>
          </a:p>
          <a:p>
            <a:pPr lvl="1"/>
            <a:r>
              <a:rPr lang="cs-CZ" sz="1800" dirty="0" smtClean="0"/>
              <a:t>9) směnky</a:t>
            </a:r>
          </a:p>
          <a:p>
            <a:pPr lvl="1"/>
            <a:r>
              <a:rPr lang="cs-CZ" sz="1800" dirty="0" smtClean="0"/>
              <a:t>10) šeky</a:t>
            </a:r>
          </a:p>
          <a:p>
            <a:pPr lvl="1"/>
            <a:r>
              <a:rPr lang="cs-CZ" sz="1800" dirty="0" smtClean="0"/>
              <a:t>11) cestovní šeky</a:t>
            </a:r>
          </a:p>
          <a:p>
            <a:pPr lvl="1"/>
            <a:r>
              <a:rPr lang="cs-CZ" sz="1800" dirty="0" smtClean="0"/>
              <a:t>12) náložní listy</a:t>
            </a:r>
          </a:p>
          <a:p>
            <a:pPr lvl="1"/>
            <a:r>
              <a:rPr lang="cs-CZ" sz="1800" dirty="0" smtClean="0"/>
              <a:t>13) </a:t>
            </a:r>
            <a:r>
              <a:rPr lang="cs-CZ" sz="1800" dirty="0" err="1" smtClean="0"/>
              <a:t>skladništní</a:t>
            </a:r>
            <a:r>
              <a:rPr lang="cs-CZ" sz="1800" dirty="0" smtClean="0"/>
              <a:t> listy</a:t>
            </a:r>
          </a:p>
          <a:p>
            <a:pPr lvl="1"/>
            <a:r>
              <a:rPr lang="cs-CZ" sz="1800" dirty="0" smtClean="0"/>
              <a:t>14) zemědělské skladní listy</a:t>
            </a:r>
          </a:p>
          <a:p>
            <a:pPr lvl="1"/>
            <a:r>
              <a:rPr lang="cs-CZ" sz="1800" dirty="0" smtClean="0"/>
              <a:t>15) jiné listiny, které jsou za CP prohlášeny zvláštními zákony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714FCC-4A77-4CCB-A45D-7A18E2BCBBD4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429396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24" y="1214422"/>
            <a:ext cx="7772400" cy="503237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Podoba a forma cenných papírů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8662" y="2000240"/>
            <a:ext cx="7772400" cy="4357687"/>
          </a:xfrm>
        </p:spPr>
        <p:txBody>
          <a:bodyPr/>
          <a:lstStyle/>
          <a:p>
            <a:r>
              <a:rPr lang="cs-CZ" sz="1800" b="1" dirty="0" smtClean="0"/>
              <a:t>podoba CP</a:t>
            </a:r>
          </a:p>
          <a:p>
            <a:pPr lvl="1"/>
            <a:r>
              <a:rPr lang="cs-CZ" sz="1800" b="1" dirty="0" smtClean="0"/>
              <a:t>listinná</a:t>
            </a:r>
            <a:r>
              <a:rPr lang="cs-CZ" sz="1800" dirty="0" smtClean="0"/>
              <a:t> (CP existuje jako fyzická listina, má reálnou podobu/formu)</a:t>
            </a:r>
          </a:p>
          <a:p>
            <a:pPr lvl="1"/>
            <a:r>
              <a:rPr lang="cs-CZ" sz="1800" b="1" dirty="0" smtClean="0"/>
              <a:t>zaknihovaná</a:t>
            </a:r>
            <a:r>
              <a:rPr lang="cs-CZ" sz="1800" dirty="0" smtClean="0"/>
              <a:t> (CP existuje jako záznam v evidenci CP, nemá fyzickou podobu; zaknihovat lze zastupitelné CP)</a:t>
            </a:r>
          </a:p>
          <a:p>
            <a:pPr lvl="1"/>
            <a:endParaRPr lang="cs-CZ" sz="1800" dirty="0" smtClean="0"/>
          </a:p>
          <a:p>
            <a:r>
              <a:rPr lang="cs-CZ" sz="1800" b="1" dirty="0" smtClean="0"/>
              <a:t>forma (převoditelnost) CP</a:t>
            </a:r>
            <a:r>
              <a:rPr lang="cs-CZ" sz="1800" dirty="0" smtClean="0"/>
              <a:t> udává, kdo je vlastníkem a jakým způsobem může tento CP převést</a:t>
            </a:r>
            <a:endParaRPr lang="cs-CZ" sz="1800" b="1" dirty="0" smtClean="0"/>
          </a:p>
          <a:p>
            <a:pPr lvl="1"/>
            <a:r>
              <a:rPr lang="cs-CZ" sz="1800" b="1" dirty="0" smtClean="0"/>
              <a:t>na majitele </a:t>
            </a:r>
            <a:r>
              <a:rPr lang="cs-CZ" sz="1800" dirty="0" smtClean="0"/>
              <a:t>– neomezeně převoditelné, pouhým předáním</a:t>
            </a:r>
          </a:p>
          <a:p>
            <a:pPr lvl="1"/>
            <a:r>
              <a:rPr lang="cs-CZ" sz="1800" b="1" dirty="0" smtClean="0"/>
              <a:t>na řad </a:t>
            </a:r>
            <a:r>
              <a:rPr lang="cs-CZ" sz="1800" dirty="0" smtClean="0"/>
              <a:t>– převoditelné rubopisem (indosamentem)</a:t>
            </a:r>
          </a:p>
          <a:p>
            <a:pPr lvl="1"/>
            <a:r>
              <a:rPr lang="cs-CZ" sz="1800" b="1" dirty="0" smtClean="0"/>
              <a:t>na jméno </a:t>
            </a:r>
            <a:r>
              <a:rPr lang="cs-CZ" sz="1800" dirty="0" smtClean="0"/>
              <a:t>– obsahují jméno prvního oprávněného vlastníka ve svém textu a převádějí se písemnou smlouvou a předáním (tradicí)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714FCC-4A77-4CCB-A45D-7A18E2BCBBD4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429396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24" y="1285860"/>
            <a:ext cx="7772400" cy="503237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Cenné papíry – akcie, dluhopis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24" y="2214554"/>
            <a:ext cx="7772400" cy="3857652"/>
          </a:xfrm>
        </p:spPr>
        <p:txBody>
          <a:bodyPr/>
          <a:lstStyle/>
          <a:p>
            <a:r>
              <a:rPr lang="cs-CZ" sz="1800" b="1" dirty="0" smtClean="0"/>
              <a:t>DLUHOPISY</a:t>
            </a:r>
          </a:p>
          <a:p>
            <a:pPr lvl="1"/>
            <a:r>
              <a:rPr lang="cs-CZ" sz="1800" dirty="0" smtClean="0"/>
              <a:t>Jsou CP vyjadřující </a:t>
            </a:r>
            <a:r>
              <a:rPr lang="cs-CZ" sz="1800" b="1" dirty="0" smtClean="0"/>
              <a:t>závazek</a:t>
            </a:r>
            <a:r>
              <a:rPr lang="cs-CZ" sz="1800" dirty="0" smtClean="0"/>
              <a:t> emitenta (vydavatele, který si půjčuje finanční prostředky) vůči vlastníkovi (držitel, kdo peníze má a půjčuje) zaplatit v dohodnutý termín dlužnou částku.</a:t>
            </a:r>
          </a:p>
          <a:p>
            <a:pPr lvl="1"/>
            <a:endParaRPr lang="cs-CZ" sz="1800" dirty="0" smtClean="0"/>
          </a:p>
          <a:p>
            <a:r>
              <a:rPr lang="cs-CZ" sz="1800" b="1" dirty="0" smtClean="0"/>
              <a:t>AKCIE</a:t>
            </a:r>
          </a:p>
          <a:p>
            <a:pPr lvl="1"/>
            <a:r>
              <a:rPr lang="cs-CZ" sz="1800" dirty="0" smtClean="0"/>
              <a:t>Přímé majetkové papíry v dané firmě, které majiteli akcie (akcionáři) umožňují </a:t>
            </a:r>
            <a:r>
              <a:rPr lang="cs-CZ" sz="1800" b="1" dirty="0" smtClean="0"/>
              <a:t>podíl</a:t>
            </a:r>
            <a:r>
              <a:rPr lang="cs-CZ" sz="1800" dirty="0" smtClean="0"/>
              <a:t>et se na zisku a výnosech společnosti</a:t>
            </a:r>
          </a:p>
          <a:p>
            <a:pPr lvl="1"/>
            <a:r>
              <a:rPr lang="cs-CZ" sz="1800" dirty="0" smtClean="0"/>
              <a:t>Výnos investora může být z </a:t>
            </a:r>
            <a:r>
              <a:rPr lang="cs-CZ" sz="1800" b="1" dirty="0" smtClean="0"/>
              <a:t>tržního rozdílu </a:t>
            </a:r>
            <a:r>
              <a:rPr lang="cs-CZ" sz="1800" dirty="0" smtClean="0"/>
              <a:t>mezi nákupní a prodejní cenou akcie při jejím prodeji nebo </a:t>
            </a:r>
            <a:r>
              <a:rPr lang="cs-CZ" sz="1800" b="1" dirty="0" smtClean="0"/>
              <a:t>dividenda</a:t>
            </a:r>
            <a:r>
              <a:rPr lang="cs-CZ" sz="1800" dirty="0" smtClean="0"/>
              <a:t>, jež je vyplácená firmou jako podíl na jejím zisku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714FCC-4A77-4CCB-A45D-7A18E2BCBBD4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429396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8662" y="1000108"/>
            <a:ext cx="7772400" cy="503237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Burza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8662" y="1571612"/>
            <a:ext cx="7772400" cy="4357687"/>
          </a:xfrm>
        </p:spPr>
        <p:txBody>
          <a:bodyPr/>
          <a:lstStyle/>
          <a:p>
            <a:r>
              <a:rPr lang="cs-CZ" sz="1800" b="1" dirty="0" smtClean="0"/>
              <a:t>Burza</a:t>
            </a:r>
            <a:r>
              <a:rPr lang="cs-CZ" sz="1800" dirty="0" smtClean="0"/>
              <a:t> = </a:t>
            </a:r>
            <a:r>
              <a:rPr lang="cs-CZ" sz="1800" dirty="0" smtClean="0">
                <a:solidFill>
                  <a:srgbClr val="0070C0"/>
                </a:solidFill>
              </a:rPr>
              <a:t>obchodní místo určené k emisi (vydávání), nákupu a prodeji CP</a:t>
            </a:r>
            <a:r>
              <a:rPr lang="cs-CZ" sz="1800" dirty="0" smtClean="0"/>
              <a:t>, střet zájemců o nákup a prodej CP, který vede ke vzniku ceny CP.</a:t>
            </a:r>
          </a:p>
          <a:p>
            <a:r>
              <a:rPr lang="cs-CZ" sz="1800" b="1" dirty="0" smtClean="0"/>
              <a:t>Praktický význam </a:t>
            </a:r>
            <a:r>
              <a:rPr lang="cs-CZ" sz="1800" dirty="0" smtClean="0"/>
              <a:t>burz spočívá ve </a:t>
            </a:r>
            <a:r>
              <a:rPr lang="cs-CZ" sz="1800" b="1" dirty="0" smtClean="0"/>
              <a:t>standardizaci</a:t>
            </a:r>
            <a:r>
              <a:rPr lang="cs-CZ" sz="1800" dirty="0" smtClean="0"/>
              <a:t> transakcí/obchodů (obchody jsou uzavírány ve stanoveném množství, kvalitě, splatnosti atd.), což vede k eliminaci nutnosti vyjednávání obchodu a s ním spojených nejistot, průtahů a nákladů.</a:t>
            </a:r>
          </a:p>
          <a:p>
            <a:r>
              <a:rPr lang="cs-CZ" sz="1800" dirty="0" smtClean="0"/>
              <a:t>Obchodovat na burze je možné pouze </a:t>
            </a:r>
            <a:r>
              <a:rPr lang="cs-CZ" sz="1800" b="1" dirty="0" smtClean="0"/>
              <a:t>prostřednictvím členů burzy</a:t>
            </a:r>
            <a:r>
              <a:rPr lang="cs-CZ" sz="1800" dirty="0" smtClean="0"/>
              <a:t> z řad bank a makléřských firem.</a:t>
            </a:r>
          </a:p>
          <a:p>
            <a:r>
              <a:rPr lang="cs-CZ" sz="1800" b="1" dirty="0" smtClean="0"/>
              <a:t>Obchodování</a:t>
            </a:r>
            <a:r>
              <a:rPr lang="cs-CZ" sz="1800" dirty="0" smtClean="0"/>
              <a:t> probíhá formou </a:t>
            </a:r>
            <a:r>
              <a:rPr lang="cs-CZ" sz="1800" b="1" dirty="0" smtClean="0"/>
              <a:t>prezenční</a:t>
            </a:r>
            <a:r>
              <a:rPr lang="cs-CZ" sz="1800" dirty="0" smtClean="0"/>
              <a:t> (přímo na parketu burzy) nebo </a:t>
            </a:r>
            <a:r>
              <a:rPr lang="cs-CZ" sz="1800" b="1" dirty="0" smtClean="0"/>
              <a:t>elektronicky</a:t>
            </a:r>
            <a:r>
              <a:rPr lang="cs-CZ" sz="1800" dirty="0" smtClean="0"/>
              <a:t> (pomocí počítačového systému).</a:t>
            </a:r>
          </a:p>
          <a:p>
            <a:r>
              <a:rPr lang="cs-CZ" sz="1800" dirty="0" smtClean="0"/>
              <a:t>Mimo burzovní trh existuje i trh </a:t>
            </a:r>
            <a:r>
              <a:rPr lang="cs-CZ" sz="1800" b="1" dirty="0" smtClean="0"/>
              <a:t>mimoburzovní</a:t>
            </a:r>
            <a:r>
              <a:rPr lang="cs-CZ" sz="1800" dirty="0" smtClean="0"/>
              <a:t>, tzv. obchody přes přepážku (</a:t>
            </a:r>
            <a:r>
              <a:rPr lang="cs-CZ" sz="1800" b="1" dirty="0" err="1" smtClean="0"/>
              <a:t>over</a:t>
            </a:r>
            <a:r>
              <a:rPr lang="cs-CZ" sz="1800" b="1" dirty="0" smtClean="0"/>
              <a:t>-</a:t>
            </a:r>
            <a:r>
              <a:rPr lang="cs-CZ" sz="1800" b="1" dirty="0" err="1" smtClean="0"/>
              <a:t>the</a:t>
            </a:r>
            <a:r>
              <a:rPr lang="cs-CZ" sz="1800" b="1" dirty="0" smtClean="0"/>
              <a:t>-</a:t>
            </a:r>
            <a:r>
              <a:rPr lang="cs-CZ" sz="1800" b="1" dirty="0" err="1" smtClean="0"/>
              <a:t>counter</a:t>
            </a:r>
            <a:r>
              <a:rPr lang="cs-CZ" sz="1800" b="1" dirty="0" smtClean="0"/>
              <a:t>, OTC</a:t>
            </a:r>
            <a:r>
              <a:rPr lang="cs-CZ" sz="1800" dirty="0" smtClean="0"/>
              <a:t>), kde se obchoduje s CP, jež nesplnily podmínky pro připuštění k burzovnímu obchodování; dnes jsou již tyto trhy natolik vyvinuté, že mnoho z nich konkuruje burzám a jsou plnohodnotnými trhy CP</a:t>
            </a:r>
          </a:p>
          <a:p>
            <a:r>
              <a:rPr lang="cs-CZ" sz="1800" dirty="0" smtClean="0"/>
              <a:t>V ČR Burza Cenných Papírů Praha: </a:t>
            </a:r>
            <a:r>
              <a:rPr lang="cs-CZ" sz="1800" dirty="0" smtClean="0">
                <a:hlinkClick r:id="rId2"/>
              </a:rPr>
              <a:t>http://www.</a:t>
            </a:r>
            <a:r>
              <a:rPr lang="cs-CZ" sz="1800" dirty="0" err="1" smtClean="0">
                <a:hlinkClick r:id="rId2"/>
              </a:rPr>
              <a:t>bcpp.cz</a:t>
            </a:r>
            <a:r>
              <a:rPr lang="cs-CZ" sz="1800" dirty="0" smtClean="0">
                <a:hlinkClick r:id="rId2"/>
              </a:rPr>
              <a:t>/</a:t>
            </a:r>
            <a:endParaRPr lang="cs-CZ" sz="1800" dirty="0" smtClean="0"/>
          </a:p>
          <a:p>
            <a:r>
              <a:rPr lang="cs-CZ" sz="1800" dirty="0" smtClean="0"/>
              <a:t>RM-systém: </a:t>
            </a:r>
            <a:r>
              <a:rPr lang="cs-CZ" sz="1800" dirty="0" smtClean="0">
                <a:hlinkClick r:id="rId3"/>
              </a:rPr>
              <a:t>http://www.</a:t>
            </a:r>
            <a:r>
              <a:rPr lang="cs-CZ" sz="1800" dirty="0" err="1" smtClean="0">
                <a:hlinkClick r:id="rId3"/>
              </a:rPr>
              <a:t>rmsystem.cz</a:t>
            </a:r>
            <a:r>
              <a:rPr lang="cs-CZ" sz="1800" dirty="0" smtClean="0">
                <a:hlinkClick r:id="rId3"/>
              </a:rPr>
              <a:t>/</a:t>
            </a:r>
            <a:endParaRPr lang="cs-CZ" sz="18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714FCC-4A77-4CCB-A45D-7A18E2BCBBD4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429396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8662" y="1071546"/>
            <a:ext cx="7772400" cy="503237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Burzovní indexy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24" y="1643050"/>
            <a:ext cx="7772400" cy="4357687"/>
          </a:xfrm>
        </p:spPr>
        <p:txBody>
          <a:bodyPr/>
          <a:lstStyle/>
          <a:p>
            <a:r>
              <a:rPr lang="cs-CZ" sz="1600" b="1" dirty="0" smtClean="0"/>
              <a:t>Burzovní index </a:t>
            </a:r>
            <a:r>
              <a:rPr lang="cs-CZ" sz="1600" dirty="0" smtClean="0"/>
              <a:t>je </a:t>
            </a:r>
            <a:r>
              <a:rPr lang="cs-CZ" sz="1600" dirty="0" smtClean="0">
                <a:solidFill>
                  <a:srgbClr val="0070C0"/>
                </a:solidFill>
              </a:rPr>
              <a:t>základním statistickým indikátorem popisujícím vývoj celého burzovního trhu</a:t>
            </a:r>
            <a:r>
              <a:rPr lang="cs-CZ" sz="1600" dirty="0" smtClean="0"/>
              <a:t>. </a:t>
            </a:r>
          </a:p>
          <a:p>
            <a:r>
              <a:rPr lang="cs-CZ" sz="1600" dirty="0" smtClean="0"/>
              <a:t>Svůj vlastní index má téměř každá burza i mimoburzovní trh na světě a kromě burz sestavuje svůj vlastní index i celá řada významných sdělovacích prostředků.</a:t>
            </a:r>
            <a:r>
              <a:rPr lang="cs-CZ" sz="1600" b="1" dirty="0" smtClean="0"/>
              <a:t> </a:t>
            </a:r>
          </a:p>
          <a:p>
            <a:r>
              <a:rPr lang="cs-CZ" sz="1600" b="1" dirty="0" smtClean="0"/>
              <a:t>Indexy jsou pro investory základním ukazatelem, který jim říká jak se daný trh v čase vyvíjí, zda má klesající či naopak růstovou tendenci.</a:t>
            </a:r>
            <a:r>
              <a:rPr lang="cs-CZ" sz="1600" dirty="0" smtClean="0"/>
              <a:t> </a:t>
            </a:r>
          </a:p>
          <a:p>
            <a:r>
              <a:rPr lang="cs-CZ" sz="1600" dirty="0" smtClean="0"/>
              <a:t>Svým způsobem indexy určují i míru úspěšnosti daného investora – pokud totiž manažer dokáže své portfolio zhodnotit lépe než činí přírůstek či ztráta daného indexu, svědčí to o jeho dobrých schopnostech.</a:t>
            </a:r>
          </a:p>
          <a:p>
            <a:endParaRPr lang="cs-CZ" sz="1600" dirty="0" smtClean="0"/>
          </a:p>
          <a:p>
            <a:r>
              <a:rPr lang="cs-CZ" sz="1600" dirty="0" smtClean="0"/>
              <a:t>Nejznámějším a nejsledovanějším indexem světa je DOW </a:t>
            </a:r>
            <a:r>
              <a:rPr lang="cs-CZ" sz="1600" dirty="0" err="1" smtClean="0"/>
              <a:t>Jones</a:t>
            </a:r>
            <a:r>
              <a:rPr lang="cs-CZ" sz="1600" dirty="0" smtClean="0"/>
              <a:t> </a:t>
            </a:r>
            <a:r>
              <a:rPr lang="cs-CZ" sz="1600" dirty="0" err="1" smtClean="0"/>
              <a:t>Industrials</a:t>
            </a:r>
            <a:r>
              <a:rPr lang="cs-CZ" sz="1600" dirty="0" smtClean="0"/>
              <a:t> </a:t>
            </a:r>
            <a:r>
              <a:rPr lang="cs-CZ" sz="1600" dirty="0" err="1" smtClean="0"/>
              <a:t>Average</a:t>
            </a:r>
            <a:r>
              <a:rPr lang="cs-CZ" sz="1600" dirty="0" smtClean="0"/>
              <a:t> (</a:t>
            </a:r>
            <a:r>
              <a:rPr lang="cs-CZ" sz="1600" b="1" dirty="0" smtClean="0"/>
              <a:t>DJIA</a:t>
            </a:r>
            <a:r>
              <a:rPr lang="cs-CZ" sz="1600" dirty="0" smtClean="0"/>
              <a:t>), tedy index burzy v New Yorku. Mezi další významné indexy patří </a:t>
            </a:r>
            <a:r>
              <a:rPr lang="cs-CZ" sz="1600" b="1" dirty="0" smtClean="0"/>
              <a:t>Standart &amp; </a:t>
            </a:r>
            <a:r>
              <a:rPr lang="cs-CZ" sz="1600" b="1" dirty="0" err="1" smtClean="0"/>
              <a:t>Poor’s</a:t>
            </a:r>
            <a:r>
              <a:rPr lang="cs-CZ" sz="1600" b="1" dirty="0" smtClean="0"/>
              <a:t> 500</a:t>
            </a:r>
            <a:r>
              <a:rPr lang="cs-CZ" sz="1600" dirty="0" smtClean="0"/>
              <a:t> (USA), </a:t>
            </a:r>
            <a:r>
              <a:rPr lang="cs-CZ" sz="1600" b="1" dirty="0" smtClean="0"/>
              <a:t>NASDAQ </a:t>
            </a:r>
            <a:r>
              <a:rPr lang="cs-CZ" sz="1600" b="1" dirty="0" err="1" smtClean="0"/>
              <a:t>Composite</a:t>
            </a:r>
            <a:r>
              <a:rPr lang="cs-CZ" sz="1600" b="1" dirty="0" smtClean="0"/>
              <a:t> </a:t>
            </a:r>
            <a:r>
              <a:rPr lang="cs-CZ" sz="1600" dirty="0" smtClean="0"/>
              <a:t>(USA), </a:t>
            </a:r>
            <a:r>
              <a:rPr lang="cs-CZ" sz="1600" b="1" dirty="0" smtClean="0"/>
              <a:t>FTSE</a:t>
            </a:r>
            <a:r>
              <a:rPr lang="cs-CZ" sz="1600" dirty="0" smtClean="0"/>
              <a:t> (Velká Británie), </a:t>
            </a:r>
            <a:r>
              <a:rPr lang="cs-CZ" sz="1600" b="1" dirty="0" smtClean="0"/>
              <a:t>DAX</a:t>
            </a:r>
            <a:r>
              <a:rPr lang="cs-CZ" sz="1600" dirty="0" smtClean="0"/>
              <a:t> (Německo) a </a:t>
            </a:r>
            <a:r>
              <a:rPr lang="cs-CZ" sz="1600" b="1" dirty="0" err="1" smtClean="0"/>
              <a:t>Nikkei</a:t>
            </a:r>
            <a:r>
              <a:rPr lang="cs-CZ" sz="1600" b="1" dirty="0" smtClean="0"/>
              <a:t> 225 </a:t>
            </a:r>
            <a:r>
              <a:rPr lang="cs-CZ" sz="1600" dirty="0" smtClean="0"/>
              <a:t>(Japonsko). </a:t>
            </a:r>
          </a:p>
          <a:p>
            <a:endParaRPr lang="cs-CZ" sz="1600" dirty="0" smtClean="0"/>
          </a:p>
          <a:p>
            <a:r>
              <a:rPr lang="cs-CZ" sz="1600" dirty="0" smtClean="0"/>
              <a:t>Své indexy mají i oba české trhy, tedy pražská burza (</a:t>
            </a:r>
            <a:r>
              <a:rPr lang="cs-CZ" sz="1600" b="1" dirty="0" smtClean="0"/>
              <a:t>PX – 50</a:t>
            </a:r>
            <a:r>
              <a:rPr lang="cs-CZ" sz="1600" dirty="0" smtClean="0"/>
              <a:t>) i RM-SYSTÉM (</a:t>
            </a:r>
            <a:r>
              <a:rPr lang="cs-CZ" sz="1600" b="1" dirty="0" smtClean="0"/>
              <a:t>Index RM</a:t>
            </a:r>
            <a:r>
              <a:rPr lang="cs-CZ" sz="1600" dirty="0" smtClean="0"/>
              <a:t>).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714FCC-4A77-4CCB-A45D-7A18E2BCBBD4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429396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24" y="928670"/>
            <a:ext cx="7772400" cy="503237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Kolektivní investování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24" y="1500174"/>
            <a:ext cx="7772400" cy="4357687"/>
          </a:xfrm>
        </p:spPr>
        <p:txBody>
          <a:bodyPr/>
          <a:lstStyle/>
          <a:p>
            <a:r>
              <a:rPr lang="cs-CZ" sz="1800" dirty="0" smtClean="0"/>
              <a:t>CP fondů kolektivního investování (v ČR např. </a:t>
            </a:r>
            <a:r>
              <a:rPr lang="cs-CZ" sz="1800" b="1" dirty="0" smtClean="0"/>
              <a:t>podílové listy</a:t>
            </a:r>
            <a:r>
              <a:rPr lang="cs-CZ" sz="1800" dirty="0" smtClean="0"/>
              <a:t>)</a:t>
            </a:r>
          </a:p>
          <a:p>
            <a:pPr lvl="1"/>
            <a:r>
              <a:rPr lang="cs-CZ" sz="1800" dirty="0" smtClean="0"/>
              <a:t> umožňují i s velmi malou částkou v řádech stokorun investovat na různých trzích (dluhopisových, akciových, komoditních, nemovitostních apod.)</a:t>
            </a:r>
          </a:p>
          <a:p>
            <a:r>
              <a:rPr lang="cs-CZ" sz="1800" b="1" dirty="0" smtClean="0"/>
              <a:t>Podílové fondy </a:t>
            </a:r>
            <a:r>
              <a:rPr lang="cs-CZ" sz="1800" dirty="0" smtClean="0">
                <a:solidFill>
                  <a:srgbClr val="0070C0"/>
                </a:solidFill>
              </a:rPr>
              <a:t>shromažďují majetek od drobných investorů za účelem zhodnocení společných finančních prostředků</a:t>
            </a:r>
            <a:r>
              <a:rPr lang="cs-CZ" sz="1800" dirty="0" smtClean="0"/>
              <a:t>, které jsou pak profesionálně spravovány a investovány do různých CP různých trhů, což zajišťuje diverzifikace (rozložení) rizika</a:t>
            </a:r>
          </a:p>
          <a:p>
            <a:r>
              <a:rPr lang="cs-CZ" sz="1800" dirty="0" smtClean="0"/>
              <a:t>Různé typy fondů:</a:t>
            </a:r>
          </a:p>
          <a:p>
            <a:pPr lvl="1"/>
            <a:r>
              <a:rPr lang="cs-CZ" sz="1800" b="1" i="1" dirty="0" smtClean="0"/>
              <a:t>Konzervativní fondy </a:t>
            </a:r>
            <a:r>
              <a:rPr lang="cs-CZ" sz="1800" dirty="0" smtClean="0"/>
              <a:t>(peněžního trhu, dluhopisové či nemovitostní) – nižší výnos, ale </a:t>
            </a:r>
            <a:r>
              <a:rPr lang="cs-CZ" sz="1800" i="1" dirty="0" smtClean="0"/>
              <a:t>nižší kolísání </a:t>
            </a:r>
            <a:r>
              <a:rPr lang="cs-CZ" sz="1800" dirty="0" smtClean="0"/>
              <a:t>jejich hodnoty</a:t>
            </a:r>
          </a:p>
          <a:p>
            <a:pPr lvl="1"/>
            <a:r>
              <a:rPr lang="cs-CZ" sz="1800" b="1" i="1" dirty="0" smtClean="0"/>
              <a:t>Dynamické fondy </a:t>
            </a:r>
            <a:r>
              <a:rPr lang="cs-CZ" sz="1800" dirty="0" smtClean="0"/>
              <a:t>(akciové, komoditní) – pro ty, jež očekávají vysoké zhodnocení své investice a zároveň ochotni podstoupit </a:t>
            </a:r>
            <a:r>
              <a:rPr lang="cs-CZ" sz="1800" i="1" dirty="0" smtClean="0"/>
              <a:t>vyšší riziko </a:t>
            </a:r>
            <a:r>
              <a:rPr lang="cs-CZ" sz="1800" dirty="0" smtClean="0"/>
              <a:t>a kolísání hodnoty své investice</a:t>
            </a:r>
          </a:p>
          <a:p>
            <a:pPr lvl="1"/>
            <a:r>
              <a:rPr lang="cs-CZ" sz="1800" b="1" i="1" dirty="0" smtClean="0"/>
              <a:t>Smíšené fondy </a:t>
            </a:r>
            <a:r>
              <a:rPr lang="cs-CZ" sz="1800" dirty="0" smtClean="0"/>
              <a:t>– míchají ve svých portfoliích (soubor investic) všechna aktiva a podle jejich zastoupení se odlišují svým výnosem a rizikem</a:t>
            </a: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714FCC-4A77-4CCB-A45D-7A18E2BCBBD4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429396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0100" y="1357298"/>
            <a:ext cx="7772400" cy="503237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Investování drobného investora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0100" y="2143116"/>
            <a:ext cx="7772400" cy="4357687"/>
          </a:xfrm>
        </p:spPr>
        <p:txBody>
          <a:bodyPr/>
          <a:lstStyle/>
          <a:p>
            <a:r>
              <a:rPr lang="cs-CZ" sz="2400" dirty="0" smtClean="0"/>
              <a:t>Do čeho investovat?</a:t>
            </a:r>
          </a:p>
          <a:p>
            <a:endParaRPr lang="cs-CZ" sz="2400" dirty="0" smtClean="0"/>
          </a:p>
          <a:p>
            <a:r>
              <a:rPr lang="cs-CZ" sz="2400" dirty="0" smtClean="0"/>
              <a:t>Jak investovat?</a:t>
            </a:r>
          </a:p>
          <a:p>
            <a:endParaRPr lang="cs-CZ" sz="2400" dirty="0" smtClean="0"/>
          </a:p>
          <a:p>
            <a:r>
              <a:rPr lang="cs-CZ" sz="2400" dirty="0" smtClean="0"/>
              <a:t>Kolik investovat?</a:t>
            </a:r>
          </a:p>
          <a:p>
            <a:endParaRPr lang="cs-CZ" sz="2400" dirty="0" smtClean="0"/>
          </a:p>
          <a:p>
            <a:r>
              <a:rPr lang="cs-CZ" sz="2400" dirty="0" smtClean="0"/>
              <a:t>Kdo a proč by měl investovat?</a:t>
            </a:r>
          </a:p>
          <a:p>
            <a:endParaRPr lang="cs-CZ" sz="1600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714FCC-4A77-4CCB-A45D-7A18E2BCBBD4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429396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1538" y="1000108"/>
            <a:ext cx="7772400" cy="503237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Investování – kdo?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8662" y="1571612"/>
            <a:ext cx="7772400" cy="4357687"/>
          </a:xfrm>
        </p:spPr>
        <p:txBody>
          <a:bodyPr/>
          <a:lstStyle/>
          <a:p>
            <a:r>
              <a:rPr lang="cs-CZ" sz="1600" dirty="0" smtClean="0"/>
              <a:t>CÍL: </a:t>
            </a:r>
            <a:r>
              <a:rPr lang="cs-CZ" sz="1600" b="1" dirty="0" smtClean="0"/>
              <a:t>co nejlépe zhodnotit svoje volné finanční prostředky</a:t>
            </a:r>
            <a:r>
              <a:rPr lang="cs-CZ" sz="1600" dirty="0" smtClean="0"/>
              <a:t>.</a:t>
            </a:r>
          </a:p>
          <a:p>
            <a:r>
              <a:rPr lang="cs-CZ" sz="1600" dirty="0" smtClean="0"/>
              <a:t>Investováním lze dosáhnout výrazně lepšího zhodnocení, ale za cenu </a:t>
            </a:r>
            <a:r>
              <a:rPr lang="cs-CZ" sz="1600" b="1" dirty="0" smtClean="0"/>
              <a:t>mnohem vyššího rizika</a:t>
            </a:r>
            <a:r>
              <a:rPr lang="cs-CZ" sz="1600" dirty="0" smtClean="0"/>
              <a:t>.</a:t>
            </a:r>
          </a:p>
          <a:p>
            <a:r>
              <a:rPr lang="cs-CZ" sz="1600" dirty="0" smtClean="0"/>
              <a:t>Záleží na typu investora: konzervativní x neutrální (vyvážený) x agresivní (dynamický).</a:t>
            </a:r>
          </a:p>
          <a:p>
            <a:r>
              <a:rPr lang="cs-CZ" sz="1600" b="1" dirty="0" smtClean="0"/>
              <a:t>Konzervativní investor </a:t>
            </a:r>
            <a:r>
              <a:rPr lang="cs-CZ" sz="1600" dirty="0" smtClean="0"/>
              <a:t>preferuje především ochranu prostředků a kteří jsou averzní k riziku, tedy jsou ochotni podstoupit jen malé riziko kolísání hodnoty jejich investice; pro něj jsou vhodnější „zajištěné produkty“, které garantují návratnost minimálně investované částky (</a:t>
            </a:r>
            <a:r>
              <a:rPr lang="cs-CZ" sz="1600" b="1" dirty="0" smtClean="0"/>
              <a:t>POZOR však na smluvní podmínky</a:t>
            </a:r>
            <a:r>
              <a:rPr lang="cs-CZ" sz="1600" dirty="0" smtClean="0"/>
              <a:t>, aby byla opravdu zaručena 100% návratnosti investice a ne jenom 90% apod., je však také otázkou, zda vůbec investovat, když se vzdám svých prostředků na nějakou dobu a může nastat i případ, že se mi tyto prostředky vůbec nezhodnotí, naopak mi bude navrácena stejná investovaná částka tak jako v případě „uschování peněz pod postelí“, v tomto případě možná vhodnější nějaké spořící produkty).</a:t>
            </a:r>
          </a:p>
          <a:p>
            <a:r>
              <a:rPr lang="cs-CZ" sz="1600" b="1" dirty="0" smtClean="0"/>
              <a:t>Neutrální investor </a:t>
            </a:r>
            <a:r>
              <a:rPr lang="cs-CZ" sz="1600" dirty="0" smtClean="0"/>
              <a:t>ochoten podstoupit větší riziko než konzervativec, kdy návratnost není zajištěna.</a:t>
            </a:r>
          </a:p>
          <a:p>
            <a:r>
              <a:rPr lang="cs-CZ" sz="1600" b="1" dirty="0" smtClean="0"/>
              <a:t>Agresivní investor </a:t>
            </a:r>
            <a:r>
              <a:rPr lang="cs-CZ" sz="1600" dirty="0" smtClean="0"/>
              <a:t>ochoten podstoupit velmi vysoké riziko (případně ztrátu celé investice) s vidinou velmi vysokého zisku.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714FCC-4A77-4CCB-A45D-7A18E2BCBBD4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929454" y="6572248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8662" y="1000108"/>
            <a:ext cx="7772400" cy="503237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Investování – do čeho?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8662" y="1571612"/>
            <a:ext cx="7772400" cy="4357687"/>
          </a:xfrm>
        </p:spPr>
        <p:txBody>
          <a:bodyPr/>
          <a:lstStyle/>
          <a:p>
            <a:r>
              <a:rPr lang="cs-CZ" sz="1200" dirty="0" smtClean="0"/>
              <a:t>(1) </a:t>
            </a:r>
            <a:r>
              <a:rPr lang="cs-CZ" sz="1200" b="1" dirty="0" smtClean="0"/>
              <a:t>Depozita – běžný účet</a:t>
            </a:r>
          </a:p>
          <a:p>
            <a:pPr lvl="1"/>
            <a:r>
              <a:rPr lang="cs-CZ" sz="1200" dirty="0" smtClean="0"/>
              <a:t>Běžný bankovní účet nepokryje ani výši inflace, výnos takového účtu je téměř nulový, avšak přináší minimální riziko, protože vklady na bankovních účtech jsou ze zákona pojištěny (do 100 000 €).</a:t>
            </a:r>
          </a:p>
          <a:p>
            <a:r>
              <a:rPr lang="cs-CZ" sz="1200" dirty="0" smtClean="0"/>
              <a:t>(2) </a:t>
            </a:r>
            <a:r>
              <a:rPr lang="cs-CZ" sz="1200" b="1" dirty="0" smtClean="0"/>
              <a:t>Dluhopisy</a:t>
            </a:r>
          </a:p>
          <a:p>
            <a:pPr lvl="1"/>
            <a:r>
              <a:rPr lang="cs-CZ" sz="1200" dirty="0" smtClean="0"/>
              <a:t>Patří mezi konzervativní investice, záleží však na tom, kdo dluhopis vydává (bonita emitenta) neboli kdo si půjčuje peníze; v závislosti na riziku nesplacení závazku emitentem se odvíjí úročení dluhopisu (čím vyšší výnos (úročení), tím však vyšší riziko).</a:t>
            </a:r>
          </a:p>
          <a:p>
            <a:r>
              <a:rPr lang="cs-CZ" sz="1200" dirty="0" smtClean="0"/>
              <a:t>(3) </a:t>
            </a:r>
            <a:r>
              <a:rPr lang="cs-CZ" sz="1200" b="1" dirty="0" smtClean="0"/>
              <a:t>Nemovitosti</a:t>
            </a:r>
          </a:p>
          <a:p>
            <a:pPr lvl="1"/>
            <a:r>
              <a:rPr lang="cs-CZ" sz="1200" dirty="0" smtClean="0"/>
              <a:t>Velmi specifická investice; hlavním výnosem je inkasovaný nájem; dlouhodobá investice; nese s sebou ale i značné náklady např. na údržbu či rekonstrukci nemovitosti.</a:t>
            </a:r>
          </a:p>
          <a:p>
            <a:r>
              <a:rPr lang="cs-CZ" sz="1200" dirty="0" smtClean="0"/>
              <a:t>(4) </a:t>
            </a:r>
            <a:r>
              <a:rPr lang="cs-CZ" sz="1200" b="1" dirty="0" smtClean="0"/>
              <a:t>Komodity</a:t>
            </a:r>
          </a:p>
          <a:p>
            <a:pPr lvl="1"/>
            <a:r>
              <a:rPr lang="cs-CZ" sz="1200" dirty="0" smtClean="0"/>
              <a:t>Podobné akciím z hlediska výnosového potenciálu, jejich ceny mohou značně kolísat a závisejí na vývoji cen komoditního trhu; drahé kovy (zlato, stříbro..), průmyslové kovy (měď, hliník..), ropa, uhlí, zemědělské plodiny atd.</a:t>
            </a:r>
          </a:p>
          <a:p>
            <a:r>
              <a:rPr lang="cs-CZ" sz="1200" dirty="0" smtClean="0"/>
              <a:t>(5) </a:t>
            </a:r>
            <a:r>
              <a:rPr lang="cs-CZ" sz="1200" b="1" dirty="0" smtClean="0"/>
              <a:t>Akcie</a:t>
            </a:r>
            <a:r>
              <a:rPr lang="cs-CZ" sz="1200" dirty="0" smtClean="0"/>
              <a:t> </a:t>
            </a:r>
          </a:p>
          <a:p>
            <a:pPr lvl="1"/>
            <a:r>
              <a:rPr lang="cs-CZ" sz="1200" dirty="0" smtClean="0"/>
              <a:t>Může sice přinést atraktivní výnos, ale je s ní spojeno značné riziko poklesu její hodnoty; obchodovat s akciemi ten, kdo má dostatečné znalosti o </a:t>
            </a:r>
            <a:r>
              <a:rPr lang="cs-CZ" sz="1200" dirty="0" err="1" smtClean="0"/>
              <a:t>akcicových</a:t>
            </a:r>
            <a:r>
              <a:rPr lang="cs-CZ" sz="1200" dirty="0" smtClean="0"/>
              <a:t> trzích, požaduje vysoké zhodnocení, ale zároveň dokáže tržní rizika vyhodnotit a je ochoten je podstoupit</a:t>
            </a:r>
          </a:p>
          <a:p>
            <a:r>
              <a:rPr lang="cs-CZ" sz="1200" dirty="0" smtClean="0"/>
              <a:t>(6) </a:t>
            </a:r>
            <a:r>
              <a:rPr lang="cs-CZ" sz="1200" b="1" dirty="0" smtClean="0"/>
              <a:t>Deriváty</a:t>
            </a:r>
            <a:r>
              <a:rPr lang="cs-CZ" sz="1200" dirty="0" smtClean="0"/>
              <a:t> </a:t>
            </a:r>
          </a:p>
          <a:p>
            <a:pPr lvl="1"/>
            <a:r>
              <a:rPr lang="cs-CZ" sz="1200" dirty="0" smtClean="0"/>
              <a:t>Vysoké riziko, pro agresivní investory</a:t>
            </a:r>
          </a:p>
          <a:p>
            <a:pPr lvl="1"/>
            <a:r>
              <a:rPr lang="cs-CZ" sz="1200" dirty="0" err="1" smtClean="0"/>
              <a:t>Forward</a:t>
            </a:r>
            <a:r>
              <a:rPr lang="cs-CZ" sz="1200" dirty="0" smtClean="0"/>
              <a:t>, </a:t>
            </a:r>
            <a:r>
              <a:rPr lang="cs-CZ" sz="1200" dirty="0" err="1" smtClean="0"/>
              <a:t>futures</a:t>
            </a:r>
            <a:r>
              <a:rPr lang="cs-CZ" sz="1200" dirty="0" smtClean="0"/>
              <a:t>, swapy, opce</a:t>
            </a:r>
          </a:p>
          <a:p>
            <a:r>
              <a:rPr lang="cs-CZ" sz="1200" dirty="0" smtClean="0"/>
              <a:t>(7) </a:t>
            </a:r>
            <a:r>
              <a:rPr lang="cs-CZ" sz="1200" b="1" dirty="0" smtClean="0"/>
              <a:t>Strukturované produkty </a:t>
            </a:r>
          </a:p>
          <a:p>
            <a:pPr lvl="1"/>
            <a:r>
              <a:rPr lang="cs-CZ" sz="1200" dirty="0" smtClean="0"/>
              <a:t>vysoce rizikové investiční instrumenty, možnost </a:t>
            </a:r>
            <a:r>
              <a:rPr lang="cs-CZ" sz="1200" dirty="0" err="1" smtClean="0"/>
              <a:t>nadproporcionální</a:t>
            </a:r>
            <a:r>
              <a:rPr lang="cs-CZ" sz="1200" dirty="0" smtClean="0"/>
              <a:t> ztráty investice, pro agresivní investory</a:t>
            </a:r>
          </a:p>
          <a:p>
            <a:pPr lvl="1"/>
            <a:r>
              <a:rPr lang="cs-CZ" sz="1200" dirty="0" smtClean="0"/>
              <a:t>Investiční certifikáty, akciové dluhopisy, </a:t>
            </a:r>
            <a:r>
              <a:rPr lang="cs-CZ" sz="1200" dirty="0" err="1" smtClean="0"/>
              <a:t>warranty</a:t>
            </a:r>
            <a:r>
              <a:rPr lang="cs-CZ" sz="1200" dirty="0" smtClean="0"/>
              <a:t>, </a:t>
            </a:r>
            <a:r>
              <a:rPr lang="cs-CZ" sz="1200" dirty="0" err="1" smtClean="0"/>
              <a:t>knock</a:t>
            </a:r>
            <a:r>
              <a:rPr lang="cs-CZ" sz="1200" dirty="0" smtClean="0"/>
              <a:t>-</a:t>
            </a:r>
            <a:r>
              <a:rPr lang="cs-CZ" sz="1200" dirty="0" err="1" smtClean="0"/>
              <a:t>out</a:t>
            </a:r>
            <a:r>
              <a:rPr lang="cs-CZ" sz="1200" dirty="0" smtClean="0"/>
              <a:t> produkty</a:t>
            </a:r>
          </a:p>
          <a:p>
            <a:endParaRPr lang="cs-CZ" sz="1600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714FCC-4A77-4CCB-A45D-7A18E2BCBBD4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572248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086D72-5A95-4EA9-AA7C-F8D5FCC2F3CB}" type="slidenum">
              <a:rPr lang="cs-CZ"/>
              <a:pPr>
                <a:defRPr/>
              </a:pPr>
              <a:t>2</a:t>
            </a:fld>
            <a:endParaRPr lang="cs-CZ"/>
          </a:p>
        </p:txBody>
      </p:sp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24" y="1000108"/>
            <a:ext cx="7772400" cy="503237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Obsah</a:t>
            </a:r>
            <a:endParaRPr lang="en-US" b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24" y="1571612"/>
            <a:ext cx="7772400" cy="4357687"/>
          </a:xfrm>
        </p:spPr>
        <p:txBody>
          <a:bodyPr/>
          <a:lstStyle/>
          <a:p>
            <a:r>
              <a:rPr lang="cs-CZ" sz="1600" b="1" dirty="0" smtClean="0"/>
              <a:t>INVESTOVÁNÍ A ZÁKLADNÍ PRAVIDLA</a:t>
            </a:r>
          </a:p>
          <a:p>
            <a:r>
              <a:rPr lang="cs-CZ" sz="1600" b="1" dirty="0" smtClean="0"/>
              <a:t>INVESTIČNÍ TROJÚHELNÍK</a:t>
            </a:r>
          </a:p>
          <a:p>
            <a:r>
              <a:rPr lang="cs-CZ" sz="1600" b="1" dirty="0" smtClean="0"/>
              <a:t>FINANČNÍ TRH</a:t>
            </a:r>
          </a:p>
          <a:p>
            <a:r>
              <a:rPr lang="cs-CZ" sz="1600" b="1" dirty="0" smtClean="0"/>
              <a:t>INVESTIČNÍ PŘÍLEŽITOSTI</a:t>
            </a:r>
          </a:p>
          <a:p>
            <a:r>
              <a:rPr lang="cs-CZ" sz="1600" b="1" dirty="0" smtClean="0"/>
              <a:t>CENNÉ PAPÍRY</a:t>
            </a:r>
          </a:p>
          <a:p>
            <a:pPr lvl="1"/>
            <a:r>
              <a:rPr lang="cs-CZ" sz="1600" b="1" dirty="0" smtClean="0"/>
              <a:t>DRUHY CP</a:t>
            </a:r>
          </a:p>
          <a:p>
            <a:pPr lvl="1"/>
            <a:r>
              <a:rPr lang="cs-CZ" sz="1600" b="1" dirty="0" smtClean="0"/>
              <a:t>PODOBA A FORMA CP</a:t>
            </a:r>
          </a:p>
          <a:p>
            <a:pPr lvl="1"/>
            <a:r>
              <a:rPr lang="cs-CZ" sz="1600" b="1" dirty="0" smtClean="0"/>
              <a:t>DLUHOPIS</a:t>
            </a:r>
          </a:p>
          <a:p>
            <a:pPr lvl="1"/>
            <a:r>
              <a:rPr lang="cs-CZ" sz="1600" b="1" dirty="0" smtClean="0"/>
              <a:t>AKCIE</a:t>
            </a:r>
          </a:p>
          <a:p>
            <a:r>
              <a:rPr lang="cs-CZ" sz="1600" b="1" dirty="0" smtClean="0"/>
              <a:t>BURZA</a:t>
            </a:r>
          </a:p>
          <a:p>
            <a:r>
              <a:rPr lang="cs-CZ" sz="1600" b="1" dirty="0" smtClean="0"/>
              <a:t>BURZOVNÍ INDEXY</a:t>
            </a:r>
          </a:p>
          <a:p>
            <a:r>
              <a:rPr lang="cs-CZ" sz="1600" b="1" dirty="0" smtClean="0"/>
              <a:t>KOLEKTIVNÍ INVESTOVÁNÍ</a:t>
            </a:r>
          </a:p>
          <a:p>
            <a:r>
              <a:rPr lang="cs-CZ" sz="1600" b="1" dirty="0" smtClean="0"/>
              <a:t>INVESTOVÁNÍ DROBNÉHO INVESTORA</a:t>
            </a:r>
          </a:p>
          <a:p>
            <a:pPr lvl="1"/>
            <a:r>
              <a:rPr lang="cs-CZ" sz="1600" b="1" dirty="0" smtClean="0"/>
              <a:t>KDO?</a:t>
            </a:r>
          </a:p>
          <a:p>
            <a:pPr lvl="1"/>
            <a:r>
              <a:rPr lang="cs-CZ" sz="1600" b="1" dirty="0" smtClean="0"/>
              <a:t>DO ČEHO?</a:t>
            </a:r>
          </a:p>
          <a:p>
            <a:pPr lvl="1"/>
            <a:r>
              <a:rPr lang="cs-CZ" sz="1600" b="1" dirty="0" smtClean="0"/>
              <a:t>JAK? KOLIK?</a:t>
            </a:r>
          </a:p>
          <a:p>
            <a:pPr lvl="1"/>
            <a:r>
              <a:rPr lang="cs-CZ" sz="1600" b="1" dirty="0" smtClean="0"/>
              <a:t>DOPORUČENÍ</a:t>
            </a:r>
          </a:p>
          <a:p>
            <a:r>
              <a:rPr lang="cs-CZ" sz="1600" b="1" dirty="0" smtClean="0"/>
              <a:t>ZÁVĚR</a:t>
            </a:r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429396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Investování – jak? kolik?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 smtClean="0"/>
              <a:t>JAK investovat</a:t>
            </a:r>
            <a:r>
              <a:rPr lang="cs-CZ" sz="1800" dirty="0" smtClean="0"/>
              <a:t>?</a:t>
            </a:r>
          </a:p>
          <a:p>
            <a:pPr lvl="1"/>
            <a:r>
              <a:rPr lang="cs-CZ" sz="1800" dirty="0" smtClean="0"/>
              <a:t>Prostřednictvím finančních zprostředkovatelů:</a:t>
            </a:r>
          </a:p>
          <a:p>
            <a:pPr lvl="2"/>
            <a:r>
              <a:rPr lang="cs-CZ" sz="1800" dirty="0" smtClean="0"/>
              <a:t>Banky, pojišťovny, podílové/investiční fondy, investiční společnosti, obchodníci s CP atd.</a:t>
            </a:r>
          </a:p>
          <a:p>
            <a:pPr lvl="2"/>
            <a:r>
              <a:rPr lang="cs-CZ" sz="1800" dirty="0" smtClean="0"/>
              <a:t>Na burzovním, mimoburzovním trhu (OTC)</a:t>
            </a:r>
          </a:p>
          <a:p>
            <a:pPr lvl="2"/>
            <a:r>
              <a:rPr lang="cs-CZ" sz="1800" dirty="0" smtClean="0"/>
              <a:t>Krátkodobě x dlouhodobě</a:t>
            </a:r>
          </a:p>
          <a:p>
            <a:r>
              <a:rPr lang="cs-CZ" sz="1800" b="1" dirty="0" smtClean="0"/>
              <a:t>KOLIK investovat</a:t>
            </a:r>
            <a:r>
              <a:rPr lang="cs-CZ" sz="1800" dirty="0" smtClean="0"/>
              <a:t>?</a:t>
            </a:r>
          </a:p>
          <a:p>
            <a:pPr lvl="1"/>
            <a:r>
              <a:rPr lang="cs-CZ" sz="1800" dirty="0" smtClean="0"/>
              <a:t>Individuální (záleží na finančních prostředcích investora, které může krátkodobě/dlouhodobě investovat)</a:t>
            </a:r>
          </a:p>
          <a:p>
            <a:pPr lvl="1"/>
            <a:endParaRPr lang="cs-CZ" sz="1800" dirty="0" smtClean="0"/>
          </a:p>
          <a:p>
            <a:r>
              <a:rPr lang="cs-CZ" sz="1800" dirty="0" smtClean="0">
                <a:solidFill>
                  <a:srgbClr val="C00000"/>
                </a:solidFill>
              </a:rPr>
              <a:t>POZOR: Ten kdo chce investovat na kapitálových trzích (potažmo finančním trhu) by měl mít nadbytek finančních prostředků, které si může dovolit ztratit v případě nepříznivého vývoje na finančním trhu</a:t>
            </a: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714FCC-4A77-4CCB-A45D-7A18E2BCBBD4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929454" y="6429396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Investování – doporučení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8662" y="1857364"/>
            <a:ext cx="7772400" cy="4357687"/>
          </a:xfrm>
        </p:spPr>
        <p:txBody>
          <a:bodyPr/>
          <a:lstStyle/>
          <a:p>
            <a:r>
              <a:rPr lang="cs-CZ" sz="1800" dirty="0" smtClean="0"/>
              <a:t>Existuje mnoho příběhů, jak někdo závratně zbohatnul právě díky investování na finančním trhu, a to rychle a bez námahy.</a:t>
            </a:r>
          </a:p>
          <a:p>
            <a:endParaRPr lang="cs-CZ" sz="1800" dirty="0" smtClean="0"/>
          </a:p>
          <a:p>
            <a:r>
              <a:rPr lang="cs-CZ" sz="1800" dirty="0" smtClean="0"/>
              <a:t>Avšak takovýchto lidí je opravdu málo a neznamená to, že se to může podařit všem.</a:t>
            </a:r>
          </a:p>
          <a:p>
            <a:endParaRPr lang="cs-CZ" sz="1800" dirty="0" smtClean="0"/>
          </a:p>
          <a:p>
            <a:r>
              <a:rPr lang="cs-CZ" sz="1800" dirty="0" smtClean="0"/>
              <a:t>Do kontrastu se stavějí právě tyto „zázračné story“, nikdo už však o ztrátách celoživotních úspor druhých nemluví, protože na finančním trhu se hodnoty nevytvářejí jen tak z ničeho, ale právě naopak.</a:t>
            </a:r>
          </a:p>
          <a:p>
            <a:endParaRPr lang="cs-CZ" sz="1800" dirty="0" smtClean="0"/>
          </a:p>
          <a:p>
            <a:r>
              <a:rPr lang="cs-CZ" sz="1800" dirty="0" smtClean="0"/>
              <a:t>Aby někdo mohl vydělat peníze, musí je někdo druhý ztratit (o ně přijít).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714FCC-4A77-4CCB-A45D-7A18E2BCBBD4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786578" y="6429396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14744" y="1214422"/>
            <a:ext cx="1728774" cy="503237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4348" y="1928803"/>
            <a:ext cx="7772400" cy="3071834"/>
          </a:xfrm>
        </p:spPr>
        <p:txBody>
          <a:bodyPr/>
          <a:lstStyle/>
          <a:p>
            <a:r>
              <a:rPr lang="cs-CZ" sz="1800" dirty="0" smtClean="0"/>
              <a:t>Doporučení sociálně slabým: neinvestovat do rizikových produktů,</a:t>
            </a:r>
          </a:p>
          <a:p>
            <a:endParaRPr lang="cs-CZ" sz="1800" dirty="0" smtClean="0"/>
          </a:p>
          <a:p>
            <a:r>
              <a:rPr lang="cs-CZ" sz="1800" dirty="0" smtClean="0"/>
              <a:t>„neuvalit“ peníze do dlouhodobé investice znemožňující rychlé získání potřebné hotovosti,</a:t>
            </a:r>
          </a:p>
          <a:p>
            <a:endParaRPr lang="cs-CZ" sz="1800" dirty="0" smtClean="0"/>
          </a:p>
          <a:p>
            <a:r>
              <a:rPr lang="cs-CZ" sz="1800" dirty="0" smtClean="0"/>
              <a:t>Investovat/spořit peníze do již zavedených/známých produktů (nedůvěřovat „tipům“ na zázračné zbohatnutí za krátkou dobu)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714FCC-4A77-4CCB-A45D-7A18E2BCBBD4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429396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A73BF19-4830-41E8-9DA0-21ADF8E6F532}" type="slidenum">
              <a:rPr lang="cs-CZ"/>
              <a:pPr>
                <a:defRPr/>
              </a:pPr>
              <a:t>23</a:t>
            </a:fld>
            <a:endParaRPr lang="cs-CZ"/>
          </a:p>
        </p:txBody>
      </p:sp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Zdroje</a:t>
            </a:r>
            <a:endParaRPr lang="en-US" b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24" y="2071678"/>
            <a:ext cx="7772400" cy="4357687"/>
          </a:xfrm>
        </p:spPr>
        <p:txBody>
          <a:bodyPr/>
          <a:lstStyle/>
          <a:p>
            <a:r>
              <a:rPr lang="cs-CZ" sz="1600" dirty="0" smtClean="0"/>
              <a:t>DVOŘÁKOVÁ, Zuzana a Luboš SMRČKA. </a:t>
            </a:r>
            <a:r>
              <a:rPr lang="cs-CZ" sz="1600" i="1" dirty="0" smtClean="0"/>
              <a:t>Finanční vzdělávání pro střední školy: se sbírkou řešených příkladů na CD</a:t>
            </a:r>
            <a:r>
              <a:rPr lang="cs-CZ" sz="1600" dirty="0" smtClean="0"/>
              <a:t>. 1. </a:t>
            </a:r>
            <a:r>
              <a:rPr lang="cs-CZ" sz="1600" dirty="0" err="1" smtClean="0"/>
              <a:t>vyd</a:t>
            </a:r>
            <a:r>
              <a:rPr lang="cs-CZ" sz="1600" dirty="0" smtClean="0"/>
              <a:t>. V Praze: C.H. </a:t>
            </a:r>
            <a:r>
              <a:rPr lang="cs-CZ" sz="1600" dirty="0" err="1" smtClean="0"/>
              <a:t>Beck</a:t>
            </a:r>
            <a:r>
              <a:rPr lang="cs-CZ" sz="1600" dirty="0" smtClean="0"/>
              <a:t>, 2011, </a:t>
            </a:r>
            <a:r>
              <a:rPr lang="cs-CZ" sz="1600" dirty="0" err="1" smtClean="0"/>
              <a:t>xix</a:t>
            </a:r>
            <a:r>
              <a:rPr lang="cs-CZ" sz="1600" dirty="0" smtClean="0"/>
              <a:t>, 312 s. ISBN 9788074000089. </a:t>
            </a:r>
          </a:p>
          <a:p>
            <a:endParaRPr lang="cs-CZ" sz="1600" dirty="0" smtClean="0"/>
          </a:p>
          <a:p>
            <a:r>
              <a:rPr lang="cs-CZ" sz="1600" dirty="0" smtClean="0"/>
              <a:t>NOVESKÝ, Ivan. </a:t>
            </a:r>
            <a:r>
              <a:rPr lang="cs-CZ" sz="1600" i="1" dirty="0" smtClean="0"/>
              <a:t>Slabikář finanční gramotnosti: učebnice základních 7 modulů finanční gramotnosti</a:t>
            </a:r>
            <a:r>
              <a:rPr lang="cs-CZ" sz="1600" dirty="0" smtClean="0"/>
              <a:t>. 1. </a:t>
            </a:r>
            <a:r>
              <a:rPr lang="cs-CZ" sz="1600" dirty="0" err="1" smtClean="0"/>
              <a:t>vyd</a:t>
            </a:r>
            <a:r>
              <a:rPr lang="cs-CZ" sz="1600" dirty="0" smtClean="0"/>
              <a:t>. Praha: </a:t>
            </a:r>
            <a:r>
              <a:rPr lang="cs-CZ" sz="1600" dirty="0" err="1" smtClean="0"/>
              <a:t>Cofet</a:t>
            </a:r>
            <a:r>
              <a:rPr lang="cs-CZ" sz="1600" dirty="0" smtClean="0"/>
              <a:t>, 2009, 448 s. ISBN 9788025442074.</a:t>
            </a:r>
          </a:p>
          <a:p>
            <a:endParaRPr lang="cs-CZ" sz="1600" dirty="0" smtClean="0"/>
          </a:p>
          <a:p>
            <a:r>
              <a:rPr lang="cs-CZ" sz="1600" dirty="0" smtClean="0"/>
              <a:t>VESELÁ, Jitka. </a:t>
            </a:r>
            <a:r>
              <a:rPr lang="cs-CZ" sz="1600" i="1" dirty="0" smtClean="0"/>
              <a:t>Investování na kapitálových trzích</a:t>
            </a:r>
            <a:r>
              <a:rPr lang="cs-CZ" sz="1600" dirty="0" smtClean="0"/>
              <a:t>. </a:t>
            </a:r>
            <a:r>
              <a:rPr lang="cs-CZ" sz="1600" dirty="0" err="1" smtClean="0"/>
              <a:t>Vyd</a:t>
            </a:r>
            <a:r>
              <a:rPr lang="cs-CZ" sz="1600" dirty="0" smtClean="0"/>
              <a:t>. 1. Praha: ASPI, 2007, 703 s. ISBN 9788073572976.</a:t>
            </a:r>
          </a:p>
          <a:p>
            <a:endParaRPr lang="cs-CZ" sz="1600" dirty="0" smtClean="0"/>
          </a:p>
          <a:p>
            <a:r>
              <a:rPr lang="cs-CZ" sz="1600" dirty="0" smtClean="0">
                <a:hlinkClick r:id="rId3"/>
              </a:rPr>
              <a:t>http://www.</a:t>
            </a:r>
            <a:r>
              <a:rPr lang="cs-CZ" sz="1600" dirty="0" err="1" smtClean="0">
                <a:hlinkClick r:id="rId3"/>
              </a:rPr>
              <a:t>dnesni</a:t>
            </a:r>
            <a:r>
              <a:rPr lang="cs-CZ" sz="1600" dirty="0" smtClean="0">
                <a:hlinkClick r:id="rId3"/>
              </a:rPr>
              <a:t>-</a:t>
            </a:r>
            <a:r>
              <a:rPr lang="cs-CZ" sz="1600" dirty="0" err="1" smtClean="0">
                <a:hlinkClick r:id="rId3"/>
              </a:rPr>
              <a:t>financni</a:t>
            </a:r>
            <a:r>
              <a:rPr lang="cs-CZ" sz="1600" dirty="0" smtClean="0">
                <a:hlinkClick r:id="rId3"/>
              </a:rPr>
              <a:t>-</a:t>
            </a:r>
            <a:r>
              <a:rPr lang="cs-CZ" sz="1600" dirty="0" err="1" smtClean="0">
                <a:hlinkClick r:id="rId3"/>
              </a:rPr>
              <a:t>svet.cz</a:t>
            </a:r>
            <a:r>
              <a:rPr lang="cs-CZ" sz="1600" dirty="0" smtClean="0">
                <a:hlinkClick r:id="rId3"/>
              </a:rPr>
              <a:t>/</a:t>
            </a:r>
            <a:r>
              <a:rPr lang="cs-CZ" sz="1600" dirty="0" err="1" smtClean="0">
                <a:hlinkClick r:id="rId3"/>
              </a:rPr>
              <a:t>cs</a:t>
            </a:r>
            <a:r>
              <a:rPr lang="cs-CZ" sz="1600" dirty="0" smtClean="0">
                <a:hlinkClick r:id="rId3"/>
              </a:rPr>
              <a:t>/</a:t>
            </a:r>
            <a:endParaRPr lang="cs-CZ" sz="1600" dirty="0" smtClean="0"/>
          </a:p>
          <a:p>
            <a:endParaRPr lang="cs-CZ" sz="1600" dirty="0" smtClean="0"/>
          </a:p>
          <a:p>
            <a:r>
              <a:rPr lang="cs-CZ" sz="1600" dirty="0" smtClean="0">
                <a:hlinkClick r:id="rId4"/>
              </a:rPr>
              <a:t>http://www.finance.</a:t>
            </a:r>
            <a:r>
              <a:rPr lang="cs-CZ" sz="1600" dirty="0" err="1" smtClean="0">
                <a:hlinkClick r:id="rId4"/>
              </a:rPr>
              <a:t>cz</a:t>
            </a:r>
            <a:r>
              <a:rPr lang="cs-CZ" sz="1600" dirty="0" smtClean="0">
                <a:hlinkClick r:id="rId4"/>
              </a:rPr>
              <a:t>/</a:t>
            </a:r>
            <a:endParaRPr lang="cs-CZ" sz="1600" dirty="0" smtClean="0"/>
          </a:p>
          <a:p>
            <a:endParaRPr lang="cs-CZ" sz="1600" dirty="0" smtClean="0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429396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8662" y="1142984"/>
            <a:ext cx="7772400" cy="503237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Investování a jeho základní pravidla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8662" y="2000240"/>
            <a:ext cx="7815291" cy="4513282"/>
          </a:xfrm>
        </p:spPr>
        <p:txBody>
          <a:bodyPr/>
          <a:lstStyle/>
          <a:p>
            <a:r>
              <a:rPr lang="cs-CZ" sz="1800" dirty="0" smtClean="0"/>
              <a:t>Cílem: nakupovat, když je cena nízko, a prodávat, když je trh „na vrcholu“</a:t>
            </a:r>
          </a:p>
          <a:p>
            <a:endParaRPr lang="cs-CZ" sz="1800" dirty="0" smtClean="0"/>
          </a:p>
          <a:p>
            <a:r>
              <a:rPr lang="cs-CZ" sz="1800" dirty="0" smtClean="0"/>
              <a:t>Před samotným investování do různých produktů finančního trhu je nutné/vhodné se držet některých pravidel, jejichž hrubý výčet je následující:</a:t>
            </a:r>
          </a:p>
          <a:p>
            <a:pPr lvl="1"/>
            <a:r>
              <a:rPr lang="cs-CZ" sz="1800" dirty="0" smtClean="0"/>
              <a:t>Nesázet vše na jednu kartu</a:t>
            </a:r>
          </a:p>
          <a:p>
            <a:pPr lvl="1"/>
            <a:r>
              <a:rPr lang="cs-CZ" sz="1800" dirty="0" smtClean="0"/>
              <a:t>Emoce stranou</a:t>
            </a:r>
          </a:p>
          <a:p>
            <a:pPr lvl="1"/>
            <a:r>
              <a:rPr lang="cs-CZ" sz="1800" dirty="0" smtClean="0"/>
              <a:t>Počítat s neúspěchy</a:t>
            </a:r>
          </a:p>
          <a:p>
            <a:pPr lvl="1"/>
            <a:r>
              <a:rPr lang="cs-CZ" sz="1800" dirty="0" smtClean="0"/>
              <a:t>Nedělat unáhlená rozhodnutí</a:t>
            </a:r>
          </a:p>
          <a:p>
            <a:pPr lvl="1"/>
            <a:r>
              <a:rPr lang="cs-CZ" sz="1800" dirty="0" smtClean="0"/>
              <a:t>Nepřeceňovat své investiční síly</a:t>
            </a:r>
          </a:p>
          <a:p>
            <a:pPr lvl="1"/>
            <a:r>
              <a:rPr lang="cs-CZ" sz="1800" dirty="0" smtClean="0"/>
              <a:t>Pamatovat na riziko</a:t>
            </a:r>
          </a:p>
          <a:p>
            <a:endParaRPr lang="cs-CZ" sz="17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714FCC-4A77-4CCB-A45D-7A18E2BCBBD4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429396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8662" y="1071546"/>
            <a:ext cx="7772400" cy="503237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Investiční trojúhelník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24" y="1643050"/>
            <a:ext cx="7772400" cy="4357687"/>
          </a:xfrm>
        </p:spPr>
        <p:txBody>
          <a:bodyPr/>
          <a:lstStyle/>
          <a:p>
            <a:r>
              <a:rPr lang="cs-CZ" sz="1800" b="1" dirty="0" smtClean="0"/>
              <a:t>Výnos</a:t>
            </a:r>
            <a:r>
              <a:rPr lang="cs-CZ" sz="1800" dirty="0" smtClean="0"/>
              <a:t> = </a:t>
            </a:r>
            <a:r>
              <a:rPr lang="cs-CZ" sz="1800" dirty="0" smtClean="0">
                <a:solidFill>
                  <a:srgbClr val="0070C0"/>
                </a:solidFill>
              </a:rPr>
              <a:t>souhrn veškerých příjmů, které investor z daného investičního instrumentu obdrží </a:t>
            </a:r>
            <a:r>
              <a:rPr lang="cs-CZ" sz="1800" dirty="0" smtClean="0"/>
              <a:t>(odměna investora za podstoupené riziko)</a:t>
            </a:r>
          </a:p>
          <a:p>
            <a:endParaRPr lang="cs-CZ" sz="1800" dirty="0" smtClean="0"/>
          </a:p>
          <a:p>
            <a:r>
              <a:rPr lang="cs-CZ" sz="1800" b="1" dirty="0" smtClean="0"/>
              <a:t>Riziko</a:t>
            </a:r>
            <a:r>
              <a:rPr lang="cs-CZ" sz="1800" dirty="0" smtClean="0"/>
              <a:t> = </a:t>
            </a:r>
            <a:r>
              <a:rPr lang="cs-CZ" sz="1800" dirty="0" smtClean="0">
                <a:solidFill>
                  <a:srgbClr val="0070C0"/>
                </a:solidFill>
              </a:rPr>
              <a:t>nebezpečí, že se skutečný (reálný) výnos odchýlí od investorem očekávaného výnosu</a:t>
            </a:r>
          </a:p>
          <a:p>
            <a:endParaRPr lang="cs-CZ" sz="1800" dirty="0" smtClean="0">
              <a:solidFill>
                <a:srgbClr val="0070C0"/>
              </a:solidFill>
            </a:endParaRPr>
          </a:p>
          <a:p>
            <a:r>
              <a:rPr lang="cs-CZ" sz="1800" b="1" dirty="0" smtClean="0"/>
              <a:t>Likvidita</a:t>
            </a:r>
            <a:r>
              <a:rPr lang="cs-CZ" sz="1800" dirty="0" smtClean="0"/>
              <a:t> </a:t>
            </a:r>
            <a:r>
              <a:rPr lang="cs-CZ" sz="1800" dirty="0" smtClean="0">
                <a:solidFill>
                  <a:srgbClr val="0070C0"/>
                </a:solidFill>
              </a:rPr>
              <a:t>= schopnost přeměnit velice rychle určitý investiční instrument za hotovost s minimálními transakčními náklady </a:t>
            </a:r>
            <a:r>
              <a:rPr lang="cs-CZ" sz="1800" dirty="0" smtClean="0"/>
              <a:t>(</a:t>
            </a:r>
            <a:r>
              <a:rPr lang="cs-CZ" sz="1800" i="1" dirty="0" smtClean="0"/>
              <a:t>likvidní</a:t>
            </a:r>
            <a:r>
              <a:rPr lang="cs-CZ" sz="1800" dirty="0" smtClean="0"/>
              <a:t> je takový instrument, který investor může prodat během několika minut, aniž by ztratil na své hodnotě)</a:t>
            </a:r>
          </a:p>
          <a:p>
            <a:endParaRPr lang="cs-CZ" sz="1800" dirty="0" smtClean="0"/>
          </a:p>
          <a:p>
            <a:r>
              <a:rPr lang="cs-CZ" sz="1800" dirty="0" smtClean="0"/>
              <a:t>*</a:t>
            </a:r>
            <a:r>
              <a:rPr lang="cs-CZ" sz="1800" b="1" i="1" dirty="0" smtClean="0"/>
              <a:t>investiční instrument (nástroj)</a:t>
            </a:r>
            <a:r>
              <a:rPr lang="cs-CZ" sz="1800" dirty="0" smtClean="0"/>
              <a:t> = aktivum, které investorovi přináší nějaký nárok na budoucí příjem (př. dividendy, </a:t>
            </a:r>
            <a:r>
              <a:rPr lang="cs-CZ" sz="1800" dirty="0" err="1" smtClean="0"/>
              <a:t>kúponové</a:t>
            </a:r>
            <a:r>
              <a:rPr lang="cs-CZ" sz="1800" dirty="0" smtClean="0"/>
              <a:t> platby, úroky, kurzové zisky)</a:t>
            </a:r>
          </a:p>
          <a:p>
            <a:pPr lvl="1"/>
            <a:r>
              <a:rPr lang="cs-CZ" sz="1800" b="1" dirty="0" smtClean="0"/>
              <a:t>finanční </a:t>
            </a:r>
            <a:r>
              <a:rPr lang="cs-CZ" sz="1800" dirty="0" smtClean="0"/>
              <a:t> x </a:t>
            </a:r>
            <a:r>
              <a:rPr lang="cs-CZ" sz="1800" b="1" dirty="0" smtClean="0"/>
              <a:t>reálné</a:t>
            </a:r>
            <a:r>
              <a:rPr lang="cs-CZ" sz="1800" dirty="0" smtClean="0"/>
              <a:t> investiční instrumenty (nehmotná x hmotná podoba)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714FCC-4A77-4CCB-A45D-7A18E2BCBBD4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429396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1736" y="1000108"/>
            <a:ext cx="4214842" cy="503237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Investiční trojúhelník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4429132"/>
            <a:ext cx="8429652" cy="185738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sz="1600" b="1" dirty="0" smtClean="0"/>
              <a:t>ideální investiční instrument </a:t>
            </a:r>
            <a:r>
              <a:rPr lang="cs-CZ" sz="1600" dirty="0" smtClean="0"/>
              <a:t>by nesl vysoký výnos, nízké riziko a vysokou likviditu</a:t>
            </a:r>
          </a:p>
          <a:p>
            <a:pPr>
              <a:buFont typeface="Arial" pitchFamily="34" charset="0"/>
              <a:buChar char="•"/>
            </a:pPr>
            <a:endParaRPr lang="cs-CZ" sz="1600" dirty="0" smtClean="0"/>
          </a:p>
          <a:p>
            <a:pPr>
              <a:buFont typeface="Arial" pitchFamily="34" charset="0"/>
              <a:buChar char="•"/>
            </a:pPr>
            <a:r>
              <a:rPr lang="cs-CZ" sz="1600" dirty="0" smtClean="0"/>
              <a:t> Nicméně na aktuálním finančním trhu </a:t>
            </a:r>
            <a:r>
              <a:rPr lang="cs-CZ" sz="1600" b="1" dirty="0" smtClean="0"/>
              <a:t>není možné</a:t>
            </a:r>
            <a:r>
              <a:rPr lang="cs-CZ" sz="1600" dirty="0" smtClean="0"/>
              <a:t>, aby byly maximalizovány </a:t>
            </a:r>
            <a:r>
              <a:rPr lang="cs-CZ" sz="1600" b="1" dirty="0" smtClean="0"/>
              <a:t>všechny tři </a:t>
            </a:r>
            <a:r>
              <a:rPr lang="cs-CZ" sz="1600" dirty="0" smtClean="0"/>
              <a:t>prvky „magického trojúhelníku investování“ – investor si </a:t>
            </a:r>
            <a:r>
              <a:rPr lang="cs-CZ" sz="1600" b="1" dirty="0" smtClean="0"/>
              <a:t>musí vybrat jen </a:t>
            </a:r>
            <a:r>
              <a:rPr lang="cs-CZ" sz="1600" dirty="0" smtClean="0"/>
              <a:t>jeden „prvek“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smtClean="0"/>
              <a:t> </a:t>
            </a:r>
            <a:r>
              <a:rPr lang="cs-CZ" sz="1600" dirty="0" smtClean="0">
                <a:solidFill>
                  <a:srgbClr val="0070C0"/>
                </a:solidFill>
              </a:rPr>
              <a:t>platí, čím vyšší výnos očekávám, tím vyšší riziko podstupuji, likvidita znamená, jak rychle se mohu dostat ke svým penězům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714FCC-4A77-4CCB-A45D-7A18E2BCBBD4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429396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  <p:graphicFrame>
        <p:nvGraphicFramePr>
          <p:cNvPr id="7" name="Zástupný symbol pro obsah 3"/>
          <p:cNvGraphicFramePr>
            <a:graphicFrameLocks/>
          </p:cNvGraphicFramePr>
          <p:nvPr/>
        </p:nvGraphicFramePr>
        <p:xfrm>
          <a:off x="1785918" y="1571612"/>
          <a:ext cx="5500726" cy="2643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5857884" y="2214554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</a:rPr>
              <a:t>Nepřímá úměra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786446" y="2714620"/>
            <a:ext cx="2714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1800" dirty="0" smtClean="0"/>
              <a:t> </a:t>
            </a:r>
            <a:r>
              <a:rPr lang="cs-CZ" sz="1800" b="1" dirty="0" smtClean="0"/>
              <a:t>pokles likvidity </a:t>
            </a:r>
            <a:r>
              <a:rPr lang="cs-CZ" sz="1800" dirty="0" smtClean="0"/>
              <a:t>=&gt; růst </a:t>
            </a:r>
            <a:r>
              <a:rPr lang="cs-CZ" sz="1800" b="1" dirty="0" smtClean="0"/>
              <a:t>výnosu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857224" y="2357430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B050"/>
                </a:solidFill>
              </a:rPr>
              <a:t>Přímá úměra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785786" y="2928934"/>
            <a:ext cx="18713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1800" b="1" dirty="0" smtClean="0"/>
              <a:t> růst rizika </a:t>
            </a:r>
            <a:r>
              <a:rPr lang="cs-CZ" sz="1800" dirty="0" smtClean="0"/>
              <a:t>=&gt; růst </a:t>
            </a:r>
            <a:r>
              <a:rPr lang="cs-CZ" sz="1800" b="1" dirty="0" smtClean="0"/>
              <a:t>výnosu</a:t>
            </a:r>
            <a:endParaRPr lang="cs-CZ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00430" y="857232"/>
            <a:ext cx="3857652" cy="503237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Finanční trh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714FCC-4A77-4CCB-A45D-7A18E2BCBBD4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pic>
        <p:nvPicPr>
          <p:cNvPr id="8" name="Zástupný symbol pro obsah 7" descr="fin trh 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1285860"/>
            <a:ext cx="7429552" cy="5170605"/>
          </a:xfrm>
          <a:prstGeom prst="rect">
            <a:avLst/>
          </a:prstGeom>
        </p:spPr>
      </p:pic>
      <p:sp>
        <p:nvSpPr>
          <p:cNvPr id="9" name="Zástupný symbol pro obsah 2"/>
          <p:cNvSpPr txBox="1">
            <a:spLocks/>
          </p:cNvSpPr>
          <p:nvPr/>
        </p:nvSpPr>
        <p:spPr bwMode="auto">
          <a:xfrm>
            <a:off x="357158" y="6315084"/>
            <a:ext cx="8115328" cy="54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 fontScale="47500" lnSpcReduction="20000"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Tx/>
              <a:buFont typeface="Wingdings" pitchFamily="2" charset="2"/>
              <a:buChar char="n"/>
              <a:tabLst/>
              <a:defRPr/>
            </a:pPr>
            <a:endParaRPr kumimoji="0" lang="cs-CZ" sz="2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Tx/>
              <a:buFont typeface="Wingdings" pitchFamily="2" charset="2"/>
              <a:buChar char="n"/>
              <a:tabLst/>
              <a:defRPr/>
            </a:pPr>
            <a:r>
              <a:rPr kumimoji="0" lang="cs-CZ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Pramen: VESELÁ, Jitka. </a:t>
            </a:r>
            <a:r>
              <a:rPr kumimoji="0" lang="cs-CZ" sz="2800" b="0" i="1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Investování na kapitálových trzích</a:t>
            </a:r>
            <a:r>
              <a:rPr kumimoji="0" lang="cs-CZ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Vyd. 1. Praha: ASPI, 2007, str. 17</a:t>
            </a:r>
            <a:endParaRPr kumimoji="0" lang="cs-CZ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1538" y="1071546"/>
            <a:ext cx="7772400" cy="503237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Finanční trh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8662" y="1714488"/>
            <a:ext cx="7772400" cy="4357687"/>
          </a:xfrm>
        </p:spPr>
        <p:txBody>
          <a:bodyPr/>
          <a:lstStyle/>
          <a:p>
            <a:r>
              <a:rPr lang="cs-CZ" sz="1800" b="1" dirty="0" smtClean="0"/>
              <a:t>Základy fungování finančního trhu</a:t>
            </a:r>
          </a:p>
          <a:p>
            <a:pPr lvl="1"/>
            <a:r>
              <a:rPr lang="cs-CZ" sz="1800" dirty="0" smtClean="0">
                <a:solidFill>
                  <a:srgbClr val="0070C0"/>
                </a:solidFill>
              </a:rPr>
              <a:t>Na finančním trhu jsou </a:t>
            </a:r>
            <a:r>
              <a:rPr lang="cs-CZ" sz="1800" b="1" dirty="0" smtClean="0">
                <a:solidFill>
                  <a:srgbClr val="0070C0"/>
                </a:solidFill>
              </a:rPr>
              <a:t>přemísťovány </a:t>
            </a:r>
            <a:r>
              <a:rPr lang="cs-CZ" sz="1800" dirty="0" smtClean="0">
                <a:solidFill>
                  <a:srgbClr val="0070C0"/>
                </a:solidFill>
              </a:rPr>
              <a:t>primární </a:t>
            </a:r>
            <a:r>
              <a:rPr lang="cs-CZ" sz="1800" b="1" dirty="0" smtClean="0">
                <a:solidFill>
                  <a:srgbClr val="0070C0"/>
                </a:solidFill>
              </a:rPr>
              <a:t>úspory </a:t>
            </a:r>
            <a:r>
              <a:rPr lang="cs-CZ" sz="1800" i="1" dirty="0" smtClean="0">
                <a:solidFill>
                  <a:srgbClr val="0070C0"/>
                </a:solidFill>
              </a:rPr>
              <a:t>přebytkových subjektů ekonomiky </a:t>
            </a:r>
            <a:r>
              <a:rPr lang="cs-CZ" sz="1800" dirty="0" smtClean="0"/>
              <a:t>(„věřitelů“, jejichž běžný důchod je větší než běžná spotřeba, např. domácnosti, investoři) </a:t>
            </a:r>
            <a:r>
              <a:rPr lang="cs-CZ" sz="1800" b="1" dirty="0" smtClean="0">
                <a:solidFill>
                  <a:srgbClr val="0070C0"/>
                </a:solidFill>
              </a:rPr>
              <a:t>k</a:t>
            </a:r>
            <a:r>
              <a:rPr lang="cs-CZ" sz="1800" dirty="0" smtClean="0">
                <a:solidFill>
                  <a:srgbClr val="0070C0"/>
                </a:solidFill>
              </a:rPr>
              <a:t> </a:t>
            </a:r>
            <a:r>
              <a:rPr lang="cs-CZ" sz="1800" i="1" dirty="0" smtClean="0">
                <a:solidFill>
                  <a:srgbClr val="0070C0"/>
                </a:solidFill>
              </a:rPr>
              <a:t>deficitním jednotkám </a:t>
            </a:r>
            <a:r>
              <a:rPr lang="cs-CZ" sz="1800" dirty="0" smtClean="0"/>
              <a:t>(„dlužníkům“, jejichž běžná spotřeba je větší než  běžný důchod, např. firmy, vlády)</a:t>
            </a:r>
          </a:p>
          <a:p>
            <a:pPr lvl="1"/>
            <a:r>
              <a:rPr lang="cs-CZ" sz="1800" dirty="0" smtClean="0"/>
              <a:t>Hlavní úkol finančního trhu: </a:t>
            </a:r>
            <a:r>
              <a:rPr lang="cs-CZ" sz="1800" b="1" dirty="0" smtClean="0">
                <a:solidFill>
                  <a:srgbClr val="0070C0"/>
                </a:solidFill>
              </a:rPr>
              <a:t>alokovat volné finanční prostředky </a:t>
            </a:r>
            <a:r>
              <a:rPr lang="cs-CZ" sz="1800" dirty="0" smtClean="0">
                <a:solidFill>
                  <a:srgbClr val="0070C0"/>
                </a:solidFill>
              </a:rPr>
              <a:t>od přebytkových subjektů k subjektům deficitním</a:t>
            </a:r>
          </a:p>
          <a:p>
            <a:r>
              <a:rPr lang="cs-CZ" sz="1800" b="1" dirty="0" smtClean="0"/>
              <a:t>Subjekty finančního trhu</a:t>
            </a:r>
          </a:p>
          <a:p>
            <a:pPr lvl="1"/>
            <a:r>
              <a:rPr lang="cs-CZ" sz="1800" b="1" dirty="0" smtClean="0"/>
              <a:t> deficitní a přebytkové subjekty ekonomiky </a:t>
            </a:r>
            <a:r>
              <a:rPr lang="cs-CZ" sz="1800" dirty="0" smtClean="0"/>
              <a:t>(</a:t>
            </a:r>
            <a:r>
              <a:rPr lang="cs-CZ" sz="1800" dirty="0" smtClean="0">
                <a:solidFill>
                  <a:srgbClr val="0070C0"/>
                </a:solidFill>
              </a:rPr>
              <a:t>domácnosti, firmy, vlády</a:t>
            </a:r>
            <a:r>
              <a:rPr lang="cs-CZ" sz="1800" dirty="0" smtClean="0"/>
              <a:t>)</a:t>
            </a:r>
          </a:p>
          <a:p>
            <a:pPr lvl="1"/>
            <a:r>
              <a:rPr lang="cs-CZ" sz="1800" dirty="0" smtClean="0"/>
              <a:t> </a:t>
            </a:r>
            <a:r>
              <a:rPr lang="cs-CZ" sz="1800" b="1" dirty="0" smtClean="0"/>
              <a:t>finanční zprostředkovatelé </a:t>
            </a:r>
            <a:r>
              <a:rPr lang="cs-CZ" sz="1800" dirty="0" smtClean="0"/>
              <a:t>(</a:t>
            </a:r>
            <a:r>
              <a:rPr lang="cs-CZ" sz="1800" dirty="0" smtClean="0">
                <a:solidFill>
                  <a:srgbClr val="0070C0"/>
                </a:solidFill>
              </a:rPr>
              <a:t>banky, spořitelny, úvěrová družstva, pojišťovny, penzijní fondy, investiční společnosti, atd.)</a:t>
            </a:r>
          </a:p>
          <a:p>
            <a:pPr lvl="1"/>
            <a:r>
              <a:rPr lang="cs-CZ" sz="1800" b="1" dirty="0" smtClean="0"/>
              <a:t>orgány ochrany a regulace finančního trhu </a:t>
            </a:r>
            <a:r>
              <a:rPr lang="cs-CZ" sz="1800" dirty="0" smtClean="0"/>
              <a:t>(</a:t>
            </a:r>
            <a:r>
              <a:rPr lang="cs-CZ" sz="1800" dirty="0" smtClean="0">
                <a:solidFill>
                  <a:srgbClr val="0070C0"/>
                </a:solidFill>
              </a:rPr>
              <a:t>ČNB, MFČR</a:t>
            </a:r>
            <a:r>
              <a:rPr lang="cs-CZ" sz="1800" dirty="0" smtClean="0"/>
              <a:t>)</a:t>
            </a: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714FCC-4A77-4CCB-A45D-7A18E2BCBBD4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429396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24" y="1500174"/>
            <a:ext cx="7772400" cy="4357687"/>
          </a:xfrm>
        </p:spPr>
        <p:txBody>
          <a:bodyPr/>
          <a:lstStyle/>
          <a:p>
            <a:r>
              <a:rPr lang="cs-CZ" sz="1600" b="1" u="sng" dirty="0" smtClean="0"/>
              <a:t>Členění:</a:t>
            </a:r>
          </a:p>
          <a:p>
            <a:pPr lvl="1"/>
            <a:r>
              <a:rPr lang="cs-CZ" sz="1600" dirty="0" smtClean="0"/>
              <a:t>Na peněžní a kapitálový trh</a:t>
            </a:r>
          </a:p>
          <a:p>
            <a:pPr lvl="1"/>
            <a:r>
              <a:rPr lang="cs-CZ" sz="1600" b="1" dirty="0" smtClean="0"/>
              <a:t>Peněžní</a:t>
            </a:r>
            <a:r>
              <a:rPr lang="cs-CZ" sz="1600" dirty="0" smtClean="0"/>
              <a:t> </a:t>
            </a:r>
            <a:r>
              <a:rPr lang="cs-CZ" sz="1600" b="1" dirty="0" smtClean="0"/>
              <a:t>trh</a:t>
            </a:r>
            <a:r>
              <a:rPr lang="cs-CZ" sz="1600" dirty="0" smtClean="0"/>
              <a:t> je trh s krátkodobými dluhovými instrumenty s dobou splatnosti kratší než jeden rok</a:t>
            </a:r>
          </a:p>
          <a:p>
            <a:pPr lvl="1"/>
            <a:r>
              <a:rPr lang="cs-CZ" sz="1600" b="1" dirty="0" smtClean="0"/>
              <a:t>Kapitálový trh </a:t>
            </a:r>
            <a:r>
              <a:rPr lang="cs-CZ" sz="1600" dirty="0" smtClean="0"/>
              <a:t>zajišťuje střetávání nabídky a poptávky po kapitálu (kapitál obecně prostředky, jež nespotřebováváme, ale užíváme jich k vytváření zisku, např. věcné statky, výrobní prostředky, peníze, cenné papíry, akcie, patenty apod.)</a:t>
            </a:r>
          </a:p>
          <a:p>
            <a:pPr lvl="2"/>
            <a:r>
              <a:rPr lang="cs-CZ" sz="1600" dirty="0" smtClean="0"/>
              <a:t>Tvořen zejména trhem </a:t>
            </a:r>
            <a:r>
              <a:rPr lang="cs-CZ" sz="1600" b="1" dirty="0" smtClean="0"/>
              <a:t>akciovým </a:t>
            </a:r>
            <a:r>
              <a:rPr lang="cs-CZ" sz="1600" dirty="0" smtClean="0"/>
              <a:t>a </a:t>
            </a:r>
            <a:r>
              <a:rPr lang="cs-CZ" sz="1600" b="1" dirty="0" smtClean="0"/>
              <a:t>dluhopisovým</a:t>
            </a:r>
            <a:r>
              <a:rPr lang="cs-CZ" sz="1600" dirty="0" smtClean="0"/>
              <a:t>, ale i trhem </a:t>
            </a:r>
            <a:r>
              <a:rPr lang="cs-CZ" sz="1600" b="1" dirty="0" smtClean="0"/>
              <a:t>měnovým </a:t>
            </a:r>
            <a:r>
              <a:rPr lang="cs-CZ" sz="1600" dirty="0" smtClean="0"/>
              <a:t>(cizí měny) a </a:t>
            </a:r>
            <a:r>
              <a:rPr lang="cs-CZ" sz="1600" b="1" dirty="0" smtClean="0"/>
              <a:t>komoditní </a:t>
            </a:r>
            <a:r>
              <a:rPr lang="cs-CZ" sz="1600" dirty="0" smtClean="0"/>
              <a:t>trh (drahé kovy, ropa, obilí atd.)</a:t>
            </a:r>
          </a:p>
          <a:p>
            <a:r>
              <a:rPr lang="cs-CZ" sz="1600" b="1" u="sng" dirty="0" smtClean="0"/>
              <a:t>Další členění:</a:t>
            </a:r>
          </a:p>
          <a:p>
            <a:pPr lvl="1"/>
            <a:r>
              <a:rPr lang="cs-CZ" sz="1600" dirty="0" smtClean="0"/>
              <a:t>Na primární a sekundární trh</a:t>
            </a:r>
          </a:p>
          <a:p>
            <a:pPr lvl="1"/>
            <a:r>
              <a:rPr lang="cs-CZ" sz="1600" dirty="0" smtClean="0"/>
              <a:t>Na </a:t>
            </a:r>
            <a:r>
              <a:rPr lang="cs-CZ" sz="1600" b="1" dirty="0" smtClean="0"/>
              <a:t>primárním trhu </a:t>
            </a:r>
            <a:r>
              <a:rPr lang="cs-CZ" sz="1600" dirty="0" smtClean="0"/>
              <a:t>se setkávají emitenti CP (cenných papírů) a investory, emitenti získávají kapitál a investoři  získávají finanční instrumenty </a:t>
            </a:r>
          </a:p>
          <a:p>
            <a:pPr lvl="1"/>
            <a:r>
              <a:rPr lang="cs-CZ" sz="1600" dirty="0" smtClean="0"/>
              <a:t>Na </a:t>
            </a:r>
            <a:r>
              <a:rPr lang="cs-CZ" sz="1600" b="1" dirty="0" smtClean="0"/>
              <a:t>sekundárním trhu </a:t>
            </a:r>
            <a:r>
              <a:rPr lang="cs-CZ" sz="1600" dirty="0" smtClean="0"/>
              <a:t>mezi sebou obchodují pouze investoři, se obchoduje s tím, co bylo na primárním trhu vydáno</a:t>
            </a:r>
          </a:p>
          <a:p>
            <a:r>
              <a:rPr lang="cs-CZ" sz="1600" dirty="0" smtClean="0"/>
              <a:t>Finanční trhy jsou v dnešní době </a:t>
            </a:r>
            <a:r>
              <a:rPr lang="cs-CZ" sz="1600" b="1" dirty="0" smtClean="0"/>
              <a:t>celosvětově úzce provázány</a:t>
            </a:r>
            <a:r>
              <a:rPr lang="cs-CZ" sz="1600" dirty="0" smtClean="0"/>
              <a:t> díky </a:t>
            </a:r>
            <a:r>
              <a:rPr lang="cs-CZ" sz="1600" b="1" dirty="0" smtClean="0"/>
              <a:t>globalizaci </a:t>
            </a:r>
            <a:r>
              <a:rPr lang="cs-CZ" sz="1600" dirty="0" smtClean="0"/>
              <a:t>a cenové (kurzové) pohyby hlavních světových trhů bezprostředně </a:t>
            </a:r>
            <a:r>
              <a:rPr lang="cs-CZ" sz="1600" b="1" dirty="0" smtClean="0"/>
              <a:t>ovlivňují</a:t>
            </a:r>
            <a:r>
              <a:rPr lang="cs-CZ" sz="1600" dirty="0" smtClean="0"/>
              <a:t> i ostatní finanční trhy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714FCC-4A77-4CCB-A45D-7A18E2BCBBD4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429396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928662" y="928670"/>
            <a:ext cx="7772400" cy="503237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Finanční trh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8662" y="1785926"/>
            <a:ext cx="7772400" cy="4357687"/>
          </a:xfrm>
        </p:spPr>
        <p:txBody>
          <a:bodyPr/>
          <a:lstStyle/>
          <a:p>
            <a:r>
              <a:rPr lang="cs-CZ" sz="2000" dirty="0" smtClean="0"/>
              <a:t>TYPY INVESTIC</a:t>
            </a:r>
          </a:p>
          <a:p>
            <a:endParaRPr lang="cs-CZ" sz="2000" dirty="0" smtClean="0"/>
          </a:p>
          <a:p>
            <a:r>
              <a:rPr lang="cs-CZ" sz="2000" dirty="0" smtClean="0"/>
              <a:t>- do nemovitostí (domy, pozemky..)</a:t>
            </a:r>
          </a:p>
          <a:p>
            <a:endParaRPr lang="cs-CZ" sz="2000" dirty="0" smtClean="0"/>
          </a:p>
          <a:p>
            <a:r>
              <a:rPr lang="cs-CZ" sz="2000" dirty="0" smtClean="0"/>
              <a:t>- do movitých věcí (drahé kovy, umělecká díla..)</a:t>
            </a:r>
          </a:p>
          <a:p>
            <a:endParaRPr lang="cs-CZ" sz="2000" dirty="0" smtClean="0"/>
          </a:p>
          <a:p>
            <a:r>
              <a:rPr lang="cs-CZ" sz="2000" dirty="0" smtClean="0"/>
              <a:t>- do finančních produktů (cenné papíry)</a:t>
            </a:r>
          </a:p>
          <a:p>
            <a:pPr lvl="1"/>
            <a:r>
              <a:rPr lang="cs-CZ" sz="2000" dirty="0" smtClean="0"/>
              <a:t>- akcie</a:t>
            </a:r>
          </a:p>
          <a:p>
            <a:pPr lvl="1"/>
            <a:r>
              <a:rPr lang="cs-CZ" sz="2000" dirty="0" smtClean="0"/>
              <a:t>-dluhopisy</a:t>
            </a:r>
          </a:p>
          <a:p>
            <a:pPr lvl="1"/>
            <a:r>
              <a:rPr lang="cs-CZ" sz="2000" dirty="0" smtClean="0"/>
              <a:t>- termínové obchody – forvard, </a:t>
            </a:r>
            <a:r>
              <a:rPr lang="cs-CZ" sz="2000" dirty="0" err="1" smtClean="0"/>
              <a:t>futures</a:t>
            </a:r>
            <a:r>
              <a:rPr lang="cs-CZ" sz="2000" dirty="0" smtClean="0"/>
              <a:t>, swapy, opce</a:t>
            </a:r>
          </a:p>
          <a:p>
            <a:pPr lvl="1"/>
            <a:r>
              <a:rPr lang="cs-CZ" sz="2000" dirty="0" smtClean="0"/>
              <a:t>- strukturované produkty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714FCC-4A77-4CCB-A45D-7A18E2BCBBD4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429396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Investiční příležitosti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ÉŽOVÁ základní">
  <a:themeElements>
    <a:clrScheme name="BÉŽOVÁ základní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základní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základní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2166</TotalTime>
  <Words>2167</Words>
  <Application>Microsoft Office PowerPoint</Application>
  <PresentationFormat>Předvádění na obrazovce (4:3)</PresentationFormat>
  <Paragraphs>265</Paragraphs>
  <Slides>23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23</vt:i4>
      </vt:variant>
    </vt:vector>
  </HeadingPairs>
  <TitlesOfParts>
    <vt:vector size="25" baseType="lpstr">
      <vt:lpstr>BÉŽOVÁ základní</vt:lpstr>
      <vt:lpstr>BÉŽOVÁ TITL</vt:lpstr>
      <vt:lpstr>  Investování a jeho základní pravidla      </vt:lpstr>
      <vt:lpstr> Obsah</vt:lpstr>
      <vt:lpstr>Investování a jeho základní pravidla</vt:lpstr>
      <vt:lpstr>Investiční trojúhelník</vt:lpstr>
      <vt:lpstr>Investiční trojúhelník</vt:lpstr>
      <vt:lpstr>Finanční trh</vt:lpstr>
      <vt:lpstr>Finanční trh</vt:lpstr>
      <vt:lpstr>Finanční trh</vt:lpstr>
      <vt:lpstr>Investiční příležitosti</vt:lpstr>
      <vt:lpstr>Cenný papír (CP)</vt:lpstr>
      <vt:lpstr>Druhy cenných papírů</vt:lpstr>
      <vt:lpstr>Podoba a forma cenných papírů</vt:lpstr>
      <vt:lpstr>Cenné papíry – akcie, dluhopis</vt:lpstr>
      <vt:lpstr>Burza</vt:lpstr>
      <vt:lpstr>Burzovní indexy</vt:lpstr>
      <vt:lpstr>Kolektivní investování</vt:lpstr>
      <vt:lpstr>Investování drobného investora</vt:lpstr>
      <vt:lpstr>Investování – kdo?</vt:lpstr>
      <vt:lpstr>Investování – do čeho?</vt:lpstr>
      <vt:lpstr>Investování – jak? kolik?</vt:lpstr>
      <vt:lpstr>Investování – doporučení</vt:lpstr>
      <vt:lpstr>Závěr</vt:lpstr>
      <vt:lpstr>Zdroje</vt:lpstr>
    </vt:vector>
  </TitlesOfParts>
  <Company>ESF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EXACTDESIGN;Pavel Jílek</dc:creator>
  <cp:lastModifiedBy>Krajicek Jan</cp:lastModifiedBy>
  <cp:revision>89</cp:revision>
  <dcterms:created xsi:type="dcterms:W3CDTF">2005-05-06T16:40:20Z</dcterms:created>
  <dcterms:modified xsi:type="dcterms:W3CDTF">2014-02-24T09:40:31Z</dcterms:modified>
</cp:coreProperties>
</file>